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196"/>
  </p:notesMasterIdLst>
  <p:sldIdLst>
    <p:sldId id="256" r:id="rId2"/>
    <p:sldId id="1299" r:id="rId3"/>
    <p:sldId id="258" r:id="rId4"/>
    <p:sldId id="259" r:id="rId5"/>
    <p:sldId id="1054" r:id="rId6"/>
    <p:sldId id="1348" r:id="rId7"/>
    <p:sldId id="1055" r:id="rId8"/>
    <p:sldId id="1093" r:id="rId9"/>
    <p:sldId id="1094" r:id="rId10"/>
    <p:sldId id="1096" r:id="rId11"/>
    <p:sldId id="1097" r:id="rId12"/>
    <p:sldId id="1347" r:id="rId13"/>
    <p:sldId id="1303" r:id="rId14"/>
    <p:sldId id="1139" r:id="rId15"/>
    <p:sldId id="1140" r:id="rId16"/>
    <p:sldId id="1141" r:id="rId17"/>
    <p:sldId id="1142" r:id="rId18"/>
    <p:sldId id="1143" r:id="rId19"/>
    <p:sldId id="1304" r:id="rId20"/>
    <p:sldId id="1056" r:id="rId21"/>
    <p:sldId id="1153" r:id="rId22"/>
    <p:sldId id="1305" r:id="rId23"/>
    <p:sldId id="1058" r:id="rId24"/>
    <p:sldId id="1059" r:id="rId25"/>
    <p:sldId id="1306" r:id="rId26"/>
    <p:sldId id="1061" r:id="rId27"/>
    <p:sldId id="1233" r:id="rId28"/>
    <p:sldId id="1288" r:id="rId29"/>
    <p:sldId id="1285" r:id="rId30"/>
    <p:sldId id="1062" r:id="rId31"/>
    <p:sldId id="1307" r:id="rId32"/>
    <p:sldId id="1063" r:id="rId33"/>
    <p:sldId id="1064" r:id="rId34"/>
    <p:sldId id="1290" r:id="rId35"/>
    <p:sldId id="1065" r:id="rId36"/>
    <p:sldId id="1291" r:id="rId37"/>
    <p:sldId id="1292" r:id="rId38"/>
    <p:sldId id="1308" r:id="rId39"/>
    <p:sldId id="1067" r:id="rId40"/>
    <p:sldId id="1068" r:id="rId41"/>
    <p:sldId id="1287" r:id="rId42"/>
    <p:sldId id="1156" r:id="rId43"/>
    <p:sldId id="1293" r:id="rId44"/>
    <p:sldId id="1234" r:id="rId45"/>
    <p:sldId id="1309" r:id="rId46"/>
    <p:sldId id="1077" r:id="rId47"/>
    <p:sldId id="1079" r:id="rId48"/>
    <p:sldId id="1080" r:id="rId49"/>
    <p:sldId id="1310" r:id="rId50"/>
    <p:sldId id="1210" r:id="rId51"/>
    <p:sldId id="1161" r:id="rId52"/>
    <p:sldId id="1216" r:id="rId53"/>
    <p:sldId id="1211" r:id="rId54"/>
    <p:sldId id="1212" r:id="rId55"/>
    <p:sldId id="1213" r:id="rId56"/>
    <p:sldId id="1214" r:id="rId57"/>
    <p:sldId id="1215" r:id="rId58"/>
    <p:sldId id="1217" r:id="rId59"/>
    <p:sldId id="1218" r:id="rId60"/>
    <p:sldId id="1311" r:id="rId61"/>
    <p:sldId id="1162" r:id="rId62"/>
    <p:sldId id="1312" r:id="rId63"/>
    <p:sldId id="814" r:id="rId64"/>
    <p:sldId id="792" r:id="rId65"/>
    <p:sldId id="795" r:id="rId66"/>
    <p:sldId id="793" r:id="rId67"/>
    <p:sldId id="794" r:id="rId68"/>
    <p:sldId id="796" r:id="rId69"/>
    <p:sldId id="797" r:id="rId70"/>
    <p:sldId id="801" r:id="rId71"/>
    <p:sldId id="798" r:id="rId72"/>
    <p:sldId id="799" r:id="rId73"/>
    <p:sldId id="825" r:id="rId74"/>
    <p:sldId id="800" r:id="rId75"/>
    <p:sldId id="1315" r:id="rId76"/>
    <p:sldId id="1030" r:id="rId77"/>
    <p:sldId id="1031" r:id="rId78"/>
    <p:sldId id="1032" r:id="rId79"/>
    <p:sldId id="1137" r:id="rId80"/>
    <p:sldId id="1316" r:id="rId81"/>
    <p:sldId id="783" r:id="rId82"/>
    <p:sldId id="787" r:id="rId83"/>
    <p:sldId id="788" r:id="rId84"/>
    <p:sldId id="789" r:id="rId85"/>
    <p:sldId id="991" r:id="rId86"/>
    <p:sldId id="1313" r:id="rId87"/>
    <p:sldId id="1173" r:id="rId88"/>
    <p:sldId id="933" r:id="rId89"/>
    <p:sldId id="1317" r:id="rId90"/>
    <p:sldId id="934" r:id="rId91"/>
    <p:sldId id="1044" r:id="rId92"/>
    <p:sldId id="935" r:id="rId93"/>
    <p:sldId id="936" r:id="rId94"/>
    <p:sldId id="937" r:id="rId95"/>
    <p:sldId id="1318" r:id="rId96"/>
    <p:sldId id="1186" r:id="rId97"/>
    <p:sldId id="910" r:id="rId98"/>
    <p:sldId id="911" r:id="rId99"/>
    <p:sldId id="1319" r:id="rId100"/>
    <p:sldId id="1187" r:id="rId101"/>
    <p:sldId id="912" r:id="rId102"/>
    <p:sldId id="913" r:id="rId103"/>
    <p:sldId id="1320" r:id="rId104"/>
    <p:sldId id="938" r:id="rId105"/>
    <p:sldId id="939" r:id="rId106"/>
    <p:sldId id="941" r:id="rId107"/>
    <p:sldId id="1321" r:id="rId108"/>
    <p:sldId id="942" r:id="rId109"/>
    <p:sldId id="943" r:id="rId110"/>
    <p:sldId id="1322" r:id="rId111"/>
    <p:sldId id="924" r:id="rId112"/>
    <p:sldId id="925" r:id="rId113"/>
    <p:sldId id="1038" r:id="rId114"/>
    <p:sldId id="1323" r:id="rId115"/>
    <p:sldId id="956" r:id="rId116"/>
    <p:sldId id="1220" r:id="rId117"/>
    <p:sldId id="1324" r:id="rId118"/>
    <p:sldId id="957" r:id="rId119"/>
    <p:sldId id="1225" r:id="rId120"/>
    <p:sldId id="1226" r:id="rId121"/>
    <p:sldId id="1325" r:id="rId122"/>
    <p:sldId id="1172" r:id="rId123"/>
    <p:sldId id="1326" r:id="rId124"/>
    <p:sldId id="1041" r:id="rId125"/>
    <p:sldId id="1327" r:id="rId126"/>
    <p:sldId id="1045" r:id="rId127"/>
    <p:sldId id="1046" r:id="rId128"/>
    <p:sldId id="1047" r:id="rId129"/>
    <p:sldId id="1089" r:id="rId130"/>
    <p:sldId id="1090" r:id="rId131"/>
    <p:sldId id="1328" r:id="rId132"/>
    <p:sldId id="1136" r:id="rId133"/>
    <p:sldId id="1129" r:id="rId134"/>
    <p:sldId id="1133" r:id="rId135"/>
    <p:sldId id="1130" r:id="rId136"/>
    <p:sldId id="1128" r:id="rId137"/>
    <p:sldId id="1134" r:id="rId138"/>
    <p:sldId id="1235" r:id="rId139"/>
    <p:sldId id="1329" r:id="rId140"/>
    <p:sldId id="1190" r:id="rId141"/>
    <p:sldId id="1330" r:id="rId142"/>
    <p:sldId id="1247" r:id="rId143"/>
    <p:sldId id="1314" r:id="rId144"/>
    <p:sldId id="1200" r:id="rId145"/>
    <p:sldId id="944" r:id="rId146"/>
    <p:sldId id="945" r:id="rId147"/>
    <p:sldId id="1331" r:id="rId148"/>
    <p:sldId id="946" r:id="rId149"/>
    <p:sldId id="947" r:id="rId150"/>
    <p:sldId id="948" r:id="rId151"/>
    <p:sldId id="949" r:id="rId152"/>
    <p:sldId id="1185" r:id="rId153"/>
    <p:sldId id="1332" r:id="rId154"/>
    <p:sldId id="950" r:id="rId155"/>
    <p:sldId id="1333" r:id="rId156"/>
    <p:sldId id="951" r:id="rId157"/>
    <p:sldId id="1334" r:id="rId158"/>
    <p:sldId id="952" r:id="rId159"/>
    <p:sldId id="953" r:id="rId160"/>
    <p:sldId id="955" r:id="rId161"/>
    <p:sldId id="1295" r:id="rId162"/>
    <p:sldId id="1335" r:id="rId163"/>
    <p:sldId id="958" r:id="rId164"/>
    <p:sldId id="962" r:id="rId165"/>
    <p:sldId id="959" r:id="rId166"/>
    <p:sldId id="963" r:id="rId167"/>
    <p:sldId id="960" r:id="rId168"/>
    <p:sldId id="961" r:id="rId169"/>
    <p:sldId id="1188" r:id="rId170"/>
    <p:sldId id="1336" r:id="rId171"/>
    <p:sldId id="1043" r:id="rId172"/>
    <p:sldId id="1337" r:id="rId173"/>
    <p:sldId id="1118" r:id="rId174"/>
    <p:sldId id="1131" r:id="rId175"/>
    <p:sldId id="1132" r:id="rId176"/>
    <p:sldId id="1338" r:id="rId177"/>
    <p:sldId id="1166" r:id="rId178"/>
    <p:sldId id="1339" r:id="rId179"/>
    <p:sldId id="1168" r:id="rId180"/>
    <p:sldId id="1223" r:id="rId181"/>
    <p:sldId id="1224" r:id="rId182"/>
    <p:sldId id="1340" r:id="rId183"/>
    <p:sldId id="1195" r:id="rId184"/>
    <p:sldId id="1346" r:id="rId185"/>
    <p:sldId id="1197" r:id="rId186"/>
    <p:sldId id="1342" r:id="rId187"/>
    <p:sldId id="1199" r:id="rId188"/>
    <p:sldId id="1343" r:id="rId189"/>
    <p:sldId id="1228" r:id="rId190"/>
    <p:sldId id="1344" r:id="rId191"/>
    <p:sldId id="1297" r:id="rId192"/>
    <p:sldId id="1345" r:id="rId193"/>
    <p:sldId id="1302" r:id="rId194"/>
    <p:sldId id="376" r:id="rId195"/>
  </p:sldIdLst>
  <p:sldSz cx="134397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1" userDrawn="1">
          <p15:clr>
            <a:srgbClr val="A4A3A4"/>
          </p15:clr>
        </p15:guide>
        <p15:guide id="2" pos="4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47" autoAdjust="0"/>
    <p:restoredTop sz="92493" autoAdjust="0"/>
  </p:normalViewPr>
  <p:slideViewPr>
    <p:cSldViewPr snapToGrid="0" showGuides="1">
      <p:cViewPr varScale="1">
        <p:scale>
          <a:sx n="55" d="100"/>
          <a:sy n="55" d="100"/>
        </p:scale>
        <p:origin x="48" y="147"/>
      </p:cViewPr>
      <p:guideLst>
        <p:guide orient="horz" pos="1111"/>
        <p:guide pos="423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9" d="100"/>
          <a:sy n="59" d="100"/>
        </p:scale>
        <p:origin x="1968" y="1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notesMaster" Target="notesMasters/notesMaster1.xml"/><Relationship Id="rId200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viewProps" Target="viewProp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D78BC-DEE8-4779-925C-8989F7671E88}" type="datetimeFigureOut">
              <a:rPr lang="zh-TW" altLang="en-US" smtClean="0"/>
              <a:t>2024/11/3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7D623-97F6-406B-8EFD-41309F4D29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3595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7D623-97F6-406B-8EFD-41309F4D2926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7440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7D623-97F6-406B-8EFD-41309F4D2926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4519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200" spc="40" baseline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模型屬性為零件或組合件內部屬性，常用：重量、材質、體積…等這些都是物質特性的內容，也稱為自訂屬性連結。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200" spc="40" baseline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資料庫分：</a:t>
            </a:r>
            <a:r>
              <a:rPr lang="en-US" altLang="zh-TW" sz="1200" spc="40" baseline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200" spc="40" baseline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次資料</a:t>
            </a:r>
            <a:r>
              <a:rPr lang="en-US" altLang="zh-TW" sz="1200" spc="40" baseline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=</a:t>
            </a:r>
            <a:r>
              <a:rPr lang="zh-TW" altLang="zh-TW" sz="1200" spc="40" baseline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源頭、</a:t>
            </a:r>
            <a:r>
              <a:rPr lang="en-US" altLang="zh-TW" sz="1200" spc="40" baseline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200" spc="40" baseline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次資料</a:t>
            </a:r>
            <a:r>
              <a:rPr lang="en-US" altLang="zh-TW" sz="1200" spc="40" baseline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=</a:t>
            </a:r>
            <a:r>
              <a:rPr lang="zh-TW" altLang="zh-TW" sz="1200" spc="40" baseline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引用。模型為</a:t>
            </a:r>
            <a:r>
              <a:rPr lang="en-US" altLang="zh-TW" sz="1200" spc="40" baseline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200" spc="40" baseline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次資料，讓其他文件引用。工程圖和</a:t>
            </a:r>
            <a:r>
              <a:rPr lang="en-US" altLang="zh-TW" sz="1200" spc="40" baseline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BOM</a:t>
            </a:r>
            <a:r>
              <a:rPr lang="zh-TW" altLang="zh-TW" sz="1200" spc="40" baseline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引用零件的圖號、圖名、材質</a:t>
            </a:r>
            <a:r>
              <a:rPr lang="en-US" altLang="zh-TW" sz="1200" spc="40" baseline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=2</a:t>
            </a:r>
            <a:r>
              <a:rPr lang="zh-TW" altLang="zh-TW" sz="1200" spc="40" baseline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次資料。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200" spc="40" baseline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所以會在零件中建立以上資訊，在其他地方發現資訊不足，一定是由源頭建立。常見到沒時間回到零件中新增或修改，都在零件工程圖或</a:t>
            </a:r>
            <a:r>
              <a:rPr lang="en-US" altLang="zh-TW" sz="1200" spc="40" baseline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BOM</a:t>
            </a:r>
            <a:r>
              <a:rPr lang="zh-TW" altLang="zh-TW" sz="1200" spc="40" baseline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直接改。</a:t>
            </a:r>
          </a:p>
          <a:p>
            <a:r>
              <a:rPr lang="zh-TW" altLang="zh-TW" sz="1200" spc="40" baseline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不是每次開新零件都要增加這些資訊，那會瘋掉。訓練你對範本的了解，只要是大量且重複的內容都成為範本，甚至會舉一反</a:t>
            </a:r>
            <a:r>
              <a:rPr lang="en-US" altLang="zh-TW" sz="1200" spc="40" baseline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3</a:t>
            </a:r>
            <a:r>
              <a:rPr lang="zh-TW" altLang="zh-TW" sz="1200" spc="40" baseline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思考，有哪些可以加進範本來。</a:t>
            </a:r>
            <a:endParaRPr lang="zh-TW" altLang="en-US" sz="1200" baseline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7D623-97F6-406B-8EFD-41309F4D2926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9564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0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68A1D2FE-C727-4B2B-B931-82C97E2A4EE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0" y="7154117"/>
            <a:ext cx="1169968" cy="3502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fld id="{038630E6-9768-4EA1-B3E1-E333B35FCF1B}" type="slidenum">
              <a:rPr lang="en-US" altLang="zh-TW" sz="2000" b="1" smtClean="0">
                <a:solidFill>
                  <a:srgbClr val="FF0000"/>
                </a:solidFill>
                <a:latin typeface="Arial" pitchFamily="34" charset="0"/>
              </a:rPr>
              <a:pPr algn="ctr">
                <a:defRPr/>
              </a:pPr>
              <a:t>‹#›</a:t>
            </a:fld>
            <a:r>
              <a:rPr lang="en-US" altLang="zh-TW" sz="2000" b="1">
                <a:solidFill>
                  <a:srgbClr val="FF0000"/>
                </a:solidFill>
                <a:latin typeface="Arial" pitchFamily="34" charset="0"/>
              </a:rPr>
              <a:t>/193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4271C23-01DB-4895-A89C-2D307771C9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1399" y="6851237"/>
            <a:ext cx="2572568" cy="65316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CEC80E-65AB-42F2-A9AF-F6DB9A7299A3}"/>
              </a:ext>
            </a:extLst>
          </p:cNvPr>
          <p:cNvSpPr/>
          <p:nvPr userDrawn="1"/>
        </p:nvSpPr>
        <p:spPr>
          <a:xfrm>
            <a:off x="584984" y="55278"/>
            <a:ext cx="12240315" cy="839543"/>
          </a:xfrm>
          <a:prstGeom prst="rect">
            <a:avLst/>
          </a:prstGeom>
          <a:noFill/>
          <a:ln>
            <a:noFill/>
          </a:ln>
        </p:spPr>
        <p:txBody>
          <a:bodyPr wrap="none" lIns="99906" tIns="49952" rIns="99906" bIns="499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l" defTabSz="108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8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SOLIDWORKS</a:t>
            </a:r>
            <a:r>
              <a:rPr lang="en-US" altLang="zh-TW" sz="4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 </a:t>
            </a:r>
            <a:r>
              <a:rPr kumimoji="0" lang="zh-TW" altLang="en-US" sz="4800">
                <a:solidFill>
                  <a:srgbClr val="0000FF"/>
                </a:solidFill>
                <a:latin typeface="華康細圓體" pitchFamily="49" charset="-120"/>
                <a:ea typeface="華康細圓體" pitchFamily="49" charset="-120"/>
              </a:rPr>
              <a:t>工程製圖與技術實務</a:t>
            </a:r>
            <a:r>
              <a:rPr kumimoji="0" lang="en-US" altLang="zh-TW" sz="4800">
                <a:solidFill>
                  <a:srgbClr val="0000FF"/>
                </a:solidFill>
                <a:latin typeface="華康細圓體" pitchFamily="49" charset="-120"/>
                <a:ea typeface="華康細圓體" pitchFamily="49" charset="-120"/>
              </a:rPr>
              <a:t>[</a:t>
            </a:r>
            <a:r>
              <a:rPr kumimoji="0" lang="zh-TW" altLang="en-US" sz="4800">
                <a:solidFill>
                  <a:srgbClr val="0000FF"/>
                </a:solidFill>
                <a:latin typeface="華康細圓體" pitchFamily="49" charset="-120"/>
                <a:ea typeface="華康細圓體" pitchFamily="49" charset="-120"/>
              </a:rPr>
              <a:t>進階篇</a:t>
            </a:r>
            <a:r>
              <a:rPr kumimoji="0" lang="en-US" altLang="zh-TW" sz="4800">
                <a:solidFill>
                  <a:srgbClr val="0000FF"/>
                </a:solidFill>
                <a:latin typeface="華康細圓體" pitchFamily="49" charset="-120"/>
                <a:ea typeface="華康細圓體" pitchFamily="49" charset="-120"/>
              </a:rPr>
              <a:t>]</a:t>
            </a:r>
            <a:endParaRPr lang="en-US" altLang="zh-TW" sz="4800">
              <a:solidFill>
                <a:srgbClr val="0000FF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737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 userDrawn="1">
          <p15:clr>
            <a:srgbClr val="F26B43"/>
          </p15:clr>
        </p15:guide>
        <p15:guide id="2" pos="4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hyperlink" Target="http://www.solidworks.org.tw/forum.php?mod=viewthread&amp;tid=27088&amp;extra=page%3D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5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9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gif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203.gif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png"/><Relationship Id="rId4" Type="http://schemas.openxmlformats.org/officeDocument/2006/relationships/image" Target="../media/image18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9.png"/><Relationship Id="rId4" Type="http://schemas.openxmlformats.org/officeDocument/2006/relationships/image" Target="../media/image1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9.png"/><Relationship Id="rId4" Type="http://schemas.openxmlformats.org/officeDocument/2006/relationships/image" Target="../media/image174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gif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2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9.png"/><Relationship Id="rId4" Type="http://schemas.openxmlformats.org/officeDocument/2006/relationships/image" Target="../media/image229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1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5" Type="http://schemas.openxmlformats.org/officeDocument/2006/relationships/image" Target="../media/image180.png"/><Relationship Id="rId4" Type="http://schemas.openxmlformats.org/officeDocument/2006/relationships/image" Target="../media/image234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7" Type="http://schemas.openxmlformats.org/officeDocument/2006/relationships/image" Target="../media/image195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7.png"/><Relationship Id="rId5" Type="http://schemas.openxmlformats.org/officeDocument/2006/relationships/image" Target="../media/image229.png"/><Relationship Id="rId4" Type="http://schemas.openxmlformats.org/officeDocument/2006/relationships/image" Target="../media/image116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png"/><Relationship Id="rId4" Type="http://schemas.openxmlformats.org/officeDocument/2006/relationships/image" Target="../media/image229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43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2.png"/><Relationship Id="rId5" Type="http://schemas.openxmlformats.org/officeDocument/2006/relationships/image" Target="../media/image228.png"/><Relationship Id="rId4" Type="http://schemas.openxmlformats.org/officeDocument/2006/relationships/image" Target="../media/image230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6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0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3.png"/><Relationship Id="rId4" Type="http://schemas.openxmlformats.org/officeDocument/2006/relationships/image" Target="../media/image251.pn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7.pn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187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66.png"/><Relationship Id="rId7" Type="http://schemas.openxmlformats.org/officeDocument/2006/relationships/image" Target="../media/image269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274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3.png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7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2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4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0.png"/><Relationship Id="rId4" Type="http://schemas.openxmlformats.org/officeDocument/2006/relationships/image" Target="../media/image2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7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1.png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6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6.png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3.pn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18.png"/><Relationship Id="rId4" Type="http://schemas.openxmlformats.org/officeDocument/2006/relationships/image" Target="../media/image317.png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1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4.gif"/><Relationship Id="rId4" Type="http://schemas.openxmlformats.org/officeDocument/2006/relationships/hyperlink" Target="https://geometry-sw.com.tw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idworks.org.tw/forum.php?mod=viewthread&amp;tid=3050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4.pn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37.png"/><Relationship Id="rId7" Type="http://schemas.openxmlformats.org/officeDocument/2006/relationships/image" Target="../media/image9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53.png"/><Relationship Id="rId9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120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13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0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3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BC9BCDD3-858D-40B8-8F66-569031D95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8482" y="4530215"/>
            <a:ext cx="6058694" cy="169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7" tIns="43659" rIns="87317" bIns="43659"/>
          <a:lstStyle/>
          <a:p>
            <a:pPr algn="ctr" defTabSz="872933">
              <a:spcBef>
                <a:spcPct val="20000"/>
              </a:spcBef>
              <a:buClr>
                <a:srgbClr val="E42B00"/>
              </a:buClr>
              <a:buSzPct val="80000"/>
            </a:pPr>
            <a:endParaRPr lang="zh-TW" altLang="en-US" sz="2368">
              <a:solidFill>
                <a:srgbClr val="000066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4FC6AF-BB8B-4C75-92E2-A6C905BF2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806" y="860474"/>
            <a:ext cx="176404" cy="68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7" tIns="43659" rIns="87317" bIns="43659">
            <a:spAutoFit/>
          </a:bodyPr>
          <a:lstStyle/>
          <a:p>
            <a:pPr algn="ctr" defTabSz="950899"/>
            <a:endParaRPr lang="en-US" altLang="zh-TW" sz="3859">
              <a:solidFill>
                <a:srgbClr val="0000FF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7" name="Picture 2" descr="http://www.principalspage.com/theblog/wp-content/uploads/2008/08/NEW.gif">
            <a:extLst>
              <a:ext uri="{FF2B5EF4-FFF2-40B4-BE49-F238E27FC236}">
                <a16:creationId xmlns:a16="http://schemas.microsoft.com/office/drawing/2014/main" id="{8765A3FA-8011-4105-AA16-C8E72D8FA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249" y="860474"/>
            <a:ext cx="2922798" cy="259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avatar">
            <a:extLst>
              <a:ext uri="{FF2B5EF4-FFF2-40B4-BE49-F238E27FC236}">
                <a16:creationId xmlns:a16="http://schemas.microsoft.com/office/drawing/2014/main" id="{1F23F6FF-897A-474C-9518-6F87B0242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50" y="5461155"/>
            <a:ext cx="1029065" cy="110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日期版面配置區 3">
            <a:extLst>
              <a:ext uri="{FF2B5EF4-FFF2-40B4-BE49-F238E27FC236}">
                <a16:creationId xmlns:a16="http://schemas.microsoft.com/office/drawing/2014/main" id="{C2E7A893-7B02-4142-97A8-23DCE1EB607D}"/>
              </a:ext>
            </a:extLst>
          </p:cNvPr>
          <p:cNvSpPr txBox="1">
            <a:spLocks/>
          </p:cNvSpPr>
          <p:nvPr/>
        </p:nvSpPr>
        <p:spPr>
          <a:xfrm>
            <a:off x="233509" y="6623623"/>
            <a:ext cx="1365989" cy="2539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rgbClr val="B13CC4"/>
                </a:solidFill>
                <a:latin typeface="Arial" pitchFamily="34" charset="0"/>
                <a:ea typeface="華康特粗圓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5pPr>
            <a:lvl6pPr marL="22860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6pPr>
            <a:lvl7pPr marL="27432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7pPr>
            <a:lvl8pPr marL="32004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8pPr>
            <a:lvl9pPr marL="36576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9pPr>
          </a:lstStyle>
          <a:p>
            <a:fld id="{6010BD98-E86E-4081-8542-7A922C6917B2}" type="datetime1">
              <a:rPr lang="zh-TW" altLang="en-US" sz="1579"/>
              <a:pPr/>
              <a:t>2024/11/3</a:t>
            </a:fld>
            <a:endParaRPr lang="zh-TW" altLang="en-US" sz="1579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67EAB65B-FB0E-4794-97F4-84D4EC3D6A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378017"/>
              </p:ext>
            </p:extLst>
          </p:nvPr>
        </p:nvGraphicFramePr>
        <p:xfrm>
          <a:off x="2300749" y="6877547"/>
          <a:ext cx="7746028" cy="630352"/>
        </p:xfrm>
        <a:graphic>
          <a:graphicData uri="http://schemas.openxmlformats.org/drawingml/2006/table">
            <a:tbl>
              <a:tblPr/>
              <a:tblGrid>
                <a:gridCol w="7746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035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i="0" kern="1200">
                          <a:solidFill>
                            <a:schemeClr val="tx1"/>
                          </a:solidFill>
                          <a:effectLst/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  <a:hlinkClick r:id="rId4"/>
                        </a:rPr>
                        <a:t>20-90-2</a:t>
                      </a:r>
                      <a:r>
                        <a:rPr lang="zh-TW" altLang="en-US" sz="3200" b="1" i="0" kern="1200">
                          <a:solidFill>
                            <a:schemeClr val="tx1"/>
                          </a:solidFill>
                          <a:effectLst/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  <a:hlinkClick r:id="rId4"/>
                        </a:rPr>
                        <a:t> 工程製圖與技術實務 </a:t>
                      </a:r>
                      <a:r>
                        <a:rPr lang="en-US" altLang="zh-TW" sz="3200" b="1" i="0" kern="1200">
                          <a:solidFill>
                            <a:schemeClr val="tx1"/>
                          </a:solidFill>
                          <a:effectLst/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  <a:hlinkClick r:id="rId4"/>
                        </a:rPr>
                        <a:t>[</a:t>
                      </a:r>
                      <a:r>
                        <a:rPr lang="zh-TW" altLang="en-US" sz="3200" b="1" i="0" kern="1200">
                          <a:solidFill>
                            <a:schemeClr val="tx1"/>
                          </a:solidFill>
                          <a:effectLst/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  <a:hlinkClick r:id="rId4"/>
                        </a:rPr>
                        <a:t>進階篇</a:t>
                      </a:r>
                      <a:r>
                        <a:rPr lang="en-US" altLang="zh-TW" sz="3200" b="1" i="0" kern="1200">
                          <a:solidFill>
                            <a:schemeClr val="tx1"/>
                          </a:solidFill>
                          <a:effectLst/>
                          <a:latin typeface="華康細圓體" panose="020F0309000000000000" pitchFamily="49" charset="-120"/>
                          <a:ea typeface="華康細圓體" panose="020F0309000000000000" pitchFamily="49" charset="-120"/>
                          <a:cs typeface="+mn-cs"/>
                          <a:hlinkClick r:id="rId4"/>
                        </a:rPr>
                        <a:t>]</a:t>
                      </a:r>
                      <a:endParaRPr lang="en-US" sz="3200" b="0">
                        <a:effectLst/>
                        <a:latin typeface="華康細圓體" panose="020F0309000000000000" pitchFamily="49" charset="-120"/>
                        <a:ea typeface="華康細圓體" panose="020F0309000000000000" pitchFamily="49" charset="-120"/>
                      </a:endParaRPr>
                    </a:p>
                  </a:txBody>
                  <a:tcPr marL="0" marR="0" marT="27843" marB="27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2D5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圖片 10">
            <a:extLst>
              <a:ext uri="{FF2B5EF4-FFF2-40B4-BE49-F238E27FC236}">
                <a16:creationId xmlns:a16="http://schemas.microsoft.com/office/drawing/2014/main" id="{4BB19B50-876A-4F07-87AF-70888EFEC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6249" y="6876493"/>
            <a:ext cx="637658" cy="631406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1553B05A-7474-43AB-ABC7-4720C10AD239}"/>
              </a:ext>
            </a:extLst>
          </p:cNvPr>
          <p:cNvGrpSpPr/>
          <p:nvPr/>
        </p:nvGrpSpPr>
        <p:grpSpPr>
          <a:xfrm>
            <a:off x="11727012" y="5421771"/>
            <a:ext cx="1318087" cy="1237285"/>
            <a:chOff x="530763" y="5337866"/>
            <a:chExt cx="1657350" cy="1555750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99F5D1AB-DB9A-4481-A350-36C5657C2A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763" y="5337866"/>
              <a:ext cx="1657350" cy="1555750"/>
              <a:chOff x="4884" y="2843"/>
              <a:chExt cx="680" cy="692"/>
            </a:xfrm>
          </p:grpSpPr>
          <p:sp>
            <p:nvSpPr>
              <p:cNvPr id="16" name="Oval 4">
                <a:extLst>
                  <a:ext uri="{FF2B5EF4-FFF2-40B4-BE49-F238E27FC236}">
                    <a16:creationId xmlns:a16="http://schemas.microsoft.com/office/drawing/2014/main" id="{B65118A1-E4AF-4242-B504-1E7E916084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4" y="2850"/>
                <a:ext cx="680" cy="680"/>
              </a:xfrm>
              <a:prstGeom prst="ellipse">
                <a:avLst/>
              </a:prstGeom>
              <a:solidFill>
                <a:srgbClr val="FF0000"/>
              </a:solidFill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0" hangingPunct="0"/>
                <a:endParaRPr lang="en-US" altLang="zh-TW" sz="1909">
                  <a:latin typeface="華康細圓體(P)" panose="020F0300000000000000" pitchFamily="34" charset="-120"/>
                  <a:ea typeface="華康細圓體(P)" panose="020F0300000000000000" pitchFamily="34" charset="-120"/>
                </a:endParaRPr>
              </a:p>
            </p:txBody>
          </p:sp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6D6499D3-54BD-47AA-B877-E2DA154F6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4" y="318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1909">
                  <a:latin typeface="華康細圓體(P)" panose="020F0300000000000000" pitchFamily="34" charset="-120"/>
                  <a:ea typeface="華康細圓體(P)" panose="020F0300000000000000" pitchFamily="34" charset="-120"/>
                </a:endParaRPr>
              </a:p>
            </p:txBody>
          </p:sp>
          <p:sp>
            <p:nvSpPr>
              <p:cNvPr id="18" name="Rectangle 6">
                <a:extLst>
                  <a:ext uri="{FF2B5EF4-FFF2-40B4-BE49-F238E27FC236}">
                    <a16:creationId xmlns:a16="http://schemas.microsoft.com/office/drawing/2014/main" id="{3171CDF4-B801-489B-AF05-BFA30CFC8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" y="317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1909">
                  <a:latin typeface="華康細圓體(P)" panose="020F0300000000000000" pitchFamily="34" charset="-120"/>
                  <a:ea typeface="華康細圓體(P)" panose="020F0300000000000000" pitchFamily="34" charset="-120"/>
                </a:endParaRPr>
              </a:p>
            </p:txBody>
          </p:sp>
          <p:sp>
            <p:nvSpPr>
              <p:cNvPr id="19" name="Rectangle 7">
                <a:extLst>
                  <a:ext uri="{FF2B5EF4-FFF2-40B4-BE49-F238E27FC236}">
                    <a16:creationId xmlns:a16="http://schemas.microsoft.com/office/drawing/2014/main" id="{DFB22C5A-11BA-4CFB-87C3-1C5144D49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88" y="346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1909">
                  <a:latin typeface="華康細圓體(P)" panose="020F0300000000000000" pitchFamily="34" charset="-120"/>
                  <a:ea typeface="華康細圓體(P)" panose="020F0300000000000000" pitchFamily="34" charset="-120"/>
                </a:endParaRPr>
              </a:p>
            </p:txBody>
          </p:sp>
          <p:sp>
            <p:nvSpPr>
              <p:cNvPr id="20" name="Rectangle 8">
                <a:extLst>
                  <a:ext uri="{FF2B5EF4-FFF2-40B4-BE49-F238E27FC236}">
                    <a16:creationId xmlns:a16="http://schemas.microsoft.com/office/drawing/2014/main" id="{CDB4D3C0-3F66-488C-AB9F-07D8F2229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80" y="285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1909">
                  <a:latin typeface="華康細圓體(P)" panose="020F0300000000000000" pitchFamily="34" charset="-120"/>
                  <a:ea typeface="華康細圓體(P)" panose="020F0300000000000000" pitchFamily="34" charset="-120"/>
                </a:endParaRPr>
              </a:p>
            </p:txBody>
          </p:sp>
        </p:grpSp>
        <p:sp>
          <p:nvSpPr>
            <p:cNvPr id="14" name="Text Box 9">
              <a:extLst>
                <a:ext uri="{FF2B5EF4-FFF2-40B4-BE49-F238E27FC236}">
                  <a16:creationId xmlns:a16="http://schemas.microsoft.com/office/drawing/2014/main" id="{6FA6C085-D3F0-4154-9061-D189FE63A1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8832" y="5601857"/>
              <a:ext cx="949551" cy="485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r>
                <a:rPr lang="en-US" altLang="zh-TW" sz="1909">
                  <a:solidFill>
                    <a:schemeClr val="bg1"/>
                  </a:solidFill>
                  <a:latin typeface="華康細圓體(P)" panose="020F0300000000000000" pitchFamily="34" charset="-120"/>
                  <a:ea typeface="華康細圓體(P)" panose="020F0300000000000000" pitchFamily="34" charset="-120"/>
                </a:rPr>
                <a:t>40</a:t>
              </a:r>
              <a:r>
                <a:rPr lang="en-US" altLang="ko-KR" sz="1909">
                  <a:solidFill>
                    <a:schemeClr val="bg1"/>
                  </a:solidFill>
                  <a:latin typeface="華康細圓體(P)" panose="020F0300000000000000" pitchFamily="34" charset="-120"/>
                  <a:ea typeface="華康細圓體(P)" panose="020F0300000000000000" pitchFamily="34" charset="-120"/>
                </a:rPr>
                <a:t> </a:t>
              </a:r>
              <a:r>
                <a:rPr lang="en-US" altLang="ko-KR" sz="1114">
                  <a:solidFill>
                    <a:schemeClr val="bg1"/>
                  </a:solidFill>
                  <a:latin typeface="華康細圓體(P)" panose="020F0300000000000000" pitchFamily="34" charset="-120"/>
                  <a:ea typeface="華康細圓體(P)" panose="020F0300000000000000" pitchFamily="34" charset="-120"/>
                </a:rPr>
                <a:t>min</a:t>
              </a:r>
            </a:p>
          </p:txBody>
        </p:sp>
        <p:sp>
          <p:nvSpPr>
            <p:cNvPr id="15" name="Oval 11">
              <a:extLst>
                <a:ext uri="{FF2B5EF4-FFF2-40B4-BE49-F238E27FC236}">
                  <a16:creationId xmlns:a16="http://schemas.microsoft.com/office/drawing/2014/main" id="{4B30524A-C4C8-4AE1-A655-4535C2F38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938" y="6081713"/>
              <a:ext cx="176212" cy="1476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0" hangingPunct="0"/>
              <a:endParaRPr lang="en-US" altLang="zh-TW" sz="1909">
                <a:latin typeface="華康細圓體(P)" panose="020F0300000000000000" pitchFamily="34" charset="-120"/>
                <a:ea typeface="華康細圓體(P)" panose="020F0300000000000000" pitchFamily="34" charset="-120"/>
              </a:endParaRPr>
            </a:p>
          </p:txBody>
        </p:sp>
      </p:grpSp>
      <p:sp>
        <p:nvSpPr>
          <p:cNvPr id="21" name="Line 10">
            <a:extLst>
              <a:ext uri="{FF2B5EF4-FFF2-40B4-BE49-F238E27FC236}">
                <a16:creationId xmlns:a16="http://schemas.microsoft.com/office/drawing/2014/main" id="{63618D7B-1774-46DE-B556-CE1FEE238F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060825" y="6094943"/>
            <a:ext cx="385318" cy="33166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511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 descr="一張含有 齒輪, 金屬製品, 汽車零件, 輪 的圖片&#10;&#10;自動產生的描述">
            <a:extLst>
              <a:ext uri="{FF2B5EF4-FFF2-40B4-BE49-F238E27FC236}">
                <a16:creationId xmlns:a16="http://schemas.microsoft.com/office/drawing/2014/main" id="{604957CA-B5B8-AB07-6803-62568C0EF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5533" y="1069359"/>
            <a:ext cx="8245959" cy="542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48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4"/>
          <p:cNvSpPr>
            <a:spLocks noChangeArrowheads="1"/>
          </p:cNvSpPr>
          <p:nvPr/>
        </p:nvSpPr>
        <p:spPr bwMode="auto">
          <a:xfrm>
            <a:off x="0" y="850733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1-1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圖框製作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標題圖塊欄位</a:t>
            </a: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-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建立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53" y="2737251"/>
            <a:ext cx="3100547" cy="44083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804" y="2337708"/>
            <a:ext cx="7744796" cy="4174978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5206165" y="6928083"/>
            <a:ext cx="3698009" cy="43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建立要修改的文字欄位</a:t>
            </a:r>
            <a:endParaRPr lang="en-US" altLang="zh-TW" sz="2227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33" y="1757400"/>
            <a:ext cx="1030293" cy="90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0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向右箭號 4"/>
          <p:cNvSpPr/>
          <p:nvPr/>
        </p:nvSpPr>
        <p:spPr bwMode="auto">
          <a:xfrm>
            <a:off x="5810807" y="3658627"/>
            <a:ext cx="132744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3325982" y="3234388"/>
            <a:ext cx="2292906" cy="1696954"/>
          </a:xfrm>
          <a:prstGeom prst="wedgeRoundRectCallout">
            <a:avLst>
              <a:gd name="adj1" fmla="val -13570"/>
              <a:gd name="adj2" fmla="val 45531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3817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3817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原視圖下</a:t>
            </a:r>
            <a:endParaRPr lang="en-US" altLang="zh-TW" sz="3817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7265336" y="3234391"/>
            <a:ext cx="2855710" cy="1449661"/>
          </a:xfrm>
          <a:prstGeom prst="wedgeRoundRectCallout">
            <a:avLst>
              <a:gd name="adj1" fmla="val 12858"/>
              <a:gd name="adj2" fmla="val -24577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3817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3817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附加視圖</a:t>
            </a:r>
            <a:endParaRPr lang="en-US" altLang="zh-TW" sz="3817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86" y="877814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寄生視圖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0.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重大觀念</a:t>
            </a:r>
          </a:p>
        </p:txBody>
      </p:sp>
    </p:spTree>
    <p:extLst>
      <p:ext uri="{BB962C8B-B14F-4D97-AF65-F5344CB8AC3E}">
        <p14:creationId xmlns:p14="http://schemas.microsoft.com/office/powerpoint/2010/main" val="4130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6059F1D-869D-4D4D-9BFF-4506027FC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714" y="3716727"/>
            <a:ext cx="6175845" cy="1989335"/>
          </a:xfrm>
          <a:prstGeom prst="rect">
            <a:avLst/>
          </a:prstGeom>
        </p:spPr>
      </p:pic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8719868" y="5534234"/>
            <a:ext cx="1538669" cy="484844"/>
          </a:xfrm>
          <a:prstGeom prst="wedgeRoundRectCallout">
            <a:avLst>
              <a:gd name="adj1" fmla="val 11830"/>
              <a:gd name="adj2" fmla="val -91425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寄生視圖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582" y="3170644"/>
            <a:ext cx="4060566" cy="2223275"/>
          </a:xfrm>
          <a:prstGeom prst="rect">
            <a:avLst/>
          </a:prstGeom>
        </p:spPr>
      </p:pic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4870203" y="3085694"/>
            <a:ext cx="1507664" cy="484844"/>
          </a:xfrm>
          <a:prstGeom prst="wedgeRoundRectCallout">
            <a:avLst>
              <a:gd name="adj1" fmla="val -14113"/>
              <a:gd name="adj2" fmla="val 143357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3605211" y="5797194"/>
            <a:ext cx="1538669" cy="484844"/>
          </a:xfrm>
          <a:prstGeom prst="wedgeRoundRectCallout">
            <a:avLst>
              <a:gd name="adj1" fmla="val 11830"/>
              <a:gd name="adj2" fmla="val -91425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寄生視圖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7878711" y="2380557"/>
            <a:ext cx="1255447" cy="484844"/>
          </a:xfrm>
          <a:prstGeom prst="wedgeRoundRectCallout">
            <a:avLst>
              <a:gd name="adj1" fmla="val -14113"/>
              <a:gd name="adj2" fmla="val 143357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9935" y="877814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寄生視圖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區域深度剖視圖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258201" y="6639070"/>
            <a:ext cx="2920198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原圖下附加視圖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094D1CF-B257-43BB-AD2B-27E5B5BDF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241" y="2418276"/>
            <a:ext cx="2334240" cy="73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3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3" grpId="0" animBg="1"/>
      <p:bldP spid="1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A740925-81A6-4576-A715-88E4FB7B4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56" y="3373149"/>
            <a:ext cx="4833618" cy="186122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741" y="2614933"/>
            <a:ext cx="4455163" cy="3708556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5742398" y="2777598"/>
            <a:ext cx="1128343" cy="484844"/>
          </a:xfrm>
          <a:prstGeom prst="wedgeRoundRectCallout">
            <a:avLst>
              <a:gd name="adj1" fmla="val -14113"/>
              <a:gd name="adj2" fmla="val 143357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3871404" y="5394547"/>
            <a:ext cx="1538669" cy="484844"/>
          </a:xfrm>
          <a:prstGeom prst="wedgeRoundRectCallout">
            <a:avLst>
              <a:gd name="adj1" fmla="val 11830"/>
              <a:gd name="adj2" fmla="val -91425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寄生視圖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8780474" y="5636969"/>
            <a:ext cx="1538669" cy="484844"/>
          </a:xfrm>
          <a:prstGeom prst="wedgeRoundRectCallout">
            <a:avLst>
              <a:gd name="adj1" fmla="val 40087"/>
              <a:gd name="adj2" fmla="val -109360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寄生視圖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7533614" y="3052571"/>
            <a:ext cx="1255447" cy="484844"/>
          </a:xfrm>
          <a:prstGeom prst="wedgeRoundRectCallout">
            <a:avLst>
              <a:gd name="adj1" fmla="val -14113"/>
              <a:gd name="adj2" fmla="val 143357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86" y="877814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寄生視圖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位置替換視圖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9632A87-49E3-468B-AADC-6BA2CA7C2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875" y="2424110"/>
            <a:ext cx="2498230" cy="86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4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35096" y="1234796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從無到有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32794" y="2251653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第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1642" y="3227737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轉換視圖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31642" y="422926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寄生視圖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580126" y="1234796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視圖過程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580126" y="2292937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視圖名稱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580126" y="320994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先主後次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531642" y="5274584"/>
            <a:ext cx="2593985" cy="826437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3-5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封閉草圖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531642" y="6295239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3-6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開放草圖</a:t>
            </a: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580127" y="5287898"/>
            <a:ext cx="329978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視圖轉換草圖</a:t>
            </a: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580127" y="6295239"/>
            <a:ext cx="327192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草圖轉換視圖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580658" y="4234705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保持顯示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6810005" y="1230840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6830208" y="2235395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47" y="3120072"/>
            <a:ext cx="4765835" cy="362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6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9935" y="869340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3-5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封閉草圖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細部放大圖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373" y="2291277"/>
            <a:ext cx="5334995" cy="392926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583" y="4283057"/>
            <a:ext cx="2363613" cy="2040383"/>
          </a:xfrm>
          <a:prstGeom prst="rect">
            <a:avLst/>
          </a:prstGeom>
        </p:spPr>
      </p:pic>
      <p:sp>
        <p:nvSpPr>
          <p:cNvPr id="8" name="向右箭號 7"/>
          <p:cNvSpPr/>
          <p:nvPr/>
        </p:nvSpPr>
        <p:spPr bwMode="auto">
          <a:xfrm>
            <a:off x="4216949" y="6093456"/>
            <a:ext cx="125086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AutoShape 32"/>
          <p:cNvSpPr>
            <a:spLocks noChangeArrowheads="1"/>
          </p:cNvSpPr>
          <p:nvPr/>
        </p:nvSpPr>
        <p:spPr bwMode="auto">
          <a:xfrm>
            <a:off x="4217026" y="3531108"/>
            <a:ext cx="1250713" cy="524908"/>
          </a:xfrm>
          <a:prstGeom prst="wedgeRoundRectCallout">
            <a:avLst>
              <a:gd name="adj1" fmla="val -35053"/>
              <a:gd name="adj2" fmla="val 121983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1909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草圖輪廓</a:t>
            </a:r>
            <a:endParaRPr lang="en-US" altLang="zh-TW" sz="2181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445014" y="6600752"/>
            <a:ext cx="2546572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/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封閉草圖輪廓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DC4C095-048D-4AC1-8B04-BF5088A34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031" y="2346839"/>
            <a:ext cx="2721533" cy="95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635" y="3480455"/>
            <a:ext cx="4111282" cy="249000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359" y="3598023"/>
            <a:ext cx="3985013" cy="2181909"/>
          </a:xfrm>
          <a:prstGeom prst="rect">
            <a:avLst/>
          </a:prstGeom>
        </p:spPr>
      </p:pic>
      <p:sp>
        <p:nvSpPr>
          <p:cNvPr id="7" name="向右箭號 6"/>
          <p:cNvSpPr/>
          <p:nvPr/>
        </p:nvSpPr>
        <p:spPr bwMode="auto">
          <a:xfrm>
            <a:off x="6538072" y="5970457"/>
            <a:ext cx="125086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2"/>
          <p:cNvSpPr>
            <a:spLocks noChangeArrowheads="1"/>
          </p:cNvSpPr>
          <p:nvPr/>
        </p:nvSpPr>
        <p:spPr bwMode="auto">
          <a:xfrm>
            <a:off x="2497710" y="5684773"/>
            <a:ext cx="1250713" cy="524908"/>
          </a:xfrm>
          <a:prstGeom prst="wedgeRoundRectCallout">
            <a:avLst>
              <a:gd name="adj1" fmla="val 65899"/>
              <a:gd name="adj2" fmla="val -28114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1909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草圖輪廓</a:t>
            </a:r>
            <a:endParaRPr lang="en-US" altLang="zh-TW" sz="2181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32"/>
          <p:cNvSpPr>
            <a:spLocks noChangeArrowheads="1"/>
          </p:cNvSpPr>
          <p:nvPr/>
        </p:nvSpPr>
        <p:spPr bwMode="auto">
          <a:xfrm>
            <a:off x="9503692" y="5684773"/>
            <a:ext cx="1250713" cy="458678"/>
          </a:xfrm>
          <a:prstGeom prst="wedgeRoundRectCallout">
            <a:avLst>
              <a:gd name="adj1" fmla="val -10017"/>
              <a:gd name="adj2" fmla="val -87768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1909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剖切深度</a:t>
            </a:r>
            <a:endParaRPr lang="en-US" altLang="zh-TW" sz="2181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9935" y="883627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3-5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封閉草圖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區域剖視圖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5397544" y="6676048"/>
            <a:ext cx="2664560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/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封閉草圖輪廓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BA8DC025-7DA9-4559-AAD4-D4D77FEDF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029" y="2403573"/>
            <a:ext cx="2615832" cy="82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6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向右箭號 6"/>
          <p:cNvSpPr/>
          <p:nvPr/>
        </p:nvSpPr>
        <p:spPr bwMode="auto">
          <a:xfrm>
            <a:off x="6538072" y="5970457"/>
            <a:ext cx="125086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705" y="3885454"/>
            <a:ext cx="3626413" cy="129298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747" y="3234388"/>
            <a:ext cx="3545601" cy="2469800"/>
          </a:xfrm>
          <a:prstGeom prst="rect">
            <a:avLst/>
          </a:prstGeom>
        </p:spPr>
      </p:pic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5168183" y="5239373"/>
            <a:ext cx="1369891" cy="524908"/>
          </a:xfrm>
          <a:prstGeom prst="wedgeRoundRectCallout">
            <a:avLst>
              <a:gd name="adj1" fmla="val 20672"/>
              <a:gd name="adj2" fmla="val -81995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1909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1909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草圖輪廓</a:t>
            </a:r>
            <a:endParaRPr lang="en-US" altLang="zh-TW" sz="2181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32"/>
          <p:cNvSpPr>
            <a:spLocks noChangeArrowheads="1"/>
          </p:cNvSpPr>
          <p:nvPr/>
        </p:nvSpPr>
        <p:spPr bwMode="auto">
          <a:xfrm>
            <a:off x="5989581" y="2776393"/>
            <a:ext cx="1518179" cy="524908"/>
          </a:xfrm>
          <a:prstGeom prst="wedgeRoundRectCallout">
            <a:avLst>
              <a:gd name="adj1" fmla="val -66335"/>
              <a:gd name="adj2" fmla="val 56556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1909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1909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多餘輪廓</a:t>
            </a:r>
            <a:endParaRPr lang="en-US" altLang="zh-TW" sz="2181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1589" y="872576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3-5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封閉草圖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剪裁視圖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(Crop)</a:t>
            </a:r>
            <a:endParaRPr lang="zh-TW" altLang="en-US" sz="2017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5428524" y="6705015"/>
            <a:ext cx="2585901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/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封閉草圖輪廓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A71AB31-06E8-4417-B9C9-A2F930025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236" y="2459443"/>
            <a:ext cx="1808340" cy="76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5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35096" y="1234796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從無到有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32794" y="2251653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第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1642" y="3227737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轉換視圖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31642" y="422926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寄生視圖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580126" y="1234796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視圖過程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580126" y="2292937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視圖名稱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580126" y="320994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先主後次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531642" y="5274584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3-5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封閉草圖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531642" y="6295239"/>
            <a:ext cx="2593985" cy="826437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3-6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開放草圖</a:t>
            </a: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580127" y="5287898"/>
            <a:ext cx="329978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視圖轉換草圖</a:t>
            </a: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580127" y="6295239"/>
            <a:ext cx="327192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草圖轉換視圖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580658" y="4234705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保持顯示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6810005" y="1230840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6830208" y="2235395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47" y="3120072"/>
            <a:ext cx="4765835" cy="362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1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740" y="3042878"/>
            <a:ext cx="2785772" cy="319864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311" y="3071375"/>
            <a:ext cx="3919386" cy="3203596"/>
          </a:xfrm>
          <a:prstGeom prst="rect">
            <a:avLst/>
          </a:prstGeom>
        </p:spPr>
      </p:pic>
      <p:sp>
        <p:nvSpPr>
          <p:cNvPr id="11" name="AutoShape 32"/>
          <p:cNvSpPr>
            <a:spLocks noChangeArrowheads="1"/>
          </p:cNvSpPr>
          <p:nvPr/>
        </p:nvSpPr>
        <p:spPr bwMode="auto">
          <a:xfrm>
            <a:off x="9507738" y="2474403"/>
            <a:ext cx="1269056" cy="596970"/>
          </a:xfrm>
          <a:prstGeom prst="wedgeRoundRectCallout">
            <a:avLst>
              <a:gd name="adj1" fmla="val -122181"/>
              <a:gd name="adj2" fmla="val 59693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1909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1909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割面線</a:t>
            </a:r>
            <a:endParaRPr lang="en-US" altLang="zh-TW" sz="2181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32"/>
          <p:cNvSpPr>
            <a:spLocks noChangeArrowheads="1"/>
          </p:cNvSpPr>
          <p:nvPr/>
        </p:nvSpPr>
        <p:spPr bwMode="auto">
          <a:xfrm>
            <a:off x="5871413" y="5641521"/>
            <a:ext cx="1307409" cy="450369"/>
          </a:xfrm>
          <a:prstGeom prst="wedgeRoundRectCallout">
            <a:avLst>
              <a:gd name="adj1" fmla="val 124927"/>
              <a:gd name="adj2" fmla="val 30631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1909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1909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剖切範圍</a:t>
            </a:r>
            <a:endParaRPr lang="en-US" altLang="zh-TW" sz="2181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1589" y="871906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3-6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開放草圖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剖面視圖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448189" y="6687769"/>
            <a:ext cx="2546572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/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開放草圖輪廓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E37B7BC-E3C4-4A74-924E-D7FF6DF6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11" y="2345707"/>
            <a:ext cx="1575742" cy="76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0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向右箭號 6"/>
          <p:cNvSpPr/>
          <p:nvPr/>
        </p:nvSpPr>
        <p:spPr bwMode="auto">
          <a:xfrm>
            <a:off x="6104392" y="6001449"/>
            <a:ext cx="125086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827" y="3476810"/>
            <a:ext cx="1123161" cy="273797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052" y="2881312"/>
            <a:ext cx="2686980" cy="3333471"/>
          </a:xfrm>
          <a:prstGeom prst="rect">
            <a:avLst/>
          </a:prstGeom>
        </p:spPr>
      </p:pic>
      <p:sp>
        <p:nvSpPr>
          <p:cNvPr id="12" name="AutoShape 32"/>
          <p:cNvSpPr>
            <a:spLocks noChangeArrowheads="1"/>
          </p:cNvSpPr>
          <p:nvPr/>
        </p:nvSpPr>
        <p:spPr bwMode="auto">
          <a:xfrm>
            <a:off x="4957557" y="3372487"/>
            <a:ext cx="1369891" cy="524908"/>
          </a:xfrm>
          <a:prstGeom prst="wedgeRoundRectCallout">
            <a:avLst>
              <a:gd name="adj1" fmla="val -55521"/>
              <a:gd name="adj2" fmla="val 98891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1909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1909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草圖輪廓</a:t>
            </a:r>
            <a:endParaRPr lang="en-US" altLang="zh-TW" sz="2181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877814"/>
            <a:ext cx="13459650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3-6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開放草圖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輔助視圖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9C97761-D106-47C6-B178-69BA83854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634" y="2387961"/>
            <a:ext cx="2270878" cy="100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4"/>
          <p:cNvSpPr>
            <a:spLocks noChangeArrowheads="1"/>
          </p:cNvSpPr>
          <p:nvPr/>
        </p:nvSpPr>
        <p:spPr bwMode="auto">
          <a:xfrm>
            <a:off x="-1587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1-1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圖框製作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標題圖塊欄位</a:t>
            </a: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-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應用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901" y="3104018"/>
            <a:ext cx="6735627" cy="363956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1" y="3394826"/>
            <a:ext cx="5829590" cy="330780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615" y="1969508"/>
            <a:ext cx="1798054" cy="813165"/>
          </a:xfrm>
          <a:prstGeom prst="rect">
            <a:avLst/>
          </a:prstGeom>
        </p:spPr>
      </p:pic>
      <p:sp>
        <p:nvSpPr>
          <p:cNvPr id="6" name="AutoShape 32"/>
          <p:cNvSpPr>
            <a:spLocks noChangeArrowheads="1"/>
          </p:cNvSpPr>
          <p:nvPr/>
        </p:nvSpPr>
        <p:spPr bwMode="auto">
          <a:xfrm>
            <a:off x="8072420" y="1899824"/>
            <a:ext cx="2058444" cy="1068082"/>
          </a:xfrm>
          <a:prstGeom prst="wedgeRoundRectCallout">
            <a:avLst>
              <a:gd name="adj1" fmla="val -40432"/>
              <a:gd name="adj2" fmla="val 85468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526970" y="7014405"/>
            <a:ext cx="4152011" cy="43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特點</a:t>
            </a:r>
            <a:r>
              <a:rPr lang="en-US" altLang="zh-TW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:</a:t>
            </a:r>
            <a:r>
              <a:rPr lang="zh-TW" altLang="en-US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可在</a:t>
            </a:r>
            <a:r>
              <a:rPr lang="zh-TW" altLang="en-US" sz="2227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圖頁環境</a:t>
            </a:r>
            <a:r>
              <a:rPr lang="zh-TW" altLang="en-US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下修改文字</a:t>
            </a:r>
            <a:endParaRPr lang="en-US" altLang="zh-TW" sz="2227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553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35096" y="1234796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從無到有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32794" y="2251653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第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1642" y="3227737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轉換視圖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31642" y="422926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寄生視圖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580126" y="1234796"/>
            <a:ext cx="2593985" cy="826437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視圖過程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580126" y="2292937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視圖名稱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580126" y="320994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先主後次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531642" y="5274584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3-5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封閉草圖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531642" y="6295239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3-6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開放草圖</a:t>
            </a: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580127" y="5287898"/>
            <a:ext cx="329978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視圖轉換草圖</a:t>
            </a: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580127" y="6295239"/>
            <a:ext cx="327192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草圖轉換視圖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580658" y="4234705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保持顯示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6810005" y="1230840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6830208" y="2235395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47" y="3120072"/>
            <a:ext cx="4765835" cy="362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2590" y="877814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3-7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視圖過程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調整模型視角</a:t>
            </a: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2763266" y="5718899"/>
            <a:ext cx="2259670" cy="40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TW" sz="2192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92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選視圖</a:t>
            </a:r>
            <a:endParaRPr lang="en-US" altLang="zh-TW" sz="2192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5577151" y="5718899"/>
            <a:ext cx="2259670" cy="40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TW" sz="2192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92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開模型</a:t>
            </a:r>
            <a:endParaRPr lang="en-US" altLang="zh-TW" sz="2192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7999718" y="5716468"/>
            <a:ext cx="2259670" cy="40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TW" sz="2192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192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回工程圖</a:t>
            </a:r>
            <a:endParaRPr lang="en-US" altLang="zh-TW" sz="2192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4653528" y="6619257"/>
            <a:ext cx="4135894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工程圖與模型間自動切換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138" y="2376181"/>
            <a:ext cx="7757498" cy="381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8825" y="877814"/>
            <a:ext cx="13391535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3-7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視圖過程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位置替換視圖</a:t>
            </a: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4614199" y="6717580"/>
            <a:ext cx="4214552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工程圖與模型間自動切換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59" y="2321045"/>
            <a:ext cx="6605995" cy="380031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C759AB5-4E8C-4CA0-9E8D-7E6C8E449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029" y="2567729"/>
            <a:ext cx="2498230" cy="86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62005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3-7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視圖過程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多本體視圖</a:t>
            </a: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4653527" y="6446742"/>
            <a:ext cx="4135895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工程圖與模型間自動切換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937" y="2539076"/>
            <a:ext cx="5731287" cy="327269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323" y="2539076"/>
            <a:ext cx="2178654" cy="13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1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35096" y="1234796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從無到有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32794" y="2251653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第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1642" y="3227737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轉換視圖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31642" y="422926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寄生視圖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580126" y="1234796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視圖過程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580126" y="2292937"/>
            <a:ext cx="2593985" cy="826437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3-8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視圖名稱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580126" y="320994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先主後次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531642" y="5274584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3-5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封閉草圖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531642" y="6295239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3-6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開放草圖</a:t>
            </a: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580127" y="5287898"/>
            <a:ext cx="329978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視圖轉換草圖</a:t>
            </a: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580127" y="6295239"/>
            <a:ext cx="327192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草圖轉換視圖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580658" y="4234705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保持顯示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6810005" y="1230840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6830208" y="2235395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47" y="3120072"/>
            <a:ext cx="4765835" cy="362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9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87" y="1856180"/>
            <a:ext cx="7421438" cy="4477783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1" y="877814"/>
            <a:ext cx="13439775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3-8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視圖名稱</a:t>
            </a:r>
          </a:p>
          <a:p>
            <a:pPr algn="ctr" defTabSz="764915">
              <a:lnSpc>
                <a:spcPct val="110000"/>
              </a:lnSpc>
            </a:pP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=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圖示＋視圖名稱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AA65712-FFF5-4C8D-9546-CAD5FD995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24" y="2567730"/>
            <a:ext cx="3885776" cy="169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4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87" y="877814"/>
            <a:ext cx="13439776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3-8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視圖名稱</a:t>
            </a:r>
          </a:p>
          <a:p>
            <a:pPr algn="ctr" defTabSz="764915">
              <a:lnSpc>
                <a:spcPct val="110000"/>
              </a:lnSpc>
            </a:pP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≠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圖示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813734" y="6681861"/>
            <a:ext cx="1815481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10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部曲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943" y="2399634"/>
            <a:ext cx="3423290" cy="378707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95" y="2798559"/>
            <a:ext cx="5063920" cy="28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3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35096" y="1234796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從無到有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32794" y="2251653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第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1642" y="3227737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轉換視圖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31642" y="422926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寄生視圖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580126" y="1234796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視圖過程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580126" y="2292937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視圖名稱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580126" y="3209943"/>
            <a:ext cx="2593985" cy="826437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3-9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先主後次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531642" y="5274584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3-5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封閉草圖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531642" y="6295239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3-6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開放草圖</a:t>
            </a: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580127" y="5287898"/>
            <a:ext cx="329978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視圖轉換草圖</a:t>
            </a: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580127" y="6295239"/>
            <a:ext cx="327192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草圖轉換視圖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580658" y="4234705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保持顯示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6810005" y="1230840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6830208" y="2235395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47" y="3120072"/>
            <a:ext cx="4765835" cy="362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2" y="877814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3-9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先主後次</a:t>
            </a:r>
          </a:p>
          <a:p>
            <a:pPr algn="ctr" defTabSz="764915">
              <a:lnSpc>
                <a:spcPct val="110000"/>
              </a:lnSpc>
            </a:pP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先斷後剖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732" y="1880172"/>
            <a:ext cx="4069480" cy="213902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387" y="4019197"/>
            <a:ext cx="6870827" cy="278229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CD12547-808C-4ADB-8BCC-2592BACDC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7908" y="2321046"/>
            <a:ext cx="2061668" cy="90908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7EC32D1-4CC8-40E0-8AE9-B92BF8031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85" y="2139228"/>
            <a:ext cx="1759911" cy="85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77814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3-9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先主後次</a:t>
            </a:r>
          </a:p>
          <a:p>
            <a:pPr algn="ctr" defTabSz="764915">
              <a:lnSpc>
                <a:spcPct val="110000"/>
              </a:lnSpc>
            </a:pP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先右後剖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426" y="2410128"/>
            <a:ext cx="5694033" cy="336602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88" y="1997977"/>
            <a:ext cx="6010413" cy="3967381"/>
          </a:xfrm>
          <a:prstGeom prst="rect">
            <a:avLst/>
          </a:prstGeom>
        </p:spPr>
      </p:pic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11149802" y="2520427"/>
            <a:ext cx="1223201" cy="3229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225" tIns="40612" rIns="81225" bIns="40612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779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A4DF8B0-A49F-41CD-B899-BD87D8D5E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705" y="6369120"/>
            <a:ext cx="1759911" cy="85699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31D3C74-4979-4C52-BED8-1EAEDE767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0978" y="6369120"/>
            <a:ext cx="1239795" cy="625482"/>
          </a:xfrm>
          <a:prstGeom prst="rect">
            <a:avLst/>
          </a:prstGeom>
        </p:spPr>
      </p:pic>
      <p:sp>
        <p:nvSpPr>
          <p:cNvPr id="12" name="向右箭號 4">
            <a:extLst>
              <a:ext uri="{FF2B5EF4-FFF2-40B4-BE49-F238E27FC236}">
                <a16:creationId xmlns:a16="http://schemas.microsoft.com/office/drawing/2014/main" id="{8F3E8516-5113-43BB-A0BF-B7123F976E57}"/>
              </a:ext>
            </a:extLst>
          </p:cNvPr>
          <p:cNvSpPr/>
          <p:nvPr/>
        </p:nvSpPr>
        <p:spPr bwMode="auto">
          <a:xfrm>
            <a:off x="5209985" y="5016125"/>
            <a:ext cx="963814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ea typeface="華康特粗圓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54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BF044F2-C0B8-4AC7-BB7D-B586A1D67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302" y="2202828"/>
            <a:ext cx="5725093" cy="405413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3E86F43-29A3-4392-8356-7BB3181F5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98" y="2923934"/>
            <a:ext cx="5461210" cy="3333027"/>
          </a:xfrm>
          <a:prstGeom prst="rect">
            <a:avLst/>
          </a:prstGeom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C19EBFB4-E301-4EAA-9892-3E503C7DE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7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1-1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圖框製作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現在作法</a:t>
            </a: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: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自動屬性</a:t>
            </a:r>
          </a:p>
        </p:txBody>
      </p:sp>
    </p:spTree>
    <p:extLst>
      <p:ext uri="{BB962C8B-B14F-4D97-AF65-F5344CB8AC3E}">
        <p14:creationId xmlns:p14="http://schemas.microsoft.com/office/powerpoint/2010/main" val="344694033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9572" y="882369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3-9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先主後次</a:t>
            </a:r>
          </a:p>
          <a:p>
            <a:pPr algn="ctr" defTabSz="764915">
              <a:lnSpc>
                <a:spcPct val="110000"/>
              </a:lnSpc>
            </a:pP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先輔再剪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95" y="1919629"/>
            <a:ext cx="5323034" cy="47707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825" y="1962955"/>
            <a:ext cx="4497921" cy="471435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C0D8702-F0CF-4F56-860B-927DB9594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32" y="5677070"/>
            <a:ext cx="2133179" cy="94061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8C16A4C-12FC-4432-8FB1-43A28EFAD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8402" y="5559104"/>
            <a:ext cx="2126352" cy="90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0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35096" y="1234796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從無到有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32794" y="2251653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第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1642" y="3227737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轉換視圖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31642" y="422926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寄生視圖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580126" y="1234796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視圖過程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580126" y="2292937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視圖名稱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580126" y="320994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先主後次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531642" y="5274584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3-5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封閉草圖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531642" y="6295239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3-6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開放草圖</a:t>
            </a: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580127" y="5287898"/>
            <a:ext cx="329978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視圖轉換草圖</a:t>
            </a: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580127" y="6295239"/>
            <a:ext cx="327192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草圖轉換視圖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580658" y="4234705"/>
            <a:ext cx="2593985" cy="826437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3-10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保持顯示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6810005" y="1230840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6830208" y="2235395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47" y="3120072"/>
            <a:ext cx="4765835" cy="362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6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77814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3-10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保持顯示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連續使用指令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434043" y="6890780"/>
            <a:ext cx="4568514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不是每個指令都有保持顯示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54" y="1977486"/>
            <a:ext cx="2575731" cy="151513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946" y="1874198"/>
            <a:ext cx="7346110" cy="480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35096" y="1234796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從無到有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32794" y="2251653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第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1642" y="3227737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轉換視圖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31642" y="422926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寄生視圖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580126" y="1234796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視圖過程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580126" y="2292937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視圖名稱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580126" y="320994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先主後次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531642" y="5274584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3-5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封閉草圖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531642" y="6295239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3-6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開放草圖</a:t>
            </a: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580127" y="5287898"/>
            <a:ext cx="3299788" cy="826437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3-11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視圖轉換草圖</a:t>
            </a: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580127" y="6295239"/>
            <a:ext cx="327192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草圖轉換視圖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580658" y="4234705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保持顯示</a:t>
            </a:r>
          </a:p>
        </p:txBody>
      </p:sp>
      <p:sp>
        <p:nvSpPr>
          <p:cNvPr id="25" name="AutoShape 2">
            <a:extLst>
              <a:ext uri="{FF2B5EF4-FFF2-40B4-BE49-F238E27FC236}">
                <a16:creationId xmlns:a16="http://schemas.microsoft.com/office/drawing/2014/main" id="{124902BE-FE78-4169-93C3-2B7309CEA7F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10005" y="1230840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C33C90C3-C1DF-43C1-8E1B-8D058C2D3D5C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0208" y="2235395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FA0259AA-6DD5-412C-816C-71BF3370F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94" y="4103776"/>
            <a:ext cx="3471488" cy="2638330"/>
          </a:xfrm>
          <a:prstGeom prst="rect">
            <a:avLst/>
          </a:prstGeom>
        </p:spPr>
      </p:pic>
      <p:sp>
        <p:nvSpPr>
          <p:cNvPr id="28" name="AutoShape 2">
            <a:extLst>
              <a:ext uri="{FF2B5EF4-FFF2-40B4-BE49-F238E27FC236}">
                <a16:creationId xmlns:a16="http://schemas.microsoft.com/office/drawing/2014/main" id="{B9D9D340-B90C-492E-9E56-5A8369DE768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65162" y="3209943"/>
            <a:ext cx="2449479" cy="745379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3-15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視圖連結</a:t>
            </a:r>
          </a:p>
        </p:txBody>
      </p:sp>
    </p:spTree>
    <p:extLst>
      <p:ext uri="{BB962C8B-B14F-4D97-AF65-F5344CB8AC3E}">
        <p14:creationId xmlns:p14="http://schemas.microsoft.com/office/powerpoint/2010/main" val="384445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71206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3-11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視圖轉換草圖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視圖轉換草圖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095962" y="6707748"/>
            <a:ext cx="3251026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視圖模型輪廓炸開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324" y="2446520"/>
            <a:ext cx="1969778" cy="150511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982" y="4094933"/>
            <a:ext cx="2848456" cy="213085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523" y="2321044"/>
            <a:ext cx="3120191" cy="196047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825" y="4331996"/>
            <a:ext cx="3059585" cy="188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35096" y="1234796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從無到有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32794" y="2251653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第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1642" y="3227737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轉換視圖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31642" y="422926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寄生視圖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580126" y="1234796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視圖過程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580126" y="2292937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視圖名稱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580126" y="320994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先主後次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531642" y="5274584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3-5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封閉草圖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531642" y="6295239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3-6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開放草圖</a:t>
            </a: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580127" y="5287898"/>
            <a:ext cx="329978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視圖轉換草圖</a:t>
            </a: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580127" y="6295239"/>
            <a:ext cx="3271928" cy="826437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3-12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草圖轉換視圖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580658" y="4234705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保持顯示</a:t>
            </a:r>
          </a:p>
        </p:txBody>
      </p:sp>
      <p:sp>
        <p:nvSpPr>
          <p:cNvPr id="25" name="AutoShape 2">
            <a:extLst>
              <a:ext uri="{FF2B5EF4-FFF2-40B4-BE49-F238E27FC236}">
                <a16:creationId xmlns:a16="http://schemas.microsoft.com/office/drawing/2014/main" id="{F71086BA-D96C-42F6-875E-7656E90ED8A2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10005" y="1230840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F7D30AA5-94C3-43BD-989C-A2A9582AE58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0208" y="2235395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A2908566-98E3-4E89-B684-3D81FBAFC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94" y="4103776"/>
            <a:ext cx="3471488" cy="2638330"/>
          </a:xfrm>
          <a:prstGeom prst="rect">
            <a:avLst/>
          </a:prstGeom>
        </p:spPr>
      </p:pic>
      <p:sp>
        <p:nvSpPr>
          <p:cNvPr id="28" name="AutoShape 2">
            <a:extLst>
              <a:ext uri="{FF2B5EF4-FFF2-40B4-BE49-F238E27FC236}">
                <a16:creationId xmlns:a16="http://schemas.microsoft.com/office/drawing/2014/main" id="{DF9CC833-8DAF-4C0A-95CE-FA9B18FF75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65162" y="3209943"/>
            <a:ext cx="2449479" cy="74537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3-15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視圖連結</a:t>
            </a:r>
          </a:p>
        </p:txBody>
      </p:sp>
    </p:spTree>
    <p:extLst>
      <p:ext uri="{BB962C8B-B14F-4D97-AF65-F5344CB8AC3E}">
        <p14:creationId xmlns:p14="http://schemas.microsoft.com/office/powerpoint/2010/main" val="3637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77814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草圖轉換視圖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輔助視圖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547" y="2507123"/>
            <a:ext cx="2484824" cy="359759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222" y="2970633"/>
            <a:ext cx="1212109" cy="2869926"/>
          </a:xfrm>
          <a:prstGeom prst="rect">
            <a:avLst/>
          </a:prstGeom>
        </p:spPr>
      </p:pic>
      <p:sp>
        <p:nvSpPr>
          <p:cNvPr id="8" name="向右箭號 7"/>
          <p:cNvSpPr/>
          <p:nvPr/>
        </p:nvSpPr>
        <p:spPr bwMode="auto">
          <a:xfrm>
            <a:off x="5433915" y="5818927"/>
            <a:ext cx="125086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ea typeface="華康特粗圓體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E3F6204-82B4-4B6E-99FA-A2166D13B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030" y="2483766"/>
            <a:ext cx="1858290" cy="81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8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104" y="3961654"/>
            <a:ext cx="3424384" cy="224756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962" y="2321045"/>
            <a:ext cx="5831094" cy="2856198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2" y="877814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草圖轉換視圖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細部放大圖</a:t>
            </a:r>
          </a:p>
        </p:txBody>
      </p:sp>
      <p:sp>
        <p:nvSpPr>
          <p:cNvPr id="8" name="向右箭號 7"/>
          <p:cNvSpPr/>
          <p:nvPr/>
        </p:nvSpPr>
        <p:spPr bwMode="auto">
          <a:xfrm>
            <a:off x="6084141" y="5561942"/>
            <a:ext cx="125086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ea typeface="華康特粗圓體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F7CE7A-0B3E-4A71-BCDE-6F991CF65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393" y="2567728"/>
            <a:ext cx="2412331" cy="84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77814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草圖轉換視圖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剖面視圖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446" y="2409254"/>
            <a:ext cx="2338481" cy="385874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918" y="2545347"/>
            <a:ext cx="3333471" cy="3687021"/>
          </a:xfrm>
          <a:prstGeom prst="rect">
            <a:avLst/>
          </a:prstGeom>
        </p:spPr>
      </p:pic>
      <p:sp>
        <p:nvSpPr>
          <p:cNvPr id="8" name="向右箭號 7"/>
          <p:cNvSpPr/>
          <p:nvPr/>
        </p:nvSpPr>
        <p:spPr bwMode="auto">
          <a:xfrm>
            <a:off x="6094455" y="6050870"/>
            <a:ext cx="125086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ea typeface="華康特粗圓體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7651E54-371C-4496-A402-F51B56F2F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818" y="2545346"/>
            <a:ext cx="1625154" cy="79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4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77814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草圖轉換視圖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剪裁視圖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65405" r="31770" b="29653"/>
          <a:stretch/>
        </p:blipFill>
        <p:spPr>
          <a:xfrm>
            <a:off x="2446781" y="2577450"/>
            <a:ext cx="3095645" cy="70355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464" y="4265490"/>
            <a:ext cx="3626413" cy="1292983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 bwMode="auto">
          <a:xfrm>
            <a:off x="6105031" y="5698671"/>
            <a:ext cx="125086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ea typeface="華康特粗圓體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417" y="3562541"/>
            <a:ext cx="3545601" cy="246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44431" y="4402755"/>
            <a:ext cx="2762517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1-5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選項設定 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50808" y="6063160"/>
            <a:ext cx="2788404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1-7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範本用途</a:t>
            </a: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38480" y="2007334"/>
            <a:ext cx="2793775" cy="656230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1-2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資料庫觀念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9504" y="3604015"/>
            <a:ext cx="2788404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1-4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圖層制度</a:t>
            </a: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38480" y="2815435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1-3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連結至屬性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468796" y="1159355"/>
            <a:ext cx="3069276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1-8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範本價值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538480" y="1168400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圖框製作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87" y="1686561"/>
            <a:ext cx="6460192" cy="4909746"/>
          </a:xfrm>
          <a:prstGeom prst="rect">
            <a:avLst/>
          </a:prstGeom>
        </p:spPr>
      </p:pic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544431" y="5202740"/>
            <a:ext cx="2762517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1-6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文件屬性 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482477" y="2016503"/>
            <a:ext cx="3069276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1-9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範本包含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482477" y="2815435"/>
            <a:ext cx="3039200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3468796" y="3600727"/>
            <a:ext cx="3066563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</p:spTree>
    <p:extLst>
      <p:ext uri="{BB962C8B-B14F-4D97-AF65-F5344CB8AC3E}">
        <p14:creationId xmlns:p14="http://schemas.microsoft.com/office/powerpoint/2010/main" val="180868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85502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草圖轉換視圖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區域深度剖視圖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120" y="3140156"/>
            <a:ext cx="4111282" cy="249000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844" y="3257725"/>
            <a:ext cx="3985013" cy="2181909"/>
          </a:xfrm>
          <a:prstGeom prst="rect">
            <a:avLst/>
          </a:prstGeom>
        </p:spPr>
      </p:pic>
      <p:sp>
        <p:nvSpPr>
          <p:cNvPr id="14" name="向右箭號 13"/>
          <p:cNvSpPr/>
          <p:nvPr/>
        </p:nvSpPr>
        <p:spPr bwMode="auto">
          <a:xfrm>
            <a:off x="6358912" y="5452803"/>
            <a:ext cx="125086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16" name="AutoShape 32"/>
          <p:cNvSpPr>
            <a:spLocks noChangeArrowheads="1"/>
          </p:cNvSpPr>
          <p:nvPr/>
        </p:nvSpPr>
        <p:spPr bwMode="auto">
          <a:xfrm>
            <a:off x="9473177" y="5344474"/>
            <a:ext cx="1250713" cy="458678"/>
          </a:xfrm>
          <a:prstGeom prst="wedgeRoundRectCallout">
            <a:avLst>
              <a:gd name="adj1" fmla="val -10017"/>
              <a:gd name="adj2" fmla="val -87768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1909" b="1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剖切深度</a:t>
            </a:r>
            <a:endParaRPr lang="en-US" altLang="zh-TW" sz="2181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5EC5C3D-6D20-48CE-B86C-2647CF01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010" y="2463364"/>
            <a:ext cx="2144220" cy="6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9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35096" y="1234796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從無到有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32794" y="2251653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第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1642" y="3227737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轉換視圖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31642" y="422926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寄生視圖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580126" y="1234796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視圖過程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580126" y="2292937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視圖名稱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580126" y="320994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先主後次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531642" y="5274584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3-5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封閉草圖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531642" y="6295239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3-6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開放草圖</a:t>
            </a: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580127" y="5287898"/>
            <a:ext cx="329978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視圖轉換草圖</a:t>
            </a: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580127" y="6295239"/>
            <a:ext cx="327192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草圖轉換視圖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580658" y="4234705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保持顯示</a:t>
            </a:r>
          </a:p>
        </p:txBody>
      </p:sp>
      <p:sp>
        <p:nvSpPr>
          <p:cNvPr id="25" name="AutoShape 2">
            <a:extLst>
              <a:ext uri="{FF2B5EF4-FFF2-40B4-BE49-F238E27FC236}">
                <a16:creationId xmlns:a16="http://schemas.microsoft.com/office/drawing/2014/main" id="{DE12E23A-2EB4-49C5-8B97-9C03742B76A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10005" y="1230840"/>
            <a:ext cx="2519389" cy="826437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3-13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視圖限制</a:t>
            </a: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DA9ED31E-3F7C-4E65-94F6-70E814AE04E4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0208" y="2235395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477CB20D-18C0-41FE-AD15-FF30D89F5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94" y="4103776"/>
            <a:ext cx="3471488" cy="2638330"/>
          </a:xfrm>
          <a:prstGeom prst="rect">
            <a:avLst/>
          </a:prstGeom>
        </p:spPr>
      </p:pic>
      <p:sp>
        <p:nvSpPr>
          <p:cNvPr id="28" name="AutoShape 2">
            <a:extLst>
              <a:ext uri="{FF2B5EF4-FFF2-40B4-BE49-F238E27FC236}">
                <a16:creationId xmlns:a16="http://schemas.microsoft.com/office/drawing/2014/main" id="{4EB084C7-2A2E-4F24-ADE3-835C17DCB60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65162" y="3209943"/>
            <a:ext cx="2449479" cy="74537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3-15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視圖連結</a:t>
            </a:r>
          </a:p>
        </p:txBody>
      </p:sp>
    </p:spTree>
    <p:extLst>
      <p:ext uri="{BB962C8B-B14F-4D97-AF65-F5344CB8AC3E}">
        <p14:creationId xmlns:p14="http://schemas.microsoft.com/office/powerpoint/2010/main" val="408038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77814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相同指令不能做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次</a:t>
            </a:r>
          </a:p>
        </p:txBody>
      </p:sp>
      <p:sp>
        <p:nvSpPr>
          <p:cNvPr id="8" name="向右箭號 7"/>
          <p:cNvSpPr/>
          <p:nvPr/>
        </p:nvSpPr>
        <p:spPr bwMode="auto">
          <a:xfrm>
            <a:off x="5977147" y="5912613"/>
            <a:ext cx="125086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594725" y="6743972"/>
            <a:ext cx="2250323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剪裁視圖</a:t>
            </a:r>
            <a:endParaRPr lang="en-US" altLang="zh-TW" sz="280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782" y="4567710"/>
            <a:ext cx="3626413" cy="129298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778" y="3865318"/>
            <a:ext cx="3545601" cy="2469800"/>
          </a:xfrm>
          <a:prstGeom prst="rect">
            <a:avLst/>
          </a:prstGeom>
        </p:spPr>
      </p:pic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9083502" y="4538166"/>
            <a:ext cx="1393925" cy="142346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225" tIns="40612" rIns="81225" bIns="40612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779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向右箭號 13"/>
          <p:cNvSpPr/>
          <p:nvPr/>
        </p:nvSpPr>
        <p:spPr bwMode="auto">
          <a:xfrm rot="16200000">
            <a:off x="8247203" y="3967440"/>
            <a:ext cx="834057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5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051" y="2453045"/>
            <a:ext cx="1818164" cy="181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A504C57-3965-4AE7-ADF1-B806C3F1A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636" y="2472979"/>
            <a:ext cx="1722863" cy="73255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5DA892CE-FD6C-4E46-A161-12B6D989B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0222" y="2472979"/>
            <a:ext cx="1722863" cy="73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4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3" y="893090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指令有說明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678" y="2931362"/>
            <a:ext cx="3785734" cy="2788222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561" y="5648975"/>
            <a:ext cx="2872516" cy="608583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4"/>
          <a:srcRect l="1" t="56537" r="42857" b="37204"/>
          <a:stretch/>
        </p:blipFill>
        <p:spPr>
          <a:xfrm>
            <a:off x="7507760" y="5719583"/>
            <a:ext cx="1939375" cy="666660"/>
          </a:xfrm>
          <a:prstGeom prst="rect">
            <a:avLst/>
          </a:prstGeom>
        </p:spPr>
      </p:pic>
      <p:pic>
        <p:nvPicPr>
          <p:cNvPr id="20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363" y="3355784"/>
            <a:ext cx="1818164" cy="181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9283" y="2522032"/>
            <a:ext cx="4181776" cy="3143077"/>
          </a:xfrm>
          <a:prstGeom prst="rect">
            <a:avLst/>
          </a:prstGeom>
        </p:spPr>
      </p:pic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5514782" y="6817482"/>
            <a:ext cx="2413386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指令有說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cxnSp>
        <p:nvCxnSpPr>
          <p:cNvPr id="4" name="直線接點 3"/>
          <p:cNvCxnSpPr/>
          <p:nvPr/>
        </p:nvCxnSpPr>
        <p:spPr bwMode="auto">
          <a:xfrm>
            <a:off x="8786579" y="5052552"/>
            <a:ext cx="1327215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線接點 21"/>
          <p:cNvCxnSpPr/>
          <p:nvPr/>
        </p:nvCxnSpPr>
        <p:spPr bwMode="auto">
          <a:xfrm>
            <a:off x="6709573" y="5416184"/>
            <a:ext cx="85879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線接點 22"/>
          <p:cNvCxnSpPr/>
          <p:nvPr/>
        </p:nvCxnSpPr>
        <p:spPr bwMode="auto">
          <a:xfrm>
            <a:off x="7876507" y="5416184"/>
            <a:ext cx="85879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0942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177" y="877814"/>
            <a:ext cx="1343659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指令沒說明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064" y="2416455"/>
            <a:ext cx="2363613" cy="313593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002" y="2446068"/>
            <a:ext cx="2973553" cy="2987193"/>
          </a:xfrm>
          <a:prstGeom prst="rect">
            <a:avLst/>
          </a:prstGeom>
        </p:spPr>
      </p:pic>
      <p:sp>
        <p:nvSpPr>
          <p:cNvPr id="24" name="向右箭號 23"/>
          <p:cNvSpPr/>
          <p:nvPr/>
        </p:nvSpPr>
        <p:spPr bwMode="auto">
          <a:xfrm>
            <a:off x="5712294" y="5308570"/>
            <a:ext cx="125086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ea typeface="華康特粗圓體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949" y="2991967"/>
            <a:ext cx="1248192" cy="1193924"/>
          </a:xfrm>
          <a:prstGeom prst="rect">
            <a:avLst/>
          </a:prstGeom>
        </p:spPr>
      </p:pic>
      <p:sp>
        <p:nvSpPr>
          <p:cNvPr id="25" name="AutoShape 32"/>
          <p:cNvSpPr>
            <a:spLocks noChangeArrowheads="1"/>
          </p:cNvSpPr>
          <p:nvPr/>
        </p:nvSpPr>
        <p:spPr bwMode="auto">
          <a:xfrm>
            <a:off x="9628949" y="3054887"/>
            <a:ext cx="1248192" cy="1068082"/>
          </a:xfrm>
          <a:prstGeom prst="wedgeRoundRectCallout">
            <a:avLst>
              <a:gd name="adj1" fmla="val -163648"/>
              <a:gd name="adj2" fmla="val -92067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endParaRPr lang="en-US" altLang="zh-TW" sz="2181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5258BFC-5AE8-4AED-9061-6110D10C4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432" y="5603818"/>
            <a:ext cx="1454531" cy="70829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31E0BEE-BC53-4D19-BDA5-340EBAF8E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8971" y="5676386"/>
            <a:ext cx="2417565" cy="7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1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77814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只能在組合件</a:t>
            </a: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5094374" y="6265296"/>
            <a:ext cx="3251026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位置替換視圖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929" y="2870756"/>
            <a:ext cx="3531244" cy="287964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50" y="2529573"/>
            <a:ext cx="3856475" cy="3166556"/>
          </a:xfrm>
          <a:prstGeom prst="rect">
            <a:avLst/>
          </a:prstGeom>
        </p:spPr>
      </p:pic>
      <p:pic>
        <p:nvPicPr>
          <p:cNvPr id="15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374" y="4749525"/>
            <a:ext cx="1644277" cy="164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0" y="4870738"/>
            <a:ext cx="1350887" cy="13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6861" y="2396855"/>
            <a:ext cx="2113448" cy="53457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C89B466-2779-4A22-85C3-7F9DEF1499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9566" y="2497092"/>
            <a:ext cx="2497474" cy="86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3E7B7DC3-7677-420E-AAB6-7B0EB1370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779" y="2598765"/>
            <a:ext cx="1865397" cy="793162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77814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指令不能做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次</a:t>
            </a:r>
          </a:p>
        </p:txBody>
      </p:sp>
      <p:sp>
        <p:nvSpPr>
          <p:cNvPr id="8" name="向右箭號 7"/>
          <p:cNvSpPr/>
          <p:nvPr/>
        </p:nvSpPr>
        <p:spPr bwMode="auto">
          <a:xfrm>
            <a:off x="5977147" y="5912613"/>
            <a:ext cx="125086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709844" y="6621155"/>
            <a:ext cx="2023262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剪裁視圖</a:t>
            </a:r>
            <a:endParaRPr lang="en-US" altLang="zh-TW" sz="280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782" y="4567710"/>
            <a:ext cx="3626413" cy="1292983"/>
          </a:xfrm>
          <a:prstGeom prst="rect">
            <a:avLst/>
          </a:prstGeom>
        </p:spPr>
      </p:pic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9083502" y="4538166"/>
            <a:ext cx="1393925" cy="142346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225" tIns="40612" rIns="81225" bIns="40612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779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向右箭號 13"/>
          <p:cNvSpPr/>
          <p:nvPr/>
        </p:nvSpPr>
        <p:spPr bwMode="auto">
          <a:xfrm rot="16200000">
            <a:off x="8247203" y="3967440"/>
            <a:ext cx="834057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5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261" y="2453045"/>
            <a:ext cx="1818164" cy="181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32"/>
          <p:cNvSpPr>
            <a:spLocks noChangeArrowheads="1"/>
          </p:cNvSpPr>
          <p:nvPr/>
        </p:nvSpPr>
        <p:spPr bwMode="auto">
          <a:xfrm>
            <a:off x="4356274" y="2739166"/>
            <a:ext cx="2909062" cy="1068082"/>
          </a:xfrm>
          <a:prstGeom prst="wedgeRoundRectCallout">
            <a:avLst>
              <a:gd name="adj1" fmla="val -78707"/>
              <a:gd name="adj2" fmla="val 37552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原則</a:t>
            </a:r>
            <a:r>
              <a:rPr lang="en-US" altLang="zh-TW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視圖指令不能做第</a:t>
            </a:r>
            <a:r>
              <a:rPr lang="en-US" altLang="zh-TW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次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468" y="2591301"/>
            <a:ext cx="1949516" cy="379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37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77814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曲面模型無法使用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991" y="4507103"/>
            <a:ext cx="5143289" cy="1619462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729" y="2548591"/>
            <a:ext cx="4065551" cy="173096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961D7F2-5EBD-4528-8B7B-DD2EDA9AC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241" y="2749546"/>
            <a:ext cx="2995482" cy="94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7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77814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7.3D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工程視圖 無法使用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002" y="2403664"/>
            <a:ext cx="4787831" cy="181919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868" y="2553257"/>
            <a:ext cx="1314803" cy="133332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270" y="5598635"/>
            <a:ext cx="2872516" cy="60858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/>
          <a:srcRect l="1" t="56537" r="42857" b="37204"/>
          <a:stretch/>
        </p:blipFill>
        <p:spPr>
          <a:xfrm>
            <a:off x="6869646" y="5377017"/>
            <a:ext cx="2477487" cy="85163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9615" y="4459328"/>
            <a:ext cx="2783822" cy="80302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1101" y="4436099"/>
            <a:ext cx="3768971" cy="8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35096" y="1234796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從無到有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32794" y="2251653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第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1642" y="3227737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轉換視圖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31642" y="422926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寄生視圖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580126" y="1234796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視圖過程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580126" y="2292937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視圖名稱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580126" y="320994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先主後次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531642" y="5274584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3-5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封閉草圖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531642" y="6295239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3-6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開放草圖</a:t>
            </a: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580127" y="5287898"/>
            <a:ext cx="329978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視圖轉換草圖</a:t>
            </a: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580127" y="6295239"/>
            <a:ext cx="327192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草圖轉換視圖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580658" y="4234705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保持顯示</a:t>
            </a:r>
          </a:p>
        </p:txBody>
      </p:sp>
      <p:sp>
        <p:nvSpPr>
          <p:cNvPr id="25" name="AutoShape 2">
            <a:extLst>
              <a:ext uri="{FF2B5EF4-FFF2-40B4-BE49-F238E27FC236}">
                <a16:creationId xmlns:a16="http://schemas.microsoft.com/office/drawing/2014/main" id="{78EE21D0-6D73-4841-8AD5-DEED3B08779C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10005" y="1230840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69F57743-78ED-4BB1-BA29-5CE19C02A328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0208" y="2235395"/>
            <a:ext cx="2519389" cy="826437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3-14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視圖屬性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1315C782-899D-4A4F-8110-F1D847744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94" y="4103776"/>
            <a:ext cx="3471488" cy="2638330"/>
          </a:xfrm>
          <a:prstGeom prst="rect">
            <a:avLst/>
          </a:prstGeom>
        </p:spPr>
      </p:pic>
      <p:sp>
        <p:nvSpPr>
          <p:cNvPr id="28" name="AutoShape 2">
            <a:extLst>
              <a:ext uri="{FF2B5EF4-FFF2-40B4-BE49-F238E27FC236}">
                <a16:creationId xmlns:a16="http://schemas.microsoft.com/office/drawing/2014/main" id="{F06307B4-6C54-410A-B7B8-3BE5E75B7B89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65162" y="3209943"/>
            <a:ext cx="2449479" cy="74537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3-15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視圖連結</a:t>
            </a:r>
          </a:p>
        </p:txBody>
      </p:sp>
    </p:spTree>
    <p:extLst>
      <p:ext uri="{BB962C8B-B14F-4D97-AF65-F5344CB8AC3E}">
        <p14:creationId xmlns:p14="http://schemas.microsoft.com/office/powerpoint/2010/main" val="18553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肘形接點 25"/>
          <p:cNvCxnSpPr>
            <a:cxnSpLocks/>
          </p:cNvCxnSpPr>
          <p:nvPr/>
        </p:nvCxnSpPr>
        <p:spPr>
          <a:xfrm rot="16200000" flipH="1">
            <a:off x="7444491" y="1684631"/>
            <a:ext cx="1412052" cy="3038309"/>
          </a:xfrm>
          <a:prstGeom prst="bentConnector3">
            <a:avLst>
              <a:gd name="adj1" fmla="val 50000"/>
            </a:avLst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4810993" y="1916061"/>
            <a:ext cx="3640740" cy="5816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791557"/>
            <a:r>
              <a:rPr lang="zh-TW" altLang="en-US" sz="3180" b="1">
                <a:solidFill>
                  <a:srgbClr val="0000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資料庫</a:t>
            </a:r>
            <a:r>
              <a:rPr lang="en-US" altLang="zh-TW" sz="3180" b="1">
                <a:solidFill>
                  <a:srgbClr val="0000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(Data Base)</a:t>
            </a:r>
            <a:r>
              <a:rPr lang="zh-TW" altLang="en-US" sz="3180" b="1">
                <a:solidFill>
                  <a:srgbClr val="0000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545433" y="3963010"/>
            <a:ext cx="2085827" cy="204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791557"/>
            <a:r>
              <a:rPr lang="zh-TW" altLang="en-US" sz="3180" b="1">
                <a:solidFill>
                  <a:srgbClr val="0000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一次資料</a:t>
            </a:r>
            <a:endParaRPr lang="en-US" altLang="zh-TW" sz="3180" b="1">
              <a:solidFill>
                <a:srgbClr val="000066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/>
            <a:r>
              <a:rPr lang="en-US" altLang="zh-TW" sz="318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318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輸入</a:t>
            </a:r>
            <a:r>
              <a:rPr lang="en-US" altLang="zh-TW" sz="318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</a:p>
          <a:p>
            <a:pPr algn="ctr" defTabSz="791557"/>
            <a:r>
              <a:rPr lang="en-US" altLang="zh-TW" sz="318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318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源頭</a:t>
            </a:r>
            <a:r>
              <a:rPr lang="en-US" altLang="zh-TW" sz="318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</a:p>
          <a:p>
            <a:pPr algn="ctr" defTabSz="791557"/>
            <a:r>
              <a:rPr lang="en-US" altLang="zh-TW" sz="318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318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用在零件</a:t>
            </a:r>
            <a:r>
              <a:rPr lang="en-US" altLang="zh-TW" sz="318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sz="2863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8759807" y="3909811"/>
            <a:ext cx="1819729" cy="253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791557"/>
            <a:r>
              <a:rPr lang="zh-TW" altLang="en-US" sz="3180" b="1">
                <a:solidFill>
                  <a:srgbClr val="0000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二次資料</a:t>
            </a:r>
            <a:endParaRPr lang="en-US" altLang="zh-TW" sz="3180" b="1">
              <a:solidFill>
                <a:srgbClr val="000066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/>
            <a:r>
              <a:rPr lang="en-US" altLang="zh-TW" sz="318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318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引用</a:t>
            </a:r>
            <a:r>
              <a:rPr lang="en-US" altLang="zh-TW" sz="318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</a:p>
          <a:p>
            <a:pPr algn="ctr" defTabSz="791557"/>
            <a:r>
              <a:rPr lang="zh-TW" altLang="en-US" sz="318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</a:t>
            </a:r>
            <a:endParaRPr lang="en-US" altLang="zh-TW" sz="318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/>
            <a:r>
              <a:rPr lang="en-US" altLang="zh-TW" sz="318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BOM</a:t>
            </a:r>
          </a:p>
          <a:p>
            <a:pPr algn="ctr" defTabSz="791557"/>
            <a:r>
              <a:rPr lang="zh-TW" altLang="en-US" sz="318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共用件</a:t>
            </a:r>
            <a:endParaRPr lang="zh-TW" altLang="en-US" sz="2545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cxnSp>
        <p:nvCxnSpPr>
          <p:cNvPr id="27" name="肘形接點 26"/>
          <p:cNvCxnSpPr>
            <a:cxnSpLocks/>
            <a:endCxn id="24" idx="0"/>
          </p:cNvCxnSpPr>
          <p:nvPr/>
        </p:nvCxnSpPr>
        <p:spPr>
          <a:xfrm rot="10800000" flipV="1">
            <a:off x="1588348" y="3203784"/>
            <a:ext cx="5043015" cy="759225"/>
          </a:xfrm>
          <a:prstGeom prst="bentConnector2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12398" y="877814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資料庫觀念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兩種資料</a:t>
            </a:r>
            <a:r>
              <a:rPr lang="zh-TW" altLang="en-US" sz="1666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endParaRPr lang="en-US" altLang="zh-TW" sz="1666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260" y="4059065"/>
            <a:ext cx="2632337" cy="253915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9502" y="1916061"/>
            <a:ext cx="1963852" cy="451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6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77814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3-14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有些指令有屬性可設定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377" y="2474583"/>
            <a:ext cx="1873063" cy="34545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387" y="2474582"/>
            <a:ext cx="2112841" cy="33333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6235" y="2465915"/>
            <a:ext cx="2752873" cy="33333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126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35096" y="1234796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從無到有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32794" y="2251653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第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1642" y="3227737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轉換視圖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31642" y="422926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寄生視圖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580126" y="1234796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視圖過程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580126" y="2292937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視圖名稱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580126" y="320994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先主後次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531642" y="5274584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3-5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封閉草圖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531642" y="6295239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3-6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開放草圖</a:t>
            </a: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580127" y="5287898"/>
            <a:ext cx="329978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視圖轉換草圖</a:t>
            </a: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580127" y="6295239"/>
            <a:ext cx="327192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草圖轉換視圖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580658" y="4234705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保持顯示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6810005" y="1230840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6830208" y="2235395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94" y="4103776"/>
            <a:ext cx="3471488" cy="2638330"/>
          </a:xfrm>
          <a:prstGeom prst="rect">
            <a:avLst/>
          </a:prstGeom>
        </p:spPr>
      </p:pic>
      <p:sp>
        <p:nvSpPr>
          <p:cNvPr id="25" name="AutoShape 2">
            <a:extLst>
              <a:ext uri="{FF2B5EF4-FFF2-40B4-BE49-F238E27FC236}">
                <a16:creationId xmlns:a16="http://schemas.microsoft.com/office/drawing/2014/main" id="{96880E13-EE92-4DD0-9A24-9D1CCAD95C6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65162" y="3209943"/>
            <a:ext cx="2449479" cy="745379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3-15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視圖連結</a:t>
            </a:r>
          </a:p>
        </p:txBody>
      </p:sp>
    </p:spTree>
    <p:extLst>
      <p:ext uri="{BB962C8B-B14F-4D97-AF65-F5344CB8AC3E}">
        <p14:creationId xmlns:p14="http://schemas.microsoft.com/office/powerpoint/2010/main" val="15562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3" y="877814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3-15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視圖連結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斷開模型關聯性</a:t>
            </a:r>
          </a:p>
        </p:txBody>
      </p:sp>
      <p:pic>
        <p:nvPicPr>
          <p:cNvPr id="3" name="圖片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85" y="2037902"/>
            <a:ext cx="7798677" cy="46439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5643308" y="6956050"/>
            <a:ext cx="2132529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分離的視圖</a:t>
            </a:r>
            <a:endParaRPr lang="en-US" altLang="zh-TW" sz="280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966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1085733"/>
            <a:ext cx="7193733" cy="5559471"/>
          </a:xfrm>
          <a:prstGeom prst="rect">
            <a:avLst/>
          </a:prstGeom>
        </p:spPr>
      </p:pic>
      <p:sp>
        <p:nvSpPr>
          <p:cNvPr id="4" name="AutoShape 34">
            <a:extLst>
              <a:ext uri="{FF2B5EF4-FFF2-40B4-BE49-F238E27FC236}">
                <a16:creationId xmlns:a16="http://schemas.microsoft.com/office/drawing/2014/main" id="{2C984FBA-F651-4A00-8F53-6ADF6D82A0A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0737" y="2510542"/>
            <a:ext cx="3582730" cy="90085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視圖製作</a:t>
            </a:r>
            <a:endParaRPr lang="en-US" altLang="zh-TW" sz="36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5" name="AutoShape 34">
            <a:extLst>
              <a:ext uri="{FF2B5EF4-FFF2-40B4-BE49-F238E27FC236}">
                <a16:creationId xmlns:a16="http://schemas.microsoft.com/office/drawing/2014/main" id="{5C1B8195-273D-469E-BB4D-4D08229DBB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0737" y="3704654"/>
            <a:ext cx="3582730" cy="90085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視圖特性</a:t>
            </a:r>
            <a:endParaRPr lang="en-US" altLang="zh-TW" sz="36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6" name="AutoShape 34">
            <a:extLst>
              <a:ext uri="{FF2B5EF4-FFF2-40B4-BE49-F238E27FC236}">
                <a16:creationId xmlns:a16="http://schemas.microsoft.com/office/drawing/2014/main" id="{DB2004BE-FEAB-417C-BA59-AF3CE07B11CB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1657" y="4866459"/>
            <a:ext cx="3582730" cy="900856"/>
          </a:xfrm>
          <a:prstGeom prst="roundRect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視圖應用</a:t>
            </a:r>
            <a:endParaRPr lang="en-US" altLang="zh-TW" sz="36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>
            <a:extLst>
              <a:ext uri="{FF2B5EF4-FFF2-40B4-BE49-F238E27FC236}">
                <a16:creationId xmlns:a16="http://schemas.microsoft.com/office/drawing/2014/main" id="{F83C0068-1416-41B0-BDFE-B8B89A64070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5430" y="1294021"/>
            <a:ext cx="3582730" cy="90085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工程圖範本</a:t>
            </a:r>
            <a:endParaRPr lang="en-US" altLang="zh-TW" sz="36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>
            <a:extLst>
              <a:ext uri="{FF2B5EF4-FFF2-40B4-BE49-F238E27FC236}">
                <a16:creationId xmlns:a16="http://schemas.microsoft.com/office/drawing/2014/main" id="{8967F5F3-DEDD-4423-85FC-22FD190C8E8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5430" y="6200984"/>
            <a:ext cx="3582730" cy="90085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292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50713" y="1173264"/>
            <a:ext cx="3076662" cy="819898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查看視圖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48410" y="2141484"/>
            <a:ext cx="3079575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53054" y="3109703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母子視圖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47260" y="4170202"/>
            <a:ext cx="308103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先條件後指令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53054" y="5192054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47259" y="6232659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845819" y="1169922"/>
            <a:ext cx="274514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4-7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845820" y="213593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視圖突破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845820" y="310194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取代模型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845820" y="4165227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套用組態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845820" y="5192054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真實畫法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845820" y="6232659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習慣畫法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F667D7F8-DD75-4854-AE4E-0597839530EE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01169" y="1169922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省略畫法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8F7EBE1A-A7FA-4771-BDBE-367ACD23AA22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2323" y="2135933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多圖頁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2967EA42-F1A0-461F-A502-41A4396BC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51" y="3872094"/>
            <a:ext cx="3879424" cy="2770514"/>
          </a:xfrm>
          <a:prstGeom prst="rect">
            <a:avLst/>
          </a:prstGeom>
        </p:spPr>
      </p:pic>
      <p:sp>
        <p:nvSpPr>
          <p:cNvPr id="25" name="AutoShape 2">
            <a:extLst>
              <a:ext uri="{FF2B5EF4-FFF2-40B4-BE49-F238E27FC236}">
                <a16:creationId xmlns:a16="http://schemas.microsoft.com/office/drawing/2014/main" id="{76D3D5BF-385D-4689-B2F2-BE18490185F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3852" y="3109703"/>
            <a:ext cx="2512298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指定本體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91693710-A17B-4F48-9EB0-4B1963CB56F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9758" y="4165227"/>
            <a:ext cx="2537546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複製結果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34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603B105D-95BB-4C10-B8EB-CF713A0EE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32" y="2592911"/>
            <a:ext cx="3757438" cy="1713919"/>
          </a:xfrm>
          <a:prstGeom prst="rect">
            <a:avLst/>
          </a:prstGeom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7650558" y="5184169"/>
            <a:ext cx="1852700" cy="40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192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剖面視圖</a:t>
            </a:r>
            <a:r>
              <a:rPr lang="en-US" altLang="zh-TW" sz="2192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??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73981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查看視圖</a:t>
            </a:r>
          </a:p>
          <a:p>
            <a:pPr algn="ctr" defTabSz="764915">
              <a:lnSpc>
                <a:spcPct val="110000"/>
              </a:lnSpc>
            </a:pP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判斷視圖如何製作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081" y="1994449"/>
            <a:ext cx="1393925" cy="145542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780" y="2722161"/>
            <a:ext cx="6138261" cy="3423675"/>
          </a:xfrm>
          <a:prstGeom prst="rect">
            <a:avLst/>
          </a:prstGeom>
        </p:spPr>
      </p:pic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5027777" y="2722159"/>
            <a:ext cx="1128343" cy="484844"/>
          </a:xfrm>
          <a:prstGeom prst="wedgeRoundRectCallout">
            <a:avLst>
              <a:gd name="adj1" fmla="val -37232"/>
              <a:gd name="adj2" fmla="val 79770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答案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079789" y="5056517"/>
            <a:ext cx="3251026" cy="40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eaLnBrk="0" hangingPunct="0">
              <a:buFont typeface="Wingdings" pitchFamily="2" charset="2"/>
              <a:buNone/>
            </a:pPr>
            <a:r>
              <a:rPr lang="zh-TW" altLang="en-US" sz="2192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展開樹狀結構查答案</a:t>
            </a:r>
            <a:endParaRPr lang="en-US" altLang="zh-TW" sz="2192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82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834" y="4720900"/>
            <a:ext cx="1393925" cy="145542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90" y="4172032"/>
            <a:ext cx="4693552" cy="261787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0475" y="2513691"/>
            <a:ext cx="1867172" cy="366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6901703" y="2688939"/>
            <a:ext cx="2068070" cy="801906"/>
          </a:xfrm>
          <a:prstGeom prst="wedgeRoundRectCallout">
            <a:avLst>
              <a:gd name="adj1" fmla="val 70860"/>
              <a:gd name="adj2" fmla="val 12029"/>
              <a:gd name="adj3" fmla="val 16667"/>
            </a:avLst>
          </a:prstGeom>
          <a:solidFill>
            <a:srgbClr val="FF33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eaLnBrk="0" hangingPunct="0">
              <a:buFont typeface="Wingdings" pitchFamily="2" charset="2"/>
              <a:buNone/>
            </a:pPr>
            <a:r>
              <a:rPr lang="zh-TW" altLang="en-US" sz="2192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光看視圖</a:t>
            </a:r>
            <a:endParaRPr lang="en-US" altLang="zh-TW" sz="2192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eaLnBrk="0" hangingPunct="0">
              <a:buFont typeface="Wingdings" pitchFamily="2" charset="2"/>
              <a:buNone/>
            </a:pPr>
            <a:r>
              <a:rPr lang="zh-TW" altLang="en-US" sz="2192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我也看不出來</a:t>
            </a:r>
            <a:r>
              <a:rPr lang="en-US" altLang="zh-TW" sz="2192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!!</a:t>
            </a:r>
            <a:endParaRPr lang="zh-TW" altLang="en-US" sz="2192" b="1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7045882" y="4458885"/>
            <a:ext cx="1779719" cy="646940"/>
          </a:xfrm>
          <a:prstGeom prst="wedgeRoundRectCallout">
            <a:avLst>
              <a:gd name="adj1" fmla="val 40659"/>
              <a:gd name="adj2" fmla="val -129982"/>
              <a:gd name="adj3" fmla="val 16667"/>
            </a:avLst>
          </a:prstGeom>
          <a:solidFill>
            <a:srgbClr val="FF33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eaLnBrk="0" hangingPunct="0">
              <a:buFont typeface="Wingdings" pitchFamily="2" charset="2"/>
              <a:buNone/>
            </a:pPr>
            <a:r>
              <a:rPr lang="zh-TW" altLang="en-US" sz="2192" b="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展開樹狀結構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" y="1431247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查看視圖</a:t>
            </a:r>
          </a:p>
          <a:p>
            <a:pPr algn="ctr" defTabSz="764915">
              <a:lnSpc>
                <a:spcPct val="110000"/>
              </a:lnSpc>
            </a:pP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判斷視圖如何製作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E985D13-0DE1-496B-A844-FF11A82B1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862" y="2358881"/>
            <a:ext cx="3757438" cy="171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7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50713" y="1173264"/>
            <a:ext cx="3076662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查看視圖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48410" y="2141484"/>
            <a:ext cx="3079575" cy="819898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53054" y="3109703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母子視圖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47260" y="4170202"/>
            <a:ext cx="308103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先條件後指令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53054" y="5192054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47259" y="6232659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845819" y="1169922"/>
            <a:ext cx="274514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4-7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845820" y="213593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視圖突破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845820" y="310194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取代模型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845820" y="4165227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套用組態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845820" y="5192054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真實畫法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845820" y="6232659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習慣畫法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1ED529D3-F7B4-4A33-99ED-BAADAC3F82F9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01169" y="1169922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省略畫法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C3354986-1492-4EDE-9720-DF064700B9F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2323" y="2135933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多圖頁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111220BB-E268-46F6-ADCA-C845AEAF8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51" y="3872094"/>
            <a:ext cx="3879424" cy="2770514"/>
          </a:xfrm>
          <a:prstGeom prst="rect">
            <a:avLst/>
          </a:prstGeom>
        </p:spPr>
      </p:pic>
      <p:sp>
        <p:nvSpPr>
          <p:cNvPr id="25" name="AutoShape 2">
            <a:extLst>
              <a:ext uri="{FF2B5EF4-FFF2-40B4-BE49-F238E27FC236}">
                <a16:creationId xmlns:a16="http://schemas.microsoft.com/office/drawing/2014/main" id="{380BE958-F8CB-4CEA-944F-C213AC2128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3852" y="3109703"/>
            <a:ext cx="2512298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指定本體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529ABBA2-33BA-4536-BD6E-ADA34D68FEF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9758" y="4165227"/>
            <a:ext cx="2537546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複製結果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026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4AEDDFF-9904-4C00-AA9D-29A4D8059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023" y="2567729"/>
            <a:ext cx="3507750" cy="327269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5BE5182-BFF7-4A0C-8B51-427843001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896"/>
          <a:stretch/>
        </p:blipFill>
        <p:spPr>
          <a:xfrm>
            <a:off x="1400005" y="2646893"/>
            <a:ext cx="3562324" cy="1090396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77814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0.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視圖編輯項目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783226" y="6606242"/>
            <a:ext cx="1852700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就這三種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5914750" y="3645044"/>
            <a:ext cx="1852700" cy="638164"/>
          </a:xfrm>
          <a:prstGeom prst="wedgeRoundRectCallout">
            <a:avLst>
              <a:gd name="adj1" fmla="val 92778"/>
              <a:gd name="adj2" fmla="val -5375"/>
              <a:gd name="adj3" fmla="val 16667"/>
            </a:avLst>
          </a:prstGeom>
          <a:solidFill>
            <a:srgbClr val="FFC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eaLnBrk="0" hangingPunct="0">
              <a:buFont typeface="Wingdings" pitchFamily="2" charset="2"/>
              <a:buNone/>
            </a:pPr>
            <a:r>
              <a:rPr lang="en-US" altLang="zh-TW" sz="2227" b="1">
                <a:solidFill>
                  <a:schemeClr val="tx1">
                    <a:lumMod val="95000"/>
                    <a:lumOff val="5000"/>
                  </a:schemeClr>
                </a:solidFill>
                <a:latin typeface="華康細圓體(P)" pitchFamily="34" charset="-120"/>
                <a:ea typeface="華康細圓體(P)" pitchFamily="34" charset="-120"/>
              </a:rPr>
              <a:t>2.</a:t>
            </a:r>
            <a:r>
              <a:rPr lang="zh-TW" altLang="en-US" sz="2227" b="1">
                <a:solidFill>
                  <a:schemeClr val="tx1">
                    <a:lumMod val="95000"/>
                    <a:lumOff val="5000"/>
                  </a:schemeClr>
                </a:solidFill>
                <a:latin typeface="華康細圓體(P)" pitchFamily="34" charset="-120"/>
                <a:ea typeface="華康細圓體(P)" pitchFamily="34" charset="-120"/>
              </a:rPr>
              <a:t>編輯定義</a:t>
            </a: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5943536" y="5052553"/>
            <a:ext cx="1869968" cy="659250"/>
          </a:xfrm>
          <a:prstGeom prst="wedgeRoundRectCallout">
            <a:avLst>
              <a:gd name="adj1" fmla="val 78422"/>
              <a:gd name="adj2" fmla="val -126339"/>
              <a:gd name="adj3" fmla="val 16667"/>
            </a:avLst>
          </a:prstGeom>
          <a:solidFill>
            <a:srgbClr val="FFC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eaLnBrk="0" hangingPunct="0">
              <a:buFont typeface="Wingdings" pitchFamily="2" charset="2"/>
              <a:buNone/>
            </a:pPr>
            <a:r>
              <a:rPr lang="en-US" altLang="zh-TW" sz="2227" b="1">
                <a:solidFill>
                  <a:schemeClr val="tx1">
                    <a:lumMod val="95000"/>
                    <a:lumOff val="5000"/>
                  </a:schemeClr>
                </a:solidFill>
                <a:latin typeface="華康細圓體(P)" pitchFamily="34" charset="-120"/>
                <a:ea typeface="華康細圓體(P)" pitchFamily="34" charset="-120"/>
              </a:rPr>
              <a:t>3.</a:t>
            </a:r>
            <a:r>
              <a:rPr lang="zh-TW" altLang="en-US" sz="2227" b="1">
                <a:solidFill>
                  <a:schemeClr val="tx1">
                    <a:lumMod val="95000"/>
                    <a:lumOff val="5000"/>
                  </a:schemeClr>
                </a:solidFill>
                <a:latin typeface="華康細圓體(P)" pitchFamily="34" charset="-120"/>
                <a:ea typeface="華康細圓體(P)" pitchFamily="34" charset="-120"/>
              </a:rPr>
              <a:t>編輯草圖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5914748" y="2702061"/>
            <a:ext cx="1869968" cy="615341"/>
          </a:xfrm>
          <a:prstGeom prst="wedgeRoundRectCallout">
            <a:avLst>
              <a:gd name="adj1" fmla="val 71940"/>
              <a:gd name="adj2" fmla="val 3430"/>
              <a:gd name="adj3" fmla="val 16667"/>
            </a:avLst>
          </a:prstGeom>
          <a:solidFill>
            <a:srgbClr val="FFC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eaLnBrk="0" hangingPunct="0">
              <a:buFont typeface="Wingdings" pitchFamily="2" charset="2"/>
              <a:buNone/>
            </a:pPr>
            <a:r>
              <a:rPr lang="en-US" altLang="zh-TW" sz="2227" b="1">
                <a:solidFill>
                  <a:schemeClr val="tx1">
                    <a:lumMod val="95000"/>
                    <a:lumOff val="5000"/>
                  </a:schemeClr>
                </a:solidFill>
                <a:latin typeface="華康細圓體(P)" pitchFamily="34" charset="-120"/>
                <a:ea typeface="華康細圓體(P)" pitchFamily="34" charset="-120"/>
              </a:rPr>
              <a:t>1.</a:t>
            </a:r>
            <a:r>
              <a:rPr lang="zh-TW" altLang="en-US" sz="2227" b="1">
                <a:solidFill>
                  <a:schemeClr val="tx1">
                    <a:lumMod val="95000"/>
                    <a:lumOff val="5000"/>
                  </a:schemeClr>
                </a:solidFill>
                <a:latin typeface="華康細圓體(P)" pitchFamily="34" charset="-120"/>
                <a:ea typeface="華康細圓體(P)" pitchFamily="34" charset="-120"/>
              </a:rPr>
              <a:t>刪除視圖</a:t>
            </a:r>
          </a:p>
        </p:txBody>
      </p:sp>
    </p:spTree>
    <p:extLst>
      <p:ext uri="{BB962C8B-B14F-4D97-AF65-F5344CB8AC3E}">
        <p14:creationId xmlns:p14="http://schemas.microsoft.com/office/powerpoint/2010/main" val="154476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623AAACE-A2CF-4964-9A29-1FEF494DB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376" y="2371227"/>
            <a:ext cx="2822380" cy="1287401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506191" y="6752659"/>
            <a:ext cx="2424218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不是刪除視圖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929" y="3840442"/>
            <a:ext cx="2256829" cy="255314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996" y="4114310"/>
            <a:ext cx="2424218" cy="2295996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 bwMode="auto">
          <a:xfrm>
            <a:off x="2416900" y="2758207"/>
            <a:ext cx="2691586" cy="476183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205" tIns="35602" rIns="71205" bIns="35602" numCol="1" rtlCol="0" anchor="t" anchorCtr="0" compatLnSpc="1">
            <a:prstTxWarp prst="textNoShape">
              <a:avLst/>
            </a:prstTxWarp>
          </a:bodyPr>
          <a:lstStyle/>
          <a:p>
            <a:pPr defTabSz="775035"/>
            <a:endParaRPr lang="zh-TW" altLang="en-US" sz="1246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圓角矩形 10"/>
          <p:cNvSpPr/>
          <p:nvPr/>
        </p:nvSpPr>
        <p:spPr bwMode="auto">
          <a:xfrm>
            <a:off x="7192648" y="2823655"/>
            <a:ext cx="3030273" cy="59337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71205" tIns="35602" rIns="71205" bIns="35602" numCol="1" rtlCol="0" anchor="t" anchorCtr="0" compatLnSpc="1">
            <a:prstTxWarp prst="textNoShape">
              <a:avLst/>
            </a:prstTxWarp>
          </a:bodyPr>
          <a:lstStyle/>
          <a:p>
            <a:pPr defTabSz="775035"/>
            <a:endParaRPr lang="zh-TW" altLang="en-US" sz="1246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-1" y="879275"/>
            <a:ext cx="13439775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刪除指令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D8A0A0B-A11A-44FC-8B69-AE3AC7F95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5278" y="2371226"/>
            <a:ext cx="3757438" cy="171391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9F2862F-E0E3-4ECA-8437-DCA07468D6A4}"/>
              </a:ext>
            </a:extLst>
          </p:cNvPr>
          <p:cNvSpPr/>
          <p:nvPr/>
        </p:nvSpPr>
        <p:spPr bwMode="auto">
          <a:xfrm>
            <a:off x="7761822" y="2928649"/>
            <a:ext cx="3110894" cy="53620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1581" bIns="71581" rtlCol="0" anchor="ctr" anchorCtr="1">
            <a:spAutoFit/>
          </a:bodyPr>
          <a:lstStyle/>
          <a:p>
            <a:pPr algn="ctr" defTabSz="791557"/>
            <a:endParaRPr lang="zh-TW" altLang="en-US" sz="2545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向右箭號 2">
            <a:extLst>
              <a:ext uri="{FF2B5EF4-FFF2-40B4-BE49-F238E27FC236}">
                <a16:creationId xmlns:a16="http://schemas.microsoft.com/office/drawing/2014/main" id="{DB920FA4-31BE-4C92-A170-6E8CA570FCC1}"/>
              </a:ext>
            </a:extLst>
          </p:cNvPr>
          <p:cNvSpPr/>
          <p:nvPr/>
        </p:nvSpPr>
        <p:spPr bwMode="auto">
          <a:xfrm>
            <a:off x="6454408" y="3014928"/>
            <a:ext cx="1151504" cy="46847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27" tIns="36363" rIns="72727" bIns="36363" numCol="1" rtlCol="0" anchor="t" anchorCtr="0" compatLnSpc="1">
            <a:prstTxWarp prst="textNoShape">
              <a:avLst/>
            </a:prstTxWarp>
          </a:bodyPr>
          <a:lstStyle/>
          <a:p>
            <a:pPr defTabSz="791557"/>
            <a:endParaRPr lang="zh-TW" altLang="en-US" sz="1432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23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5793977" y="6922073"/>
            <a:ext cx="18549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791557"/>
            <a:r>
              <a:rPr lang="zh-TW" altLang="en-US" sz="2800" b="1">
                <a:solidFill>
                  <a:srgbClr val="FF33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源頭</a:t>
            </a:r>
            <a:r>
              <a:rPr lang="en-US" altLang="zh-TW" sz="2800" b="1">
                <a:solidFill>
                  <a:srgbClr val="FF33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800" b="1">
                <a:solidFill>
                  <a:srgbClr val="FF33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零件</a:t>
            </a:r>
            <a:r>
              <a:rPr lang="en-US" altLang="zh-TW" sz="2800" b="1">
                <a:solidFill>
                  <a:srgbClr val="FF33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sz="2800" b="1">
              <a:solidFill>
                <a:srgbClr val="FF33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1589" y="886481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資料庫觀念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一次資料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輸入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937" y="2168957"/>
            <a:ext cx="3899181" cy="34276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" y="4491502"/>
            <a:ext cx="3568946" cy="269218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39" y="1850169"/>
            <a:ext cx="3013290" cy="256354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C801BD4-25F9-4DEB-AEE5-51AC650849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567" y="1928011"/>
            <a:ext cx="4661613" cy="390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90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308020" y="6621176"/>
            <a:ext cx="2803112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回到指令環境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877814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編輯定義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編輯特徵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sz="2017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306" y="2392409"/>
            <a:ext cx="583652" cy="54931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93" y="2506560"/>
            <a:ext cx="5901801" cy="211407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CBAF010-969B-48EF-884E-95FEDC51A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459" y="2139489"/>
            <a:ext cx="4236114" cy="412512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182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528025" y="6672402"/>
            <a:ext cx="2386900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回到草圖環境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877814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編輯草圖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953" y="1971847"/>
            <a:ext cx="3652877" cy="471001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00" y="2622322"/>
            <a:ext cx="6074887" cy="24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2518829" y="2507126"/>
            <a:ext cx="1852700" cy="40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192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寄生視圖</a:t>
            </a:r>
            <a:endParaRPr lang="en-US" altLang="zh-TW" sz="2192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1" y="877814"/>
            <a:ext cx="13460361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寄生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/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轉換視圖的編輯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527" y="2407862"/>
            <a:ext cx="4904138" cy="1985290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757418" y="5403539"/>
            <a:ext cx="1474688" cy="40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192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轉換視圖</a:t>
            </a:r>
            <a:endParaRPr lang="en-US" altLang="zh-TW" sz="2192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527" y="5221471"/>
            <a:ext cx="6317276" cy="123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50713" y="1173264"/>
            <a:ext cx="3076662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查看視圖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48410" y="2141484"/>
            <a:ext cx="3079575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53054" y="3109703"/>
            <a:ext cx="3073698" cy="819898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母子視圖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47260" y="4170202"/>
            <a:ext cx="308103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先條件後指令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53054" y="5192054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47259" y="6232659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845819" y="1169922"/>
            <a:ext cx="274514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4-7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845820" y="213593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視圖突破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845820" y="310194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取代模型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845820" y="4165227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套用組態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845820" y="5192054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真實畫法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845820" y="6232659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習慣畫法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9BD28953-B945-4EFD-A235-2CAAD5DCEA3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01169" y="1169922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省略畫法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B667C113-F7D0-4228-86F0-70278A82DED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2323" y="2135933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多圖頁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9B8D8BC2-223F-4EE8-8733-40BA7623F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51" y="3872094"/>
            <a:ext cx="3879424" cy="2770514"/>
          </a:xfrm>
          <a:prstGeom prst="rect">
            <a:avLst/>
          </a:prstGeom>
        </p:spPr>
      </p:pic>
      <p:sp>
        <p:nvSpPr>
          <p:cNvPr id="25" name="AutoShape 2">
            <a:extLst>
              <a:ext uri="{FF2B5EF4-FFF2-40B4-BE49-F238E27FC236}">
                <a16:creationId xmlns:a16="http://schemas.microsoft.com/office/drawing/2014/main" id="{461E4B34-2813-41F2-8EA6-A84A12E84E35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3852" y="3109703"/>
            <a:ext cx="2512298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指定本體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E5D1F17C-5F6E-4758-AE50-147C0098F0E2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9758" y="4165227"/>
            <a:ext cx="2537546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複製結果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673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53EF547-BB92-4CEE-B3A9-7CB74D8EE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749" y="3156876"/>
            <a:ext cx="3243715" cy="2352836"/>
          </a:xfrm>
          <a:prstGeom prst="rect">
            <a:avLst/>
          </a:prstGeom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351632" y="6848933"/>
            <a:ext cx="2715889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由圖示可以看出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" name="向右箭號 3"/>
          <p:cNvSpPr/>
          <p:nvPr/>
        </p:nvSpPr>
        <p:spPr bwMode="auto">
          <a:xfrm>
            <a:off x="6104392" y="6001449"/>
            <a:ext cx="125086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392" y="2468827"/>
            <a:ext cx="4791048" cy="3514601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2192760" y="2449758"/>
            <a:ext cx="1255447" cy="484844"/>
          </a:xfrm>
          <a:prstGeom prst="wedgeRoundRectCallout">
            <a:avLst>
              <a:gd name="adj1" fmla="val -3149"/>
              <a:gd name="adj2" fmla="val 93947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/>
            <a:r>
              <a:rPr lang="en-US" altLang="zh-TW" sz="2192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227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母視圖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1647311" y="5720892"/>
            <a:ext cx="1255447" cy="450290"/>
          </a:xfrm>
          <a:prstGeom prst="wedgeRoundRectCallout">
            <a:avLst>
              <a:gd name="adj1" fmla="val 13924"/>
              <a:gd name="adj2" fmla="val -97822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/>
            <a:r>
              <a:rPr lang="en-US" altLang="zh-TW" sz="2192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227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子視圖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813" y="4886249"/>
            <a:ext cx="684816" cy="62611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305" y="2870756"/>
            <a:ext cx="537955" cy="94605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557" y="4725844"/>
            <a:ext cx="595969" cy="104808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599" y="2441464"/>
            <a:ext cx="530325" cy="48486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359" y="5620406"/>
            <a:ext cx="292941" cy="515173"/>
          </a:xfrm>
          <a:prstGeom prst="rect">
            <a:avLst/>
          </a:prstGeom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877814"/>
            <a:ext cx="13419154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4-3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母子視圖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有母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才會有子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衍生視圖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sz="2017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1472012" y="3964967"/>
            <a:ext cx="3326781" cy="154474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27" tIns="36363" rIns="72727" bIns="36363" numCol="1" rtlCol="0" anchor="t" anchorCtr="0" compatLnSpc="1">
            <a:prstTxWarp prst="textNoShape">
              <a:avLst/>
            </a:prstTxWarp>
          </a:bodyPr>
          <a:lstStyle/>
          <a:p>
            <a:pPr defTabSz="791557"/>
            <a:endParaRPr lang="zh-TW" altLang="en-US" sz="14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983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50713" y="1173264"/>
            <a:ext cx="3076662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查看視圖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48410" y="2141484"/>
            <a:ext cx="3079575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53054" y="3109703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母子視圖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47260" y="4170202"/>
            <a:ext cx="3081030" cy="819898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先條件後指令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53054" y="5192054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47259" y="6232659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845819" y="1169922"/>
            <a:ext cx="274514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4-7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845820" y="213593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視圖突破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845820" y="310194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取代模型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845820" y="4165227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套用組態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845820" y="5192054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真實畫法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845820" y="6232659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習慣畫法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1F3F6BF9-9FCB-472F-AA12-172CB2760362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01169" y="1169922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省略畫法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E0DBBA62-0861-4F52-9AAF-45FEB9960322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2323" y="2135933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多圖頁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718C1EF0-8899-4E6B-857A-CDD410D92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51" y="3872094"/>
            <a:ext cx="3879424" cy="2770514"/>
          </a:xfrm>
          <a:prstGeom prst="rect">
            <a:avLst/>
          </a:prstGeom>
        </p:spPr>
      </p:pic>
      <p:sp>
        <p:nvSpPr>
          <p:cNvPr id="25" name="AutoShape 2">
            <a:extLst>
              <a:ext uri="{FF2B5EF4-FFF2-40B4-BE49-F238E27FC236}">
                <a16:creationId xmlns:a16="http://schemas.microsoft.com/office/drawing/2014/main" id="{6DAF2ABD-BC39-48C2-B03B-EA2D8297B9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3852" y="3109703"/>
            <a:ext cx="2512298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指定本體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B547C5D0-1A7D-4C60-9310-95317464714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9758" y="4165227"/>
            <a:ext cx="2537546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複製結果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615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65405" r="31770" b="29653"/>
          <a:stretch/>
        </p:blipFill>
        <p:spPr>
          <a:xfrm>
            <a:off x="7167090" y="4741435"/>
            <a:ext cx="3095645" cy="70355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705" y="3280029"/>
            <a:ext cx="3626413" cy="1292983"/>
          </a:xfrm>
          <a:prstGeom prst="rect">
            <a:avLst/>
          </a:prstGeom>
        </p:spPr>
      </p:pic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1501392" y="4960149"/>
            <a:ext cx="1128343" cy="484844"/>
          </a:xfrm>
          <a:prstGeom prst="wedgeRoundRectCallout">
            <a:avLst>
              <a:gd name="adj1" fmla="val 32827"/>
              <a:gd name="adj2" fmla="val -110991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條件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5761190" y="4906656"/>
            <a:ext cx="1255447" cy="484844"/>
          </a:xfrm>
          <a:prstGeom prst="wedgeRoundRectCallout">
            <a:avLst>
              <a:gd name="adj1" fmla="val 62706"/>
              <a:gd name="adj2" fmla="val -21317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72" y="2732772"/>
            <a:ext cx="3545601" cy="2469800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883169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4-4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先條件後指令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先選條件再選指令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問題會少很多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sz="2017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567354" y="6647970"/>
            <a:ext cx="2308242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適用初學者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520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50713" y="1173264"/>
            <a:ext cx="3076662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查看視圖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48410" y="2141484"/>
            <a:ext cx="3079575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53054" y="3109703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母子視圖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47260" y="4170202"/>
            <a:ext cx="308103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先條件後指令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53054" y="5192054"/>
            <a:ext cx="3073698" cy="819898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47259" y="6232659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845819" y="1169922"/>
            <a:ext cx="274514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4-7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845820" y="213593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視圖突破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845820" y="310194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取代模型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845820" y="4165227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套用組態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845820" y="5192054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真實畫法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845820" y="6232659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習慣畫法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62BBB051-0396-4900-BFB2-218930EBB80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01169" y="1169922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省略畫法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F4F5FB87-4F48-4C47-9D75-3DDEEDF8B6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2323" y="2135933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多圖頁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08B706B9-74D3-4558-A548-FDAD1C86D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51" y="3872094"/>
            <a:ext cx="3879424" cy="2770514"/>
          </a:xfrm>
          <a:prstGeom prst="rect">
            <a:avLst/>
          </a:prstGeom>
        </p:spPr>
      </p:pic>
      <p:sp>
        <p:nvSpPr>
          <p:cNvPr id="25" name="AutoShape 2">
            <a:extLst>
              <a:ext uri="{FF2B5EF4-FFF2-40B4-BE49-F238E27FC236}">
                <a16:creationId xmlns:a16="http://schemas.microsoft.com/office/drawing/2014/main" id="{5378F95D-F966-4589-80F9-9F0657DB5BE9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3852" y="3109703"/>
            <a:ext cx="2512298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指定本體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C496281C-0466-43B1-AE0B-BE5E6622927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9758" y="4165227"/>
            <a:ext cx="2537546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複製結果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53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384" y="3542565"/>
            <a:ext cx="3626413" cy="1292983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8659" y="877659"/>
            <a:ext cx="13439780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細部放大圖 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VS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剪裁視圖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73" y="2688461"/>
            <a:ext cx="3950309" cy="2909433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703" y="2808827"/>
            <a:ext cx="3818144" cy="2659647"/>
          </a:xfrm>
          <a:prstGeom prst="rect">
            <a:avLst/>
          </a:prstGeom>
        </p:spPr>
      </p:pic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5121927" y="6689043"/>
            <a:ext cx="3175297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共通性：部分視圖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8969" y="5338498"/>
            <a:ext cx="2101322" cy="90056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6579" y="5216446"/>
            <a:ext cx="2606035" cy="10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3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870056"/>
            <a:ext cx="13419152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剖視圖 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VS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區域深度剖視圖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3277019" y="6793711"/>
            <a:ext cx="6865113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共通性：剖視圖</a:t>
            </a:r>
            <a:r>
              <a:rPr lang="en-US" altLang="zh-TW" sz="2800" b="1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~</a:t>
            </a:r>
            <a:r>
              <a:rPr lang="zh-TW" altLang="en-US" sz="2800" b="1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看不出來一定要樹狀結構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589" y="2576221"/>
            <a:ext cx="2899204" cy="3279855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772" y="2496233"/>
            <a:ext cx="2969909" cy="335984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6D8528B-3810-432F-AF3F-5048F471C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327" y="5201112"/>
            <a:ext cx="1327579" cy="64647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797018E-166C-475A-9F8D-CDE561F97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338" y="5201112"/>
            <a:ext cx="2054861" cy="64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5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6090533" y="6982060"/>
            <a:ext cx="12618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791557"/>
            <a:r>
              <a:rPr lang="zh-TW" altLang="en-US" sz="2800" b="1">
                <a:solidFill>
                  <a:srgbClr val="FF33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86" y="877814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資料庫觀念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二次資料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引用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15" y="2033364"/>
            <a:ext cx="6956579" cy="484615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002" y="2505846"/>
            <a:ext cx="4909294" cy="2151604"/>
          </a:xfrm>
          <a:prstGeom prst="rect">
            <a:avLst/>
          </a:prstGeom>
        </p:spPr>
      </p:pic>
      <p:sp>
        <p:nvSpPr>
          <p:cNvPr id="9" name="AutoShape 73"/>
          <p:cNvSpPr>
            <a:spLocks noChangeArrowheads="1"/>
          </p:cNvSpPr>
          <p:nvPr/>
        </p:nvSpPr>
        <p:spPr bwMode="auto">
          <a:xfrm>
            <a:off x="8165217" y="2522013"/>
            <a:ext cx="5090858" cy="2151604"/>
          </a:xfrm>
          <a:prstGeom prst="wedgeRoundRectCallout">
            <a:avLst>
              <a:gd name="adj1" fmla="val -52063"/>
              <a:gd name="adj2" fmla="val 103619"/>
              <a:gd name="adj3" fmla="val 16667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72714" tIns="36357" rIns="72714" bIns="36357"/>
          <a:lstStyle/>
          <a:p>
            <a:pPr defTabSz="791557"/>
            <a:endParaRPr lang="zh-TW" altLang="en-US" sz="1432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7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816" y="2611946"/>
            <a:ext cx="545466" cy="54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847" y="3231893"/>
            <a:ext cx="545466" cy="54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653" y="4111983"/>
            <a:ext cx="545466" cy="54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849" y="4127550"/>
            <a:ext cx="545466" cy="54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536" y="3325080"/>
            <a:ext cx="545466" cy="54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536" y="3718531"/>
            <a:ext cx="545466" cy="54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566" y="2611946"/>
            <a:ext cx="545466" cy="54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99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870056"/>
            <a:ext cx="13419152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空白視圖 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VS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預先定義視圖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348792" y="6715074"/>
            <a:ext cx="2721568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多了很多項目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890" y="3779837"/>
            <a:ext cx="1676837" cy="134349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0883" y="3537416"/>
            <a:ext cx="1676837" cy="13434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254" y="2959213"/>
            <a:ext cx="1551545" cy="304562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416" y="3131711"/>
            <a:ext cx="1180213" cy="246629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271" y="3361450"/>
            <a:ext cx="1191969" cy="2111198"/>
          </a:xfrm>
          <a:prstGeom prst="rect">
            <a:avLst/>
          </a:prstGeom>
        </p:spPr>
      </p:pic>
      <p:pic>
        <p:nvPicPr>
          <p:cNvPr id="19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142" y="5598002"/>
            <a:ext cx="775079" cy="77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3398266" y="5401248"/>
            <a:ext cx="1950526" cy="646940"/>
          </a:xfrm>
          <a:prstGeom prst="wedgeRoundRectCallout">
            <a:avLst>
              <a:gd name="adj1" fmla="val 15986"/>
              <a:gd name="adj2" fmla="val -22868"/>
              <a:gd name="adj3" fmla="val 16667"/>
            </a:avLst>
          </a:prstGeom>
          <a:solidFill>
            <a:srgbClr val="FFFF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eaLnBrk="0" hangingPunct="0">
              <a:buFont typeface="Wingdings" pitchFamily="2" charset="2"/>
              <a:buNone/>
            </a:pPr>
            <a:r>
              <a:rPr lang="zh-TW" altLang="en-US" sz="2192" b="1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忘了這指令吧</a:t>
            </a:r>
            <a:r>
              <a:rPr lang="en-US" altLang="zh-TW" sz="2192" b="1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!</a:t>
            </a:r>
            <a:endParaRPr lang="zh-TW" altLang="en-US" sz="2192" b="1">
              <a:solidFill>
                <a:srgbClr val="0000FF"/>
              </a:solidFill>
              <a:latin typeface="華康細圓體(P)" pitchFamily="34" charset="-120"/>
              <a:ea typeface="華康細圓體(P)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383D1CD-DC19-43C2-9D98-D4FC5518ED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905" y="2307360"/>
            <a:ext cx="1212109" cy="58181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4F57127-7A14-42BD-8EB3-F4E9F4C049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8941" y="2391087"/>
            <a:ext cx="184266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8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872012"/>
            <a:ext cx="13439776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唯一有深度的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359103" y="6284947"/>
            <a:ext cx="2721568" cy="40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192" b="1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 </a:t>
            </a:r>
            <a:endParaRPr lang="en-US" altLang="zh-TW" sz="2192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45D55494-7ADA-40C7-B37D-1E9BC7CD4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19" y="2311398"/>
            <a:ext cx="2615832" cy="82295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7B73A58-C6FC-48CF-BC95-1552C5F06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253" y="2221759"/>
            <a:ext cx="1575742" cy="767317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0A33F04-9BBB-4CB0-B416-081D755E0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904" y="3779837"/>
            <a:ext cx="4921667" cy="230279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07A73C2-62F2-4A1E-862B-864491001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7383" y="2245483"/>
            <a:ext cx="1745458" cy="142810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95695AE-C851-4C8D-A58A-9EC185745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1991" y="2273282"/>
            <a:ext cx="1398327" cy="106339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75C2F77-3D16-4792-98EB-AFDFE4A15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0557" y="3766284"/>
            <a:ext cx="4198546" cy="2201904"/>
          </a:xfrm>
          <a:prstGeom prst="rect">
            <a:avLst/>
          </a:prstGeom>
        </p:spPr>
      </p:pic>
      <p:sp>
        <p:nvSpPr>
          <p:cNvPr id="20" name="AutoShape 9">
            <a:extLst>
              <a:ext uri="{FF2B5EF4-FFF2-40B4-BE49-F238E27FC236}">
                <a16:creationId xmlns:a16="http://schemas.microsoft.com/office/drawing/2014/main" id="{ECD61DDF-89AD-4FE9-978B-418E1937A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483" y="3687032"/>
            <a:ext cx="1454531" cy="17581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225" tIns="40612" rIns="81225" bIns="40612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779"/>
          </a:p>
        </p:txBody>
      </p:sp>
      <p:sp>
        <p:nvSpPr>
          <p:cNvPr id="22" name="向右箭號 4">
            <a:extLst>
              <a:ext uri="{FF2B5EF4-FFF2-40B4-BE49-F238E27FC236}">
                <a16:creationId xmlns:a16="http://schemas.microsoft.com/office/drawing/2014/main" id="{C4E967D4-AD6A-403A-A889-B0E079DD4CEE}"/>
              </a:ext>
            </a:extLst>
          </p:cNvPr>
          <p:cNvSpPr/>
          <p:nvPr/>
        </p:nvSpPr>
        <p:spPr bwMode="auto">
          <a:xfrm rot="19401471">
            <a:off x="2089644" y="5743504"/>
            <a:ext cx="1011647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23" name="向右箭號 4">
            <a:extLst>
              <a:ext uri="{FF2B5EF4-FFF2-40B4-BE49-F238E27FC236}">
                <a16:creationId xmlns:a16="http://schemas.microsoft.com/office/drawing/2014/main" id="{8727C4E6-3BF5-4040-867D-5DAB2723BEB7}"/>
              </a:ext>
            </a:extLst>
          </p:cNvPr>
          <p:cNvSpPr/>
          <p:nvPr/>
        </p:nvSpPr>
        <p:spPr bwMode="auto">
          <a:xfrm rot="2507116">
            <a:off x="7260794" y="3536225"/>
            <a:ext cx="1011647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ea typeface="華康特粗圓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680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50713" y="1173264"/>
            <a:ext cx="3076662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查看視圖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48410" y="2141484"/>
            <a:ext cx="3079575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53054" y="3109703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母子視圖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47260" y="4170202"/>
            <a:ext cx="308103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先條件後指令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53054" y="5192054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47259" y="6232659"/>
            <a:ext cx="2761633" cy="819898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845819" y="1169922"/>
            <a:ext cx="274514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4-7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845820" y="213593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視圖突破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845820" y="310194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取代模型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845820" y="4165227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套用組態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845820" y="5192054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真實畫法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845820" y="6232659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習慣畫法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61E9C3B8-0B5A-48EA-A21B-D87CB06F5898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01169" y="1169922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省略畫法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9D748E46-FC1B-4633-BBEC-172F165A2D83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2323" y="2135933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多圖頁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4DCEC27E-44D3-4FAF-BC07-1DA75C2CA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51" y="3872094"/>
            <a:ext cx="3879424" cy="2770514"/>
          </a:xfrm>
          <a:prstGeom prst="rect">
            <a:avLst/>
          </a:prstGeom>
        </p:spPr>
      </p:pic>
      <p:sp>
        <p:nvSpPr>
          <p:cNvPr id="25" name="AutoShape 2">
            <a:extLst>
              <a:ext uri="{FF2B5EF4-FFF2-40B4-BE49-F238E27FC236}">
                <a16:creationId xmlns:a16="http://schemas.microsoft.com/office/drawing/2014/main" id="{366FC8A5-DFAB-49A6-9EFB-97B3CA784B4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3852" y="3109703"/>
            <a:ext cx="2512298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指定本體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D0E718E4-22BB-444F-B77F-CE8CE220745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9758" y="4165227"/>
            <a:ext cx="2537546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複製結果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17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0623" y="870056"/>
            <a:ext cx="13419152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點選視圖、模型或視圖邊框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186" y="1763713"/>
            <a:ext cx="4071346" cy="485033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233" y="2953056"/>
            <a:ext cx="4071346" cy="42339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92" y="2136550"/>
            <a:ext cx="2487729" cy="199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8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870056"/>
            <a:ext cx="13419152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刪除源頭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799725" y="6747591"/>
            <a:ext cx="1843500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這是原理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68" y="1780075"/>
            <a:ext cx="4378833" cy="52546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153" y="1948057"/>
            <a:ext cx="5468868" cy="4615190"/>
          </a:xfrm>
          <a:prstGeom prst="rect">
            <a:avLst/>
          </a:prstGeom>
        </p:spPr>
      </p:pic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402316" y="2329951"/>
            <a:ext cx="1451785" cy="595274"/>
          </a:xfrm>
          <a:prstGeom prst="wedgeRoundRectCallout">
            <a:avLst>
              <a:gd name="adj1" fmla="val -58382"/>
              <a:gd name="adj2" fmla="val 77217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zh-TW" altLang="en-US" sz="2192" b="1"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細部圖圓</a:t>
            </a:r>
            <a:endParaRPr lang="en-US" altLang="zh-TW" sz="2192" b="1">
              <a:latin typeface="華康細圓體(P)" pitchFamily="34" charset="-120"/>
              <a:ea typeface="華康細圓體(P)" pitchFamily="34" charset="-120"/>
              <a:sym typeface="Wingdings" pitchFamily="2" charset="2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11903283" y="3958015"/>
            <a:ext cx="1451785" cy="595274"/>
          </a:xfrm>
          <a:prstGeom prst="wedgeRoundRectCallout">
            <a:avLst>
              <a:gd name="adj1" fmla="val -64649"/>
              <a:gd name="adj2" fmla="val -140773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zh-TW" altLang="en-US" sz="2192" b="1"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割面線</a:t>
            </a:r>
            <a:endParaRPr lang="en-US" altLang="zh-TW" sz="2192" b="1">
              <a:latin typeface="華康細圓體(P)" pitchFamily="34" charset="-120"/>
              <a:ea typeface="華康細圓體(P)" pitchFamily="34" charset="-12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5149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8724" y="858145"/>
            <a:ext cx="13419152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刪除寄生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797" y="2187260"/>
            <a:ext cx="3767399" cy="1970638"/>
          </a:xfrm>
          <a:prstGeom prst="rect">
            <a:avLst/>
          </a:prstGeom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701750" y="6592955"/>
            <a:ext cx="2033099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這是原理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282" y="1760322"/>
            <a:ext cx="4897177" cy="4282381"/>
          </a:xfrm>
          <a:prstGeom prst="rect">
            <a:avLst/>
          </a:prstGeom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2001410" y="4398512"/>
            <a:ext cx="1112735" cy="595274"/>
          </a:xfrm>
          <a:prstGeom prst="wedgeRoundRectCallout">
            <a:avLst>
              <a:gd name="adj1" fmla="val -10650"/>
              <a:gd name="adj2" fmla="val -110653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zh-TW" altLang="en-US" sz="2192" b="1"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寄生</a:t>
            </a:r>
            <a:endParaRPr lang="en-US" altLang="zh-TW" sz="2192" b="1">
              <a:latin typeface="華康細圓體(P)" pitchFamily="34" charset="-120"/>
              <a:ea typeface="華康細圓體(P)" pitchFamily="34" charset="-120"/>
              <a:sym typeface="Wingdings" pitchFamily="2" charset="2"/>
            </a:endParaRPr>
          </a:p>
        </p:txBody>
      </p:sp>
      <p:pic>
        <p:nvPicPr>
          <p:cNvPr id="7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57" y="3990575"/>
            <a:ext cx="1273345" cy="127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54" y="2106483"/>
            <a:ext cx="1273345" cy="127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80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870056"/>
            <a:ext cx="13419152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有些只能右鍵移除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…</a:t>
            </a:r>
            <a:endParaRPr lang="zh-TW" altLang="en-US" sz="2017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971" y="2251725"/>
            <a:ext cx="4182962" cy="425306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562" y="4756952"/>
            <a:ext cx="5031518" cy="1310604"/>
          </a:xfrm>
          <a:prstGeom prst="rect">
            <a:avLst/>
          </a:prstGeom>
        </p:spPr>
      </p:pic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5595697" y="5416187"/>
            <a:ext cx="2396904" cy="555031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225" tIns="40612" rIns="81225" bIns="40612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779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726155" y="6630453"/>
            <a:ext cx="1966842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剪裁視圖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323" y="2321046"/>
            <a:ext cx="4368520" cy="191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0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886243"/>
            <a:ext cx="13419152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面對刪除確認視窗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679" y="2628333"/>
            <a:ext cx="4255781" cy="260666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b="4595"/>
          <a:stretch/>
        </p:blipFill>
        <p:spPr>
          <a:xfrm>
            <a:off x="1497120" y="1687770"/>
            <a:ext cx="4255780" cy="4872240"/>
          </a:xfrm>
          <a:prstGeom prst="rect">
            <a:avLst/>
          </a:prstGeom>
        </p:spPr>
      </p:pic>
      <p:sp>
        <p:nvSpPr>
          <p:cNvPr id="12" name="向右箭號 11"/>
          <p:cNvSpPr/>
          <p:nvPr/>
        </p:nvSpPr>
        <p:spPr bwMode="auto">
          <a:xfrm>
            <a:off x="5631693" y="3370476"/>
            <a:ext cx="1088194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13" name="向右箭號 12"/>
          <p:cNvSpPr/>
          <p:nvPr/>
        </p:nvSpPr>
        <p:spPr bwMode="auto">
          <a:xfrm rot="19620096">
            <a:off x="5829048" y="3992570"/>
            <a:ext cx="1088194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15" name="向右箭號 14"/>
          <p:cNvSpPr/>
          <p:nvPr/>
        </p:nvSpPr>
        <p:spPr bwMode="auto">
          <a:xfrm rot="19620096">
            <a:off x="5694187" y="4830193"/>
            <a:ext cx="1088194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ea typeface="華康特粗圓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788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883314"/>
            <a:ext cx="13419152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刪除視圖上的圖示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728988" y="6780739"/>
            <a:ext cx="1984973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這是原理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930" y="2628334"/>
            <a:ext cx="8094295" cy="3454511"/>
          </a:xfrm>
          <a:prstGeom prst="rect">
            <a:avLst/>
          </a:prstGeom>
        </p:spPr>
      </p:pic>
      <p:sp>
        <p:nvSpPr>
          <p:cNvPr id="5" name="向右箭號 4"/>
          <p:cNvSpPr/>
          <p:nvPr/>
        </p:nvSpPr>
        <p:spPr bwMode="auto">
          <a:xfrm rot="20560312">
            <a:off x="5214077" y="4824144"/>
            <a:ext cx="1011647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877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870056"/>
            <a:ext cx="13419152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非刪除視圖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360691" y="6673322"/>
            <a:ext cx="2721568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再決定斷裂範圍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5" name="向右箭號 4"/>
          <p:cNvSpPr/>
          <p:nvPr/>
        </p:nvSpPr>
        <p:spPr bwMode="auto">
          <a:xfrm rot="20560312">
            <a:off x="5214077" y="4824144"/>
            <a:ext cx="1011647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3586" t="6237" r="6941"/>
          <a:stretch/>
        </p:blipFill>
        <p:spPr>
          <a:xfrm>
            <a:off x="2598716" y="3173783"/>
            <a:ext cx="3090878" cy="157103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385" y="2509036"/>
            <a:ext cx="3451171" cy="151514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111" y="4556282"/>
            <a:ext cx="8252443" cy="148662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559" y="2158107"/>
            <a:ext cx="1700027" cy="77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5641691" y="6965203"/>
            <a:ext cx="21595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791557"/>
            <a:r>
              <a:rPr lang="zh-TW" altLang="en-US" sz="2800" b="1">
                <a:solidFill>
                  <a:srgbClr val="FF33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組合件 </a:t>
            </a:r>
            <a:r>
              <a:rPr lang="en-US" altLang="zh-TW" sz="2800" b="1">
                <a:solidFill>
                  <a:srgbClr val="FF33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BOM</a:t>
            </a:r>
            <a:endParaRPr lang="zh-TW" altLang="en-US" sz="2800" b="1">
              <a:solidFill>
                <a:srgbClr val="FF33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86" y="877814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資料庫觀念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二次資料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引用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649" y="2503736"/>
            <a:ext cx="6566100" cy="345461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612" y="1956760"/>
            <a:ext cx="4446147" cy="481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1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50713" y="1173264"/>
            <a:ext cx="3076662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查看視圖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48410" y="2141484"/>
            <a:ext cx="3079575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53054" y="3109703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母子視圖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47260" y="4170202"/>
            <a:ext cx="308103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先條件後指令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53054" y="5192054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47259" y="6232659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845819" y="1169922"/>
            <a:ext cx="2745140" cy="819898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4-7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845820" y="213593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視圖突破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845820" y="310194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取代模型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845820" y="4165227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套用組態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845820" y="5192054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真實畫法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845820" y="6232659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習慣畫法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FCE00BC8-443B-44A7-880A-05E227C00EF4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01169" y="1169922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省略畫法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6F3EA2E6-8A27-4DBE-95E5-86570D84692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2323" y="2135933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多圖頁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EBBC7E33-8919-42CC-85BD-42FF6585A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51" y="3872094"/>
            <a:ext cx="3879424" cy="2770514"/>
          </a:xfrm>
          <a:prstGeom prst="rect">
            <a:avLst/>
          </a:prstGeom>
        </p:spPr>
      </p:pic>
      <p:sp>
        <p:nvSpPr>
          <p:cNvPr id="25" name="AutoShape 2">
            <a:extLst>
              <a:ext uri="{FF2B5EF4-FFF2-40B4-BE49-F238E27FC236}">
                <a16:creationId xmlns:a16="http://schemas.microsoft.com/office/drawing/2014/main" id="{B7E29765-3A7C-4044-9C4B-8E006CDBFB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3852" y="3109703"/>
            <a:ext cx="2512298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指定本體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91E62001-6030-4070-99D4-23398F1196B9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9758" y="4165227"/>
            <a:ext cx="2537546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複製結果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599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" y="870056"/>
            <a:ext cx="13442948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4-7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細節設定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b="10191"/>
          <a:stretch/>
        </p:blipFill>
        <p:spPr>
          <a:xfrm>
            <a:off x="5677681" y="1861928"/>
            <a:ext cx="5898234" cy="482769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117" y="2014721"/>
            <a:ext cx="2582500" cy="4707986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279695" y="7031237"/>
            <a:ext cx="2721568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進階學習方向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822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50713" y="1173264"/>
            <a:ext cx="3076662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查看視圖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48410" y="2141484"/>
            <a:ext cx="3079575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53054" y="3109703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母子視圖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47260" y="4170202"/>
            <a:ext cx="308103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先條件後指令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53054" y="5192054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47259" y="6232659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845819" y="1169922"/>
            <a:ext cx="274514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4-7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845820" y="2135933"/>
            <a:ext cx="2761633" cy="819898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視圖突破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845820" y="310194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取代模型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845820" y="4165227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套用組態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845820" y="5192054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真實畫法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845820" y="6232659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習慣畫法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698312BA-6A11-4839-809A-7E8BC2879630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01169" y="1169922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省略畫法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4088A4E4-B2B8-410A-968F-41A87AD923D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2323" y="2135933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多圖頁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E4436B3F-2EF8-4D41-A31F-9F201384E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51" y="3872094"/>
            <a:ext cx="3879424" cy="2770514"/>
          </a:xfrm>
          <a:prstGeom prst="rect">
            <a:avLst/>
          </a:prstGeom>
        </p:spPr>
      </p:pic>
      <p:sp>
        <p:nvSpPr>
          <p:cNvPr id="25" name="AutoShape 2">
            <a:extLst>
              <a:ext uri="{FF2B5EF4-FFF2-40B4-BE49-F238E27FC236}">
                <a16:creationId xmlns:a16="http://schemas.microsoft.com/office/drawing/2014/main" id="{3F36F0EE-19BA-484B-B667-088B0491FDCE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3852" y="3109703"/>
            <a:ext cx="2512298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指定本體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846945CD-3F5F-4DD1-811E-F7802009EBA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9758" y="4165227"/>
            <a:ext cx="2537546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複製結果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150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149" y="2055543"/>
            <a:ext cx="8129163" cy="4277164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870056"/>
            <a:ext cx="13419152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4-8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視圖突破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模型組態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54" y="2257916"/>
            <a:ext cx="3322811" cy="349677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642343" y="6847836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模型怎樣，工程圖就怎樣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99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870056"/>
            <a:ext cx="13419152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4-8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視圖突破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指令應用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373" y="2410869"/>
            <a:ext cx="3954128" cy="370484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549" y="2749544"/>
            <a:ext cx="3030273" cy="282351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150" y="2567729"/>
            <a:ext cx="1913803" cy="63793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899097" y="657832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模形怎樣</a:t>
            </a:r>
            <a:endParaRPr lang="en-US" altLang="zh-TW" sz="280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98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-1" y="870056"/>
            <a:ext cx="13439775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4-8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視圖突破</a:t>
            </a:r>
            <a:endParaRPr lang="en-US" altLang="zh-TW" sz="2806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指令應用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946" y="2321691"/>
            <a:ext cx="3174968" cy="344788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270069" y="6554993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視角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880" y="1943828"/>
            <a:ext cx="4948823" cy="461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50713" y="1173264"/>
            <a:ext cx="3076662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查看視圖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48410" y="2141484"/>
            <a:ext cx="3079575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53054" y="3109703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母子視圖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47260" y="4170202"/>
            <a:ext cx="308103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先條件後指令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53054" y="5192054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47259" y="6232659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845819" y="1169922"/>
            <a:ext cx="274514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4-7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845820" y="213593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視圖突破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845820" y="3101943"/>
            <a:ext cx="2761633" cy="819898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取代模型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845820" y="4165227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套用組態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845820" y="5192054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真實畫法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845820" y="6232659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習慣畫法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3A4704AC-C7C8-41FC-9C8F-DB5FDDE5064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01169" y="1169922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省略畫法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DA735C2E-6800-4085-80BD-3AB188EA05D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2323" y="2135933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多圖頁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76750AEF-5FFC-42D1-A02B-D4744ED08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51" y="3872094"/>
            <a:ext cx="3879424" cy="2770514"/>
          </a:xfrm>
          <a:prstGeom prst="rect">
            <a:avLst/>
          </a:prstGeom>
        </p:spPr>
      </p:pic>
      <p:sp>
        <p:nvSpPr>
          <p:cNvPr id="25" name="AutoShape 2">
            <a:extLst>
              <a:ext uri="{FF2B5EF4-FFF2-40B4-BE49-F238E27FC236}">
                <a16:creationId xmlns:a16="http://schemas.microsoft.com/office/drawing/2014/main" id="{285DDEBC-815E-4986-95A8-512857E41063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3852" y="3109703"/>
            <a:ext cx="2512298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指定本體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82D144A4-6852-48E9-8829-27089AB678E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9758" y="4165227"/>
            <a:ext cx="2537546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複製結果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491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70056"/>
            <a:ext cx="13419152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4-9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取代模型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抽換模型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095962" y="6679183"/>
            <a:ext cx="3251026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剪裁視圖</a:t>
            </a:r>
            <a:endParaRPr lang="en-US" altLang="zh-TW" sz="280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13" y="1911497"/>
            <a:ext cx="2259240" cy="74653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415" y="3117099"/>
            <a:ext cx="5648216" cy="321938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454" y="3070529"/>
            <a:ext cx="5491332" cy="331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50713" y="1173264"/>
            <a:ext cx="3076662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查看視圖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48410" y="2141484"/>
            <a:ext cx="3079575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53054" y="3109703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母子視圖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47260" y="4170202"/>
            <a:ext cx="308103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先條件後指令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53054" y="5192054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47259" y="6232659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845819" y="1169922"/>
            <a:ext cx="274514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4-7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845820" y="213593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視圖突破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845820" y="310194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取代模型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845820" y="4165227"/>
            <a:ext cx="2761633" cy="819898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套用組態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845820" y="5192054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真實畫法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845820" y="6232659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習慣畫法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42FF6E4C-C130-42D3-A3FB-5BC97590D2F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01169" y="1169922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省略畫法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6B10F533-1705-44E0-8A79-298008FD4E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2323" y="2135933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多圖頁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05A286CB-8D50-42A9-BDAB-EED3745BD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51" y="3872094"/>
            <a:ext cx="3879424" cy="2770514"/>
          </a:xfrm>
          <a:prstGeom prst="rect">
            <a:avLst/>
          </a:prstGeom>
        </p:spPr>
      </p:pic>
      <p:sp>
        <p:nvSpPr>
          <p:cNvPr id="25" name="AutoShape 2">
            <a:extLst>
              <a:ext uri="{FF2B5EF4-FFF2-40B4-BE49-F238E27FC236}">
                <a16:creationId xmlns:a16="http://schemas.microsoft.com/office/drawing/2014/main" id="{0CA0234F-F35C-4FD6-9D53-D447521F52F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3852" y="3109703"/>
            <a:ext cx="2512298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指定本體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A5D5BDD1-EE6E-4C88-81BF-01A6C131DD7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9758" y="4165227"/>
            <a:ext cx="2537546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複製結果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684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70056"/>
            <a:ext cx="13419152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4-10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套用組態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視圖套用模型組態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095962" y="6746559"/>
            <a:ext cx="3251026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活用工程視圖指令</a:t>
            </a:r>
            <a:endParaRPr lang="en-US" altLang="zh-TW" sz="280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396" y="2186872"/>
            <a:ext cx="7506991" cy="450274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57" y="1986662"/>
            <a:ext cx="2793620" cy="4146089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74277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5458980" y="7054854"/>
            <a:ext cx="25186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791557"/>
            <a:r>
              <a:rPr lang="en-US" altLang="zh-TW" sz="2800" b="1">
                <a:solidFill>
                  <a:srgbClr val="FF33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BOM</a:t>
            </a:r>
            <a:r>
              <a:rPr lang="zh-TW" altLang="en-US" sz="2800" b="1">
                <a:solidFill>
                  <a:srgbClr val="FF33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自動更新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0436" y="877814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資料庫觀念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二次資料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引用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64" y="2122307"/>
            <a:ext cx="4340453" cy="470093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669" y="2430293"/>
            <a:ext cx="3144415" cy="4084958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 bwMode="auto">
          <a:xfrm rot="9846202">
            <a:off x="4286599" y="4762097"/>
            <a:ext cx="82862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403" y="2631509"/>
            <a:ext cx="4486435" cy="23604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300942" y="3620093"/>
            <a:ext cx="878767" cy="3371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9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Level</a:t>
            </a:r>
            <a:r>
              <a:rPr lang="zh-TW" altLang="en-US" sz="159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159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1591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endParaRPr lang="zh-TW" altLang="en-US" sz="14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32"/>
          <p:cNvSpPr>
            <a:spLocks noChangeArrowheads="1"/>
          </p:cNvSpPr>
          <p:nvPr/>
        </p:nvSpPr>
        <p:spPr bwMode="auto">
          <a:xfrm>
            <a:off x="8377084" y="4297995"/>
            <a:ext cx="4749636" cy="538165"/>
          </a:xfrm>
          <a:prstGeom prst="wedgeRoundRectCallout">
            <a:avLst>
              <a:gd name="adj1" fmla="val -18926"/>
              <a:gd name="adj2" fmla="val 37360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946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1" y="870056"/>
            <a:ext cx="13439775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4-10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套用組態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套用爆炸視圖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234930" y="6984452"/>
            <a:ext cx="3122382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活用工程視圖指令</a:t>
            </a:r>
            <a:endParaRPr lang="en-US" altLang="zh-TW" sz="280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170" y="2489704"/>
            <a:ext cx="2936757" cy="401968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160" y="1959685"/>
            <a:ext cx="3239836" cy="474567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16" y="1948648"/>
            <a:ext cx="2650113" cy="2363613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988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70056"/>
            <a:ext cx="13419152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4-10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套用組態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套用模型斷裂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098266" y="6875341"/>
            <a:ext cx="3122382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活用工程視圖指令</a:t>
            </a:r>
            <a:endParaRPr lang="en-US" altLang="zh-TW" sz="280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835" y="2414831"/>
            <a:ext cx="4689638" cy="282805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001" y="4162029"/>
            <a:ext cx="3929456" cy="216170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75" y="1909317"/>
            <a:ext cx="3080488" cy="274746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27271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50713" y="1173264"/>
            <a:ext cx="3076662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查看視圖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48410" y="2141484"/>
            <a:ext cx="3079575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53054" y="3109703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母子視圖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47260" y="4170202"/>
            <a:ext cx="308103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先條件後指令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53054" y="5192054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47259" y="6232659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845819" y="1169922"/>
            <a:ext cx="274514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4-7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845820" y="213593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視圖突破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845820" y="310194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取代模型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845820" y="4165227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套用組態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845820" y="5192054"/>
            <a:ext cx="2554981" cy="819898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真實畫法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845820" y="6232659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習慣畫法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D7B8BAD8-F449-4106-9D9F-166C3570DFCE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01169" y="1169922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省略畫法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9F554DC3-E65C-4751-BA7A-FFEE7CA0D3FE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2323" y="2135933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多圖頁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7A44E3D7-10C6-4F0F-8F54-73E075151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51" y="3872094"/>
            <a:ext cx="3879424" cy="2770514"/>
          </a:xfrm>
          <a:prstGeom prst="rect">
            <a:avLst/>
          </a:prstGeom>
        </p:spPr>
      </p:pic>
      <p:sp>
        <p:nvSpPr>
          <p:cNvPr id="25" name="AutoShape 2">
            <a:extLst>
              <a:ext uri="{FF2B5EF4-FFF2-40B4-BE49-F238E27FC236}">
                <a16:creationId xmlns:a16="http://schemas.microsoft.com/office/drawing/2014/main" id="{5C9409EF-FB6F-4A33-8F9B-283AFC474033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3852" y="3109703"/>
            <a:ext cx="2512298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指定本體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C20F0290-B91E-4D3C-BD2A-D266518D0A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9758" y="4165227"/>
            <a:ext cx="2537546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複製結果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134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1" y="870056"/>
            <a:ext cx="13419152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4-11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真實畫法</a:t>
            </a:r>
          </a:p>
          <a:p>
            <a:pPr algn="ctr" defTabSz="764915">
              <a:lnSpc>
                <a:spcPct val="110000"/>
              </a:lnSpc>
            </a:pP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顯示真實輪廓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769" y="2175819"/>
            <a:ext cx="8023863" cy="4543114"/>
          </a:xfrm>
          <a:prstGeom prst="rect">
            <a:avLst/>
          </a:prstGeom>
        </p:spPr>
      </p:pic>
      <p:sp>
        <p:nvSpPr>
          <p:cNvPr id="8" name="向右箭號 7"/>
          <p:cNvSpPr/>
          <p:nvPr/>
        </p:nvSpPr>
        <p:spPr bwMode="auto">
          <a:xfrm rot="8581765">
            <a:off x="6721049" y="4453031"/>
            <a:ext cx="619435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13" name="向右箭號 12"/>
          <p:cNvSpPr/>
          <p:nvPr/>
        </p:nvSpPr>
        <p:spPr bwMode="auto">
          <a:xfrm rot="18547771">
            <a:off x="3513579" y="4161848"/>
            <a:ext cx="619435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ea typeface="華康特粗圓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82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50713" y="1173264"/>
            <a:ext cx="3076662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查看視圖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48410" y="2141484"/>
            <a:ext cx="3079575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53054" y="3109703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母子視圖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47260" y="4170202"/>
            <a:ext cx="308103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先條件後指令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53054" y="5192054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47259" y="6232659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845819" y="1169922"/>
            <a:ext cx="274514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4-7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845820" y="213593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視圖突破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845820" y="310194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取代模型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845820" y="4165227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套用組態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845820" y="5192054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真實畫法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845820" y="6232659"/>
            <a:ext cx="2554981" cy="819898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習慣畫法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80425AB8-37AD-4F37-8FD8-35BCC9951E2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01169" y="1169922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省略畫法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F129208C-7DBF-4057-895A-DE9C195611A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2323" y="2135933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多圖頁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616BFFE2-DE5A-4C7E-A600-E4BB110C4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51" y="3872094"/>
            <a:ext cx="3879424" cy="2770514"/>
          </a:xfrm>
          <a:prstGeom prst="rect">
            <a:avLst/>
          </a:prstGeom>
        </p:spPr>
      </p:pic>
      <p:sp>
        <p:nvSpPr>
          <p:cNvPr id="25" name="AutoShape 2">
            <a:extLst>
              <a:ext uri="{FF2B5EF4-FFF2-40B4-BE49-F238E27FC236}">
                <a16:creationId xmlns:a16="http://schemas.microsoft.com/office/drawing/2014/main" id="{69E0A28F-0CC4-41E3-857E-9B3490D70A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3852" y="3109703"/>
            <a:ext cx="2512298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指定本體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D983E5A5-13D5-4606-B27C-DB5669B3041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9758" y="4165227"/>
            <a:ext cx="2537546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複製結果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711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0312" y="870056"/>
            <a:ext cx="13419152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習慣畫法</a:t>
            </a:r>
          </a:p>
          <a:p>
            <a:pPr algn="ctr" defTabSz="764915">
              <a:lnSpc>
                <a:spcPct val="110000"/>
              </a:lnSpc>
            </a:pP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整理線條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587" y="1941707"/>
            <a:ext cx="7282485" cy="475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7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50713" y="1173264"/>
            <a:ext cx="3076662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查看視圖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48410" y="2141484"/>
            <a:ext cx="3079575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53054" y="3109703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母子視圖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47260" y="4170202"/>
            <a:ext cx="308103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先條件後指令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53054" y="5192054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47259" y="6232659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845819" y="1169922"/>
            <a:ext cx="274514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4-7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845820" y="213593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視圖突破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845820" y="310194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取代模型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845820" y="4165227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套用組態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845820" y="5192054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真實畫法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845820" y="6232659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習慣畫法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80425AB8-37AD-4F37-8FD8-35BCC9951E2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01169" y="1169922"/>
            <a:ext cx="2554981" cy="819898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省略畫法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F129208C-7DBF-4057-895A-DE9C195611A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2323" y="2135933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多圖頁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616BFFE2-DE5A-4C7E-A600-E4BB110C4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51" y="3872094"/>
            <a:ext cx="3879424" cy="2770514"/>
          </a:xfrm>
          <a:prstGeom prst="rect">
            <a:avLst/>
          </a:prstGeom>
        </p:spPr>
      </p:pic>
      <p:sp>
        <p:nvSpPr>
          <p:cNvPr id="25" name="AutoShape 2">
            <a:extLst>
              <a:ext uri="{FF2B5EF4-FFF2-40B4-BE49-F238E27FC236}">
                <a16:creationId xmlns:a16="http://schemas.microsoft.com/office/drawing/2014/main" id="{69E0A28F-0CC4-41E3-857E-9B3490D70A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3852" y="3109703"/>
            <a:ext cx="2512298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指定本體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D983E5A5-13D5-4606-B27C-DB5669B3041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9758" y="4165227"/>
            <a:ext cx="2537546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複製結果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659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70056"/>
            <a:ext cx="13419152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4-13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省略畫法</a:t>
            </a:r>
          </a:p>
          <a:p>
            <a:pPr algn="ctr" defTabSz="764915">
              <a:lnSpc>
                <a:spcPct val="110000"/>
              </a:lnSpc>
            </a:pP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簡畫線條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356787" y="6916536"/>
            <a:ext cx="2705577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好看和好畫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761" y="3416205"/>
            <a:ext cx="2739897" cy="160060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936" y="2321047"/>
            <a:ext cx="4514008" cy="326397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157" y="5537398"/>
            <a:ext cx="4465135" cy="8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50713" y="1173264"/>
            <a:ext cx="3076662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查看視圖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48410" y="2141484"/>
            <a:ext cx="3079575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53054" y="3109703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母子視圖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47260" y="4170202"/>
            <a:ext cx="308103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先條件後指令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53054" y="5192054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47259" y="6232659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845819" y="1169922"/>
            <a:ext cx="274514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4-7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845820" y="213593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視圖突破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845820" y="310194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取代模型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845820" y="4165227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套用組態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845820" y="5192054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真實畫法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845820" y="6232659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習慣畫法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17C1389B-93AF-4781-9949-2CDDAE25269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01169" y="1169922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省略畫法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E98FC545-3373-400D-853B-4052F6E6E3A4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2323" y="2135933"/>
            <a:ext cx="2554981" cy="819898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多圖頁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685F4CF0-85D6-4D1A-B09C-541B3F3DB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51" y="3872094"/>
            <a:ext cx="3879424" cy="2770514"/>
          </a:xfrm>
          <a:prstGeom prst="rect">
            <a:avLst/>
          </a:prstGeom>
        </p:spPr>
      </p:pic>
      <p:sp>
        <p:nvSpPr>
          <p:cNvPr id="25" name="AutoShape 2">
            <a:extLst>
              <a:ext uri="{FF2B5EF4-FFF2-40B4-BE49-F238E27FC236}">
                <a16:creationId xmlns:a16="http://schemas.microsoft.com/office/drawing/2014/main" id="{B22DB17E-8D05-4ACC-87CB-21D4F613123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3852" y="3109703"/>
            <a:ext cx="2512298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指定本體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570839D3-A3EE-4662-AAE7-583C87C30F82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9758" y="4165227"/>
            <a:ext cx="2537546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複製結果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381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39844"/>
          <a:stretch/>
        </p:blipFill>
        <p:spPr>
          <a:xfrm>
            <a:off x="2930032" y="5658608"/>
            <a:ext cx="7515077" cy="450077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870056"/>
            <a:ext cx="13419152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4-14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多圖頁</a:t>
            </a:r>
          </a:p>
          <a:p>
            <a:pPr algn="ctr" defTabSz="764915">
              <a:lnSpc>
                <a:spcPct val="110000"/>
              </a:lnSpc>
            </a:pP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善用圖頁技術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368686" y="6669557"/>
            <a:ext cx="2705577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好看和好畫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002" y="2523470"/>
            <a:ext cx="4060566" cy="2692137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710" y="2506650"/>
            <a:ext cx="3798348" cy="270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44431" y="4402755"/>
            <a:ext cx="2762517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1-5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選項設定 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50808" y="6063160"/>
            <a:ext cx="2788404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1-7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範本用途</a:t>
            </a: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38480" y="2007334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1-2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資料庫觀念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9504" y="3604015"/>
            <a:ext cx="2788404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1-4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圖層制度</a:t>
            </a: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38480" y="2815435"/>
            <a:ext cx="2793775" cy="656230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1-3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連結至屬性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468796" y="1159355"/>
            <a:ext cx="3069276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1-8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範本價值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538480" y="1168400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圖框製作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87" y="1686561"/>
            <a:ext cx="6460192" cy="4909746"/>
          </a:xfrm>
          <a:prstGeom prst="rect">
            <a:avLst/>
          </a:prstGeom>
        </p:spPr>
      </p:pic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544431" y="5202740"/>
            <a:ext cx="2762517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1-6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文件屬性 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482477" y="2016503"/>
            <a:ext cx="3069276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1-9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範本包含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482477" y="2815435"/>
            <a:ext cx="3039200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3468796" y="3600727"/>
            <a:ext cx="3066563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</p:spTree>
    <p:extLst>
      <p:ext uri="{BB962C8B-B14F-4D97-AF65-F5344CB8AC3E}">
        <p14:creationId xmlns:p14="http://schemas.microsoft.com/office/powerpoint/2010/main" val="27020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50713" y="1173264"/>
            <a:ext cx="3076662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查看視圖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48410" y="2141484"/>
            <a:ext cx="3079575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53054" y="3109703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母子視圖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47260" y="4170202"/>
            <a:ext cx="308103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先條件後指令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53054" y="5192054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47259" y="6232659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845819" y="1169922"/>
            <a:ext cx="274514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4-7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845820" y="213593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視圖突破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845820" y="310194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取代模型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845820" y="4165227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套用組態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845820" y="5192054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真實畫法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845820" y="6232659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習慣畫法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6801169" y="1169922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省略畫法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6832323" y="2135933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多圖頁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FF9AF61-373F-4FDC-8976-98FD5A37C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51" y="3872094"/>
            <a:ext cx="3879424" cy="2770514"/>
          </a:xfrm>
          <a:prstGeom prst="rect">
            <a:avLst/>
          </a:prstGeom>
        </p:spPr>
      </p:pic>
      <p:sp>
        <p:nvSpPr>
          <p:cNvPr id="22" name="AutoShape 2">
            <a:extLst>
              <a:ext uri="{FF2B5EF4-FFF2-40B4-BE49-F238E27FC236}">
                <a16:creationId xmlns:a16="http://schemas.microsoft.com/office/drawing/2014/main" id="{E8FFB48D-85F6-4A22-96A1-B00FDB50317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3852" y="3109703"/>
            <a:ext cx="2512298" cy="812138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指定本體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850C179F-09B1-47A6-90D5-A2EFD2786DB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9758" y="4165227"/>
            <a:ext cx="2537546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複製結果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204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87" y="870056"/>
            <a:ext cx="13439776" cy="8936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4-15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指定本體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視圖套用本體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BA44FBF-CD62-435D-968D-82A26C963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18" y="2125504"/>
            <a:ext cx="1924902" cy="115150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" name="2017-12-26 20-13-00">
            <a:hlinkClick r:id="" action="ppaction://media"/>
            <a:extLst>
              <a:ext uri="{FF2B5EF4-FFF2-40B4-BE49-F238E27FC236}">
                <a16:creationId xmlns:a16="http://schemas.microsoft.com/office/drawing/2014/main" id="{8FED81D8-BACF-4018-912F-126784927E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3523" y="1994171"/>
            <a:ext cx="8213846" cy="462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2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50713" y="1173264"/>
            <a:ext cx="3076662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查看視圖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48410" y="2141484"/>
            <a:ext cx="3079575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53054" y="3109703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母子視圖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47260" y="4170202"/>
            <a:ext cx="308103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先條件後指令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53054" y="5192054"/>
            <a:ext cx="3073698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algn="ctr" defTabSz="764915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指令比較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47259" y="6232659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刪除視圖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845819" y="1169922"/>
            <a:ext cx="2745140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4-7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845820" y="213593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視圖突破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845820" y="3101943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取代模型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845820" y="4165227"/>
            <a:ext cx="2761633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套用組態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845820" y="5192054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真實畫法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845820" y="6232659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習慣畫法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6801169" y="1169922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省略畫法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6832323" y="2135933"/>
            <a:ext cx="2554981" cy="81989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多圖頁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FF9AF61-373F-4FDC-8976-98FD5A37C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51" y="3872094"/>
            <a:ext cx="3879424" cy="2770514"/>
          </a:xfrm>
          <a:prstGeom prst="rect">
            <a:avLst/>
          </a:prstGeom>
        </p:spPr>
      </p:pic>
      <p:sp>
        <p:nvSpPr>
          <p:cNvPr id="22" name="AutoShape 2">
            <a:extLst>
              <a:ext uri="{FF2B5EF4-FFF2-40B4-BE49-F238E27FC236}">
                <a16:creationId xmlns:a16="http://schemas.microsoft.com/office/drawing/2014/main" id="{E8FFB48D-85F6-4A22-96A1-B00FDB50317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3852" y="3109703"/>
            <a:ext cx="2512298" cy="81213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指定本體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850C179F-09B1-47A6-90D5-A2EFD2786DB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9758" y="4165227"/>
            <a:ext cx="2537546" cy="812138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複製結果</a:t>
            </a:r>
            <a:endParaRPr lang="en-US" altLang="zh-TW" sz="28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000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" y="822715"/>
            <a:ext cx="13413847" cy="112339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198" tIns="48101" rIns="96198" bIns="48101" anchor="ctr">
            <a:spAutoFit/>
          </a:bodyPr>
          <a:lstStyle/>
          <a:p>
            <a:pPr algn="ctr" defTabSz="961669">
              <a:lnSpc>
                <a:spcPct val="110000"/>
              </a:lnSpc>
            </a:pPr>
            <a:r>
              <a:rPr lang="en-US" altLang="zh-TW" sz="3527">
                <a:solidFill>
                  <a:srgbClr val="FFFF00"/>
                </a:solidFill>
                <a:ea typeface="華康細圓體" pitchFamily="49" charset="-120"/>
              </a:rPr>
              <a:t>4-15 </a:t>
            </a:r>
            <a:r>
              <a:rPr lang="zh-TW" altLang="en-US" sz="3527">
                <a:solidFill>
                  <a:srgbClr val="FFFF00"/>
                </a:solidFill>
                <a:ea typeface="華康細圓體" pitchFamily="49" charset="-120"/>
              </a:rPr>
              <a:t>複製視圖</a:t>
            </a:r>
          </a:p>
          <a:p>
            <a:pPr algn="ctr" defTabSz="961669">
              <a:lnSpc>
                <a:spcPct val="110000"/>
              </a:lnSpc>
            </a:pPr>
            <a:r>
              <a:rPr lang="zh-TW" altLang="en-US" sz="2535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不能複製結果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166" y="3618009"/>
            <a:ext cx="4078913" cy="16207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973" y="2348645"/>
            <a:ext cx="3928837" cy="415949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99" y="2225064"/>
            <a:ext cx="3916234" cy="440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9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050" name="Picture 2" descr="Multi-Product_Graphic_with_Sustainab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094" y="782866"/>
            <a:ext cx="8514182" cy="59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solidworks.com.tw/attachments/Image/authorized-training-center_1.png">
            <a:extLst>
              <a:ext uri="{FF2B5EF4-FFF2-40B4-BE49-F238E27FC236}">
                <a16:creationId xmlns:a16="http://schemas.microsoft.com/office/drawing/2014/main" id="{AFC59B7A-8994-2F44-68DF-7E2551B54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3" y="4979382"/>
            <a:ext cx="1237548" cy="123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4">
            <a:extLst>
              <a:ext uri="{FF2B5EF4-FFF2-40B4-BE49-F238E27FC236}">
                <a16:creationId xmlns:a16="http://schemas.microsoft.com/office/drawing/2014/main" id="{83C7CE1B-BB35-020C-104C-4539AE9A730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3077" y="2070330"/>
            <a:ext cx="4100017" cy="2302888"/>
          </a:xfrm>
          <a:prstGeom prst="roundRect">
            <a:avLst>
              <a:gd name="adj" fmla="val 20877"/>
            </a:avLst>
          </a:prstGeom>
          <a:solidFill>
            <a:srgbClr val="00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幾何科技 </a:t>
            </a:r>
            <a:endParaRPr lang="en-US" altLang="zh-TW" sz="280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 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養成訓練與顧問服務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geometry-sw.com.tw</a:t>
            </a:r>
            <a:endParaRPr lang="en-US" altLang="zh-TW" sz="2800" dirty="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 descr="一張含有 圖形, 圓形, 鮮豔, 符號 的圖片&#10;&#10;自動產生的描述">
            <a:extLst>
              <a:ext uri="{FF2B5EF4-FFF2-40B4-BE49-F238E27FC236}">
                <a16:creationId xmlns:a16="http://schemas.microsoft.com/office/drawing/2014/main" id="{5FEDB3DD-A2A9-216E-AE50-F58810E90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2993" y="2216425"/>
            <a:ext cx="1263774" cy="8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793750"/>
            <a:ext cx="13441362" cy="117417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147" tIns="45074" rIns="90147" bIns="45074" anchor="ctr">
            <a:spAutoFit/>
          </a:bodyPr>
          <a:lstStyle/>
          <a:p>
            <a:pPr algn="ctr" defTabSz="901520">
              <a:lnSpc>
                <a:spcPct val="110000"/>
              </a:lnSpc>
            </a:pPr>
            <a:r>
              <a:rPr lang="en-US" altLang="zh-TW" sz="3599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1-0</a:t>
            </a:r>
            <a:r>
              <a:rPr lang="zh-TW" altLang="en-US" sz="3599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心理建設</a:t>
            </a:r>
          </a:p>
          <a:p>
            <a:pPr algn="ctr" defTabSz="901520">
              <a:lnSpc>
                <a:spcPct val="110000"/>
              </a:lnSpc>
            </a:pPr>
            <a:r>
              <a:rPr lang="en-US" altLang="zh-TW" sz="279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79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天高地厚</a:t>
            </a:r>
          </a:p>
        </p:txBody>
      </p:sp>
      <p:sp>
        <p:nvSpPr>
          <p:cNvPr id="3" name="箭號: ＞形 2"/>
          <p:cNvSpPr/>
          <p:nvPr/>
        </p:nvSpPr>
        <p:spPr bwMode="auto">
          <a:xfrm>
            <a:off x="477462" y="2229090"/>
            <a:ext cx="3141683" cy="1174173"/>
          </a:xfrm>
          <a:prstGeom prst="chevron">
            <a:avLst/>
          </a:prstGeom>
          <a:solidFill>
            <a:srgbClr val="7030A0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0" rIns="91421" bIns="45710" numCol="1" rtlCol="0" anchor="ctr" anchorCtr="0" compatLnSpc="1">
            <a:prstTxWarp prst="textNoShape">
              <a:avLst/>
            </a:prstTxWarp>
          </a:bodyPr>
          <a:lstStyle/>
          <a:p>
            <a:pPr algn="ctr" defTabSz="99516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599">
                <a:solidFill>
                  <a:schemeClr val="bg1"/>
                </a:solidFill>
                <a:latin typeface="Arial" pitchFamily="34" charset="0"/>
                <a:ea typeface="華康細圓體" pitchFamily="49" charset="-120"/>
              </a:rPr>
              <a:t>第</a:t>
            </a:r>
            <a:r>
              <a:rPr lang="en-US" altLang="zh-TW" sz="3599">
                <a:solidFill>
                  <a:schemeClr val="bg1"/>
                </a:solidFill>
                <a:latin typeface="Arial" pitchFamily="34" charset="0"/>
                <a:ea typeface="華康細圓體" pitchFamily="49" charset="-120"/>
              </a:rPr>
              <a:t>1</a:t>
            </a:r>
            <a:r>
              <a:rPr lang="zh-TW" altLang="en-US" sz="3599">
                <a:solidFill>
                  <a:schemeClr val="bg1"/>
                </a:solidFill>
                <a:latin typeface="Arial" pitchFamily="34" charset="0"/>
                <a:ea typeface="華康細圓體" pitchFamily="49" charset="-120"/>
              </a:rPr>
              <a:t>階段</a:t>
            </a:r>
            <a:endParaRPr lang="en-US" altLang="zh-TW" sz="3599">
              <a:solidFill>
                <a:schemeClr val="bg1"/>
              </a:solidFill>
              <a:latin typeface="Arial" pitchFamily="34" charset="0"/>
              <a:ea typeface="華康細圓體" pitchFamily="49" charset="-120"/>
            </a:endParaRPr>
          </a:p>
          <a:p>
            <a:pPr algn="ctr" defTabSz="99516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>
                <a:solidFill>
                  <a:schemeClr val="bg1"/>
                </a:solidFill>
              </a:rPr>
              <a:t>工程圖基本製作</a:t>
            </a:r>
            <a:endParaRPr lang="zh-TW" altLang="en-US">
              <a:solidFill>
                <a:schemeClr val="bg1"/>
              </a:solidFill>
              <a:latin typeface="Arial" pitchFamily="34" charset="0"/>
              <a:ea typeface="華康細圓體" pitchFamily="49" charset="-120"/>
            </a:endParaRPr>
          </a:p>
        </p:txBody>
      </p:sp>
      <p:sp>
        <p:nvSpPr>
          <p:cNvPr id="14" name="箭號: ＞形 13"/>
          <p:cNvSpPr/>
          <p:nvPr/>
        </p:nvSpPr>
        <p:spPr bwMode="auto">
          <a:xfrm>
            <a:off x="4707323" y="2298534"/>
            <a:ext cx="3428278" cy="1032677"/>
          </a:xfrm>
          <a:prstGeom prst="chevron">
            <a:avLst/>
          </a:prstGeom>
          <a:solidFill>
            <a:srgbClr val="C00000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0" rIns="91421" bIns="45710" numCol="1" rtlCol="0" anchor="ctr" anchorCtr="0" compatLnSpc="1">
            <a:prstTxWarp prst="textNoShape">
              <a:avLst/>
            </a:prstTxWarp>
          </a:bodyPr>
          <a:lstStyle/>
          <a:p>
            <a:pPr algn="ctr" defTabSz="99516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599">
                <a:solidFill>
                  <a:schemeClr val="bg1"/>
                </a:solidFill>
                <a:latin typeface="Arial" pitchFamily="34" charset="0"/>
                <a:ea typeface="華康細圓體" pitchFamily="49" charset="-120"/>
              </a:rPr>
              <a:t>第</a:t>
            </a:r>
            <a:r>
              <a:rPr lang="en-US" altLang="zh-TW" sz="3599">
                <a:solidFill>
                  <a:schemeClr val="bg1"/>
                </a:solidFill>
                <a:latin typeface="Arial" pitchFamily="34" charset="0"/>
                <a:ea typeface="華康細圓體" pitchFamily="49" charset="-120"/>
              </a:rPr>
              <a:t>2</a:t>
            </a:r>
            <a:r>
              <a:rPr lang="zh-TW" altLang="en-US" sz="3599">
                <a:solidFill>
                  <a:schemeClr val="bg1"/>
                </a:solidFill>
                <a:latin typeface="Arial" pitchFamily="34" charset="0"/>
                <a:ea typeface="華康細圓體" pitchFamily="49" charset="-120"/>
              </a:rPr>
              <a:t>階段</a:t>
            </a:r>
            <a:endParaRPr lang="en-US" altLang="zh-TW" sz="3599">
              <a:solidFill>
                <a:schemeClr val="bg1"/>
              </a:solidFill>
              <a:latin typeface="Arial" pitchFamily="34" charset="0"/>
              <a:ea typeface="華康細圓體" pitchFamily="49" charset="-120"/>
            </a:endParaRPr>
          </a:p>
          <a:p>
            <a:pPr algn="ctr" defTabSz="99516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>
                <a:solidFill>
                  <a:schemeClr val="bg1"/>
                </a:solidFill>
              </a:rPr>
              <a:t>指令應用</a:t>
            </a:r>
            <a:r>
              <a:rPr lang="en-US" altLang="zh-TW">
                <a:solidFill>
                  <a:schemeClr val="bg1"/>
                </a:solidFill>
              </a:rPr>
              <a:t>+</a:t>
            </a:r>
            <a:r>
              <a:rPr lang="zh-TW" altLang="en-US">
                <a:solidFill>
                  <a:schemeClr val="bg1"/>
                </a:solidFill>
              </a:rPr>
              <a:t>圖學</a:t>
            </a:r>
            <a:endParaRPr lang="zh-TW" altLang="en-US">
              <a:solidFill>
                <a:schemeClr val="bg1"/>
              </a:solidFill>
              <a:latin typeface="Arial" pitchFamily="34" charset="0"/>
              <a:ea typeface="華康細圓體" pitchFamily="49" charset="-120"/>
            </a:endParaRPr>
          </a:p>
        </p:txBody>
      </p:sp>
      <p:sp>
        <p:nvSpPr>
          <p:cNvPr id="15" name="箭號: ＞形 14"/>
          <p:cNvSpPr/>
          <p:nvPr/>
        </p:nvSpPr>
        <p:spPr bwMode="auto">
          <a:xfrm>
            <a:off x="9659283" y="2115176"/>
            <a:ext cx="3428277" cy="1223190"/>
          </a:xfrm>
          <a:prstGeom prst="chevron">
            <a:avLst/>
          </a:prstGeom>
          <a:solidFill>
            <a:srgbClr val="0000FF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0" rIns="91421" bIns="45710" numCol="1" rtlCol="0" anchor="ctr" anchorCtr="0" compatLnSpc="1">
            <a:prstTxWarp prst="textNoShape">
              <a:avLst/>
            </a:prstTxWarp>
          </a:bodyPr>
          <a:lstStyle/>
          <a:p>
            <a:pPr algn="ctr" defTabSz="99516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599">
                <a:solidFill>
                  <a:schemeClr val="bg1"/>
                </a:solidFill>
                <a:latin typeface="Arial" pitchFamily="34" charset="0"/>
                <a:ea typeface="華康細圓體" pitchFamily="49" charset="-120"/>
              </a:rPr>
              <a:t>第</a:t>
            </a:r>
            <a:r>
              <a:rPr lang="en-US" altLang="zh-TW" sz="3599">
                <a:solidFill>
                  <a:schemeClr val="bg1"/>
                </a:solidFill>
                <a:latin typeface="Arial" pitchFamily="34" charset="0"/>
                <a:ea typeface="華康細圓體" pitchFamily="49" charset="-120"/>
              </a:rPr>
              <a:t>3</a:t>
            </a:r>
            <a:r>
              <a:rPr lang="zh-TW" altLang="en-US" sz="3599">
                <a:solidFill>
                  <a:schemeClr val="bg1"/>
                </a:solidFill>
                <a:latin typeface="Arial" pitchFamily="34" charset="0"/>
                <a:ea typeface="華康細圓體" pitchFamily="49" charset="-120"/>
              </a:rPr>
              <a:t>階段</a:t>
            </a:r>
            <a:endParaRPr lang="en-US" altLang="zh-TW" sz="3599">
              <a:solidFill>
                <a:schemeClr val="bg1"/>
              </a:solidFill>
              <a:latin typeface="Arial" pitchFamily="34" charset="0"/>
              <a:ea typeface="華康細圓體" pitchFamily="49" charset="-120"/>
            </a:endParaRPr>
          </a:p>
          <a:p>
            <a:pPr algn="ctr" defTabSz="99516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>
                <a:solidFill>
                  <a:schemeClr val="bg1"/>
                </a:solidFill>
              </a:rPr>
              <a:t>範本與屬性連結</a:t>
            </a:r>
            <a:endParaRPr lang="zh-TW" altLang="en-US">
              <a:solidFill>
                <a:schemeClr val="bg1"/>
              </a:solidFill>
              <a:latin typeface="Arial" pitchFamily="34" charset="0"/>
              <a:ea typeface="華康細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r="9038"/>
          <a:stretch/>
        </p:blipFill>
        <p:spPr>
          <a:xfrm>
            <a:off x="4074336" y="3611144"/>
            <a:ext cx="5058105" cy="83802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2" name="圖片 21" descr="圖7-2-4-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887" y="3403263"/>
            <a:ext cx="3237821" cy="137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0FC0961-2242-42A1-BB1A-FCF1F2D91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110" y="4879593"/>
            <a:ext cx="1839702" cy="17969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E57D6AE-8FE1-4538-86EE-0214D531E33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29255" y="3529284"/>
            <a:ext cx="2647039" cy="153980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EFD3D89-8BB5-48FE-8A72-67673933F07F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30830" y="5195111"/>
            <a:ext cx="3243890" cy="179697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D414C09-5B97-4EEF-A9A3-F5F3A913CB3B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4074336" y="4512225"/>
            <a:ext cx="1436370" cy="117348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7B1030C-5BCE-4211-869A-95DDF3DB3768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4074336" y="5990608"/>
            <a:ext cx="1863725" cy="1016635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BB49AA6E-636A-40DF-B6A8-2085BA4B56D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6822211" y="4707146"/>
            <a:ext cx="2213718" cy="25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1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470" y="1831799"/>
            <a:ext cx="8341970" cy="493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1588" y="853033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1-2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連結至屬性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標題欄文字</a:t>
            </a:r>
          </a:p>
        </p:txBody>
      </p:sp>
      <p:sp>
        <p:nvSpPr>
          <p:cNvPr id="303111" name="AutoShape 7"/>
          <p:cNvSpPr>
            <a:spLocks noChangeArrowheads="1"/>
          </p:cNvSpPr>
          <p:nvPr/>
        </p:nvSpPr>
        <p:spPr bwMode="auto">
          <a:xfrm>
            <a:off x="4263496" y="2607743"/>
            <a:ext cx="5078866" cy="2681491"/>
          </a:xfrm>
          <a:prstGeom prst="wedgeRoundRectCallout">
            <a:avLst>
              <a:gd name="adj1" fmla="val 26148"/>
              <a:gd name="adj2" fmla="val 63856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eaLnBrk="0" hangingPunct="0">
              <a:buFont typeface="Wingdings" pitchFamily="2" charset="2"/>
              <a:buNone/>
            </a:pPr>
            <a:endParaRPr lang="zh-TW" altLang="en-US" sz="1750" b="1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199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544" y="2975226"/>
            <a:ext cx="4709369" cy="200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3115" name="AutoShape 11"/>
          <p:cNvSpPr>
            <a:spLocks noChangeArrowheads="1"/>
          </p:cNvSpPr>
          <p:nvPr/>
        </p:nvSpPr>
        <p:spPr bwMode="auto">
          <a:xfrm rot="-1466637">
            <a:off x="6046416" y="3214390"/>
            <a:ext cx="444401" cy="201111"/>
          </a:xfrm>
          <a:prstGeom prst="leftArrow">
            <a:avLst>
              <a:gd name="adj1" fmla="val 50000"/>
              <a:gd name="adj2" fmla="val 58333"/>
            </a:avLst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91557"/>
            <a:endParaRPr lang="zh-TW" altLang="en-US" sz="1432">
              <a:solidFill>
                <a:srgbClr val="FF66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03117" name="AutoShape 13"/>
          <p:cNvSpPr>
            <a:spLocks noChangeArrowheads="1"/>
          </p:cNvSpPr>
          <p:nvPr/>
        </p:nvSpPr>
        <p:spPr bwMode="auto">
          <a:xfrm rot="-1466637">
            <a:off x="5864600" y="3759839"/>
            <a:ext cx="444401" cy="201111"/>
          </a:xfrm>
          <a:prstGeom prst="leftArrow">
            <a:avLst>
              <a:gd name="adj1" fmla="val 50000"/>
              <a:gd name="adj2" fmla="val 58333"/>
            </a:avLst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91557"/>
            <a:endParaRPr lang="zh-TW" altLang="en-US" sz="1432">
              <a:solidFill>
                <a:srgbClr val="FF66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03120" name="AutoShape 16"/>
          <p:cNvSpPr>
            <a:spLocks noChangeArrowheads="1"/>
          </p:cNvSpPr>
          <p:nvPr/>
        </p:nvSpPr>
        <p:spPr bwMode="auto">
          <a:xfrm rot="-1466637">
            <a:off x="5965090" y="4459367"/>
            <a:ext cx="444401" cy="201111"/>
          </a:xfrm>
          <a:prstGeom prst="leftArrow">
            <a:avLst>
              <a:gd name="adj1" fmla="val 50000"/>
              <a:gd name="adj2" fmla="val 58333"/>
            </a:avLst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91557"/>
            <a:endParaRPr lang="zh-TW" altLang="en-US" sz="1432">
              <a:solidFill>
                <a:srgbClr val="FF66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03121" name="AutoShape 17"/>
          <p:cNvSpPr>
            <a:spLocks noChangeArrowheads="1"/>
          </p:cNvSpPr>
          <p:nvPr/>
        </p:nvSpPr>
        <p:spPr bwMode="auto">
          <a:xfrm rot="-1466637">
            <a:off x="7258525" y="3881050"/>
            <a:ext cx="444401" cy="201111"/>
          </a:xfrm>
          <a:prstGeom prst="leftArrow">
            <a:avLst>
              <a:gd name="adj1" fmla="val 50000"/>
              <a:gd name="adj2" fmla="val 58333"/>
            </a:avLst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91557"/>
            <a:endParaRPr lang="zh-TW" altLang="en-US" sz="1432">
              <a:solidFill>
                <a:srgbClr val="FF66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03122" name="AutoShape 18"/>
          <p:cNvSpPr>
            <a:spLocks noChangeArrowheads="1"/>
          </p:cNvSpPr>
          <p:nvPr/>
        </p:nvSpPr>
        <p:spPr bwMode="auto">
          <a:xfrm rot="-1466637">
            <a:off x="7388315" y="4295147"/>
            <a:ext cx="444401" cy="201111"/>
          </a:xfrm>
          <a:prstGeom prst="leftArrow">
            <a:avLst>
              <a:gd name="adj1" fmla="val 50000"/>
              <a:gd name="adj2" fmla="val 58333"/>
            </a:avLst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91557"/>
            <a:endParaRPr lang="zh-TW" altLang="en-US" sz="1432">
              <a:solidFill>
                <a:srgbClr val="FF66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03123" name="AutoShape 19"/>
          <p:cNvSpPr>
            <a:spLocks noChangeArrowheads="1"/>
          </p:cNvSpPr>
          <p:nvPr/>
        </p:nvSpPr>
        <p:spPr bwMode="auto">
          <a:xfrm rot="-1466637">
            <a:off x="8228213" y="4608315"/>
            <a:ext cx="444401" cy="201111"/>
          </a:xfrm>
          <a:prstGeom prst="leftArrow">
            <a:avLst>
              <a:gd name="adj1" fmla="val 50000"/>
              <a:gd name="adj2" fmla="val 58333"/>
            </a:avLst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91557"/>
            <a:endParaRPr lang="zh-TW" altLang="en-US" sz="1432">
              <a:solidFill>
                <a:srgbClr val="FF66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19"/>
          <p:cNvSpPr>
            <a:spLocks noChangeArrowheads="1"/>
          </p:cNvSpPr>
          <p:nvPr/>
        </p:nvSpPr>
        <p:spPr bwMode="auto">
          <a:xfrm rot="-1466637">
            <a:off x="8302749" y="3284904"/>
            <a:ext cx="444401" cy="201111"/>
          </a:xfrm>
          <a:prstGeom prst="leftArrow">
            <a:avLst>
              <a:gd name="adj1" fmla="val 50000"/>
              <a:gd name="adj2" fmla="val 58333"/>
            </a:avLst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91557"/>
            <a:endParaRPr lang="zh-TW" altLang="en-US" sz="1432">
              <a:solidFill>
                <a:srgbClr val="FF66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795920" y="6863022"/>
            <a:ext cx="16209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791557"/>
            <a:r>
              <a:rPr lang="zh-TW" altLang="en-US" sz="2800" b="1">
                <a:solidFill>
                  <a:srgbClr val="FF33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不要打字</a:t>
            </a:r>
          </a:p>
        </p:txBody>
      </p:sp>
    </p:spTree>
    <p:extLst>
      <p:ext uri="{BB962C8B-B14F-4D97-AF65-F5344CB8AC3E}">
        <p14:creationId xmlns:p14="http://schemas.microsoft.com/office/powerpoint/2010/main" val="122099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15" grpId="0" animBg="1"/>
      <p:bldP spid="303117" grpId="0" animBg="1"/>
      <p:bldP spid="303120" grpId="0" animBg="1"/>
      <p:bldP spid="303121" grpId="0" animBg="1"/>
      <p:bldP spid="303122" grpId="0" animBg="1"/>
      <p:bldP spid="30312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1588" y="863829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1-2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連結至屬性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標題欄文字</a:t>
            </a:r>
          </a:p>
        </p:txBody>
      </p:sp>
      <p:pic>
        <p:nvPicPr>
          <p:cNvPr id="13" name="圖片 12"/>
          <p:cNvPicPr/>
          <p:nvPr/>
        </p:nvPicPr>
        <p:blipFill rotWithShape="1">
          <a:blip r:embed="rId2"/>
          <a:srcRect r="20348"/>
          <a:stretch/>
        </p:blipFill>
        <p:spPr>
          <a:xfrm>
            <a:off x="802205" y="2238122"/>
            <a:ext cx="4347932" cy="4296650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111" y="5018061"/>
            <a:ext cx="4228592" cy="180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273" y="1918344"/>
            <a:ext cx="4620992" cy="2801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向右箭號 1"/>
          <p:cNvSpPr/>
          <p:nvPr/>
        </p:nvSpPr>
        <p:spPr bwMode="auto">
          <a:xfrm rot="19971645">
            <a:off x="4190479" y="4512724"/>
            <a:ext cx="3309055" cy="61412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9" name="橢圓形圖說文字 11">
            <a:extLst>
              <a:ext uri="{FF2B5EF4-FFF2-40B4-BE49-F238E27FC236}">
                <a16:creationId xmlns:a16="http://schemas.microsoft.com/office/drawing/2014/main" id="{1A449A2F-59E2-4F44-8D11-079CC03418FB}"/>
              </a:ext>
            </a:extLst>
          </p:cNvPr>
          <p:cNvSpPr/>
          <p:nvPr/>
        </p:nvSpPr>
        <p:spPr>
          <a:xfrm>
            <a:off x="3231667" y="6613651"/>
            <a:ext cx="445857" cy="417922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>
                <a:latin typeface="Arial" panose="020B0604020202020204" pitchFamily="34" charset="0"/>
                <a:ea typeface="華康細圓體" panose="020F0309000000000000" pitchFamily="49" charset="-120"/>
                <a:cs typeface="Arial" panose="020B0604020202020204" pitchFamily="34" charset="0"/>
              </a:rPr>
              <a:t>2</a:t>
            </a:r>
            <a:endParaRPr lang="zh-TW" altLang="en-US" sz="2400">
              <a:latin typeface="Arial" panose="020B0604020202020204" pitchFamily="34" charset="0"/>
              <a:ea typeface="華康細圓體" panose="020F03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0" name="橢圓形圖說文字 12">
            <a:extLst>
              <a:ext uri="{FF2B5EF4-FFF2-40B4-BE49-F238E27FC236}">
                <a16:creationId xmlns:a16="http://schemas.microsoft.com/office/drawing/2014/main" id="{308F1222-0C85-490B-B79C-3D614AA41B0A}"/>
              </a:ext>
            </a:extLst>
          </p:cNvPr>
          <p:cNvSpPr/>
          <p:nvPr/>
        </p:nvSpPr>
        <p:spPr>
          <a:xfrm>
            <a:off x="6783061" y="3434798"/>
            <a:ext cx="445857" cy="417922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>
                <a:latin typeface="Arial" panose="020B0604020202020204" pitchFamily="34" charset="0"/>
                <a:ea typeface="華康細圓體" panose="020F0309000000000000" pitchFamily="49" charset="-120"/>
                <a:cs typeface="Arial" panose="020B0604020202020204" pitchFamily="34" charset="0"/>
              </a:rPr>
              <a:t>3</a:t>
            </a:r>
            <a:endParaRPr lang="zh-TW" altLang="en-US" sz="2400">
              <a:latin typeface="Arial" panose="020B0604020202020204" pitchFamily="34" charset="0"/>
              <a:ea typeface="華康細圓體" panose="020F03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1" name="橢圓形圖說文字 13">
            <a:extLst>
              <a:ext uri="{FF2B5EF4-FFF2-40B4-BE49-F238E27FC236}">
                <a16:creationId xmlns:a16="http://schemas.microsoft.com/office/drawing/2014/main" id="{083F43A9-F13B-412F-BA9B-2ECC4CDDE2A2}"/>
              </a:ext>
            </a:extLst>
          </p:cNvPr>
          <p:cNvSpPr/>
          <p:nvPr/>
        </p:nvSpPr>
        <p:spPr>
          <a:xfrm>
            <a:off x="7228918" y="5665073"/>
            <a:ext cx="445857" cy="417922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>
                <a:latin typeface="Arial" panose="020B0604020202020204" pitchFamily="34" charset="0"/>
                <a:ea typeface="華康細圓體" panose="020F0309000000000000" pitchFamily="49" charset="-120"/>
                <a:cs typeface="Arial" panose="020B0604020202020204" pitchFamily="34" charset="0"/>
              </a:rPr>
              <a:t>4</a:t>
            </a:r>
            <a:endParaRPr lang="zh-TW" altLang="en-US" sz="2400">
              <a:latin typeface="Arial" panose="020B0604020202020204" pitchFamily="34" charset="0"/>
              <a:ea typeface="華康細圓體" panose="020F03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2" name="橢圓形圖說文字 11">
            <a:extLst>
              <a:ext uri="{FF2B5EF4-FFF2-40B4-BE49-F238E27FC236}">
                <a16:creationId xmlns:a16="http://schemas.microsoft.com/office/drawing/2014/main" id="{6E99685A-5317-4CC2-80D1-77A9C961ADDA}"/>
              </a:ext>
            </a:extLst>
          </p:cNvPr>
          <p:cNvSpPr/>
          <p:nvPr/>
        </p:nvSpPr>
        <p:spPr>
          <a:xfrm>
            <a:off x="336214" y="2569588"/>
            <a:ext cx="465991" cy="423129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>
                <a:latin typeface="Arial" panose="020B0604020202020204" pitchFamily="34" charset="0"/>
                <a:ea typeface="華康細圓體" panose="020F0309000000000000" pitchFamily="49" charset="-120"/>
                <a:cs typeface="Arial" panose="020B0604020202020204" pitchFamily="34" charset="0"/>
              </a:rPr>
              <a:t>1</a:t>
            </a:r>
            <a:endParaRPr lang="zh-TW" altLang="en-US" sz="2400">
              <a:latin typeface="Arial" panose="020B0604020202020204" pitchFamily="34" charset="0"/>
              <a:ea typeface="華康細圓體" panose="020F0309000000000000" pitchFamily="49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3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44431" y="4402755"/>
            <a:ext cx="2762517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1-5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選項設定 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50808" y="6063160"/>
            <a:ext cx="2788404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1-7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範本用途</a:t>
            </a: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38480" y="2007334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1-2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資料庫觀念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9504" y="3604015"/>
            <a:ext cx="2788404" cy="656230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1-4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圖層制度</a:t>
            </a: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38480" y="2815435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1-3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連結至屬性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468796" y="1159355"/>
            <a:ext cx="3069276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1-8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範本價值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538480" y="1168400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圖框製作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87" y="1686561"/>
            <a:ext cx="6460192" cy="4909746"/>
          </a:xfrm>
          <a:prstGeom prst="rect">
            <a:avLst/>
          </a:prstGeom>
        </p:spPr>
      </p:pic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544431" y="5202740"/>
            <a:ext cx="2762517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1-6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文件屬性 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482477" y="2016503"/>
            <a:ext cx="3069276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1-9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範本包含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482477" y="2815435"/>
            <a:ext cx="3039200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3468796" y="3600727"/>
            <a:ext cx="3066563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</p:spTree>
    <p:extLst>
      <p:ext uri="{BB962C8B-B14F-4D97-AF65-F5344CB8AC3E}">
        <p14:creationId xmlns:p14="http://schemas.microsoft.com/office/powerpoint/2010/main" val="309253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8D88616-0B2F-4BD4-BC5C-E766F89F6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73" y="1833553"/>
            <a:ext cx="3618127" cy="5153550"/>
          </a:xfrm>
          <a:prstGeom prst="rect">
            <a:avLst/>
          </a:prstGeom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588" y="843269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1-4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圖層制度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定義圖層名稱</a:t>
            </a:r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1550777" y="5513870"/>
            <a:ext cx="672379" cy="317810"/>
          </a:xfrm>
          <a:prstGeom prst="leftArrow">
            <a:avLst>
              <a:gd name="adj1" fmla="val 50000"/>
              <a:gd name="adj2" fmla="val 58333"/>
            </a:avLst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91557"/>
            <a:endParaRPr lang="zh-TW" altLang="en-US" sz="1432">
              <a:solidFill>
                <a:srgbClr val="FF66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1660559" y="5017117"/>
            <a:ext cx="672379" cy="317810"/>
          </a:xfrm>
          <a:prstGeom prst="leftArrow">
            <a:avLst>
              <a:gd name="adj1" fmla="val 50000"/>
              <a:gd name="adj2" fmla="val 58333"/>
            </a:avLst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91557"/>
            <a:endParaRPr lang="zh-TW" altLang="en-US" sz="1432">
              <a:solidFill>
                <a:srgbClr val="FF66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1793446" y="3815999"/>
            <a:ext cx="672379" cy="317810"/>
          </a:xfrm>
          <a:prstGeom prst="leftArrow">
            <a:avLst>
              <a:gd name="adj1" fmla="val 50000"/>
              <a:gd name="adj2" fmla="val 58333"/>
            </a:avLst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91557"/>
            <a:endParaRPr lang="zh-TW" altLang="en-US" sz="1432">
              <a:solidFill>
                <a:srgbClr val="FF66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3344629" y="4251423"/>
            <a:ext cx="672379" cy="317810"/>
          </a:xfrm>
          <a:prstGeom prst="leftArrow">
            <a:avLst>
              <a:gd name="adj1" fmla="val 50000"/>
              <a:gd name="adj2" fmla="val 58333"/>
            </a:avLst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91557"/>
            <a:endParaRPr lang="zh-TW" altLang="en-US" sz="1432">
              <a:solidFill>
                <a:srgbClr val="FF66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1660560" y="2723928"/>
            <a:ext cx="672379" cy="317810"/>
          </a:xfrm>
          <a:prstGeom prst="leftArrow">
            <a:avLst>
              <a:gd name="adj1" fmla="val 50000"/>
              <a:gd name="adj2" fmla="val 58333"/>
            </a:avLst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91557"/>
            <a:endParaRPr lang="zh-TW" altLang="en-US" sz="1432">
              <a:solidFill>
                <a:srgbClr val="FF66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4389163" y="6987103"/>
            <a:ext cx="39080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圖層與選項名稱相同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1EDF82B-B689-45FC-A51F-0B427C091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061" y="2421501"/>
            <a:ext cx="9032953" cy="310680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212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588" y="873768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1-4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圖層制度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定義圖層順序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529" t="2504" r="2986" b="3442"/>
          <a:stretch/>
        </p:blipFill>
        <p:spPr>
          <a:xfrm>
            <a:off x="1645919" y="1888447"/>
            <a:ext cx="9623561" cy="4689447"/>
          </a:xfrm>
          <a:prstGeom prst="rect">
            <a:avLst/>
          </a:prstGeom>
        </p:spPr>
      </p:pic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4760947" y="6848467"/>
            <a:ext cx="39178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圖層號碼就是常用順序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090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44431" y="4402755"/>
            <a:ext cx="2762517" cy="656230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1-5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選項設定 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50808" y="6063160"/>
            <a:ext cx="2788404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1-7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範本用途</a:t>
            </a: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38480" y="2007334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1-2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資料庫觀念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9504" y="3604015"/>
            <a:ext cx="2788404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1-4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圖層制度</a:t>
            </a: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38480" y="2815435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1-3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連結至屬性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468796" y="1159355"/>
            <a:ext cx="3069276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1-8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範本價值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538480" y="1168400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圖框製作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87" y="1686561"/>
            <a:ext cx="6460192" cy="4909746"/>
          </a:xfrm>
          <a:prstGeom prst="rect">
            <a:avLst/>
          </a:prstGeom>
        </p:spPr>
      </p:pic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544431" y="5202740"/>
            <a:ext cx="2762517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1-6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文件屬性 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482477" y="2016503"/>
            <a:ext cx="3069276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1-9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範本包含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482477" y="2815435"/>
            <a:ext cx="3039200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3468796" y="3600727"/>
            <a:ext cx="3066563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</p:spTree>
    <p:extLst>
      <p:ext uri="{BB962C8B-B14F-4D97-AF65-F5344CB8AC3E}">
        <p14:creationId xmlns:p14="http://schemas.microsoft.com/office/powerpoint/2010/main" val="39031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-1587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1-5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選項設定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檔案位置</a:t>
            </a:r>
          </a:p>
        </p:txBody>
      </p:sp>
      <p:sp>
        <p:nvSpPr>
          <p:cNvPr id="46086" name="Rectangle 9"/>
          <p:cNvSpPr>
            <a:spLocks noChangeArrowheads="1"/>
          </p:cNvSpPr>
          <p:nvPr/>
        </p:nvSpPr>
        <p:spPr bwMode="auto">
          <a:xfrm>
            <a:off x="6002793" y="7070965"/>
            <a:ext cx="1783044" cy="48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8632" tIns="28632" rIns="28632" bIns="28632" anchor="ctr">
            <a:spAutoFit/>
          </a:bodyPr>
          <a:lstStyle/>
          <a:p>
            <a:pPr algn="ctr"/>
            <a:r>
              <a:rPr lang="en-US" altLang="zh-TW" sz="2800">
                <a:solidFill>
                  <a:srgbClr val="FF33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en-US" altLang="zh-TW" sz="2800" b="1">
                <a:solidFill>
                  <a:srgbClr val="FF33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.</a:t>
            </a:r>
            <a:r>
              <a:rPr lang="zh-TW" altLang="en-US" sz="2800" b="1">
                <a:solidFill>
                  <a:srgbClr val="FF33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文件範本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88" y="2101266"/>
            <a:ext cx="6104728" cy="47736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199" y="2450312"/>
            <a:ext cx="5111281" cy="408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61" y="2288201"/>
            <a:ext cx="5872454" cy="3458821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0" name="矩形 7"/>
          <p:cNvSpPr>
            <a:spLocks noChangeArrowheads="1"/>
          </p:cNvSpPr>
          <p:nvPr/>
        </p:nvSpPr>
        <p:spPr bwMode="auto">
          <a:xfrm>
            <a:off x="5147062" y="6863841"/>
            <a:ext cx="3148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檔案位置的結果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70" y="2016664"/>
            <a:ext cx="5068330" cy="353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7"/>
          <p:cNvSpPr>
            <a:spLocks noChangeArrowheads="1"/>
          </p:cNvSpPr>
          <p:nvPr/>
        </p:nvSpPr>
        <p:spPr bwMode="auto">
          <a:xfrm>
            <a:off x="1051208" y="6690395"/>
            <a:ext cx="2648963" cy="43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初學使用者</a:t>
            </a:r>
            <a:endParaRPr lang="en-US" altLang="zh-TW" sz="2227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矩形 7"/>
          <p:cNvSpPr>
            <a:spLocks noChangeArrowheads="1"/>
          </p:cNvSpPr>
          <p:nvPr/>
        </p:nvSpPr>
        <p:spPr bwMode="auto">
          <a:xfrm>
            <a:off x="7311505" y="4586064"/>
            <a:ext cx="2648963" cy="43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進階使用者</a:t>
            </a:r>
            <a:endParaRPr lang="en-US" altLang="zh-TW" sz="2227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向上箭號 8"/>
          <p:cNvSpPr/>
          <p:nvPr/>
        </p:nvSpPr>
        <p:spPr bwMode="auto">
          <a:xfrm rot="14489980">
            <a:off x="6073872" y="3218297"/>
            <a:ext cx="242422" cy="515146"/>
          </a:xfrm>
          <a:prstGeom prst="upArrow">
            <a:avLst/>
          </a:prstGeom>
          <a:solidFill>
            <a:srgbClr val="00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27" tIns="36363" rIns="72727" bIns="36363" numCol="1" rtlCol="0" anchor="t" anchorCtr="0" compatLnSpc="1">
            <a:prstTxWarp prst="textNoShape">
              <a:avLst/>
            </a:prstTxWarp>
          </a:bodyPr>
          <a:lstStyle/>
          <a:p>
            <a:pPr defTabSz="791557"/>
            <a:endParaRPr lang="zh-TW" altLang="en-US" sz="1432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cxnSp>
        <p:nvCxnSpPr>
          <p:cNvPr id="11" name="肘形接點 10"/>
          <p:cNvCxnSpPr>
            <a:cxnSpLocks/>
          </p:cNvCxnSpPr>
          <p:nvPr/>
        </p:nvCxnSpPr>
        <p:spPr bwMode="auto">
          <a:xfrm rot="16200000" flipH="1">
            <a:off x="5788252" y="2181901"/>
            <a:ext cx="491486" cy="5852966"/>
          </a:xfrm>
          <a:prstGeom prst="bentConnector3">
            <a:avLst>
              <a:gd name="adj1" fmla="val 360498"/>
            </a:avLst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588" y="860051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1-5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選項設定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檔案位置</a:t>
            </a:r>
          </a:p>
        </p:txBody>
      </p:sp>
      <p:sp>
        <p:nvSpPr>
          <p:cNvPr id="5" name="橢圓 4"/>
          <p:cNvSpPr/>
          <p:nvPr/>
        </p:nvSpPr>
        <p:spPr bwMode="auto">
          <a:xfrm>
            <a:off x="3052863" y="4696264"/>
            <a:ext cx="109297" cy="1073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727" tIns="36363" rIns="72727" bIns="36363" numCol="1" rtlCol="0" anchor="t" anchorCtr="0" compatLnSpc="1">
            <a:prstTxWarp prst="textNoShape">
              <a:avLst/>
            </a:prstTxWarp>
          </a:bodyPr>
          <a:lstStyle/>
          <a:p>
            <a:pPr defTabSz="791557"/>
            <a:endParaRPr lang="zh-TW" altLang="en-US" sz="14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5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588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1-5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選項設定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檔案位置</a:t>
            </a:r>
          </a:p>
        </p:txBody>
      </p:sp>
      <p:sp>
        <p:nvSpPr>
          <p:cNvPr id="46086" name="Rectangle 9"/>
          <p:cNvSpPr>
            <a:spLocks noChangeArrowheads="1"/>
          </p:cNvSpPr>
          <p:nvPr/>
        </p:nvSpPr>
        <p:spPr bwMode="auto">
          <a:xfrm>
            <a:off x="5670249" y="6617966"/>
            <a:ext cx="2096102" cy="48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8632" tIns="28632" rIns="28632" bIns="28632" anchor="ctr">
            <a:spAutoFit/>
          </a:bodyPr>
          <a:lstStyle/>
          <a:p>
            <a:pPr algn="ctr"/>
            <a:r>
              <a:rPr lang="en-US" altLang="zh-TW" sz="2800" b="1">
                <a:solidFill>
                  <a:srgbClr val="FF33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800" b="1">
                <a:solidFill>
                  <a:srgbClr val="FF33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圖頁格式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880" y="2438644"/>
            <a:ext cx="7065730" cy="36815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r="54022"/>
          <a:stretch/>
        </p:blipFill>
        <p:spPr>
          <a:xfrm>
            <a:off x="190165" y="2350058"/>
            <a:ext cx="2164717" cy="368156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630" y="3415763"/>
            <a:ext cx="2623539" cy="23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6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-1587" y="849828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1-5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選項設定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預設範本</a:t>
            </a:r>
          </a:p>
        </p:txBody>
      </p:sp>
      <p:sp>
        <p:nvSpPr>
          <p:cNvPr id="46087" name="Rectangle 9"/>
          <p:cNvSpPr>
            <a:spLocks noChangeArrowheads="1"/>
          </p:cNvSpPr>
          <p:nvPr/>
        </p:nvSpPr>
        <p:spPr bwMode="auto">
          <a:xfrm>
            <a:off x="5597099" y="6795995"/>
            <a:ext cx="2242402" cy="48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8632" tIns="28632" rIns="28632" bIns="28632" anchor="ctr">
            <a:spAutoFit/>
          </a:bodyPr>
          <a:lstStyle/>
          <a:p>
            <a:pPr algn="ctr"/>
            <a:r>
              <a:rPr lang="zh-TW" altLang="en-US" sz="2800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開新文件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0" y="2181435"/>
            <a:ext cx="6247588" cy="444713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528" y="2620541"/>
            <a:ext cx="6055952" cy="356689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415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/>
          <p:cNvSpPr/>
          <p:nvPr/>
        </p:nvSpPr>
        <p:spPr bwMode="auto">
          <a:xfrm>
            <a:off x="6690092" y="2072699"/>
            <a:ext cx="3403012" cy="713781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35" tIns="45717" rIns="91435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319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1.3D</a:t>
            </a:r>
            <a:r>
              <a:rPr lang="zh-TW" altLang="en-US" sz="319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工程圖製作</a:t>
            </a:r>
            <a:endParaRPr lang="zh-TW" altLang="en-US" sz="3199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剪去對角線角落矩形 14"/>
          <p:cNvSpPr/>
          <p:nvPr/>
        </p:nvSpPr>
        <p:spPr bwMode="auto">
          <a:xfrm>
            <a:off x="6512031" y="1168514"/>
            <a:ext cx="3722255" cy="693205"/>
          </a:xfrm>
          <a:prstGeom prst="snip2Diag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7" rIns="91435" bIns="45717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3199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課程效益</a:t>
            </a:r>
          </a:p>
        </p:txBody>
      </p:sp>
      <p:sp>
        <p:nvSpPr>
          <p:cNvPr id="18" name="剪去對角線角落矩形 17"/>
          <p:cNvSpPr/>
          <p:nvPr/>
        </p:nvSpPr>
        <p:spPr bwMode="auto">
          <a:xfrm>
            <a:off x="10452538" y="1168514"/>
            <a:ext cx="2840654" cy="693205"/>
          </a:xfrm>
          <a:prstGeom prst="snip2Diag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7" rIns="91435" bIns="45717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3199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訓練方式</a:t>
            </a:r>
          </a:p>
        </p:txBody>
      </p:sp>
      <p:sp>
        <p:nvSpPr>
          <p:cNvPr id="7" name="圓角矩形 9"/>
          <p:cNvSpPr/>
          <p:nvPr/>
        </p:nvSpPr>
        <p:spPr bwMode="auto">
          <a:xfrm>
            <a:off x="6713673" y="3153357"/>
            <a:ext cx="3403012" cy="637597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35" tIns="45717" rIns="91435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319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319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導入</a:t>
            </a:r>
            <a:r>
              <a:rPr lang="en-US" altLang="zh-TW" sz="319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3D</a:t>
            </a:r>
            <a:r>
              <a:rPr lang="zh-TW" altLang="en-US" sz="319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</a:t>
            </a:r>
            <a:endParaRPr lang="en-US" altLang="zh-TW" sz="3199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圓角矩形 18"/>
          <p:cNvSpPr/>
          <p:nvPr/>
        </p:nvSpPr>
        <p:spPr bwMode="auto">
          <a:xfrm>
            <a:off x="10434968" y="2072699"/>
            <a:ext cx="2620642" cy="713781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528" tIns="44764" rIns="89528" bIns="447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3133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3133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技術投影片</a:t>
            </a:r>
            <a:endParaRPr lang="zh-TW" altLang="en-US" sz="3133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圓角矩形 19"/>
          <p:cNvSpPr/>
          <p:nvPr/>
        </p:nvSpPr>
        <p:spPr bwMode="auto">
          <a:xfrm>
            <a:off x="10434968" y="3153358"/>
            <a:ext cx="2620642" cy="713781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528" tIns="44764" rIns="89528" bIns="447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3133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zh-TW" sz="3133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訓練手冊</a:t>
            </a:r>
            <a:endParaRPr lang="zh-TW" altLang="en-US" sz="3133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圓角矩形 21"/>
          <p:cNvSpPr/>
          <p:nvPr/>
        </p:nvSpPr>
        <p:spPr bwMode="auto">
          <a:xfrm>
            <a:off x="10415012" y="4203183"/>
            <a:ext cx="2620643" cy="713781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528" tIns="44764" rIns="89528" bIns="447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3133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zh-TW" sz="3133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模型檔案</a:t>
            </a:r>
            <a:endParaRPr lang="zh-TW" altLang="en-US" sz="3133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圓角矩形 15"/>
          <p:cNvSpPr/>
          <p:nvPr/>
        </p:nvSpPr>
        <p:spPr bwMode="auto">
          <a:xfrm>
            <a:off x="10434967" y="5283842"/>
            <a:ext cx="2620642" cy="713781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528" tIns="44764" rIns="89528" bIns="447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3133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3133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導入規劃</a:t>
            </a:r>
            <a:endParaRPr lang="zh-TW" altLang="en-US" sz="3133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>
            <a:hlinkClick r:id="rId3"/>
            <a:extLst>
              <a:ext uri="{FF2B5EF4-FFF2-40B4-BE49-F238E27FC236}">
                <a16:creationId xmlns:a16="http://schemas.microsoft.com/office/drawing/2014/main" id="{A1FC344B-B8EC-476D-BEF2-3B5C02DA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40" y="1718368"/>
            <a:ext cx="3471860" cy="496962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400DC55-EC21-4563-82FB-8F90324FC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0922" y="1168514"/>
            <a:ext cx="4116669" cy="576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8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588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1-5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選項設定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工程圖選項</a:t>
            </a:r>
          </a:p>
        </p:txBody>
      </p:sp>
      <p:sp>
        <p:nvSpPr>
          <p:cNvPr id="46086" name="Rectangle 9"/>
          <p:cNvSpPr>
            <a:spLocks noChangeArrowheads="1"/>
          </p:cNvSpPr>
          <p:nvPr/>
        </p:nvSpPr>
        <p:spPr bwMode="auto">
          <a:xfrm>
            <a:off x="891449" y="5059293"/>
            <a:ext cx="2129971" cy="48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8632" tIns="28632" rIns="28632" bIns="28632" anchor="ctr">
            <a:spAutoFit/>
          </a:bodyPr>
          <a:lstStyle/>
          <a:p>
            <a:pPr algn="ctr"/>
            <a:r>
              <a:rPr lang="en-US" altLang="zh-TW" sz="2800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工程圖設定</a:t>
            </a: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42217"/>
            <a:ext cx="4433374" cy="2226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AA8369-5C34-4E43-A076-18CD9B9CA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49" y="2617756"/>
            <a:ext cx="4399752" cy="232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2C34F5-0D79-455E-BA20-DC266E051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675" y="4023360"/>
            <a:ext cx="3973625" cy="22189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1601DAC3-E528-46DF-8247-8C112EA1D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292" y="5421362"/>
            <a:ext cx="1781456" cy="48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8632" tIns="28632" rIns="28632" bIns="28632" anchor="ctr">
            <a:spAutoFit/>
          </a:bodyPr>
          <a:lstStyle/>
          <a:p>
            <a:pPr algn="ctr"/>
            <a:r>
              <a:rPr lang="en-US" altLang="zh-TW" sz="2800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顯示樣式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038C76D2-8CC7-471A-AB0B-43EE50FCC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7334" y="6354815"/>
            <a:ext cx="2925882" cy="48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8632" tIns="28632" rIns="28632" bIns="28632" anchor="ctr">
            <a:spAutoFit/>
          </a:bodyPr>
          <a:lstStyle/>
          <a:p>
            <a:pPr algn="ctr"/>
            <a:r>
              <a:rPr lang="en-US" altLang="zh-TW" sz="2800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區域剖面線填入</a:t>
            </a:r>
          </a:p>
        </p:txBody>
      </p:sp>
    </p:spTree>
    <p:extLst>
      <p:ext uri="{BB962C8B-B14F-4D97-AF65-F5344CB8AC3E}">
        <p14:creationId xmlns:p14="http://schemas.microsoft.com/office/powerpoint/2010/main" val="383919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44431" y="4402755"/>
            <a:ext cx="2762517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1-5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選項設定 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50808" y="6063160"/>
            <a:ext cx="2788404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1-7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範本用途</a:t>
            </a: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38480" y="2007334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1-2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資料庫觀念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9504" y="3604015"/>
            <a:ext cx="2788404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1-4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圖層制度</a:t>
            </a: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38480" y="2815435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1-3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連結至屬性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468796" y="1159355"/>
            <a:ext cx="3069276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1-8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範本價值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538480" y="1168400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圖框製作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87" y="1686561"/>
            <a:ext cx="6460192" cy="4909746"/>
          </a:xfrm>
          <a:prstGeom prst="rect">
            <a:avLst/>
          </a:prstGeom>
        </p:spPr>
      </p:pic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544431" y="5202740"/>
            <a:ext cx="2762517" cy="656230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1-6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文件屬性 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482477" y="2016503"/>
            <a:ext cx="3069276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1-9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範本包含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482477" y="2815435"/>
            <a:ext cx="3039200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3468796" y="3600727"/>
            <a:ext cx="3066563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</p:spTree>
    <p:extLst>
      <p:ext uri="{BB962C8B-B14F-4D97-AF65-F5344CB8AC3E}">
        <p14:creationId xmlns:p14="http://schemas.microsoft.com/office/powerpoint/2010/main" val="21872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0" y="857046"/>
            <a:ext cx="13442950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1-6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文件屬性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參數設定</a:t>
            </a:r>
          </a:p>
        </p:txBody>
      </p:sp>
      <p:sp>
        <p:nvSpPr>
          <p:cNvPr id="44038" name="Rectangle 10"/>
          <p:cNvSpPr>
            <a:spLocks noChangeArrowheads="1"/>
          </p:cNvSpPr>
          <p:nvPr/>
        </p:nvSpPr>
        <p:spPr bwMode="auto">
          <a:xfrm>
            <a:off x="5544420" y="7070965"/>
            <a:ext cx="2350933" cy="48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8632" tIns="28632" rIns="28632" bIns="28632" anchor="ctr">
            <a:spAutoFit/>
          </a:bodyPr>
          <a:lstStyle/>
          <a:p>
            <a:pPr algn="ctr"/>
            <a:r>
              <a:rPr lang="zh-TW" altLang="en-US" sz="2800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箭頭大小參數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AB74148-7A2A-41E7-9980-1AA9BCFC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552" y="1763713"/>
            <a:ext cx="9572128" cy="514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0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3175" y="857046"/>
            <a:ext cx="13436600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1-6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文件屬性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圖層指定</a:t>
            </a:r>
          </a:p>
        </p:txBody>
      </p:sp>
      <p:sp>
        <p:nvSpPr>
          <p:cNvPr id="45061" name="Rectangle 9"/>
          <p:cNvSpPr>
            <a:spLocks noChangeArrowheads="1"/>
          </p:cNvSpPr>
          <p:nvPr/>
        </p:nvSpPr>
        <p:spPr bwMode="auto">
          <a:xfrm>
            <a:off x="5880788" y="7094639"/>
            <a:ext cx="1349734" cy="3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8632" tIns="28632" rIns="28632" bIns="28632" anchor="ctr">
            <a:spAutoFit/>
          </a:bodyPr>
          <a:lstStyle/>
          <a:p>
            <a:pPr algn="ctr"/>
            <a:r>
              <a:rPr lang="zh-TW" altLang="en-US" sz="2000">
                <a:solidFill>
                  <a:srgbClr val="FF33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自動圖層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243" y="1889123"/>
            <a:ext cx="4389957" cy="471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2" y="2055930"/>
            <a:ext cx="6483827" cy="455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86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588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1-6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文件屬性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邊框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039306" y="7036455"/>
            <a:ext cx="3361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定義指令預設值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31" y="1894495"/>
            <a:ext cx="6224822" cy="489423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572" y="2477708"/>
            <a:ext cx="5729812" cy="40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6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CD2F6F6-4FBF-4B84-B73F-1E01DAC75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147" y="1884538"/>
            <a:ext cx="3691747" cy="5014727"/>
          </a:xfrm>
          <a:prstGeom prst="rect">
            <a:avLst/>
          </a:prstGeom>
        </p:spPr>
      </p:pic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588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1-6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文件屬性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尺寸細目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764829" y="7020090"/>
            <a:ext cx="3750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33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視圖產生時自動插入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" name="向左箭號 1"/>
          <p:cNvSpPr/>
          <p:nvPr/>
        </p:nvSpPr>
        <p:spPr bwMode="auto">
          <a:xfrm>
            <a:off x="8561589" y="6344853"/>
            <a:ext cx="909082" cy="363633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27" tIns="36363" rIns="72727" bIns="36363" numCol="1" rtlCol="0" anchor="t" anchorCtr="0" compatLnSpc="1">
            <a:prstTxWarp prst="textNoShape">
              <a:avLst/>
            </a:prstTxWarp>
          </a:bodyPr>
          <a:lstStyle/>
          <a:p>
            <a:pPr defTabSz="791557"/>
            <a:endParaRPr lang="zh-TW" altLang="en-US" sz="1432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向左箭號 9"/>
          <p:cNvSpPr/>
          <p:nvPr/>
        </p:nvSpPr>
        <p:spPr bwMode="auto">
          <a:xfrm>
            <a:off x="7177020" y="5599465"/>
            <a:ext cx="909082" cy="363633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27" tIns="36363" rIns="72727" bIns="36363" numCol="1" rtlCol="0" anchor="t" anchorCtr="0" compatLnSpc="1">
            <a:prstTxWarp prst="textNoShape">
              <a:avLst/>
            </a:prstTxWarp>
          </a:bodyPr>
          <a:lstStyle/>
          <a:p>
            <a:pPr defTabSz="791557"/>
            <a:endParaRPr lang="zh-TW" altLang="en-US" sz="1432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向左箭號 11"/>
          <p:cNvSpPr/>
          <p:nvPr/>
        </p:nvSpPr>
        <p:spPr bwMode="auto">
          <a:xfrm>
            <a:off x="8568353" y="2311909"/>
            <a:ext cx="909082" cy="363633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27" tIns="36363" rIns="72727" bIns="36363" numCol="1" rtlCol="0" anchor="t" anchorCtr="0" compatLnSpc="1">
            <a:prstTxWarp prst="textNoShape">
              <a:avLst/>
            </a:prstTxWarp>
          </a:bodyPr>
          <a:lstStyle/>
          <a:p>
            <a:pPr defTabSz="791557"/>
            <a:endParaRPr lang="zh-TW" altLang="en-US" sz="1432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60" y="1800170"/>
            <a:ext cx="3651839" cy="5014727"/>
          </a:xfrm>
          <a:prstGeom prst="rect">
            <a:avLst/>
          </a:prstGeom>
        </p:spPr>
      </p:pic>
      <p:sp>
        <p:nvSpPr>
          <p:cNvPr id="14" name="AutoShape 32">
            <a:extLst>
              <a:ext uri="{FF2B5EF4-FFF2-40B4-BE49-F238E27FC236}">
                <a16:creationId xmlns:a16="http://schemas.microsoft.com/office/drawing/2014/main" id="{AFD0461C-E795-4616-9E06-868B95FDB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9040" y="1834055"/>
            <a:ext cx="5191973" cy="5186035"/>
          </a:xfrm>
          <a:prstGeom prst="wedgeRoundRectCallout">
            <a:avLst>
              <a:gd name="adj1" fmla="val -110569"/>
              <a:gd name="adj2" fmla="val 39390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374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588" y="873768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1-6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文件屬性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工程圖頁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048" y="1982989"/>
            <a:ext cx="3744534" cy="4563384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5037719" y="6685907"/>
            <a:ext cx="3361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抽換或指定圖框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1271" r="-1"/>
          <a:stretch/>
        </p:blipFill>
        <p:spPr>
          <a:xfrm>
            <a:off x="5957819" y="2795321"/>
            <a:ext cx="5206756" cy="274787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5843526" y="2613504"/>
            <a:ext cx="5178435" cy="3217025"/>
          </a:xfrm>
          <a:prstGeom prst="wedgeRoundRectCallout">
            <a:avLst>
              <a:gd name="adj1" fmla="val -72591"/>
              <a:gd name="adj2" fmla="val -49845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69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0" y="857046"/>
            <a:ext cx="13783900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1-6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文件屬性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工程圖頁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12" y="1763713"/>
            <a:ext cx="4298368" cy="523833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537" y="2479914"/>
            <a:ext cx="4702054" cy="3369719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5039306" y="6742463"/>
            <a:ext cx="3361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定義指令預設值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6718300" y="2399071"/>
            <a:ext cx="5129273" cy="3595285"/>
          </a:xfrm>
          <a:prstGeom prst="wedgeRoundRectCallout">
            <a:avLst>
              <a:gd name="adj1" fmla="val -72299"/>
              <a:gd name="adj2" fmla="val -13647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65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44431" y="4402755"/>
            <a:ext cx="2762517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1-5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選項設定 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50808" y="6063160"/>
            <a:ext cx="2788404" cy="656230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1-7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範本用途</a:t>
            </a: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38480" y="2007334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1-2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資料庫觀念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9504" y="3604015"/>
            <a:ext cx="2788404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1-4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圖層制度</a:t>
            </a: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38480" y="2815435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1-3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連結至屬性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468796" y="1159355"/>
            <a:ext cx="3069276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1-8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範本價值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538480" y="1168400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圖框製作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87" y="1686561"/>
            <a:ext cx="6460192" cy="4909746"/>
          </a:xfrm>
          <a:prstGeom prst="rect">
            <a:avLst/>
          </a:prstGeom>
        </p:spPr>
      </p:pic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544431" y="5202740"/>
            <a:ext cx="2762517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1-6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文件屬性 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482477" y="2016503"/>
            <a:ext cx="3069276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1-9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範本包含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482477" y="2815435"/>
            <a:ext cx="3039200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3468796" y="3600727"/>
            <a:ext cx="3066563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</p:spTree>
    <p:extLst>
      <p:ext uri="{BB962C8B-B14F-4D97-AF65-F5344CB8AC3E}">
        <p14:creationId xmlns:p14="http://schemas.microsoft.com/office/powerpoint/2010/main" val="200400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86" y="877814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1-7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範本檔與用途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儲存文件範本</a:t>
            </a:r>
            <a:r>
              <a:rPr lang="zh-TW" altLang="en-US" sz="1666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endParaRPr lang="en-US" altLang="zh-TW" sz="1666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913" y="4958185"/>
            <a:ext cx="5758670" cy="110743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700" y="2194342"/>
            <a:ext cx="5519123" cy="116972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913" y="3675001"/>
            <a:ext cx="5484245" cy="1037938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461572" y="6830955"/>
            <a:ext cx="2513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DRWDOT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03A78E9-FE1E-43E2-A010-33210FE47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1275" y="2332566"/>
            <a:ext cx="5696913" cy="387179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196C638-DD0E-4599-8C8C-74CD11561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511" y="2332566"/>
            <a:ext cx="783792" cy="90353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F3B8D2D-C22B-4F46-B5F9-E24DC6515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789" y="3734036"/>
            <a:ext cx="811007" cy="91986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F609333-D3F3-4E92-ACC8-ACBB6807B0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511" y="5206427"/>
            <a:ext cx="751134" cy="66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1085733"/>
            <a:ext cx="7193733" cy="5559471"/>
          </a:xfrm>
          <a:prstGeom prst="rect">
            <a:avLst/>
          </a:prstGeom>
        </p:spPr>
      </p:pic>
      <p:sp>
        <p:nvSpPr>
          <p:cNvPr id="4" name="AutoShape 34">
            <a:extLst>
              <a:ext uri="{FF2B5EF4-FFF2-40B4-BE49-F238E27FC236}">
                <a16:creationId xmlns:a16="http://schemas.microsoft.com/office/drawing/2014/main" id="{2C984FBA-F651-4A00-8F53-6ADF6D82A0A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0737" y="2510542"/>
            <a:ext cx="3582730" cy="90085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視圖製作</a:t>
            </a:r>
            <a:endParaRPr lang="en-US" altLang="zh-TW" sz="36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5" name="AutoShape 34">
            <a:extLst>
              <a:ext uri="{FF2B5EF4-FFF2-40B4-BE49-F238E27FC236}">
                <a16:creationId xmlns:a16="http://schemas.microsoft.com/office/drawing/2014/main" id="{5C1B8195-273D-469E-BB4D-4D08229DBB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0737" y="3704654"/>
            <a:ext cx="3582730" cy="90085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視圖特性</a:t>
            </a:r>
            <a:endParaRPr lang="en-US" altLang="zh-TW" sz="36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6" name="AutoShape 34">
            <a:extLst>
              <a:ext uri="{FF2B5EF4-FFF2-40B4-BE49-F238E27FC236}">
                <a16:creationId xmlns:a16="http://schemas.microsoft.com/office/drawing/2014/main" id="{DB2004BE-FEAB-417C-BA59-AF3CE07B11CB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1657" y="4866459"/>
            <a:ext cx="3582730" cy="90085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視圖應用</a:t>
            </a:r>
            <a:endParaRPr lang="en-US" altLang="zh-TW" sz="36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>
            <a:extLst>
              <a:ext uri="{FF2B5EF4-FFF2-40B4-BE49-F238E27FC236}">
                <a16:creationId xmlns:a16="http://schemas.microsoft.com/office/drawing/2014/main" id="{F83C0068-1416-41B0-BDFE-B8B89A64070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5430" y="1294021"/>
            <a:ext cx="3582730" cy="90085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工程圖範本</a:t>
            </a:r>
            <a:endParaRPr lang="en-US" altLang="zh-TW" sz="36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>
            <a:extLst>
              <a:ext uri="{FF2B5EF4-FFF2-40B4-BE49-F238E27FC236}">
                <a16:creationId xmlns:a16="http://schemas.microsoft.com/office/drawing/2014/main" id="{8967F5F3-DEDD-4423-85FC-22FD190C8E8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5430" y="6200984"/>
            <a:ext cx="3582730" cy="90085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106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4632BE-53AC-4272-AE9A-833FFDAF3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588" y="1924562"/>
            <a:ext cx="7396867" cy="4838949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88" y="877814"/>
            <a:ext cx="13439774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1-7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範本檔與用途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圖頁格式</a:t>
            </a:r>
            <a:r>
              <a:rPr lang="zh-TW" altLang="en-US" sz="1666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endParaRPr lang="en-US" altLang="zh-TW" sz="1666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cxnSp>
        <p:nvCxnSpPr>
          <p:cNvPr id="10" name="肘形接點 9"/>
          <p:cNvCxnSpPr>
            <a:stCxn id="15" idx="2"/>
            <a:endCxn id="12" idx="2"/>
          </p:cNvCxnSpPr>
          <p:nvPr/>
        </p:nvCxnSpPr>
        <p:spPr bwMode="auto">
          <a:xfrm rot="10800000" flipH="1" flipV="1">
            <a:off x="2901740" y="2828255"/>
            <a:ext cx="242422" cy="2709140"/>
          </a:xfrm>
          <a:prstGeom prst="bentConnector3">
            <a:avLst>
              <a:gd name="adj1" fmla="val -166579"/>
            </a:avLst>
          </a:prstGeom>
          <a:solidFill>
            <a:schemeClr val="accent1"/>
          </a:solidFill>
          <a:ln w="76200" cap="flat" cmpd="sng" algn="ctr">
            <a:solidFill>
              <a:srgbClr val="33CC33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橢圓 11"/>
          <p:cNvSpPr/>
          <p:nvPr/>
        </p:nvSpPr>
        <p:spPr bwMode="auto">
          <a:xfrm>
            <a:off x="3144162" y="5476792"/>
            <a:ext cx="121211" cy="12121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727" tIns="36363" rIns="72727" bIns="36363" numCol="1" rtlCol="0" anchor="t" anchorCtr="0" compatLnSpc="1">
            <a:prstTxWarp prst="textNoShape">
              <a:avLst/>
            </a:prstTxWarp>
          </a:bodyPr>
          <a:lstStyle/>
          <a:p>
            <a:pPr defTabSz="791557"/>
            <a:endParaRPr lang="zh-TW" altLang="en-US" sz="14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橢圓 14"/>
          <p:cNvSpPr/>
          <p:nvPr/>
        </p:nvSpPr>
        <p:spPr bwMode="auto">
          <a:xfrm>
            <a:off x="2901741" y="2767650"/>
            <a:ext cx="121211" cy="12121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727" tIns="36363" rIns="72727" bIns="36363" numCol="1" rtlCol="0" anchor="t" anchorCtr="0" compatLnSpc="1">
            <a:prstTxWarp prst="textNoShape">
              <a:avLst/>
            </a:prstTxWarp>
          </a:bodyPr>
          <a:lstStyle/>
          <a:p>
            <a:pPr defTabSz="791557"/>
            <a:endParaRPr lang="zh-TW" altLang="en-US" sz="14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356" y="4135786"/>
            <a:ext cx="5626500" cy="1325786"/>
          </a:xfrm>
          <a:prstGeom prst="rect">
            <a:avLst/>
          </a:prstGeom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9049173" y="6373271"/>
            <a:ext cx="19219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SLDDRT</a:t>
            </a:r>
          </a:p>
        </p:txBody>
      </p:sp>
    </p:spTree>
    <p:extLst>
      <p:ext uri="{BB962C8B-B14F-4D97-AF65-F5344CB8AC3E}">
        <p14:creationId xmlns:p14="http://schemas.microsoft.com/office/powerpoint/2010/main" val="346206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86" y="870990"/>
            <a:ext cx="13439778" cy="89558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1-7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範本檔與用途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抽換圖框</a:t>
            </a:r>
            <a:r>
              <a:rPr lang="zh-TW" altLang="en-US" sz="1666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endParaRPr lang="en-US" altLang="zh-TW" sz="1666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16" y="2186421"/>
            <a:ext cx="6127437" cy="35641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423" y="2186421"/>
            <a:ext cx="6472943" cy="33726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602768" y="6063145"/>
            <a:ext cx="3361162" cy="43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指定預設圖頁格式</a:t>
            </a:r>
            <a:endParaRPr lang="en-US" altLang="zh-TW" sz="2227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7811047" y="5986844"/>
            <a:ext cx="3361162" cy="43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抽換圖頁格式</a:t>
            </a:r>
            <a:endParaRPr lang="en-US" altLang="zh-TW" sz="2227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857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5" y="2073332"/>
            <a:ext cx="7048734" cy="3799147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1590" y="885122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1-7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範本檔與用途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工程圖標準</a:t>
            </a:r>
            <a:r>
              <a:rPr lang="zh-TW" altLang="en-US" sz="1666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endParaRPr lang="en-US" altLang="zh-TW" sz="1666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042" y="5586594"/>
            <a:ext cx="3055599" cy="567370"/>
          </a:xfrm>
          <a:prstGeom prst="rect">
            <a:avLst/>
          </a:prstGeom>
        </p:spPr>
      </p:pic>
      <p:cxnSp>
        <p:nvCxnSpPr>
          <p:cNvPr id="11" name="肘形接點 10"/>
          <p:cNvCxnSpPr>
            <a:cxnSpLocks/>
            <a:endCxn id="10" idx="0"/>
          </p:cNvCxnSpPr>
          <p:nvPr/>
        </p:nvCxnSpPr>
        <p:spPr bwMode="auto">
          <a:xfrm>
            <a:off x="7730924" y="4688921"/>
            <a:ext cx="1694915" cy="897675"/>
          </a:xfrm>
          <a:prstGeom prst="bentConnector2">
            <a:avLst/>
          </a:prstGeom>
          <a:solidFill>
            <a:schemeClr val="accent1"/>
          </a:solid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559043" y="6874748"/>
            <a:ext cx="47355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SLDSTD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抽換文件屬性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</a:p>
        </p:txBody>
      </p:sp>
      <p:cxnSp>
        <p:nvCxnSpPr>
          <p:cNvPr id="12" name="肘形接點 10"/>
          <p:cNvCxnSpPr>
            <a:cxnSpLocks/>
            <a:endCxn id="13" idx="2"/>
          </p:cNvCxnSpPr>
          <p:nvPr/>
        </p:nvCxnSpPr>
        <p:spPr bwMode="auto">
          <a:xfrm flipV="1">
            <a:off x="7845831" y="2773290"/>
            <a:ext cx="1611275" cy="662790"/>
          </a:xfrm>
          <a:prstGeom prst="bentConnector2">
            <a:avLst/>
          </a:prstGeom>
          <a:solidFill>
            <a:schemeClr val="accent1"/>
          </a:solid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308" y="2205921"/>
            <a:ext cx="3055599" cy="567370"/>
          </a:xfrm>
          <a:prstGeom prst="rect">
            <a:avLst/>
          </a:prstGeom>
        </p:spPr>
      </p:pic>
      <p:sp>
        <p:nvSpPr>
          <p:cNvPr id="14" name="AutoShape 32"/>
          <p:cNvSpPr>
            <a:spLocks noChangeArrowheads="1"/>
          </p:cNvSpPr>
          <p:nvPr/>
        </p:nvSpPr>
        <p:spPr bwMode="auto">
          <a:xfrm>
            <a:off x="9855374" y="4600468"/>
            <a:ext cx="1098267" cy="699379"/>
          </a:xfrm>
          <a:prstGeom prst="wedgeRoundRectCallout">
            <a:avLst>
              <a:gd name="adj1" fmla="val -78707"/>
              <a:gd name="adj2" fmla="val 37552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儲存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32"/>
          <p:cNvSpPr>
            <a:spLocks noChangeArrowheads="1"/>
          </p:cNvSpPr>
          <p:nvPr/>
        </p:nvSpPr>
        <p:spPr bwMode="auto">
          <a:xfrm>
            <a:off x="9886640" y="3546568"/>
            <a:ext cx="1098267" cy="699379"/>
          </a:xfrm>
          <a:prstGeom prst="wedgeRoundRectCallout">
            <a:avLst>
              <a:gd name="adj1" fmla="val -81586"/>
              <a:gd name="adj2" fmla="val 9295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載入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28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-1587" y="873768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1-8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範本用途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抽換</a:t>
            </a: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更新</a:t>
            </a: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舊圖文件屬性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505817" y="6799163"/>
            <a:ext cx="24249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工程圖標準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743" y="1960434"/>
            <a:ext cx="6969112" cy="472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8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899" y="1974732"/>
            <a:ext cx="6862953" cy="4774475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86" y="878454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1-7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範本檔與用途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結論</a:t>
            </a: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: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工程圖包含</a:t>
            </a:r>
            <a:r>
              <a:rPr lang="zh-TW" altLang="en-US" sz="1666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endParaRPr lang="en-US" altLang="zh-TW" sz="1666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544200" y="6904567"/>
            <a:ext cx="2354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需要再更新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578" y="2221647"/>
            <a:ext cx="3126302" cy="477447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136" y="2603516"/>
            <a:ext cx="4849923" cy="932677"/>
          </a:xfrm>
          <a:prstGeom prst="rect">
            <a:avLst/>
          </a:prstGeom>
          <a:ln w="28575">
            <a:solidFill>
              <a:srgbClr val="FF3300"/>
            </a:solidFill>
          </a:ln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9135" y="3706082"/>
            <a:ext cx="3646953" cy="677175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9133" y="4626174"/>
            <a:ext cx="2666640" cy="628347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169403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44431" y="4402755"/>
            <a:ext cx="2762517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1-5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選項設定 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50808" y="6063160"/>
            <a:ext cx="2788404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1-7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範本用途</a:t>
            </a: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38480" y="2007334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1-2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資料庫觀念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9504" y="3604015"/>
            <a:ext cx="2788404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1-4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圖層制度</a:t>
            </a: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38480" y="2815435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1-3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連結至屬性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468796" y="1159355"/>
            <a:ext cx="3069276" cy="656230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1-8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範本價值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538480" y="1168400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圖框製作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87" y="1686561"/>
            <a:ext cx="6460192" cy="4909746"/>
          </a:xfrm>
          <a:prstGeom prst="rect">
            <a:avLst/>
          </a:prstGeom>
        </p:spPr>
      </p:pic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544431" y="5202740"/>
            <a:ext cx="2762517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1-6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文件屬性 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482477" y="2016503"/>
            <a:ext cx="3069276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1-9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範本包含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482477" y="2815435"/>
            <a:ext cx="3039200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3468796" y="3600727"/>
            <a:ext cx="3066563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</p:spTree>
    <p:extLst>
      <p:ext uri="{BB962C8B-B14F-4D97-AF65-F5344CB8AC3E}">
        <p14:creationId xmlns:p14="http://schemas.microsoft.com/office/powerpoint/2010/main" val="47293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330E8B1-2405-4415-8C01-0BF388E3B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82" y="1872484"/>
            <a:ext cx="6086838" cy="4908741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588" y="839974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1-8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範本價值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善用自動出圖技術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607666" y="6758227"/>
            <a:ext cx="22276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工作排程器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00" y="2579817"/>
            <a:ext cx="5548417" cy="382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3541349" y="1951110"/>
            <a:ext cx="828275" cy="424238"/>
          </a:xfrm>
          <a:prstGeom prst="wedgeRoundRectCallout">
            <a:avLst>
              <a:gd name="adj1" fmla="val -57926"/>
              <a:gd name="adj2" fmla="val 114880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eaLnBrk="0" hangingPunct="0">
              <a:buFont typeface="Wingdings" pitchFamily="2" charset="2"/>
              <a:buNone/>
            </a:pPr>
            <a:r>
              <a:rPr lang="en-US" altLang="zh-TW" sz="1750" b="1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1.</a:t>
            </a:r>
            <a:r>
              <a:rPr lang="zh-TW" altLang="en-US" sz="1750" b="1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範本</a:t>
            </a:r>
            <a:endParaRPr lang="zh-TW" altLang="en-US" sz="1750" b="1">
              <a:latin typeface="華康細圓體(P)" pitchFamily="34" charset="-120"/>
              <a:ea typeface="華康細圓體(P)" pitchFamily="34" charset="-120"/>
            </a:endParaRPr>
          </a:p>
        </p:txBody>
      </p:sp>
      <p:sp>
        <p:nvSpPr>
          <p:cNvPr id="11" name="AutoShape 19"/>
          <p:cNvSpPr>
            <a:spLocks noChangeArrowheads="1"/>
          </p:cNvSpPr>
          <p:nvPr/>
        </p:nvSpPr>
        <p:spPr bwMode="auto">
          <a:xfrm>
            <a:off x="4971308" y="3708173"/>
            <a:ext cx="1080155" cy="424238"/>
          </a:xfrm>
          <a:prstGeom prst="wedgeRoundRectCallout">
            <a:avLst>
              <a:gd name="adj1" fmla="val -37685"/>
              <a:gd name="adj2" fmla="val -81420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eaLnBrk="0" hangingPunct="0">
              <a:buFont typeface="Wingdings" pitchFamily="2" charset="2"/>
              <a:buNone/>
            </a:pPr>
            <a:r>
              <a:rPr lang="en-US" altLang="zh-TW" sz="1750" b="1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2.</a:t>
            </a:r>
            <a:r>
              <a:rPr lang="zh-TW" altLang="en-US" sz="1750" b="1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資料夾</a:t>
            </a:r>
            <a:endParaRPr lang="zh-TW" altLang="en-US" sz="1750" b="1">
              <a:latin typeface="華康細圓體(P)" pitchFamily="34" charset="-120"/>
              <a:ea typeface="華康細圓體(P)" pitchFamily="34" charset="-120"/>
            </a:endParaRPr>
          </a:p>
        </p:txBody>
      </p:sp>
      <p:sp>
        <p:nvSpPr>
          <p:cNvPr id="12" name="AutoShape 19">
            <a:extLst>
              <a:ext uri="{FF2B5EF4-FFF2-40B4-BE49-F238E27FC236}">
                <a16:creationId xmlns:a16="http://schemas.microsoft.com/office/drawing/2014/main" id="{8CE9924B-B5E6-4DF9-B680-660D5B739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1308" y="5983155"/>
            <a:ext cx="1272715" cy="424238"/>
          </a:xfrm>
          <a:prstGeom prst="wedgeRoundRectCallout">
            <a:avLst>
              <a:gd name="adj1" fmla="val -89462"/>
              <a:gd name="adj2" fmla="val -5856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eaLnBrk="0" hangingPunct="0">
              <a:buFont typeface="Wingdings" pitchFamily="2" charset="2"/>
              <a:buNone/>
            </a:pPr>
            <a:r>
              <a:rPr lang="en-US" altLang="zh-TW" sz="1750" b="1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3.</a:t>
            </a:r>
            <a:r>
              <a:rPr lang="zh-TW" altLang="en-US" sz="1750" b="1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儲存位置</a:t>
            </a:r>
            <a:endParaRPr lang="zh-TW" altLang="en-US" sz="1750" b="1">
              <a:latin typeface="華康細圓體(P)" pitchFamily="34" charset="-120"/>
              <a:ea typeface="華康細圓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872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80" y="1913929"/>
            <a:ext cx="5812220" cy="497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588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1-8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範本價值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不再</a:t>
            </a: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2D CAD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出圖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706996" y="6937470"/>
            <a:ext cx="40257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可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100%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完成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1918994"/>
            <a:ext cx="5239559" cy="481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36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-1587" y="872560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1-8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範本價值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自我覺醒</a:t>
            </a:r>
          </a:p>
        </p:txBody>
      </p:sp>
      <p:pic>
        <p:nvPicPr>
          <p:cNvPr id="47108" name="Picture 8" descr="圖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869" y="2309966"/>
            <a:ext cx="6126483" cy="43299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44" y="2161944"/>
            <a:ext cx="6184540" cy="455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5057314" y="7022678"/>
            <a:ext cx="3361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避免大量重複作業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2892196" y="2744089"/>
            <a:ext cx="3155948" cy="1104787"/>
          </a:xfrm>
          <a:prstGeom prst="wedgeRoundRectCallout">
            <a:avLst>
              <a:gd name="adj1" fmla="val -93012"/>
              <a:gd name="adj2" fmla="val 7247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defTabSz="791557">
              <a:lnSpc>
                <a:spcPct val="150000"/>
              </a:lnSpc>
            </a:pPr>
            <a:r>
              <a:rPr lang="zh-TW" altLang="en-US" sz="2068" b="1">
                <a:latin typeface="華康細圓體(P)" pitchFamily="34" charset="-120"/>
                <a:ea typeface="華康細圓體(P)" pitchFamily="34" charset="-120"/>
              </a:rPr>
              <a:t>你要隨時提醒自己</a:t>
            </a:r>
            <a:endParaRPr lang="en-US" altLang="zh-TW" sz="2068" b="1">
              <a:latin typeface="華康細圓體(P)" pitchFamily="34" charset="-120"/>
              <a:ea typeface="華康細圓體(P)" pitchFamily="34" charset="-120"/>
            </a:endParaRPr>
          </a:p>
          <a:p>
            <a:pPr defTabSz="791557">
              <a:lnSpc>
                <a:spcPct val="150000"/>
              </a:lnSpc>
            </a:pPr>
            <a:r>
              <a:rPr lang="zh-TW" altLang="en-US" sz="2068" b="1">
                <a:latin typeface="華康細圓體(P)" pitchFamily="34" charset="-120"/>
                <a:ea typeface="華康細圓體(P)" pitchFamily="34" charset="-120"/>
              </a:rPr>
              <a:t>工程圖</a:t>
            </a:r>
            <a:r>
              <a:rPr lang="en-US" altLang="zh-TW" sz="2068" b="1">
                <a:latin typeface="華康細圓體(P)" pitchFamily="34" charset="-120"/>
                <a:ea typeface="華康細圓體(P)" pitchFamily="34" charset="-120"/>
              </a:rPr>
              <a:t>Key in</a:t>
            </a:r>
            <a:r>
              <a:rPr lang="zh-TW" altLang="en-US" sz="2068" b="1">
                <a:latin typeface="華康細圓體(P)" pitchFamily="34" charset="-120"/>
                <a:ea typeface="華康細圓體(P)" pitchFamily="34" charset="-120"/>
              </a:rPr>
              <a:t>就是不對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81" y="2524904"/>
            <a:ext cx="1999980" cy="366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87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44431" y="4402755"/>
            <a:ext cx="2762517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1-5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選項設定 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50808" y="6063160"/>
            <a:ext cx="2788404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1-7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範本用途</a:t>
            </a: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38480" y="2007334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1-2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資料庫觀念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9504" y="3604015"/>
            <a:ext cx="2788404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1-4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圖層制度</a:t>
            </a: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38480" y="2815435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1-3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連結至屬性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468796" y="1159355"/>
            <a:ext cx="3069276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1-8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範本價值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538480" y="1168400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圖框製作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87" y="1686561"/>
            <a:ext cx="6460192" cy="4909746"/>
          </a:xfrm>
          <a:prstGeom prst="rect">
            <a:avLst/>
          </a:prstGeom>
        </p:spPr>
      </p:pic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544431" y="5202740"/>
            <a:ext cx="2762517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1-6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文件屬性 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482477" y="2016503"/>
            <a:ext cx="3069276" cy="656230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1-9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範本包含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482477" y="2815435"/>
            <a:ext cx="3039200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3468796" y="3600727"/>
            <a:ext cx="3066563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</p:spTree>
    <p:extLst>
      <p:ext uri="{BB962C8B-B14F-4D97-AF65-F5344CB8AC3E}">
        <p14:creationId xmlns:p14="http://schemas.microsoft.com/office/powerpoint/2010/main" val="113021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44431" y="4402755"/>
            <a:ext cx="2762517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1-5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選項設定 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50808" y="6063160"/>
            <a:ext cx="2788404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1-7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範本用途</a:t>
            </a: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38480" y="2007334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1-2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資料庫觀念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9504" y="3604015"/>
            <a:ext cx="2788404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1-4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圖層制度</a:t>
            </a: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38480" y="2815435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1-3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連結至屬性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468796" y="1159355"/>
            <a:ext cx="3069276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1-8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範本價值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538480" y="1168400"/>
            <a:ext cx="2793775" cy="656230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圖框製作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87" y="1686561"/>
            <a:ext cx="6460192" cy="4909746"/>
          </a:xfrm>
          <a:prstGeom prst="rect">
            <a:avLst/>
          </a:prstGeom>
        </p:spPr>
      </p:pic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544431" y="5202740"/>
            <a:ext cx="2762517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1-6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文件屬性 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482477" y="2016503"/>
            <a:ext cx="3069276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1-9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範本包含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482477" y="2815435"/>
            <a:ext cx="3039200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3468796" y="3600727"/>
            <a:ext cx="3066563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</p:spTree>
    <p:extLst>
      <p:ext uri="{BB962C8B-B14F-4D97-AF65-F5344CB8AC3E}">
        <p14:creationId xmlns:p14="http://schemas.microsoft.com/office/powerpoint/2010/main" val="354678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1-9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範本包含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0.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記憶範圍</a:t>
            </a:r>
          </a:p>
        </p:txBody>
      </p:sp>
      <p:sp>
        <p:nvSpPr>
          <p:cNvPr id="16" name="AutoShape 32"/>
          <p:cNvSpPr>
            <a:spLocks noChangeArrowheads="1"/>
          </p:cNvSpPr>
          <p:nvPr/>
        </p:nvSpPr>
        <p:spPr bwMode="auto">
          <a:xfrm>
            <a:off x="6296184" y="2446517"/>
            <a:ext cx="847406" cy="484844"/>
          </a:xfrm>
          <a:prstGeom prst="wedgeRoundRectCallout">
            <a:avLst>
              <a:gd name="adj1" fmla="val -39285"/>
              <a:gd name="adj2" fmla="val 8165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863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範本</a:t>
            </a:r>
            <a:endParaRPr lang="en-US" altLang="zh-TW" sz="2863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32"/>
          <p:cNvSpPr>
            <a:spLocks noChangeArrowheads="1"/>
          </p:cNvSpPr>
          <p:nvPr/>
        </p:nvSpPr>
        <p:spPr bwMode="auto">
          <a:xfrm>
            <a:off x="2622429" y="3511929"/>
            <a:ext cx="1300381" cy="484844"/>
          </a:xfrm>
          <a:prstGeom prst="wedgeRoundRectCallout">
            <a:avLst>
              <a:gd name="adj1" fmla="val -39285"/>
              <a:gd name="adj2" fmla="val 816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圖頁格式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32"/>
          <p:cNvSpPr>
            <a:spLocks noChangeArrowheads="1"/>
          </p:cNvSpPr>
          <p:nvPr/>
        </p:nvSpPr>
        <p:spPr bwMode="auto">
          <a:xfrm>
            <a:off x="5585347" y="3499562"/>
            <a:ext cx="831515" cy="484844"/>
          </a:xfrm>
          <a:prstGeom prst="wedgeRoundRectCallout">
            <a:avLst>
              <a:gd name="adj1" fmla="val -39285"/>
              <a:gd name="adj2" fmla="val 8165"/>
              <a:gd name="adj3" fmla="val 16667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圖層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32"/>
          <p:cNvSpPr>
            <a:spLocks noChangeArrowheads="1"/>
          </p:cNvSpPr>
          <p:nvPr/>
        </p:nvSpPr>
        <p:spPr bwMode="auto">
          <a:xfrm>
            <a:off x="6598675" y="3499562"/>
            <a:ext cx="814558" cy="484844"/>
          </a:xfrm>
          <a:prstGeom prst="wedgeRoundRectCallout">
            <a:avLst>
              <a:gd name="adj1" fmla="val -39285"/>
              <a:gd name="adj2" fmla="val 8165"/>
              <a:gd name="adj3" fmla="val 16667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圖塊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0" name="AutoShape 32"/>
          <p:cNvSpPr>
            <a:spLocks noChangeArrowheads="1"/>
          </p:cNvSpPr>
          <p:nvPr/>
        </p:nvSpPr>
        <p:spPr bwMode="auto">
          <a:xfrm>
            <a:off x="7628968" y="3499562"/>
            <a:ext cx="1333320" cy="484844"/>
          </a:xfrm>
          <a:prstGeom prst="wedgeRoundRectCallout">
            <a:avLst>
              <a:gd name="adj1" fmla="val -39285"/>
              <a:gd name="adj2" fmla="val 8165"/>
              <a:gd name="adj3" fmla="val 16667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文件屬性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1" name="AutoShape 32"/>
          <p:cNvSpPr>
            <a:spLocks noChangeArrowheads="1"/>
          </p:cNvSpPr>
          <p:nvPr/>
        </p:nvSpPr>
        <p:spPr bwMode="auto">
          <a:xfrm>
            <a:off x="2598719" y="4810130"/>
            <a:ext cx="875163" cy="484844"/>
          </a:xfrm>
          <a:prstGeom prst="wedgeRoundRectCallout">
            <a:avLst>
              <a:gd name="adj1" fmla="val -39285"/>
              <a:gd name="adj2" fmla="val 816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註記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32"/>
          <p:cNvSpPr>
            <a:spLocks noChangeArrowheads="1"/>
          </p:cNvSpPr>
          <p:nvPr/>
        </p:nvSpPr>
        <p:spPr bwMode="auto">
          <a:xfrm>
            <a:off x="3871434" y="4810130"/>
            <a:ext cx="875163" cy="484844"/>
          </a:xfrm>
          <a:prstGeom prst="wedgeRoundRectCallout">
            <a:avLst>
              <a:gd name="adj1" fmla="val -39285"/>
              <a:gd name="adj2" fmla="val 816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32"/>
          <p:cNvSpPr>
            <a:spLocks noChangeArrowheads="1"/>
          </p:cNvSpPr>
          <p:nvPr/>
        </p:nvSpPr>
        <p:spPr bwMode="auto">
          <a:xfrm>
            <a:off x="5039309" y="4810130"/>
            <a:ext cx="875163" cy="484844"/>
          </a:xfrm>
          <a:prstGeom prst="wedgeRoundRectCallout">
            <a:avLst>
              <a:gd name="adj1" fmla="val -39285"/>
              <a:gd name="adj2" fmla="val 816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圖塊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4" name="AutoShape 32"/>
          <p:cNvSpPr>
            <a:spLocks noChangeArrowheads="1"/>
          </p:cNvSpPr>
          <p:nvPr/>
        </p:nvSpPr>
        <p:spPr bwMode="auto">
          <a:xfrm>
            <a:off x="6282308" y="4810130"/>
            <a:ext cx="1191533" cy="484844"/>
          </a:xfrm>
          <a:prstGeom prst="wedgeRoundRectCallout">
            <a:avLst>
              <a:gd name="adj1" fmla="val -39285"/>
              <a:gd name="adj2" fmla="val 816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圖頁大小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5" name="AutoShape 32"/>
          <p:cNvSpPr>
            <a:spLocks noChangeArrowheads="1"/>
          </p:cNvSpPr>
          <p:nvPr/>
        </p:nvSpPr>
        <p:spPr bwMode="auto">
          <a:xfrm>
            <a:off x="9083502" y="3511929"/>
            <a:ext cx="787871" cy="484844"/>
          </a:xfrm>
          <a:prstGeom prst="wedgeRoundRectCallout">
            <a:avLst>
              <a:gd name="adj1" fmla="val -39285"/>
              <a:gd name="adj2" fmla="val 8165"/>
              <a:gd name="adj3" fmla="val 16667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比例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" name="AutoShape 32"/>
          <p:cNvSpPr>
            <a:spLocks noChangeArrowheads="1"/>
          </p:cNvSpPr>
          <p:nvPr/>
        </p:nvSpPr>
        <p:spPr bwMode="auto">
          <a:xfrm>
            <a:off x="9992583" y="3511929"/>
            <a:ext cx="787871" cy="484844"/>
          </a:xfrm>
          <a:prstGeom prst="wedgeRoundRectCallout">
            <a:avLst>
              <a:gd name="adj1" fmla="val -39285"/>
              <a:gd name="adj2" fmla="val 8165"/>
              <a:gd name="adj3" fmla="val 16667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單位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cxnSp>
        <p:nvCxnSpPr>
          <p:cNvPr id="27" name="肘形接點 26"/>
          <p:cNvCxnSpPr>
            <a:cxnSpLocks/>
            <a:stCxn id="16" idx="2"/>
            <a:endCxn id="26" idx="0"/>
          </p:cNvCxnSpPr>
          <p:nvPr/>
        </p:nvCxnSpPr>
        <p:spPr bwMode="auto">
          <a:xfrm rot="16200000" flipH="1">
            <a:off x="8262918" y="1388332"/>
            <a:ext cx="580568" cy="36666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肘形接點 27"/>
          <p:cNvCxnSpPr>
            <a:cxnSpLocks/>
            <a:stCxn id="16" idx="2"/>
            <a:endCxn id="25" idx="0"/>
          </p:cNvCxnSpPr>
          <p:nvPr/>
        </p:nvCxnSpPr>
        <p:spPr bwMode="auto">
          <a:xfrm rot="16200000" flipH="1">
            <a:off x="7808377" y="1842871"/>
            <a:ext cx="580568" cy="275754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肘形接點 29"/>
          <p:cNvCxnSpPr>
            <a:cxnSpLocks/>
            <a:stCxn id="16" idx="2"/>
            <a:endCxn id="20" idx="0"/>
          </p:cNvCxnSpPr>
          <p:nvPr/>
        </p:nvCxnSpPr>
        <p:spPr bwMode="auto">
          <a:xfrm rot="16200000" flipH="1">
            <a:off x="7223658" y="2427593"/>
            <a:ext cx="568202" cy="157574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肘形接點 31"/>
          <p:cNvCxnSpPr>
            <a:cxnSpLocks/>
            <a:stCxn id="16" idx="2"/>
            <a:endCxn id="19" idx="0"/>
          </p:cNvCxnSpPr>
          <p:nvPr/>
        </p:nvCxnSpPr>
        <p:spPr bwMode="auto">
          <a:xfrm rot="16200000" flipH="1">
            <a:off x="6578821" y="3072429"/>
            <a:ext cx="568202" cy="28606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肘形接點 32"/>
          <p:cNvCxnSpPr>
            <a:cxnSpLocks/>
            <a:stCxn id="16" idx="2"/>
            <a:endCxn id="18" idx="0"/>
          </p:cNvCxnSpPr>
          <p:nvPr/>
        </p:nvCxnSpPr>
        <p:spPr bwMode="auto">
          <a:xfrm rot="5400000">
            <a:off x="6076396" y="2856072"/>
            <a:ext cx="568202" cy="71878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肘形接點 33"/>
          <p:cNvCxnSpPr>
            <a:cxnSpLocks/>
            <a:stCxn id="16" idx="2"/>
            <a:endCxn id="17" idx="0"/>
          </p:cNvCxnSpPr>
          <p:nvPr/>
        </p:nvCxnSpPr>
        <p:spPr bwMode="auto">
          <a:xfrm rot="5400000">
            <a:off x="4705969" y="1498010"/>
            <a:ext cx="580568" cy="344727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肘形接點 34"/>
          <p:cNvCxnSpPr>
            <a:stCxn id="17" idx="2"/>
            <a:endCxn id="24" idx="0"/>
          </p:cNvCxnSpPr>
          <p:nvPr/>
        </p:nvCxnSpPr>
        <p:spPr bwMode="auto">
          <a:xfrm rot="16200000" flipH="1">
            <a:off x="4668668" y="2600726"/>
            <a:ext cx="813357" cy="360545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肘形接點 45"/>
          <p:cNvCxnSpPr>
            <a:stCxn id="17" idx="2"/>
            <a:endCxn id="22" idx="0"/>
          </p:cNvCxnSpPr>
          <p:nvPr/>
        </p:nvCxnSpPr>
        <p:spPr bwMode="auto">
          <a:xfrm rot="16200000" flipH="1">
            <a:off x="3384137" y="3885256"/>
            <a:ext cx="813357" cy="103639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肘形接點 46"/>
          <p:cNvCxnSpPr>
            <a:stCxn id="17" idx="2"/>
            <a:endCxn id="21" idx="0"/>
          </p:cNvCxnSpPr>
          <p:nvPr/>
        </p:nvCxnSpPr>
        <p:spPr bwMode="auto">
          <a:xfrm rot="5400000">
            <a:off x="2747780" y="4285295"/>
            <a:ext cx="813357" cy="23631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肘形接點 47"/>
          <p:cNvCxnSpPr>
            <a:stCxn id="17" idx="2"/>
            <a:endCxn id="23" idx="0"/>
          </p:cNvCxnSpPr>
          <p:nvPr/>
        </p:nvCxnSpPr>
        <p:spPr bwMode="auto">
          <a:xfrm rot="16200000" flipH="1">
            <a:off x="3968074" y="3301318"/>
            <a:ext cx="813357" cy="220427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" name="AutoShape 32"/>
          <p:cNvSpPr>
            <a:spLocks noChangeArrowheads="1"/>
          </p:cNvSpPr>
          <p:nvPr/>
        </p:nvSpPr>
        <p:spPr bwMode="auto">
          <a:xfrm>
            <a:off x="4138545" y="3499561"/>
            <a:ext cx="1248022" cy="484844"/>
          </a:xfrm>
          <a:prstGeom prst="wedgeRoundRectCallout">
            <a:avLst>
              <a:gd name="adj1" fmla="val -39285"/>
              <a:gd name="adj2" fmla="val 8165"/>
              <a:gd name="adj3" fmla="val 16667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檔案屬性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cxnSp>
        <p:nvCxnSpPr>
          <p:cNvPr id="72" name="肘形接點 71"/>
          <p:cNvCxnSpPr>
            <a:cxnSpLocks/>
            <a:stCxn id="16" idx="2"/>
            <a:endCxn id="71" idx="0"/>
          </p:cNvCxnSpPr>
          <p:nvPr/>
        </p:nvCxnSpPr>
        <p:spPr bwMode="auto">
          <a:xfrm rot="5400000">
            <a:off x="5457122" y="2236799"/>
            <a:ext cx="568201" cy="19573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7505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25" y="1977533"/>
            <a:ext cx="3679689" cy="217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-1587" y="868478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1-9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範本包含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0.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記憶範圍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65" y="4779116"/>
            <a:ext cx="2669294" cy="23465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754" y="4842146"/>
            <a:ext cx="3628423" cy="1795013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04" y="4425758"/>
            <a:ext cx="2480779" cy="221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178" y="1693584"/>
            <a:ext cx="2547543" cy="2434038"/>
          </a:xfrm>
          <a:prstGeom prst="rect">
            <a:avLst/>
          </a:prstGeom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41" y="1912691"/>
            <a:ext cx="3762771" cy="222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2360" y="2163478"/>
            <a:ext cx="2263883" cy="171209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035" y="4568762"/>
            <a:ext cx="1540635" cy="220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7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798" y="2413752"/>
            <a:ext cx="6424178" cy="380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-1587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1-9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範本包含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圖框</a:t>
            </a: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圖頁格式</a:t>
            </a: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sz="2068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736" y="2739385"/>
            <a:ext cx="3714455" cy="2809109"/>
          </a:xfrm>
          <a:prstGeom prst="rect">
            <a:avLst/>
          </a:prstGeom>
        </p:spPr>
      </p:pic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5040894" y="6867101"/>
            <a:ext cx="3361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包含預先定義視圖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286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588" y="873768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1-9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範本包含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圖頁屬性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87" y="2235201"/>
            <a:ext cx="4460883" cy="4262130"/>
          </a:xfrm>
          <a:prstGeom prst="rect">
            <a:avLst/>
          </a:prstGeom>
        </p:spPr>
      </p:pic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5585270" y="6685907"/>
            <a:ext cx="22660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圖頁格式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813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-1587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1-9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範本包含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圖層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552" y="2060083"/>
            <a:ext cx="9008968" cy="44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5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588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1-9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範本包含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檔案屬性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275" y="1858011"/>
            <a:ext cx="5967525" cy="52459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95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9091" b="40632"/>
          <a:stretch/>
        </p:blipFill>
        <p:spPr>
          <a:xfrm>
            <a:off x="1810845" y="2446517"/>
            <a:ext cx="4090868" cy="3818144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873141"/>
            <a:ext cx="13442950" cy="89057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ea typeface="華康細圓體" pitchFamily="49" charset="-120"/>
              </a:rPr>
              <a:t>1-9 </a:t>
            </a:r>
            <a:r>
              <a:rPr lang="zh-TW" altLang="en-US" sz="2863">
                <a:solidFill>
                  <a:srgbClr val="FFFF00"/>
                </a:solidFill>
                <a:ea typeface="華康細圓體" pitchFamily="49" charset="-120"/>
              </a:rPr>
              <a:t>範本包含</a:t>
            </a:r>
            <a:endParaRPr lang="en-US" altLang="zh-TW" sz="2863">
              <a:solidFill>
                <a:srgbClr val="FFFF00"/>
              </a:solidFill>
              <a:ea typeface="華康細圓體" pitchFamily="49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2068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圖塊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ADFE7AE-4C0A-4DE9-A955-67DEA5BB8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574" y="2446517"/>
            <a:ext cx="2990154" cy="375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588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1-9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範本包含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文件屬性記憶範圍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82E435D-5ACE-49D1-B470-70DC79DA0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611" y="2220026"/>
            <a:ext cx="7829744" cy="448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873141"/>
            <a:ext cx="13442950" cy="89057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ea typeface="華康細圓體" pitchFamily="49" charset="-120"/>
              </a:rPr>
              <a:t>1-9 </a:t>
            </a:r>
            <a:r>
              <a:rPr lang="zh-TW" altLang="en-US" sz="2863">
                <a:solidFill>
                  <a:srgbClr val="FFFF00"/>
                </a:solidFill>
                <a:ea typeface="華康細圓體" pitchFamily="49" charset="-120"/>
              </a:rPr>
              <a:t>範本包含</a:t>
            </a:r>
            <a:endParaRPr lang="en-US" altLang="zh-TW" sz="2863">
              <a:solidFill>
                <a:srgbClr val="FFFF00"/>
              </a:solidFill>
              <a:ea typeface="華康細圓體" pitchFamily="49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7.</a:t>
            </a:r>
            <a:r>
              <a:rPr lang="zh-TW" altLang="en-US" sz="2068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範本可以包含視圖</a:t>
            </a:r>
            <a:r>
              <a:rPr lang="en-US" altLang="zh-TW" sz="2068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?</a:t>
            </a:r>
            <a:endParaRPr lang="zh-TW" altLang="en-US" sz="2068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51" y="1975948"/>
            <a:ext cx="3608689" cy="550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934" y="2870757"/>
            <a:ext cx="5762480" cy="260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4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588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1-9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範本包含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模組工程圖</a:t>
            </a:r>
          </a:p>
        </p:txBody>
      </p:sp>
      <p:pic>
        <p:nvPicPr>
          <p:cNvPr id="6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006" y="1964035"/>
            <a:ext cx="2962714" cy="469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74" y="1865370"/>
            <a:ext cx="7064186" cy="4956210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032595" y="6986102"/>
            <a:ext cx="3662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就不是範本檔案格式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62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3B9811FC-065C-46CF-9397-9934CBB4C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7799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1-1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圖框製作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0 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工程圖內容</a:t>
            </a:r>
            <a:endParaRPr lang="en-US" altLang="zh-TW" sz="2068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8DAC27E-64CA-4D65-AD9A-92A2604B5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905" y="2001509"/>
            <a:ext cx="7819204" cy="5370171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24894C77-5532-4B69-9FE7-F73AFE0FE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7287" y="2276920"/>
            <a:ext cx="687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654258"/>
            <a:r>
              <a:rPr lang="zh-TW" altLang="en-US">
                <a:solidFill>
                  <a:srgbClr val="00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endParaRPr lang="zh-TW" altLang="en-US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84EA18-9EC9-471F-923F-2278DBF3B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4227" y="3471213"/>
            <a:ext cx="769514" cy="3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107" tIns="30054" rIns="60107" bIns="30054"/>
          <a:lstStyle/>
          <a:p>
            <a:endParaRPr lang="zh-TW" altLang="en-US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7CB07-2F7A-4BC2-84C7-0B77926C4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035" y="4405265"/>
            <a:ext cx="687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654258"/>
            <a:r>
              <a:rPr lang="zh-TW" altLang="en-US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E9DA536-ADEF-4250-A45E-A1C4F7778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4054" y="4405265"/>
            <a:ext cx="687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654258"/>
            <a:r>
              <a:rPr lang="zh-TW" altLang="en-US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0A000198-622B-4C96-8D07-5644AC427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346" y="5686268"/>
            <a:ext cx="1112265" cy="518852"/>
          </a:xfrm>
          <a:prstGeom prst="wedgeRoundRectCallout">
            <a:avLst>
              <a:gd name="adj1" fmla="val 73510"/>
              <a:gd name="adj2" fmla="val 44945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 </a:t>
            </a:r>
            <a:r>
              <a:rPr lang="zh-TW" altLang="en-US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表格</a:t>
            </a:r>
            <a:endParaRPr lang="zh-TW" altLang="en-US" b="1" dirty="0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7FCD78A8-3691-49E8-9813-68BFD64C3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4494" y="2547724"/>
            <a:ext cx="1546483" cy="377275"/>
          </a:xfrm>
          <a:prstGeom prst="wedgeRoundRectCallout">
            <a:avLst>
              <a:gd name="adj1" fmla="val -10135"/>
              <a:gd name="adj2" fmla="val 37480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b="1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b="1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本圖 </a:t>
            </a:r>
            <a:r>
              <a:rPr lang="en-US" altLang="zh-TW" b="1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b="1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  <a:r>
              <a:rPr lang="en-US" altLang="zh-TW" b="1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b="1" dirty="0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id="{07897D00-E815-4466-BC6A-84FCEA9D7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2012" y="5858402"/>
            <a:ext cx="1112265" cy="313763"/>
          </a:xfrm>
          <a:prstGeom prst="wedgeRoundRectCallout">
            <a:avLst>
              <a:gd name="adj1" fmla="val -12793"/>
              <a:gd name="adj2" fmla="val 96461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b="1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b="1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標題欄</a:t>
            </a:r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id="{F5732B92-7EF5-4E21-83CB-B4286ABD7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463" y="2480171"/>
            <a:ext cx="1252032" cy="609241"/>
          </a:xfrm>
          <a:prstGeom prst="wedgeRoundRectCallout">
            <a:avLst>
              <a:gd name="adj1" fmla="val 74945"/>
              <a:gd name="adj2" fmla="val -91274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表面</a:t>
            </a:r>
            <a:endParaRPr lang="en-US" altLang="zh-TW" b="1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r>
              <a:rPr lang="zh-TW" altLang="en-US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加工符號</a:t>
            </a:r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id="{FCFBF7E8-BEFA-4246-B9EE-3BDF055D7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5733" y="2415419"/>
            <a:ext cx="1462226" cy="673994"/>
          </a:xfrm>
          <a:prstGeom prst="wedgeRoundRectCallout">
            <a:avLst>
              <a:gd name="adj1" fmla="val -87372"/>
              <a:gd name="adj2" fmla="val -7208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b="1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b="1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變更欄</a:t>
            </a:r>
            <a:endParaRPr lang="en-US" altLang="zh-TW" b="1" dirty="0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r>
              <a:rPr lang="en-US" altLang="zh-TW" b="1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b="1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修訂紀錄</a:t>
            </a:r>
            <a:r>
              <a:rPr lang="en-US" altLang="zh-TW" b="1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b="1" dirty="0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5109AB46-52E6-4A73-9C00-30B71E588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5366" y="4822365"/>
            <a:ext cx="981036" cy="554412"/>
          </a:xfrm>
          <a:prstGeom prst="wedgeRoundRectCallout">
            <a:avLst>
              <a:gd name="adj1" fmla="val 10573"/>
              <a:gd name="adj2" fmla="val 79842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b="1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b="1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註解</a:t>
            </a:r>
          </a:p>
          <a:p>
            <a:r>
              <a:rPr lang="en-US" altLang="zh-TW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3.1</a:t>
            </a:r>
            <a:r>
              <a:rPr lang="zh-TW" altLang="en-US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公用</a:t>
            </a:r>
            <a:endParaRPr lang="zh-TW" altLang="en-US" b="1" dirty="0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13204C0D-5C09-41AD-9DD7-7D21DE933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7642" y="2211075"/>
            <a:ext cx="981036" cy="377275"/>
          </a:xfrm>
          <a:prstGeom prst="wedgeRoundRectCallout">
            <a:avLst>
              <a:gd name="adj1" fmla="val 35888"/>
              <a:gd name="adj2" fmla="val 113071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3.2 </a:t>
            </a:r>
            <a:r>
              <a:rPr lang="zh-TW" altLang="en-US" b="1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一般</a:t>
            </a:r>
          </a:p>
        </p:txBody>
      </p:sp>
    </p:spTree>
    <p:extLst>
      <p:ext uri="{BB962C8B-B14F-4D97-AF65-F5344CB8AC3E}">
        <p14:creationId xmlns:p14="http://schemas.microsoft.com/office/powerpoint/2010/main" val="63682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44431" y="4402755"/>
            <a:ext cx="2762517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1-5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選項設定 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50808" y="6063160"/>
            <a:ext cx="2788404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1-7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範本用途</a:t>
            </a: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38480" y="2007334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1-2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資料庫觀念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9504" y="3604015"/>
            <a:ext cx="2788404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1-4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圖層制度</a:t>
            </a: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538480" y="2815435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1-3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連結至屬性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468796" y="1159355"/>
            <a:ext cx="3069276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1-8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範本價值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538480" y="1168400"/>
            <a:ext cx="2793775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圖框製作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87" y="1686561"/>
            <a:ext cx="6460192" cy="4909746"/>
          </a:xfrm>
          <a:prstGeom prst="rect">
            <a:avLst/>
          </a:prstGeom>
        </p:spPr>
      </p:pic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544431" y="5202740"/>
            <a:ext cx="2762517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1-6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文件屬性 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482477" y="2016503"/>
            <a:ext cx="3069276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1-9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範本包含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482477" y="2815435"/>
            <a:ext cx="3039200" cy="656230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3468796" y="3600727"/>
            <a:ext cx="3066563" cy="65623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1-10 </a:t>
            </a:r>
            <a:r>
              <a:rPr lang="zh-TW" altLang="en-US" sz="2800">
                <a:solidFill>
                  <a:schemeClr val="bg1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工程圖包含</a:t>
            </a:r>
          </a:p>
        </p:txBody>
      </p:sp>
    </p:spTree>
    <p:extLst>
      <p:ext uri="{BB962C8B-B14F-4D97-AF65-F5344CB8AC3E}">
        <p14:creationId xmlns:p14="http://schemas.microsoft.com/office/powerpoint/2010/main" val="107516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588" y="865094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1-10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工程圖包含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記憶範圍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75" y="2323249"/>
            <a:ext cx="6674587" cy="3682532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892528" y="6432971"/>
            <a:ext cx="76547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範本　　　　＋　　　　　             視圖與註記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481" y="2122933"/>
            <a:ext cx="5361202" cy="371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0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1085733"/>
            <a:ext cx="7193733" cy="5559471"/>
          </a:xfrm>
          <a:prstGeom prst="rect">
            <a:avLst/>
          </a:prstGeom>
        </p:spPr>
      </p:pic>
      <p:sp>
        <p:nvSpPr>
          <p:cNvPr id="4" name="AutoShape 34">
            <a:extLst>
              <a:ext uri="{FF2B5EF4-FFF2-40B4-BE49-F238E27FC236}">
                <a16:creationId xmlns:a16="http://schemas.microsoft.com/office/drawing/2014/main" id="{2C984FBA-F651-4A00-8F53-6ADF6D82A0A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0737" y="2510542"/>
            <a:ext cx="3582730" cy="900856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視圖製作</a:t>
            </a:r>
            <a:endParaRPr lang="en-US" altLang="zh-TW" sz="36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5" name="AutoShape 34">
            <a:extLst>
              <a:ext uri="{FF2B5EF4-FFF2-40B4-BE49-F238E27FC236}">
                <a16:creationId xmlns:a16="http://schemas.microsoft.com/office/drawing/2014/main" id="{5C1B8195-273D-469E-BB4D-4D08229DBB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0737" y="3704654"/>
            <a:ext cx="3582730" cy="90085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視圖特性</a:t>
            </a:r>
            <a:endParaRPr lang="en-US" altLang="zh-TW" sz="36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6" name="AutoShape 34">
            <a:extLst>
              <a:ext uri="{FF2B5EF4-FFF2-40B4-BE49-F238E27FC236}">
                <a16:creationId xmlns:a16="http://schemas.microsoft.com/office/drawing/2014/main" id="{DB2004BE-FEAB-417C-BA59-AF3CE07B11CB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1657" y="4866459"/>
            <a:ext cx="3582730" cy="90085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視圖應用</a:t>
            </a:r>
            <a:endParaRPr lang="en-US" altLang="zh-TW" sz="36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>
            <a:extLst>
              <a:ext uri="{FF2B5EF4-FFF2-40B4-BE49-F238E27FC236}">
                <a16:creationId xmlns:a16="http://schemas.microsoft.com/office/drawing/2014/main" id="{F83C0068-1416-41B0-BDFE-B8B89A64070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5430" y="1294021"/>
            <a:ext cx="3582730" cy="90085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工程圖範本</a:t>
            </a:r>
            <a:endParaRPr lang="en-US" altLang="zh-TW" sz="36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>
            <a:extLst>
              <a:ext uri="{FF2B5EF4-FFF2-40B4-BE49-F238E27FC236}">
                <a16:creationId xmlns:a16="http://schemas.microsoft.com/office/drawing/2014/main" id="{8967F5F3-DEDD-4423-85FC-22FD190C8E8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5430" y="6200984"/>
            <a:ext cx="3582730" cy="90085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89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66904" y="2814574"/>
            <a:ext cx="3312077" cy="75783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2-2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工程圖製作</a:t>
            </a:r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SOP</a:t>
            </a:r>
            <a:endParaRPr lang="zh-TW" altLang="en-US" sz="280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58560" y="1763985"/>
            <a:ext cx="3320421" cy="757834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第一視圖製作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58560" y="3779838"/>
            <a:ext cx="3312077" cy="75783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視圖技術養成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6F9A0DF-6C4E-46FB-B7DC-D58D641B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22" y="1097472"/>
            <a:ext cx="7511075" cy="536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2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6F81581-5247-4771-B8DF-5E16BCFD3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887" y="2510050"/>
            <a:ext cx="1807167" cy="3178761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4288EC5-0BF4-4BD0-B117-0DD51158F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871" y="2496940"/>
            <a:ext cx="2555808" cy="3171941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" y="857046"/>
            <a:ext cx="13436598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2-1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第一視圖製作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模型視角</a:t>
            </a: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使用率最高</a:t>
            </a: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sz="2068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874498" y="6402108"/>
            <a:ext cx="3320308" cy="43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第一步  瀏覽找模型</a:t>
            </a:r>
            <a:endParaRPr lang="en-US" altLang="zh-TW" sz="2227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>
            <a:off x="4598699" y="3566099"/>
            <a:ext cx="1454531" cy="1062215"/>
          </a:xfrm>
          <a:prstGeom prst="wedgeRoundRectCallout">
            <a:avLst>
              <a:gd name="adj1" fmla="val -82075"/>
              <a:gd name="adj2" fmla="val 3267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18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瀏覽</a:t>
            </a:r>
            <a:r>
              <a:rPr lang="en-US" altLang="zh-TW" sz="218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..</a:t>
            </a:r>
          </a:p>
          <a:p>
            <a:pPr>
              <a:lnSpc>
                <a:spcPct val="150000"/>
              </a:lnSpc>
            </a:pPr>
            <a:r>
              <a:rPr lang="zh-TW" altLang="en-US" sz="218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沒效率</a:t>
            </a:r>
            <a:endParaRPr lang="en-US" altLang="zh-TW" sz="2181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7204734" y="6345595"/>
            <a:ext cx="3065699" cy="43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第二步  指定模型視角</a:t>
            </a:r>
            <a:endParaRPr lang="en-US" altLang="zh-TW" sz="2227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4061" y="3173783"/>
            <a:ext cx="2191347" cy="1641504"/>
          </a:xfrm>
          <a:prstGeom prst="rect">
            <a:avLst/>
          </a:prstGeom>
        </p:spPr>
      </p:pic>
      <p:sp>
        <p:nvSpPr>
          <p:cNvPr id="16" name="AutoShape 32"/>
          <p:cNvSpPr>
            <a:spLocks noChangeArrowheads="1"/>
          </p:cNvSpPr>
          <p:nvPr/>
        </p:nvSpPr>
        <p:spPr bwMode="auto">
          <a:xfrm>
            <a:off x="7204734" y="2638025"/>
            <a:ext cx="2218509" cy="1068082"/>
          </a:xfrm>
          <a:prstGeom prst="wedgeRoundRectCallout">
            <a:avLst>
              <a:gd name="adj1" fmla="val 62244"/>
              <a:gd name="adj2" fmla="val 23934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產生視圖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何必這麼麻煩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78158" y="2306591"/>
            <a:ext cx="1791511" cy="379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F5BE881-F763-4B40-87A2-B236329B3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216" y="2244845"/>
            <a:ext cx="1087282" cy="104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32"/>
          <p:cNvSpPr>
            <a:spLocks noChangeArrowheads="1"/>
          </p:cNvSpPr>
          <p:nvPr/>
        </p:nvSpPr>
        <p:spPr bwMode="auto">
          <a:xfrm>
            <a:off x="1638669" y="3122747"/>
            <a:ext cx="528317" cy="426014"/>
          </a:xfrm>
          <a:prstGeom prst="wedgeRoundRectCallout">
            <a:avLst>
              <a:gd name="adj1" fmla="val 107390"/>
              <a:gd name="adj2" fmla="val 54197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710760"/>
            <a:r>
              <a:rPr lang="en-US" altLang="zh-TW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    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-1587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2-1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第一視圖製作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標準三視圖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5040894" y="6702629"/>
            <a:ext cx="3361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模型視角簡化版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073" y="2551136"/>
            <a:ext cx="4302987" cy="3475489"/>
          </a:xfrm>
          <a:prstGeom prst="rect">
            <a:avLst/>
          </a:prstGeom>
        </p:spPr>
      </p:pic>
      <p:pic>
        <p:nvPicPr>
          <p:cNvPr id="9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023" y="3560021"/>
            <a:ext cx="775079" cy="77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32"/>
          <p:cNvSpPr>
            <a:spLocks noChangeArrowheads="1"/>
          </p:cNvSpPr>
          <p:nvPr/>
        </p:nvSpPr>
        <p:spPr bwMode="auto">
          <a:xfrm>
            <a:off x="1497719" y="5812823"/>
            <a:ext cx="969687" cy="444384"/>
          </a:xfrm>
          <a:prstGeom prst="wedgeRoundRectCallout">
            <a:avLst>
              <a:gd name="adj1" fmla="val 62502"/>
              <a:gd name="adj2" fmla="val -71983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瀏覽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32"/>
          <p:cNvSpPr>
            <a:spLocks noChangeArrowheads="1"/>
          </p:cNvSpPr>
          <p:nvPr/>
        </p:nvSpPr>
        <p:spPr bwMode="auto">
          <a:xfrm>
            <a:off x="9568344" y="2676750"/>
            <a:ext cx="1013161" cy="1219041"/>
          </a:xfrm>
          <a:prstGeom prst="wedgeRoundRectCallout">
            <a:avLst>
              <a:gd name="adj1" fmla="val -38514"/>
              <a:gd name="adj2" fmla="val 69112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710760"/>
            <a:r>
              <a:rPr lang="en-US" altLang="zh-TW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</a:p>
          <a:p>
            <a:pPr defTabSz="710760"/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產生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710760"/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      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7BB629B-6229-47ED-A979-349D99EA6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667" y="2175544"/>
            <a:ext cx="751182" cy="75118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DA19502B-C74B-4252-9EE2-ED3D5F0A6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337" y="2551136"/>
            <a:ext cx="3136041" cy="35317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65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19" y="2141007"/>
            <a:ext cx="5994041" cy="4321285"/>
          </a:xfrm>
          <a:prstGeom prst="rect">
            <a:avLst/>
          </a:prstGeom>
        </p:spPr>
      </p:pic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-1587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2-1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第一視圖製作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視圖調色盤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040894" y="6860624"/>
            <a:ext cx="3361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模型視角進階版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447412"/>
              </p:ext>
            </p:extLst>
          </p:nvPr>
        </p:nvGraphicFramePr>
        <p:xfrm>
          <a:off x="11250249" y="2477026"/>
          <a:ext cx="1313118" cy="787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圖片" r:id="rId3" imgW="457200" imgH="685800" progId="StaticMetafile">
                  <p:embed/>
                </p:oleObj>
              </mc:Choice>
              <mc:Fallback>
                <p:oleObj name="圖片" r:id="rId3" imgW="457200" imgH="685800" progId="StaticMetafile">
                  <p:embed/>
                  <p:pic>
                    <p:nvPicPr>
                      <p:cNvPr id="2" name="物件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50249" y="2477026"/>
                        <a:ext cx="1313118" cy="787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1078" y="2431702"/>
            <a:ext cx="2035438" cy="3656717"/>
          </a:xfrm>
          <a:prstGeom prst="rect">
            <a:avLst/>
          </a:prstGeom>
        </p:spPr>
      </p:pic>
      <p:sp>
        <p:nvSpPr>
          <p:cNvPr id="9" name="AutoShape 32"/>
          <p:cNvSpPr>
            <a:spLocks noChangeArrowheads="1"/>
          </p:cNvSpPr>
          <p:nvPr/>
        </p:nvSpPr>
        <p:spPr bwMode="auto">
          <a:xfrm>
            <a:off x="7447154" y="3234388"/>
            <a:ext cx="1166272" cy="529170"/>
          </a:xfrm>
          <a:prstGeom prst="wedgeRoundRectCallout">
            <a:avLst>
              <a:gd name="adj1" fmla="val 63732"/>
              <a:gd name="adj2" fmla="val 41892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選指令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2"/>
          <p:cNvSpPr>
            <a:spLocks noChangeArrowheads="1"/>
          </p:cNvSpPr>
          <p:nvPr/>
        </p:nvSpPr>
        <p:spPr bwMode="auto">
          <a:xfrm>
            <a:off x="9447134" y="3012196"/>
            <a:ext cx="969687" cy="444384"/>
          </a:xfrm>
          <a:prstGeom prst="wedgeRoundRectCallout">
            <a:avLst>
              <a:gd name="adj1" fmla="val 30709"/>
              <a:gd name="adj2" fmla="val -80877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瀏覽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32"/>
          <p:cNvSpPr>
            <a:spLocks noChangeArrowheads="1"/>
          </p:cNvSpPr>
          <p:nvPr/>
        </p:nvSpPr>
        <p:spPr bwMode="auto">
          <a:xfrm>
            <a:off x="7568366" y="4991946"/>
            <a:ext cx="1457024" cy="444384"/>
          </a:xfrm>
          <a:prstGeom prst="wedgeRoundRectCallout">
            <a:avLst>
              <a:gd name="adj1" fmla="val 66235"/>
              <a:gd name="adj2" fmla="val -125667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18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拖曳視圖</a:t>
            </a:r>
            <a:endParaRPr lang="en-US" altLang="zh-TW" sz="218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629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588" y="873768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2-1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第一視圖製作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垂直非重疊視窗拖曳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661038" y="6899267"/>
            <a:ext cx="41145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創新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6751" y="2001520"/>
            <a:ext cx="1272718" cy="95453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40" y="2129100"/>
            <a:ext cx="9849711" cy="455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7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588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2-1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第一視圖製作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從零件</a:t>
            </a: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/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組合件產生工程圖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6721475" y="6751801"/>
            <a:ext cx="3361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視圖調色盤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334243" y="2769756"/>
            <a:ext cx="3260156" cy="48484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250" y="2215855"/>
            <a:ext cx="3156581" cy="50505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048" y="3779838"/>
            <a:ext cx="2960546" cy="21901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0245" y="2215855"/>
            <a:ext cx="5082715" cy="4264951"/>
          </a:xfrm>
          <a:prstGeom prst="rect">
            <a:avLst/>
          </a:prstGeom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3131541" y="6790240"/>
            <a:ext cx="20719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選擇範本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452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588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2-1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第一視圖製作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檔案總管拖曳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92" y="1944816"/>
            <a:ext cx="5675947" cy="441534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177" y="2085844"/>
            <a:ext cx="5934496" cy="4194195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649517" y="6868642"/>
            <a:ext cx="3361162" cy="43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檔案總管</a:t>
            </a:r>
            <a:endParaRPr lang="en-US" altLang="zh-TW" sz="2227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7148274" y="6853006"/>
            <a:ext cx="3361162" cy="43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</a:t>
            </a:r>
            <a:r>
              <a:rPr lang="zh-TW" altLang="en-US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工程圖</a:t>
            </a:r>
            <a:endParaRPr lang="en-US" altLang="zh-TW" sz="2227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45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4"/>
          <p:cNvSpPr>
            <a:spLocks noChangeArrowheads="1"/>
          </p:cNvSpPr>
          <p:nvPr/>
        </p:nvSpPr>
        <p:spPr bwMode="auto">
          <a:xfrm>
            <a:off x="0" y="877799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1-1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圖框製作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工程圖框製作</a:t>
            </a:r>
          </a:p>
        </p:txBody>
      </p:sp>
      <p:pic>
        <p:nvPicPr>
          <p:cNvPr id="40964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852" y="2447150"/>
            <a:ext cx="5333280" cy="369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131" y="2068198"/>
            <a:ext cx="8359789" cy="494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9027" name="AutoShape 19"/>
          <p:cNvSpPr>
            <a:spLocks noChangeArrowheads="1"/>
          </p:cNvSpPr>
          <p:nvPr/>
        </p:nvSpPr>
        <p:spPr bwMode="auto">
          <a:xfrm>
            <a:off x="1005360" y="3779837"/>
            <a:ext cx="1255822" cy="575690"/>
          </a:xfrm>
          <a:prstGeom prst="wedgeRoundRectCallout">
            <a:avLst>
              <a:gd name="adj1" fmla="val 52102"/>
              <a:gd name="adj2" fmla="val 91937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eaLnBrk="0" hangingPunct="0">
              <a:buFont typeface="Wingdings" pitchFamily="2" charset="2"/>
              <a:buNone/>
            </a:pPr>
            <a:r>
              <a:rPr lang="en-US" altLang="zh-TW" sz="2300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300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框 線</a:t>
            </a:r>
            <a:endParaRPr lang="zh-TW" altLang="en-US" sz="2300" b="1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99028" name="AutoShape 20"/>
          <p:cNvSpPr>
            <a:spLocks noChangeArrowheads="1"/>
          </p:cNvSpPr>
          <p:nvPr/>
        </p:nvSpPr>
        <p:spPr bwMode="auto">
          <a:xfrm>
            <a:off x="10979683" y="5292717"/>
            <a:ext cx="1990936" cy="575690"/>
          </a:xfrm>
          <a:prstGeom prst="wedgeRoundRectCallout">
            <a:avLst>
              <a:gd name="adj1" fmla="val -64007"/>
              <a:gd name="adj2" fmla="val 97232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eaLnBrk="0" hangingPunct="0">
              <a:buFont typeface="Wingdings" pitchFamily="2" charset="2"/>
              <a:buNone/>
            </a:pPr>
            <a:r>
              <a:rPr lang="en-US" altLang="zh-TW" sz="2300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300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標題欄</a:t>
            </a:r>
            <a:endParaRPr lang="zh-TW" altLang="en-US" sz="2300" b="1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99029" name="AutoShape 21"/>
          <p:cNvSpPr>
            <a:spLocks noChangeArrowheads="1"/>
          </p:cNvSpPr>
          <p:nvPr/>
        </p:nvSpPr>
        <p:spPr bwMode="auto">
          <a:xfrm>
            <a:off x="6010657" y="5629898"/>
            <a:ext cx="1807157" cy="657932"/>
          </a:xfrm>
          <a:prstGeom prst="wedgeRoundRectCallout">
            <a:avLst>
              <a:gd name="adj1" fmla="val 66949"/>
              <a:gd name="adj2" fmla="val 4427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eaLnBrk="0" hangingPunct="0">
              <a:buFont typeface="Wingdings" pitchFamily="2" charset="2"/>
              <a:buNone/>
            </a:pPr>
            <a:r>
              <a:rPr lang="en-US" altLang="zh-TW" sz="2300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2300" b="1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標題項目</a:t>
            </a:r>
            <a:endParaRPr lang="zh-TW" altLang="en-US" sz="2300" b="1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037719" y="7017450"/>
            <a:ext cx="3361162" cy="43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表格與文字</a:t>
            </a:r>
            <a:endParaRPr lang="en-US" altLang="zh-TW" sz="2227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387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9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9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9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7" grpId="0" animBg="1"/>
      <p:bldP spid="299028" grpId="0" animBg="1"/>
      <p:bldP spid="29902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588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2-1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第一視圖製作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檔案總管拖曳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16" y="1892391"/>
            <a:ext cx="10499767" cy="481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5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35353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2-1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第一視圖製作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工作窗格之檔案總管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040894" y="6673638"/>
            <a:ext cx="3361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最有效率的方法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13" y="1856609"/>
            <a:ext cx="10305856" cy="456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2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588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2-1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第一視圖製作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預先定義視圖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039306" y="6851262"/>
            <a:ext cx="3361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方法＋工程圖範本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047" y="2001628"/>
            <a:ext cx="8618505" cy="470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-1587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2-1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第一視圖製作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插入模型</a:t>
            </a: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預先定義視圖</a:t>
            </a: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sz="2068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87" y="1867271"/>
            <a:ext cx="9057775" cy="500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5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-4576" y="857046"/>
            <a:ext cx="13439772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2-1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第一視圖製作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10.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工作排程器</a:t>
            </a: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-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產生工程圖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330" y="1243800"/>
            <a:ext cx="618951" cy="60605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804" y="2107616"/>
            <a:ext cx="3315533" cy="383873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92" y="2534595"/>
            <a:ext cx="2888789" cy="3411760"/>
          </a:xfrm>
          <a:prstGeom prst="rect">
            <a:avLst/>
          </a:prstGeom>
        </p:spPr>
      </p:pic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546759" y="6461877"/>
            <a:ext cx="9970571" cy="43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模型                                          工作排程器                                   自動出圖</a:t>
            </a:r>
            <a:endParaRPr lang="en-US" altLang="zh-TW" sz="2227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向右箭號 7"/>
          <p:cNvSpPr/>
          <p:nvPr/>
        </p:nvSpPr>
        <p:spPr bwMode="auto">
          <a:xfrm>
            <a:off x="3034153" y="6528852"/>
            <a:ext cx="82862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向右箭號 10"/>
          <p:cNvSpPr/>
          <p:nvPr/>
        </p:nvSpPr>
        <p:spPr bwMode="auto">
          <a:xfrm>
            <a:off x="8060625" y="6648844"/>
            <a:ext cx="82862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1359F5F-9EB3-4998-8654-16DCD4092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971" y="2236560"/>
            <a:ext cx="4600146" cy="370979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888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66904" y="2814574"/>
            <a:ext cx="3312077" cy="757834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2-2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工程圖製作</a:t>
            </a:r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SOP</a:t>
            </a:r>
            <a:endParaRPr lang="zh-TW" altLang="en-US" sz="280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58560" y="1763985"/>
            <a:ext cx="3320421" cy="75783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第一視圖製作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58560" y="3779838"/>
            <a:ext cx="3312077" cy="75783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視圖技術養成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6F9A0DF-6C4E-46FB-B7DC-D58D641B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22" y="1097472"/>
            <a:ext cx="7511075" cy="536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7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5D56EDA-C60B-4F65-8066-EC018FD51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637" y="2567730"/>
            <a:ext cx="6909074" cy="3280845"/>
          </a:xfrm>
          <a:prstGeom prst="rect">
            <a:avLst/>
          </a:prstGeom>
        </p:spPr>
      </p:pic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588" y="860765"/>
            <a:ext cx="13439774" cy="90294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2-2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工程圖製作</a:t>
            </a: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SOP</a:t>
            </a: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準備</a:t>
            </a:r>
            <a:r>
              <a:rPr lang="zh-TW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模型</a:t>
            </a: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sym typeface="Wingdings" panose="05000000000000000000" pitchFamily="2" charset="2"/>
              </a:rPr>
              <a:t></a:t>
            </a: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將模型放置工程圖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240" y="2446517"/>
            <a:ext cx="3191052" cy="3578944"/>
          </a:xfrm>
          <a:prstGeom prst="rect">
            <a:avLst/>
          </a:prstGeom>
        </p:spPr>
      </p:pic>
      <p:sp>
        <p:nvSpPr>
          <p:cNvPr id="11" name="向右箭號 10"/>
          <p:cNvSpPr/>
          <p:nvPr/>
        </p:nvSpPr>
        <p:spPr bwMode="auto">
          <a:xfrm rot="4174884">
            <a:off x="8003780" y="3863107"/>
            <a:ext cx="1361828" cy="22468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71239"/>
            <a:endParaRPr lang="zh-TW" altLang="en-US" sz="735" i="1">
              <a:solidFill>
                <a:srgbClr val="FF0000"/>
              </a:solidFill>
              <a:ea typeface="華康特粗圓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08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588" y="925912"/>
            <a:ext cx="13439774" cy="85184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ea typeface="華康細圓體" pitchFamily="49" charset="-120"/>
              </a:rPr>
              <a:t>2-2 </a:t>
            </a:r>
            <a:r>
              <a:rPr lang="zh-TW" altLang="en-US" sz="2863">
                <a:solidFill>
                  <a:srgbClr val="FFFF00"/>
                </a:solidFill>
                <a:ea typeface="華康細圓體" pitchFamily="49" charset="-120"/>
              </a:rPr>
              <a:t>工程圖製作</a:t>
            </a:r>
            <a:r>
              <a:rPr lang="en-US" altLang="zh-TW" sz="2863">
                <a:solidFill>
                  <a:srgbClr val="FFFF00"/>
                </a:solidFill>
                <a:ea typeface="華康細圓體" pitchFamily="49" charset="-120"/>
              </a:rPr>
              <a:t>SOP</a:t>
            </a:r>
          </a:p>
          <a:p>
            <a:pPr indent="229261" algn="ctr">
              <a:lnSpc>
                <a:spcPts val="1352"/>
              </a:lnSpc>
              <a:spcBef>
                <a:spcPts val="716"/>
              </a:spcBef>
              <a:spcAft>
                <a:spcPts val="716"/>
              </a:spcAft>
              <a:tabLst>
                <a:tab pos="229261" algn="l"/>
              </a:tabLst>
            </a:pPr>
            <a:r>
              <a:rPr lang="en-US" altLang="zh-TW" sz="2068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2068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準備範本</a:t>
            </a:r>
            <a:r>
              <a:rPr lang="en-US" altLang="zh-TW" sz="2068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  <a:sym typeface="Wingdings" panose="05000000000000000000" pitchFamily="2" charset="2"/>
              </a:rPr>
              <a:t></a:t>
            </a:r>
            <a:r>
              <a:rPr lang="en-US" altLang="zh-TW" sz="2068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2068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將模型產生標準</a:t>
            </a:r>
            <a:r>
              <a:rPr lang="zh-TW" altLang="zh-TW" sz="2068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視圖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/>
          <a:srcRect r="4000"/>
          <a:stretch/>
        </p:blipFill>
        <p:spPr>
          <a:xfrm>
            <a:off x="8295629" y="2423733"/>
            <a:ext cx="3151484" cy="3784108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ED97662E-91CB-4A07-B685-9785FC88F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242" y="2558229"/>
            <a:ext cx="5390999" cy="351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0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0" y="893783"/>
            <a:ext cx="13439774" cy="86479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2-2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工程圖製作</a:t>
            </a: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SOP</a:t>
            </a:r>
          </a:p>
          <a:p>
            <a:pPr indent="229261" algn="ctr">
              <a:lnSpc>
                <a:spcPts val="1352"/>
              </a:lnSpc>
              <a:spcBef>
                <a:spcPts val="716"/>
              </a:spcBef>
              <a:spcAft>
                <a:spcPts val="716"/>
              </a:spcAft>
              <a:tabLst>
                <a:tab pos="229261" algn="l"/>
              </a:tabLst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5.</a:t>
            </a:r>
            <a:r>
              <a:rPr lang="zh-TW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其他</a:t>
            </a:r>
            <a:r>
              <a:rPr lang="zh-TW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sym typeface="Wingdings" panose="05000000000000000000" pitchFamily="2" charset="2"/>
              </a:rPr>
              <a:t></a:t>
            </a: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6.</a:t>
            </a:r>
            <a:r>
              <a:rPr lang="zh-TW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製作註記。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411" y="1758579"/>
            <a:ext cx="7065709" cy="4986622"/>
          </a:xfrm>
          <a:prstGeom prst="rect">
            <a:avLst/>
          </a:prstGeom>
        </p:spPr>
      </p:pic>
      <p:sp>
        <p:nvSpPr>
          <p:cNvPr id="4" name="AutoShape 32"/>
          <p:cNvSpPr>
            <a:spLocks noChangeArrowheads="1"/>
          </p:cNvSpPr>
          <p:nvPr/>
        </p:nvSpPr>
        <p:spPr bwMode="auto">
          <a:xfrm>
            <a:off x="2476104" y="2482481"/>
            <a:ext cx="1760189" cy="1454531"/>
          </a:xfrm>
          <a:prstGeom prst="wedgeRoundRectCallout">
            <a:avLst>
              <a:gd name="adj1" fmla="val -87131"/>
              <a:gd name="adj2" fmla="val -18370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1865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學這麼多</a:t>
            </a:r>
            <a:endParaRPr lang="en-US" altLang="zh-TW" sz="1865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865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只是把步驟變少罷了</a:t>
            </a:r>
            <a:endParaRPr lang="en-US" altLang="zh-TW" sz="1865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6" y="2240689"/>
            <a:ext cx="1960048" cy="381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74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056" y="3043442"/>
            <a:ext cx="1575742" cy="2496225"/>
          </a:xfrm>
          <a:prstGeom prst="rect">
            <a:avLst/>
          </a:prstGeom>
        </p:spPr>
      </p:pic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-1587" y="895198"/>
            <a:ext cx="13439774" cy="86851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2-2 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工程圖製作</a:t>
            </a: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SOP</a:t>
            </a:r>
          </a:p>
          <a:p>
            <a:pPr indent="229261" algn="ctr">
              <a:lnSpc>
                <a:spcPts val="1352"/>
              </a:lnSpc>
              <a:spcBef>
                <a:spcPts val="716"/>
              </a:spcBef>
              <a:spcAft>
                <a:spcPts val="716"/>
              </a:spcAft>
              <a:tabLst>
                <a:tab pos="229261" algn="l"/>
              </a:tabLst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結論</a:t>
            </a: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-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如何將工程圖畫好</a:t>
            </a:r>
            <a:endParaRPr lang="zh-TW" altLang="zh-TW" sz="2068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422" y="1828291"/>
            <a:ext cx="6258184" cy="4683095"/>
          </a:xfrm>
          <a:prstGeom prst="rect">
            <a:avLst/>
          </a:prstGeom>
        </p:spPr>
      </p:pic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11019478" y="5737073"/>
            <a:ext cx="1090898" cy="666660"/>
          </a:xfrm>
          <a:prstGeom prst="wedgeRoundRectCallout">
            <a:avLst>
              <a:gd name="adj1" fmla="val -15301"/>
              <a:gd name="adj2" fmla="val -140257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1865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敬請期待</a:t>
            </a:r>
            <a:endParaRPr lang="en-US" altLang="zh-TW" sz="1865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78" y="2856034"/>
            <a:ext cx="2121191" cy="32394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377002" y="6824498"/>
            <a:ext cx="6867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3.SolidWorks 工程製圖與技術實務[高階篇]</a:t>
            </a:r>
          </a:p>
        </p:txBody>
      </p:sp>
    </p:spTree>
    <p:extLst>
      <p:ext uri="{BB962C8B-B14F-4D97-AF65-F5344CB8AC3E}">
        <p14:creationId xmlns:p14="http://schemas.microsoft.com/office/powerpoint/2010/main" val="116290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4"/>
          <p:cNvSpPr>
            <a:spLocks noChangeArrowheads="1"/>
          </p:cNvSpPr>
          <p:nvPr/>
        </p:nvSpPr>
        <p:spPr bwMode="auto">
          <a:xfrm>
            <a:off x="0" y="903071"/>
            <a:ext cx="13439774" cy="89057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ea typeface="華康細圓體" pitchFamily="49" charset="-120"/>
              </a:rPr>
              <a:t>1-1</a:t>
            </a:r>
            <a:r>
              <a:rPr lang="zh-TW" altLang="en-US" sz="2863">
                <a:solidFill>
                  <a:srgbClr val="FFFF00"/>
                </a:solidFill>
                <a:ea typeface="華康細圓體" pitchFamily="49" charset="-120"/>
              </a:rPr>
              <a:t> 圖框製作</a:t>
            </a:r>
            <a:endParaRPr lang="en-US" altLang="zh-TW" sz="2863">
              <a:solidFill>
                <a:srgbClr val="FFFF00"/>
              </a:solidFill>
              <a:ea typeface="華康細圓體" pitchFamily="49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068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圖頁格式 工具列</a:t>
            </a: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3531647" y="1910621"/>
            <a:ext cx="2807286" cy="4468933"/>
          </a:xfrm>
          <a:prstGeom prst="roundRect">
            <a:avLst>
              <a:gd name="adj" fmla="val 91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225" tIns="40612" rIns="81225" bIns="40612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779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9428480" y="2082800"/>
            <a:ext cx="2807286" cy="4296754"/>
          </a:xfrm>
          <a:prstGeom prst="roundRect">
            <a:avLst>
              <a:gd name="adj" fmla="val 9167"/>
            </a:avLst>
          </a:prstGeom>
          <a:noFill/>
          <a:ln w="762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225" tIns="40612" rIns="81225" bIns="40612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779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6489971" y="1910621"/>
            <a:ext cx="2633709" cy="4468933"/>
          </a:xfrm>
          <a:prstGeom prst="roundRect">
            <a:avLst>
              <a:gd name="adj" fmla="val 9167"/>
            </a:avLst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225" tIns="40612" rIns="81225" bIns="40612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779"/>
          </a:p>
        </p:txBody>
      </p:sp>
      <p:sp>
        <p:nvSpPr>
          <p:cNvPr id="3" name="圓角矩形 2"/>
          <p:cNvSpPr/>
          <p:nvPr/>
        </p:nvSpPr>
        <p:spPr bwMode="auto">
          <a:xfrm>
            <a:off x="4585983" y="6553384"/>
            <a:ext cx="698614" cy="698614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27" tIns="36363" rIns="72727" bIns="36363" numCol="1" rtlCol="0" anchor="t" anchorCtr="0" compatLnSpc="1">
            <a:prstTxWarp prst="textNoShape">
              <a:avLst/>
            </a:prstTxWarp>
          </a:bodyPr>
          <a:lstStyle/>
          <a:p>
            <a:pPr defTabSz="791557"/>
            <a:endParaRPr lang="zh-TW" altLang="en-US" sz="1432"/>
          </a:p>
        </p:txBody>
      </p:sp>
      <p:sp>
        <p:nvSpPr>
          <p:cNvPr id="9" name="圓角矩形 8"/>
          <p:cNvSpPr/>
          <p:nvPr/>
        </p:nvSpPr>
        <p:spPr bwMode="auto">
          <a:xfrm>
            <a:off x="7195000" y="6492330"/>
            <a:ext cx="698614" cy="698614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27" tIns="36363" rIns="72727" bIns="36363" numCol="1" rtlCol="0" anchor="t" anchorCtr="0" compatLnSpc="1">
            <a:prstTxWarp prst="textNoShape">
              <a:avLst/>
            </a:prstTxWarp>
          </a:bodyPr>
          <a:lstStyle/>
          <a:p>
            <a:pPr defTabSz="791557"/>
            <a:endParaRPr lang="zh-TW" altLang="en-US" sz="1432"/>
          </a:p>
        </p:txBody>
      </p:sp>
      <p:sp>
        <p:nvSpPr>
          <p:cNvPr id="10" name="圓角矩形 9"/>
          <p:cNvSpPr/>
          <p:nvPr/>
        </p:nvSpPr>
        <p:spPr bwMode="auto">
          <a:xfrm>
            <a:off x="9712554" y="6492330"/>
            <a:ext cx="698614" cy="698614"/>
          </a:xfrm>
          <a:prstGeom prst="round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27" tIns="36363" rIns="72727" bIns="36363" numCol="1" rtlCol="0" anchor="t" anchorCtr="0" compatLnSpc="1">
            <a:prstTxWarp prst="textNoShape">
              <a:avLst/>
            </a:prstTxWarp>
          </a:bodyPr>
          <a:lstStyle/>
          <a:p>
            <a:pPr defTabSz="791557"/>
            <a:endParaRPr lang="zh-TW" altLang="en-US" sz="1432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96" y="1910622"/>
            <a:ext cx="2524341" cy="80589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8" y="2787347"/>
            <a:ext cx="3230027" cy="116547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312" y="1910622"/>
            <a:ext cx="8658018" cy="4525783"/>
          </a:xfrm>
          <a:prstGeom prst="rect">
            <a:avLst/>
          </a:prstGeom>
        </p:spPr>
      </p:pic>
      <p:sp>
        <p:nvSpPr>
          <p:cNvPr id="12" name="圓角矩形 2">
            <a:extLst>
              <a:ext uri="{FF2B5EF4-FFF2-40B4-BE49-F238E27FC236}">
                <a16:creationId xmlns:a16="http://schemas.microsoft.com/office/drawing/2014/main" id="{C3D17503-7E2A-4879-84CD-CAC6D50620B1}"/>
              </a:ext>
            </a:extLst>
          </p:cNvPr>
          <p:cNvSpPr/>
          <p:nvPr/>
        </p:nvSpPr>
        <p:spPr bwMode="auto">
          <a:xfrm>
            <a:off x="712625" y="4231177"/>
            <a:ext cx="1701801" cy="698614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27" tIns="36363" rIns="72727" bIns="36363" numCol="1" rtlCol="0" anchor="t" anchorCtr="0" compatLnSpc="1">
            <a:prstTxWarp prst="textNoShape">
              <a:avLst/>
            </a:prstTxWarp>
          </a:bodyPr>
          <a:lstStyle/>
          <a:p>
            <a:pPr defTabSz="791557"/>
            <a:endParaRPr lang="zh-TW" altLang="en-US" sz="1432"/>
          </a:p>
        </p:txBody>
      </p:sp>
      <p:sp>
        <p:nvSpPr>
          <p:cNvPr id="14" name="圓角矩形 9">
            <a:extLst>
              <a:ext uri="{FF2B5EF4-FFF2-40B4-BE49-F238E27FC236}">
                <a16:creationId xmlns:a16="http://schemas.microsoft.com/office/drawing/2014/main" id="{3E3F6295-8B93-4864-A579-1141A587F906}"/>
              </a:ext>
            </a:extLst>
          </p:cNvPr>
          <p:cNvSpPr/>
          <p:nvPr/>
        </p:nvSpPr>
        <p:spPr bwMode="auto">
          <a:xfrm>
            <a:off x="736648" y="5136142"/>
            <a:ext cx="1677777" cy="698614"/>
          </a:xfrm>
          <a:prstGeom prst="round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27" tIns="36363" rIns="72727" bIns="36363" numCol="1" rtlCol="0" anchor="t" anchorCtr="0" compatLnSpc="1">
            <a:prstTxWarp prst="textNoShape">
              <a:avLst/>
            </a:prstTxWarp>
          </a:bodyPr>
          <a:lstStyle/>
          <a:p>
            <a:pPr defTabSz="791557"/>
            <a:endParaRPr lang="zh-TW" altLang="en-US" sz="1432"/>
          </a:p>
        </p:txBody>
      </p:sp>
      <p:sp>
        <p:nvSpPr>
          <p:cNvPr id="15" name="圓角矩形 8">
            <a:extLst>
              <a:ext uri="{FF2B5EF4-FFF2-40B4-BE49-F238E27FC236}">
                <a16:creationId xmlns:a16="http://schemas.microsoft.com/office/drawing/2014/main" id="{9CAC4F05-3717-4AD1-9711-0745999D16DB}"/>
              </a:ext>
            </a:extLst>
          </p:cNvPr>
          <p:cNvSpPr/>
          <p:nvPr/>
        </p:nvSpPr>
        <p:spPr bwMode="auto">
          <a:xfrm>
            <a:off x="737571" y="6087098"/>
            <a:ext cx="1676854" cy="698614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27" tIns="36363" rIns="72727" bIns="36363" numCol="1" rtlCol="0" anchor="t" anchorCtr="0" compatLnSpc="1">
            <a:prstTxWarp prst="textNoShape">
              <a:avLst/>
            </a:prstTxWarp>
          </a:bodyPr>
          <a:lstStyle/>
          <a:p>
            <a:pPr defTabSz="791557"/>
            <a:endParaRPr lang="zh-TW" altLang="en-US" sz="1432"/>
          </a:p>
        </p:txBody>
      </p:sp>
    </p:spTree>
    <p:extLst>
      <p:ext uri="{BB962C8B-B14F-4D97-AF65-F5344CB8AC3E}">
        <p14:creationId xmlns:p14="http://schemas.microsoft.com/office/powerpoint/2010/main" val="278687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66904" y="2814574"/>
            <a:ext cx="3312077" cy="75783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2-2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工程圖製作</a:t>
            </a:r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SOP</a:t>
            </a:r>
            <a:endParaRPr lang="zh-TW" altLang="en-US" sz="280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58560" y="1763985"/>
            <a:ext cx="3320421" cy="75783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 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第一視圖製作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58560" y="3779838"/>
            <a:ext cx="3312077" cy="757834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視圖技術養成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6F9A0DF-6C4E-46FB-B7DC-D58D641B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22" y="1097472"/>
            <a:ext cx="7511075" cy="536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2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588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2-3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視圖技術養成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工程視圖指令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775452" y="6608160"/>
            <a:ext cx="18888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視圖產生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84" y="2661726"/>
            <a:ext cx="5096438" cy="133332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202" y="3901049"/>
            <a:ext cx="4415864" cy="210687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8D0A21A-9A62-49A5-99A1-09A207074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346" y="2385912"/>
            <a:ext cx="1888870" cy="3973140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02944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-1587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2-3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視圖技術養成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註記指令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610644" y="6604813"/>
            <a:ext cx="2215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註記添加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669" y="2572487"/>
            <a:ext cx="6278038" cy="3596108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B1E8D33F-072D-4F36-9954-3E0B65A3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478" y="2389427"/>
            <a:ext cx="1333320" cy="406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6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-1587" y="857046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2-3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視圖技術養成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草圖配合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472199" y="6575315"/>
            <a:ext cx="2492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視圖的產生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018" y="3156213"/>
            <a:ext cx="2787851" cy="166013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204" y="4448206"/>
            <a:ext cx="5272675" cy="164325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45B7353-5EF0-49D0-A238-78DB2261D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111" y="2358825"/>
            <a:ext cx="7696893" cy="79738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094F6A3-8A03-4FA4-AC01-E4AE105BA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713" y="3506901"/>
            <a:ext cx="2654100" cy="258456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21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0" y="839855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2-3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視圖技術養成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視圖修改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037719" y="6528697"/>
            <a:ext cx="3361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編輯草圖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/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編輯特徵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914" y="2628335"/>
            <a:ext cx="4819400" cy="286989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E8648C9-916C-4AB3-86EF-6D827D57F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23" y="2502413"/>
            <a:ext cx="3757438" cy="171391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CD685D1-D59D-4097-86B3-ECE1C1E11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359" y="3359372"/>
            <a:ext cx="1668265" cy="15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588" y="850768"/>
            <a:ext cx="13439774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2-3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視圖技術養成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視圖刪除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2780534" y="5568307"/>
            <a:ext cx="3361162" cy="43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Del</a:t>
            </a:r>
            <a:r>
              <a:rPr lang="zh-TW" altLang="en-US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鍵 確認刪除視窗</a:t>
            </a:r>
            <a:endParaRPr lang="en-US" altLang="zh-TW" sz="2227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181" y="3355600"/>
            <a:ext cx="3987965" cy="1038781"/>
          </a:xfrm>
          <a:prstGeom prst="rect">
            <a:avLst/>
          </a:prstGeom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7931999" y="5568307"/>
            <a:ext cx="2171423" cy="43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右鍵 手動刪除</a:t>
            </a:r>
            <a:endParaRPr lang="en-US" altLang="zh-TW" sz="2227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F895315-270B-4AE9-B370-AB7159300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611" y="2931361"/>
            <a:ext cx="5229007" cy="224240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837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1085733"/>
            <a:ext cx="7193733" cy="5559471"/>
          </a:xfrm>
          <a:prstGeom prst="rect">
            <a:avLst/>
          </a:prstGeom>
        </p:spPr>
      </p:pic>
      <p:sp>
        <p:nvSpPr>
          <p:cNvPr id="4" name="AutoShape 34">
            <a:extLst>
              <a:ext uri="{FF2B5EF4-FFF2-40B4-BE49-F238E27FC236}">
                <a16:creationId xmlns:a16="http://schemas.microsoft.com/office/drawing/2014/main" id="{2C984FBA-F651-4A00-8F53-6ADF6D82A0A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0737" y="2510542"/>
            <a:ext cx="3582730" cy="90085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視圖製作</a:t>
            </a:r>
            <a:endParaRPr lang="en-US" altLang="zh-TW" sz="36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5" name="AutoShape 34">
            <a:extLst>
              <a:ext uri="{FF2B5EF4-FFF2-40B4-BE49-F238E27FC236}">
                <a16:creationId xmlns:a16="http://schemas.microsoft.com/office/drawing/2014/main" id="{5C1B8195-273D-469E-BB4D-4D08229DBB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0737" y="3704654"/>
            <a:ext cx="3582730" cy="900856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視圖特性</a:t>
            </a:r>
            <a:endParaRPr lang="en-US" altLang="zh-TW" sz="36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6" name="AutoShape 34">
            <a:extLst>
              <a:ext uri="{FF2B5EF4-FFF2-40B4-BE49-F238E27FC236}">
                <a16:creationId xmlns:a16="http://schemas.microsoft.com/office/drawing/2014/main" id="{DB2004BE-FEAB-417C-BA59-AF3CE07B11CB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1657" y="4866459"/>
            <a:ext cx="3582730" cy="90085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視圖應用</a:t>
            </a:r>
            <a:endParaRPr lang="en-US" altLang="zh-TW" sz="36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>
            <a:extLst>
              <a:ext uri="{FF2B5EF4-FFF2-40B4-BE49-F238E27FC236}">
                <a16:creationId xmlns:a16="http://schemas.microsoft.com/office/drawing/2014/main" id="{F83C0068-1416-41B0-BDFE-B8B89A64070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5430" y="1294021"/>
            <a:ext cx="3582730" cy="90085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工程圖範本</a:t>
            </a:r>
            <a:endParaRPr lang="en-US" altLang="zh-TW" sz="360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>
            <a:extLst>
              <a:ext uri="{FF2B5EF4-FFF2-40B4-BE49-F238E27FC236}">
                <a16:creationId xmlns:a16="http://schemas.microsoft.com/office/drawing/2014/main" id="{8967F5F3-DEDD-4423-85FC-22FD190C8E8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5430" y="6200984"/>
            <a:ext cx="3582730" cy="90085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762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35096" y="1234796"/>
            <a:ext cx="2519389" cy="826437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從無到有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32794" y="2251653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第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1642" y="3227737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轉換視圖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31642" y="422926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寄生視圖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580126" y="1234796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視圖過程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580126" y="2292937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視圖名稱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580126" y="320994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先主後次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531642" y="5274584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3-5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封閉草圖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531642" y="6295239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3-6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開放草圖</a:t>
            </a: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580127" y="5287898"/>
            <a:ext cx="329978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視圖轉換草圖</a:t>
            </a: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580127" y="6295239"/>
            <a:ext cx="327192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草圖轉換視圖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580658" y="4234705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保持顯示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6810005" y="1230840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6830208" y="2235395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47" y="3120072"/>
            <a:ext cx="4765835" cy="362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1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315740" y="6789445"/>
            <a:ext cx="2805120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/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視圖製作手法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132" y="2434830"/>
            <a:ext cx="1666736" cy="117176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091" y="2385912"/>
            <a:ext cx="1671786" cy="120207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915" y="2406117"/>
            <a:ext cx="1651584" cy="118186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5635" y="2395903"/>
            <a:ext cx="1656634" cy="117681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085" y="3820180"/>
            <a:ext cx="1656634" cy="117176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8093" y="3741328"/>
            <a:ext cx="1656634" cy="119196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2916" y="3774787"/>
            <a:ext cx="1656634" cy="117681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5635" y="3791832"/>
            <a:ext cx="1656634" cy="120207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9713" y="5048223"/>
            <a:ext cx="1651584" cy="120207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8581" y="5045698"/>
            <a:ext cx="1641482" cy="1207121"/>
          </a:xfrm>
          <a:prstGeom prst="rect">
            <a:avLst/>
          </a:prstGeom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" y="877814"/>
            <a:ext cx="1344294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從無到有</a:t>
            </a:r>
          </a:p>
          <a:p>
            <a:pPr algn="ctr" defTabSz="764915">
              <a:lnSpc>
                <a:spcPct val="110000"/>
              </a:lnSpc>
            </a:pP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產生第一個視圖</a:t>
            </a:r>
          </a:p>
        </p:txBody>
      </p:sp>
    </p:spTree>
    <p:extLst>
      <p:ext uri="{BB962C8B-B14F-4D97-AF65-F5344CB8AC3E}">
        <p14:creationId xmlns:p14="http://schemas.microsoft.com/office/powerpoint/2010/main" val="8593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35096" y="1234796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從無到有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32794" y="2251653"/>
            <a:ext cx="2519389" cy="826437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3-2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第</a:t>
            </a:r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視圖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1642" y="3227737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轉換視圖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31642" y="422926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寄生視圖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580126" y="1234796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視圖過程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580126" y="2292937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視圖名稱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580126" y="320994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先主後次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531642" y="5274584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3-5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封閉草圖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531642" y="6295239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3-6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開放草圖</a:t>
            </a: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580127" y="5287898"/>
            <a:ext cx="329978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視圖轉換草圖</a:t>
            </a: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580127" y="6295239"/>
            <a:ext cx="327192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草圖轉換視圖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580658" y="4234705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保持顯示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6810005" y="1230840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6830208" y="2235395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47" y="3120072"/>
            <a:ext cx="4765835" cy="362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3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4"/>
          <p:cNvSpPr>
            <a:spLocks noChangeArrowheads="1"/>
          </p:cNvSpPr>
          <p:nvPr/>
        </p:nvSpPr>
        <p:spPr bwMode="auto">
          <a:xfrm>
            <a:off x="0" y="865094"/>
            <a:ext cx="13436600" cy="9066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192" tIns="39596" rIns="79192" bIns="39596" anchor="ctr">
            <a:spAutoFit/>
          </a:bodyPr>
          <a:lstStyle/>
          <a:p>
            <a:pPr algn="ctr" defTabSz="791557">
              <a:lnSpc>
                <a:spcPct val="110000"/>
              </a:lnSpc>
            </a:pPr>
            <a:r>
              <a:rPr lang="en-US" altLang="zh-TW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1-1</a:t>
            </a:r>
            <a:r>
              <a:rPr lang="zh-TW" altLang="en-US" sz="2863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圖框製作</a:t>
            </a:r>
            <a:endParaRPr lang="en-US" altLang="zh-TW" sz="2863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791557">
              <a:lnSpc>
                <a:spcPct val="110000"/>
              </a:lnSpc>
            </a:pPr>
            <a:r>
              <a:rPr lang="en-US" altLang="zh-TW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06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自動加邊框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04" y="1986422"/>
            <a:ext cx="2652512" cy="4706071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361" y="1929994"/>
            <a:ext cx="6774210" cy="4818926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645469" y="6915202"/>
            <a:ext cx="4152011" cy="43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特點</a:t>
            </a:r>
            <a:r>
              <a:rPr lang="en-US" altLang="zh-TW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:</a:t>
            </a:r>
            <a:r>
              <a:rPr lang="zh-TW" altLang="en-US" sz="2227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不必人工製作框線</a:t>
            </a:r>
            <a:endParaRPr lang="en-US" altLang="zh-TW" sz="2227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11" y="1857560"/>
            <a:ext cx="909082" cy="78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3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30016A5-9582-489D-B084-16AF07E7E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181" y="3256319"/>
            <a:ext cx="3614326" cy="2240460"/>
          </a:xfrm>
          <a:prstGeom prst="rect">
            <a:avLst/>
          </a:prstGeom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3932194" y="6863952"/>
            <a:ext cx="5578561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由第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產生第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個視圖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466" y="3610562"/>
            <a:ext cx="4338563" cy="1899069"/>
          </a:xfrm>
          <a:prstGeom prst="rect">
            <a:avLst/>
          </a:prstGeom>
        </p:spPr>
      </p:pic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4289988" y="2557612"/>
            <a:ext cx="1276502" cy="484844"/>
          </a:xfrm>
          <a:prstGeom prst="wedgeRoundRectCallout">
            <a:avLst>
              <a:gd name="adj1" fmla="val -31838"/>
              <a:gd name="adj2" fmla="val 135024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3795834" y="5612698"/>
            <a:ext cx="1387675" cy="484844"/>
          </a:xfrm>
          <a:prstGeom prst="wedgeRoundRectCallout">
            <a:avLst>
              <a:gd name="adj1" fmla="val 11830"/>
              <a:gd name="adj2" fmla="val -91425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新視圖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7022916" y="3080089"/>
            <a:ext cx="1272715" cy="484844"/>
          </a:xfrm>
          <a:prstGeom prst="wedgeRoundRectCallout">
            <a:avLst>
              <a:gd name="adj1" fmla="val 25018"/>
              <a:gd name="adj2" fmla="val 105857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9083502" y="5676251"/>
            <a:ext cx="1272715" cy="484844"/>
          </a:xfrm>
          <a:prstGeom prst="wedgeRoundRectCallout">
            <a:avLst>
              <a:gd name="adj1" fmla="val 40478"/>
              <a:gd name="adj2" fmla="val -132186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新視圖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586" y="877814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</a:t>
            </a: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投影視圖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2313E256-6D29-4DA0-8CF9-6A442BDD3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180" y="2431157"/>
            <a:ext cx="1635590" cy="82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6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791600" y="6750308"/>
            <a:ext cx="3853399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萬向投影法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&gt;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消去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877814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</a:t>
            </a: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投影視圖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744" y="2388777"/>
            <a:ext cx="5515096" cy="3907639"/>
          </a:xfrm>
          <a:prstGeom prst="rect">
            <a:avLst/>
          </a:prstGeom>
        </p:spPr>
      </p:pic>
      <p:sp>
        <p:nvSpPr>
          <p:cNvPr id="7" name="向右箭號 6"/>
          <p:cNvSpPr/>
          <p:nvPr/>
        </p:nvSpPr>
        <p:spPr bwMode="auto">
          <a:xfrm rot="4174884">
            <a:off x="8718396" y="4978218"/>
            <a:ext cx="467957" cy="22468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71239"/>
            <a:endParaRPr lang="zh-TW" altLang="en-US" sz="735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向右箭號 8"/>
          <p:cNvSpPr/>
          <p:nvPr/>
        </p:nvSpPr>
        <p:spPr bwMode="auto">
          <a:xfrm rot="19041450">
            <a:off x="8554846" y="3570424"/>
            <a:ext cx="467957" cy="22468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71239"/>
            <a:endParaRPr lang="zh-TW" altLang="en-US" sz="735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向右箭號 9"/>
          <p:cNvSpPr/>
          <p:nvPr/>
        </p:nvSpPr>
        <p:spPr bwMode="auto">
          <a:xfrm rot="13882381">
            <a:off x="6295502" y="3675580"/>
            <a:ext cx="467957" cy="22468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71239"/>
            <a:endParaRPr lang="zh-TW" altLang="en-US" sz="735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向右箭號 10"/>
          <p:cNvSpPr/>
          <p:nvPr/>
        </p:nvSpPr>
        <p:spPr bwMode="auto">
          <a:xfrm rot="10800000">
            <a:off x="6424108" y="4582664"/>
            <a:ext cx="467957" cy="22468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71239"/>
            <a:endParaRPr lang="zh-TW" altLang="en-US" sz="735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向右箭號 11"/>
          <p:cNvSpPr/>
          <p:nvPr/>
        </p:nvSpPr>
        <p:spPr bwMode="auto">
          <a:xfrm rot="8057788">
            <a:off x="6395024" y="5310145"/>
            <a:ext cx="467957" cy="22468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71239"/>
            <a:endParaRPr lang="zh-TW" altLang="en-US" sz="735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向右箭號 12"/>
          <p:cNvSpPr/>
          <p:nvPr/>
        </p:nvSpPr>
        <p:spPr bwMode="auto">
          <a:xfrm>
            <a:off x="8676149" y="4197056"/>
            <a:ext cx="467957" cy="22468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71239"/>
            <a:endParaRPr lang="zh-TW" altLang="en-US" sz="735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向右箭號 14"/>
          <p:cNvSpPr/>
          <p:nvPr/>
        </p:nvSpPr>
        <p:spPr bwMode="auto">
          <a:xfrm rot="16200000">
            <a:off x="7100827" y="3689257"/>
            <a:ext cx="467957" cy="22468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71239"/>
            <a:endParaRPr lang="zh-TW" altLang="en-US" sz="735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向右箭號 15"/>
          <p:cNvSpPr/>
          <p:nvPr/>
        </p:nvSpPr>
        <p:spPr bwMode="auto">
          <a:xfrm rot="5400000">
            <a:off x="8009909" y="4933020"/>
            <a:ext cx="467957" cy="22468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71239"/>
            <a:endParaRPr lang="zh-TW" altLang="en-US" sz="735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4D0CF869-372B-45BA-90DA-46FF49749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552" y="2792648"/>
            <a:ext cx="3072218" cy="154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1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C18F828-B959-4D56-B903-307A986DF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53" y="3455171"/>
            <a:ext cx="4444139" cy="220561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09" y="4557978"/>
            <a:ext cx="1636347" cy="171299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982" y="2273354"/>
            <a:ext cx="1924322" cy="2515256"/>
          </a:xfrm>
          <a:prstGeom prst="rect">
            <a:avLst/>
          </a:prstGeom>
        </p:spPr>
      </p:pic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4452927" y="3029812"/>
            <a:ext cx="1454531" cy="484844"/>
          </a:xfrm>
          <a:prstGeom prst="wedgeRoundRectCallout">
            <a:avLst>
              <a:gd name="adj1" fmla="val -30317"/>
              <a:gd name="adj2" fmla="val 87801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3810826" y="5758463"/>
            <a:ext cx="1538669" cy="484844"/>
          </a:xfrm>
          <a:prstGeom prst="wedgeRoundRectCallout">
            <a:avLst>
              <a:gd name="adj1" fmla="val 11830"/>
              <a:gd name="adj2" fmla="val -91425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新視圖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9169611" y="5355579"/>
            <a:ext cx="1454531" cy="484844"/>
          </a:xfrm>
          <a:prstGeom prst="wedgeRoundRectCallout">
            <a:avLst>
              <a:gd name="adj1" fmla="val -60852"/>
              <a:gd name="adj2" fmla="val 12922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6505191" y="2544969"/>
            <a:ext cx="1538669" cy="484844"/>
          </a:xfrm>
          <a:prstGeom prst="wedgeRoundRectCallout">
            <a:avLst>
              <a:gd name="adj1" fmla="val 66802"/>
              <a:gd name="adj2" fmla="val 48792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新視圖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86" y="883687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</a:t>
            </a: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輔助視圖</a:t>
            </a: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3953782" y="6724358"/>
            <a:ext cx="5529035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由第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產生第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個視圖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04046141-2D61-463A-9CA8-AE973B611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634" y="2387961"/>
            <a:ext cx="2270878" cy="100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2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085DF9C-90DD-4094-8B56-15A1EA2DD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187" y="3055103"/>
            <a:ext cx="4956774" cy="161328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255" y="2507123"/>
            <a:ext cx="5334995" cy="3929266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86" y="877814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</a:t>
            </a: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細部放大圖</a:t>
            </a: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5084431" y="2762702"/>
            <a:ext cx="1454531" cy="484844"/>
          </a:xfrm>
          <a:prstGeom prst="wedgeRoundRectCallout">
            <a:avLst>
              <a:gd name="adj1" fmla="val -55088"/>
              <a:gd name="adj2" fmla="val 109819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975583" y="4787993"/>
            <a:ext cx="1538669" cy="484844"/>
          </a:xfrm>
          <a:prstGeom prst="wedgeRoundRectCallout">
            <a:avLst>
              <a:gd name="adj1" fmla="val 11830"/>
              <a:gd name="adj2" fmla="val -91425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新視圖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7859734" y="5543277"/>
            <a:ext cx="1454531" cy="484844"/>
          </a:xfrm>
          <a:prstGeom prst="wedgeRoundRectCallout">
            <a:avLst>
              <a:gd name="adj1" fmla="val -49125"/>
              <a:gd name="adj2" fmla="val -95227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10152582" y="5559186"/>
            <a:ext cx="1538669" cy="484844"/>
          </a:xfrm>
          <a:prstGeom prst="wedgeRoundRectCallout">
            <a:avLst>
              <a:gd name="adj1" fmla="val 11830"/>
              <a:gd name="adj2" fmla="val -91425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新視圖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3971377" y="6818531"/>
            <a:ext cx="5493845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由第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產生第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個視圖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6BA944E-C19D-4106-806A-4158C0B03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189" y="2346837"/>
            <a:ext cx="1489569" cy="52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7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3C8105D-8A49-40A3-B4F7-ADE512BBC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571" y="3783362"/>
            <a:ext cx="4121171" cy="184079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125" y="2385915"/>
            <a:ext cx="3381360" cy="3796519"/>
          </a:xfrm>
          <a:prstGeom prst="rect">
            <a:avLst/>
          </a:prstGeom>
        </p:spPr>
      </p:pic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2837351" y="3123718"/>
            <a:ext cx="1454531" cy="484844"/>
          </a:xfrm>
          <a:prstGeom prst="wedgeRoundRectCallout">
            <a:avLst>
              <a:gd name="adj1" fmla="val -14113"/>
              <a:gd name="adj2" fmla="val 143357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3726689" y="5676251"/>
            <a:ext cx="1538669" cy="484844"/>
          </a:xfrm>
          <a:prstGeom prst="wedgeRoundRectCallout">
            <a:avLst>
              <a:gd name="adj1" fmla="val 11830"/>
              <a:gd name="adj2" fmla="val -91425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新視圖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5671076" y="2907782"/>
            <a:ext cx="1454531" cy="484844"/>
          </a:xfrm>
          <a:prstGeom prst="wedgeRoundRectCallout">
            <a:avLst>
              <a:gd name="adj1" fmla="val 51648"/>
              <a:gd name="adj2" fmla="val 120531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8598657" y="5731978"/>
            <a:ext cx="1538669" cy="484844"/>
          </a:xfrm>
          <a:prstGeom prst="wedgeRoundRectCallout">
            <a:avLst>
              <a:gd name="adj1" fmla="val 47280"/>
              <a:gd name="adj2" fmla="val -194142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新視圖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586" y="886074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</a:t>
            </a: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剖面視圖</a:t>
            </a: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3971377" y="6738689"/>
            <a:ext cx="5493845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由第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產生第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個視圖</a:t>
            </a:r>
            <a:endParaRPr lang="en-US" altLang="zh-TW" sz="2800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384F700E-15D6-47B1-9188-42AF7D363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634" y="2398992"/>
            <a:ext cx="1333320" cy="6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4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35096" y="1234796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從無到有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32794" y="2251653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第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1642" y="3227737"/>
            <a:ext cx="2519389" cy="826437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3-3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轉換視圖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31642" y="422926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寄生視圖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580126" y="1234796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視圖過程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580126" y="2292937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視圖名稱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580126" y="320994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先主後次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531642" y="5274584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3-5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封閉草圖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531642" y="6295239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3-6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開放草圖</a:t>
            </a: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580127" y="5287898"/>
            <a:ext cx="329978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視圖轉換草圖</a:t>
            </a: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580127" y="6295239"/>
            <a:ext cx="327192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草圖轉換視圖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580658" y="4234705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保持顯示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6810005" y="1230840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6830208" y="2235395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47" y="3120072"/>
            <a:ext cx="4765835" cy="362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向右箭號 4"/>
          <p:cNvSpPr/>
          <p:nvPr/>
        </p:nvSpPr>
        <p:spPr bwMode="auto">
          <a:xfrm>
            <a:off x="5810807" y="3658627"/>
            <a:ext cx="132744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3437092" y="3234390"/>
            <a:ext cx="2181796" cy="1449661"/>
          </a:xfrm>
          <a:prstGeom prst="wedgeRoundRectCallout">
            <a:avLst>
              <a:gd name="adj1" fmla="val -13570"/>
              <a:gd name="adj2" fmla="val 45531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3817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3817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endParaRPr lang="en-US" altLang="zh-TW" sz="3817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7265336" y="3234391"/>
            <a:ext cx="2855710" cy="1449661"/>
          </a:xfrm>
          <a:prstGeom prst="wedgeRoundRectCallout">
            <a:avLst>
              <a:gd name="adj1" fmla="val 12858"/>
              <a:gd name="adj2" fmla="val -24577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3817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3817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轉換視圖</a:t>
            </a:r>
            <a:endParaRPr lang="en-US" altLang="zh-TW" sz="3817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86" y="877814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轉換視圖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0.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重大觀念</a:t>
            </a:r>
          </a:p>
        </p:txBody>
      </p:sp>
    </p:spTree>
    <p:extLst>
      <p:ext uri="{BB962C8B-B14F-4D97-AF65-F5344CB8AC3E}">
        <p14:creationId xmlns:p14="http://schemas.microsoft.com/office/powerpoint/2010/main" val="358169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向右箭號 4"/>
          <p:cNvSpPr/>
          <p:nvPr/>
        </p:nvSpPr>
        <p:spPr bwMode="auto">
          <a:xfrm>
            <a:off x="6104392" y="6001449"/>
            <a:ext cx="125086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334" y="3241448"/>
            <a:ext cx="3707225" cy="266677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365" y="2716604"/>
            <a:ext cx="4090545" cy="3543402"/>
          </a:xfrm>
          <a:prstGeom prst="rect">
            <a:avLst/>
          </a:prstGeom>
        </p:spPr>
      </p:pic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4687890" y="2628333"/>
            <a:ext cx="1454531" cy="484844"/>
          </a:xfrm>
          <a:prstGeom prst="wedgeRoundRectCallout">
            <a:avLst>
              <a:gd name="adj1" fmla="val -13570"/>
              <a:gd name="adj2" fmla="val 45531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8247119" y="2589700"/>
            <a:ext cx="1538669" cy="484844"/>
          </a:xfrm>
          <a:prstGeom prst="wedgeRoundRectCallout">
            <a:avLst>
              <a:gd name="adj1" fmla="val 12858"/>
              <a:gd name="adj2" fmla="val -24577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轉換視圖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0768" y="867232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轉換視圖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斷裂視圖</a:t>
            </a: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4409169" y="6692443"/>
            <a:ext cx="4618262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[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投影視圖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]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轉換為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[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斷裂視圖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]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693176F-CA3D-42FE-8848-EBDED444E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452" y="3335848"/>
            <a:ext cx="2110970" cy="54991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C9B9DD6-A9A4-4963-AFF1-9F93EAC1B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861" y="3201450"/>
            <a:ext cx="3130727" cy="78925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0E2AC5C-6C0C-42C0-A613-0D251E3890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842" y="2449132"/>
            <a:ext cx="1638700" cy="7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8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311" y="4264683"/>
            <a:ext cx="4647727" cy="1657129"/>
          </a:xfrm>
          <a:prstGeom prst="rect">
            <a:avLst/>
          </a:prstGeom>
        </p:spPr>
      </p:pic>
      <p:sp>
        <p:nvSpPr>
          <p:cNvPr id="14" name="向右箭號 13"/>
          <p:cNvSpPr/>
          <p:nvPr/>
        </p:nvSpPr>
        <p:spPr bwMode="auto">
          <a:xfrm>
            <a:off x="6104392" y="6001449"/>
            <a:ext cx="1250866" cy="26264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84983"/>
            <a:endParaRPr lang="zh-TW" altLang="en-US" sz="859" i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4780513" y="3355987"/>
            <a:ext cx="1454531" cy="484844"/>
          </a:xfrm>
          <a:prstGeom prst="wedgeRoundRectCallout">
            <a:avLst>
              <a:gd name="adj1" fmla="val -13570"/>
              <a:gd name="adj2" fmla="val 45531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原視圖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8247119" y="2589700"/>
            <a:ext cx="1538669" cy="484844"/>
          </a:xfrm>
          <a:prstGeom prst="wedgeRoundRectCallout">
            <a:avLst>
              <a:gd name="adj1" fmla="val 12858"/>
              <a:gd name="adj2" fmla="val -24577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351348" indent="-351348" algn="ctr">
              <a:lnSpc>
                <a:spcPct val="150000"/>
              </a:lnSpc>
            </a:pPr>
            <a:r>
              <a:rPr lang="en-US" altLang="zh-TW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92" b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轉換視圖</a:t>
            </a:r>
            <a:endParaRPr lang="en-US" altLang="zh-TW" sz="2192" b="1">
              <a:latin typeface="華康細圓體(P)" panose="020F0300000000000000" pitchFamily="34" charset="-120"/>
              <a:ea typeface="華康細圓體(P)" panose="020F0300000000000000" pitchFamily="34" charset="-120"/>
              <a:sym typeface="Wingdings" pitchFamily="2" charset="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916" y="3890688"/>
            <a:ext cx="3545601" cy="2469800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936" y="863969"/>
            <a:ext cx="13439778" cy="8858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529" tIns="38266" rIns="76529" bIns="38266" anchor="ctr">
            <a:spAutoFit/>
          </a:bodyPr>
          <a:lstStyle/>
          <a:p>
            <a:pPr algn="ctr" defTabSz="764915">
              <a:lnSpc>
                <a:spcPct val="110000"/>
              </a:lnSpc>
            </a:pPr>
            <a:r>
              <a:rPr lang="en-US" altLang="zh-TW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 </a:t>
            </a:r>
            <a:r>
              <a:rPr lang="zh-TW" altLang="en-US" sz="2806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轉換視圖</a:t>
            </a:r>
          </a:p>
          <a:p>
            <a:pPr algn="ctr" defTabSz="764915">
              <a:lnSpc>
                <a:spcPct val="110000"/>
              </a:lnSpc>
            </a:pPr>
            <a:r>
              <a:rPr lang="en-US" altLang="zh-TW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017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剪裁視圖</a:t>
            </a: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350408" y="6761644"/>
            <a:ext cx="4735784" cy="5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82" tIns="35141" rIns="70282" bIns="35141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[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投影視圖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]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轉換為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[</a:t>
            </a:r>
            <a:r>
              <a:rPr lang="zh-TW" altLang="en-US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剪裁視圖</a:t>
            </a:r>
            <a:r>
              <a:rPr lang="en-US" altLang="zh-TW" sz="2800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]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DC19CF69-C2A1-47CE-9995-B546445F7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452" y="3335848"/>
            <a:ext cx="2110970" cy="54991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04A5EFF-E9E3-41B5-8F9F-9449815D0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577" y="3173782"/>
            <a:ext cx="3359649" cy="83991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B55CBD08-A67F-465B-9839-D28E67482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029" y="2442596"/>
            <a:ext cx="1808340" cy="76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7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35096" y="1234796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從無到有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32794" y="2251653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第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531642" y="3227737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轉換視圖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31642" y="4229263"/>
            <a:ext cx="2593985" cy="826437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/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寄生視圖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580126" y="1234796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視圖過程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580126" y="2292937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3-8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視圖名稱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580126" y="3209943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3-9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先主後次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531642" y="5274584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3-5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封閉草圖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531642" y="6295239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3-6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開放草圖</a:t>
            </a: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580127" y="5287898"/>
            <a:ext cx="329978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3-11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視圖轉換草圖</a:t>
            </a: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3580127" y="6295239"/>
            <a:ext cx="3271928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草圖轉換視圖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3580658" y="4234705"/>
            <a:ext cx="2593985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3-10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保持顯示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6810005" y="1230840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3-13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視圖限制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6830208" y="2235395"/>
            <a:ext cx="2519389" cy="826437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6363" tIns="35353" rIns="36363" bIns="35353" anchor="ctr" anchorCtr="1"/>
          <a:lstStyle/>
          <a:p>
            <a:pPr defTabSz="791557"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視圖屬性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47" y="3120072"/>
            <a:ext cx="4765835" cy="362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718</TotalTime>
  <Words>4499</Words>
  <Application>Microsoft Office PowerPoint</Application>
  <PresentationFormat>自訂</PresentationFormat>
  <Paragraphs>1162</Paragraphs>
  <Slides>194</Slides>
  <Notes>3</Notes>
  <HiddenSlides>0</HiddenSlides>
  <MMClips>1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194</vt:i4>
      </vt:variant>
    </vt:vector>
  </HeadingPairs>
  <TitlesOfParts>
    <vt:vector size="204" baseType="lpstr">
      <vt:lpstr>華康中圓體</vt:lpstr>
      <vt:lpstr>華康中圓體(P)</vt:lpstr>
      <vt:lpstr>華康特粗圓體</vt:lpstr>
      <vt:lpstr>華康細圓體</vt:lpstr>
      <vt:lpstr>華康細圓體(P)</vt:lpstr>
      <vt:lpstr>Arial</vt:lpstr>
      <vt:lpstr>Calibri</vt:lpstr>
      <vt:lpstr>Wingdings</vt:lpstr>
      <vt:lpstr>Office 佈景主題</vt:lpstr>
      <vt:lpstr>圖片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武大郎</dc:creator>
  <cp:lastModifiedBy>幾何科技有限公司</cp:lastModifiedBy>
  <cp:revision>72</cp:revision>
  <dcterms:created xsi:type="dcterms:W3CDTF">2018-11-14T03:06:26Z</dcterms:created>
  <dcterms:modified xsi:type="dcterms:W3CDTF">2024-11-03T10:45:01Z</dcterms:modified>
</cp:coreProperties>
</file>