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1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Sheet1!$A$2:$A$7</cx:f>
        <cx:lvl ptCount="6">
          <cx:pt idx="0">Starting Revenue (2021)</cx:pt>
          <cx:pt idx="1">Revenue Growth</cx:pt>
          <cx:pt idx="2">Operational Cost Savings</cx:pt>
          <cx:pt idx="3">Digital Investment Costs</cx:pt>
          <cx:pt idx="4">New Digital Product Sales</cx:pt>
          <cx:pt idx="5">Ending Revenue (2025)</cx:pt>
        </cx:lvl>
      </cx:strDim>
      <cx:numDim type="val">
        <cx:f>Sheet1!$B$2:$B$7</cx:f>
        <cx:lvl ptCount="6" formatCode="General">
          <cx:pt idx="0">100</cx:pt>
          <cx:pt idx="1">25</cx:pt>
          <cx:pt idx="2">15</cx:pt>
          <cx:pt idx="3">-20</cx:pt>
          <cx:pt idx="4">18</cx:pt>
          <cx:pt idx="5">38</cx:pt>
        </cx:lvl>
      </cx:numDim>
    </cx:data>
  </cx:chartData>
  <cx:chart>
    <cx:plotArea>
      <cx:plotAreaRegion>
        <cx:series layoutId="waterfall" uniqueId="{D4C1D18F-5E19-45DB-8ABB-A2D0DC56E363}">
          <cx:tx>
            <cx:txData>
              <cx:f>Sheet1!$B$1</cx:f>
              <cx:v>Value ($M)</cx:v>
            </cx:txData>
          </cx:tx>
          <cx:dataLabels pos="ctr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>
                    <a:latin typeface="Montserrat ExtraBold" pitchFamily="2" charset="0"/>
                    <a:ea typeface="Montserrat ExtraBold" pitchFamily="2" charset="0"/>
                    <a:cs typeface="Montserrat ExtraBold" pitchFamily="2" charset="0"/>
                  </a:defRPr>
                </a:pPr>
                <a:endParaRPr lang="en-US" sz="1197" b="0" i="0" u="none" strike="noStrike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Montserrat ExtraBold" pitchFamily="2" charset="0"/>
                </a:endParaRPr>
              </a:p>
            </cx:txPr>
            <cx:visibility seriesName="0" categoryName="0" value="1"/>
            <cx:separator>, </cx:separator>
            <cx:dataLabel idx="0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>
                      <a:solidFill>
                        <a:schemeClr val="bg1"/>
                      </a:solidFill>
                    </a:defRPr>
                  </a:pPr>
                  <a:r>
                    <a:rPr lang="en-US" sz="1197" b="0" i="0" u="none" strike="noStrike" baseline="0">
                      <a:solidFill>
                        <a:schemeClr val="bg1"/>
                      </a:solidFill>
                      <a:latin typeface="Montserrat ExtraBold" pitchFamily="2" charset="0"/>
                    </a:rPr>
                    <a:t>100</a:t>
                  </a:r>
                </a:p>
              </cx:txPr>
              <cx:visibility seriesName="0" categoryName="0" value="1"/>
              <cx:separator>, </cx:separator>
            </cx:dataLabel>
            <cx:dataLabel idx="1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>
                      <a:solidFill>
                        <a:schemeClr val="bg1"/>
                      </a:solidFill>
                    </a:defRPr>
                  </a:pPr>
                  <a:r>
                    <a:rPr lang="en-US" sz="1197" b="0" i="0" u="none" strike="noStrike" baseline="0">
                      <a:solidFill>
                        <a:schemeClr val="bg1"/>
                      </a:solidFill>
                      <a:latin typeface="Montserrat ExtraBold" pitchFamily="2" charset="0"/>
                    </a:rPr>
                    <a:t>25</a:t>
                  </a:r>
                </a:p>
              </cx:txPr>
              <cx:visibility seriesName="0" categoryName="0" value="1"/>
              <cx:separator>, </cx:separator>
            </cx:dataLabel>
            <cx:dataLabel idx="2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>
                      <a:solidFill>
                        <a:schemeClr val="bg1"/>
                      </a:solidFill>
                    </a:defRPr>
                  </a:pPr>
                  <a:r>
                    <a:rPr lang="en-US" sz="1197" b="0" i="0" u="none" strike="noStrike" baseline="0">
                      <a:solidFill>
                        <a:schemeClr val="bg1"/>
                      </a:solidFill>
                      <a:latin typeface="Montserrat ExtraBold" pitchFamily="2" charset="0"/>
                    </a:rPr>
                    <a:t>15</a:t>
                  </a:r>
                </a:p>
              </cx:txPr>
              <cx:visibility seriesName="0" categoryName="0" value="1"/>
              <cx:separator>, </cx:separator>
            </cx:dataLabel>
            <cx:dataLabel idx="3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>
                      <a:solidFill>
                        <a:schemeClr val="bg1"/>
                      </a:solidFill>
                    </a:defRPr>
                  </a:pPr>
                  <a:r>
                    <a:rPr lang="en-US" sz="1197" b="0" i="0" u="none" strike="noStrike" baseline="0">
                      <a:solidFill>
                        <a:schemeClr val="bg1"/>
                      </a:solidFill>
                      <a:latin typeface="Montserrat ExtraBold" pitchFamily="2" charset="0"/>
                    </a:rPr>
                    <a:t>-20</a:t>
                  </a:r>
                </a:p>
              </cx:txPr>
              <cx:visibility seriesName="0" categoryName="0" value="1"/>
              <cx:separator>, </cx:separator>
            </cx:dataLabel>
            <cx:dataLabel idx="4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>
                      <a:solidFill>
                        <a:schemeClr val="bg1"/>
                      </a:solidFill>
                    </a:defRPr>
                  </a:pPr>
                  <a:r>
                    <a:rPr lang="en-US" sz="1197" b="0" i="0" u="none" strike="noStrike" baseline="0">
                      <a:solidFill>
                        <a:schemeClr val="bg1"/>
                      </a:solidFill>
                      <a:latin typeface="Montserrat ExtraBold" pitchFamily="2" charset="0"/>
                    </a:rPr>
                    <a:t>18</a:t>
                  </a:r>
                </a:p>
              </cx:txPr>
              <cx:visibility seriesName="0" categoryName="0" value="1"/>
              <cx:separator>, </cx:separator>
            </cx:dataLabel>
            <cx:dataLabel idx="5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>
                      <a:solidFill>
                        <a:schemeClr val="bg1"/>
                      </a:solidFill>
                    </a:defRPr>
                  </a:pPr>
                  <a:r>
                    <a:rPr lang="en-US" sz="1197" b="0" i="0" u="none" strike="noStrike" baseline="0">
                      <a:solidFill>
                        <a:schemeClr val="bg1"/>
                      </a:solidFill>
                      <a:latin typeface="Montserrat ExtraBold" pitchFamily="2" charset="0"/>
                    </a:rPr>
                    <a:t>38</a:t>
                  </a:r>
                </a:p>
              </cx:txPr>
              <cx:visibility seriesName="0" categoryName="0" value="1"/>
              <cx:separator>, </cx:separator>
            </cx:dataLabel>
          </cx:dataLabels>
          <cx:dataId val="0"/>
          <cx:layoutPr>
            <cx:subtotals>
              <cx:idx val="0"/>
              <cx:idx val="4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900"/>
            </a:pPr>
            <a:endParaRPr lang="en-US" sz="9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Montserrat"/>
            </a:endParaRPr>
          </a:p>
        </cx:txPr>
      </cx:axis>
      <cx:axis id="1" hidden="1">
        <cx:valScaling/>
        <cx:tickLabels/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en-US" sz="1197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Montserrat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A5730B8-7CC4-469F-AE1E-1E42A24270F0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633CEA0C-404E-5961-CACD-BBFAEDDE728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067E7316-F738-29F6-02D5-F8218DC5B3B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3E2B7529-F904-0B3F-D13E-3D15378B5D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4FC550-7D93-CE83-EDCA-DC413BBA8196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6">
            <a:extLst>
              <a:ext uri="{FF2B5EF4-FFF2-40B4-BE49-F238E27FC236}">
                <a16:creationId xmlns:a16="http://schemas.microsoft.com/office/drawing/2014/main" id="{5F885343-1576-9457-C43F-555EAEDFA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45F70B41-245E-07D3-B1CD-EA3FD3E35F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10972800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1478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  <p:sldLayoutId id="2147483706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60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D380FAE-42FC-BDB4-45EE-43BBBA712023}"/>
              </a:ext>
            </a:extLst>
          </p:cNvPr>
          <p:cNvSpPr/>
          <p:nvPr/>
        </p:nvSpPr>
        <p:spPr>
          <a:xfrm>
            <a:off x="8842549" y="2057297"/>
            <a:ext cx="2739851" cy="3952978"/>
          </a:xfrm>
          <a:prstGeom prst="rect">
            <a:avLst/>
          </a:prstGeom>
          <a:solidFill>
            <a:srgbClr val="F8F9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4CE31-BDE4-A37F-DC55-5E7BA3B5D55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 fontScale="92500"/>
          </a:bodyPr>
          <a:lstStyle/>
          <a:p>
            <a:r>
              <a:rPr lang="en-US" dirty="0"/>
              <a:t>A Waterfall Breakdown of Revenue Gains, Cost Savings, and Investment Costs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AED233-3781-9127-2164-24B717290A9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3314F65-8915-9464-0FB7-52B27D7A294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304363-292F-E394-A564-FACC057D87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pPr lvl="0"/>
            <a:fld id="{E494F7E3-3625-40F1-897C-DFFB67D50095}" type="slidenum">
              <a:rPr lang="en-US" noProof="0" smtClean="0"/>
              <a:pPr lvl="0"/>
              <a:t>1</a:t>
            </a:fld>
            <a:endParaRPr lang="en-US" noProof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7D2FBFF-DD2E-C1D2-066C-5695DE5DEC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10972800" cy="760413"/>
          </a:xfrm>
        </p:spPr>
        <p:txBody>
          <a:bodyPr>
            <a:noAutofit/>
          </a:bodyPr>
          <a:lstStyle/>
          <a:p>
            <a:r>
              <a:rPr lang="en-US" dirty="0"/>
              <a:t>Heat Map of Digital Transformation Priorities and Business Impact Levels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9" name="Chart 8">
                <a:extLst>
                  <a:ext uri="{FF2B5EF4-FFF2-40B4-BE49-F238E27FC236}">
                    <a16:creationId xmlns:a16="http://schemas.microsoft.com/office/drawing/2014/main" id="{DC050FF4-8E3F-CB33-3366-3A29776A99D8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609599" y="2057297"/>
              <a:ext cx="8075526" cy="369025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9" name="Chart 8">
                <a:extLst>
                  <a:ext uri="{FF2B5EF4-FFF2-40B4-BE49-F238E27FC236}">
                    <a16:creationId xmlns:a16="http://schemas.microsoft.com/office/drawing/2014/main" id="{DC050FF4-8E3F-CB33-3366-3A29776A99D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9599" y="2057297"/>
                <a:ext cx="8075526" cy="3690255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Text Placeholder 44">
            <a:extLst>
              <a:ext uri="{FF2B5EF4-FFF2-40B4-BE49-F238E27FC236}">
                <a16:creationId xmlns:a16="http://schemas.microsoft.com/office/drawing/2014/main" id="{857BECC9-6C63-76CD-885E-A7720EE29804}"/>
              </a:ext>
            </a:extLst>
          </p:cNvPr>
          <p:cNvSpPr txBox="1">
            <a:spLocks/>
          </p:cNvSpPr>
          <p:nvPr/>
        </p:nvSpPr>
        <p:spPr>
          <a:xfrm>
            <a:off x="1283480" y="1560451"/>
            <a:ext cx="10298920" cy="2215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A Waterfall Breakdown of Revenue Gains, Cost Savings, and Investment Costs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ECFCAA-A2BA-0A2F-3911-5BCAA3E569E0}"/>
              </a:ext>
            </a:extLst>
          </p:cNvPr>
          <p:cNvSpPr txBox="1"/>
          <p:nvPr/>
        </p:nvSpPr>
        <p:spPr>
          <a:xfrm>
            <a:off x="8994775" y="2546813"/>
            <a:ext cx="2430201" cy="33535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This waterfall chart visually outlines how various components of a digital transformation strategy contribute to overall business performance. Starting from a baseline revenue of $100M in 2021, the chart shows incremental gains from revenue growth and operational savings, offsets from digital investments, and additional contributions from new digital product sales — resulting in a net financial gain of $38M by 2025.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7AAE28-7296-1416-02A8-ACF0328A926E}"/>
              </a:ext>
            </a:extLst>
          </p:cNvPr>
          <p:cNvSpPr txBox="1"/>
          <p:nvPr/>
        </p:nvSpPr>
        <p:spPr>
          <a:xfrm>
            <a:off x="7487487" y="4024140"/>
            <a:ext cx="850900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(Net Gain)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67180314-8FF6-43FC-84C8-A74C9992DC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94775" y="2209605"/>
            <a:ext cx="246221" cy="24622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ED679F-8601-7254-E4AB-18751064F837}"/>
              </a:ext>
            </a:extLst>
          </p:cNvPr>
          <p:cNvSpPr txBox="1"/>
          <p:nvPr/>
        </p:nvSpPr>
        <p:spPr>
          <a:xfrm>
            <a:off x="9315450" y="2228600"/>
            <a:ext cx="2109526" cy="24622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Montserrat SemiBold" pitchFamily="2" charset="0"/>
              </a:rPr>
              <a:t>Key Takeaway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00B041E-6E96-19FA-CB7C-1244E5DE2714}"/>
              </a:ext>
            </a:extLst>
          </p:cNvPr>
          <p:cNvGrpSpPr/>
          <p:nvPr/>
        </p:nvGrpSpPr>
        <p:grpSpPr>
          <a:xfrm>
            <a:off x="609601" y="1566532"/>
            <a:ext cx="571759" cy="209438"/>
            <a:chOff x="612215" y="3436053"/>
            <a:chExt cx="954475" cy="344047"/>
          </a:xfrm>
        </p:grpSpPr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DEAC3EA3-FCA0-632B-15A1-91258297349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95B8F0C1-C5F8-2797-EC2E-26524DA8253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7" name="Parallelogram 26">
              <a:extLst>
                <a:ext uri="{FF2B5EF4-FFF2-40B4-BE49-F238E27FC236}">
                  <a16:creationId xmlns:a16="http://schemas.microsoft.com/office/drawing/2014/main" id="{63BAFEA4-083E-89CF-756F-55805EA568FA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09461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8808</TotalTime>
  <Words>113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88</cp:revision>
  <dcterms:created xsi:type="dcterms:W3CDTF">2025-04-10T11:11:23Z</dcterms:created>
  <dcterms:modified xsi:type="dcterms:W3CDTF">2025-10-16T09:36:49Z</dcterms:modified>
  <cp:category/>
</cp:coreProperties>
</file>