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752">
          <p15:clr>
            <a:srgbClr val="EAD1DC"/>
          </p15:clr>
        </p15:guide>
        <p15:guide id="2" orient="horz" pos="6192">
          <p15:clr>
            <a:srgbClr val="EAD1DC"/>
          </p15:clr>
        </p15:guide>
        <p15:guide id="3" pos="144">
          <p15:clr>
            <a:srgbClr val="EAD1DC"/>
          </p15:clr>
        </p15:guide>
        <p15:guide id="4" orient="horz" pos="144">
          <p15:clr>
            <a:srgbClr val="EAD1DC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27412820-A013-4299-B15E-C5549E29DF69}">
  <a:tblStyle styleId="{27412820-A013-4299-B15E-C5549E29DF6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752"/>
        <p:guide pos="6192" orient="horz"/>
        <p:guide pos="144"/>
        <p:guide pos="14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31566a5ff9_0_18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31566a5ff9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564945" y="9196826"/>
            <a:ext cx="6653170" cy="378150"/>
            <a:chOff x="931000" y="3282475"/>
            <a:chExt cx="6317100" cy="378150"/>
          </a:xfrm>
        </p:grpSpPr>
        <p:sp>
          <p:nvSpPr>
            <p:cNvPr id="55" name="Google Shape;55;p13"/>
            <p:cNvSpPr txBox="1"/>
            <p:nvPr/>
          </p:nvSpPr>
          <p:spPr>
            <a:xfrm>
              <a:off x="931000" y="3438325"/>
              <a:ext cx="6317100" cy="222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900">
                  <a:solidFill>
                    <a:schemeClr val="dk1"/>
                  </a:solidFill>
                </a:rPr>
                <a:t>How could you make the biggest fruit in the world?</a:t>
              </a:r>
              <a:endParaRPr sz="900">
                <a:solidFill>
                  <a:schemeClr val="dk1"/>
                </a:solidFill>
              </a:endParaRPr>
            </a:p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t/>
              </a:r>
              <a:endParaRPr sz="900">
                <a:solidFill>
                  <a:schemeClr val="dk1"/>
                </a:solidFill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t/>
              </a:r>
              <a:endParaRPr sz="900">
                <a:solidFill>
                  <a:schemeClr val="dk1"/>
                </a:solidFill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solidFill>
                  <a:srgbClr val="FF0000"/>
                </a:solidFill>
              </a:endParaRPr>
            </a:p>
          </p:txBody>
        </p:sp>
        <p:pic>
          <p:nvPicPr>
            <p:cNvPr id="56" name="Google Shape;56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336096" y="3282475"/>
              <a:ext cx="1497664" cy="19792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38671" y="476225"/>
            <a:ext cx="1497664" cy="19792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8" name="Google Shape;58;p13"/>
          <p:cNvGraphicFramePr/>
          <p:nvPr/>
        </p:nvGraphicFramePr>
        <p:xfrm>
          <a:off x="755800" y="20502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{27412820-A013-4299-B15E-C5549E29DF69}</a:tableStyleId>
              </a:tblPr>
              <a:tblGrid>
                <a:gridCol w="1388825"/>
                <a:gridCol w="4882625"/>
              </a:tblGrid>
              <a:tr h="875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chemeClr val="dk1"/>
                          </a:solidFill>
                        </a:rPr>
                        <a:t>artificial </a:t>
                      </a:r>
                      <a:r>
                        <a:rPr b="1" lang="en" sz="1200">
                          <a:solidFill>
                            <a:schemeClr val="dk1"/>
                          </a:solidFill>
                        </a:rPr>
                        <a:t>selection</a:t>
                      </a:r>
                      <a:endParaRPr b="1" sz="1200"/>
                    </a:p>
                  </a:txBody>
                  <a:tcPr marT="91425" marB="91425" marR="28575" marL="11885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1D1C1D"/>
                          </a:solidFill>
                        </a:rPr>
                        <a:t>the process of humans choosing certain traits of living things so that they are passed to the offspring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875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chemeClr val="dk1"/>
                          </a:solidFill>
                        </a:rPr>
                        <a:t>evidence</a:t>
                      </a:r>
                      <a:endParaRPr b="1" sz="1200"/>
                    </a:p>
                  </a:txBody>
                  <a:tcPr marT="91425" marB="91425" marR="28575" marL="11885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information that can be used to support or reject an idea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875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chemeClr val="dk1"/>
                          </a:solidFill>
                        </a:rPr>
                        <a:t>fruit</a:t>
                      </a:r>
                      <a:endParaRPr b="1"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t</a:t>
                      </a:r>
                      <a:r>
                        <a:rPr lang="en" sz="1200">
                          <a:solidFill>
                            <a:schemeClr val="dk1"/>
                          </a:solidFill>
                        </a:rPr>
                        <a:t>he part of a plant that contains seeds inside a covering, like apples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875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chemeClr val="dk1"/>
                          </a:solidFill>
                        </a:rPr>
                        <a:t>inherit</a:t>
                      </a:r>
                      <a:endParaRPr b="1" sz="1200"/>
                    </a:p>
                  </a:txBody>
                  <a:tcPr marT="91425" marB="91425" marR="28575" marL="11885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to get a trait from parents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875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chemeClr val="dk1"/>
                          </a:solidFill>
                        </a:rPr>
                        <a:t>inherited trait</a:t>
                      </a:r>
                      <a:endParaRPr b="1"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a trait of a living thing that comes from its parents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875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200">
                          <a:solidFill>
                            <a:schemeClr val="dk1"/>
                          </a:solidFill>
                        </a:rPr>
                        <a:t>seed</a:t>
                      </a:r>
                      <a:endParaRPr b="1" sz="1200"/>
                    </a:p>
                  </a:txBody>
                  <a:tcPr marT="91425" marB="91425" marR="28575" marL="11885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a</a:t>
                      </a:r>
                      <a:r>
                        <a:rPr lang="en" sz="1200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lang="en" sz="1200">
                          <a:solidFill>
                            <a:schemeClr val="dk1"/>
                          </a:solidFill>
                        </a:rPr>
                        <a:t>part of a plant that can grow into a baby plant</a:t>
                      </a:r>
                      <a:endParaRPr sz="1200">
                        <a:solidFill>
                          <a:srgbClr val="1D1C1D"/>
                        </a:solidFill>
                        <a:highlight>
                          <a:srgbClr val="FFFFFF"/>
                        </a:highlight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87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/>
                        <a:t>trait</a:t>
                      </a:r>
                      <a:endParaRPr b="1" sz="1200"/>
                    </a:p>
                  </a:txBody>
                  <a:tcPr marT="91425" marB="91425" marR="28575" marL="11885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something you can observe about a living thing, such as the number of petals on a flower</a:t>
                      </a:r>
                      <a:endParaRPr sz="1200"/>
                    </a:p>
                  </a:txBody>
                  <a:tcPr marT="91425" marB="91425" marR="28575" marL="1188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87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/>
                        <a:t>variation</a:t>
                      </a:r>
                      <a:endParaRPr b="1" sz="1200"/>
                    </a:p>
                  </a:txBody>
                  <a:tcPr marT="91425" marB="91425" marR="28575" marL="11885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t</a:t>
                      </a:r>
                      <a:r>
                        <a:rPr lang="en" sz="1200"/>
                        <a:t>he </a:t>
                      </a:r>
                      <a:r>
                        <a:rPr lang="en" sz="1200"/>
                        <a:t>different versions of a trait, such as the number of petals on a flower or the size of a pumpkin</a:t>
                      </a:r>
                      <a:endParaRPr sz="1200"/>
                    </a:p>
                  </a:txBody>
                  <a:tcPr marT="91425" marB="91425" marR="28575" marL="1188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87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/>
                        <a:t>variety</a:t>
                      </a:r>
                      <a:endParaRPr b="1" sz="1200"/>
                    </a:p>
                  </a:txBody>
                  <a:tcPr marT="91425" marB="91425" marR="28575" marL="11885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a particular type of fruit or flower, such as a ghost pumpkin</a:t>
                      </a:r>
                      <a:endParaRPr sz="1200"/>
                    </a:p>
                  </a:txBody>
                  <a:tcPr marT="91425" marB="91425" marR="28575" marL="1188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</a:tbl>
          </a:graphicData>
        </a:graphic>
      </p:graphicFrame>
      <p:sp>
        <p:nvSpPr>
          <p:cNvPr id="59" name="Google Shape;59;p13"/>
          <p:cNvSpPr txBox="1"/>
          <p:nvPr/>
        </p:nvSpPr>
        <p:spPr>
          <a:xfrm>
            <a:off x="413702" y="860625"/>
            <a:ext cx="5390400" cy="49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Lesson: How could you make the biggest fruit in the world?</a:t>
            </a:r>
            <a:endParaRPr sz="2400">
              <a:solidFill>
                <a:schemeClr val="dk1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cxnSp>
        <p:nvCxnSpPr>
          <p:cNvPr id="60" name="Google Shape;60;p13"/>
          <p:cNvCxnSpPr/>
          <p:nvPr/>
        </p:nvCxnSpPr>
        <p:spPr>
          <a:xfrm>
            <a:off x="497077" y="1741150"/>
            <a:ext cx="67827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1" name="Google Shape;61;p13"/>
          <p:cNvSpPr txBox="1"/>
          <p:nvPr/>
        </p:nvSpPr>
        <p:spPr>
          <a:xfrm>
            <a:off x="413677" y="316675"/>
            <a:ext cx="5956200" cy="49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Vocabulary </a:t>
            </a:r>
            <a:endParaRPr sz="2600"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