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</p:sldMasterIdLst>
  <p:notesMasterIdLst>
    <p:notesMasterId r:id="rId57"/>
  </p:notesMasterIdLst>
  <p:sldIdLst>
    <p:sldId id="566" r:id="rId8"/>
    <p:sldId id="1029" r:id="rId9"/>
    <p:sldId id="953" r:id="rId10"/>
    <p:sldId id="954" r:id="rId11"/>
    <p:sldId id="798" r:id="rId12"/>
    <p:sldId id="944" r:id="rId13"/>
    <p:sldId id="779" r:id="rId14"/>
    <p:sldId id="866" r:id="rId15"/>
    <p:sldId id="1035" r:id="rId16"/>
    <p:sldId id="1030" r:id="rId17"/>
    <p:sldId id="1036" r:id="rId18"/>
    <p:sldId id="899" r:id="rId19"/>
    <p:sldId id="900" r:id="rId20"/>
    <p:sldId id="1037" r:id="rId21"/>
    <p:sldId id="1038" r:id="rId22"/>
    <p:sldId id="945" r:id="rId23"/>
    <p:sldId id="902" r:id="rId24"/>
    <p:sldId id="903" r:id="rId25"/>
    <p:sldId id="1040" r:id="rId26"/>
    <p:sldId id="1041" r:id="rId27"/>
    <p:sldId id="904" r:id="rId28"/>
    <p:sldId id="905" r:id="rId29"/>
    <p:sldId id="800" r:id="rId30"/>
    <p:sldId id="906" r:id="rId31"/>
    <p:sldId id="907" r:id="rId32"/>
    <p:sldId id="908" r:id="rId33"/>
    <p:sldId id="909" r:id="rId34"/>
    <p:sldId id="910" r:id="rId35"/>
    <p:sldId id="914" r:id="rId36"/>
    <p:sldId id="946" r:id="rId37"/>
    <p:sldId id="916" r:id="rId38"/>
    <p:sldId id="918" r:id="rId39"/>
    <p:sldId id="911" r:id="rId40"/>
    <p:sldId id="1039" r:id="rId41"/>
    <p:sldId id="912" r:id="rId42"/>
    <p:sldId id="913" r:id="rId43"/>
    <p:sldId id="805" r:id="rId44"/>
    <p:sldId id="919" r:id="rId45"/>
    <p:sldId id="920" r:id="rId46"/>
    <p:sldId id="921" r:id="rId47"/>
    <p:sldId id="922" r:id="rId48"/>
    <p:sldId id="878" r:id="rId49"/>
    <p:sldId id="924" r:id="rId50"/>
    <p:sldId id="933" r:id="rId51"/>
    <p:sldId id="940" r:id="rId52"/>
    <p:sldId id="941" r:id="rId53"/>
    <p:sldId id="817" r:id="rId54"/>
    <p:sldId id="930" r:id="rId55"/>
    <p:sldId id="931" r:id="rId56"/>
  </p:sldIdLst>
  <p:sldSz cx="9144000" cy="6858000" type="screen4x3"/>
  <p:notesSz cx="6735763" cy="9866313"/>
  <p:embeddedFontLst>
    <p:embeddedFont>
      <p:font typeface="Dosis" pitchFamily="2" charset="0"/>
      <p:regular r:id="rId58"/>
      <p:bold r:id="rId59"/>
    </p:embeddedFont>
    <p:embeddedFont>
      <p:font typeface="Dosis ExtraBold" pitchFamily="2" charset="0"/>
      <p:bold r:id="rId60"/>
    </p:embeddedFont>
    <p:embeddedFont>
      <p:font typeface="Dosis Medium" pitchFamily="2" charset="0"/>
      <p:regular r:id="rId61"/>
    </p:embeddedFont>
    <p:embeddedFont>
      <p:font typeface="Dosis SemiBold" pitchFamily="2" charset="0"/>
      <p:bold r:id="rId62"/>
    </p:embeddedFont>
    <p:embeddedFont>
      <p:font typeface="Mistral" panose="03090702030407020403" pitchFamily="66" charset="0"/>
      <p:regular r:id="rId6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24D7B"/>
    <a:srgbClr val="565F88"/>
    <a:srgbClr val="F26553"/>
    <a:srgbClr val="E84234"/>
    <a:srgbClr val="2AB6D7"/>
    <a:srgbClr val="55B7DE"/>
    <a:srgbClr val="A1A6BC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82C05A-7FBD-4858-9E63-3650FA9A6959}" v="13" dt="2025-10-31T19:06:20.689"/>
    <p1510:client id="{DC7EBE12-054F-49C2-806A-02ACCB3D4B35}" v="20" dt="2025-10-31T15:16:13.4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8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668" y="272"/>
      </p:cViewPr>
      <p:guideLst>
        <p:guide orient="horz" pos="2160"/>
        <p:guide pos="285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6.fntdata"/><Relationship Id="rId68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font" Target="fonts/font1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4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2.fntdata"/><Relationship Id="rId67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font" Target="fonts/font3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6B8DCEE-4DA7-4963-C517-6A69DBD396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" b="4938"/>
          <a:stretch>
            <a:fillRect/>
          </a:stretch>
        </p:blipFill>
        <p:spPr>
          <a:xfrm>
            <a:off x="0" y="-565"/>
            <a:ext cx="9144000" cy="678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32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596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40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69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632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1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4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55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32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253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62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2374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90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jpg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79" r:id="rId15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65906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9.png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6.mp4"/><Relationship Id="rId7" Type="http://schemas.openxmlformats.org/officeDocument/2006/relationships/image" Target="../media/image44.gi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5.xml"/><Relationship Id="rId4" Type="http://schemas.openxmlformats.org/officeDocument/2006/relationships/video" Target="../media/media6.mp4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2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7" Type="http://schemas.openxmlformats.org/officeDocument/2006/relationships/image" Target="../media/image23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2.xml"/><Relationship Id="rId6" Type="http://schemas.openxmlformats.org/officeDocument/2006/relationships/customXml" Target="../ink/ink4.xml"/><Relationship Id="rId5" Type="http://schemas.openxmlformats.org/officeDocument/2006/relationships/image" Target="../media/image220.png"/><Relationship Id="rId10" Type="http://schemas.openxmlformats.org/officeDocument/2006/relationships/image" Target="../media/image61.png"/><Relationship Id="rId9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2.png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png"/><Relationship Id="rId5" Type="http://schemas.openxmlformats.org/officeDocument/2006/relationships/image" Target="../media/image380.png"/><Relationship Id="rId4" Type="http://schemas.openxmlformats.org/officeDocument/2006/relationships/customXml" Target="../ink/ink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0.png"/><Relationship Id="rId5" Type="http://schemas.openxmlformats.org/officeDocument/2006/relationships/customXml" Target="../ink/ink8.xml"/><Relationship Id="rId4" Type="http://schemas.openxmlformats.org/officeDocument/2006/relationships/image" Target="../media/image320.png"/><Relationship Id="rId9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7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customXml" Target="../ink/ink10.xml"/><Relationship Id="rId11" Type="http://schemas.openxmlformats.org/officeDocument/2006/relationships/image" Target="../media/image66.png"/><Relationship Id="rId5" Type="http://schemas.openxmlformats.org/officeDocument/2006/relationships/image" Target="../media/image410.png"/><Relationship Id="rId10" Type="http://schemas.openxmlformats.org/officeDocument/2006/relationships/image" Target="../media/image65.png"/><Relationship Id="rId4" Type="http://schemas.openxmlformats.org/officeDocument/2006/relationships/customXml" Target="../ink/ink9.xml"/><Relationship Id="rId9" Type="http://schemas.openxmlformats.org/officeDocument/2006/relationships/image" Target="../media/image44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7" Type="http://schemas.openxmlformats.org/officeDocument/2006/relationships/image" Target="../media/image35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0.png"/><Relationship Id="rId5" Type="http://schemas.openxmlformats.org/officeDocument/2006/relationships/customXml" Target="../ink/ink12.xml"/><Relationship Id="rId4" Type="http://schemas.openxmlformats.org/officeDocument/2006/relationships/image" Target="../media/image3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00.png"/><Relationship Id="rId7" Type="http://schemas.openxmlformats.org/officeDocument/2006/relationships/image" Target="../media/image34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510.png"/><Relationship Id="rId4" Type="http://schemas.openxmlformats.org/officeDocument/2006/relationships/customXml" Target="../ink/ink1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30.emf"/><Relationship Id="rId7" Type="http://schemas.openxmlformats.org/officeDocument/2006/relationships/image" Target="../media/image34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54.emf"/><Relationship Id="rId4" Type="http://schemas.openxmlformats.org/officeDocument/2006/relationships/customXml" Target="../ink/ink16.xml"/><Relationship Id="rId9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442E70B-69EB-95B5-82C7-A48370B56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ADADB-7876-3DA1-C3DD-734C176AF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AC751A-22EF-97A1-FA2C-326B8DD0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age 12" descr="Une image contenant habits, homme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6E960BF8-513A-1765-2B2E-E56D3F90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77" y="2188024"/>
            <a:ext cx="1345524" cy="1689801"/>
          </a:xfrm>
          <a:prstGeom prst="rect">
            <a:avLst/>
          </a:prstGeom>
        </p:spPr>
      </p:pic>
      <p:pic>
        <p:nvPicPr>
          <p:cNvPr id="14" name="Image 13" descr="Une image contenant garço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A2C42341-2AC6-22E5-197E-1111D527B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32" y="2193388"/>
            <a:ext cx="1345524" cy="1689801"/>
          </a:xfrm>
          <a:prstGeom prst="rect">
            <a:avLst/>
          </a:prstGeom>
        </p:spPr>
      </p:pic>
      <p:pic>
        <p:nvPicPr>
          <p:cNvPr id="16" name="Image 15" descr="Une image contenant habits, personne, garçon, jeans&#10;&#10;Le contenu généré par l’IA peut être incorrect.">
            <a:extLst>
              <a:ext uri="{FF2B5EF4-FFF2-40B4-BE49-F238E27FC236}">
                <a16:creationId xmlns:a16="http://schemas.microsoft.com/office/drawing/2014/main" id="{A2BA8A17-48EE-BEAD-D959-5F82CA11B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72" y="2209034"/>
            <a:ext cx="1345524" cy="1689801"/>
          </a:xfrm>
          <a:prstGeom prst="rect">
            <a:avLst/>
          </a:prstGeom>
        </p:spPr>
      </p:pic>
      <p:pic>
        <p:nvPicPr>
          <p:cNvPr id="17" name="Image 16" descr="Une image contenant habits, poupée, Animation, chaussures&#10;&#10;Le contenu généré par l’IA peut être incorrect.">
            <a:extLst>
              <a:ext uri="{FF2B5EF4-FFF2-40B4-BE49-F238E27FC236}">
                <a16:creationId xmlns:a16="http://schemas.microsoft.com/office/drawing/2014/main" id="{995C0FB3-FE03-456E-8455-C3BF09E77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77" y="4442211"/>
            <a:ext cx="1345524" cy="1689801"/>
          </a:xfrm>
          <a:prstGeom prst="rect">
            <a:avLst/>
          </a:prstGeom>
        </p:spPr>
      </p:pic>
      <p:pic>
        <p:nvPicPr>
          <p:cNvPr id="18" name="Image 17" descr="Une image contenant habits, chaussures, plante, jeune enfant&#10;&#10;Le contenu généré par l’IA peut être incorrect.">
            <a:extLst>
              <a:ext uri="{FF2B5EF4-FFF2-40B4-BE49-F238E27FC236}">
                <a16:creationId xmlns:a16="http://schemas.microsoft.com/office/drawing/2014/main" id="{C3B47AD4-6E63-C460-4E39-2B9F2E7D6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33" y="4442212"/>
            <a:ext cx="1345523" cy="1689801"/>
          </a:xfrm>
          <a:prstGeom prst="rect">
            <a:avLst/>
          </a:prstGeom>
        </p:spPr>
      </p:pic>
      <p:pic>
        <p:nvPicPr>
          <p:cNvPr id="19" name="Image 18" descr="Une image contenant Équipement médical, soins de santé, habits, lit&#10;&#10;Le contenu généré par l’IA peut être incorrect.">
            <a:extLst>
              <a:ext uri="{FF2B5EF4-FFF2-40B4-BE49-F238E27FC236}">
                <a16:creationId xmlns:a16="http://schemas.microsoft.com/office/drawing/2014/main" id="{0423F5CF-7C35-FF0A-C8E7-B50C3ADBE1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73" y="4442213"/>
            <a:ext cx="1345523" cy="168980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63F1DE3-BEB6-1495-C557-D341CE8A6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9452" y="3726658"/>
            <a:ext cx="1800000" cy="360000"/>
          </a:xfrm>
        </p:spPr>
        <p:txBody>
          <a:bodyPr/>
          <a:lstStyle/>
          <a:p>
            <a:r>
              <a:rPr lang="fr-MA" dirty="0"/>
              <a:t>Ouvrir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5281363-26B2-DD4B-EFCB-D9B35AFBA9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90620" y="3718835"/>
            <a:ext cx="1800000" cy="360000"/>
          </a:xfrm>
        </p:spPr>
        <p:txBody>
          <a:bodyPr/>
          <a:lstStyle/>
          <a:p>
            <a:r>
              <a:rPr lang="fr-MA" dirty="0"/>
              <a:t>Expliquer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C0BE1EB-991A-7E8B-8784-52E65BCB321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81571" y="5975482"/>
            <a:ext cx="2395762" cy="360000"/>
          </a:xfrm>
        </p:spPr>
        <p:txBody>
          <a:bodyPr/>
          <a:lstStyle/>
          <a:p>
            <a:r>
              <a:rPr lang="fr-MA" dirty="0"/>
              <a:t>S’occuper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01457CE-4F9B-885D-6B78-5C1D279C26B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63382" y="5959836"/>
            <a:ext cx="3680172" cy="360000"/>
          </a:xfrm>
          <a:ln>
            <a:noFill/>
          </a:ln>
        </p:spPr>
        <p:txBody>
          <a:bodyPr/>
          <a:lstStyle/>
          <a:p>
            <a:r>
              <a:rPr lang="fr-MA" dirty="0"/>
              <a:t>Prêter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BF840CC7-99FD-5656-EEF5-121D2C1D8964}"/>
              </a:ext>
            </a:extLst>
          </p:cNvPr>
          <p:cNvSpPr txBox="1">
            <a:spLocks/>
          </p:cNvSpPr>
          <p:nvPr/>
        </p:nvSpPr>
        <p:spPr>
          <a:xfrm>
            <a:off x="3953682" y="597548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Accueillir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D54DFAC7-20BF-CF03-CBD0-DC327150FCF9}"/>
              </a:ext>
            </a:extLst>
          </p:cNvPr>
          <p:cNvSpPr txBox="1">
            <a:spLocks/>
          </p:cNvSpPr>
          <p:nvPr/>
        </p:nvSpPr>
        <p:spPr>
          <a:xfrm>
            <a:off x="6201788" y="371883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Cuisiner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686DC11-711A-5217-99B0-5D09C37BDB7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CC1078E-A881-5AE7-E86C-177E6BCA2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B7AFA7D-2E9E-8CB4-C544-35DA40CC0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430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267CF-E974-F376-4AB9-08F63A599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5FD2C-37B6-27B9-AA53-8C4E5A7B4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pic>
        <p:nvPicPr>
          <p:cNvPr id="5" name="Image 4" descr="Une image contenant habits, homme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453AAD34-359E-6DC8-AD52-97AD611F1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017128"/>
            <a:ext cx="1631494" cy="2048942"/>
          </a:xfrm>
          <a:prstGeom prst="rect">
            <a:avLst/>
          </a:prstGeom>
        </p:spPr>
      </p:pic>
      <p:pic>
        <p:nvPicPr>
          <p:cNvPr id="7" name="Image 6" descr="Une image contenant garço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D241CC18-D368-9F37-57E5-15707FD8A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15" y="2017128"/>
            <a:ext cx="1631494" cy="2048942"/>
          </a:xfrm>
          <a:prstGeom prst="rect">
            <a:avLst/>
          </a:prstGeom>
        </p:spPr>
      </p:pic>
      <p:pic>
        <p:nvPicPr>
          <p:cNvPr id="9" name="Image 8" descr="Une image contenant habits, personne, garçon, jeans&#10;&#10;Le contenu généré par l’IA peut être incorrect.">
            <a:extLst>
              <a:ext uri="{FF2B5EF4-FFF2-40B4-BE49-F238E27FC236}">
                <a16:creationId xmlns:a16="http://schemas.microsoft.com/office/drawing/2014/main" id="{4ACF2419-6638-5D37-AD52-BDC09C1B9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82" y="2032774"/>
            <a:ext cx="1631494" cy="2048942"/>
          </a:xfrm>
          <a:prstGeom prst="rect">
            <a:avLst/>
          </a:prstGeom>
        </p:spPr>
      </p:pic>
      <p:pic>
        <p:nvPicPr>
          <p:cNvPr id="11" name="Image 10" descr="Une image contenant habits, poupée, Animation, chaussures&#10;&#10;Le contenu généré par l’IA peut être incorrect.">
            <a:extLst>
              <a:ext uri="{FF2B5EF4-FFF2-40B4-BE49-F238E27FC236}">
                <a16:creationId xmlns:a16="http://schemas.microsoft.com/office/drawing/2014/main" id="{BB4B1C3C-82A3-0331-1130-F3AB76F1A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4271315"/>
            <a:ext cx="1631494" cy="2048942"/>
          </a:xfrm>
          <a:prstGeom prst="rect">
            <a:avLst/>
          </a:prstGeom>
        </p:spPr>
      </p:pic>
      <p:pic>
        <p:nvPicPr>
          <p:cNvPr id="13" name="Image 12" descr="Une image contenant habits, chaussures, plante, jeune enfant&#10;&#10;Le contenu généré par l’IA peut être incorrect.">
            <a:extLst>
              <a:ext uri="{FF2B5EF4-FFF2-40B4-BE49-F238E27FC236}">
                <a16:creationId xmlns:a16="http://schemas.microsoft.com/office/drawing/2014/main" id="{C8E5C7D2-69A5-FBE0-AB6E-34D00BDCB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16" y="4265952"/>
            <a:ext cx="1631493" cy="2048942"/>
          </a:xfrm>
          <a:prstGeom prst="rect">
            <a:avLst/>
          </a:prstGeom>
        </p:spPr>
      </p:pic>
      <p:pic>
        <p:nvPicPr>
          <p:cNvPr id="14" name="Image 13" descr="Une image contenant Équipement médical, soins de santé, habits, lit&#10;&#10;Le contenu généré par l’IA peut être incorrect.">
            <a:extLst>
              <a:ext uri="{FF2B5EF4-FFF2-40B4-BE49-F238E27FC236}">
                <a16:creationId xmlns:a16="http://schemas.microsoft.com/office/drawing/2014/main" id="{1A3C1177-4427-D07B-13FE-11F986312D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83" y="4265952"/>
            <a:ext cx="1631493" cy="2048941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0EABD18-7E54-9596-28C3-6FC4F63B93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624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poser une question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477D9DE-896F-D2B9-0CE4-36B189CB6F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EA9986E-78CA-2D4E-3F8E-DCBEF68AC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5AA253-7F2F-6FA9-CE36-B8835196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Acte de parole01_NV04_semaine02_VD">
            <a:hlinkClick r:id="" action="ppaction://media"/>
            <a:extLst>
              <a:ext uri="{FF2B5EF4-FFF2-40B4-BE49-F238E27FC236}">
                <a16:creationId xmlns:a16="http://schemas.microsoft.com/office/drawing/2014/main" id="{732591E9-F59F-8C23-27DF-E53B37E6DB3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875" y="2088682"/>
            <a:ext cx="8314825" cy="3726131"/>
          </a:xfr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706F5-3B87-1B99-7881-311EC6FC2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7FDF37-A65C-D5D9-DF90-789ED7366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poser la question comme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Répétons ensemble.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A1CACB5-ECD5-BA33-3C85-5FD4CE1B481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144DD67-65E6-49EA-FB64-546E6A418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E866B9-882C-ACC2-E014-BFB728FF1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0EFEB56-2122-1A48-7308-6138BA530F4D}"/>
              </a:ext>
            </a:extLst>
          </p:cNvPr>
          <p:cNvSpPr txBox="1"/>
          <p:nvPr/>
        </p:nvSpPr>
        <p:spPr>
          <a:xfrm>
            <a:off x="1692000" y="2639845"/>
            <a:ext cx="58335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Que fait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la directrice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à l’école ? 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Que fait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gardien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à l’école ? </a:t>
            </a:r>
          </a:p>
          <a:p>
            <a:pPr>
              <a:lnSpc>
                <a:spcPct val="150000"/>
              </a:lnSpc>
            </a:pPr>
            <a:endParaRPr lang="fr-FR" sz="3200" b="1" dirty="0">
              <a:solidFill>
                <a:schemeClr val="accent5">
                  <a:lumMod val="50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2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896D6-9319-7AE7-9F66-F4F650911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D69171-9FAD-E207-D21F-E26DF7C3C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exemples.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E59CC16-5AEA-6F3C-A2EF-9B84374BE835}"/>
              </a:ext>
            </a:extLst>
          </p:cNvPr>
          <p:cNvSpPr txBox="1"/>
          <p:nvPr/>
        </p:nvSpPr>
        <p:spPr>
          <a:xfrm>
            <a:off x="1692000" y="2485841"/>
            <a:ext cx="646059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Que fait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maître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à l’école ? 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Que fait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directeur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à l’école ?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Que fait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la maîtresse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à l’école ? </a:t>
            </a:r>
          </a:p>
          <a:p>
            <a:pPr>
              <a:lnSpc>
                <a:spcPct val="150000"/>
              </a:lnSpc>
            </a:pPr>
            <a:endParaRPr lang="fr-FR" sz="3200" b="1" dirty="0">
              <a:solidFill>
                <a:schemeClr val="accent5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ACF82E-70AA-FBF6-2457-7945269762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162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7" name="Titre 8">
            <a:extLst>
              <a:ext uri="{FF2B5EF4-FFF2-40B4-BE49-F238E27FC236}">
                <a16:creationId xmlns:a16="http://schemas.microsoft.com/office/drawing/2014/main" id="{E7BD7284-B447-8F9C-2FDE-487A6E0694EF}"/>
              </a:ext>
            </a:extLst>
          </p:cNvPr>
          <p:cNvSpPr txBox="1">
            <a:spLocks/>
          </p:cNvSpPr>
          <p:nvPr/>
        </p:nvSpPr>
        <p:spPr>
          <a:xfrm>
            <a:off x="1595747" y="757794"/>
            <a:ext cx="7211368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votre tour.  Qui veut poser la question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 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?  Donnez différents exemples.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334A83C-35CB-4FCB-9F21-A6AD1A3798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373529" y="2733576"/>
            <a:ext cx="4887827" cy="3258552"/>
          </a:xfrm>
          <a:prstGeom prst="rect">
            <a:avLst/>
          </a:prstGeom>
        </p:spPr>
      </p:pic>
      <p:sp>
        <p:nvSpPr>
          <p:cNvPr id="3" name="AutoShape 6" descr="Image générée">
            <a:extLst>
              <a:ext uri="{FF2B5EF4-FFF2-40B4-BE49-F238E27FC236}">
                <a16:creationId xmlns:a16="http://schemas.microsoft.com/office/drawing/2014/main" id="{9C7F1CB1-4107-01BE-6C0A-F839E1BD54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50607" y="335360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338A50-6164-294A-BB62-BC9FF55CB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740" y="2271319"/>
            <a:ext cx="1218404" cy="11027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541B291-DED6-6EEC-EEB0-88D06E013E9B}"/>
              </a:ext>
            </a:extLst>
          </p:cNvPr>
          <p:cNvSpPr txBox="1"/>
          <p:nvPr/>
        </p:nvSpPr>
        <p:spPr>
          <a:xfrm>
            <a:off x="418362" y="3964238"/>
            <a:ext cx="260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 Que fait _______ à l’école ?</a:t>
            </a:r>
          </a:p>
        </p:txBody>
      </p:sp>
    </p:spTree>
    <p:extLst>
      <p:ext uri="{BB962C8B-B14F-4D97-AF65-F5344CB8AC3E}">
        <p14:creationId xmlns:p14="http://schemas.microsoft.com/office/powerpoint/2010/main" val="72377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622C-72F2-832C-6A49-077B232E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FE51F8C-1F35-9CC8-FA29-27998F95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52" y="759703"/>
            <a:ext cx="670707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nous allons apprendre à répondre à la question.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26095B-721D-3CC5-01CB-26DF99B5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9150" y="2478024"/>
            <a:ext cx="4550867" cy="3742242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E71152CF-E31C-98AC-2A59-D32EBA39B35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7BBD7B1-4675-80C2-E759-7D99E583D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5CF8B29-1718-D04A-6589-90FA2AE82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60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12F0F-D332-AA51-27AF-18490DC8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EB9905B-7243-9E77-45A9-5D61D4D7FC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745AF8D4-BCBE-6E33-FC16-84FDB46E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F55EA39-E3ED-ECAD-2CBD-CEF936695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Acte de parole02_NV04_semaine02_VD">
            <a:hlinkClick r:id="" action="ppaction://media"/>
            <a:extLst>
              <a:ext uri="{FF2B5EF4-FFF2-40B4-BE49-F238E27FC236}">
                <a16:creationId xmlns:a16="http://schemas.microsoft.com/office/drawing/2014/main" id="{E88715CA-6EB2-B655-3556-75BB644F098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3963" r="4768"/>
          <a:stretch>
            <a:fillRect/>
          </a:stretch>
        </p:blipFill>
        <p:spPr>
          <a:xfrm>
            <a:off x="394183" y="2110741"/>
            <a:ext cx="8316679" cy="3955259"/>
          </a:xfrm>
        </p:spPr>
      </p:pic>
    </p:spTree>
    <p:extLst>
      <p:ext uri="{BB962C8B-B14F-4D97-AF65-F5344CB8AC3E}">
        <p14:creationId xmlns:p14="http://schemas.microsoft.com/office/powerpoint/2010/main" val="27786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14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544FE-8E96-9A1E-3AB6-D4CE910DE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C013A1-ED4B-4DE5-6E29-EAEA286B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répondre comme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Répétons ensemble.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4295430-F41B-699E-5E15-DAEC2F70168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F619259-D969-01CA-4D05-41CE7F6A6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7468C80-469B-EB6C-2545-8716E0FD5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72EB273-0FB3-54EF-FB71-F6A2F7F6E1ED}"/>
              </a:ext>
            </a:extLst>
          </p:cNvPr>
          <p:cNvSpPr txBox="1"/>
          <p:nvPr/>
        </p:nvSpPr>
        <p:spPr>
          <a:xfrm>
            <a:off x="851835" y="2822725"/>
            <a:ext cx="79167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À l’école,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la directrice accueille les élèves.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À l’école,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gardien ouvre la porte.</a:t>
            </a:r>
          </a:p>
        </p:txBody>
      </p:sp>
    </p:spTree>
    <p:extLst>
      <p:ext uri="{BB962C8B-B14F-4D97-AF65-F5344CB8AC3E}">
        <p14:creationId xmlns:p14="http://schemas.microsoft.com/office/powerpoint/2010/main" val="214324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AF681-DAD5-3831-4B04-956C22DFF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346ED2-0B41-96ED-50DA-A4290377F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exemples.  </a:t>
            </a: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42A128B-19BF-99ED-0677-322C5CAB39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39CC042-913A-7D9E-0C0A-40701E246133}"/>
              </a:ext>
            </a:extLst>
          </p:cNvPr>
          <p:cNvSpPr txBox="1"/>
          <p:nvPr/>
        </p:nvSpPr>
        <p:spPr>
          <a:xfrm>
            <a:off x="851835" y="2822725"/>
            <a:ext cx="791678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À l’école,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la maîtresse explique la leçon. </a:t>
            </a:r>
            <a:endParaRPr lang="fr-FR" sz="3200" b="1" dirty="0">
              <a:solidFill>
                <a:srgbClr val="00ACA4"/>
              </a:solidFill>
              <a:latin typeface="Dosis" pitchFamily="2" charset="0"/>
            </a:endParaRP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À l’école,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la bibliothécaire prête des livres.</a:t>
            </a:r>
          </a:p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À l’école,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cuisinier prépare le repas. </a:t>
            </a:r>
            <a:endParaRPr lang="fr-FR" sz="3200" b="1" dirty="0">
              <a:solidFill>
                <a:srgbClr val="00ACA4"/>
              </a:solidFill>
              <a:latin typeface="Dosis" pitchFamily="2" charset="0"/>
            </a:endParaRPr>
          </a:p>
          <a:p>
            <a:pPr>
              <a:lnSpc>
                <a:spcPct val="150000"/>
              </a:lnSpc>
            </a:pPr>
            <a:endParaRPr lang="fr-FR" sz="3200" b="1" dirty="0">
              <a:solidFill>
                <a:schemeClr val="accent5">
                  <a:lumMod val="50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6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79961" y="2843448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jouer la scène ? Choisissez différents exemples. 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9C610F-0000-14C7-04CA-B5693FB1F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418362" y="3964238"/>
            <a:ext cx="260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 Que fait _______ à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F4A7155-7CFA-2AE2-5289-E12B1537D5E4}"/>
              </a:ext>
            </a:extLst>
          </p:cNvPr>
          <p:cNvSpPr txBox="1"/>
          <p:nvPr/>
        </p:nvSpPr>
        <p:spPr>
          <a:xfrm>
            <a:off x="6262823" y="3886083"/>
            <a:ext cx="2177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8D6F91"/>
                </a:solidFill>
                <a:latin typeface="Dosis" pitchFamily="2" charset="0"/>
              </a:rPr>
              <a:t>À l’école, ____</a:t>
            </a:r>
          </a:p>
        </p:txBody>
      </p:sp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554010C-6F2E-929F-88A0-9D562BE481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EA0E314-1312-B4AD-8C68-DBE0E9C7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91ABA2-FCCF-1EC8-954D-5CBE862A5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81352" y="3035807"/>
            <a:ext cx="3765344" cy="251022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375" y="215346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7250" y="2160628"/>
            <a:ext cx="1219370" cy="10860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1FE475-901F-0B9E-4012-B18987E50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7250" y="2246069"/>
            <a:ext cx="1066949" cy="9716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8C66367-9A6A-3C2C-44F1-C92B3ADB40E5}"/>
              </a:ext>
            </a:extLst>
          </p:cNvPr>
          <p:cNvSpPr txBox="1"/>
          <p:nvPr/>
        </p:nvSpPr>
        <p:spPr>
          <a:xfrm>
            <a:off x="418362" y="3964238"/>
            <a:ext cx="260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 Que fait _______ à l’école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FCA30E-41BF-43D1-ECF5-C72E847D373F}"/>
              </a:ext>
            </a:extLst>
          </p:cNvPr>
          <p:cNvSpPr txBox="1"/>
          <p:nvPr/>
        </p:nvSpPr>
        <p:spPr>
          <a:xfrm>
            <a:off x="6262823" y="3886083"/>
            <a:ext cx="2177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8D6F91"/>
                </a:solidFill>
                <a:latin typeface="Dosis" pitchFamily="2" charset="0"/>
              </a:rPr>
              <a:t>À l’école, ____</a:t>
            </a:r>
          </a:p>
        </p:txBody>
      </p:sp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62" y="1464640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3222C65-1C0E-6A59-04DB-C405069E3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90" y="3485267"/>
            <a:ext cx="6254069" cy="1446177"/>
          </a:xfrm>
          <a:prstGeom prst="rect">
            <a:avLst/>
          </a:prstGeom>
        </p:spPr>
      </p:pic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C0B49663-4471-FF7B-3AF6-CF04DCEAF5D6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Utiliser le verbe « accueillir » au présent.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C1E044E-6176-7551-D164-504D16EC423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54D9D50-2F90-1077-5084-852859D1ED1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191F446-D77C-B51F-A1D2-0B12A986ED1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Titre 53">
              <a:extLst>
                <a:ext uri="{FF2B5EF4-FFF2-40B4-BE49-F238E27FC236}">
                  <a16:creationId xmlns:a16="http://schemas.microsoft.com/office/drawing/2014/main" id="{84C3A40E-39CB-761D-01F4-A38A9E816631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4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D303F62-43FB-8BE2-2775-3004C45167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9941" y="4995349"/>
            <a:ext cx="540000" cy="540000"/>
          </a:xfrm>
        </p:spPr>
      </p:pic>
      <p:pic>
        <p:nvPicPr>
          <p:cNvPr id="5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46DF774-7658-F087-0F56-D1ACA5B011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79941" y="3488135"/>
            <a:ext cx="540000" cy="540000"/>
          </a:xfrm>
          <a:prstGeom prst="rect">
            <a:avLst/>
          </a:prstGeom>
          <a:noFill/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11A34423-F1D6-1C1F-B84A-5D6601C2969F}"/>
              </a:ext>
            </a:extLst>
          </p:cNvPr>
          <p:cNvSpPr txBox="1"/>
          <p:nvPr/>
        </p:nvSpPr>
        <p:spPr>
          <a:xfrm>
            <a:off x="2264025" y="3602686"/>
            <a:ext cx="237917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00" b="1" dirty="0">
                <a:solidFill>
                  <a:srgbClr val="414C7A"/>
                </a:solidFill>
                <a:latin typeface="Dosis" pitchFamily="2" charset="0"/>
              </a:rPr>
              <a:t>2.  Ecrit : point de langue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B282A984-C8A2-27E5-CCCE-118898D2E4E4}"/>
              </a:ext>
            </a:extLst>
          </p:cNvPr>
          <p:cNvSpPr txBox="1">
            <a:spLocks/>
          </p:cNvSpPr>
          <p:nvPr/>
        </p:nvSpPr>
        <p:spPr>
          <a:xfrm>
            <a:off x="2091597" y="2512787"/>
            <a:ext cx="4960805" cy="75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Acte de parole 1 : « Parler des métiers de l’école  ». 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5ADD745D-6E22-4025-20F7-3AFCB520E0C7}"/>
              </a:ext>
            </a:extLst>
          </p:cNvPr>
          <p:cNvSpPr txBox="1">
            <a:spLocks/>
          </p:cNvSpPr>
          <p:nvPr/>
        </p:nvSpPr>
        <p:spPr>
          <a:xfrm>
            <a:off x="2264025" y="553489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Mots avec difficultés : le son « </a:t>
            </a:r>
            <a:r>
              <a:rPr lang="fr-FR" sz="1400" dirty="0" err="1"/>
              <a:t>ueil</a:t>
            </a:r>
            <a:r>
              <a:rPr lang="fr-FR" sz="1400" dirty="0"/>
              <a:t> »..</a:t>
            </a:r>
          </a:p>
        </p:txBody>
      </p:sp>
      <p:pic>
        <p:nvPicPr>
          <p:cNvPr id="3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978B207-E189-8662-ECB7-90015B0533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79941" y="196381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901" y="769328"/>
            <a:ext cx="711133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on va faire la conjugaison du verbe « accueillir ». « 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ccueillir »  ça veut dire</a:t>
            </a:r>
            <a:r>
              <a:rPr lang="ar-A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ar-MA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ي</a:t>
            </a:r>
            <a:r>
              <a:rPr lang="ar-A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ستقبل</a:t>
            </a:r>
            <a:endParaRPr lang="a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F22F39A-6060-20E1-8D2D-97721607BB5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EEC40CA-68E2-28C1-87B5-9CB2655B6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8C33690-9FEC-0648-2ABB-E0B774845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C474109-6720-BE2B-10E8-F528BA9C3FD5}"/>
              </a:ext>
            </a:extLst>
          </p:cNvPr>
          <p:cNvSpPr txBox="1"/>
          <p:nvPr/>
        </p:nvSpPr>
        <p:spPr>
          <a:xfrm>
            <a:off x="2714624" y="2980462"/>
            <a:ext cx="37147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Accueillir </a:t>
            </a:r>
            <a:r>
              <a:rPr lang="ar-MA" sz="5400" b="1" dirty="0">
                <a:solidFill>
                  <a:schemeClr val="bg1">
                    <a:lumMod val="65000"/>
                  </a:schemeClr>
                </a:solidFill>
              </a:rPr>
              <a:t>ي</a:t>
            </a:r>
            <a:r>
              <a:rPr lang="ar-AE" sz="5400" b="1" dirty="0">
                <a:solidFill>
                  <a:schemeClr val="bg1">
                    <a:lumMod val="65000"/>
                  </a:schemeClr>
                </a:solidFill>
              </a:rPr>
              <a:t>ستقبل</a:t>
            </a:r>
            <a:r>
              <a:rPr lang="ar-AE" sz="5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kumimoji="0" lang="fr-FR" sz="5400" b="1" i="0" u="none" strike="noStrike" kern="1200" cap="none" spc="0" normalizeH="0" baseline="0" noProof="0" dirty="0">
              <a:ln w="0"/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DB71BDC8-601B-25B4-5945-1C3CCA766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E5316F1-FCFE-3E92-79E6-B5B3778248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5" y="5834730"/>
            <a:ext cx="812539" cy="812539"/>
          </a:xfrm>
          <a:prstGeom prst="rect">
            <a:avLst/>
          </a:prstGeom>
        </p:spPr>
      </p:pic>
      <p:pic>
        <p:nvPicPr>
          <p:cNvPr id="2" name="2- Conjugaison apprendre">
            <a:hlinkClick r:id="" action="ppaction://media"/>
            <a:extLst>
              <a:ext uri="{FF2B5EF4-FFF2-40B4-BE49-F238E27FC236}">
                <a16:creationId xmlns:a16="http://schemas.microsoft.com/office/drawing/2014/main" id="{98741DAE-D366-4CF9-4A0E-0C8EA43ACE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6299"/>
          <a:stretch>
            <a:fillRect/>
          </a:stretch>
        </p:blipFill>
        <p:spPr>
          <a:xfrm>
            <a:off x="1292125" y="1703671"/>
            <a:ext cx="6540500" cy="4569625"/>
          </a:xfrm>
          <a:prstGeom prst="rect">
            <a:avLst/>
          </a:prstGeom>
        </p:spPr>
      </p:pic>
      <p:pic>
        <p:nvPicPr>
          <p:cNvPr id="6" name="Accueillir au présent.">
            <a:hlinkClick r:id="" action="ppaction://media"/>
            <a:extLst>
              <a:ext uri="{FF2B5EF4-FFF2-40B4-BE49-F238E27FC236}">
                <a16:creationId xmlns:a16="http://schemas.microsoft.com/office/drawing/2014/main" id="{360B6B32-1945-5A93-F460-DD340FB2D7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0874" y="1960734"/>
            <a:ext cx="7362251" cy="414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28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BFE94A8-317C-1DAD-F357-802FD766DEC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86282F1-F78C-55F5-0F57-2F387398D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29AAA4D-1E62-DA62-337B-CB4349546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C02E5CB-A966-1551-9295-DA733319F94A}"/>
              </a:ext>
            </a:extLst>
          </p:cNvPr>
          <p:cNvSpPr txBox="1"/>
          <p:nvPr/>
        </p:nvSpPr>
        <p:spPr>
          <a:xfrm>
            <a:off x="1472052" y="2264459"/>
            <a:ext cx="7279895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00ACA4"/>
                </a:solidFill>
                <a:latin typeface="Dosis" pitchFamily="2" charset="0"/>
              </a:rPr>
              <a:t>J’</a:t>
            </a:r>
            <a:r>
              <a:rPr lang="fr-FR" sz="2800" b="1" dirty="0">
                <a:solidFill>
                  <a:srgbClr val="565F88"/>
                </a:solidFill>
                <a:latin typeface="Dosis" pitchFamily="2" charset="0"/>
              </a:rPr>
              <a:t>accueill</a:t>
            </a:r>
            <a:r>
              <a:rPr lang="fr-FR" sz="2800" b="1" dirty="0">
                <a:solidFill>
                  <a:srgbClr val="00ACA4"/>
                </a:solidFill>
                <a:latin typeface="Dosis" pitchFamily="2" charset="0"/>
              </a:rPr>
              <a:t>e                              Nous</a:t>
            </a:r>
            <a:r>
              <a:rPr lang="fr-FR" sz="2800" b="1" dirty="0">
                <a:latin typeface="Dosis" pitchFamily="2" charset="0"/>
              </a:rPr>
              <a:t> </a:t>
            </a:r>
            <a:r>
              <a:rPr lang="fr-FR" sz="2800" b="1" dirty="0">
                <a:solidFill>
                  <a:srgbClr val="565F88"/>
                </a:solidFill>
                <a:latin typeface="Dosis" pitchFamily="2" charset="0"/>
              </a:rPr>
              <a:t>appren</a:t>
            </a:r>
            <a:r>
              <a:rPr lang="fr-FR" sz="2800" b="1" dirty="0">
                <a:solidFill>
                  <a:srgbClr val="00ACA4"/>
                </a:solidFill>
                <a:latin typeface="Dosis" pitchFamily="2" charset="0"/>
              </a:rPr>
              <a:t>ons </a:t>
            </a:r>
            <a:r>
              <a:rPr lang="fr-FR" sz="2800" b="1" dirty="0">
                <a:latin typeface="Dosis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00ACA4"/>
                </a:solidFill>
                <a:latin typeface="Dosis" pitchFamily="2" charset="0"/>
              </a:rPr>
              <a:t>Tu</a:t>
            </a:r>
            <a:r>
              <a:rPr lang="fr-FR" sz="2800" b="1" dirty="0">
                <a:latin typeface="Dosis" pitchFamily="2" charset="0"/>
              </a:rPr>
              <a:t> </a:t>
            </a:r>
            <a:r>
              <a:rPr lang="fr-FR" sz="2800" b="1" dirty="0">
                <a:solidFill>
                  <a:srgbClr val="565F88"/>
                </a:solidFill>
                <a:latin typeface="Dosis" pitchFamily="2" charset="0"/>
              </a:rPr>
              <a:t>accueill</a:t>
            </a:r>
            <a:r>
              <a:rPr lang="fr-FR" sz="2800" b="1" dirty="0">
                <a:solidFill>
                  <a:srgbClr val="00ACA4"/>
                </a:solidFill>
                <a:latin typeface="Dosis" pitchFamily="2" charset="0"/>
              </a:rPr>
              <a:t>es                          Vous </a:t>
            </a:r>
            <a:r>
              <a:rPr lang="fr-FR" sz="2800" b="1" dirty="0">
                <a:solidFill>
                  <a:srgbClr val="565F88"/>
                </a:solidFill>
                <a:latin typeface="Dosis" pitchFamily="2" charset="0"/>
              </a:rPr>
              <a:t>accueill</a:t>
            </a:r>
            <a:r>
              <a:rPr lang="fr-FR" sz="2800" b="1" dirty="0">
                <a:solidFill>
                  <a:srgbClr val="00ACA4"/>
                </a:solidFill>
                <a:latin typeface="Dosis" pitchFamily="2" charset="0"/>
              </a:rPr>
              <a:t>ez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00ACA4"/>
                </a:solidFill>
                <a:latin typeface="Dosis" pitchFamily="2" charset="0"/>
              </a:rPr>
              <a:t>Il</a:t>
            </a:r>
            <a:r>
              <a:rPr lang="fr-FR" sz="2800" b="1" dirty="0">
                <a:latin typeface="Dosis" pitchFamily="2" charset="0"/>
              </a:rPr>
              <a:t> </a:t>
            </a:r>
            <a:r>
              <a:rPr lang="fr-FR" sz="2800" b="1" dirty="0">
                <a:solidFill>
                  <a:srgbClr val="565F88"/>
                </a:solidFill>
                <a:latin typeface="Dosis" pitchFamily="2" charset="0"/>
              </a:rPr>
              <a:t>accueill</a:t>
            </a:r>
            <a:r>
              <a:rPr lang="fr-FR" sz="2800" b="1" dirty="0">
                <a:solidFill>
                  <a:srgbClr val="00ACA4"/>
                </a:solidFill>
                <a:latin typeface="Dosis" pitchFamily="2" charset="0"/>
              </a:rPr>
              <a:t>e</a:t>
            </a:r>
            <a:r>
              <a:rPr lang="fr-FR" sz="2800" b="1" dirty="0">
                <a:latin typeface="Dosis" pitchFamily="2" charset="0"/>
              </a:rPr>
              <a:t>                             </a:t>
            </a:r>
            <a:r>
              <a:rPr lang="fr-FR" sz="2800" b="1" dirty="0">
                <a:solidFill>
                  <a:srgbClr val="00ACA4"/>
                </a:solidFill>
                <a:latin typeface="Dosis" pitchFamily="2" charset="0"/>
              </a:rPr>
              <a:t> Ils </a:t>
            </a:r>
            <a:r>
              <a:rPr lang="fr-FR" sz="2800" b="1" dirty="0">
                <a:solidFill>
                  <a:srgbClr val="565F88"/>
                </a:solidFill>
                <a:latin typeface="Dosis" pitchFamily="2" charset="0"/>
              </a:rPr>
              <a:t>accueill</a:t>
            </a:r>
            <a:r>
              <a:rPr lang="fr-FR" sz="2800" b="1" dirty="0">
                <a:solidFill>
                  <a:srgbClr val="00ACA4"/>
                </a:solidFill>
                <a:latin typeface="Dosis" pitchFamily="2" charset="0"/>
              </a:rPr>
              <a:t>ent</a:t>
            </a:r>
            <a:r>
              <a:rPr lang="fr-FR" sz="2800" b="1" dirty="0">
                <a:latin typeface="Dosis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00ACA4"/>
                </a:solidFill>
                <a:latin typeface="Dosis" pitchFamily="2" charset="0"/>
              </a:rPr>
              <a:t>Elle</a:t>
            </a:r>
            <a:r>
              <a:rPr lang="fr-FR" sz="2800" b="1" dirty="0">
                <a:latin typeface="Dosis" pitchFamily="2" charset="0"/>
              </a:rPr>
              <a:t> </a:t>
            </a:r>
            <a:r>
              <a:rPr lang="fr-FR" sz="2800" b="1" dirty="0">
                <a:solidFill>
                  <a:srgbClr val="565F88"/>
                </a:solidFill>
                <a:latin typeface="Dosis" pitchFamily="2" charset="0"/>
              </a:rPr>
              <a:t>accueill</a:t>
            </a:r>
            <a:r>
              <a:rPr lang="fr-FR" sz="2800" b="1" dirty="0">
                <a:solidFill>
                  <a:srgbClr val="00ACA4"/>
                </a:solidFill>
                <a:latin typeface="Dosis" pitchFamily="2" charset="0"/>
              </a:rPr>
              <a:t>e</a:t>
            </a:r>
            <a:r>
              <a:rPr lang="fr-FR" sz="2800" b="1" dirty="0">
                <a:latin typeface="Dosis" pitchFamily="2" charset="0"/>
              </a:rPr>
              <a:t>                         </a:t>
            </a:r>
            <a:r>
              <a:rPr lang="fr-FR" sz="2800" b="1" dirty="0">
                <a:solidFill>
                  <a:srgbClr val="00ACA4"/>
                </a:solidFill>
                <a:latin typeface="Dosis" pitchFamily="2" charset="0"/>
              </a:rPr>
              <a:t> Elles </a:t>
            </a:r>
            <a:r>
              <a:rPr lang="fr-FR" sz="2800" b="1" dirty="0">
                <a:solidFill>
                  <a:srgbClr val="565F88"/>
                </a:solidFill>
                <a:latin typeface="Dosis" pitchFamily="2" charset="0"/>
              </a:rPr>
              <a:t>accueill</a:t>
            </a:r>
            <a:r>
              <a:rPr lang="fr-FR" sz="2800" b="1" dirty="0">
                <a:solidFill>
                  <a:srgbClr val="00ACA4"/>
                </a:solidFill>
                <a:latin typeface="Dosis" pitchFamily="2" charset="0"/>
              </a:rPr>
              <a:t>ent</a:t>
            </a:r>
          </a:p>
          <a:p>
            <a:pPr>
              <a:lnSpc>
                <a:spcPct val="150000"/>
              </a:lnSpc>
            </a:pPr>
            <a:r>
              <a:rPr lang="fr-FR" sz="2800" b="1" dirty="0">
                <a:latin typeface="Dosis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8802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374D0C-9491-6652-DA3E-2CB32434A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le verbe accueillir? Levez la main</a:t>
            </a:r>
            <a:r>
              <a:rPr lang="fr-FR" dirty="0"/>
              <a:t>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9E25662-4E94-91CB-F832-F2DE2BDD98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E1FDCD7-4D1B-42F0-FAA8-1C52E2738659}"/>
              </a:ext>
            </a:extLst>
          </p:cNvPr>
          <p:cNvSpPr txBox="1"/>
          <p:nvPr/>
        </p:nvSpPr>
        <p:spPr>
          <a:xfrm>
            <a:off x="1467218" y="3168915"/>
            <a:ext cx="655607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            J’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 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des amis.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1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60E23-C8BC-885C-3F08-0EC096588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307DA-9783-42E3-89E3-7EF1C13C4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J’accueille des amis. Qui veut expliquer cette phrase ?  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F74E8D3-EF42-CE7E-37B5-8344D75F75E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0EE87A7-940E-DDAA-948F-8901ECEBA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7EFEA3C-1A3D-CD70-07C6-60ACCA3BF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C46D351-614F-B381-8631-42EA4EC838D4}"/>
              </a:ext>
            </a:extLst>
          </p:cNvPr>
          <p:cNvSpPr txBox="1"/>
          <p:nvPr/>
        </p:nvSpPr>
        <p:spPr>
          <a:xfrm>
            <a:off x="754947" y="3101538"/>
            <a:ext cx="6556076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            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J’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accueill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e</a:t>
            </a:r>
            <a:r>
              <a:rPr kumimoji="0" lang="fr-FR" sz="44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des amis.  </a:t>
            </a:r>
            <a:endParaRPr kumimoji="0" lang="fr-MA" sz="44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7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AB039-2EBB-4F11-EE13-B1727FC38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2FDF59-77A7-6DDC-AE9E-C90D7648C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le verbe accueillir? Levez la main</a:t>
            </a:r>
            <a:r>
              <a:rPr lang="fr-FR" dirty="0"/>
              <a:t>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AB063C2-45E5-DDC6-226D-36733A780D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284201C-911F-F397-3802-79AD55657801}"/>
              </a:ext>
            </a:extLst>
          </p:cNvPr>
          <p:cNvSpPr txBox="1"/>
          <p:nvPr/>
        </p:nvSpPr>
        <p:spPr>
          <a:xfrm>
            <a:off x="288758" y="3149664"/>
            <a:ext cx="839322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           La directrice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les maitresses.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5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698301BA-E631-346B-2CC4-70A67BC07DF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A6CCB5-88F4-424B-0D25-BB6AEA8BC886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4185AC-9E82-0050-E2EA-B80EFB10763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9549343F-0609-6BD5-110E-FB0B73702EB1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3E101-9D0E-5F07-F3A3-DC5D150EE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CCB04D-0E78-8FB5-B6D8-D4B474DB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directrice accueille les élèves. Qui veut expliquer cette phrase ? </a:t>
            </a:r>
            <a:endParaRPr lang="fr-FR" dirty="0"/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0927A5E-DA57-BB10-E213-1F43605102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1E21039-727B-0EE5-0DB0-0CDD0BC45CB0}"/>
              </a:ext>
            </a:extLst>
          </p:cNvPr>
          <p:cNvSpPr txBox="1"/>
          <p:nvPr/>
        </p:nvSpPr>
        <p:spPr>
          <a:xfrm>
            <a:off x="0" y="3141038"/>
            <a:ext cx="868271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          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La directrice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accueill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e</a:t>
            </a: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565F88"/>
                </a:solidFill>
                <a:latin typeface="Dosis Medium" pitchFamily="2" charset="0"/>
                <a:cs typeface="Arial" panose="020B0604020202020204" pitchFamily="34" charset="0"/>
              </a:rPr>
              <a:t>les maitresses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7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73D2A-E1D3-F46D-A189-8F4A471B2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1284A9-5161-2283-574A-D5A66F2B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le verbe accueillir ? Levez la main</a:t>
            </a:r>
            <a:r>
              <a:rPr lang="fr-FR" dirty="0"/>
              <a:t>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44B2826-71BF-9E7B-F428-D256444307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B5859EA-7D90-F38B-C34F-1C58015F7118}"/>
              </a:ext>
            </a:extLst>
          </p:cNvPr>
          <p:cNvSpPr txBox="1"/>
          <p:nvPr/>
        </p:nvSpPr>
        <p:spPr>
          <a:xfrm>
            <a:off x="288758" y="3149664"/>
            <a:ext cx="839322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            Ils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les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élèves.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4E851-93A5-AF25-CEDB-E43BDE9D4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5E5FB1-B67C-79B6-81D2-E9B96691B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Ils accueillent les élèves. Qui veut expliquer cette phrase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05EF3A-C26F-7BC1-9410-83549270B178}"/>
              </a:ext>
            </a:extLst>
          </p:cNvPr>
          <p:cNvSpPr txBox="1"/>
          <p:nvPr/>
        </p:nvSpPr>
        <p:spPr>
          <a:xfrm>
            <a:off x="288758" y="3149664"/>
            <a:ext cx="839322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          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Ils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accueill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ent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les élèves.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5D52AC2-7E3A-79E5-3DE2-0541C40993D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E468AD1-AFEB-9BB5-A508-0E7F6817A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F90FB19-C99F-386A-1943-A3E046B0D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999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17.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1EEA6A3-A24E-ED91-20B5-24D06222A8C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A9C401F-894F-FE2C-77B2-DE6139C46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C50D4FF-E887-9364-04A6-634F9DED6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3FA626F8-5424-A239-6AD1-FDFA27963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615550"/>
            <a:ext cx="3160569" cy="491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4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33FFA-9F25-C65D-9286-0C91620C8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15C2FBB-73FB-5B3F-4A9C-CA42856A4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silencieusement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la conjugaison du verbe. Vous avez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1 minute.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4940301-293A-064F-937F-5AFD5BE8595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4801EBF-D262-9458-68E1-B21518D39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B878D34-0B7E-70D5-F565-B31F607FB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0BB0AB0F-C09D-B120-EF80-9C50008965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272" r="10524" b="59462"/>
          <a:stretch>
            <a:fillRect/>
          </a:stretch>
        </p:blipFill>
        <p:spPr>
          <a:xfrm>
            <a:off x="1546860" y="2488310"/>
            <a:ext cx="5354454" cy="2721856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0103CAD-DB52-43C8-9CF4-42B3F6BDD86B}"/>
              </a:ext>
            </a:extLst>
          </p:cNvPr>
          <p:cNvSpPr/>
          <p:nvPr/>
        </p:nvSpPr>
        <p:spPr>
          <a:xfrm>
            <a:off x="1546859" y="3079347"/>
            <a:ext cx="2796079" cy="226557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953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 Je vais expliquer la consigne et passer entre les rangs pour vous aider.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960C7A6-A0AE-B873-6584-F3B83952B8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82544B2-12ED-3AF6-033B-D1AF2F6AA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53AB5A6-6265-C6A0-24BD-79BECE992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5BA51437-2C09-67A3-2448-170B365B3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50" y="1762090"/>
            <a:ext cx="3175672" cy="317567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BD80328-724C-EDA3-DFAB-720DC18F5AB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017" b="59982"/>
          <a:stretch>
            <a:fillRect/>
          </a:stretch>
        </p:blipFill>
        <p:spPr>
          <a:xfrm>
            <a:off x="555832" y="2387600"/>
            <a:ext cx="4318000" cy="255016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8F2C4-792F-4847-2878-23FBF059F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978493C-B759-1FEC-C5FC-10BB0C04B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78493C-B759-1FEC-C5FC-10BB0C04B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33D3E28B-D79E-6CBF-D657-E00925FA066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Faites attention à l’orthographe. 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92CA679-2008-B4B1-3F77-B0877331BD3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2EA2B2C-CCDD-2B21-16CE-25A4CB762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56874E-A397-A56C-7678-CF7BB88A0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C1E72C5-A92B-9060-20F2-DD95CABD7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952" y="2205007"/>
            <a:ext cx="4048095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Utiliser le verbe « accueillir » au présent.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Acte de parole 1 : « parler des métiers de l’école ».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AC75C7-18FA-EE8A-C423-4FF0B0B87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47" y="4981395"/>
            <a:ext cx="6415249" cy="14266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02C2E08-1789-6D91-9E06-5C25944E5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323" y="5603675"/>
            <a:ext cx="2043811" cy="556493"/>
          </a:xfrm>
          <a:prstGeom prst="rect">
            <a:avLst/>
          </a:prstGeom>
        </p:spPr>
      </p:pic>
      <p:pic>
        <p:nvPicPr>
          <p:cNvPr id="1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220403A-35A0-39DA-A8B1-FB0303D1F7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18046" y="3488135"/>
            <a:ext cx="540000" cy="540000"/>
          </a:xfrm>
          <a:prstGeom prst="rect">
            <a:avLst/>
          </a:prstGeom>
          <a:noFill/>
        </p:spPr>
      </p:pic>
      <p:sp>
        <p:nvSpPr>
          <p:cNvPr id="21" name="Titre 8">
            <a:extLst>
              <a:ext uri="{FF2B5EF4-FFF2-40B4-BE49-F238E27FC236}">
                <a16:creationId xmlns:a16="http://schemas.microsoft.com/office/drawing/2014/main" id="{EEAF48C1-965A-C15C-31F2-505661D90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BFD2E38-A047-3D29-BBEC-22082B0137A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7A84DE-BD87-CA9A-BFAD-7061DD910F9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2E5470-DD8E-D077-4213-E845A899DE9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Titre 53">
              <a:extLst>
                <a:ext uri="{FF2B5EF4-FFF2-40B4-BE49-F238E27FC236}">
                  <a16:creationId xmlns:a16="http://schemas.microsoft.com/office/drawing/2014/main" id="{055AF720-C26E-CF88-0EE1-17CC9479065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2893" y="4898409"/>
            <a:ext cx="540000" cy="540000"/>
          </a:xfr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C28E0B5-B7BF-1F4D-FDC3-DAC9767A4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118" y="5207266"/>
            <a:ext cx="777469" cy="20294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F689FD9-4A44-9D7A-FCD9-730640D8706A}"/>
              </a:ext>
            </a:extLst>
          </p:cNvPr>
          <p:cNvSpPr txBox="1"/>
          <p:nvPr/>
        </p:nvSpPr>
        <p:spPr>
          <a:xfrm>
            <a:off x="2482046" y="5144174"/>
            <a:ext cx="86754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00" b="1" dirty="0">
                <a:solidFill>
                  <a:srgbClr val="414C7A"/>
                </a:solidFill>
                <a:latin typeface="Dosis" pitchFamily="2" charset="0"/>
              </a:rPr>
              <a:t>Lecture</a:t>
            </a:r>
          </a:p>
        </p:txBody>
      </p:sp>
      <p:sp>
        <p:nvSpPr>
          <p:cNvPr id="5" name="Espace réservé du texte 13">
            <a:extLst>
              <a:ext uri="{FF2B5EF4-FFF2-40B4-BE49-F238E27FC236}">
                <a16:creationId xmlns:a16="http://schemas.microsoft.com/office/drawing/2014/main" id="{73E46C6A-4A02-2A1D-F34B-FEE6D3E9B7CB}"/>
              </a:ext>
            </a:extLst>
          </p:cNvPr>
          <p:cNvSpPr txBox="1">
            <a:spLocks/>
          </p:cNvSpPr>
          <p:nvPr/>
        </p:nvSpPr>
        <p:spPr>
          <a:xfrm>
            <a:off x="2264025" y="553489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Mots avec difficultés : le son « </a:t>
            </a:r>
            <a:r>
              <a:rPr lang="fr-FR" sz="1400" dirty="0" err="1"/>
              <a:t>ueil</a:t>
            </a:r>
            <a:r>
              <a:rPr lang="fr-FR" sz="1400" dirty="0"/>
              <a:t> ».</a:t>
            </a:r>
          </a:p>
        </p:txBody>
      </p:sp>
      <p:pic>
        <p:nvPicPr>
          <p:cNvPr id="2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07341B8-63A4-01F7-5D5D-13A91334F2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5142" y="193547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la lecture.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e 6">
            <a:extLst>
              <a:ext uri="{FF2B5EF4-FFF2-40B4-BE49-F238E27FC236}">
                <a16:creationId xmlns:a16="http://schemas.microsoft.com/office/drawing/2014/main" id="{72A7EE96-3B12-DBB7-8161-82E7D7031028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79EB66E-CABC-F290-42E0-436D8B613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671A01-A40E-D62E-E087-35B91E0E5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38E51D8F-31A5-9CF3-F5B3-F8F202B814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1846" y="2290811"/>
            <a:ext cx="4532297" cy="30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6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0E928-3932-AE50-AE0E-2C26D25A3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DAC276-0305-7D70-DDB0-44593002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apprendre à lire différents mots avec le son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ueil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». Soyez attentifs.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86DD861-981B-C948-256D-BD9002247605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E3B301-82FA-A1D4-2AD6-70025B937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E91308A-203B-9C86-6362-6905B751E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728352A-F4D3-17F4-D6AD-279931FABFCB}"/>
              </a:ext>
            </a:extLst>
          </p:cNvPr>
          <p:cNvSpPr txBox="1"/>
          <p:nvPr/>
        </p:nvSpPr>
        <p:spPr>
          <a:xfrm>
            <a:off x="1743466" y="2716305"/>
            <a:ext cx="5657067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8800" b="1" dirty="0" err="1">
                <a:ln w="0"/>
                <a:solidFill>
                  <a:srgbClr val="00ACA4"/>
                </a:solidFill>
                <a:latin typeface="Dosis" pitchFamily="2" charset="0"/>
              </a:rPr>
              <a:t>ueil</a:t>
            </a:r>
            <a:endParaRPr lang="fr-FR" sz="8800" b="1" dirty="0">
              <a:ln w="0"/>
              <a:solidFill>
                <a:srgbClr val="565F88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5BAE690-DEDA-9705-2B1D-FD0055D1F79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D3D0F5-EFA4-B8E5-342F-CB1C2C79E4C6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C44EEB-B312-111D-753D-70D8A4B727D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48020635-6DD5-93FB-A560-2E415C0BE57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7A98556-56FC-2DB5-4356-C3B1E9CDC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34" y="2477008"/>
            <a:ext cx="1689109" cy="23892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994CAF-B8FA-D358-4DEA-E46D442C1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237" y="2477007"/>
            <a:ext cx="1539669" cy="238927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748BF0F-8EE9-AD4A-494E-411F7685E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581" y="2477007"/>
            <a:ext cx="1596755" cy="238927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DF48701-0524-EC99-9F01-68956D7EB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8395" y="2426529"/>
            <a:ext cx="1662739" cy="243975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368CDB6-2CF4-AAC1-8BFC-B4FA8113F4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141" y="2426529"/>
            <a:ext cx="1569828" cy="243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C98C3-A082-3168-7263-8C08B31C2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7D638C1-A877-D40C-B865-A269FA0C8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791CE958-4A21-A2A7-8BE1-99BBAC7FCC65}"/>
              </a:ext>
            </a:extLst>
          </p:cNvPr>
          <p:cNvSpPr txBox="1">
            <a:spLocks/>
          </p:cNvSpPr>
          <p:nvPr/>
        </p:nvSpPr>
        <p:spPr>
          <a:xfrm>
            <a:off x="1663123" y="74387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ECA514F-D932-5D63-CFC0-A282FC23D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5" y="7009012"/>
            <a:ext cx="812539" cy="812539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F2834C8-63D3-1E94-6B79-40FD53988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5" y="5834730"/>
            <a:ext cx="812539" cy="812539"/>
          </a:xfrm>
          <a:prstGeom prst="rect">
            <a:avLst/>
          </a:prstGeom>
        </p:spPr>
      </p:pic>
      <p:pic>
        <p:nvPicPr>
          <p:cNvPr id="5" name="difficulté de lecture ueil">
            <a:hlinkClick r:id="" action="ppaction://media"/>
            <a:extLst>
              <a:ext uri="{FF2B5EF4-FFF2-40B4-BE49-F238E27FC236}">
                <a16:creationId xmlns:a16="http://schemas.microsoft.com/office/drawing/2014/main" id="{840B8CD0-2EBC-0DC5-FFF7-CBCBA4B2BC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3272" y="1938064"/>
            <a:ext cx="6790514" cy="381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7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38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840B314-5123-C070-62D5-703F1EE2713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1919B0A-20FB-4BDB-1A21-510B1EB5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009CE50-7CD6-DBDB-233B-73B0C1A86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4C8770B6-636D-B375-542E-C60A2D7B1EF2}"/>
              </a:ext>
            </a:extLst>
          </p:cNvPr>
          <p:cNvSpPr txBox="1"/>
          <p:nvPr/>
        </p:nvSpPr>
        <p:spPr>
          <a:xfrm>
            <a:off x="1547822" y="2488274"/>
            <a:ext cx="2173993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acc</a:t>
            </a:r>
            <a:r>
              <a:rPr lang="fr-FR" sz="5400" dirty="0">
                <a:ln w="0"/>
                <a:solidFill>
                  <a:srgbClr val="00ACA4"/>
                </a:solidFill>
                <a:latin typeface="Dosis ExtraBold" pitchFamily="2" charset="0"/>
              </a:rPr>
              <a:t>ueil</a:t>
            </a:r>
            <a:endParaRPr lang="fr-FR" sz="3600" b="1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F23690-3E19-BC6E-D7C9-A12492B45EF1}"/>
              </a:ext>
            </a:extLst>
          </p:cNvPr>
          <p:cNvSpPr txBox="1"/>
          <p:nvPr/>
        </p:nvSpPr>
        <p:spPr>
          <a:xfrm>
            <a:off x="5420577" y="2488274"/>
            <a:ext cx="2145139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rec</a:t>
            </a:r>
            <a:r>
              <a:rPr lang="fr-FR" sz="5400" dirty="0">
                <a:ln w="0"/>
                <a:solidFill>
                  <a:srgbClr val="00ACA4"/>
                </a:solidFill>
                <a:latin typeface="Dosis ExtraBold" pitchFamily="2" charset="0"/>
              </a:rPr>
              <a:t>ueil</a:t>
            </a:r>
            <a:endParaRPr lang="fr-FR" sz="3600" b="1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0E6E45-8619-EE3B-F13E-945D21771583}"/>
              </a:ext>
            </a:extLst>
          </p:cNvPr>
          <p:cNvSpPr txBox="1"/>
          <p:nvPr/>
        </p:nvSpPr>
        <p:spPr>
          <a:xfrm>
            <a:off x="5112000" y="4137946"/>
            <a:ext cx="2762295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acc</a:t>
            </a:r>
            <a:r>
              <a:rPr lang="fr-FR" sz="5400" dirty="0">
                <a:ln w="0"/>
                <a:solidFill>
                  <a:srgbClr val="00ACA4"/>
                </a:solidFill>
                <a:latin typeface="Dosis ExtraBold" pitchFamily="2" charset="0"/>
              </a:rPr>
              <a:t>ueil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lir</a:t>
            </a:r>
            <a:endParaRPr lang="fr-FR" sz="3600" b="1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5A66643-7391-5BE9-9CB9-5F08696DFAE2}"/>
              </a:ext>
            </a:extLst>
          </p:cNvPr>
          <p:cNvSpPr txBox="1"/>
          <p:nvPr/>
        </p:nvSpPr>
        <p:spPr>
          <a:xfrm>
            <a:off x="1606521" y="4137946"/>
            <a:ext cx="2137124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c</a:t>
            </a:r>
            <a:r>
              <a:rPr lang="fr-FR" sz="5400" dirty="0">
                <a:ln w="0"/>
                <a:solidFill>
                  <a:srgbClr val="00ACA4"/>
                </a:solidFill>
                <a:latin typeface="Dosis ExtraBold" pitchFamily="2" charset="0"/>
              </a:rPr>
              <a:t>ueil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lir</a:t>
            </a:r>
            <a:endParaRPr lang="fr-FR" sz="3600" b="1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ECBBA-71AB-8585-255A-FA7070385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01A12-E459-4F50-621C-3F0A9470A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68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9AC449C-23F2-3FE2-4459-928EB0FC35A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19AC449C-23F2-3FE2-4459-928EB0FC35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A26E5AD-4FD9-D0DC-38EA-32BA6C6662C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EA26E5AD-4FD9-D0DC-38EA-32BA6C6662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6757823-46EC-7A26-CF4D-F4BD51FA63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F1A584-FAD7-29D7-5F7D-A1C2494B6E07}"/>
              </a:ext>
            </a:extLst>
          </p:cNvPr>
          <p:cNvSpPr txBox="1"/>
          <p:nvPr/>
        </p:nvSpPr>
        <p:spPr>
          <a:xfrm>
            <a:off x="1547822" y="2488274"/>
            <a:ext cx="2173993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acc</a:t>
            </a:r>
            <a:r>
              <a:rPr lang="fr-FR" sz="5400" dirty="0">
                <a:ln w="0"/>
                <a:solidFill>
                  <a:srgbClr val="00ACA4"/>
                </a:solidFill>
                <a:latin typeface="Dosis ExtraBold" pitchFamily="2" charset="0"/>
              </a:rPr>
              <a:t>ueil</a:t>
            </a:r>
            <a:endParaRPr lang="fr-FR" sz="3600" b="1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1B1BF0-4EE1-166D-D60D-DD6E16632DEF}"/>
              </a:ext>
            </a:extLst>
          </p:cNvPr>
          <p:cNvSpPr txBox="1"/>
          <p:nvPr/>
        </p:nvSpPr>
        <p:spPr>
          <a:xfrm>
            <a:off x="5420577" y="2488274"/>
            <a:ext cx="2145139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rec</a:t>
            </a:r>
            <a:r>
              <a:rPr lang="fr-FR" sz="5400" dirty="0">
                <a:ln w="0"/>
                <a:solidFill>
                  <a:srgbClr val="00ACA4"/>
                </a:solidFill>
                <a:latin typeface="Dosis ExtraBold" pitchFamily="2" charset="0"/>
              </a:rPr>
              <a:t>ueil</a:t>
            </a:r>
            <a:endParaRPr lang="fr-FR" sz="3600" b="1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9BD4456-E204-1D9D-AF41-2E1FE4DAE208}"/>
              </a:ext>
            </a:extLst>
          </p:cNvPr>
          <p:cNvSpPr txBox="1"/>
          <p:nvPr/>
        </p:nvSpPr>
        <p:spPr>
          <a:xfrm>
            <a:off x="5112000" y="4137946"/>
            <a:ext cx="2762295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acc</a:t>
            </a:r>
            <a:r>
              <a:rPr lang="fr-FR" sz="5400" dirty="0">
                <a:ln w="0"/>
                <a:solidFill>
                  <a:srgbClr val="00ACA4"/>
                </a:solidFill>
                <a:latin typeface="Dosis ExtraBold" pitchFamily="2" charset="0"/>
              </a:rPr>
              <a:t>ueil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lir</a:t>
            </a:r>
            <a:endParaRPr lang="fr-FR" sz="3600" b="1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D838700-C87C-FED5-3E84-CE66BD4D5735}"/>
              </a:ext>
            </a:extLst>
          </p:cNvPr>
          <p:cNvSpPr txBox="1"/>
          <p:nvPr/>
        </p:nvSpPr>
        <p:spPr>
          <a:xfrm>
            <a:off x="1606521" y="4137946"/>
            <a:ext cx="2137124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c</a:t>
            </a:r>
            <a:r>
              <a:rPr lang="fr-FR" sz="5400" dirty="0">
                <a:ln w="0"/>
                <a:solidFill>
                  <a:srgbClr val="00ACA4"/>
                </a:solidFill>
                <a:latin typeface="Dosis ExtraBold" pitchFamily="2" charset="0"/>
              </a:rPr>
              <a:t>ueil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lir</a:t>
            </a:r>
            <a:endParaRPr lang="fr-FR" sz="3600" b="1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27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6ECFD-DB67-2A21-1E31-4EEC7C8C7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AC428A-B51A-95DE-53C0-5B8385D7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lire en faisant les liaisons. 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FE555AA-AAAD-21C3-29F2-3AE7661C8BA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BA0E4A7-09C9-5BF9-CCC5-74CA5DE0F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556862-0303-73B9-9431-7FAF50F8E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E39595C-C0CE-436D-2C1D-774ED8CA9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98" y="2785816"/>
            <a:ext cx="789500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1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E2B00-E64E-849B-6C9A-179EB83B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9A1774-EA82-08C1-2CDA-B47168AC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silencieusement. Après je vais diffuser une 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6131F35-7768-35EF-E2DD-3F4FDF6AC06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14E35D6-A538-7898-403C-91D2928199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560441C-1373-BA01-8B8F-58D2E7B1F22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id="{8E830B6B-E104-A5A0-F9AD-EAE7122D106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9703214-B54E-7BDB-A369-37907FDE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B66F619-3118-52CE-2A9F-86881C699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C35179CD-B815-76F3-AAB7-285E51ED9E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395" y="2558291"/>
            <a:ext cx="8413209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BA238-85B9-00CA-1FD9-75C790DC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B6536-AF10-8D35-84CD-271ED835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EBC369E-965A-5C64-57FC-83E112C646A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BC369E-965A-5C64-57FC-83E112C646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CE5FE9B9-179A-824B-37DF-2727C63CF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2043" y="713479"/>
            <a:ext cx="804281" cy="804281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F59887F-1926-2199-A76A-EEE5ACCD79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25" y="5834730"/>
            <a:ext cx="812539" cy="8125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247B1-E2D6-7E32-14B8-E1CDA8652D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351" y="3282904"/>
            <a:ext cx="411108" cy="1460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371031-0AE3-554D-8AA0-35862D66C7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698" y="3923241"/>
            <a:ext cx="411108" cy="1460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33C281-27E1-1288-B894-FC57C74575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6446" y="4636312"/>
            <a:ext cx="411108" cy="14609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349E6AA-6B34-B40E-BADC-F185F09CD584}"/>
              </a:ext>
            </a:extLst>
          </p:cNvPr>
          <p:cNvSpPr txBox="1"/>
          <p:nvPr/>
        </p:nvSpPr>
        <p:spPr>
          <a:xfrm>
            <a:off x="754183" y="2566417"/>
            <a:ext cx="82587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Ils écoutent le maitre. </a:t>
            </a:r>
          </a:p>
          <a:p>
            <a:pPr lvl="0">
              <a:lnSpc>
                <a:spcPct val="150000"/>
              </a:lnSpc>
            </a:pP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Les maitres  nous accueillent. </a:t>
            </a:r>
          </a:p>
          <a:p>
            <a:pPr lvl="0">
              <a:lnSpc>
                <a:spcPct val="150000"/>
              </a:lnSpc>
            </a:pPr>
            <a:r>
              <a:rPr lang="fr-FR" sz="3200" b="1" dirty="0">
                <a:ln w="0"/>
                <a:solidFill>
                  <a:srgbClr val="565F88"/>
                </a:solidFill>
                <a:latin typeface="Dosis" pitchFamily="2" charset="0"/>
              </a:rPr>
              <a:t>Elles nous prêtent des albums.</a:t>
            </a:r>
          </a:p>
        </p:txBody>
      </p:sp>
      <p:pic>
        <p:nvPicPr>
          <p:cNvPr id="3" name="télécharger (25)">
            <a:hlinkClick r:id="" action="ppaction://media"/>
            <a:extLst>
              <a:ext uri="{FF2B5EF4-FFF2-40B4-BE49-F238E27FC236}">
                <a16:creationId xmlns:a16="http://schemas.microsoft.com/office/drawing/2014/main" id="{C49D2F85-F0BD-8C23-713A-3619470E5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32625" y="96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53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7A99F-39D6-B461-BAB1-59F8CA91E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2FC9A-9E42-1769-EB10-3E087CF8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D535D36-E9E2-29AD-9723-67246F0C554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14E35D6-A538-7898-403C-91D2928199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0CCC3CF-765E-85D7-C178-00F59D32D19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6255B9-25B5-A3DA-06ED-AB6957900F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C2C84E9-EAC0-DCCF-A09E-F0CAE60E66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347" y="2654544"/>
            <a:ext cx="8419306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15.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A851FE6-F3CB-EBA8-22FB-03882042C89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DD23498-BB74-E5AE-7E9C-262003725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555AFF8-5D1A-440A-0D61-B952AE7AB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050503F-F085-5215-CC84-F44610C31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800" y="1615446"/>
            <a:ext cx="3251200" cy="4864882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516A397-3D43-F851-04BA-D685C2342210}"/>
              </a:ext>
            </a:extLst>
          </p:cNvPr>
          <p:cNvSpPr/>
          <p:nvPr/>
        </p:nvSpPr>
        <p:spPr>
          <a:xfrm>
            <a:off x="2912571" y="2414907"/>
            <a:ext cx="3639312" cy="1502125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les mots et les phrases à votre voisin. Je vais passer entre les rangs pour vous aider.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79D7943-B446-63EB-79F1-0926EEBCD93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A5BE9B8-9FED-9615-EA70-B9C3E458E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3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055891-5BE0-ADF5-1C50-16AB04C42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6" name="AutoShape 2">
            <a:extLst>
              <a:ext uri="{FF2B5EF4-FFF2-40B4-BE49-F238E27FC236}">
                <a16:creationId xmlns:a16="http://schemas.microsoft.com/office/drawing/2014/main" id="{DD87A592-C772-47A0-F2F0-0A25FA5A38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A007697-584A-6795-21D3-AA983211E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8F9F9"/>
              </a:clrFrom>
              <a:clrTo>
                <a:srgbClr val="F8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r="11290"/>
          <a:stretch>
            <a:fillRect/>
          </a:stretch>
        </p:blipFill>
        <p:spPr bwMode="auto">
          <a:xfrm>
            <a:off x="5480564" y="2434800"/>
            <a:ext cx="3071961" cy="26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265D70-4EE5-1482-E0EA-B2BE916BD6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531" y="2215022"/>
            <a:ext cx="4394869" cy="273275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 À la maison, relisez les mots et les phrases sur le livret.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477D0B-415C-B65E-BB9D-4BC9542C2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70249" y="559478"/>
            <a:ext cx="1393241" cy="1024294"/>
          </a:xfrm>
          <a:prstGeom prst="ellipse">
            <a:avLst/>
          </a:prstGeom>
        </p:spPr>
      </p:pic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9C7963CB-53AE-D73D-2C0C-39B9B662A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749" y="2127183"/>
            <a:ext cx="2319092" cy="370362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FB0594F-D715-CE66-7527-A1E8CC4B9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5325" y="1583772"/>
            <a:ext cx="3251200" cy="486488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6683001-5954-3315-2124-CC48212C3905}"/>
              </a:ext>
            </a:extLst>
          </p:cNvPr>
          <p:cNvSpPr/>
          <p:nvPr/>
        </p:nvSpPr>
        <p:spPr>
          <a:xfrm>
            <a:off x="4200949" y="2445540"/>
            <a:ext cx="3465576" cy="146606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126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Oral  - Acte de parole 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Ecriture – Point de langue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Lecture – Phrases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– texte</a:t>
            </a:r>
          </a:p>
          <a:p>
            <a:r>
              <a:rPr lang="fr-FR" dirty="0"/>
              <a:t>Ecriture – Phrases 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</a:t>
            </a:r>
            <a:r>
              <a:rPr lang="fr-FR"/>
              <a:t>– Compréhension </a:t>
            </a:r>
            <a:r>
              <a:rPr lang="fr-FR" dirty="0"/>
              <a:t>de texte</a:t>
            </a:r>
          </a:p>
          <a:p>
            <a:r>
              <a:rPr lang="fr-FR" dirty="0"/>
              <a:t>Ecriture – Phrases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63DB757-7C3D-BA35-87C1-AACF4198E876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42FDABA-C7C8-E3A0-6491-582EC66A5821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1ACA2B-BFD3-B131-6BF7-D2A7955F9D5B}"/>
              </a:ext>
            </a:extLst>
          </p:cNvPr>
          <p:cNvSpPr/>
          <p:nvPr/>
        </p:nvSpPr>
        <p:spPr>
          <a:xfrm>
            <a:off x="628649" y="369163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5" name="Organigramme : Terminateur 14">
            <a:extLst>
              <a:ext uri="{FF2B5EF4-FFF2-40B4-BE49-F238E27FC236}">
                <a16:creationId xmlns:a16="http://schemas.microsoft.com/office/drawing/2014/main" id="{0A118541-6BA8-BB7E-AE58-3425554DD650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B0CEE0E-931E-BC8E-6E37-F46F71039430}"/>
              </a:ext>
            </a:extLst>
          </p:cNvPr>
          <p:cNvSpPr/>
          <p:nvPr/>
        </p:nvSpPr>
        <p:spPr>
          <a:xfrm>
            <a:off x="828000" y="3904371"/>
            <a:ext cx="3412875" cy="78335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DB4F95E1-E3C8-4F00-C2F5-F2BDCB6E2DCC}"/>
              </a:ext>
            </a:extLst>
          </p:cNvPr>
          <p:cNvSpPr txBox="1">
            <a:spLocks/>
          </p:cNvSpPr>
          <p:nvPr/>
        </p:nvSpPr>
        <p:spPr>
          <a:xfrm>
            <a:off x="857457" y="3895721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Oral – Acte de parole 1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Ecriture – Point de langue 1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Lecture – Mots avec difficultés </a:t>
            </a:r>
          </a:p>
        </p:txBody>
      </p:sp>
      <p:sp>
        <p:nvSpPr>
          <p:cNvPr id="20" name="Titre 30">
            <a:extLst>
              <a:ext uri="{FF2B5EF4-FFF2-40B4-BE49-F238E27FC236}">
                <a16:creationId xmlns:a16="http://schemas.microsoft.com/office/drawing/2014/main" id="{32810026-5F34-F9FA-D80E-E50AFB04B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00" y="107658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E05167C-6008-9D73-C668-A2506D636D4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C427B5-0910-4D26-8972-5FDA44B4B88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FB3778-AF11-363D-931E-EF9B0455927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Titre 53">
              <a:extLst>
                <a:ext uri="{FF2B5EF4-FFF2-40B4-BE49-F238E27FC236}">
                  <a16:creationId xmlns:a16="http://schemas.microsoft.com/office/drawing/2014/main" id="{966875DD-AAE1-5C5C-0B04-A348CD64F30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Poser la question : « Comment ça va ? 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DC79B1-1704-F0E7-E55C-A3EF5C987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390" y="1998092"/>
            <a:ext cx="6411220" cy="1409897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1F895DF-523C-2912-E4BE-3D627F2A40DB}"/>
              </a:ext>
            </a:extLst>
          </p:cNvPr>
          <p:cNvSpPr txBox="1">
            <a:spLocks/>
          </p:cNvSpPr>
          <p:nvPr/>
        </p:nvSpPr>
        <p:spPr>
          <a:xfrm>
            <a:off x="2251793" y="2533226"/>
            <a:ext cx="4960805" cy="75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1 : « parler des métiers de l’école ». </a:t>
            </a:r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11B00D0A-B0B8-C504-DFBA-1B04391FF8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2797" y="4028135"/>
            <a:ext cx="4960805" cy="756000"/>
          </a:xfrm>
        </p:spPr>
        <p:txBody>
          <a:bodyPr/>
          <a:lstStyle/>
          <a:p>
            <a:r>
              <a:rPr lang="fr-FR" sz="1400" dirty="0"/>
              <a:t>Utiliser le verbe « accueillir » au présent.</a:t>
            </a:r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6AB39D18-7D9C-1FEC-175E-26915E53DE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Mots avec difficultés: le son « </a:t>
            </a:r>
            <a:r>
              <a:rPr lang="fr-FR" sz="1400" dirty="0" err="1"/>
              <a:t>ueil</a:t>
            </a:r>
            <a:r>
              <a:rPr lang="fr-FR" sz="1400" dirty="0"/>
              <a:t> ».</a:t>
            </a:r>
            <a:endParaRPr lang="fr-MA" sz="1400" dirty="0"/>
          </a:p>
        </p:txBody>
      </p:sp>
      <p:pic>
        <p:nvPicPr>
          <p:cNvPr id="15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B18E1A4B-F1BA-0D0D-C12D-3DB85FCE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4865934"/>
            <a:ext cx="540000" cy="540000"/>
          </a:xfrm>
          <a:prstGeom prst="rect">
            <a:avLst/>
          </a:prstGeom>
          <a:noFill/>
        </p:spPr>
      </p:pic>
      <p:pic>
        <p:nvPicPr>
          <p:cNvPr id="19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68A1744-87C9-EA96-CA66-A1A4C615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17537"/>
            <a:ext cx="540000" cy="540000"/>
          </a:xfrm>
          <a:prstGeom prst="rect">
            <a:avLst/>
          </a:prstGeom>
          <a:noFill/>
        </p:spPr>
      </p:pic>
      <p:pic>
        <p:nvPicPr>
          <p:cNvPr id="3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843A620-8601-B558-D9B3-848F09604C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79941" y="194327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0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CA45259-15AD-5423-5F7C-B65631B028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5573" y="558264"/>
            <a:ext cx="1393241" cy="1024294"/>
          </a:xfrm>
          <a:prstGeom prst="ellipse">
            <a:avLst/>
          </a:prstGeom>
        </p:spPr>
      </p:pic>
      <p:sp>
        <p:nvSpPr>
          <p:cNvPr id="14" name="Titre 8">
            <a:extLst>
              <a:ext uri="{FF2B5EF4-FFF2-40B4-BE49-F238E27FC236}">
                <a16:creationId xmlns:a16="http://schemas.microsoft.com/office/drawing/2014/main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Nada-Wave">
            <a:hlinkClick r:id="" action="ppaction://media"/>
            <a:extLst>
              <a:ext uri="{FF2B5EF4-FFF2-40B4-BE49-F238E27FC236}">
                <a16:creationId xmlns:a16="http://schemas.microsoft.com/office/drawing/2014/main" id="{B3FC1491-1216-09F0-CA55-3907CBC37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6" name="majd_wave">
            <a:hlinkClick r:id="" action="ppaction://media"/>
            <a:extLst>
              <a:ext uri="{FF2B5EF4-FFF2-40B4-BE49-F238E27FC236}">
                <a16:creationId xmlns:a16="http://schemas.microsoft.com/office/drawing/2014/main" id="{A8BBFE72-A27F-1E3D-224C-0ACB31D44397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466"/>
          <a:stretch>
            <a:fillRect/>
          </a:stretch>
        </p:blipFill>
        <p:spPr>
          <a:xfrm>
            <a:off x="2575387" y="2362200"/>
            <a:ext cx="1996613" cy="3497484"/>
          </a:xfr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haussures, personne, sourire&#10;&#10;Le contenu généré par l’IA peut être incorrect.">
            <a:extLst>
              <a:ext uri="{FF2B5EF4-FFF2-40B4-BE49-F238E27FC236}">
                <a16:creationId xmlns:a16="http://schemas.microsoft.com/office/drawing/2014/main" id="{08DA5A9A-80C2-1361-26A9-582075C18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9" y="4204470"/>
            <a:ext cx="1345525" cy="1689802"/>
          </a:xfrm>
          <a:prstGeom prst="rect">
            <a:avLst/>
          </a:prstGeom>
        </p:spPr>
      </p:pic>
      <p:pic>
        <p:nvPicPr>
          <p:cNvPr id="4" name="Image 3" descr="Une image contenant habits, homme, personne, manche&#10;&#10;Le contenu généré par l’IA peut être incorrect.">
            <a:extLst>
              <a:ext uri="{FF2B5EF4-FFF2-40B4-BE49-F238E27FC236}">
                <a16:creationId xmlns:a16="http://schemas.microsoft.com/office/drawing/2014/main" id="{04E2E165-E759-7D26-04A0-C04574973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73" y="4204470"/>
            <a:ext cx="1345524" cy="1689801"/>
          </a:xfrm>
          <a:prstGeom prst="rect">
            <a:avLst/>
          </a:prstGeom>
        </p:spPr>
      </p:pic>
      <p:pic>
        <p:nvPicPr>
          <p:cNvPr id="6" name="Image 5" descr="Une image contenant Visage humain, meubles, table, habits&#10;&#10;Le contenu généré par l’IA peut être incorrect.">
            <a:extLst>
              <a:ext uri="{FF2B5EF4-FFF2-40B4-BE49-F238E27FC236}">
                <a16:creationId xmlns:a16="http://schemas.microsoft.com/office/drawing/2014/main" id="{95CF25C3-64E1-41D8-B25F-A72D10598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9" y="1992064"/>
            <a:ext cx="1345524" cy="1689801"/>
          </a:xfrm>
          <a:prstGeom prst="rect">
            <a:avLst/>
          </a:prstGeom>
        </p:spPr>
      </p:pic>
      <p:pic>
        <p:nvPicPr>
          <p:cNvPr id="8" name="Image 7" descr="Une image contenant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67CCB3D-991F-D445-3641-3A34EFBED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73" y="1992063"/>
            <a:ext cx="1345524" cy="1689801"/>
          </a:xfrm>
          <a:prstGeom prst="rect">
            <a:avLst/>
          </a:prstGeom>
        </p:spPr>
      </p:pic>
      <p:pic>
        <p:nvPicPr>
          <p:cNvPr id="10" name="Image 9" descr="Une image contenant habits, debout, Pantalons, personne&#10;&#10;Le contenu généré par l’IA peut être incorrect.">
            <a:extLst>
              <a:ext uri="{FF2B5EF4-FFF2-40B4-BE49-F238E27FC236}">
                <a16:creationId xmlns:a16="http://schemas.microsoft.com/office/drawing/2014/main" id="{3FB4CCF1-03CF-5856-AC66-2D4245F91A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41" y="1992063"/>
            <a:ext cx="1345524" cy="16898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ABBBE19-CB0F-89CD-B0F8-695FEAC3D5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3515" y="4204471"/>
            <a:ext cx="1345523" cy="168980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5567" y="3483549"/>
            <a:ext cx="1800000" cy="360000"/>
          </a:xfrm>
        </p:spPr>
        <p:txBody>
          <a:bodyPr/>
          <a:lstStyle/>
          <a:p>
            <a:r>
              <a:rPr lang="fr-MA" dirty="0"/>
              <a:t>La directrice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16735" y="3475726"/>
            <a:ext cx="1800000" cy="360000"/>
          </a:xfrm>
        </p:spPr>
        <p:txBody>
          <a:bodyPr/>
          <a:lstStyle/>
          <a:p>
            <a:r>
              <a:rPr lang="fr-MA" dirty="0"/>
              <a:t>Le maitre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7686" y="5742001"/>
            <a:ext cx="2395762" cy="360000"/>
          </a:xfrm>
        </p:spPr>
        <p:txBody>
          <a:bodyPr/>
          <a:lstStyle/>
          <a:p>
            <a:r>
              <a:rPr lang="fr-MA" dirty="0"/>
              <a:t>La bibliothécaire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89497" y="5726355"/>
            <a:ext cx="3680172" cy="360000"/>
          </a:xfrm>
          <a:ln>
            <a:noFill/>
          </a:ln>
        </p:spPr>
        <p:txBody>
          <a:bodyPr/>
          <a:lstStyle/>
          <a:p>
            <a:r>
              <a:rPr lang="fr-MA" dirty="0"/>
              <a:t>Une nouvelle leçon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3779797" y="574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Le cuisinier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27903" y="347572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Le gardien</a:t>
            </a:r>
          </a:p>
        </p:txBody>
      </p:sp>
      <p:sp>
        <p:nvSpPr>
          <p:cNvPr id="13" name="Titre 8">
            <a:extLst>
              <a:ext uri="{FF2B5EF4-FFF2-40B4-BE49-F238E27FC236}">
                <a16:creationId xmlns:a16="http://schemas.microsoft.com/office/drawing/2014/main" id="{3CD4F813-97CE-87C0-2F3E-ED8D09FDDB93}"/>
              </a:ext>
            </a:extLst>
          </p:cNvPr>
          <p:cNvSpPr txBox="1">
            <a:spLocks/>
          </p:cNvSpPr>
          <p:nvPr/>
        </p:nvSpPr>
        <p:spPr>
          <a:xfrm>
            <a:off x="1634249" y="73292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Avant de commencer, nous allons réviser les mots de vocabulaire. Répétons ensemble.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23291BF-38A3-6D15-9211-D5641789D90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C9CADA7-D8BD-B367-C0B7-C74C1177E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ED051C-1121-CE7C-9776-2121D94D4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483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6DFFC-4CE0-35AE-6AED-F0517C64B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F11557-475A-6C14-86EE-3DDA17322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pic>
        <p:nvPicPr>
          <p:cNvPr id="3" name="Image 2" descr="Une image contenant habits, chaussures, personne, sourire&#10;&#10;Le contenu généré par l’IA peut être incorrect.">
            <a:extLst>
              <a:ext uri="{FF2B5EF4-FFF2-40B4-BE49-F238E27FC236}">
                <a16:creationId xmlns:a16="http://schemas.microsoft.com/office/drawing/2014/main" id="{5EDD6AD1-E7B1-0827-5DC0-54F025F3A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33" y="4282523"/>
            <a:ext cx="1579618" cy="1983792"/>
          </a:xfrm>
          <a:prstGeom prst="rect">
            <a:avLst/>
          </a:prstGeom>
        </p:spPr>
      </p:pic>
      <p:pic>
        <p:nvPicPr>
          <p:cNvPr id="4" name="Image 3" descr="Une image contenant habits, homme, personne, manche&#10;&#10;Le contenu généré par l’IA peut être incorrect.">
            <a:extLst>
              <a:ext uri="{FF2B5EF4-FFF2-40B4-BE49-F238E27FC236}">
                <a16:creationId xmlns:a16="http://schemas.microsoft.com/office/drawing/2014/main" id="{55B3B7F2-A9E9-F3D7-3996-4F6B5FD7E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221" y="4282524"/>
            <a:ext cx="1579617" cy="1983791"/>
          </a:xfrm>
          <a:prstGeom prst="rect">
            <a:avLst/>
          </a:prstGeom>
        </p:spPr>
      </p:pic>
      <p:pic>
        <p:nvPicPr>
          <p:cNvPr id="6" name="Image 5" descr="Une image contenant Visage humain, meubles, table, habits&#10;&#10;Le contenu généré par l’IA peut être incorrect.">
            <a:extLst>
              <a:ext uri="{FF2B5EF4-FFF2-40B4-BE49-F238E27FC236}">
                <a16:creationId xmlns:a16="http://schemas.microsoft.com/office/drawing/2014/main" id="{A678023F-A389-FAA8-A4A6-AD8411E0A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107" y="2329314"/>
            <a:ext cx="1579617" cy="1983791"/>
          </a:xfrm>
          <a:prstGeom prst="rect">
            <a:avLst/>
          </a:prstGeom>
        </p:spPr>
      </p:pic>
      <p:pic>
        <p:nvPicPr>
          <p:cNvPr id="8" name="Image 7" descr="Une image contenant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42050A5-F1C8-B41B-3FAD-6A4E92E34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96" y="2329314"/>
            <a:ext cx="1579617" cy="1983791"/>
          </a:xfrm>
          <a:prstGeom prst="rect">
            <a:avLst/>
          </a:prstGeom>
        </p:spPr>
      </p:pic>
      <p:pic>
        <p:nvPicPr>
          <p:cNvPr id="10" name="Image 9" descr="Une image contenant habits, debout, Pantalons, personne&#10;&#10;Le contenu généré par l’IA peut être incorrect.">
            <a:extLst>
              <a:ext uri="{FF2B5EF4-FFF2-40B4-BE49-F238E27FC236}">
                <a16:creationId xmlns:a16="http://schemas.microsoft.com/office/drawing/2014/main" id="{39F5DCDD-BCD5-0CDD-D2C5-FF81D184F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43" y="2329314"/>
            <a:ext cx="1579617" cy="19837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8F7E80-9294-0FA2-8366-EC82F53FB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7743" y="4282525"/>
            <a:ext cx="1579616" cy="1983790"/>
          </a:xfrm>
          <a:prstGeom prst="rect">
            <a:avLst/>
          </a:prstGeom>
        </p:spPr>
      </p:pic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9CF9C69-468C-F066-7876-1FA5BC8191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67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8104</TotalTime>
  <Words>936</Words>
  <PresentationFormat>Affichage à l'écran (4:3)</PresentationFormat>
  <Paragraphs>147</Paragraphs>
  <Slides>49</Slides>
  <Notes>2</Notes>
  <HiddenSlides>0</HiddenSlides>
  <MMClips>9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49</vt:i4>
      </vt:variant>
    </vt:vector>
  </HeadingPairs>
  <TitlesOfParts>
    <vt:vector size="64" baseType="lpstr">
      <vt:lpstr>Calibri</vt:lpstr>
      <vt:lpstr>Mistral</vt:lpstr>
      <vt:lpstr>Wingdings</vt:lpstr>
      <vt:lpstr>Dosis ExtraBold</vt:lpstr>
      <vt:lpstr>Dosis SemiBold</vt:lpstr>
      <vt:lpstr>Arial</vt:lpstr>
      <vt:lpstr>Dosis</vt:lpstr>
      <vt:lpstr>Dosis Medium</vt:lpstr>
      <vt:lpstr>2_Conception personnalisée</vt:lpstr>
      <vt:lpstr>00_Env-Enseignant</vt:lpstr>
      <vt:lpstr>Oral</vt:lpstr>
      <vt:lpstr>Lecture</vt:lpstr>
      <vt:lpstr>Ecriture</vt:lpstr>
      <vt:lpstr>1_Lecture</vt:lpstr>
      <vt:lpstr>02_New Voc_01-Présentation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2</vt:lpstr>
      <vt:lpstr>Bonjour les enfants !  La leçon de français commence maintenant. Soyez attentifs.</vt:lpstr>
      <vt:lpstr>Présentation PowerPoint</vt:lpstr>
      <vt:lpstr>Qui veut passer au tableau pour nommer les images ? </vt:lpstr>
      <vt:lpstr>Répétons ensemble. </vt:lpstr>
      <vt:lpstr>Qui veut passer au tableau pour nommer les images ? </vt:lpstr>
      <vt:lpstr>Aujourd’hui, nous allons apprendre à poser une question avec Majd et Nada. </vt:lpstr>
      <vt:lpstr>Lecture de la vidéo </vt:lpstr>
      <vt:lpstr>Maintenant, on va poser la question comme Majd et Nada. Répétons ensemble. </vt:lpstr>
      <vt:lpstr>Voici d’autres exemples.  </vt:lpstr>
      <vt:lpstr>Présentation PowerPoint</vt:lpstr>
      <vt:lpstr>Maintenant nous allons apprendre à répondre à la question. Soyez attentifs.</vt:lpstr>
      <vt:lpstr>Lecture de la vidéo </vt:lpstr>
      <vt:lpstr>Maintenant, on va répondre comme Majd et Nada. Répétons ensemble. </vt:lpstr>
      <vt:lpstr>Voici d’autres exemples.  </vt:lpstr>
      <vt:lpstr>Présentation PowerPoint</vt:lpstr>
      <vt:lpstr>Chacun joue le dialogue avec son voisin. </vt:lpstr>
      <vt:lpstr>Plan de la séance 2</vt:lpstr>
      <vt:lpstr>Maintenant on va faire la conjugaison du verbe « accueillir ». « Accueillir »  ça veut dire يستقبل</vt:lpstr>
      <vt:lpstr>Lecture de la vidéo </vt:lpstr>
      <vt:lpstr>Répétons ensemble. </vt:lpstr>
      <vt:lpstr>Qui veut compléter la phrase avec le verbe accueillir? Levez la main. </vt:lpstr>
      <vt:lpstr>J’accueille des amis. Qui veut expliquer cette phrase ?  </vt:lpstr>
      <vt:lpstr>Qui veut compléter la phrase avec le verbe accueillir? Levez la main. </vt:lpstr>
      <vt:lpstr>La directrice accueille les élèves. Qui veut expliquer cette phrase ? </vt:lpstr>
      <vt:lpstr>Qui veut compléter la phrase avec le verbe accueillir ? Levez la main. </vt:lpstr>
      <vt:lpstr>Ils accueillent les élèves. Qui veut expliquer cette phrase ? </vt:lpstr>
      <vt:lpstr>Prenez vos livrets à la page 17.</vt:lpstr>
      <vt:lpstr>Lisez silencieusement la conjugaison du verbe. Vous avez 1 minute. </vt:lpstr>
      <vt:lpstr>Présentation PowerPoint</vt:lpstr>
      <vt:lpstr>Présentation PowerPoint</vt:lpstr>
      <vt:lpstr>Plan de la séance 2</vt:lpstr>
      <vt:lpstr>Maintenant, nous allons faire de la lecture.</vt:lpstr>
      <vt:lpstr>On va apprendre à lire différents mots avec le son « ueil ». Soyez attentifs.  </vt:lpstr>
      <vt:lpstr>Présentation PowerPoint</vt:lpstr>
      <vt:lpstr>Lisez ces mots en silence.</vt:lpstr>
      <vt:lpstr>Qui veut lire à voix haute ? </vt:lpstr>
      <vt:lpstr>Maintenant, on va apprendre à lire en faisant les liaisons.  Soyez attentifs.</vt:lpstr>
      <vt:lpstr>Lisez ces phrases silencieusement. Après je vais diffuser une lecture audio. </vt:lpstr>
      <vt:lpstr>Lecture de l’audio. </vt:lpstr>
      <vt:lpstr>Qui veut lire à haute voix ?</vt:lpstr>
      <vt:lpstr>Prenez vos livrets à la page 15.</vt:lpstr>
      <vt:lpstr>Présentation PowerPoint</vt:lpstr>
      <vt:lpstr>La séance d’aujourd’hui est terminée.  À la maison, relisez les mots et les phrases sur le livret.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2025-11-03T13:08:26Z</dcterms:modified>
</cp:coreProperties>
</file>