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f91d215f_1_16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f91d215f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f7947973_0_40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f7947973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658286" y="1958542"/>
            <a:ext cx="4514278" cy="3293503"/>
            <a:chOff x="1705800" y="2059550"/>
            <a:chExt cx="4718100" cy="3518700"/>
          </a:xfrm>
        </p:grpSpPr>
        <p:sp>
          <p:nvSpPr>
            <p:cNvPr id="55" name="Google Shape;55;p13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D9D9D9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1658286" y="5783967"/>
            <a:ext cx="4514278" cy="3293503"/>
            <a:chOff x="1705800" y="2059550"/>
            <a:chExt cx="4718100" cy="3518700"/>
          </a:xfrm>
        </p:grpSpPr>
        <p:sp>
          <p:nvSpPr>
            <p:cNvPr id="58" name="Google Shape;58;p13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D9D9D9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721100" y="2070879"/>
              <a:ext cx="4686000" cy="91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4218" l="0" r="0" t="779"/>
          <a:stretch/>
        </p:blipFill>
        <p:spPr>
          <a:xfrm>
            <a:off x="1660700" y="6662170"/>
            <a:ext cx="4507350" cy="24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719025" y="2012945"/>
            <a:ext cx="4389900" cy="5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494625" y="1943445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Asegúrate de tener todos tus materiales. Así vas a empezar el experimento:</a:t>
            </a:r>
            <a:endParaRPr sz="1300"/>
          </a:p>
        </p:txBody>
      </p:sp>
      <p:sp>
        <p:nvSpPr>
          <p:cNvPr id="63" name="Google Shape;63;p13"/>
          <p:cNvSpPr txBox="1"/>
          <p:nvPr/>
        </p:nvSpPr>
        <p:spPr>
          <a:xfrm>
            <a:off x="1770675" y="2022645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Paso</a:t>
            </a:r>
            <a:r>
              <a:rPr b="1" lang="en" sz="1300"/>
              <a:t> 1</a:t>
            </a:r>
            <a:endParaRPr b="1" sz="1300"/>
          </a:p>
        </p:txBody>
      </p:sp>
      <p:sp>
        <p:nvSpPr>
          <p:cNvPr id="64" name="Google Shape;64;p13"/>
          <p:cNvSpPr txBox="1"/>
          <p:nvPr/>
        </p:nvSpPr>
        <p:spPr>
          <a:xfrm>
            <a:off x="1781000" y="5863570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Paso </a:t>
            </a:r>
            <a:r>
              <a:rPr b="1" lang="en" sz="1300"/>
              <a:t>2</a:t>
            </a:r>
            <a:endParaRPr b="1" sz="1300"/>
          </a:p>
        </p:txBody>
      </p:sp>
      <p:sp>
        <p:nvSpPr>
          <p:cNvPr id="65" name="Google Shape;65;p13"/>
          <p:cNvSpPr txBox="1"/>
          <p:nvPr/>
        </p:nvSpPr>
        <p:spPr>
          <a:xfrm>
            <a:off x="535125" y="670200"/>
            <a:ext cx="45144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Oswald"/>
                <a:ea typeface="Oswald"/>
                <a:cs typeface="Oswald"/>
                <a:sym typeface="Oswald"/>
              </a:rPr>
              <a:t>¡Eres la vibración</a:t>
            </a:r>
            <a:r>
              <a:rPr lang="en" sz="4600">
                <a:latin typeface="Oswald"/>
                <a:ea typeface="Oswald"/>
                <a:cs typeface="Oswald"/>
                <a:sym typeface="Oswald"/>
              </a:rPr>
              <a:t>!</a:t>
            </a:r>
            <a:endParaRPr sz="4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060975" y="735300"/>
            <a:ext cx="26247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Nombre: ___________________</a:t>
            </a:r>
            <a:endParaRPr sz="1100"/>
          </a:p>
        </p:txBody>
      </p:sp>
      <p:cxnSp>
        <p:nvCxnSpPr>
          <p:cNvPr id="67" name="Google Shape;67;p13"/>
          <p:cNvCxnSpPr/>
          <p:nvPr/>
        </p:nvCxnSpPr>
        <p:spPr>
          <a:xfrm rot="10800000">
            <a:off x="2244750" y="6884270"/>
            <a:ext cx="1051200" cy="610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3"/>
          <p:cNvSpPr txBox="1"/>
          <p:nvPr/>
        </p:nvSpPr>
        <p:spPr>
          <a:xfrm>
            <a:off x="607425" y="2950245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1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07425" y="6866270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2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751150" y="7757620"/>
            <a:ext cx="18630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Experimenta qué tanto jalas la cuerda y qué tanto mueves la mano. Toma turnos para que todos lo hagan.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498000" y="5860570"/>
            <a:ext cx="36111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Haz una vibración sacudiendo tu mano de lado a lado. Intenta hacer que la onda viaje hasta el final de la cuerda.</a:t>
            </a:r>
            <a:r>
              <a:rPr lang="en" sz="1300"/>
              <a:t> </a:t>
            </a:r>
            <a:endParaRPr sz="1300"/>
          </a:p>
        </p:txBody>
      </p:sp>
      <p:sp>
        <p:nvSpPr>
          <p:cNvPr id="72" name="Google Shape;72;p13"/>
          <p:cNvSpPr txBox="1"/>
          <p:nvPr/>
        </p:nvSpPr>
        <p:spPr>
          <a:xfrm>
            <a:off x="6622950" y="4477995"/>
            <a:ext cx="9147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Get ready to vibrate!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751150" y="9106650"/>
            <a:ext cx="25314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2565699" y="2647646"/>
            <a:ext cx="3614125" cy="2513398"/>
            <a:chOff x="2576125" y="3130992"/>
            <a:chExt cx="3614125" cy="2617033"/>
          </a:xfrm>
        </p:grpSpPr>
        <p:pic>
          <p:nvPicPr>
            <p:cNvPr id="75" name="Google Shape;75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6125" y="32686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 rotWithShape="1">
            <a:blip r:embed="rId4">
              <a:alphaModFix/>
            </a:blip>
            <a:srcRect b="93473" l="0" r="9090" t="0"/>
            <a:stretch/>
          </p:blipFill>
          <p:spPr>
            <a:xfrm>
              <a:off x="2579151" y="3130992"/>
              <a:ext cx="3611099" cy="311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3"/>
          <p:cNvSpPr txBox="1"/>
          <p:nvPr/>
        </p:nvSpPr>
        <p:spPr>
          <a:xfrm>
            <a:off x="3742300" y="4681945"/>
            <a:ext cx="1684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Get ready to vibrate!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2565699" y="2738654"/>
            <a:ext cx="3614124" cy="2513390"/>
            <a:chOff x="2576125" y="3131000"/>
            <a:chExt cx="3614124" cy="2617025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6125" y="32686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 rotWithShape="1">
            <a:blip r:embed="rId4">
              <a:alphaModFix/>
            </a:blip>
            <a:srcRect b="0" l="0" r="9090" t="0"/>
            <a:stretch/>
          </p:blipFill>
          <p:spPr>
            <a:xfrm>
              <a:off x="2579150" y="3131000"/>
              <a:ext cx="3611099" cy="2479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3"/>
          <p:cNvSpPr txBox="1"/>
          <p:nvPr/>
        </p:nvSpPr>
        <p:spPr>
          <a:xfrm>
            <a:off x="1658275" y="2647645"/>
            <a:ext cx="999300" cy="2601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729425" y="4140720"/>
            <a:ext cx="9147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Asegúrate de hacerlo en un piso liso y suave.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1689700" y="2985120"/>
            <a:ext cx="9993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Amarra un lado de la cuerda</a:t>
            </a:r>
            <a:r>
              <a:rPr lang="en" sz="1100">
                <a:solidFill>
                  <a:schemeClr val="lt1"/>
                </a:solidFill>
              </a:rPr>
              <a:t> o </a:t>
            </a:r>
            <a:r>
              <a:rPr lang="en" sz="1100">
                <a:solidFill>
                  <a:schemeClr val="lt1"/>
                </a:solidFill>
              </a:rPr>
              <a:t>pídele</a:t>
            </a:r>
            <a:r>
              <a:rPr lang="en" sz="1100">
                <a:solidFill>
                  <a:schemeClr val="lt1"/>
                </a:solidFill>
              </a:rPr>
              <a:t> a alguien que la sostenga</a:t>
            </a:r>
            <a:r>
              <a:rPr lang="en" sz="1100">
                <a:solidFill>
                  <a:schemeClr val="lt1"/>
                </a:solidFill>
              </a:rPr>
              <a:t>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cxnSp>
        <p:nvCxnSpPr>
          <p:cNvPr id="84" name="Google Shape;84;p13"/>
          <p:cNvCxnSpPr/>
          <p:nvPr/>
        </p:nvCxnSpPr>
        <p:spPr>
          <a:xfrm flipH="1">
            <a:off x="2333475" y="2880145"/>
            <a:ext cx="303600" cy="1554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85" name="Google Shape;85;p13"/>
          <p:cNvSpPr txBox="1"/>
          <p:nvPr/>
        </p:nvSpPr>
        <p:spPr>
          <a:xfrm>
            <a:off x="546675" y="-320925"/>
            <a:ext cx="6652200" cy="30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✎  </a:t>
            </a:r>
            <a:r>
              <a:rPr b="1" lang="en" sz="1600">
                <a:solidFill>
                  <a:srgbClr val="000000"/>
                </a:solidFill>
              </a:rPr>
              <a:t>Want to edit this</a:t>
            </a:r>
            <a:r>
              <a:rPr b="1" lang="en" sz="1600"/>
              <a:t> </a:t>
            </a:r>
            <a:r>
              <a:rPr b="1" lang="en" sz="1600">
                <a:solidFill>
                  <a:srgbClr val="000000"/>
                </a:solidFill>
              </a:rPr>
              <a:t>or print? </a:t>
            </a:r>
            <a:r>
              <a:rPr lang="en" sz="1000">
                <a:solidFill>
                  <a:srgbClr val="000000"/>
                </a:solidFill>
              </a:rPr>
              <a:t>Go to File &gt; Make a Copy, and edit away</a:t>
            </a:r>
            <a:r>
              <a:rPr lang="en" sz="1000"/>
              <a:t>--or </a:t>
            </a:r>
            <a:r>
              <a:rPr lang="en" sz="1000">
                <a:solidFill>
                  <a:srgbClr val="000000"/>
                </a:solidFill>
              </a:rPr>
              <a:t>go to File &gt; Print </a:t>
            </a:r>
            <a:endParaRPr sz="1000"/>
          </a:p>
        </p:txBody>
      </p:sp>
      <p:grpSp>
        <p:nvGrpSpPr>
          <p:cNvPr id="86" name="Google Shape;86;p13"/>
          <p:cNvGrpSpPr/>
          <p:nvPr/>
        </p:nvGrpSpPr>
        <p:grpSpPr>
          <a:xfrm>
            <a:off x="2478050" y="9363788"/>
            <a:ext cx="2827500" cy="419713"/>
            <a:chOff x="3582650" y="7080400"/>
            <a:chExt cx="2827500" cy="419713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3582650" y="7282013"/>
              <a:ext cx="2827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are some sounds high and some sounds low?</a:t>
              </a:r>
              <a:endParaRPr sz="900"/>
            </a:p>
          </p:txBody>
        </p:sp>
        <p:pic>
          <p:nvPicPr>
            <p:cNvPr id="88" name="Google Shape;88;p13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4"/>
          <p:cNvGrpSpPr/>
          <p:nvPr/>
        </p:nvGrpSpPr>
        <p:grpSpPr>
          <a:xfrm>
            <a:off x="2008336" y="5128647"/>
            <a:ext cx="4514278" cy="3293503"/>
            <a:chOff x="1705800" y="2059550"/>
            <a:chExt cx="4718100" cy="3518700"/>
          </a:xfrm>
        </p:grpSpPr>
        <p:sp>
          <p:nvSpPr>
            <p:cNvPr id="94" name="Google Shape;94;p14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B7B7B7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4"/>
          <p:cNvGrpSpPr/>
          <p:nvPr/>
        </p:nvGrpSpPr>
        <p:grpSpPr>
          <a:xfrm>
            <a:off x="2008336" y="388822"/>
            <a:ext cx="4514278" cy="3293503"/>
            <a:chOff x="1705800" y="2059550"/>
            <a:chExt cx="4718100" cy="3518700"/>
          </a:xfrm>
        </p:grpSpPr>
        <p:sp>
          <p:nvSpPr>
            <p:cNvPr id="97" name="Google Shape;97;p14"/>
            <p:cNvSpPr/>
            <p:nvPr/>
          </p:nvSpPr>
          <p:spPr>
            <a:xfrm>
              <a:off x="1705800" y="2059550"/>
              <a:ext cx="4718100" cy="3518700"/>
            </a:xfrm>
            <a:prstGeom prst="rect">
              <a:avLst/>
            </a:prstGeom>
            <a:solidFill>
              <a:srgbClr val="B7B7B7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721100" y="2070875"/>
              <a:ext cx="4686000" cy="733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2275100" y="3884150"/>
            <a:ext cx="42291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¿De qué manera debes vibrar tu mano para hacer ondas que estén así de juntas?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2247475" y="8534325"/>
            <a:ext cx="43215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¿De qué manera debes vibrar tu mano para hacer ondas que estén así de extendidas?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________________________________________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2844675" y="452925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¡Reto! Haz ondas de un </a:t>
            </a:r>
            <a:r>
              <a:rPr b="1" lang="en" sz="1300"/>
              <a:t>sonido agudo</a:t>
            </a:r>
            <a:r>
              <a:rPr lang="en" sz="1300"/>
              <a:t> que se parezcan a esta imagen de un osciloscopio</a:t>
            </a:r>
            <a:r>
              <a:rPr lang="en" sz="1300"/>
              <a:t>:</a:t>
            </a:r>
            <a:endParaRPr sz="1300"/>
          </a:p>
        </p:txBody>
      </p:sp>
      <p:sp>
        <p:nvSpPr>
          <p:cNvPr id="102" name="Google Shape;102;p14"/>
          <p:cNvSpPr txBox="1"/>
          <p:nvPr/>
        </p:nvSpPr>
        <p:spPr>
          <a:xfrm>
            <a:off x="2120725" y="452925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Paso</a:t>
            </a:r>
            <a:r>
              <a:rPr b="1" lang="en" sz="1300"/>
              <a:t> 3</a:t>
            </a:r>
            <a:endParaRPr b="1" sz="1300"/>
          </a:p>
        </p:txBody>
      </p:sp>
      <p:sp>
        <p:nvSpPr>
          <p:cNvPr id="103" name="Google Shape;103;p14"/>
          <p:cNvSpPr txBox="1"/>
          <p:nvPr/>
        </p:nvSpPr>
        <p:spPr>
          <a:xfrm>
            <a:off x="2844675" y="5210050"/>
            <a:ext cx="3724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¡Reto</a:t>
            </a:r>
            <a:r>
              <a:rPr lang="en" sz="1300"/>
              <a:t>! Haz ondas de un </a:t>
            </a:r>
            <a:r>
              <a:rPr b="1" lang="en" sz="1300"/>
              <a:t>sonido grave</a:t>
            </a:r>
            <a:r>
              <a:rPr lang="en" sz="1300"/>
              <a:t> que se parezcan a esta imagen de un osciloscopio:</a:t>
            </a:r>
            <a:endParaRPr sz="1300"/>
          </a:p>
        </p:txBody>
      </p:sp>
      <p:sp>
        <p:nvSpPr>
          <p:cNvPr id="104" name="Google Shape;104;p14"/>
          <p:cNvSpPr/>
          <p:nvPr/>
        </p:nvSpPr>
        <p:spPr>
          <a:xfrm>
            <a:off x="1443075" y="2441500"/>
            <a:ext cx="757813" cy="1638725"/>
          </a:xfrm>
          <a:custGeom>
            <a:rect b="b" l="l" r="r" t="t"/>
            <a:pathLst>
              <a:path extrusionOk="0" h="65549" w="36980">
                <a:moveTo>
                  <a:pt x="23418" y="0"/>
                </a:moveTo>
                <a:cubicBezTo>
                  <a:pt x="7921" y="3873"/>
                  <a:pt x="-3784" y="27340"/>
                  <a:pt x="1267" y="42494"/>
                </a:cubicBezTo>
                <a:cubicBezTo>
                  <a:pt x="5747" y="55936"/>
                  <a:pt x="22811" y="65549"/>
                  <a:pt x="36980" y="655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Google Shape;105;p14"/>
          <p:cNvSpPr/>
          <p:nvPr/>
        </p:nvSpPr>
        <p:spPr>
          <a:xfrm>
            <a:off x="1443075" y="7165900"/>
            <a:ext cx="757813" cy="1638725"/>
          </a:xfrm>
          <a:custGeom>
            <a:rect b="b" l="l" r="r" t="t"/>
            <a:pathLst>
              <a:path extrusionOk="0" h="65549" w="36980">
                <a:moveTo>
                  <a:pt x="23418" y="0"/>
                </a:moveTo>
                <a:cubicBezTo>
                  <a:pt x="7921" y="3873"/>
                  <a:pt x="-3784" y="27340"/>
                  <a:pt x="1267" y="42494"/>
                </a:cubicBezTo>
                <a:cubicBezTo>
                  <a:pt x="5747" y="55936"/>
                  <a:pt x="22811" y="65549"/>
                  <a:pt x="36980" y="6554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Google Shape;106;p14"/>
          <p:cNvSpPr txBox="1"/>
          <p:nvPr/>
        </p:nvSpPr>
        <p:spPr>
          <a:xfrm>
            <a:off x="988425" y="1532925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3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88425" y="6210950"/>
            <a:ext cx="10728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4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b="-5099" l="0" r="47737" t="12386"/>
          <a:stretch/>
        </p:blipFill>
        <p:spPr>
          <a:xfrm flipH="1">
            <a:off x="381000" y="3375325"/>
            <a:ext cx="1830001" cy="17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2120725" y="5208250"/>
            <a:ext cx="7578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Paso</a:t>
            </a:r>
            <a:r>
              <a:rPr b="1" lang="en" sz="1300"/>
              <a:t> 4</a:t>
            </a:r>
            <a:endParaRPr b="1" sz="1300"/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-5099" l="0" r="47737" t="12386"/>
          <a:stretch/>
        </p:blipFill>
        <p:spPr>
          <a:xfrm flipH="1">
            <a:off x="381000" y="8054450"/>
            <a:ext cx="1830001" cy="17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 b="3798" l="3959" r="3950" t="4010"/>
          <a:stretch/>
        </p:blipFill>
        <p:spPr>
          <a:xfrm>
            <a:off x="2962175" y="1102225"/>
            <a:ext cx="2732375" cy="25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4229" l="4250" r="3549" t="3630"/>
          <a:stretch/>
        </p:blipFill>
        <p:spPr>
          <a:xfrm>
            <a:off x="2962175" y="5865213"/>
            <a:ext cx="2732375" cy="2556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2472450" y="9459038"/>
            <a:ext cx="2827500" cy="419713"/>
            <a:chOff x="3582650" y="7080400"/>
            <a:chExt cx="2827500" cy="419713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3582650" y="7282013"/>
              <a:ext cx="28275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Why are some sounds high and some sounds low?</a:t>
              </a:r>
              <a:endParaRPr sz="900"/>
            </a:p>
          </p:txBody>
        </p:sp>
        <p:pic>
          <p:nvPicPr>
            <p:cNvPr id="115" name="Google Shape;115;p14"/>
            <p:cNvPicPr preferRelativeResize="0"/>
            <p:nvPr/>
          </p:nvPicPr>
          <p:blipFill rotWithShape="1">
            <a:blip r:embed="rId6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