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issues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we mean by culture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Lots of information in a very short time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6" name="Google Shape;166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Google Shape;173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OUTCOMES &amp; PROCESS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Google Shape;182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Very well to moderately well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8" name="Google Shape;198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5" name="Google Shape;205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2" name="Google Shape;212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9" name="Google Shape;219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7" name="Google Shape;227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Google Shape;107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1" name="Google Shape;261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OUTCOMES &amp; PROCESS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Google Shape;269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OUTCOMES &amp; PROCESS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Google Shape;286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OUTCOMES &amp; PROCESS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7" name="Google Shape;297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OUTCOMES &amp; PROCESS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5" name="Google Shape;305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OUTCOMES &amp; PROCESS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3" name="Google Shape;313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OUTCOMES &amp; PROCESS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1" name="Google Shape;321;p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OUTCOMES &amp; PROCESS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9" name="Google Shape;329;p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OUTCOMES &amp; PROCESS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8" name="Google Shape;338;p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OUTCOMES &amp; PROCESS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Google Shape;345;p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OUTCOMES &amp; PROCESS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2" name="Google Shape;352;p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OUTCOMES &amp; PROCESS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9" name="Google Shape;359;p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OUTCOMES &amp; PROCESS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6" name="Google Shape;366;p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OUTCOMES &amp; PROCESS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2" name="Google Shape;372;p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7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OUTCOMES &amp; PROCESS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OUTCOMES &amp; PROCESS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Google Shape;158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OUTCOMES &amp; PROCESS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hart" type="chart">
  <p:cSld name="CHAR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4"/>
          <p:cNvSpPr/>
          <p:nvPr>
            <p:ph idx="2" type="chart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idx="1" type="subTitle"/>
          </p:nvPr>
        </p:nvSpPr>
        <p:spPr>
          <a:xfrm>
            <a:off x="228600" y="1193800"/>
            <a:ext cx="8750300" cy="5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Teacher Coaching:</a:t>
            </a:r>
            <a:endParaRPr/>
          </a:p>
          <a:p>
            <a:pPr indent="0" lvl="0" marL="0" marR="0" rtl="0" algn="ctr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Missing Link in Teacher Development</a:t>
            </a:r>
            <a:endParaRPr/>
          </a:p>
          <a:p>
            <a: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Randy Keyworth</a:t>
            </a:r>
            <a:endParaRPr/>
          </a:p>
          <a:p>
            <a:pPr indent="0" lvl="0" marL="0" marR="0" rtl="0" algn="ctr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3340100" y="137160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creen Shot 2013-12-23 at 1.37.44 PM.png" id="102" name="Google Shape;1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95750"/>
            <a:ext cx="9144000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ng_header" id="103" name="Google Shape;10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2456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/>
        </p:nvSpPr>
        <p:spPr>
          <a:xfrm>
            <a:off x="228600" y="1303338"/>
            <a:ext cx="8674100" cy="267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Overall goals of teacher professional development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•  improve student outcomes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•  acquisition of effective teaching skills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 increase teacher motivation, satisfaction &amp; retention</a:t>
            </a:r>
            <a:endParaRPr/>
          </a:p>
        </p:txBody>
      </p:sp>
      <p:sp>
        <p:nvSpPr>
          <p:cNvPr id="169" name="Google Shape;169;p24"/>
          <p:cNvSpPr txBox="1"/>
          <p:nvPr/>
        </p:nvSpPr>
        <p:spPr>
          <a:xfrm>
            <a:off x="609600" y="223838"/>
            <a:ext cx="80772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Professional Development Goals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type="title"/>
          </p:nvPr>
        </p:nvSpPr>
        <p:spPr>
          <a:xfrm>
            <a:off x="228600" y="0"/>
            <a:ext cx="8737600" cy="61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STUDENT OUTCOMES:  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Professional Development</a:t>
            </a:r>
            <a:b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5"/>
          <p:cNvSpPr txBox="1"/>
          <p:nvPr>
            <p:ph idx="1" type="body"/>
          </p:nvPr>
        </p:nvSpPr>
        <p:spPr>
          <a:xfrm>
            <a:off x="241300" y="825500"/>
            <a:ext cx="8293100" cy="559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2011 NAEP Reading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At or above proficiency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baseline="3000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Grade   = 35%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1" baseline="3000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Grade   = 36%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1" baseline="3000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Grade = 38% *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2011 NAEP Math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At or above proficiency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baseline="3000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Grade   = 42%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1" baseline="3000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Grade   = 36%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1" baseline="3000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Grade = 26% *</a:t>
            </a:r>
            <a:endParaRPr/>
          </a:p>
          <a:p>
            <a:pPr indent="-342900" lvl="0" marL="3429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1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National Assessment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1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of Educational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1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Progress (NAEP)</a:t>
            </a:r>
            <a:endParaRPr/>
          </a:p>
        </p:txBody>
      </p:sp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800" y="762000"/>
            <a:ext cx="6172200" cy="3382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1800" y="3489325"/>
            <a:ext cx="6172200" cy="298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>
            <p:ph type="title"/>
          </p:nvPr>
        </p:nvSpPr>
        <p:spPr>
          <a:xfrm>
            <a:off x="685800" y="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STUDENT OUTCOMES:  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Professional Development</a:t>
            </a:r>
            <a:b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6"/>
          <p:cNvSpPr txBox="1"/>
          <p:nvPr>
            <p:ph idx="1" type="body"/>
          </p:nvPr>
        </p:nvSpPr>
        <p:spPr>
          <a:xfrm>
            <a:off x="542925" y="1016000"/>
            <a:ext cx="7991475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High School Graduation Rates</a:t>
            </a:r>
            <a:endParaRPr/>
          </a:p>
        </p:txBody>
      </p:sp>
      <p:pic>
        <p:nvPicPr>
          <p:cNvPr id="186" name="Google Shape;18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600200"/>
            <a:ext cx="7813675" cy="4548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 flipH="1">
            <a:off x="228600" y="0"/>
            <a:ext cx="87376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TEACHING SKILLS:    </a:t>
            </a: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Pre-Service </a:t>
            </a:r>
            <a:endParaRPr/>
          </a:p>
        </p:txBody>
      </p:sp>
      <p:sp>
        <p:nvSpPr>
          <p:cNvPr id="193" name="Google Shape;193;p27"/>
          <p:cNvSpPr txBox="1"/>
          <p:nvPr>
            <p:ph idx="1" type="body"/>
          </p:nvPr>
        </p:nvSpPr>
        <p:spPr>
          <a:xfrm>
            <a:off x="304800" y="896938"/>
            <a:ext cx="8601075" cy="5961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br>
              <a:rPr b="1" i="0" lang="en-US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Well do Schools of Education Prepare Teachers?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Levine (2006)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752600"/>
            <a:ext cx="83058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20" st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21" st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22" st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/>
          <p:nvPr>
            <p:ph type="title"/>
          </p:nvPr>
        </p:nvSpPr>
        <p:spPr>
          <a:xfrm>
            <a:off x="304800" y="0"/>
            <a:ext cx="8686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TEACHING SKILLS:  </a:t>
            </a: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Induction</a:t>
            </a:r>
            <a:endParaRPr b="1" i="1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8"/>
          <p:cNvSpPr txBox="1"/>
          <p:nvPr>
            <p:ph idx="1" type="body"/>
          </p:nvPr>
        </p:nvSpPr>
        <p:spPr>
          <a:xfrm>
            <a:off x="381000" y="762000"/>
            <a:ext cx="83820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Institute of Education Sciences Study (2008-2010)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the impact of comprehensive induction services?  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After one year?  After two years?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	impact on teacher’s classroom practices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0" i="1" lang="en-US" sz="20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no statistically positive impact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1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	impact on student achievement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0" i="1" lang="en-US" sz="20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no statistically positive impact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1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	impact on teacher retention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0" i="1" lang="en-US" sz="20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no statistically positive impact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1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	impact on composition of the district’s teaching   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workforce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0" i="1" lang="en-US" sz="20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no statistically positive impact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/>
          <p:nvPr>
            <p:ph type="title"/>
          </p:nvPr>
        </p:nvSpPr>
        <p:spPr>
          <a:xfrm>
            <a:off x="0" y="0"/>
            <a:ext cx="8991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TEACHING SKILLS:  </a:t>
            </a: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Advanced Degrees</a:t>
            </a:r>
            <a:endParaRPr b="1" i="1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9"/>
          <p:cNvSpPr txBox="1"/>
          <p:nvPr>
            <p:ph idx="1" type="body"/>
          </p:nvPr>
        </p:nvSpPr>
        <p:spPr>
          <a:xfrm>
            <a:off x="381000" y="762000"/>
            <a:ext cx="83820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Evidence suggests that teachers with masters’ degrees do not demonstrate an instructional advantage over those without.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Kane, et al. (2006), Aaronson, et al. (2002), Hanushek, et al. (1998) 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90 percent of the Master’s Degrees held by teachers come from education programs that tend to be unrelated to or unconcerned with instructional efficacy</a:t>
            </a:r>
            <a:endParaRPr/>
          </a:p>
          <a:p>
            <a:pPr indent="-457200" lvl="0" marL="457200" marR="0" rtl="0" algn="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National Center for Education Statistics</a:t>
            </a:r>
            <a:endParaRPr/>
          </a:p>
          <a:p>
            <a:pPr indent="-457200" lvl="0" marL="457200" marR="0" rtl="0" algn="r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(2003-04 Schools and Staffing Survey)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/>
          <p:nvPr>
            <p:ph type="title"/>
          </p:nvPr>
        </p:nvSpPr>
        <p:spPr>
          <a:xfrm>
            <a:off x="0" y="0"/>
            <a:ext cx="8991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TEACHING SKILLS:</a:t>
            </a: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Workshops</a:t>
            </a:r>
            <a:endParaRPr b="1" i="1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0"/>
          <p:cNvSpPr txBox="1"/>
          <p:nvPr>
            <p:ph idx="1" type="body"/>
          </p:nvPr>
        </p:nvSpPr>
        <p:spPr>
          <a:xfrm>
            <a:off x="381000" y="762000"/>
            <a:ext cx="83820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“one-day workshops are intellectually superficial, disconnected from deep issues of curriculum and learning, fragmented and noncumulative”</a:t>
            </a:r>
            <a:endParaRPr/>
          </a:p>
          <a:p>
            <a:pPr indent="0" lvl="0" marL="0" marR="0" rtl="0" algn="r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Ball &amp; Cohen (1999)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/>
          <p:nvPr>
            <p:ph type="title"/>
          </p:nvPr>
        </p:nvSpPr>
        <p:spPr>
          <a:xfrm>
            <a:off x="228600" y="304800"/>
            <a:ext cx="8458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TEACHER RETENTION:  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Professional Development</a:t>
            </a:r>
            <a:endParaRPr/>
          </a:p>
        </p:txBody>
      </p:sp>
      <p:pic>
        <p:nvPicPr>
          <p:cNvPr id="222" name="Google Shape;22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219200"/>
            <a:ext cx="83058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1"/>
          <p:cNvSpPr txBox="1"/>
          <p:nvPr/>
        </p:nvSpPr>
        <p:spPr>
          <a:xfrm>
            <a:off x="6996113" y="6488113"/>
            <a:ext cx="21478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Ingersoll, R. (2003)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/>
          <p:nvPr/>
        </p:nvSpPr>
        <p:spPr>
          <a:xfrm>
            <a:off x="228600" y="1303338"/>
            <a:ext cx="8674100" cy="267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Overall goals of teacher professional development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•  improve student outcomes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•  acquisition of effective teaching skills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 increase teacher motivation, satisfaction &amp; retention</a:t>
            </a:r>
            <a:endParaRPr/>
          </a:p>
        </p:txBody>
      </p:sp>
      <p:sp>
        <p:nvSpPr>
          <p:cNvPr id="230" name="Google Shape;230;p32"/>
          <p:cNvSpPr txBox="1"/>
          <p:nvPr/>
        </p:nvSpPr>
        <p:spPr>
          <a:xfrm>
            <a:off x="152400" y="223838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Professional Development Goals</a:t>
            </a:r>
            <a:endParaRPr/>
          </a:p>
        </p:txBody>
      </p:sp>
      <p:sp>
        <p:nvSpPr>
          <p:cNvPr id="231" name="Google Shape;231;p32"/>
          <p:cNvSpPr txBox="1"/>
          <p:nvPr/>
        </p:nvSpPr>
        <p:spPr>
          <a:xfrm>
            <a:off x="1092200" y="4864100"/>
            <a:ext cx="6680200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ARE WE MISSING?</a:t>
            </a:r>
            <a:endParaRPr/>
          </a:p>
        </p:txBody>
      </p:sp>
      <p:sp>
        <p:nvSpPr>
          <p:cNvPr id="232" name="Google Shape;232;p32"/>
          <p:cNvSpPr txBox="1"/>
          <p:nvPr/>
        </p:nvSpPr>
        <p:spPr>
          <a:xfrm>
            <a:off x="292100" y="2070100"/>
            <a:ext cx="64611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</p:txBody>
      </p:sp>
      <p:sp>
        <p:nvSpPr>
          <p:cNvPr id="233" name="Google Shape;233;p32"/>
          <p:cNvSpPr txBox="1"/>
          <p:nvPr/>
        </p:nvSpPr>
        <p:spPr>
          <a:xfrm>
            <a:off x="292100" y="2768600"/>
            <a:ext cx="64611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</p:txBody>
      </p:sp>
      <p:sp>
        <p:nvSpPr>
          <p:cNvPr id="234" name="Google Shape;234;p32"/>
          <p:cNvSpPr txBox="1"/>
          <p:nvPr/>
        </p:nvSpPr>
        <p:spPr>
          <a:xfrm>
            <a:off x="292100" y="3505200"/>
            <a:ext cx="64611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/>
          <p:nvPr/>
        </p:nvSpPr>
        <p:spPr>
          <a:xfrm>
            <a:off x="228600" y="0"/>
            <a:ext cx="8915400" cy="9078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ARE WE MISSING?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We are not teaching teachers the right skills: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classroom management</a:t>
            </a:r>
            <a:endParaRPr/>
          </a:p>
          <a:p>
            <a:pPr indent="4572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instruction delivery</a:t>
            </a:r>
            <a:endParaRPr/>
          </a:p>
          <a:p>
            <a:pPr indent="4572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formative assessment &amp; data based decision making</a:t>
            </a:r>
            <a:endParaRPr/>
          </a:p>
          <a:p>
            <a:pPr indent="4572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soft skills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We are not teaching teachers effectively: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teacher coaching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K-12 Education Universe (2010 – 2020)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STUDENT GROWTH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 Growth Over   </a:t>
            </a:r>
            <a:endParaRPr/>
          </a:p>
          <a:p>
            <a:pPr indent="-34290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16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Year	#	Prev. 5 years	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Fall 2010	49,484,181	.3 %</a:t>
            </a:r>
            <a:endParaRPr/>
          </a:p>
          <a:p>
            <a:pPr indent="-342900" lvl="0" marL="342900" marR="0" rtl="0" algn="l"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Fall 2015	50,773,300	2.3 %	</a:t>
            </a:r>
            <a:endParaRPr/>
          </a:p>
          <a:p>
            <a:pPr indent="-342900" lvl="0" marL="342900" marR="0" rtl="0" algn="l"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\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Fall 2020	52,688,000	3.8 %	</a:t>
            </a:r>
            <a:endParaRPr b="1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3124200" y="556260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2400" y="3505200"/>
            <a:ext cx="50292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4953000" y="2895600"/>
            <a:ext cx="32766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GROWTH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TEACHING SKILLS: </a:t>
            </a:r>
            <a:r>
              <a:rPr b="1" i="0" lang="en-US" sz="2400" u="none" cap="none" strike="noStrike">
                <a:solidFill>
                  <a:srgbClr val="FF781A"/>
                </a:solidFill>
                <a:latin typeface="Verdana"/>
                <a:ea typeface="Verdana"/>
                <a:cs typeface="Verdana"/>
                <a:sym typeface="Verdana"/>
              </a:rPr>
              <a:t>CLASSROOM MANAGEMENT</a:t>
            </a:r>
            <a:endParaRPr b="0" i="0" sz="2400" u="none" cap="none" strike="noStrike">
              <a:solidFill>
                <a:srgbClr val="FF78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4"/>
          <p:cNvSpPr txBox="1"/>
          <p:nvPr/>
        </p:nvSpPr>
        <p:spPr>
          <a:xfrm>
            <a:off x="228600" y="609600"/>
            <a:ext cx="8763000" cy="5927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IMPORTANCE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25463" lvl="0" marL="576263" marR="0" rtl="0" algn="l">
              <a:spcBef>
                <a:spcPts val="5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➢"/>
            </a:pPr>
            <a:r>
              <a:rPr b="1" i="0" lang="en-US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Classroom management continues to be one of the               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greatest challenges new teachers face  </a:t>
            </a:r>
            <a:r>
              <a:rPr b="1" i="0" lang="en-US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	          </a:t>
            </a:r>
            <a:r>
              <a:rPr b="1" i="0" lang="en-US" sz="16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Jones (2005)</a:t>
            </a:r>
            <a:endParaRPr/>
          </a:p>
          <a:p>
            <a:pPr indent="-398463" lvl="0" marL="576263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25463" lvl="0" marL="576263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25463" lvl="0" marL="576263" marR="0" rtl="0" algn="l">
              <a:spcBef>
                <a:spcPts val="5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Char char="➢"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Over forty percent</a:t>
            </a:r>
            <a:r>
              <a:rPr b="1" i="0" lang="en-US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 of surveyed new teachers reported feeling they 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were “not at all prepared” or “only somewhat prepared” </a:t>
            </a:r>
            <a:r>
              <a:rPr b="1" i="0" lang="en-US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to handle a range of classroom management or discipline situations            							</a:t>
            </a:r>
            <a:r>
              <a:rPr b="1" i="0" lang="en-US" sz="16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Coggshall et al. (2012)</a:t>
            </a:r>
            <a:endParaRPr/>
          </a:p>
          <a:p>
            <a:pPr indent="-525463" lvl="0" marL="576263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8463" lvl="0" marL="576263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25463" lvl="0" marL="576263" marR="0" rtl="0" algn="l">
              <a:spcBef>
                <a:spcPts val="5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➢"/>
            </a:pPr>
            <a:r>
              <a:rPr b="1" i="0" lang="en-US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Classroom management was identified as 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“the top problem” </a:t>
            </a:r>
            <a:r>
              <a:rPr b="1" i="0" lang="en-US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by teachers					</a:t>
            </a:r>
            <a:r>
              <a:rPr b="1" i="0" lang="en-US" sz="16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The New Teacher Project (2013)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/>
          <p:nvPr/>
        </p:nvSpPr>
        <p:spPr>
          <a:xfrm>
            <a:off x="381000" y="0"/>
            <a:ext cx="8289925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TEACHING SKILLS: </a:t>
            </a:r>
            <a:r>
              <a:rPr b="1" i="0" lang="en-US" sz="2400" u="none" cap="none" strike="noStrike">
                <a:solidFill>
                  <a:srgbClr val="FF781A"/>
                </a:solidFill>
                <a:latin typeface="Verdana"/>
                <a:ea typeface="Verdana"/>
                <a:cs typeface="Verdana"/>
                <a:sym typeface="Verdana"/>
              </a:rPr>
              <a:t>CLASSROOM MANAGEMENT</a:t>
            </a:r>
            <a:endParaRPr b="0" i="0" sz="2400" u="none" cap="none" strike="noStrike">
              <a:solidFill>
                <a:srgbClr val="FF78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5"/>
          <p:cNvSpPr txBox="1"/>
          <p:nvPr/>
        </p:nvSpPr>
        <p:spPr>
          <a:xfrm>
            <a:off x="228600" y="609600"/>
            <a:ext cx="8763000" cy="6154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CRITICAL COMPONENTS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three authoritative research summaries examining over 150 studies over six decades       </a:t>
            </a:r>
            <a:r>
              <a:rPr b="0" i="0" lang="en-US" sz="16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(Simonsen et al. 2008, Oliver et al. 2011, IES 2008)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/>
          </a:p>
          <a:p>
            <a:pPr indent="-457200" lvl="0" marL="2286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228600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➢"/>
            </a:pPr>
            <a:r>
              <a:rPr b="1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RULES</a:t>
            </a:r>
            <a:endParaRPr/>
          </a:p>
          <a:p>
            <a:pPr indent="-304800" lvl="0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228600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➢"/>
            </a:pPr>
            <a:r>
              <a:rPr b="1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ROUTINES</a:t>
            </a:r>
            <a:endParaRPr/>
          </a:p>
          <a:p>
            <a:pPr indent="-304800" lvl="0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228600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➢"/>
            </a:pPr>
            <a:r>
              <a:rPr b="1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PRAISE</a:t>
            </a:r>
            <a:endParaRPr/>
          </a:p>
          <a:p>
            <a:pPr indent="-304800" lvl="0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228600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➢"/>
            </a:pPr>
            <a:r>
              <a:rPr b="1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MISBEHAVIOR</a:t>
            </a:r>
            <a:endParaRPr/>
          </a:p>
          <a:p>
            <a:pPr indent="-304800" lvl="0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228600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➢"/>
            </a:pPr>
            <a:r>
              <a:rPr b="1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ENGAGEMENT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			  	</a:t>
            </a:r>
            <a:r>
              <a:rPr b="1" i="0" lang="en-US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en-US" sz="1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National Council on Teacher Quality  (2013)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/>
          <p:nvPr/>
        </p:nvSpPr>
        <p:spPr>
          <a:xfrm>
            <a:off x="304800" y="0"/>
            <a:ext cx="8289925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TEACHING SKILLS: </a:t>
            </a:r>
            <a:r>
              <a:rPr b="1" i="0" lang="en-US" sz="2400" u="none" cap="none" strike="noStrike">
                <a:solidFill>
                  <a:srgbClr val="FF781A"/>
                </a:solidFill>
                <a:latin typeface="Verdana"/>
                <a:ea typeface="Verdana"/>
                <a:cs typeface="Verdana"/>
                <a:sym typeface="Verdana"/>
              </a:rPr>
              <a:t>CLASSROOM MANAGEMENT</a:t>
            </a:r>
            <a:endParaRPr b="0" i="0" sz="2400" u="none" cap="none" strike="noStrike">
              <a:solidFill>
                <a:srgbClr val="FF78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6"/>
          <p:cNvSpPr txBox="1"/>
          <p:nvPr/>
        </p:nvSpPr>
        <p:spPr>
          <a:xfrm>
            <a:off x="228600" y="609600"/>
            <a:ext cx="8763000" cy="594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Average program dedicates 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lass than half of one course </a:t>
            </a:r>
            <a:r>
              <a:rPr b="0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on topic (out of 10-15 courses)</a:t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Most programs only addressed 2-3 of critical components.  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Only 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16 %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addressed all five components</a:t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Only 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17%</a:t>
            </a:r>
            <a:r>
              <a:rPr b="0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 of teacher training programs included classroom management in their clinical coursework </a:t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 Symbols"/>
              <a:buChar char="➢"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Fifty percent </a:t>
            </a:r>
            <a:r>
              <a:rPr b="0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of programs ask candidates to develop their own “personal philosophy of classroom management”</a:t>
            </a:r>
            <a:endParaRPr b="0" i="0" sz="24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National Council on Teacher Quality  (2013)	</a:t>
            </a:r>
            <a:endParaRPr b="1" i="0" sz="16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/>
          <p:nvPr>
            <p:ph type="title"/>
          </p:nvPr>
        </p:nvSpPr>
        <p:spPr>
          <a:xfrm>
            <a:off x="0" y="304800"/>
            <a:ext cx="8940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DO WE KNOW:  </a:t>
            </a:r>
            <a:r>
              <a:rPr b="1" i="0" lang="en-US" sz="2400" u="none" cap="none" strike="noStrike">
                <a:solidFill>
                  <a:srgbClr val="FF781A"/>
                </a:solidFill>
                <a:latin typeface="Arial"/>
                <a:ea typeface="Arial"/>
                <a:cs typeface="Arial"/>
                <a:sym typeface="Arial"/>
              </a:rPr>
              <a:t>FORMATIVE ASSESSMENT &amp; 							DATA-BASED DECISION MAKING</a:t>
            </a:r>
            <a:endParaRPr/>
          </a:p>
        </p:txBody>
      </p:sp>
      <p:sp>
        <p:nvSpPr>
          <p:cNvPr id="264" name="Google Shape;264;p37"/>
          <p:cNvSpPr txBox="1"/>
          <p:nvPr/>
        </p:nvSpPr>
        <p:spPr>
          <a:xfrm>
            <a:off x="231775" y="914400"/>
            <a:ext cx="8639175" cy="557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CRITICAL COMPONENTS</a:t>
            </a:r>
            <a:r>
              <a:rPr b="1" i="0" lang="en-US" sz="1800" u="none" cap="none" strike="noStrike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: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t/>
            </a:r>
            <a:endParaRPr b="1" i="0" sz="600" u="none" cap="none" strike="noStrike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➢"/>
            </a:pPr>
            <a:r>
              <a:rPr b="1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Assessment literacy</a:t>
            </a:r>
            <a:r>
              <a:rPr b="0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the taxonomy of assessment (formative vs. summative,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norm-referenced, criterion-referenced)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➢"/>
            </a:pPr>
            <a:r>
              <a:rPr b="1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Analytic Skills</a:t>
            </a:r>
            <a:r>
              <a:rPr b="0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collect, dissect, describe and display data</a:t>
            </a:r>
            <a:endParaRPr/>
          </a:p>
          <a:p>
            <a:pPr indent="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➢"/>
            </a:pPr>
            <a:r>
              <a:rPr b="1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Instructional Decision Making</a:t>
            </a:r>
            <a:r>
              <a:rPr b="0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using data to make effective decisions about teaching strategies	</a:t>
            </a:r>
            <a:r>
              <a:rPr b="1" i="0" lang="en-US" sz="2400" u="none" cap="none" strike="noStrike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7"/>
          <p:cNvSpPr txBox="1"/>
          <p:nvPr/>
        </p:nvSpPr>
        <p:spPr>
          <a:xfrm>
            <a:off x="5029200" y="6324600"/>
            <a:ext cx="3813175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National Council on Teacher Quality (2012)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>
            <p:ph type="title"/>
          </p:nvPr>
        </p:nvSpPr>
        <p:spPr>
          <a:xfrm>
            <a:off x="0" y="-15240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TEACHING SKILLS:  </a:t>
            </a:r>
            <a:r>
              <a:rPr b="1" i="0" lang="en-US" sz="2400" u="none" cap="none" strike="noStrike">
                <a:solidFill>
                  <a:srgbClr val="FF781A"/>
                </a:solidFill>
                <a:latin typeface="Arial"/>
                <a:ea typeface="Arial"/>
                <a:cs typeface="Arial"/>
                <a:sym typeface="Arial"/>
              </a:rPr>
              <a:t>FORMATIVE ASSESSMENT</a:t>
            </a:r>
            <a:endParaRPr/>
          </a:p>
        </p:txBody>
      </p:sp>
      <p:sp>
        <p:nvSpPr>
          <p:cNvPr id="272" name="Google Shape;272;p38"/>
          <p:cNvSpPr txBox="1"/>
          <p:nvPr/>
        </p:nvSpPr>
        <p:spPr>
          <a:xfrm>
            <a:off x="231775" y="533400"/>
            <a:ext cx="8639175" cy="5959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1400" u="none" cap="none" strike="noStrike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8"/>
          <p:cNvSpPr txBox="1"/>
          <p:nvPr/>
        </p:nvSpPr>
        <p:spPr>
          <a:xfrm>
            <a:off x="5029200" y="6248400"/>
            <a:ext cx="3813175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National Council on Teacher Quality (2012)</a:t>
            </a:r>
            <a:endParaRPr/>
          </a:p>
        </p:txBody>
      </p:sp>
      <p:pic>
        <p:nvPicPr>
          <p:cNvPr id="274" name="Google Shape;27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685800"/>
            <a:ext cx="5934075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1447800"/>
            <a:ext cx="5741988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09800" y="2209800"/>
            <a:ext cx="58801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/>
          <p:nvPr/>
        </p:nvSpPr>
        <p:spPr>
          <a:xfrm>
            <a:off x="685800" y="0"/>
            <a:ext cx="89852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INSTRUCTION TEACHING SKILLS:  </a:t>
            </a:r>
            <a:r>
              <a:rPr b="1" i="0" lang="en-US" sz="2800" u="none" cap="none" strike="noStrike">
                <a:solidFill>
                  <a:srgbClr val="FF781A"/>
                </a:solidFill>
                <a:latin typeface="Verdana"/>
                <a:ea typeface="Verdana"/>
                <a:cs typeface="Verdana"/>
                <a:sym typeface="Verdana"/>
              </a:rPr>
              <a:t>READING</a:t>
            </a:r>
            <a:endParaRPr b="0" i="0" sz="2800" u="none" cap="none" strike="noStrike">
              <a:solidFill>
                <a:srgbClr val="FF78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9"/>
          <p:cNvSpPr txBox="1"/>
          <p:nvPr/>
        </p:nvSpPr>
        <p:spPr>
          <a:xfrm>
            <a:off x="228600" y="609600"/>
            <a:ext cx="8763000" cy="66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National Reading Panel (2000)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overwhelming evidence that effective reading instruction includes          explicit and systematic teaching of: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CRITICAL COMPONENTS</a:t>
            </a:r>
            <a:r>
              <a:rPr b="1" i="0" lang="en-US" sz="2000" u="none" cap="none" strike="noStrike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20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0" lvl="0" marL="2336800" marR="0" rtl="0" algn="l"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Phonemic awareness</a:t>
            </a:r>
            <a:endParaRPr/>
          </a:p>
          <a:p>
            <a:pPr indent="-508000" lvl="0" marL="2336800" marR="0" rtl="0" algn="l"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Phonics</a:t>
            </a:r>
            <a:endParaRPr/>
          </a:p>
          <a:p>
            <a:pPr indent="-508000" lvl="0" marL="2336800" marR="0" rtl="0" algn="l"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Fluency</a:t>
            </a:r>
            <a:endParaRPr/>
          </a:p>
          <a:p>
            <a:pPr indent="-508000" lvl="0" marL="2336800" marR="0" rtl="0" algn="l"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  <a:p>
            <a:pPr indent="-508000" lvl="0" marL="2336800" marR="0" rtl="0" algn="l"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Comprehension</a:t>
            </a:r>
            <a:endParaRPr/>
          </a:p>
          <a:p>
            <a:pPr indent="12700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				      National Council on Teacher Quality  (2012)</a:t>
            </a:r>
            <a:endParaRPr b="1" i="0" sz="20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/>
          <p:nvPr>
            <p:ph type="title"/>
          </p:nvPr>
        </p:nvSpPr>
        <p:spPr>
          <a:xfrm>
            <a:off x="203200" y="0"/>
            <a:ext cx="8737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INSTRUCTION TEACHING SKILLS:  </a:t>
            </a:r>
            <a:r>
              <a:rPr b="1" i="0" lang="en-US" sz="2800" u="none" cap="none" strike="noStrike">
                <a:solidFill>
                  <a:srgbClr val="FF781A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br>
              <a:rPr b="1" i="0" lang="en-US" sz="2800" u="none" cap="none" strike="noStrike">
                <a:solidFill>
                  <a:srgbClr val="FF781A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0"/>
          <p:cNvSpPr txBox="1"/>
          <p:nvPr/>
        </p:nvSpPr>
        <p:spPr>
          <a:xfrm>
            <a:off x="231775" y="533400"/>
            <a:ext cx="8639175" cy="5959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889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889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7F7F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0"/>
          <p:cNvSpPr txBox="1"/>
          <p:nvPr/>
        </p:nvSpPr>
        <p:spPr>
          <a:xfrm>
            <a:off x="5330825" y="5867400"/>
            <a:ext cx="3813175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National Council on Teacher Quality (2011)</a:t>
            </a:r>
            <a:endParaRPr/>
          </a:p>
        </p:txBody>
      </p:sp>
      <p:pic>
        <p:nvPicPr>
          <p:cNvPr id="291" name="Google Shape;29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914400"/>
            <a:ext cx="65532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0"/>
          <p:cNvSpPr/>
          <p:nvPr/>
        </p:nvSpPr>
        <p:spPr>
          <a:xfrm>
            <a:off x="1905000" y="2286000"/>
            <a:ext cx="762000" cy="2286000"/>
          </a:xfrm>
          <a:prstGeom prst="ellipse">
            <a:avLst/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40"/>
          <p:cNvSpPr/>
          <p:nvPr/>
        </p:nvSpPr>
        <p:spPr>
          <a:xfrm>
            <a:off x="5791200" y="914400"/>
            <a:ext cx="914400" cy="3733800"/>
          </a:xfrm>
          <a:prstGeom prst="ellipse">
            <a:avLst/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1"/>
          <p:cNvSpPr txBox="1"/>
          <p:nvPr>
            <p:ph type="title"/>
          </p:nvPr>
        </p:nvSpPr>
        <p:spPr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TEACHING TEACHERS:  </a:t>
            </a:r>
            <a:r>
              <a:rPr b="1" i="0" lang="en-US" sz="2800" u="none" cap="none" strike="noStrike">
                <a:solidFill>
                  <a:srgbClr val="FF781A"/>
                </a:solidFill>
                <a:latin typeface="Arial"/>
                <a:ea typeface="Arial"/>
                <a:cs typeface="Arial"/>
                <a:sym typeface="Arial"/>
              </a:rPr>
              <a:t>STUDENT TEACHING</a:t>
            </a:r>
            <a:endParaRPr/>
          </a:p>
        </p:txBody>
      </p:sp>
      <p:sp>
        <p:nvSpPr>
          <p:cNvPr id="300" name="Google Shape;300;p41"/>
          <p:cNvSpPr txBox="1"/>
          <p:nvPr/>
        </p:nvSpPr>
        <p:spPr>
          <a:xfrm>
            <a:off x="231775" y="533400"/>
            <a:ext cx="8639175" cy="5959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Critical Standards:</a:t>
            </a:r>
            <a:r>
              <a:rPr b="1" i="0" lang="en-US" sz="2400" u="none" cap="none" strike="noStrike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7F7F7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Should last no less than 10 weeks.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7F7F7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Teacher prep program selects cooperating teacher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7F7F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7F7F7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Cooperating teacher must have at least three years of experience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7F7F7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Cooperating teacher must have capacity to have a positive impact on student learning</a:t>
            </a:r>
            <a:endParaRPr/>
          </a:p>
          <a:p>
            <a:pPr indent="-3302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7F7F7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Cooperating teacher must have capacity to mentor an adu</a:t>
            </a:r>
            <a:r>
              <a:rPr b="1" i="0" lang="en-US" sz="2000" u="none" cap="none" strike="noStrike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lt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1"/>
          <p:cNvSpPr txBox="1"/>
          <p:nvPr/>
        </p:nvSpPr>
        <p:spPr>
          <a:xfrm>
            <a:off x="4648200" y="6172200"/>
            <a:ext cx="3813175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National Council on Teacher Quality (2011)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"/>
          <p:cNvSpPr txBox="1"/>
          <p:nvPr>
            <p:ph type="title"/>
          </p:nvPr>
        </p:nvSpPr>
        <p:spPr>
          <a:xfrm>
            <a:off x="0" y="0"/>
            <a:ext cx="8940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TEACHING TEACHERS:   </a:t>
            </a:r>
            <a:r>
              <a:rPr b="1" i="0" lang="en-US" sz="2800" u="none" cap="none" strike="noStrike">
                <a:solidFill>
                  <a:srgbClr val="FF781A"/>
                </a:solidFill>
                <a:latin typeface="Arial"/>
                <a:ea typeface="Arial"/>
                <a:cs typeface="Arial"/>
                <a:sym typeface="Arial"/>
              </a:rPr>
              <a:t>STUDENT TEACHING</a:t>
            </a:r>
            <a:endParaRPr/>
          </a:p>
        </p:txBody>
      </p:sp>
      <p:sp>
        <p:nvSpPr>
          <p:cNvPr id="308" name="Google Shape;308;p42"/>
          <p:cNvSpPr txBox="1"/>
          <p:nvPr/>
        </p:nvSpPr>
        <p:spPr>
          <a:xfrm>
            <a:off x="231775" y="533400"/>
            <a:ext cx="8912225" cy="5959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Cooperating Teacher Requirements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0" lvl="0" marL="9144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82% require some number of years </a:t>
            </a:r>
            <a:r>
              <a:rPr b="0" i="0" lang="en-US" sz="2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experience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(usually three)</a:t>
            </a:r>
            <a:endParaRPr/>
          </a:p>
          <a:p>
            <a:pPr indent="-5080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38% require cooperating teachers to possess the qualities of                   a good </a:t>
            </a:r>
            <a:r>
              <a:rPr b="0" i="0" lang="en-US" sz="2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mentor</a:t>
            </a:r>
            <a:endParaRPr/>
          </a:p>
          <a:p>
            <a:pPr indent="-508000" lvl="0" marL="9144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28% require cooperating teachers to be </a:t>
            </a:r>
            <a:r>
              <a:rPr b="0" i="0" lang="en-US" sz="2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effective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instructors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role of teacher preparation programs in choosing cooperating teachers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1963" lvl="1" marL="906463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7% have appropriate role (selecting / monitoring cooperating teacher)</a:t>
            </a:r>
            <a:endParaRPr/>
          </a:p>
          <a:p>
            <a:pPr indent="-461963" lvl="0" marL="906463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41% have a nominal role</a:t>
            </a:r>
            <a:endParaRPr/>
          </a:p>
          <a:p>
            <a:pPr indent="-461963" lvl="0" marL="906463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52% have no role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2"/>
          <p:cNvSpPr txBox="1"/>
          <p:nvPr/>
        </p:nvSpPr>
        <p:spPr>
          <a:xfrm>
            <a:off x="4800600" y="6248400"/>
            <a:ext cx="3894138" cy="290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Student Teaching in the United States    NCTQ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3"/>
          <p:cNvSpPr txBox="1"/>
          <p:nvPr>
            <p:ph type="title"/>
          </p:nvPr>
        </p:nvSpPr>
        <p:spPr>
          <a:xfrm>
            <a:off x="0" y="0"/>
            <a:ext cx="8940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TEACHING TEACHERS:   </a:t>
            </a:r>
            <a:r>
              <a:rPr b="1" i="0" lang="en-US" sz="2800" u="none" cap="none" strike="noStrike">
                <a:solidFill>
                  <a:srgbClr val="FF781A"/>
                </a:solidFill>
                <a:latin typeface="Arial"/>
                <a:ea typeface="Arial"/>
                <a:cs typeface="Arial"/>
                <a:sym typeface="Arial"/>
              </a:rPr>
              <a:t>STUDENT TEACHING</a:t>
            </a:r>
            <a:endParaRPr/>
          </a:p>
        </p:txBody>
      </p:sp>
      <p:sp>
        <p:nvSpPr>
          <p:cNvPr id="316" name="Google Shape;316;p43"/>
          <p:cNvSpPr txBox="1"/>
          <p:nvPr/>
        </p:nvSpPr>
        <p:spPr>
          <a:xfrm>
            <a:off x="231775" y="533400"/>
            <a:ext cx="8912225" cy="5959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number of observations, visits, evaluations by cooperating teachers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48% require visit at least 5 times (every two to three weeks)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some requiring as few as 2 observations over the course of a semester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30% fail to require cooperating teacher to meet with the teacher           and give written feedback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3"/>
          <p:cNvSpPr txBox="1"/>
          <p:nvPr/>
        </p:nvSpPr>
        <p:spPr>
          <a:xfrm>
            <a:off x="4800600" y="6248400"/>
            <a:ext cx="3894138" cy="290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Student Teaching in the United States    NCTQ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0" y="152400"/>
            <a:ext cx="8763000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PROJECTIONS FOR NEW TEACHERS</a:t>
            </a:r>
            <a:endParaRPr/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(2010-2020)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Growth 	609,000		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Retirement	1,875,000</a:t>
            </a:r>
            <a:endParaRPr/>
          </a:p>
          <a:p>
            <a:pPr indent="-342900" lvl="0" marL="3429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Attrition	1,950,000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TOTAL	4,434,000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400" u="none" cap="none" strike="noStrike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Researchers estimate a need to hire between 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2.9 and 5.1 million full-time teachers </a:t>
            </a:r>
            <a:endParaRPr/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400" u="none" cap="none" strike="noStrike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between 2008 and 2020 				 					</a:t>
            </a:r>
            <a:r>
              <a:rPr b="0" i="0" lang="en-US" sz="1400" u="none" cap="none" strike="noStrike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rPr>
              <a:t>(Aaronson &amp; Meckel, 2008)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3124200" y="556260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4"/>
          <p:cNvSpPr txBox="1"/>
          <p:nvPr>
            <p:ph type="title"/>
          </p:nvPr>
        </p:nvSpPr>
        <p:spPr>
          <a:xfrm>
            <a:off x="0" y="0"/>
            <a:ext cx="8940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TEACHING SKILLS:   </a:t>
            </a:r>
            <a:r>
              <a:rPr b="1" i="0" lang="en-US" sz="2800" u="none" cap="none" strike="noStrike">
                <a:solidFill>
                  <a:srgbClr val="FF781A"/>
                </a:solidFill>
                <a:latin typeface="Arial"/>
                <a:ea typeface="Arial"/>
                <a:cs typeface="Arial"/>
                <a:sym typeface="Arial"/>
              </a:rPr>
              <a:t>STUDENT TEACHING</a:t>
            </a:r>
            <a:endParaRPr/>
          </a:p>
        </p:txBody>
      </p:sp>
      <p:sp>
        <p:nvSpPr>
          <p:cNvPr id="324" name="Google Shape;324;p44"/>
          <p:cNvSpPr txBox="1"/>
          <p:nvPr/>
        </p:nvSpPr>
        <p:spPr>
          <a:xfrm>
            <a:off x="609600" y="533400"/>
            <a:ext cx="8001000" cy="5959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Performance of All Institutions on Five Critical Standards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	7%   	model programs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	18%   	good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	49%   	weak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	25%    poor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48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44"/>
          <p:cNvSpPr txBox="1"/>
          <p:nvPr/>
        </p:nvSpPr>
        <p:spPr>
          <a:xfrm>
            <a:off x="5330825" y="6400800"/>
            <a:ext cx="3813175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National Council on Teacher Quality (2011)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5"/>
          <p:cNvSpPr txBox="1"/>
          <p:nvPr>
            <p:ph type="title"/>
          </p:nvPr>
        </p:nvSpPr>
        <p:spPr>
          <a:xfrm>
            <a:off x="203200" y="196850"/>
            <a:ext cx="8737600" cy="61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TEACHING TEACHERS:   </a:t>
            </a:r>
            <a:r>
              <a:rPr b="1" i="0" lang="en-US" sz="2400" u="none" cap="none" strike="noStrike">
                <a:solidFill>
                  <a:srgbClr val="FF781A"/>
                </a:solidFill>
                <a:latin typeface="Arial"/>
                <a:ea typeface="Arial"/>
                <a:cs typeface="Arial"/>
                <a:sym typeface="Arial"/>
              </a:rPr>
              <a:t>COACHING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5"/>
          <p:cNvSpPr txBox="1"/>
          <p:nvPr/>
        </p:nvSpPr>
        <p:spPr>
          <a:xfrm>
            <a:off x="231775" y="898525"/>
            <a:ext cx="8639175" cy="559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3" name="Google Shape;33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800" y="927100"/>
            <a:ext cx="8293100" cy="55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5"/>
          <p:cNvSpPr txBox="1"/>
          <p:nvPr/>
        </p:nvSpPr>
        <p:spPr>
          <a:xfrm>
            <a:off x="6350000" y="6534150"/>
            <a:ext cx="2365375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Joyce &amp; Showers , 2002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6"/>
          <p:cNvSpPr txBox="1"/>
          <p:nvPr>
            <p:ph type="title"/>
          </p:nvPr>
        </p:nvSpPr>
        <p:spPr>
          <a:xfrm>
            <a:off x="190500" y="0"/>
            <a:ext cx="8737600" cy="592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COACHING PRACTICE ELEMENTS</a:t>
            </a:r>
            <a:endParaRPr b="1" i="0" sz="2800" u="none" cap="none" strike="noStrik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6"/>
          <p:cNvSpPr txBox="1"/>
          <p:nvPr/>
        </p:nvSpPr>
        <p:spPr>
          <a:xfrm>
            <a:off x="231775" y="749300"/>
            <a:ext cx="8639175" cy="5667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sng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1.	ADDRESSES IMMEDIATE ISSUES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000" u="sng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Focus is on authentic concrete, everyday challenges faced by   teachers with real students in real classrooms	           </a:t>
            </a:r>
            <a:endParaRPr/>
          </a:p>
          <a:p>
            <a:pPr indent="-457200" lvl="0" marL="457200" marR="0" rtl="0" algn="r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Elmore (2006)</a:t>
            </a:r>
            <a:endParaRPr/>
          </a:p>
          <a:p>
            <a:pPr indent="-457200" lvl="0" marL="457200" marR="0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sng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2.	ACTIVE ENGAGEMENT     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Process encourages teachers participation and collaboration in the learning process, feedback, and problem solving 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					                 Gordon (2004)</a:t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7"/>
          <p:cNvSpPr txBox="1"/>
          <p:nvPr>
            <p:ph type="title"/>
          </p:nvPr>
        </p:nvSpPr>
        <p:spPr>
          <a:xfrm>
            <a:off x="203200" y="0"/>
            <a:ext cx="8737600" cy="4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COACHING PRACTICE ELEMENTS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47"/>
          <p:cNvSpPr txBox="1"/>
          <p:nvPr/>
        </p:nvSpPr>
        <p:spPr>
          <a:xfrm>
            <a:off x="231775" y="898525"/>
            <a:ext cx="8639175" cy="578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3.	SUBJECT CONTENT     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Training is evidence-based and related state standards for           courses and translating those standards into curriculum,              lesson plans, student learning								                                                  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Jacobs (2004)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Not just focused on curriculum content but on the teaching                and learning of content.</a:t>
            </a:r>
            <a:endParaRPr/>
          </a:p>
          <a:p>
            <a:pPr indent="-457200" lvl="0" marL="45720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Blank &amp; de las Alas (2009)</a:t>
            </a:r>
            <a:endParaRPr/>
          </a:p>
          <a:p>
            <a:pPr indent="-457200" lvl="0" marL="45720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4.	TEACHING SKILLS     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Training focuses on evidence-based, classroom teaching practices.			</a:t>
            </a:r>
            <a:r>
              <a:rPr b="0" i="0" lang="en-US" sz="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b="0" i="0" lang="en-US" sz="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			          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Blank &amp; de las, Alas (2009)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8"/>
          <p:cNvSpPr txBox="1"/>
          <p:nvPr>
            <p:ph type="title"/>
          </p:nvPr>
        </p:nvSpPr>
        <p:spPr>
          <a:xfrm>
            <a:off x="203200" y="0"/>
            <a:ext cx="8737600" cy="5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COACHING PRACTICE ELEMENTS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48"/>
          <p:cNvSpPr txBox="1"/>
          <p:nvPr/>
        </p:nvSpPr>
        <p:spPr>
          <a:xfrm>
            <a:off x="231775" y="898525"/>
            <a:ext cx="8639175" cy="559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5.	MODELING (IN-CLASS)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Training uses guided practice to model lesson in the teacher’s classroom with that teacher’s students (I do, we do, you do)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Teachers more likely to try practices that have been modeled for them in professional development settings.</a:t>
            </a:r>
            <a:endParaRPr/>
          </a:p>
          <a:p>
            <a:pPr indent="-457200" lvl="0" marL="45720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Snow-Renner et al. (2005)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6.	OBSERVATION (IN-CLASS)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Trainer observes teacher’s performance at a level of frequency and specificity necessary to support and sustain skill acquisition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9"/>
          <p:cNvSpPr txBox="1"/>
          <p:nvPr>
            <p:ph type="title"/>
          </p:nvPr>
        </p:nvSpPr>
        <p:spPr>
          <a:xfrm>
            <a:off x="203200" y="0"/>
            <a:ext cx="8737600" cy="5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COACHING PRACTICE ELEMENTS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9"/>
          <p:cNvSpPr txBox="1"/>
          <p:nvPr/>
        </p:nvSpPr>
        <p:spPr>
          <a:xfrm>
            <a:off x="231775" y="898525"/>
            <a:ext cx="8639175" cy="559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7.	FREQUENT FEEDBACK (ON PRACTICE)  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Feedback is given in a frequent, constructive, data-based, problem solving manner that encourages teacher collaboration</a:t>
            </a:r>
            <a:endParaRPr/>
          </a:p>
          <a:p>
            <a:pPr indent="-457200" lvl="0" marL="45720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Cooper (2004)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8.	TRAINER SKILLS     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Trainers, instructors, coaches…have experience and expertise in social influence, teaching, and consultation (instruction, modeling, observation, feedback, etc.)</a:t>
            </a:r>
            <a:endParaRPr/>
          </a:p>
          <a:p>
            <a:pPr indent="-457200" lvl="0" marL="45720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National Staff Development Council (2001)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0"/>
          <p:cNvSpPr txBox="1"/>
          <p:nvPr>
            <p:ph type="title"/>
          </p:nvPr>
        </p:nvSpPr>
        <p:spPr>
          <a:xfrm>
            <a:off x="203200" y="0"/>
            <a:ext cx="8737600" cy="5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COACHING PRACTICE ELEMENTS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50"/>
          <p:cNvSpPr txBox="1"/>
          <p:nvPr/>
        </p:nvSpPr>
        <p:spPr>
          <a:xfrm>
            <a:off x="219075" y="873125"/>
            <a:ext cx="8639175" cy="559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9.	ONGOING FEEDBACK &amp; SUPPORT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Systems are in place to providing ongoing feedback and problem solving on student / teacher performance.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Yoon (2007)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990600"/>
            <a:ext cx="7467600" cy="64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1"/>
          <p:cNvSpPr txBox="1"/>
          <p:nvPr>
            <p:ph type="title"/>
          </p:nvPr>
        </p:nvSpPr>
        <p:spPr>
          <a:xfrm>
            <a:off x="203200" y="173038"/>
            <a:ext cx="8737600" cy="611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Professional Development re: </a:t>
            </a:r>
            <a:b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Coaching Practice Elements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51"/>
          <p:cNvSpPr/>
          <p:nvPr/>
        </p:nvSpPr>
        <p:spPr>
          <a:xfrm>
            <a:off x="2057400" y="20574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p51"/>
          <p:cNvSpPr/>
          <p:nvPr/>
        </p:nvSpPr>
        <p:spPr>
          <a:xfrm>
            <a:off x="3581400" y="2057400"/>
            <a:ext cx="304800" cy="3048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9" name="Google Shape;379;p51"/>
          <p:cNvSpPr/>
          <p:nvPr/>
        </p:nvSpPr>
        <p:spPr>
          <a:xfrm>
            <a:off x="4343400" y="5486400"/>
            <a:ext cx="304800" cy="3048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0" name="Google Shape;380;p51"/>
          <p:cNvSpPr/>
          <p:nvPr/>
        </p:nvSpPr>
        <p:spPr>
          <a:xfrm>
            <a:off x="2286000" y="54864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1" name="Google Shape;381;p51"/>
          <p:cNvSpPr/>
          <p:nvPr/>
        </p:nvSpPr>
        <p:spPr>
          <a:xfrm>
            <a:off x="6477000" y="5486400"/>
            <a:ext cx="304800" cy="304800"/>
          </a:xfrm>
          <a:prstGeom prst="ellipse">
            <a:avLst/>
          </a:prstGeom>
          <a:solidFill>
            <a:srgbClr val="008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2" name="Google Shape;382;p51"/>
          <p:cNvSpPr/>
          <p:nvPr/>
        </p:nvSpPr>
        <p:spPr>
          <a:xfrm>
            <a:off x="2895600" y="20574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Google Shape;383;p51"/>
          <p:cNvSpPr/>
          <p:nvPr/>
        </p:nvSpPr>
        <p:spPr>
          <a:xfrm>
            <a:off x="4267200" y="20574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p51"/>
          <p:cNvSpPr/>
          <p:nvPr/>
        </p:nvSpPr>
        <p:spPr>
          <a:xfrm>
            <a:off x="4876800" y="20574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5" name="Google Shape;385;p51"/>
          <p:cNvSpPr/>
          <p:nvPr/>
        </p:nvSpPr>
        <p:spPr>
          <a:xfrm>
            <a:off x="5562600" y="20574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Google Shape;386;p51"/>
          <p:cNvSpPr/>
          <p:nvPr/>
        </p:nvSpPr>
        <p:spPr>
          <a:xfrm>
            <a:off x="6324600" y="20574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p51"/>
          <p:cNvSpPr/>
          <p:nvPr/>
        </p:nvSpPr>
        <p:spPr>
          <a:xfrm>
            <a:off x="7086600" y="2057400"/>
            <a:ext cx="304800" cy="3048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Google Shape;388;p51"/>
          <p:cNvSpPr/>
          <p:nvPr/>
        </p:nvSpPr>
        <p:spPr>
          <a:xfrm>
            <a:off x="7772400" y="20574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51"/>
          <p:cNvSpPr/>
          <p:nvPr/>
        </p:nvSpPr>
        <p:spPr>
          <a:xfrm>
            <a:off x="2057400" y="25146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0" name="Google Shape;390;p51"/>
          <p:cNvSpPr/>
          <p:nvPr/>
        </p:nvSpPr>
        <p:spPr>
          <a:xfrm>
            <a:off x="2895600" y="25146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p51"/>
          <p:cNvSpPr/>
          <p:nvPr/>
        </p:nvSpPr>
        <p:spPr>
          <a:xfrm>
            <a:off x="3581400" y="2514600"/>
            <a:ext cx="304800" cy="3048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Google Shape;392;p51"/>
          <p:cNvSpPr/>
          <p:nvPr/>
        </p:nvSpPr>
        <p:spPr>
          <a:xfrm>
            <a:off x="4267200" y="2514600"/>
            <a:ext cx="304800" cy="3048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3" name="Google Shape;393;p51"/>
          <p:cNvSpPr/>
          <p:nvPr/>
        </p:nvSpPr>
        <p:spPr>
          <a:xfrm>
            <a:off x="4876800" y="25146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4" name="Google Shape;394;p51"/>
          <p:cNvSpPr/>
          <p:nvPr/>
        </p:nvSpPr>
        <p:spPr>
          <a:xfrm>
            <a:off x="5562600" y="25146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Google Shape;395;p51"/>
          <p:cNvSpPr/>
          <p:nvPr/>
        </p:nvSpPr>
        <p:spPr>
          <a:xfrm>
            <a:off x="6324600" y="25146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Google Shape;396;p51"/>
          <p:cNvSpPr/>
          <p:nvPr/>
        </p:nvSpPr>
        <p:spPr>
          <a:xfrm>
            <a:off x="7086600" y="25146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51"/>
          <p:cNvSpPr/>
          <p:nvPr/>
        </p:nvSpPr>
        <p:spPr>
          <a:xfrm>
            <a:off x="7772400" y="25146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Google Shape;398;p51"/>
          <p:cNvSpPr/>
          <p:nvPr/>
        </p:nvSpPr>
        <p:spPr>
          <a:xfrm>
            <a:off x="2057400" y="3429000"/>
            <a:ext cx="304800" cy="3048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Google Shape;399;p51"/>
          <p:cNvSpPr/>
          <p:nvPr/>
        </p:nvSpPr>
        <p:spPr>
          <a:xfrm>
            <a:off x="2895600" y="3429000"/>
            <a:ext cx="304800" cy="3048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Google Shape;400;p51"/>
          <p:cNvSpPr/>
          <p:nvPr/>
        </p:nvSpPr>
        <p:spPr>
          <a:xfrm>
            <a:off x="3581400" y="3429000"/>
            <a:ext cx="304800" cy="3048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Google Shape;401;p51"/>
          <p:cNvSpPr/>
          <p:nvPr/>
        </p:nvSpPr>
        <p:spPr>
          <a:xfrm>
            <a:off x="4267200" y="3429000"/>
            <a:ext cx="304800" cy="3048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p51"/>
          <p:cNvSpPr/>
          <p:nvPr/>
        </p:nvSpPr>
        <p:spPr>
          <a:xfrm>
            <a:off x="4876800" y="3429000"/>
            <a:ext cx="304800" cy="3048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3" name="Google Shape;403;p51"/>
          <p:cNvSpPr/>
          <p:nvPr/>
        </p:nvSpPr>
        <p:spPr>
          <a:xfrm>
            <a:off x="5562600" y="3429000"/>
            <a:ext cx="304800" cy="3048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4" name="Google Shape;404;p51"/>
          <p:cNvSpPr/>
          <p:nvPr/>
        </p:nvSpPr>
        <p:spPr>
          <a:xfrm>
            <a:off x="6324600" y="3429000"/>
            <a:ext cx="304800" cy="3048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5" name="Google Shape;405;p51"/>
          <p:cNvSpPr/>
          <p:nvPr/>
        </p:nvSpPr>
        <p:spPr>
          <a:xfrm>
            <a:off x="7086600" y="3429000"/>
            <a:ext cx="304800" cy="3048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6" name="Google Shape;406;p51"/>
          <p:cNvSpPr/>
          <p:nvPr/>
        </p:nvSpPr>
        <p:spPr>
          <a:xfrm>
            <a:off x="7772400" y="34290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7" name="Google Shape;407;p51"/>
          <p:cNvSpPr/>
          <p:nvPr/>
        </p:nvSpPr>
        <p:spPr>
          <a:xfrm>
            <a:off x="2057400" y="38862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8" name="Google Shape;408;p51"/>
          <p:cNvSpPr/>
          <p:nvPr/>
        </p:nvSpPr>
        <p:spPr>
          <a:xfrm>
            <a:off x="2895600" y="38862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9" name="Google Shape;409;p51"/>
          <p:cNvSpPr/>
          <p:nvPr/>
        </p:nvSpPr>
        <p:spPr>
          <a:xfrm>
            <a:off x="3581400" y="3886200"/>
            <a:ext cx="304800" cy="3048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Google Shape;410;p51"/>
          <p:cNvSpPr/>
          <p:nvPr/>
        </p:nvSpPr>
        <p:spPr>
          <a:xfrm>
            <a:off x="4267200" y="38862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p51"/>
          <p:cNvSpPr/>
          <p:nvPr/>
        </p:nvSpPr>
        <p:spPr>
          <a:xfrm>
            <a:off x="4876800" y="38862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2" name="Google Shape;412;p51"/>
          <p:cNvSpPr/>
          <p:nvPr/>
        </p:nvSpPr>
        <p:spPr>
          <a:xfrm>
            <a:off x="5562600" y="38862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3" name="Google Shape;413;p51"/>
          <p:cNvSpPr/>
          <p:nvPr/>
        </p:nvSpPr>
        <p:spPr>
          <a:xfrm>
            <a:off x="6324600" y="38862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4" name="Google Shape;414;p51"/>
          <p:cNvSpPr/>
          <p:nvPr/>
        </p:nvSpPr>
        <p:spPr>
          <a:xfrm>
            <a:off x="7086600" y="3886200"/>
            <a:ext cx="304800" cy="3048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Google Shape;415;p51"/>
          <p:cNvSpPr/>
          <p:nvPr/>
        </p:nvSpPr>
        <p:spPr>
          <a:xfrm>
            <a:off x="7772400" y="38862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Google Shape;416;p51"/>
          <p:cNvSpPr/>
          <p:nvPr/>
        </p:nvSpPr>
        <p:spPr>
          <a:xfrm>
            <a:off x="2057400" y="43434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7" name="Google Shape;417;p51"/>
          <p:cNvSpPr/>
          <p:nvPr/>
        </p:nvSpPr>
        <p:spPr>
          <a:xfrm>
            <a:off x="2895600" y="43434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8" name="Google Shape;418;p51"/>
          <p:cNvSpPr/>
          <p:nvPr/>
        </p:nvSpPr>
        <p:spPr>
          <a:xfrm>
            <a:off x="3581400" y="4343400"/>
            <a:ext cx="304800" cy="3048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9" name="Google Shape;419;p51"/>
          <p:cNvSpPr/>
          <p:nvPr/>
        </p:nvSpPr>
        <p:spPr>
          <a:xfrm>
            <a:off x="4267200" y="43434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0" name="Google Shape;420;p51"/>
          <p:cNvSpPr/>
          <p:nvPr/>
        </p:nvSpPr>
        <p:spPr>
          <a:xfrm>
            <a:off x="4876800" y="43434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1" name="Google Shape;421;p51"/>
          <p:cNvSpPr/>
          <p:nvPr/>
        </p:nvSpPr>
        <p:spPr>
          <a:xfrm>
            <a:off x="5562600" y="43434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2" name="Google Shape;422;p51"/>
          <p:cNvSpPr/>
          <p:nvPr/>
        </p:nvSpPr>
        <p:spPr>
          <a:xfrm>
            <a:off x="6324600" y="43434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3" name="Google Shape;423;p51"/>
          <p:cNvSpPr/>
          <p:nvPr/>
        </p:nvSpPr>
        <p:spPr>
          <a:xfrm>
            <a:off x="7086600" y="4343400"/>
            <a:ext cx="304800" cy="3048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4" name="Google Shape;424;p51"/>
          <p:cNvSpPr/>
          <p:nvPr/>
        </p:nvSpPr>
        <p:spPr>
          <a:xfrm>
            <a:off x="7772400" y="43434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" name="Google Shape;425;p51"/>
          <p:cNvSpPr/>
          <p:nvPr/>
        </p:nvSpPr>
        <p:spPr>
          <a:xfrm>
            <a:off x="2057400" y="48006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6" name="Google Shape;426;p51"/>
          <p:cNvSpPr/>
          <p:nvPr/>
        </p:nvSpPr>
        <p:spPr>
          <a:xfrm>
            <a:off x="2895600" y="48006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7" name="Google Shape;427;p51"/>
          <p:cNvSpPr/>
          <p:nvPr/>
        </p:nvSpPr>
        <p:spPr>
          <a:xfrm>
            <a:off x="3581400" y="4800600"/>
            <a:ext cx="304800" cy="3048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8" name="Google Shape;428;p51"/>
          <p:cNvSpPr/>
          <p:nvPr/>
        </p:nvSpPr>
        <p:spPr>
          <a:xfrm>
            <a:off x="4267200" y="48006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9" name="Google Shape;429;p51"/>
          <p:cNvSpPr/>
          <p:nvPr/>
        </p:nvSpPr>
        <p:spPr>
          <a:xfrm>
            <a:off x="4876800" y="48006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0" name="Google Shape;430;p51"/>
          <p:cNvSpPr/>
          <p:nvPr/>
        </p:nvSpPr>
        <p:spPr>
          <a:xfrm>
            <a:off x="5562600" y="48006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Google Shape;431;p51"/>
          <p:cNvSpPr/>
          <p:nvPr/>
        </p:nvSpPr>
        <p:spPr>
          <a:xfrm>
            <a:off x="6324600" y="48006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2" name="Google Shape;432;p51"/>
          <p:cNvSpPr/>
          <p:nvPr/>
        </p:nvSpPr>
        <p:spPr>
          <a:xfrm>
            <a:off x="7086600" y="4800600"/>
            <a:ext cx="304800" cy="3048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3" name="Google Shape;433;p51"/>
          <p:cNvSpPr/>
          <p:nvPr/>
        </p:nvSpPr>
        <p:spPr>
          <a:xfrm>
            <a:off x="7772400" y="4800600"/>
            <a:ext cx="3048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2"/>
          <p:cNvSpPr txBox="1"/>
          <p:nvPr>
            <p:ph idx="1" type="body"/>
          </p:nvPr>
        </p:nvSpPr>
        <p:spPr>
          <a:xfrm>
            <a:off x="196850" y="1270000"/>
            <a:ext cx="8716963" cy="4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Teachers are only as effective as</a:t>
            </a:r>
            <a:endParaRPr/>
          </a:p>
          <a:p>
            <a:pPr indent="-342900" lvl="0" marL="342900" marR="0" rtl="0" algn="ctr">
              <a:spcBef>
                <a:spcPts val="2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they know how to be.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/>
        </p:nvSpPr>
        <p:spPr>
          <a:xfrm>
            <a:off x="3124200" y="556260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creen Shot 2013-04-07 at 10.13.12 AM.png" id="126" name="Google Shape;12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7288" y="614363"/>
            <a:ext cx="6716712" cy="624363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/>
        </p:nvSpPr>
        <p:spPr>
          <a:xfrm>
            <a:off x="0" y="838200"/>
            <a:ext cx="2438400" cy="4894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During the 1987–88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school year, the most common experience level, was 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fifteen years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 2008,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 was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one year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2133600" y="0"/>
            <a:ext cx="5807075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% TEACHERS BY EXPERIENCE LEVEL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196850" y="457200"/>
            <a:ext cx="8716963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Perfect Storm</a:t>
            </a:r>
            <a:endParaRPr/>
          </a:p>
          <a:p>
            <a:pPr indent="-342900" lvl="0" marL="342900" marR="0" rtl="0" algn="l">
              <a:spcBef>
                <a:spcPts val="2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Need to provide effective training and support for </a:t>
            </a: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millions 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new teachers:</a:t>
            </a:r>
            <a:endParaRPr/>
          </a:p>
          <a:p>
            <a:pPr indent="-342900" lvl="0" marL="342900" marR="0" rtl="0" algn="l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2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New teachers entering the field</a:t>
            </a:r>
            <a:endParaRPr/>
          </a:p>
          <a:p>
            <a:pPr indent="-342900" lvl="0" marL="342900" marR="0" rtl="0" algn="l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2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Current teachers with little experience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381000" y="228600"/>
            <a:ext cx="838200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</a:t>
            </a:r>
            <a:endParaRPr/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Professional Development</a:t>
            </a:r>
            <a:endParaRPr/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Infrastructure</a:t>
            </a:r>
            <a:endParaRPr/>
          </a:p>
        </p:txBody>
      </p:sp>
      <p:sp>
        <p:nvSpPr>
          <p:cNvPr id="140" name="Google Shape;140;p20"/>
          <p:cNvSpPr txBox="1"/>
          <p:nvPr/>
        </p:nvSpPr>
        <p:spPr>
          <a:xfrm>
            <a:off x="3124200" y="556260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1588" y="0"/>
            <a:ext cx="9142412" cy="61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Professional Development Infrastructure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231775" y="898525"/>
            <a:ext cx="8639175" cy="559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PRE-SERVICE</a:t>
            </a:r>
            <a:r>
              <a:rPr b="0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professional development occurs before the individual’s 			first job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training programs:</a:t>
            </a:r>
            <a:r>
              <a:rPr b="0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course work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				student teaching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IN-SERVICE</a:t>
            </a:r>
            <a:r>
              <a:rPr b="0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professional development occurs after the individual’s 				first job begins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induction</a:t>
            </a:r>
            <a:r>
              <a:rPr b="0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:	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intensive training during first year(s) of 				               of teaching</a:t>
            </a:r>
            <a:endParaRPr b="0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1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ongoing</a:t>
            </a:r>
            <a:r>
              <a:rPr b="0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:  	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workshops &amp; conferences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		continuing education (CEUs)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		advanced degrees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		peer collaboration (mentoring, etc.)</a:t>
            </a:r>
            <a:endParaRPr b="0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203200" y="0"/>
            <a:ext cx="8737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PRE-SERVICE   Metrics</a:t>
            </a:r>
            <a:endParaRPr b="1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231775" y="533400"/>
            <a:ext cx="8639175" cy="5959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Preparation Programs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Number of institutions (2011):  	1,434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Number of programs (2011):  	2,054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Number of students enrolled:	724,173	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Number of new teacher graduates (BA):	235,138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Traditional programs	89%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Alternative (IHE)	6%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Alternative (non-IHE)	5%</a:t>
            </a: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Dollars spent:	$ 20.4 Billion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Number of years	4-5 years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212725" y="0"/>
            <a:ext cx="8737600" cy="61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IN-SERVICE  Metrics</a:t>
            </a:r>
            <a:endParaRPr b="1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155575" y="1219200"/>
            <a:ext cx="8988425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ACTIVITY	% TEACHERS 	   COSTS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Induction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	82 %	$ 2 Billion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Advanced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60% with MAs	$ 15 Billion (salary)      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Degrees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35% enrolled	$ 6 Billion (university)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Professional Development</a:t>
            </a: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95%	$ 18-25 Billion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(workshops, conferences)		($ 4–8,000 / teacher)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Total Professional Development Costs (Pre- and In-service):    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0" i="0" lang="en-US" sz="3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$ 61 – 68 Billion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2971800" y="609600"/>
            <a:ext cx="283686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3.5 million teachers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