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024dd8e2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024dd8e2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6bdef94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6bdef94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024dd8e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024dd8e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969eac65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969eac65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70b0759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70b0759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969eac6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969eac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870b0759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870b0759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969eac65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969eac65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870b0759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870b0759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969eac65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969eac65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870b0759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870b0759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9" name="Google Shape;109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3" name="Google Shape;11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8" name="Google Shape;128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9" name="Google Shape;12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2" name="Google Shape;13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6" name="Google Shape;136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7" name="Google Shape;137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1" name="Google Shape;14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4" name="Google Shape;144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5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" name="Google Shape;103;p25"/>
          <p:cNvPicPr preferRelativeResize="0"/>
          <p:nvPr/>
        </p:nvPicPr>
        <p:blipFill rotWithShape="1">
          <a:blip r:embed="rId1">
            <a:alphaModFix/>
          </a:blip>
          <a:srcRect b="29" l="0" r="0" t="39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86" y="512500"/>
            <a:ext cx="421426" cy="35309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5.pn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19.png"/><Relationship Id="rId13" Type="http://schemas.openxmlformats.org/officeDocument/2006/relationships/image" Target="../media/image14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1.png"/><Relationship Id="rId7" Type="http://schemas.openxmlformats.org/officeDocument/2006/relationships/image" Target="../media/image33.png"/><Relationship Id="rId8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jp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00" y="4743825"/>
            <a:ext cx="1761387" cy="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610" y="4743825"/>
            <a:ext cx="801965" cy="33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7"/>
          <p:cNvSpPr txBox="1"/>
          <p:nvPr>
            <p:ph type="ctrTitle"/>
          </p:nvPr>
        </p:nvSpPr>
        <p:spPr>
          <a:xfrm>
            <a:off x="867775" y="1095600"/>
            <a:ext cx="4255200" cy="26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4800"/>
              <a:t>Context </a:t>
            </a:r>
            <a:br>
              <a:rPr b="1" lang="en-GB" sz="4800"/>
            </a:br>
            <a:r>
              <a:rPr b="1" lang="en-GB" sz="4800"/>
              <a:t>is key</a:t>
            </a:r>
            <a:endParaRPr b="1" sz="4800"/>
          </a:p>
        </p:txBody>
      </p:sp>
      <p:sp>
        <p:nvSpPr>
          <p:cNvPr id="156" name="Google Shape;156;p37"/>
          <p:cNvSpPr txBox="1"/>
          <p:nvPr/>
        </p:nvSpPr>
        <p:spPr>
          <a:xfrm>
            <a:off x="988800" y="53850"/>
            <a:ext cx="82770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76B042"/>
                </a:solidFill>
              </a:rPr>
              <a:t>Are my people really using hate speech? &gt; SEL &gt; </a:t>
            </a:r>
            <a:r>
              <a:rPr b="1" lang="en-GB">
                <a:solidFill>
                  <a:srgbClr val="76B042"/>
                </a:solidFill>
              </a:rPr>
              <a:t>Context is key</a:t>
            </a:r>
            <a:endParaRPr b="1">
              <a:solidFill>
                <a:srgbClr val="76B042"/>
              </a:solidFill>
            </a:endParaRPr>
          </a:p>
        </p:txBody>
      </p:sp>
      <p:pic>
        <p:nvPicPr>
          <p:cNvPr id="157" name="Google Shape;15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800" y="53850"/>
            <a:ext cx="450498" cy="38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0753">
            <a:off x="5094688" y="1460928"/>
            <a:ext cx="3572724" cy="177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 txBox="1"/>
          <p:nvPr/>
        </p:nvSpPr>
        <p:spPr>
          <a:xfrm>
            <a:off x="1863125" y="23300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76B042"/>
                </a:solidFill>
              </a:rPr>
              <a:t>Which factors did you consider when judging the context?</a:t>
            </a:r>
            <a:endParaRPr b="1" sz="2400">
              <a:solidFill>
                <a:srgbClr val="76B042"/>
              </a:solidFill>
            </a:endParaRPr>
          </a:p>
        </p:txBody>
      </p:sp>
      <p:sp>
        <p:nvSpPr>
          <p:cNvPr id="249" name="Google Shape;249;p46"/>
          <p:cNvSpPr txBox="1"/>
          <p:nvPr/>
        </p:nvSpPr>
        <p:spPr>
          <a:xfrm>
            <a:off x="1235250" y="1468250"/>
            <a:ext cx="60354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E.g.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Use of other words/language in the message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The identity of the author of the message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Relationship between author and recipient(s)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The method in which the message was shared (e.g. private message vs. public social media post)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Images/visual cues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Any other factors that influenced perception of the message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76B04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497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3182" y="703750"/>
            <a:ext cx="4517626" cy="1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7"/>
          <p:cNvSpPr txBox="1"/>
          <p:nvPr/>
        </p:nvSpPr>
        <p:spPr>
          <a:xfrm>
            <a:off x="1933950" y="2764750"/>
            <a:ext cx="5276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F7931D"/>
                </a:solidFill>
              </a:rPr>
              <a:t>www.hackinghate.eu</a:t>
            </a:r>
            <a:endParaRPr b="1" sz="3600">
              <a:solidFill>
                <a:srgbClr val="F7931D"/>
              </a:solidFill>
            </a:endParaRPr>
          </a:p>
        </p:txBody>
      </p:sp>
      <p:sp>
        <p:nvSpPr>
          <p:cNvPr id="257" name="Google Shape;257;p47"/>
          <p:cNvSpPr txBox="1"/>
          <p:nvPr/>
        </p:nvSpPr>
        <p:spPr>
          <a:xfrm>
            <a:off x="3498613" y="3742400"/>
            <a:ext cx="21468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7931D"/>
                </a:solidFill>
              </a:rPr>
              <a:t>#SELMA_eu</a:t>
            </a:r>
            <a:endParaRPr b="1" sz="2500">
              <a:solidFill>
                <a:srgbClr val="F7931D"/>
              </a:solidFill>
            </a:endParaRPr>
          </a:p>
        </p:txBody>
      </p:sp>
      <p:pic>
        <p:nvPicPr>
          <p:cNvPr id="258" name="Google Shape;25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4226" y="3738238"/>
            <a:ext cx="421425" cy="4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200" y="4566900"/>
            <a:ext cx="2193600" cy="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51950" y="4627776"/>
            <a:ext cx="953696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7"/>
          <p:cNvPicPr preferRelativeResize="0"/>
          <p:nvPr/>
        </p:nvPicPr>
        <p:blipFill rotWithShape="1">
          <a:blip r:embed="rId8">
            <a:alphaModFix/>
          </a:blip>
          <a:srcRect b="6254" l="0" r="0" t="6263"/>
          <a:stretch/>
        </p:blipFill>
        <p:spPr>
          <a:xfrm>
            <a:off x="3022725" y="4566900"/>
            <a:ext cx="1169370" cy="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23031" y="4524394"/>
            <a:ext cx="498000" cy="4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36575" y="4499890"/>
            <a:ext cx="498002" cy="5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65500" y="4617700"/>
            <a:ext cx="953698" cy="31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50125" y="4627775"/>
            <a:ext cx="1142175" cy="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801" y="512500"/>
            <a:ext cx="388401" cy="33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8"/>
          <p:cNvPicPr preferRelativeResize="0"/>
          <p:nvPr/>
        </p:nvPicPr>
        <p:blipFill rotWithShape="1">
          <a:blip r:embed="rId3">
            <a:alphaModFix/>
          </a:blip>
          <a:srcRect b="0" l="0" r="43039" t="83633"/>
          <a:stretch/>
        </p:blipFill>
        <p:spPr>
          <a:xfrm>
            <a:off x="775238" y="205651"/>
            <a:ext cx="4425051" cy="107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8"/>
          <p:cNvPicPr preferRelativeResize="0"/>
          <p:nvPr/>
        </p:nvPicPr>
        <p:blipFill rotWithShape="1">
          <a:blip r:embed="rId4">
            <a:alphaModFix/>
          </a:blip>
          <a:srcRect b="36871" l="2180" r="2996" t="29028"/>
          <a:stretch/>
        </p:blipFill>
        <p:spPr>
          <a:xfrm>
            <a:off x="3549924" y="1876000"/>
            <a:ext cx="5351100" cy="122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p38"/>
          <p:cNvPicPr preferRelativeResize="0"/>
          <p:nvPr/>
        </p:nvPicPr>
        <p:blipFill rotWithShape="1">
          <a:blip r:embed="rId5">
            <a:alphaModFix/>
          </a:blip>
          <a:srcRect b="36894" l="17653" r="22705" t="54799"/>
          <a:stretch/>
        </p:blipFill>
        <p:spPr>
          <a:xfrm>
            <a:off x="775250" y="3696050"/>
            <a:ext cx="4958675" cy="62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113" y="2456632"/>
            <a:ext cx="2830201" cy="254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013" y="353875"/>
            <a:ext cx="2830222" cy="179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625" y="290138"/>
            <a:ext cx="2336924" cy="1972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9"/>
          <p:cNvSpPr/>
          <p:nvPr/>
        </p:nvSpPr>
        <p:spPr>
          <a:xfrm>
            <a:off x="3114125" y="171025"/>
            <a:ext cx="2488200" cy="1449600"/>
          </a:xfrm>
          <a:prstGeom prst="wedgeRectCallout">
            <a:avLst>
              <a:gd fmla="val -67783" name="adj1"/>
              <a:gd fmla="val 86767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39"/>
          <p:cNvSpPr txBox="1"/>
          <p:nvPr/>
        </p:nvSpPr>
        <p:spPr>
          <a:xfrm>
            <a:off x="3223800" y="290150"/>
            <a:ext cx="2337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Said in a private message to the sender’s child who had just found out they are the fairy in this year’s holiday performance.</a:t>
            </a:r>
            <a:endParaRPr/>
          </a:p>
        </p:txBody>
      </p:sp>
      <p:sp>
        <p:nvSpPr>
          <p:cNvPr id="175" name="Google Shape;175;p39"/>
          <p:cNvSpPr/>
          <p:nvPr/>
        </p:nvSpPr>
        <p:spPr>
          <a:xfrm>
            <a:off x="6390550" y="2456625"/>
            <a:ext cx="2337000" cy="1562100"/>
          </a:xfrm>
          <a:prstGeom prst="wedgeRectCallout">
            <a:avLst>
              <a:gd fmla="val -19129" name="adj1"/>
              <a:gd fmla="val -95337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6466200" y="2566125"/>
            <a:ext cx="23370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Said on Twitter by a straight woman in response to a well-known gay personality’s message about their new styling session.</a:t>
            </a:r>
            <a:endParaRPr/>
          </a:p>
        </p:txBody>
      </p:sp>
      <p:sp>
        <p:nvSpPr>
          <p:cNvPr id="177" name="Google Shape;177;p39"/>
          <p:cNvSpPr/>
          <p:nvPr/>
        </p:nvSpPr>
        <p:spPr>
          <a:xfrm>
            <a:off x="712175" y="2845525"/>
            <a:ext cx="2379600" cy="1765200"/>
          </a:xfrm>
          <a:prstGeom prst="wedgeRectCallout">
            <a:avLst>
              <a:gd fmla="val 69405" name="adj1"/>
              <a:gd fmla="val -35554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39"/>
          <p:cNvSpPr txBox="1"/>
          <p:nvPr/>
        </p:nvSpPr>
        <p:spPr>
          <a:xfrm>
            <a:off x="689375" y="2889625"/>
            <a:ext cx="2425200" cy="10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Said on a Facebook post by another gay man in response to a gay friend's announcement that they just bench-lifted over 100kg. In this context, fairy means ‘Fairy-power’ or strength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0"/>
          <p:cNvPicPr preferRelativeResize="0"/>
          <p:nvPr/>
        </p:nvPicPr>
        <p:blipFill rotWithShape="1">
          <a:blip r:embed="rId3">
            <a:alphaModFix/>
          </a:blip>
          <a:srcRect b="25247" l="0" r="28729" t="61427"/>
          <a:stretch/>
        </p:blipFill>
        <p:spPr>
          <a:xfrm>
            <a:off x="1913700" y="390275"/>
            <a:ext cx="5316600" cy="755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84" name="Google Shape;184;p40"/>
          <p:cNvGrpSpPr/>
          <p:nvPr/>
        </p:nvGrpSpPr>
        <p:grpSpPr>
          <a:xfrm>
            <a:off x="4874397" y="2529070"/>
            <a:ext cx="4096109" cy="1812927"/>
            <a:chOff x="6548350" y="1519875"/>
            <a:chExt cx="2443250" cy="1081376"/>
          </a:xfrm>
        </p:grpSpPr>
        <p:pic>
          <p:nvPicPr>
            <p:cNvPr id="185" name="Google Shape;185;p40"/>
            <p:cNvPicPr preferRelativeResize="0"/>
            <p:nvPr/>
          </p:nvPicPr>
          <p:blipFill rotWithShape="1">
            <a:blip r:embed="rId4">
              <a:alphaModFix/>
            </a:blip>
            <a:srcRect b="74811" l="0" r="0" t="0"/>
            <a:stretch/>
          </p:blipFill>
          <p:spPr>
            <a:xfrm>
              <a:off x="6548350" y="1519875"/>
              <a:ext cx="2443250" cy="61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40"/>
            <p:cNvPicPr preferRelativeResize="0"/>
            <p:nvPr/>
          </p:nvPicPr>
          <p:blipFill rotWithShape="1">
            <a:blip r:embed="rId4">
              <a:alphaModFix/>
            </a:blip>
            <a:srcRect b="6645" l="0" r="0" t="74052"/>
            <a:stretch/>
          </p:blipFill>
          <p:spPr>
            <a:xfrm>
              <a:off x="6548350" y="2129651"/>
              <a:ext cx="2443250" cy="47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40"/>
          <p:cNvPicPr preferRelativeResize="0"/>
          <p:nvPr/>
        </p:nvPicPr>
        <p:blipFill rotWithShape="1">
          <a:blip r:embed="rId5">
            <a:alphaModFix/>
          </a:blip>
          <a:srcRect b="38689" l="12522" r="15715" t="31982"/>
          <a:stretch/>
        </p:blipFill>
        <p:spPr>
          <a:xfrm>
            <a:off x="629275" y="1500350"/>
            <a:ext cx="4111924" cy="140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3300" y="2230575"/>
            <a:ext cx="2030775" cy="20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1"/>
          <p:cNvSpPr/>
          <p:nvPr/>
        </p:nvSpPr>
        <p:spPr>
          <a:xfrm>
            <a:off x="3744700" y="2322763"/>
            <a:ext cx="2888700" cy="1478700"/>
          </a:xfrm>
          <a:prstGeom prst="wedgeRectCallout">
            <a:avLst>
              <a:gd fmla="val 74840" name="adj1"/>
              <a:gd fmla="val 6895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4" name="Google Shape;1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4750" y="118625"/>
            <a:ext cx="2636449" cy="20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1"/>
          <p:cNvSpPr/>
          <p:nvPr/>
        </p:nvSpPr>
        <p:spPr>
          <a:xfrm>
            <a:off x="5936825" y="238075"/>
            <a:ext cx="2888700" cy="1530600"/>
          </a:xfrm>
          <a:prstGeom prst="wedgeRectCallout">
            <a:avLst>
              <a:gd fmla="val -96942" name="adj1"/>
              <a:gd fmla="val -24213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6" name="Google Shape;19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75" y="2062450"/>
            <a:ext cx="2930701" cy="245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1"/>
          <p:cNvSpPr txBox="1"/>
          <p:nvPr/>
        </p:nvSpPr>
        <p:spPr>
          <a:xfrm>
            <a:off x="6125950" y="415150"/>
            <a:ext cx="25884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Chanted at a rally, captured in a video and shared on multiple platforms with #deathtoxenovians becoming one of the </a:t>
            </a:r>
            <a:r>
              <a:rPr lang="en-GB"/>
              <a:t>trending</a:t>
            </a:r>
            <a:r>
              <a:rPr lang="en-GB"/>
              <a:t> hashtags.</a:t>
            </a:r>
            <a:endParaRPr/>
          </a:p>
        </p:txBody>
      </p:sp>
      <p:sp>
        <p:nvSpPr>
          <p:cNvPr id="198" name="Google Shape;198;p41"/>
          <p:cNvSpPr/>
          <p:nvPr/>
        </p:nvSpPr>
        <p:spPr>
          <a:xfrm>
            <a:off x="3311175" y="4002650"/>
            <a:ext cx="3237900" cy="1059000"/>
          </a:xfrm>
          <a:prstGeom prst="wedgeRectCallout">
            <a:avLst>
              <a:gd fmla="val -74507" name="adj1"/>
              <a:gd fmla="val -47888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41"/>
          <p:cNvSpPr txBox="1"/>
          <p:nvPr/>
        </p:nvSpPr>
        <p:spPr>
          <a:xfrm>
            <a:off x="3834425" y="2352325"/>
            <a:ext cx="28617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meme text was written over an image of a xenovia with a cartoon knife to their neck. It was widely shared on a number of message boards and eventually on public social media.</a:t>
            </a:r>
            <a:endParaRPr/>
          </a:p>
        </p:txBody>
      </p:sp>
      <p:sp>
        <p:nvSpPr>
          <p:cNvPr id="200" name="Google Shape;200;p41"/>
          <p:cNvSpPr txBox="1"/>
          <p:nvPr/>
        </p:nvSpPr>
        <p:spPr>
          <a:xfrm>
            <a:off x="3311175" y="4002650"/>
            <a:ext cx="32379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Shared in a private message </a:t>
            </a:r>
            <a:r>
              <a:rPr lang="en-GB"/>
              <a:t>between two friends </a:t>
            </a:r>
            <a:r>
              <a:rPr lang="en-GB"/>
              <a:t>on Twitter in response to a negative Tweet about Xenovians taking all ‘our’ jobs 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2"/>
          <p:cNvSpPr/>
          <p:nvPr/>
        </p:nvSpPr>
        <p:spPr>
          <a:xfrm>
            <a:off x="1863683" y="544575"/>
            <a:ext cx="2246700" cy="1469100"/>
          </a:xfrm>
          <a:prstGeom prst="wedgeRectCallout">
            <a:avLst>
              <a:gd fmla="val -92466" name="adj1"/>
              <a:gd fmla="val 7788" name="adj2"/>
            </a:avLst>
          </a:prstGeom>
          <a:solidFill>
            <a:srgbClr val="76B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2"/>
          <p:cNvSpPr txBox="1"/>
          <p:nvPr>
            <p:ph type="title"/>
          </p:nvPr>
        </p:nvSpPr>
        <p:spPr>
          <a:xfrm>
            <a:off x="1863675" y="715269"/>
            <a:ext cx="2246700" cy="11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GET OUT! 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GO HOME!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207" name="Google Shape;2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923" y="280001"/>
            <a:ext cx="3680400" cy="2701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8" name="Google Shape;20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350" y="3022450"/>
            <a:ext cx="4958700" cy="164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700" y="2019901"/>
            <a:ext cx="2930700" cy="1957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3"/>
          <p:cNvSpPr/>
          <p:nvPr/>
        </p:nvSpPr>
        <p:spPr>
          <a:xfrm>
            <a:off x="643800" y="4100800"/>
            <a:ext cx="3928200" cy="531900"/>
          </a:xfrm>
          <a:prstGeom prst="wedgeRectCallout">
            <a:avLst>
              <a:gd fmla="val 4638" name="adj1"/>
              <a:gd fmla="val -100653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5" name="Google Shape;2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875" y="1702525"/>
            <a:ext cx="1890324" cy="32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3"/>
          <p:cNvSpPr/>
          <p:nvPr/>
        </p:nvSpPr>
        <p:spPr>
          <a:xfrm>
            <a:off x="6766625" y="2019900"/>
            <a:ext cx="2323800" cy="943800"/>
          </a:xfrm>
          <a:prstGeom prst="wedgeRectCallout">
            <a:avLst>
              <a:gd fmla="val -75580" name="adj1"/>
              <a:gd fmla="val -8389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7" name="Google Shape;21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900" y="219951"/>
            <a:ext cx="1414815" cy="164212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3"/>
          <p:cNvSpPr/>
          <p:nvPr/>
        </p:nvSpPr>
        <p:spPr>
          <a:xfrm>
            <a:off x="2340400" y="446863"/>
            <a:ext cx="1677000" cy="1096500"/>
          </a:xfrm>
          <a:prstGeom prst="wedgeRectCallout">
            <a:avLst>
              <a:gd fmla="val -92466" name="adj1"/>
              <a:gd fmla="val 7788" name="adj2"/>
            </a:avLst>
          </a:prstGeom>
          <a:solidFill>
            <a:srgbClr val="76B0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3"/>
          <p:cNvSpPr txBox="1"/>
          <p:nvPr>
            <p:ph type="title"/>
          </p:nvPr>
        </p:nvSpPr>
        <p:spPr>
          <a:xfrm>
            <a:off x="2308000" y="574213"/>
            <a:ext cx="167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</a:rPr>
              <a:t>GET OUT! </a:t>
            </a:r>
            <a:endParaRPr sz="22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</a:rPr>
              <a:t>GO HOME!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20" name="Google Shape;220;p43"/>
          <p:cNvSpPr/>
          <p:nvPr/>
        </p:nvSpPr>
        <p:spPr>
          <a:xfrm>
            <a:off x="4294300" y="669175"/>
            <a:ext cx="4441800" cy="743700"/>
          </a:xfrm>
          <a:prstGeom prst="wedgeRectCallout">
            <a:avLst>
              <a:gd fmla="val -57374" name="adj1"/>
              <a:gd fmla="val -5637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1" name="Google Shape;221;p43"/>
          <p:cNvSpPr txBox="1"/>
          <p:nvPr/>
        </p:nvSpPr>
        <p:spPr>
          <a:xfrm>
            <a:off x="4346350" y="742075"/>
            <a:ext cx="4337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Spoken by a bar owner at the end of the night, trying to get everyone out of the bar so it can close.</a:t>
            </a:r>
            <a:endParaRPr/>
          </a:p>
        </p:txBody>
      </p:sp>
      <p:sp>
        <p:nvSpPr>
          <p:cNvPr id="222" name="Google Shape;222;p43"/>
          <p:cNvSpPr txBox="1"/>
          <p:nvPr/>
        </p:nvSpPr>
        <p:spPr>
          <a:xfrm>
            <a:off x="6840425" y="2065650"/>
            <a:ext cx="21762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Sprayed on the door of a newly arrived refugee family from Syria.</a:t>
            </a:r>
            <a:endParaRPr/>
          </a:p>
        </p:txBody>
      </p:sp>
      <p:sp>
        <p:nvSpPr>
          <p:cNvPr id="223" name="Google Shape;223;p43"/>
          <p:cNvSpPr txBox="1"/>
          <p:nvPr/>
        </p:nvSpPr>
        <p:spPr>
          <a:xfrm>
            <a:off x="688200" y="4058550"/>
            <a:ext cx="3883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text on an image of a refugee family from Syria, shared widely on social networks.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098" y="184650"/>
            <a:ext cx="5071424" cy="11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4">
            <a:alphaModFix/>
          </a:blip>
          <a:srcRect b="0" l="0" r="0" t="80500"/>
          <a:stretch/>
        </p:blipFill>
        <p:spPr>
          <a:xfrm>
            <a:off x="572300" y="1727400"/>
            <a:ext cx="4710626" cy="9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4"/>
          <p:cNvPicPr preferRelativeResize="0"/>
          <p:nvPr/>
        </p:nvPicPr>
        <p:blipFill rotWithShape="1">
          <a:blip r:embed="rId5">
            <a:alphaModFix/>
          </a:blip>
          <a:srcRect b="6686" l="0" r="0" t="79077"/>
          <a:stretch/>
        </p:blipFill>
        <p:spPr>
          <a:xfrm>
            <a:off x="3373925" y="3155188"/>
            <a:ext cx="5326800" cy="960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675" y="1979725"/>
            <a:ext cx="2403573" cy="304424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5"/>
          <p:cNvSpPr/>
          <p:nvPr/>
        </p:nvSpPr>
        <p:spPr>
          <a:xfrm>
            <a:off x="6813275" y="2638925"/>
            <a:ext cx="1904700" cy="1332300"/>
          </a:xfrm>
          <a:prstGeom prst="wedgeRectCallout">
            <a:avLst>
              <a:gd fmla="val -73166" name="adj1"/>
              <a:gd fmla="val 89685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37" name="Google Shape;23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5502" y="88000"/>
            <a:ext cx="2538764" cy="175609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5"/>
          <p:cNvSpPr/>
          <p:nvPr/>
        </p:nvSpPr>
        <p:spPr>
          <a:xfrm>
            <a:off x="6477925" y="433575"/>
            <a:ext cx="2158800" cy="943800"/>
          </a:xfrm>
          <a:prstGeom prst="wedgeRectCallout">
            <a:avLst>
              <a:gd fmla="val -79679" name="adj1"/>
              <a:gd fmla="val 41304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45"/>
          <p:cNvSpPr txBox="1"/>
          <p:nvPr/>
        </p:nvSpPr>
        <p:spPr>
          <a:xfrm>
            <a:off x="6596725" y="503500"/>
            <a:ext cx="2158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Written in a private message between two gay women.</a:t>
            </a:r>
            <a:endParaRPr/>
          </a:p>
        </p:txBody>
      </p:sp>
      <p:pic>
        <p:nvPicPr>
          <p:cNvPr id="240" name="Google Shape;24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500" y="340497"/>
            <a:ext cx="2708576" cy="29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5"/>
          <p:cNvSpPr/>
          <p:nvPr/>
        </p:nvSpPr>
        <p:spPr>
          <a:xfrm>
            <a:off x="1012825" y="3477575"/>
            <a:ext cx="2158800" cy="943800"/>
          </a:xfrm>
          <a:prstGeom prst="wedgeRectCallout">
            <a:avLst>
              <a:gd fmla="val 8671" name="adj1"/>
              <a:gd fmla="val -80046" name="adj2"/>
            </a:avLst>
          </a:prstGeom>
          <a:solidFill>
            <a:srgbClr val="FFFFFF"/>
          </a:solidFill>
          <a:ln cap="flat" cmpd="sng" w="28575">
            <a:solidFill>
              <a:srgbClr val="76B0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45"/>
          <p:cNvSpPr txBox="1"/>
          <p:nvPr/>
        </p:nvSpPr>
        <p:spPr>
          <a:xfrm>
            <a:off x="1097425" y="3547500"/>
            <a:ext cx="20742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Written in a public message between two gay women.</a:t>
            </a:r>
            <a:endParaRPr/>
          </a:p>
        </p:txBody>
      </p:sp>
      <p:sp>
        <p:nvSpPr>
          <p:cNvPr id="243" name="Google Shape;243;p45"/>
          <p:cNvSpPr txBox="1"/>
          <p:nvPr/>
        </p:nvSpPr>
        <p:spPr>
          <a:xfrm>
            <a:off x="6992425" y="2771700"/>
            <a:ext cx="16500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Written in a public message from a straight man to a gay woman.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