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101" name="Google Shape;101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109" name="Google Shape;10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0"/>
            <a:ext cx="12192000" cy="18446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4165600" y="64928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  <p:pic>
        <p:nvPicPr>
          <p:cNvPr descr="Ein Bild, das Entwurf, Text, Darstellung, Schloss enthält.&#10;&#10;KI-generierte Inhalte können fehlerhaft sein." id="20" name="Google Shape;20;p2"/>
          <p:cNvPicPr preferRelativeResize="0"/>
          <p:nvPr/>
        </p:nvPicPr>
        <p:blipFill rotWithShape="1">
          <a:blip r:embed="rId2">
            <a:alphaModFix/>
          </a:blip>
          <a:srcRect b="0" l="0" r="0" t="33496"/>
          <a:stretch/>
        </p:blipFill>
        <p:spPr>
          <a:xfrm>
            <a:off x="6096000" y="17385"/>
            <a:ext cx="4264026" cy="15951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 txBox="1"/>
          <p:nvPr/>
        </p:nvSpPr>
        <p:spPr>
          <a:xfrm>
            <a:off x="6444928" y="1565377"/>
            <a:ext cx="35661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29-30 September 2026, Nuremberg, Germany </a:t>
            </a:r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1316252" y="116528"/>
            <a:ext cx="5267761" cy="1874991"/>
            <a:chOff x="1536070" y="854493"/>
            <a:chExt cx="4658161" cy="1596619"/>
          </a:xfrm>
        </p:grpSpPr>
        <p:pic>
          <p:nvPicPr>
            <p:cNvPr id="23" name="Google Shape;23;p2"/>
            <p:cNvPicPr preferRelativeResize="0"/>
            <p:nvPr/>
          </p:nvPicPr>
          <p:blipFill rotWithShape="1">
            <a:blip r:embed="rId3">
              <a:alphaModFix/>
            </a:blip>
            <a:srcRect b="17776" l="4198" r="61909" t="13034"/>
            <a:stretch/>
          </p:blipFill>
          <p:spPr>
            <a:xfrm>
              <a:off x="1536070" y="857252"/>
              <a:ext cx="1602418" cy="147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2"/>
            <p:cNvSpPr txBox="1"/>
            <p:nvPr/>
          </p:nvSpPr>
          <p:spPr>
            <a:xfrm>
              <a:off x="3065267" y="854493"/>
              <a:ext cx="312896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25" name="Google Shape;25;p2"/>
            <p:cNvSpPr txBox="1"/>
            <p:nvPr/>
          </p:nvSpPr>
          <p:spPr>
            <a:xfrm>
              <a:off x="3109912" y="1735531"/>
              <a:ext cx="2986088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5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609600" y="12344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  <p:cxnSp>
        <p:nvCxnSpPr>
          <p:cNvPr id="30" name="Google Shape;30;p3"/>
          <p:cNvCxnSpPr/>
          <p:nvPr/>
        </p:nvCxnSpPr>
        <p:spPr>
          <a:xfrm>
            <a:off x="624000" y="1092200"/>
            <a:ext cx="3200000" cy="0"/>
          </a:xfrm>
          <a:prstGeom prst="straightConnector1">
            <a:avLst/>
          </a:prstGeom>
          <a:noFill/>
          <a:ln cap="flat" cmpd="sng" w="381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" name="Google Shape;31;p3"/>
          <p:cNvGrpSpPr/>
          <p:nvPr/>
        </p:nvGrpSpPr>
        <p:grpSpPr>
          <a:xfrm>
            <a:off x="0" y="6477000"/>
            <a:ext cx="916924" cy="308057"/>
            <a:chOff x="1536070" y="884952"/>
            <a:chExt cx="4667742" cy="1443913"/>
          </a:xfrm>
        </p:grpSpPr>
        <p:pic>
          <p:nvPicPr>
            <p:cNvPr id="32" name="Google Shape;32;p3"/>
            <p:cNvPicPr preferRelativeResize="0"/>
            <p:nvPr/>
          </p:nvPicPr>
          <p:blipFill rotWithShape="1">
            <a:blip r:embed="rId2">
              <a:alphaModFix/>
            </a:blip>
            <a:srcRect b="17776" l="4198" r="61909" t="13034"/>
            <a:stretch/>
          </p:blipFill>
          <p:spPr>
            <a:xfrm>
              <a:off x="1536070" y="884952"/>
              <a:ext cx="1863264" cy="1443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33;p3"/>
            <p:cNvSpPr txBox="1"/>
            <p:nvPr/>
          </p:nvSpPr>
          <p:spPr>
            <a:xfrm>
              <a:off x="3074847" y="925866"/>
              <a:ext cx="3128965" cy="974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34" name="Google Shape;34;p3"/>
            <p:cNvSpPr txBox="1"/>
            <p:nvPr/>
          </p:nvSpPr>
          <p:spPr>
            <a:xfrm>
              <a:off x="3087701" y="1663626"/>
              <a:ext cx="2986091" cy="6499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0" y="0"/>
            <a:ext cx="12192000" cy="18446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Text, Darstellung, Schloss enthält.&#10;&#10;KI-generierte Inhalte können fehlerhaft sein." id="39" name="Google Shape;39;p4"/>
          <p:cNvPicPr preferRelativeResize="0"/>
          <p:nvPr/>
        </p:nvPicPr>
        <p:blipFill rotWithShape="1">
          <a:blip r:embed="rId2">
            <a:alphaModFix/>
          </a:blip>
          <a:srcRect b="0" l="0" r="0" t="33496"/>
          <a:stretch/>
        </p:blipFill>
        <p:spPr>
          <a:xfrm>
            <a:off x="6096000" y="17385"/>
            <a:ext cx="4264026" cy="159510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6444928" y="1565377"/>
            <a:ext cx="35661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29-30 September 2026, Nuremberg, Germany </a:t>
            </a:r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1316252" y="116528"/>
            <a:ext cx="5267761" cy="1874991"/>
            <a:chOff x="1536070" y="854493"/>
            <a:chExt cx="4658161" cy="1596619"/>
          </a:xfrm>
        </p:grpSpPr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b="17776" l="4198" r="61909" t="13034"/>
            <a:stretch/>
          </p:blipFill>
          <p:spPr>
            <a:xfrm>
              <a:off x="1536070" y="857252"/>
              <a:ext cx="1602418" cy="147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4"/>
            <p:cNvSpPr txBox="1"/>
            <p:nvPr/>
          </p:nvSpPr>
          <p:spPr>
            <a:xfrm>
              <a:off x="3065267" y="854493"/>
              <a:ext cx="312896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44" name="Google Shape;44;p4"/>
            <p:cNvSpPr txBox="1"/>
            <p:nvPr/>
          </p:nvSpPr>
          <p:spPr>
            <a:xfrm>
              <a:off x="3109912" y="1735531"/>
              <a:ext cx="2986088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5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2" name="Google Shape;52;p6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58" name="Google Shape;58;p7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59" name="Google Shape;59;p7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5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6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5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5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5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5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474720" y="-1630680"/>
            <a:ext cx="524256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i="0" sz="42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600" y="12344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7955" lvl="0" marL="457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4046" lvl="3" marL="1828800" marR="0" rtl="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b="0" i="0" sz="21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4045" lvl="4" marL="2286000" marR="0" rtl="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b="0" i="0" sz="21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97955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7955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 sz="1400">
              <a:solidFill>
                <a:srgbClr val="000000"/>
              </a:solidFill>
            </a:endParaRPr>
          </a:p>
        </p:txBody>
      </p:sp>
      <p:cxnSp>
        <p:nvCxnSpPr>
          <p:cNvPr id="13" name="Google Shape;13;p1"/>
          <p:cNvCxnSpPr/>
          <p:nvPr/>
        </p:nvCxnSpPr>
        <p:spPr>
          <a:xfrm>
            <a:off x="624000" y="1092200"/>
            <a:ext cx="3200000" cy="0"/>
          </a:xfrm>
          <a:prstGeom prst="straightConnector1">
            <a:avLst/>
          </a:prstGeom>
          <a:noFill/>
          <a:ln cap="flat" cmpd="sng" w="381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55600" y="2043153"/>
            <a:ext cx="114808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Title of Presentation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1835427" y="38354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rPr lang="en-US" sz="2800">
                <a:solidFill>
                  <a:srgbClr val="7F7F7F"/>
                </a:solidFill>
              </a:rPr>
              <a:t>Authors’ Names and Affiliations</a:t>
            </a:r>
            <a:endParaRPr/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rPr lang="en-US" sz="2800">
                <a:solidFill>
                  <a:srgbClr val="7F7F7F"/>
                </a:solidFill>
              </a:rPr>
              <a:t>(Optional: Contact Information) </a:t>
            </a:r>
            <a:endParaRPr/>
          </a:p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</a:t>
            </a:r>
            <a:r>
              <a:rPr lang="en-US" sz="1000">
                <a:solidFill>
                  <a:srgbClr val="898989"/>
                </a:solidFill>
              </a:rPr>
              <a:t> 6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0" y="6273801"/>
            <a:ext cx="37692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 your logo here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Total duration of keynote presentation is 45 minutes, ~30 minutes for the  presentation and ~15 minutes for Q&amp;A</a:t>
            </a:r>
            <a:endParaRPr/>
          </a:p>
          <a:p>
            <a:pPr indent="-3047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Total duration of the invited presentation is 20 minutes, 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</a:pPr>
            <a:r>
              <a:rPr lang="en-US" sz="2133"/>
              <a:t>20 minutes for the presentation A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</a:pPr>
            <a:r>
              <a:rPr lang="en-US" sz="2133"/>
              <a:t>At the end of your session is a 20-minute Panel Discussion with Q&amp;A.</a:t>
            </a:r>
            <a:endParaRPr/>
          </a:p>
          <a:p>
            <a:pPr indent="-3047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The presentation must not have ‘Confidential’ or ‘Proprietary’ tags.</a:t>
            </a:r>
            <a:endParaRPr/>
          </a:p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Format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File format must be Microsoft pptx or Adobe pdf for presentation and pdf only for downloadable proceedings.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Authors must submit an Adobe version of their presentation file which is verified for conversion accuracy (pptx 🡪 pdf).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Slide size must be Widescreen(16:9) and follow this pptx template.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The footer on the: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title slide must include Presentation</a:t>
            </a:r>
            <a:r>
              <a:rPr lang="en-US" sz="2000">
                <a:solidFill>
                  <a:srgbClr val="0000FF"/>
                </a:solidFill>
              </a:rPr>
              <a:t> </a:t>
            </a:r>
            <a:r>
              <a:rPr lang="en-US" sz="2000"/>
              <a:t>Number &amp; Slide Number (#).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other slides must only include the slide #.  </a:t>
            </a:r>
            <a:endParaRPr/>
          </a:p>
        </p:txBody>
      </p:sp>
      <p:sp>
        <p:nvSpPr>
          <p:cNvPr id="105" name="Google Shape;105;p15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Color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No background color or pattern may be used.</a:t>
            </a:r>
            <a:br>
              <a:rPr lang="en-US" sz="2400"/>
            </a:br>
            <a:r>
              <a:rPr lang="en-US" sz="2400"/>
              <a:t>All slides must have a white background.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Schematics, graphs, illustrations or pictures may use color. 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Avoid using light colors that are not clear on a white background.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All text should be in black. </a:t>
            </a:r>
            <a:endParaRPr/>
          </a:p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Font Sizes</a:t>
            </a:r>
            <a:endParaRPr/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609600" y="11328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Recommended minimum Arial font sizes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/>
              <a:t>Titles: 32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Sub-Titles: 28</a:t>
            </a:r>
            <a:endParaRPr/>
          </a:p>
          <a:p>
            <a:pPr indent="-457189" lvl="0" marL="457189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Major Bullets: 24</a:t>
            </a:r>
            <a:endParaRPr/>
          </a:p>
          <a:p>
            <a:pPr indent="-380990" lvl="1" marL="990575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Indented Bullets: 20</a:t>
            </a:r>
            <a:endParaRPr/>
          </a:p>
          <a:p>
            <a:pPr indent="0" lvl="0" marL="7619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Text on graphs, figures,…: 18</a:t>
            </a:r>
            <a:endParaRPr/>
          </a:p>
        </p:txBody>
      </p:sp>
      <p:sp>
        <p:nvSpPr>
          <p:cNvPr id="120" name="Google Shape;120;p17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</a:t>
            </a:r>
            <a:r>
              <a:rPr lang="en-US" sz="1000">
                <a:solidFill>
                  <a:srgbClr val="898989"/>
                </a:solidFill>
              </a:rPr>
              <a:t> 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6 </a:t>
            </a:r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1828800" y="48514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Authors’ Names and Affiliations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(Optional: Contact Information)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