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5" r:id="rId5"/>
  </p:sldMasterIdLst>
  <p:notesMasterIdLst>
    <p:notesMasterId r:id="rId6"/>
  </p:notesMasterIdLst>
  <p:sldIdLst>
    <p:sldId id="256" r:id="rId7"/>
    <p:sldId id="257" r:id="rId8"/>
  </p:sldIdLst>
  <p:sldSz cy="10058400" cx="77724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A97C32E-64C9-436E-95D5-97729ED93BEF}">
  <a:tblStyle styleId="{EA97C32E-64C9-436E-95D5-97729ED93BE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168" orient="horz"/>
        <p:guide pos="244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04479" y="685800"/>
            <a:ext cx="2649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:notes"/>
          <p:cNvSpPr/>
          <p:nvPr>
            <p:ph idx="2" type="sldImg"/>
          </p:nvPr>
        </p:nvSpPr>
        <p:spPr>
          <a:xfrm>
            <a:off x="2104479" y="685800"/>
            <a:ext cx="2649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218446d77d_1_11:notes"/>
          <p:cNvSpPr/>
          <p:nvPr>
            <p:ph idx="2" type="sldImg"/>
          </p:nvPr>
        </p:nvSpPr>
        <p:spPr>
          <a:xfrm>
            <a:off x="2104479" y="685800"/>
            <a:ext cx="2649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218446d77d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2.png"/><Relationship Id="rId4" Type="http://schemas.openxmlformats.org/officeDocument/2006/relationships/image" Target="../media/image10.png"/><Relationship Id="rId5" Type="http://schemas.openxmlformats.org/officeDocument/2006/relationships/image" Target="../media/image7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éfis Kreoco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090375" y="2017300"/>
            <a:ext cx="5776800" cy="1374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 b="0" l="1456" r="1456" t="0"/>
          <a:stretch/>
        </p:blipFill>
        <p:spPr>
          <a:xfrm>
            <a:off x="350599" y="320450"/>
            <a:ext cx="1517798" cy="738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447684"/>
            <a:ext cx="7772401" cy="61099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/>
          <p:nvPr/>
        </p:nvSpPr>
        <p:spPr>
          <a:xfrm>
            <a:off x="4291783" y="452125"/>
            <a:ext cx="2044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>
                <a:latin typeface="Fira Sans"/>
                <a:ea typeface="Fira Sans"/>
                <a:cs typeface="Fira Sans"/>
                <a:sym typeface="Fira Sans"/>
              </a:rPr>
              <a:t>Nom :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14" name="Google Shape;14;p2"/>
          <p:cNvCxnSpPr/>
          <p:nvPr/>
        </p:nvCxnSpPr>
        <p:spPr>
          <a:xfrm>
            <a:off x="4886730" y="778875"/>
            <a:ext cx="2581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" name="Google Shape;15;p2"/>
          <p:cNvSpPr/>
          <p:nvPr/>
        </p:nvSpPr>
        <p:spPr>
          <a:xfrm>
            <a:off x="507675" y="1606375"/>
            <a:ext cx="1847100" cy="17205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rPr>
              <a:t>Challenge</a:t>
            </a:r>
            <a:r>
              <a:rPr b="1" lang="fr-CA">
                <a:solidFill>
                  <a:srgbClr val="2A71FF"/>
                </a:solidFill>
                <a:latin typeface="Fira Mono"/>
                <a:ea typeface="Fira Mono"/>
                <a:cs typeface="Fira Mono"/>
                <a:sym typeface="Fira Mono"/>
              </a:rPr>
              <a:t>_</a:t>
            </a:r>
            <a:endParaRPr b="1">
              <a:solidFill>
                <a:srgbClr val="2A71FF"/>
              </a:solidFill>
              <a:latin typeface="Fira Mono"/>
              <a:ea typeface="Fira Mono"/>
              <a:cs typeface="Fira Mono"/>
              <a:sym typeface="Fira Mon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2A71FF"/>
              </a:solidFill>
              <a:latin typeface="Fira Mono"/>
              <a:ea typeface="Fira Mono"/>
              <a:cs typeface="Fira Mono"/>
              <a:sym typeface="Fira Mon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>
                <a:solidFill>
                  <a:srgbClr val="2A71FF"/>
                </a:solidFill>
                <a:latin typeface="Fira Mono"/>
                <a:ea typeface="Fira Mono"/>
                <a:cs typeface="Fira Mono"/>
                <a:sym typeface="Fira Mono"/>
              </a:rPr>
              <a:t>Advanced</a:t>
            </a:r>
            <a:endParaRPr b="1">
              <a:solidFill>
                <a:srgbClr val="2A71FF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  <p:pic>
        <p:nvPicPr>
          <p:cNvPr id="16" name="Google Shape;16;p2"/>
          <p:cNvPicPr preferRelativeResize="0"/>
          <p:nvPr/>
        </p:nvPicPr>
        <p:blipFill>
          <a:blip r:embed="rId4">
            <a:alphaModFix amt="51000"/>
          </a:blip>
          <a:stretch>
            <a:fillRect/>
          </a:stretch>
        </p:blipFill>
        <p:spPr>
          <a:xfrm flipH="1" rot="38">
            <a:off x="7166097" y="9173502"/>
            <a:ext cx="459228" cy="3692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ge vierge">
  <p:cSld name="TITLE_3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9447684"/>
            <a:ext cx="7772401" cy="6109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éfis Kreocode 2">
  <p:cSld name="TITLE_2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1090364" y="7505725"/>
            <a:ext cx="5776800" cy="1845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" name="Google Shape;21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187947" y="4316012"/>
            <a:ext cx="1280339" cy="1444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4"/>
          <p:cNvPicPr preferRelativeResize="0"/>
          <p:nvPr/>
        </p:nvPicPr>
        <p:blipFill rotWithShape="1">
          <a:blip r:embed="rId3">
            <a:alphaModFix/>
          </a:blip>
          <a:srcRect b="0" l="1456" r="1446" t="0"/>
          <a:stretch/>
        </p:blipFill>
        <p:spPr>
          <a:xfrm>
            <a:off x="248014" y="223525"/>
            <a:ext cx="1538376" cy="748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9447684"/>
            <a:ext cx="7772401" cy="610991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/>
          <p:nvPr/>
        </p:nvSpPr>
        <p:spPr>
          <a:xfrm>
            <a:off x="4291783" y="223525"/>
            <a:ext cx="2044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>
                <a:latin typeface="Fira Sans"/>
                <a:ea typeface="Fira Sans"/>
                <a:cs typeface="Fira Sans"/>
                <a:sym typeface="Fira Sans"/>
              </a:rPr>
              <a:t>Nom :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25" name="Google Shape;25;p4"/>
          <p:cNvCxnSpPr/>
          <p:nvPr/>
        </p:nvCxnSpPr>
        <p:spPr>
          <a:xfrm>
            <a:off x="4886730" y="550275"/>
            <a:ext cx="2581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" name="Google Shape;26;p4"/>
          <p:cNvSpPr txBox="1"/>
          <p:nvPr>
            <p:ph idx="1" type="subTitle"/>
          </p:nvPr>
        </p:nvSpPr>
        <p:spPr>
          <a:xfrm>
            <a:off x="1294922" y="1549825"/>
            <a:ext cx="5182500" cy="53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A71FF"/>
              </a:buClr>
              <a:buSzPts val="1400"/>
              <a:buNone/>
              <a:defRPr b="1" sz="1400">
                <a:solidFill>
                  <a:srgbClr val="2A71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2" type="body"/>
          </p:nvPr>
        </p:nvSpPr>
        <p:spPr>
          <a:xfrm>
            <a:off x="966264" y="2164775"/>
            <a:ext cx="2807700" cy="279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28" name="Google Shape;28;p4"/>
          <p:cNvSpPr txBox="1"/>
          <p:nvPr>
            <p:ph idx="3" type="body"/>
          </p:nvPr>
        </p:nvSpPr>
        <p:spPr>
          <a:xfrm>
            <a:off x="3998559" y="2164775"/>
            <a:ext cx="2807700" cy="279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4" type="subTitle"/>
          </p:nvPr>
        </p:nvSpPr>
        <p:spPr>
          <a:xfrm>
            <a:off x="1294922" y="5310150"/>
            <a:ext cx="5182500" cy="53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A71FF"/>
              </a:buClr>
              <a:buSzPts val="1400"/>
              <a:buNone/>
              <a:defRPr b="1" sz="1400">
                <a:solidFill>
                  <a:srgbClr val="2A71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30" name="Google Shape;30;p4"/>
          <p:cNvCxnSpPr/>
          <p:nvPr/>
        </p:nvCxnSpPr>
        <p:spPr>
          <a:xfrm>
            <a:off x="1082714" y="5159075"/>
            <a:ext cx="5058900" cy="720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1" name="Google Shape;31;p4"/>
          <p:cNvSpPr txBox="1"/>
          <p:nvPr>
            <p:ph idx="5" type="subTitle"/>
          </p:nvPr>
        </p:nvSpPr>
        <p:spPr>
          <a:xfrm>
            <a:off x="1075011" y="5893200"/>
            <a:ext cx="4836600" cy="27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/>
          <p:nvPr/>
        </p:nvSpPr>
        <p:spPr>
          <a:xfrm>
            <a:off x="1090364" y="6305100"/>
            <a:ext cx="5776800" cy="5931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4"/>
          <p:cNvSpPr txBox="1"/>
          <p:nvPr>
            <p:ph idx="6" type="subTitle"/>
          </p:nvPr>
        </p:nvSpPr>
        <p:spPr>
          <a:xfrm>
            <a:off x="1075011" y="7093825"/>
            <a:ext cx="4836600" cy="27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éfis Kreocode 2 1">
  <p:cSld name="TITLE_2_1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/>
          <p:nvPr/>
        </p:nvSpPr>
        <p:spPr>
          <a:xfrm>
            <a:off x="248014" y="2662125"/>
            <a:ext cx="3433200" cy="3407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6" name="Google Shape;36;p5"/>
          <p:cNvPicPr preferRelativeResize="0"/>
          <p:nvPr/>
        </p:nvPicPr>
        <p:blipFill rotWithShape="1">
          <a:blip r:embed="rId2">
            <a:alphaModFix/>
          </a:blip>
          <a:srcRect b="0" l="1456" r="1446" t="0"/>
          <a:stretch/>
        </p:blipFill>
        <p:spPr>
          <a:xfrm>
            <a:off x="248014" y="223525"/>
            <a:ext cx="1538376" cy="748898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5"/>
          <p:cNvSpPr txBox="1"/>
          <p:nvPr/>
        </p:nvSpPr>
        <p:spPr>
          <a:xfrm>
            <a:off x="4291783" y="223525"/>
            <a:ext cx="2044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>
                <a:latin typeface="Fira Sans"/>
                <a:ea typeface="Fira Sans"/>
                <a:cs typeface="Fira Sans"/>
                <a:sym typeface="Fira Sans"/>
              </a:rPr>
              <a:t>Nom :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38" name="Google Shape;38;p5"/>
          <p:cNvCxnSpPr/>
          <p:nvPr/>
        </p:nvCxnSpPr>
        <p:spPr>
          <a:xfrm>
            <a:off x="4886730" y="550275"/>
            <a:ext cx="2581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" name="Google Shape;39;p5"/>
          <p:cNvSpPr txBox="1"/>
          <p:nvPr>
            <p:ph idx="1" type="subTitle"/>
          </p:nvPr>
        </p:nvSpPr>
        <p:spPr>
          <a:xfrm>
            <a:off x="1294922" y="1549825"/>
            <a:ext cx="5182500" cy="53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A71FF"/>
              </a:buClr>
              <a:buSzPts val="1400"/>
              <a:buNone/>
              <a:defRPr b="1" sz="1400">
                <a:solidFill>
                  <a:srgbClr val="2A71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2" type="subTitle"/>
          </p:nvPr>
        </p:nvSpPr>
        <p:spPr>
          <a:xfrm>
            <a:off x="1467844" y="2015300"/>
            <a:ext cx="4836600" cy="27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41" name="Google Shape;41;p5"/>
          <p:cNvSpPr/>
          <p:nvPr/>
        </p:nvSpPr>
        <p:spPr>
          <a:xfrm>
            <a:off x="4035030" y="2662125"/>
            <a:ext cx="3433200" cy="3407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5"/>
          <p:cNvSpPr/>
          <p:nvPr/>
        </p:nvSpPr>
        <p:spPr>
          <a:xfrm>
            <a:off x="248014" y="6444850"/>
            <a:ext cx="7220400" cy="2800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3" name="Google Shape;43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4255" y="5463350"/>
            <a:ext cx="1381499" cy="1381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96581" y="5609300"/>
            <a:ext cx="680651" cy="1089598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5"/>
          <p:cNvSpPr txBox="1"/>
          <p:nvPr/>
        </p:nvSpPr>
        <p:spPr>
          <a:xfrm>
            <a:off x="248014" y="9284425"/>
            <a:ext cx="7399800" cy="6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1600">
                <a:solidFill>
                  <a:srgbClr val="2A71FF"/>
                </a:solidFill>
                <a:latin typeface="Fira Sans"/>
                <a:ea typeface="Fira Sans"/>
                <a:cs typeface="Fira Sans"/>
                <a:sym typeface="Fira Sans"/>
              </a:rPr>
              <a:t>« 100% des choses qu’on ne tente pas échouent » </a:t>
            </a:r>
            <a:br>
              <a:rPr b="1" lang="fr-CA" sz="1600">
                <a:solidFill>
                  <a:srgbClr val="2A71FF"/>
                </a:solidFill>
                <a:latin typeface="Fira Sans"/>
                <a:ea typeface="Fira Sans"/>
                <a:cs typeface="Fira Sans"/>
                <a:sym typeface="Fira Sans"/>
              </a:rPr>
            </a:br>
            <a:r>
              <a:rPr lang="fr-CA" sz="11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- Wayne Gretsky</a:t>
            </a:r>
            <a:endParaRPr sz="11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éfis Kreocode 2 1 1">
  <p:cSld name="TITLE_2_1_1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/>
          <p:nvPr/>
        </p:nvSpPr>
        <p:spPr>
          <a:xfrm>
            <a:off x="248014" y="2662125"/>
            <a:ext cx="3433200" cy="3407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8" name="Google Shape;48;p6"/>
          <p:cNvPicPr preferRelativeResize="0"/>
          <p:nvPr/>
        </p:nvPicPr>
        <p:blipFill rotWithShape="1">
          <a:blip r:embed="rId2">
            <a:alphaModFix/>
          </a:blip>
          <a:srcRect b="0" l="1456" r="1446" t="0"/>
          <a:stretch/>
        </p:blipFill>
        <p:spPr>
          <a:xfrm>
            <a:off x="248014" y="223525"/>
            <a:ext cx="1538376" cy="748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447684"/>
            <a:ext cx="7772401" cy="610991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6"/>
          <p:cNvSpPr txBox="1"/>
          <p:nvPr/>
        </p:nvSpPr>
        <p:spPr>
          <a:xfrm>
            <a:off x="4291783" y="223525"/>
            <a:ext cx="2044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>
                <a:latin typeface="Fira Sans"/>
                <a:ea typeface="Fira Sans"/>
                <a:cs typeface="Fira Sans"/>
                <a:sym typeface="Fira Sans"/>
              </a:rPr>
              <a:t>Nom :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51" name="Google Shape;51;p6"/>
          <p:cNvCxnSpPr/>
          <p:nvPr/>
        </p:nvCxnSpPr>
        <p:spPr>
          <a:xfrm>
            <a:off x="4886730" y="550275"/>
            <a:ext cx="2581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2" name="Google Shape;52;p6"/>
          <p:cNvSpPr txBox="1"/>
          <p:nvPr>
            <p:ph idx="1" type="subTitle"/>
          </p:nvPr>
        </p:nvSpPr>
        <p:spPr>
          <a:xfrm>
            <a:off x="1294922" y="1549825"/>
            <a:ext cx="5182500" cy="53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A71FF"/>
              </a:buClr>
              <a:buSzPts val="1400"/>
              <a:buNone/>
              <a:defRPr b="1" sz="1400">
                <a:solidFill>
                  <a:srgbClr val="2A71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6"/>
          <p:cNvSpPr txBox="1"/>
          <p:nvPr>
            <p:ph idx="2" type="subTitle"/>
          </p:nvPr>
        </p:nvSpPr>
        <p:spPr>
          <a:xfrm>
            <a:off x="1467844" y="2015300"/>
            <a:ext cx="4836600" cy="27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54" name="Google Shape;54;p6"/>
          <p:cNvSpPr/>
          <p:nvPr/>
        </p:nvSpPr>
        <p:spPr>
          <a:xfrm>
            <a:off x="4035030" y="2662125"/>
            <a:ext cx="3433200" cy="3407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6"/>
          <p:cNvSpPr/>
          <p:nvPr/>
        </p:nvSpPr>
        <p:spPr>
          <a:xfrm>
            <a:off x="248014" y="6444850"/>
            <a:ext cx="7220400" cy="2800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6"/>
          <p:cNvSpPr txBox="1"/>
          <p:nvPr>
            <p:ph idx="3" type="body"/>
          </p:nvPr>
        </p:nvSpPr>
        <p:spPr>
          <a:xfrm>
            <a:off x="372778" y="2771700"/>
            <a:ext cx="3168600" cy="317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57" name="Google Shape;57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24255" y="5463350"/>
            <a:ext cx="1381499" cy="1381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96581" y="5609300"/>
            <a:ext cx="680651" cy="1089598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6"/>
          <p:cNvSpPr txBox="1"/>
          <p:nvPr>
            <p:ph idx="4" type="body"/>
          </p:nvPr>
        </p:nvSpPr>
        <p:spPr>
          <a:xfrm>
            <a:off x="4167311" y="2771700"/>
            <a:ext cx="3168600" cy="317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6"/>
          <p:cNvSpPr txBox="1"/>
          <p:nvPr>
            <p:ph idx="5" type="body"/>
          </p:nvPr>
        </p:nvSpPr>
        <p:spPr>
          <a:xfrm>
            <a:off x="372778" y="6534550"/>
            <a:ext cx="6963000" cy="26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éfis Kreocode 2 1 1 1">
  <p:cSld name="TITLE_2_1_1_1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7"/>
          <p:cNvPicPr preferRelativeResize="0"/>
          <p:nvPr/>
        </p:nvPicPr>
        <p:blipFill rotWithShape="1">
          <a:blip r:embed="rId2">
            <a:alphaModFix/>
          </a:blip>
          <a:srcRect b="0" l="1456" r="1446" t="0"/>
          <a:stretch/>
        </p:blipFill>
        <p:spPr>
          <a:xfrm>
            <a:off x="248014" y="223525"/>
            <a:ext cx="1538376" cy="748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447684"/>
            <a:ext cx="7772401" cy="610991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7"/>
          <p:cNvSpPr txBox="1"/>
          <p:nvPr/>
        </p:nvSpPr>
        <p:spPr>
          <a:xfrm>
            <a:off x="4291783" y="223525"/>
            <a:ext cx="2044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>
                <a:latin typeface="Fira Sans"/>
                <a:ea typeface="Fira Sans"/>
                <a:cs typeface="Fira Sans"/>
                <a:sym typeface="Fira Sans"/>
              </a:rPr>
              <a:t>Nom :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65" name="Google Shape;65;p7"/>
          <p:cNvCxnSpPr/>
          <p:nvPr/>
        </p:nvCxnSpPr>
        <p:spPr>
          <a:xfrm>
            <a:off x="4886730" y="550275"/>
            <a:ext cx="2581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6" name="Google Shape;66;p7"/>
          <p:cNvSpPr txBox="1"/>
          <p:nvPr>
            <p:ph idx="1" type="subTitle"/>
          </p:nvPr>
        </p:nvSpPr>
        <p:spPr>
          <a:xfrm>
            <a:off x="1294922" y="1549825"/>
            <a:ext cx="5182500" cy="53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A71FF"/>
              </a:buClr>
              <a:buSzPts val="1400"/>
              <a:buNone/>
              <a:defRPr b="1" sz="1400">
                <a:solidFill>
                  <a:srgbClr val="2A71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7"/>
          <p:cNvSpPr/>
          <p:nvPr/>
        </p:nvSpPr>
        <p:spPr>
          <a:xfrm>
            <a:off x="248014" y="2192800"/>
            <a:ext cx="7220400" cy="7078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8" name="Google Shape;68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96581" y="5364801"/>
            <a:ext cx="680651" cy="1089598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7"/>
          <p:cNvSpPr txBox="1"/>
          <p:nvPr>
            <p:ph idx="2" type="body"/>
          </p:nvPr>
        </p:nvSpPr>
        <p:spPr>
          <a:xfrm>
            <a:off x="372778" y="2637800"/>
            <a:ext cx="6963000" cy="26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éfis Kreocode 1">
  <p:cSld name="TITLE_1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8"/>
          <p:cNvSpPr/>
          <p:nvPr/>
        </p:nvSpPr>
        <p:spPr>
          <a:xfrm>
            <a:off x="3307908" y="0"/>
            <a:ext cx="4478400" cy="10058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2" name="Google Shape;72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3236" y="5859425"/>
            <a:ext cx="2263824" cy="3623927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8"/>
          <p:cNvSpPr txBox="1"/>
          <p:nvPr>
            <p:ph type="title"/>
          </p:nvPr>
        </p:nvSpPr>
        <p:spPr>
          <a:xfrm>
            <a:off x="3647143" y="949675"/>
            <a:ext cx="36738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4" name="Google Shape;74;p8"/>
          <p:cNvSpPr txBox="1"/>
          <p:nvPr>
            <p:ph idx="1" type="body"/>
          </p:nvPr>
        </p:nvSpPr>
        <p:spPr>
          <a:xfrm>
            <a:off x="3821095" y="2069575"/>
            <a:ext cx="3452100" cy="760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  <a:defRPr>
                <a:solidFill>
                  <a:srgbClr val="666666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75" name="Google Shape;75;p8"/>
          <p:cNvSpPr txBox="1"/>
          <p:nvPr/>
        </p:nvSpPr>
        <p:spPr>
          <a:xfrm>
            <a:off x="4291783" y="223525"/>
            <a:ext cx="2044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>
                <a:latin typeface="Fira Sans"/>
                <a:ea typeface="Fira Sans"/>
                <a:cs typeface="Fira Sans"/>
                <a:sym typeface="Fira Sans"/>
              </a:rPr>
              <a:t>Nom :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76" name="Google Shape;76;p8"/>
          <p:cNvCxnSpPr/>
          <p:nvPr/>
        </p:nvCxnSpPr>
        <p:spPr>
          <a:xfrm>
            <a:off x="4886730" y="550275"/>
            <a:ext cx="2581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ra Sans"/>
              <a:buNone/>
              <a:defRPr b="1" sz="2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Fira Sans"/>
              <a:buChar char="●"/>
              <a:defRPr sz="18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○"/>
              <a:defRPr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■"/>
              <a:defRPr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●"/>
              <a:defRPr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○"/>
              <a:defRPr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■"/>
              <a:defRPr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●"/>
              <a:defRPr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○"/>
              <a:defRPr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■"/>
              <a:defRPr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201589" y="9119180"/>
            <a:ext cx="4662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Relationship Id="rId4" Type="http://schemas.openxmlformats.org/officeDocument/2006/relationships/hyperlink" Target="https://creativecommons.org/licenses/by-nc-sa/4.0/" TargetMode="External"/><Relationship Id="rId5" Type="http://schemas.openxmlformats.org/officeDocument/2006/relationships/image" Target="../media/image13.png"/><Relationship Id="rId6" Type="http://schemas.openxmlformats.org/officeDocument/2006/relationships/hyperlink" Target="https://creativecommons.org/licenses/by-nc-sa/4.0/" TargetMode="External"/><Relationship Id="rId7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Relationship Id="rId4" Type="http://schemas.openxmlformats.org/officeDocument/2006/relationships/hyperlink" Target="https://creativecommons.org/licenses/by-nc-sa/4.0/" TargetMode="External"/><Relationship Id="rId5" Type="http://schemas.openxmlformats.org/officeDocument/2006/relationships/hyperlink" Target="https://creativecommons.org/licenses/by-nc-sa/4.0/" TargetMode="External"/><Relationship Id="rId6" Type="http://schemas.openxmlformats.org/officeDocument/2006/relationships/image" Target="../media/image13.png"/><Relationship Id="rId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9"/>
          <p:cNvSpPr txBox="1"/>
          <p:nvPr/>
        </p:nvSpPr>
        <p:spPr>
          <a:xfrm>
            <a:off x="2331675" y="2283550"/>
            <a:ext cx="46113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Using Scratch, present at least one concrete action you can take to help achieve </a:t>
            </a:r>
            <a:r>
              <a:rPr lang="fr-CA"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</a:t>
            </a:r>
            <a:r>
              <a:rPr b="1" lang="fr-CA"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Responsible Consumption and Production </a:t>
            </a:r>
            <a:r>
              <a:rPr lang="fr-CA"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goal.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" name="Google Shape;82;p9"/>
          <p:cNvSpPr txBox="1"/>
          <p:nvPr/>
        </p:nvSpPr>
        <p:spPr>
          <a:xfrm>
            <a:off x="976350" y="3684025"/>
            <a:ext cx="58197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1600">
                <a:solidFill>
                  <a:srgbClr val="2A71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take on this challenge, you will need</a:t>
            </a:r>
            <a:endParaRPr b="1" sz="1600">
              <a:solidFill>
                <a:srgbClr val="2A71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1600">
                <a:solidFill>
                  <a:srgbClr val="2A71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follow certain criteria.</a:t>
            </a:r>
            <a:endParaRPr b="1" sz="1600">
              <a:solidFill>
                <a:srgbClr val="2A71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83" name="Google Shape;83;p9"/>
          <p:cNvGraphicFramePr/>
          <p:nvPr/>
        </p:nvGraphicFramePr>
        <p:xfrm>
          <a:off x="1100125" y="4956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{EA97C32E-64C9-436E-95D5-97729ED93BEF}</a:tableStyleId>
              </a:tblPr>
              <a:tblGrid>
                <a:gridCol w="486825"/>
                <a:gridCol w="5209100"/>
              </a:tblGrid>
              <a:tr h="51487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CA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Your animation or game should include the following elements :</a:t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  <a:tc hMerge="1"/>
              </a:tr>
              <a:tr h="396200">
                <a:tc>
                  <a:txBody>
                    <a:bodyPr/>
                    <a:lstStyle/>
                    <a:p>
                      <a:pPr indent="-3175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entury Gothic"/>
                        <a:buChar char="❏"/>
                      </a:pPr>
                      <a:r>
                        <a:t/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CA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 least one concrete action you can take</a:t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-3175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entury Gothic"/>
                        <a:buChar char="❏"/>
                      </a:pPr>
                      <a:r>
                        <a:t/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CA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 least two backdrops </a:t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-3175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entury Gothic"/>
                        <a:buChar char="❏"/>
                      </a:pPr>
                      <a:r>
                        <a:t/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CA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 least two sprites</a:t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-3175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entury Gothic"/>
                        <a:buChar char="❏"/>
                      </a:pPr>
                      <a:r>
                        <a:t/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CA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 least one sound or audio recording</a:t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-3175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entury Gothic"/>
                        <a:buChar char="❏"/>
                      </a:pPr>
                      <a:r>
                        <a:t/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CA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 least one dialogue between two sprites</a:t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-3175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entury Gothic"/>
                        <a:buChar char="❏"/>
                      </a:pPr>
                      <a:r>
                        <a:t/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CA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one interaction (ex.: question) with the user</a:t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84" name="Google Shape;84;p9"/>
          <p:cNvSpPr txBox="1"/>
          <p:nvPr/>
        </p:nvSpPr>
        <p:spPr>
          <a:xfrm>
            <a:off x="1100125" y="4525463"/>
            <a:ext cx="4890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-CA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Content of the animation or game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5" name="Google Shape;85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127654" y="971296"/>
            <a:ext cx="1087850" cy="112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9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96040" y="9725050"/>
            <a:ext cx="834660" cy="29205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9"/>
          <p:cNvSpPr txBox="1"/>
          <p:nvPr/>
        </p:nvSpPr>
        <p:spPr>
          <a:xfrm>
            <a:off x="399750" y="9723325"/>
            <a:ext cx="6596700" cy="2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CA" sz="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RÉCIT document made available, with exception, according to the terms of the </a:t>
            </a:r>
            <a:r>
              <a:rPr lang="fr-CA" sz="9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4.0 License</a:t>
            </a:r>
            <a:r>
              <a:rPr lang="fr-CA" sz="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 </a:t>
            </a:r>
            <a:endParaRPr sz="10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88" name="Google Shape;88;p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2100" y="9643050"/>
            <a:ext cx="308050" cy="310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" name="Google Shape;93;p10"/>
          <p:cNvGraphicFramePr/>
          <p:nvPr/>
        </p:nvGraphicFramePr>
        <p:xfrm>
          <a:off x="1095375" y="1268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{EA97C32E-64C9-436E-95D5-97729ED93BEF}</a:tableStyleId>
              </a:tblPr>
              <a:tblGrid>
                <a:gridCol w="476250"/>
                <a:gridCol w="5095875"/>
              </a:tblGrid>
              <a:tr h="38100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CA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Your program should include the following elements :</a:t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  <a:tc hMerge="1"/>
              </a:tr>
              <a:tr h="381000">
                <a:tc>
                  <a:txBody>
                    <a:bodyPr/>
                    <a:lstStyle/>
                    <a:p>
                      <a:pPr indent="-3175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omic Sans MS"/>
                        <a:buChar char="❏"/>
                      </a:pPr>
                      <a:r>
                        <a:t/>
                      </a:r>
                      <a:endParaRPr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CA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motion blocks to animate your sprites</a:t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-3175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omic Sans MS"/>
                        <a:buChar char="❏"/>
                      </a:pPr>
                      <a:r>
                        <a:t/>
                      </a:r>
                      <a:endParaRPr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CA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 least one sensing block (ex.: to ask a question to the user)</a:t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-3175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omic Sans MS"/>
                        <a:buChar char="❏"/>
                      </a:pPr>
                      <a:r>
                        <a:t/>
                      </a:r>
                      <a:endParaRPr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CA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 least one conditional statement</a:t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-3175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omic Sans MS"/>
                        <a:buChar char="❏"/>
                      </a:pPr>
                      <a:r>
                        <a:t/>
                      </a:r>
                      <a:endParaRPr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 least one loop</a:t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-3175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omic Sans MS"/>
                        <a:buChar char="❏"/>
                      </a:pPr>
                      <a:r>
                        <a:t/>
                      </a:r>
                      <a:endParaRPr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 least two different event blocks</a:t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-3175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omic Sans MS"/>
                        <a:buChar char="❏"/>
                      </a:pPr>
                      <a:r>
                        <a:t/>
                      </a:r>
                      <a:endParaRPr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CA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an</a:t>
                      </a:r>
                      <a:r>
                        <a:rPr lang="fr-CA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animation between 2 and 4 minutes </a:t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94" name="Google Shape;94;p10"/>
          <p:cNvSpPr txBox="1"/>
          <p:nvPr/>
        </p:nvSpPr>
        <p:spPr>
          <a:xfrm>
            <a:off x="1008100" y="792125"/>
            <a:ext cx="3547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-CA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Content of your Scratch program</a:t>
            </a:r>
            <a:endParaRPr b="1" sz="1600">
              <a:solidFill>
                <a:srgbClr val="2A71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95" name="Google Shape;95;p10"/>
          <p:cNvGraphicFramePr/>
          <p:nvPr/>
        </p:nvGraphicFramePr>
        <p:xfrm>
          <a:off x="1095375" y="5377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{EA97C32E-64C9-436E-95D5-97729ED93BEF}</a:tableStyleId>
              </a:tblPr>
              <a:tblGrid>
                <a:gridCol w="476250"/>
                <a:gridCol w="5095875"/>
              </a:tblGrid>
              <a:tr h="38100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CA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To publish your project, you should:</a:t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hMerge="1"/>
              </a:tr>
              <a:tr h="381000">
                <a:tc>
                  <a:txBody>
                    <a:bodyPr/>
                    <a:lstStyle/>
                    <a:p>
                      <a:pPr indent="-3175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❏"/>
                      </a:pPr>
                      <a:r>
                        <a:t/>
                      </a:r>
                      <a:endParaRPr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have a</a:t>
                      </a:r>
                      <a:r>
                        <a:rPr lang="fr-CA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meaningful title followed by Kreocode 2023 </a:t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(e.g.: Game About Recycling - Kreocode 2023)</a:t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-3175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❏"/>
                      </a:pPr>
                      <a:r>
                        <a:t/>
                      </a:r>
                      <a:endParaRPr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use images, photos or sounds that are copyright free (no photo or personal information of students)</a:t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-3175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❏"/>
                      </a:pPr>
                      <a:r>
                        <a:t/>
                      </a:r>
                      <a:endParaRPr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cite any sources used in the space reserved for </a:t>
                      </a:r>
                      <a:r>
                        <a:rPr i="1" lang="fr-CA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Notes and </a:t>
                      </a:r>
                      <a:r>
                        <a:rPr i="1" lang="fr-CA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</a:t>
                      </a:r>
                      <a:r>
                        <a:rPr i="1" lang="fr-CA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redits</a:t>
                      </a:r>
                      <a:endParaRPr i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-3175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❏"/>
                      </a:pPr>
                      <a:r>
                        <a:t/>
                      </a:r>
                      <a:endParaRPr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pay close attention to your use of language</a:t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-3175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entury Gothic"/>
                        <a:buChar char="❏"/>
                      </a:pPr>
                      <a:r>
                        <a:t/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CA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indicate how to start your program in the </a:t>
                      </a:r>
                      <a:r>
                        <a:rPr i="1" lang="fr-CA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Instructions</a:t>
                      </a:r>
                      <a:r>
                        <a:rPr lang="fr-CA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section (if it does not start with the green flag)</a:t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-3175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entury Gothic"/>
                        <a:buChar char="❏"/>
                      </a:pPr>
                      <a:r>
                        <a:t/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shart the project (* once your project is complete)</a:t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96" name="Google Shape;96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91303" y="8181574"/>
            <a:ext cx="799620" cy="1281976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0"/>
          <p:cNvSpPr txBox="1"/>
          <p:nvPr/>
        </p:nvSpPr>
        <p:spPr>
          <a:xfrm>
            <a:off x="399750" y="9723325"/>
            <a:ext cx="6596700" cy="2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CA" sz="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RÉCIT document made </a:t>
            </a:r>
            <a:r>
              <a:rPr lang="fr-CA" sz="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available</a:t>
            </a:r>
            <a:r>
              <a:rPr lang="fr-CA" sz="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with exception, according to the terms of the </a:t>
            </a:r>
            <a:r>
              <a:rPr lang="fr-CA" sz="9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4.0 License</a:t>
            </a:r>
            <a:r>
              <a:rPr lang="fr-CA" sz="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fr-CA" sz="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0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98" name="Google Shape;98;p10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73777" y="9725050"/>
            <a:ext cx="834660" cy="29205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0"/>
          <p:cNvSpPr txBox="1"/>
          <p:nvPr/>
        </p:nvSpPr>
        <p:spPr>
          <a:xfrm>
            <a:off x="1095375" y="4901225"/>
            <a:ext cx="3600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Elements related to publication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0" name="Google Shape;100;p1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2100" y="9643050"/>
            <a:ext cx="308050" cy="310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