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23" r:id="rId5"/>
    <p:sldMasterId id="2147483724" r:id="rId6"/>
    <p:sldMasterId id="2147483725" r:id="rId7"/>
    <p:sldMasterId id="2147483726" r:id="rId8"/>
    <p:sldMasterId id="214748372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52547A8-397D-48B1-A4F4-408B7D7A9A69}">
  <a:tblStyle styleId="{652547A8-397D-48B1-A4F4-408B7D7A9A6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71" Type="http://schemas.openxmlformats.org/officeDocument/2006/relationships/slide" Target="slides/slide61.xml"/><Relationship Id="rId70" Type="http://schemas.openxmlformats.org/officeDocument/2006/relationships/slide" Target="slides/slide60.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slide" Target="slides/slide56.xml"/><Relationship Id="rId21" Type="http://schemas.openxmlformats.org/officeDocument/2006/relationships/slide" Target="slides/slide11.xml"/><Relationship Id="rId65" Type="http://schemas.openxmlformats.org/officeDocument/2006/relationships/slide" Target="slides/slide55.xml"/><Relationship Id="rId24" Type="http://schemas.openxmlformats.org/officeDocument/2006/relationships/slide" Target="slides/slide14.xml"/><Relationship Id="rId68" Type="http://schemas.openxmlformats.org/officeDocument/2006/relationships/slide" Target="slides/slide58.xml"/><Relationship Id="rId23" Type="http://schemas.openxmlformats.org/officeDocument/2006/relationships/slide" Target="slides/slide13.xml"/><Relationship Id="rId67" Type="http://schemas.openxmlformats.org/officeDocument/2006/relationships/slide" Target="slides/slide57.xml"/><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slide" Target="slides/slide59.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9pu9eOxcAZDjqlD4MeVpgWmv829fhyDnCWpJ_POoas/ed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earningforjustice.org/magazine/publications/reframing-classroom-management-a-toolkit-for-educator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E-nDn9g1qW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opbox.com/s/cn48y2s98re7mm5/2.%20PP%20PPT.pptx?dl=0"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9pu9eOxcAZDjqlD4MeVpgWmv829fhyDnCWpJ_POoas/edit"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b8200cedc7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latin typeface="Open Sans"/>
                <a:ea typeface="Open Sans"/>
                <a:cs typeface="Open Sans"/>
                <a:sym typeface="Open Sans"/>
              </a:rPr>
              <a:t>5 minutes</a:t>
            </a:r>
            <a:endParaRPr b="1">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latin typeface="Open Sans"/>
                <a:ea typeface="Open Sans"/>
                <a:cs typeface="Open Sans"/>
                <a:sym typeface="Open Sans"/>
              </a:rPr>
              <a:t>Place handouts on the table near the door for people to pick up as they come in (or hand them out as people come in). </a:t>
            </a:r>
            <a:endParaRPr>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u="sng">
                <a:solidFill>
                  <a:schemeClr val="hlink"/>
                </a:solidFill>
                <a:latin typeface="Open Sans"/>
                <a:ea typeface="Open Sans"/>
                <a:cs typeface="Open Sans"/>
                <a:sym typeface="Open Sans"/>
                <a:hlinkClick r:id="rId2"/>
              </a:rPr>
              <a:t>CR Addressing Behavior Handouts</a:t>
            </a:r>
            <a:endParaRPr>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Welcome - begin with the self-starter in your packet of handouts. </a:t>
            </a:r>
            <a:endParaRPr>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latin typeface="Open Sans"/>
                <a:ea typeface="Open Sans"/>
                <a:cs typeface="Open Sans"/>
                <a:sym typeface="Open Sans"/>
              </a:rPr>
              <a:t>Think about these statements as we go about the presentation. We will revisit them at the end of the presentation with an exit ticket. </a:t>
            </a:r>
            <a:endParaRPr>
              <a:latin typeface="Open Sans"/>
              <a:ea typeface="Open Sans"/>
              <a:cs typeface="Open Sans"/>
              <a:sym typeface="Open Sans"/>
            </a:endParaRPr>
          </a:p>
        </p:txBody>
      </p:sp>
      <p:sp>
        <p:nvSpPr>
          <p:cNvPr id="440" name="Google Shape;440;gb8200cedc7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ee7e32094d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ee7e32094d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As </a:t>
            </a:r>
            <a:r>
              <a:rPr lang="en">
                <a:solidFill>
                  <a:schemeClr val="dk1"/>
                </a:solidFill>
                <a:latin typeface="Open Sans"/>
                <a:ea typeface="Open Sans"/>
                <a:cs typeface="Open Sans"/>
                <a:sym typeface="Open Sans"/>
              </a:rPr>
              <a:t>reflected</a:t>
            </a:r>
            <a:r>
              <a:rPr lang="en">
                <a:solidFill>
                  <a:schemeClr val="dk1"/>
                </a:solidFill>
                <a:latin typeface="Open Sans"/>
                <a:ea typeface="Open Sans"/>
                <a:cs typeface="Open Sans"/>
                <a:sym typeface="Open Sans"/>
              </a:rPr>
              <a:t> in the Educator’s Handbook data, our current systems are not meeting the needs of all our students. By meeting our students needs, we make our jobs easier in the long run </a:t>
            </a:r>
            <a:r>
              <a:rPr lang="en">
                <a:solidFill>
                  <a:schemeClr val="dk1"/>
                </a:solidFill>
                <a:latin typeface="Open Sans"/>
                <a:ea typeface="Open Sans"/>
                <a:cs typeface="Open Sans"/>
                <a:sym typeface="Open Sans"/>
              </a:rPr>
              <a:t>because</a:t>
            </a:r>
            <a:r>
              <a:rPr lang="en">
                <a:solidFill>
                  <a:schemeClr val="dk1"/>
                </a:solidFill>
                <a:latin typeface="Open Sans"/>
                <a:ea typeface="Open Sans"/>
                <a:cs typeface="Open Sans"/>
                <a:sym typeface="Open Sans"/>
              </a:rPr>
              <a:t> it will decrease discipline issues. Cultural responsiveness works to adapt our existing systems in order to better meet the needs of all of our students. Some things that we can adapt or implement to better meet our students’ needs are in the bullet points. </a:t>
            </a:r>
            <a:endParaRPr>
              <a:solidFill>
                <a:schemeClr val="dk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70f4054785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70f4054785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latin typeface="Open Sans"/>
                <a:ea typeface="Open Sans"/>
                <a:cs typeface="Open Sans"/>
                <a:sym typeface="Open Sans"/>
              </a:rPr>
              <a:t>2 minutes</a:t>
            </a:r>
            <a:endParaRPr b="1">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a:latin typeface="Open Sans"/>
                <a:ea typeface="Open Sans"/>
                <a:cs typeface="Open Sans"/>
                <a:sym typeface="Open Sans"/>
              </a:rPr>
              <a:t>As we are working with our students, one thing we need to do is discipline while </a:t>
            </a:r>
            <a:r>
              <a:rPr lang="en">
                <a:latin typeface="Open Sans"/>
                <a:ea typeface="Open Sans"/>
                <a:cs typeface="Open Sans"/>
                <a:sym typeface="Open Sans"/>
              </a:rPr>
              <a:t>maintaining</a:t>
            </a:r>
            <a:r>
              <a:rPr lang="en">
                <a:latin typeface="Open Sans"/>
                <a:ea typeface="Open Sans"/>
                <a:cs typeface="Open Sans"/>
                <a:sym typeface="Open Sans"/>
              </a:rPr>
              <a:t> their dignity. The book Discipline with Dignity has some great information. </a:t>
            </a:r>
            <a:r>
              <a:rPr lang="en">
                <a:latin typeface="Open Sans"/>
                <a:ea typeface="Open Sans"/>
                <a:cs typeface="Open Sans"/>
                <a:sym typeface="Open Sans"/>
              </a:rPr>
              <a:t>These are some of the core principles in Discipline with Dignity. We will be using several sources in our presentation today, this book is one of them.</a:t>
            </a:r>
            <a:endParaRPr>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a:latin typeface="Open Sans"/>
                <a:ea typeface="Open Sans"/>
                <a:cs typeface="Open Sans"/>
                <a:sym typeface="Open Sans"/>
              </a:rPr>
              <a:t>Take a moment to read through them. </a:t>
            </a:r>
            <a:r>
              <a:rPr lang="en">
                <a:latin typeface="Open Sans"/>
                <a:ea typeface="Open Sans"/>
                <a:cs typeface="Open Sans"/>
                <a:sym typeface="Open Sans"/>
              </a:rPr>
              <a:t>Turn and talk with a neighbor: Which ones are easy for you to embrace? Which ones give you some hesitation? </a:t>
            </a:r>
            <a:endParaRPr>
              <a:latin typeface="Open Sans"/>
              <a:ea typeface="Open Sans"/>
              <a:cs typeface="Open Sans"/>
              <a:sym typeface="Open Sans"/>
            </a:endParaRPr>
          </a:p>
          <a:p>
            <a:pPr indent="0" lvl="0" marL="0" rtl="0" algn="l">
              <a:lnSpc>
                <a:spcPct val="115000"/>
              </a:lnSpc>
              <a:spcBef>
                <a:spcPts val="1600"/>
              </a:spcBef>
              <a:spcAft>
                <a:spcPts val="1600"/>
              </a:spcAft>
              <a:buClr>
                <a:schemeClr val="dk1"/>
              </a:buClr>
              <a:buSzPts val="1100"/>
              <a:buFont typeface="Arial"/>
              <a:buNone/>
            </a:pPr>
            <a:r>
              <a:t/>
            </a:r>
            <a:endParaRPr>
              <a:solidFill>
                <a:schemeClr val="lt1"/>
              </a:solidFill>
              <a:highlight>
                <a:srgbClr val="783F04"/>
              </a:highlight>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70f405478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70f405478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2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You’ve probably seen the 4 pillars of PBIS before. (Go over the 4 pillars briefly). We can also think about discipline using the framework from Reframing Classroom Management from Learning for Justice.</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Whole Group Discussion</a:t>
            </a:r>
            <a:r>
              <a:rPr lang="en">
                <a:latin typeface="Open Sans"/>
                <a:ea typeface="Open Sans"/>
                <a:cs typeface="Open Sans"/>
                <a:sym typeface="Open Sans"/>
              </a:rPr>
              <a:t> (1 minutes):</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Where do the four pillars of PBIS fit into the circles representing the reframing of classroom management? Are there overlaps?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Silently Reflect</a:t>
            </a:r>
            <a:r>
              <a:rPr lang="en">
                <a:latin typeface="Open Sans"/>
                <a:ea typeface="Open Sans"/>
                <a:cs typeface="Open Sans"/>
                <a:sym typeface="Open Sans"/>
              </a:rPr>
              <a:t> for a moment (1 min or less): What are YOUR strengths and weaknesses in these areas?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u="sng">
                <a:solidFill>
                  <a:schemeClr val="hlink"/>
                </a:solidFill>
                <a:latin typeface="Open Sans"/>
                <a:ea typeface="Open Sans"/>
                <a:cs typeface="Open Sans"/>
                <a:sym typeface="Open Sans"/>
                <a:hlinkClick r:id="rId2"/>
              </a:rPr>
              <a:t>Reframing Classroom Management - A Toolkit for Educators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70f4054785_2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70f4054785_2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4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Let’s look at an example why it’s important to take underlying causes into account when making </a:t>
            </a:r>
            <a:r>
              <a:rPr lang="en">
                <a:latin typeface="Open Sans"/>
                <a:ea typeface="Open Sans"/>
                <a:cs typeface="Open Sans"/>
                <a:sym typeface="Open Sans"/>
              </a:rPr>
              <a:t>decisions</a:t>
            </a:r>
            <a:r>
              <a:rPr lang="en">
                <a:latin typeface="Open Sans"/>
                <a:ea typeface="Open Sans"/>
                <a:cs typeface="Open Sans"/>
                <a:sym typeface="Open Sans"/>
              </a:rPr>
              <a:t>. </a:t>
            </a:r>
            <a:r>
              <a:rPr lang="en">
                <a:latin typeface="Open Sans"/>
                <a:ea typeface="Open Sans"/>
                <a:cs typeface="Open Sans"/>
                <a:sym typeface="Open Sans"/>
              </a:rPr>
              <a:t>Two people went to the same doctor complaining of a headache. One of the </a:t>
            </a:r>
            <a:r>
              <a:rPr lang="en">
                <a:latin typeface="Open Sans"/>
                <a:ea typeface="Open Sans"/>
                <a:cs typeface="Open Sans"/>
                <a:sym typeface="Open Sans"/>
              </a:rPr>
              <a:t>patients</a:t>
            </a:r>
            <a:r>
              <a:rPr lang="en">
                <a:latin typeface="Open Sans"/>
                <a:ea typeface="Open Sans"/>
                <a:cs typeface="Open Sans"/>
                <a:sym typeface="Open Sans"/>
              </a:rPr>
              <a:t> simply had eye strain and was </a:t>
            </a:r>
            <a:r>
              <a:rPr lang="en">
                <a:latin typeface="Open Sans"/>
                <a:ea typeface="Open Sans"/>
                <a:cs typeface="Open Sans"/>
                <a:sym typeface="Open Sans"/>
              </a:rPr>
              <a:t>prescribed</a:t>
            </a:r>
            <a:r>
              <a:rPr lang="en">
                <a:latin typeface="Open Sans"/>
                <a:ea typeface="Open Sans"/>
                <a:cs typeface="Open Sans"/>
                <a:sym typeface="Open Sans"/>
              </a:rPr>
              <a:t> glasses. (</a:t>
            </a:r>
            <a:r>
              <a:rPr b="1" lang="en">
                <a:latin typeface="Open Sans"/>
                <a:ea typeface="Open Sans"/>
                <a:cs typeface="Open Sans"/>
                <a:sym typeface="Open Sans"/>
              </a:rPr>
              <a:t>click again to show the bottom row of pictures)</a:t>
            </a:r>
            <a:r>
              <a:rPr lang="en">
                <a:latin typeface="Open Sans"/>
                <a:ea typeface="Open Sans"/>
                <a:cs typeface="Open Sans"/>
                <a:sym typeface="Open Sans"/>
              </a:rPr>
              <a:t> The other patient was diagnosed with a brain tumor and was referred to a surgeon. Both patients received the treatments that was </a:t>
            </a:r>
            <a:r>
              <a:rPr lang="en">
                <a:latin typeface="Open Sans"/>
                <a:ea typeface="Open Sans"/>
                <a:cs typeface="Open Sans"/>
                <a:sym typeface="Open Sans"/>
              </a:rPr>
              <a:t>reflective</a:t>
            </a:r>
            <a:r>
              <a:rPr lang="en">
                <a:latin typeface="Open Sans"/>
                <a:ea typeface="Open Sans"/>
                <a:cs typeface="Open Sans"/>
                <a:sym typeface="Open Sans"/>
              </a:rPr>
              <a:t> of their needs and were able to recover from it.</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Whole group discussion: </a:t>
            </a:r>
            <a:r>
              <a:rPr lang="en">
                <a:solidFill>
                  <a:schemeClr val="dk1"/>
                </a:solidFill>
                <a:latin typeface="Open Sans"/>
                <a:ea typeface="Open Sans"/>
                <a:cs typeface="Open Sans"/>
                <a:sym typeface="Open Sans"/>
              </a:rPr>
              <a:t>The patients did not receive equal treatment, is this unfair? </a:t>
            </a:r>
            <a:r>
              <a:rPr lang="en">
                <a:latin typeface="Open Sans"/>
                <a:ea typeface="Open Sans"/>
                <a:cs typeface="Open Sans"/>
                <a:sym typeface="Open Sans"/>
              </a:rPr>
              <a:t>What would have </a:t>
            </a:r>
            <a:r>
              <a:rPr lang="en">
                <a:latin typeface="Open Sans"/>
                <a:ea typeface="Open Sans"/>
                <a:cs typeface="Open Sans"/>
                <a:sym typeface="Open Sans"/>
              </a:rPr>
              <a:t>happened</a:t>
            </a:r>
            <a:r>
              <a:rPr lang="en">
                <a:latin typeface="Open Sans"/>
                <a:ea typeface="Open Sans"/>
                <a:cs typeface="Open Sans"/>
                <a:sym typeface="Open Sans"/>
              </a:rPr>
              <a:t> if both patients were treated the same way? If the doctor assumed that both patients had eye strain? A tumor? (Should these questions  be an animation that pops up after the example is given?)</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Education</a:t>
            </a:r>
            <a:r>
              <a:rPr lang="en">
                <a:latin typeface="Open Sans"/>
                <a:ea typeface="Open Sans"/>
                <a:cs typeface="Open Sans"/>
                <a:sym typeface="Open Sans"/>
              </a:rPr>
              <a:t> is a lot like medicine. Sometimes the same symptom will </a:t>
            </a:r>
            <a:r>
              <a:rPr lang="en">
                <a:latin typeface="Open Sans"/>
                <a:ea typeface="Open Sans"/>
                <a:cs typeface="Open Sans"/>
                <a:sym typeface="Open Sans"/>
              </a:rPr>
              <a:t>require</a:t>
            </a:r>
            <a:r>
              <a:rPr lang="en">
                <a:latin typeface="Open Sans"/>
                <a:ea typeface="Open Sans"/>
                <a:cs typeface="Open Sans"/>
                <a:sym typeface="Open Sans"/>
              </a:rPr>
              <a:t> radically different treatments. </a:t>
            </a:r>
            <a:endParaRPr>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70f4054785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70f4054785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 first circle in Reframing Classroom Management is to understand and distinguish behavior. This means that we as educators should be able to understand where a student’s behavior is coming from and </a:t>
            </a:r>
            <a:r>
              <a:rPr lang="en">
                <a:solidFill>
                  <a:schemeClr val="dk1"/>
                </a:solidFill>
                <a:latin typeface="Open Sans"/>
                <a:ea typeface="Open Sans"/>
                <a:cs typeface="Open Sans"/>
                <a:sym typeface="Open Sans"/>
              </a:rPr>
              <a:t>distinguish</a:t>
            </a:r>
            <a:r>
              <a:rPr lang="en">
                <a:solidFill>
                  <a:schemeClr val="dk1"/>
                </a:solidFill>
                <a:latin typeface="Open Sans"/>
                <a:ea typeface="Open Sans"/>
                <a:cs typeface="Open Sans"/>
                <a:sym typeface="Open Sans"/>
              </a:rPr>
              <a:t> what the underlying cause for that behavior is. We are going to go deeper into it but for now, take a minute to read some of the important points along the side.</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highlight>
                <a:srgbClr val="BF9000"/>
              </a:highlight>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dbe1b1073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dbe1b1073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4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When we look at students who exhibit the most pro-social behavior we see some of the same aspects over and over. Students have certain needs that when they aren’t met, will sometimes manifest as misbehavior. Our actions can either feed into that misbehavior or help mitigate those needs.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This is a list of characteristics of students who tend to show the most desirable behavior.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Think-Pair-Share: </a:t>
            </a:r>
            <a:r>
              <a:rPr lang="en">
                <a:latin typeface="Open Sans"/>
                <a:ea typeface="Open Sans"/>
                <a:cs typeface="Open Sans"/>
                <a:sym typeface="Open Sans"/>
              </a:rPr>
              <a:t>Do you see any of factors that may provide a particular challenge to students who are newcomers and/or refugees? What about other populations of students?</a:t>
            </a:r>
            <a:endParaRPr>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dbe1b1073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dbe1b1073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These are some of the common needs that all humans have. When these are not met, they can lead to undesired behavior.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dbe1b1073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dbe1b1073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3 </a:t>
            </a:r>
            <a:r>
              <a:rPr b="1" lang="en">
                <a:latin typeface="Open Sans"/>
                <a:ea typeface="Open Sans"/>
                <a:cs typeface="Open Sans"/>
                <a:sym typeface="Open Sans"/>
              </a:rPr>
              <a:t>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Remember, the same behavior can have multiple needs contributing to it. Sometimes it will take time to figure out what need your student is trying to fulfill. </a:t>
            </a:r>
            <a:endParaRPr>
              <a:latin typeface="Open Sans"/>
              <a:ea typeface="Open Sans"/>
              <a:cs typeface="Open Sans"/>
              <a:sym typeface="Open Sans"/>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Handout Activity:</a:t>
            </a:r>
            <a:endParaRPr b="1">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With a partner, Pick one of the scenarios in your handout, r</a:t>
            </a:r>
            <a:r>
              <a:rPr lang="en">
                <a:solidFill>
                  <a:schemeClr val="dk1"/>
                </a:solidFill>
                <a:latin typeface="Open Sans"/>
                <a:ea typeface="Open Sans"/>
                <a:cs typeface="Open Sans"/>
                <a:sym typeface="Open Sans"/>
              </a:rPr>
              <a:t>ead through the scenario and decide which need(s) that student is attempting to fulfill. </a:t>
            </a:r>
            <a:r>
              <a:rPr lang="en">
                <a:solidFill>
                  <a:schemeClr val="dk1"/>
                </a:solidFill>
                <a:latin typeface="Open Sans"/>
                <a:ea typeface="Open Sans"/>
                <a:cs typeface="Open Sans"/>
                <a:sym typeface="Open Sans"/>
              </a:rPr>
              <a:t>What are some possible needs that the student is attempting to fulfill with their behavior?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Popcorn Call Out:</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Pick a couple of scenarios, have the audience call out the answers. </a:t>
            </a:r>
            <a:endParaRPr>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dbe1b1073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dbe1b1073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latin typeface="Open Sans"/>
                <a:ea typeface="Open Sans"/>
                <a:cs typeface="Open Sans"/>
                <a:sym typeface="Open Sans"/>
              </a:rPr>
              <a:t>3 minutes</a:t>
            </a:r>
            <a:endParaRPr b="1">
              <a:latin typeface="Open Sans"/>
              <a:ea typeface="Open Sans"/>
              <a:cs typeface="Open Sans"/>
              <a:sym typeface="Open Sans"/>
            </a:endParaRPr>
          </a:p>
          <a:p>
            <a:pPr indent="0" lvl="0" marL="0" rtl="0" algn="l">
              <a:lnSpc>
                <a:spcPct val="100000"/>
              </a:lnSpc>
              <a:spcBef>
                <a:spcPts val="0"/>
              </a:spcBef>
              <a:spcAft>
                <a:spcPts val="0"/>
              </a:spcAft>
              <a:buNone/>
            </a:pPr>
            <a:r>
              <a:rPr lang="en">
                <a:latin typeface="Open Sans"/>
                <a:ea typeface="Open Sans"/>
                <a:cs typeface="Open Sans"/>
                <a:sym typeface="Open Sans"/>
              </a:rPr>
              <a:t>Every human being has an identity that is made up of many of these markers. Identity has a huge impact on our classroom and our students. Ask yourself these questions as you get to know your new students this year: </a:t>
            </a:r>
            <a:r>
              <a:rPr lang="en">
                <a:latin typeface="Open Sans"/>
                <a:ea typeface="Open Sans"/>
                <a:cs typeface="Open Sans"/>
                <a:sym typeface="Open Sans"/>
              </a:rPr>
              <a:t>How connected are your students to their own identities? How much do you understand about your students’ identities? What assumptions do you make about your students’ identities that may be different from reality? Are your students’ identities reflected in your classroom all year long?</a:t>
            </a:r>
            <a:endParaRPr>
              <a:latin typeface="Open Sans"/>
              <a:ea typeface="Open Sans"/>
              <a:cs typeface="Open Sans"/>
              <a:sym typeface="Open Sans"/>
            </a:endParaRPr>
          </a:p>
          <a:p>
            <a:pPr indent="0" lvl="0" marL="0" rtl="0" algn="l">
              <a:lnSpc>
                <a:spcPct val="75000"/>
              </a:lnSpc>
              <a:spcBef>
                <a:spcPts val="0"/>
              </a:spcBef>
              <a:spcAft>
                <a:spcPts val="0"/>
              </a:spcAft>
              <a:buNone/>
            </a:pPr>
            <a:r>
              <a:t/>
            </a:r>
            <a:endParaRPr>
              <a:latin typeface="Open Sans"/>
              <a:ea typeface="Open Sans"/>
              <a:cs typeface="Open Sans"/>
              <a:sym typeface="Open Sans"/>
            </a:endParaRPr>
          </a:p>
          <a:p>
            <a:pPr indent="0" lvl="0" marL="0" rtl="0" algn="l">
              <a:lnSpc>
                <a:spcPct val="100000"/>
              </a:lnSpc>
              <a:spcBef>
                <a:spcPts val="0"/>
              </a:spcBef>
              <a:spcAft>
                <a:spcPts val="0"/>
              </a:spcAft>
              <a:buNone/>
            </a:pPr>
            <a:r>
              <a:rPr b="1" lang="en">
                <a:latin typeface="Open Sans"/>
                <a:ea typeface="Open Sans"/>
                <a:cs typeface="Open Sans"/>
                <a:sym typeface="Open Sans"/>
              </a:rPr>
              <a:t>Think about some students </a:t>
            </a:r>
            <a:r>
              <a:rPr lang="en">
                <a:solidFill>
                  <a:schemeClr val="dk1"/>
                </a:solidFill>
                <a:latin typeface="Open Sans"/>
                <a:ea typeface="Open Sans"/>
                <a:cs typeface="Open Sans"/>
                <a:sym typeface="Open Sans"/>
              </a:rPr>
              <a:t>with whom you have had the “best/easiest relationships” and some with whom you had the “most challenging relationships” Are there any patterns you can identify? Are there some similarities in visible group identification for the best/easiest vs most challenging? It’s not true for everyone, but most people find it is easier to build relationships with students that share their own background, common interests, common appreciations of art, culture, etc.  Do you know more about the internal identity markers of students with whom you had easier relationships with? </a:t>
            </a:r>
            <a:endParaRPr>
              <a:solidFill>
                <a:schemeClr val="dk1"/>
              </a:solidFill>
              <a:latin typeface="Open Sans"/>
              <a:ea typeface="Open Sans"/>
              <a:cs typeface="Open Sans"/>
              <a:sym typeface="Open Sans"/>
            </a:endParaRPr>
          </a:p>
          <a:p>
            <a:pPr indent="0" lvl="0" marL="0" rtl="0" algn="l">
              <a:lnSpc>
                <a:spcPct val="75000"/>
              </a:lnSpc>
              <a:spcBef>
                <a:spcPts val="0"/>
              </a:spcBef>
              <a:spcAft>
                <a:spcPts val="0"/>
              </a:spcAft>
              <a:buNone/>
            </a:pPr>
            <a:r>
              <a:t/>
            </a:r>
            <a:endParaRPr>
              <a:solidFill>
                <a:schemeClr val="dk1"/>
              </a:solidFill>
              <a:latin typeface="Open Sans"/>
              <a:ea typeface="Open Sans"/>
              <a:cs typeface="Open Sans"/>
              <a:sym typeface="Open Sans"/>
            </a:endParaRPr>
          </a:p>
          <a:p>
            <a:pPr indent="0" lvl="0" marL="0" rtl="0" algn="l">
              <a:lnSpc>
                <a:spcPct val="100000"/>
              </a:lnSpc>
              <a:spcBef>
                <a:spcPts val="0"/>
              </a:spcBef>
              <a:spcAft>
                <a:spcPts val="0"/>
              </a:spcAft>
              <a:buNone/>
            </a:pPr>
            <a:r>
              <a:rPr lang="en" sz="1000">
                <a:solidFill>
                  <a:schemeClr val="dk1"/>
                </a:solidFill>
                <a:latin typeface="Open Sans"/>
                <a:ea typeface="Open Sans"/>
                <a:cs typeface="Open Sans"/>
                <a:sym typeface="Open Sans"/>
              </a:rPr>
              <a:t>My Example - (insert your own example/personal story on your paper notes or you can use Ashley’s)</a:t>
            </a:r>
            <a:endParaRPr sz="1000">
              <a:solidFill>
                <a:schemeClr val="dk1"/>
              </a:solidFill>
              <a:latin typeface="Open Sans"/>
              <a:ea typeface="Open Sans"/>
              <a:cs typeface="Open Sans"/>
              <a:sym typeface="Open Sans"/>
            </a:endParaRPr>
          </a:p>
          <a:p>
            <a:pPr indent="0" lvl="0" marL="0" rtl="0" algn="l">
              <a:lnSpc>
                <a:spcPct val="7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Ashley’s Example - For example, I taught 9th grade English. I always felt like it was easier to relate and build relationships with girls than boys. I sometimes had a hard time relating with the boys and “understanding” why they acted the way that they did. </a:t>
            </a:r>
            <a:endParaRPr sz="1000">
              <a:latin typeface="Open Sans"/>
              <a:ea typeface="Open Sans"/>
              <a:cs typeface="Open Sans"/>
              <a:sym typeface="Open Sans"/>
            </a:endParaRPr>
          </a:p>
          <a:p>
            <a:pPr indent="0" lvl="0" marL="0" rtl="0" algn="l">
              <a:lnSpc>
                <a:spcPct val="100000"/>
              </a:lnSpc>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714a5d23c0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714a5d23c0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If you are interested in further reading about understanding and distinguishing behavior, this slide has some links to some resources that go more in depth with this.</a:t>
            </a:r>
            <a:endParaRPr>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b8200cedc7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b8200cedc7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30 seconds</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70f4054785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270f4054785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(Have participants take 30 seconds to read through this slide) </a:t>
            </a:r>
            <a:r>
              <a:rPr lang="en">
                <a:latin typeface="Open Sans"/>
                <a:ea typeface="Open Sans"/>
                <a:cs typeface="Open Sans"/>
                <a:sym typeface="Open Sans"/>
              </a:rPr>
              <a:t>It is important, as you are thinking about your classroom culture to really think about how you will approach power and control in your classroom. As you are planning for the upcoming year, ask yourself: Are your students active participants in your classroom and its culture or are they passive spectators? </a:t>
            </a:r>
            <a:endParaRPr>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dbe1b10737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dbe1b10737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2 minutes</a:t>
            </a:r>
            <a:endParaRPr b="1">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Turn and talk</a:t>
            </a:r>
            <a:r>
              <a:rPr lang="en">
                <a:latin typeface="Open Sans"/>
                <a:ea typeface="Open Sans"/>
                <a:cs typeface="Open Sans"/>
                <a:sym typeface="Open Sans"/>
              </a:rPr>
              <a:t>- What is the difference between responsibility and obedience? Do we want responsible students? Obedient students? A bit of both? </a:t>
            </a:r>
            <a:endParaRPr>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dbe1b1073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dbe1b1073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3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Let’s look at some characteristics of a classroom that teaches responsibility vs. one that teaches obedience. Take a few moments to read over this slide.</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Whole group discussion (2 minutes) </a:t>
            </a:r>
            <a:r>
              <a:rPr lang="en">
                <a:latin typeface="Open Sans"/>
                <a:ea typeface="Open Sans"/>
                <a:cs typeface="Open Sans"/>
                <a:sym typeface="Open Sans"/>
              </a:rPr>
              <a:t>Thinking back to the basic needs that we talked about previously; identity, attention, connection competence, control, and fun. Which type of classroom do you think will work towards meeting those needs? Are there any </a:t>
            </a:r>
            <a:r>
              <a:rPr lang="en">
                <a:latin typeface="Open Sans"/>
                <a:ea typeface="Open Sans"/>
                <a:cs typeface="Open Sans"/>
                <a:sym typeface="Open Sans"/>
              </a:rPr>
              <a:t>challenges</a:t>
            </a:r>
            <a:r>
              <a:rPr lang="en">
                <a:latin typeface="Open Sans"/>
                <a:ea typeface="Open Sans"/>
                <a:cs typeface="Open Sans"/>
                <a:sym typeface="Open Sans"/>
              </a:rPr>
              <a:t> you can see to focusing on teaching responsibility over obedience?</a:t>
            </a:r>
            <a:endParaRPr>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dbe1b10737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dbe1b10737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3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One thing that helps to reframe our thinking </a:t>
            </a:r>
            <a:r>
              <a:rPr lang="en">
                <a:latin typeface="Open Sans"/>
                <a:ea typeface="Open Sans"/>
                <a:cs typeface="Open Sans"/>
                <a:sym typeface="Open Sans"/>
              </a:rPr>
              <a:t>about power in the classroom is looking at the types of language we are using. Students who are threatened into obedience may obey for the short term in order to avoid an unpleasant outcome. However, with repeated use, the threats will lose their effectiveness and disempower our students. One way to mitigate this is to offer choice, however, it is important to realize that threats sometimes get disguised as choices.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Take a moment to read over the characteristics of threats and choices.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Notice that choices do not necessarily mean that the student gets to make the rules completely. There are boundaries and limits, they are just able to make choices within those boundaries and limits.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dbe1b10737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dbe1b10737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30 seconds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Slides 27-31 are the quotes from the activity. Go over them quickly to clarify which are threats and which are choices.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What happens when the student knows that their parents aren’t at home?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 </a:t>
            </a:r>
            <a:endParaRPr>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dbe1b10737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dbe1b10737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Slides 27-31 are the quotes from the activity. Go over them quickly to clarify which are threats and which are choices. </a:t>
            </a:r>
            <a:endParaRPr>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dbe1b10737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dbe1b10737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Slides 27-31 are the quotes from the activity. Go over them quickly to clarify which are threats and which are choices. </a:t>
            </a:r>
            <a:endParaRPr>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dbe1b10737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dbe1b10737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Slides 27-31 are the quotes from the activity. Go over them quickly to clarify which are threats and which are choices. </a:t>
            </a:r>
            <a:endParaRPr>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dbe1b10737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dbe1b10737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Slides 27-31 are the quotes from the activity. Go over them quickly to clarify which are threats and which are choices.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Looking at some of these examples. Let’s think about an ML student who is still working on grasping social language. Is it possible for them to miss the subtext in the threats disguised as choices? If you ask a student who doesn’t have a lot of experience with subtext if they would rather do their schoolwork or leave the classroom, they may misunderstand and answer (truthfully) that they would rather leave the classroom.</a:t>
            </a:r>
            <a:endParaRPr>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dbe1b10737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dbe1b1073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2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As we are thinking about power dynamics in the classroom, it is also important to understand the difference </a:t>
            </a:r>
            <a:r>
              <a:rPr lang="en">
                <a:latin typeface="Open Sans"/>
                <a:ea typeface="Open Sans"/>
                <a:cs typeface="Open Sans"/>
                <a:sym typeface="Open Sans"/>
              </a:rPr>
              <a:t>between leverage and persuasion. Look at the difference between the two. Which do you think contributes to fulfilling the needs we have spoken about previously? (Attention, Connection, Identity, Competence, Control, Fun)</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Like threats, leverage can lead to short term success in modifying student behavior; however, it does tend to lead to breakdowns in relationships.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70f405478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70f405478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Take a minute and read through these Community Agreements. Are there any that aren’t covered? </a:t>
            </a:r>
            <a:endParaRPr b="1">
              <a:latin typeface="Open Sans"/>
              <a:ea typeface="Open Sans"/>
              <a:cs typeface="Open Sans"/>
              <a:sym typeface="Open Sans"/>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Remember “</a:t>
            </a:r>
            <a:r>
              <a:rPr b="1" lang="en">
                <a:latin typeface="Open Sans"/>
                <a:ea typeface="Open Sans"/>
                <a:cs typeface="Open Sans"/>
                <a:sym typeface="Open Sans"/>
              </a:rPr>
              <a:t>What’s said here, stays here, what’s learned here, leaves here.</a:t>
            </a:r>
            <a:r>
              <a:rPr lang="en">
                <a:latin typeface="Open Sans"/>
                <a:ea typeface="Open Sans"/>
                <a:cs typeface="Open Sans"/>
                <a:sym typeface="Open Sans"/>
              </a:rPr>
              <a:t>” We will t</a:t>
            </a:r>
            <a:r>
              <a:rPr lang="en">
                <a:latin typeface="Open Sans"/>
                <a:ea typeface="Open Sans"/>
                <a:cs typeface="Open Sans"/>
                <a:sym typeface="Open Sans"/>
              </a:rPr>
              <a:t>ake the learning with us. We might hear a personal story that moves us but we don’t need to share someone else’s story as our own. We are part of something bigger and we are committed to our collective impact. </a:t>
            </a:r>
            <a:endParaRPr>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dbe1b10737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dbe1b10737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Slides 33-36 go along with the activity. Go over them quickly.</a:t>
            </a:r>
            <a:endParaRPr>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dbe1b10737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dbe1b10737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Slides 33-36 go along with the activity. Go over them quickly.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dbe1b10737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2dbe1b10737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Slides 33-36 go along with the activity. Go over them quickly.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dbe1b10737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dbe1b10737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a:solidFill>
                <a:schemeClr val="dk1"/>
              </a:solidFill>
            </a:endParaRPr>
          </a:p>
          <a:p>
            <a:pPr indent="0" lvl="0" marL="0" rtl="0" algn="l">
              <a:spcBef>
                <a:spcPts val="0"/>
              </a:spcBef>
              <a:spcAft>
                <a:spcPts val="0"/>
              </a:spcAft>
              <a:buNone/>
            </a:pPr>
            <a:r>
              <a:rPr lang="en">
                <a:solidFill>
                  <a:schemeClr val="dk1"/>
                </a:solidFill>
              </a:rPr>
              <a:t>Slides 33-36 go along with the activity. Go over them quickly.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thing to notice is that persuasion takes more time and more thought. You have to know your students and they have to know that you are on their side.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714a5d23c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2714a5d23c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a:p>
          <a:p>
            <a:pPr indent="0" lvl="0" marL="0" rtl="0" algn="l">
              <a:spcBef>
                <a:spcPts val="0"/>
              </a:spcBef>
              <a:spcAft>
                <a:spcPts val="0"/>
              </a:spcAft>
              <a:buNone/>
            </a:pPr>
            <a:r>
              <a:rPr lang="en"/>
              <a:t>If you would like more information on rethinking control and power in your classroom, we have some resources linked here.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70f4054785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70f4054785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2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Most of your work establishing a classroom climate should be done proactively rather than reactively. The best way to stop discipline problems is to prevent them. Make sure that your students are meeting their needs for identity, connection, fun, attention, control, and competence. As you are thinking about the upcoming year</a:t>
            </a:r>
            <a:r>
              <a:rPr lang="en">
                <a:latin typeface="Open Sans"/>
                <a:ea typeface="Open Sans"/>
                <a:cs typeface="Open Sans"/>
                <a:sym typeface="Open Sans"/>
              </a:rPr>
              <a:t>, it is important to plan ways to teach and reteach your classroom expectations in a way that all of your students can understand. Take a moment to read over the points on this slide.</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Whole Group - </a:t>
            </a:r>
            <a:r>
              <a:rPr lang="en">
                <a:latin typeface="Open Sans"/>
                <a:ea typeface="Open Sans"/>
                <a:cs typeface="Open Sans"/>
                <a:sym typeface="Open Sans"/>
              </a:rPr>
              <a:t>What are some ways that you can build relationships with your students?</a:t>
            </a:r>
            <a:endParaRPr>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dbe1b10737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2dbe1b10737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Let’s think about your current practice. How do you teach your expectations to your students? When do you reteach them? Do you reteach regularly or only when problems arise? How are you making sure that ML students, newcomers, refugees, etc. are able to understand your classroom expectations? In the following slides we will discuss some ideas to ensure all students understand the expectations.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714a5d23c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714a5d23c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It isn’t enough to just go over your expectations once and verbally. You must plan for the needs of your diverse learners. These are some examples of ways to make expectations accessible to all students regardless of language or familiarity with US schools. (Highlight the bullet points on the side).</a:t>
            </a:r>
            <a:endParaRPr>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714a5d23c0_0_1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714a5d23c0_0_1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lang="en">
                <a:solidFill>
                  <a:schemeClr val="dk1"/>
                </a:solidFill>
                <a:latin typeface="Open Sans"/>
                <a:ea typeface="Open Sans"/>
                <a:cs typeface="Open Sans"/>
                <a:sym typeface="Open Sans"/>
              </a:rPr>
              <a:t>Reteaching our expectations not only decreases misbehavior, it also increases equity for our students. It is important to have a plan for teaching and reteaching expectations.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lang="en">
                <a:solidFill>
                  <a:schemeClr val="dk1"/>
                </a:solidFill>
                <a:latin typeface="Open Sans"/>
                <a:ea typeface="Open Sans"/>
                <a:cs typeface="Open Sans"/>
                <a:sym typeface="Open Sans"/>
              </a:rPr>
              <a:t>If time allows you can go deeper by discussing these examples:</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b="1" lang="en">
                <a:solidFill>
                  <a:schemeClr val="dk1"/>
                </a:solidFill>
                <a:latin typeface="Open Sans"/>
                <a:ea typeface="Open Sans"/>
                <a:cs typeface="Open Sans"/>
                <a:sym typeface="Open Sans"/>
              </a:rPr>
              <a:t>The following examples are ways that you can build the reteaching of expectations into your practice.</a:t>
            </a:r>
            <a:endParaRPr b="1">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Plan lessons where expectations review includes students’ real-life experiences, cultural strengths, and values. </a:t>
            </a:r>
            <a:endParaRPr>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Teachers can examine expectations and reflect on the use of dominant cultural values that may need explicit teaching for students from other cultures. Those </a:t>
            </a:r>
            <a:r>
              <a:rPr lang="en">
                <a:solidFill>
                  <a:schemeClr val="dk1"/>
                </a:solidFill>
                <a:latin typeface="Open Sans"/>
                <a:ea typeface="Open Sans"/>
                <a:cs typeface="Open Sans"/>
                <a:sym typeface="Open Sans"/>
              </a:rPr>
              <a:t>expectations</a:t>
            </a:r>
            <a:r>
              <a:rPr lang="en">
                <a:solidFill>
                  <a:schemeClr val="dk1"/>
                </a:solidFill>
                <a:latin typeface="Open Sans"/>
                <a:ea typeface="Open Sans"/>
                <a:cs typeface="Open Sans"/>
                <a:sym typeface="Open Sans"/>
              </a:rPr>
              <a:t> can be clarified by using the rationale and having a plan for explicitly teaching them to all students. </a:t>
            </a:r>
            <a:r>
              <a:rPr lang="en">
                <a:solidFill>
                  <a:schemeClr val="dk1"/>
                </a:solidFill>
                <a:latin typeface="Open Sans"/>
                <a:ea typeface="Open Sans"/>
                <a:cs typeface="Open Sans"/>
                <a:sym typeface="Open Sans"/>
              </a:rPr>
              <a:t> For instance, explaining that we raise our hand and wait to be called on so that everyone can have a turn to be heard. In some cultures students are expected to not participate orally in class. Older students may be able to work in groups to provide some clarity to their peers. </a:t>
            </a:r>
            <a:endParaRPr>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Provide opportunities for students to articulate what their expectations are at home and discuss similarities and differences</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dbe1b10737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2dbe1b10737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Students do best when they can convince themselves to do something. One way to help them with this is to ask them at the beginning of the year (and throughout) why it is better for them to do certain things. It is important to emphasize that you want to hear their reasons not the reasons they think you want to hear.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This can be done in a variety of ways, as a whole </a:t>
            </a:r>
            <a:r>
              <a:rPr lang="en">
                <a:latin typeface="Open Sans"/>
                <a:ea typeface="Open Sans"/>
                <a:cs typeface="Open Sans"/>
                <a:sym typeface="Open Sans"/>
              </a:rPr>
              <a:t>group</a:t>
            </a:r>
            <a:r>
              <a:rPr lang="en">
                <a:latin typeface="Open Sans"/>
                <a:ea typeface="Open Sans"/>
                <a:cs typeface="Open Sans"/>
                <a:sym typeface="Open Sans"/>
              </a:rPr>
              <a:t> discussion, think-pair-share, journal entries, bell work etc. </a:t>
            </a:r>
            <a:endParaRPr>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70d9a4d49e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70d9a4d49e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I wanted to start by inviting you to this brave space. We know that equity is a bit of a hot topic, especially right now. The idea of equity is not going anywhere. Looking at the last section of the poem - We will not be perfect. But we will work together, side-by-side. We’re going to be talking about ourselves and our identities. Remember we are not here to judge each other, but to support each other. </a:t>
            </a:r>
            <a:endParaRPr>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ee7e32094d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2ee7e32094d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30 seconds</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 following slides will detail four practices that you can use in your classroom to acknowledge pro-social behaviors. They are practices that can be used with all students to increase equity.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Source: </a:t>
            </a:r>
            <a:r>
              <a:rPr lang="en" u="sng">
                <a:solidFill>
                  <a:schemeClr val="hlink"/>
                </a:solidFill>
                <a:latin typeface="Roboto Condensed"/>
                <a:ea typeface="Roboto Condensed"/>
                <a:cs typeface="Roboto Condensed"/>
                <a:sym typeface="Roboto Condensed"/>
                <a:hlinkClick r:id="rId2"/>
              </a:rPr>
              <a:t>Equitable Classroom Acknowledgement Systems</a:t>
            </a:r>
            <a:r>
              <a:rPr lang="en">
                <a:solidFill>
                  <a:schemeClr val="dk1"/>
                </a:solidFill>
                <a:latin typeface="Roboto Condensed"/>
                <a:ea typeface="Roboto Condensed"/>
                <a:cs typeface="Roboto Condensed"/>
                <a:sym typeface="Roboto Condensed"/>
              </a:rPr>
              <a:t> - Recorded Webinar</a:t>
            </a:r>
            <a:endParaRPr>
              <a:solidFill>
                <a:schemeClr val="dk1"/>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dbe1b10737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dbe1b10737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Many teachers give students getting-to-know-you surveys at the beginning of the year. It is </a:t>
            </a:r>
            <a:r>
              <a:rPr lang="en">
                <a:latin typeface="Open Sans"/>
                <a:ea typeface="Open Sans"/>
                <a:cs typeface="Open Sans"/>
                <a:sym typeface="Open Sans"/>
              </a:rPr>
              <a:t>important</a:t>
            </a:r>
            <a:r>
              <a:rPr lang="en">
                <a:latin typeface="Open Sans"/>
                <a:ea typeface="Open Sans"/>
                <a:cs typeface="Open Sans"/>
                <a:sym typeface="Open Sans"/>
              </a:rPr>
              <a:t> to use the information gathered from those surveys as ways to connect with their students. Also, getting to know you </a:t>
            </a:r>
            <a:r>
              <a:rPr lang="en">
                <a:latin typeface="Open Sans"/>
                <a:ea typeface="Open Sans"/>
                <a:cs typeface="Open Sans"/>
                <a:sym typeface="Open Sans"/>
              </a:rPr>
              <a:t>activities</a:t>
            </a:r>
            <a:r>
              <a:rPr lang="en">
                <a:latin typeface="Open Sans"/>
                <a:ea typeface="Open Sans"/>
                <a:cs typeface="Open Sans"/>
                <a:sym typeface="Open Sans"/>
              </a:rPr>
              <a:t> should happen all year long.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ELLevation has Get to Know you </a:t>
            </a:r>
            <a:r>
              <a:rPr lang="en">
                <a:latin typeface="Open Sans"/>
                <a:ea typeface="Open Sans"/>
                <a:cs typeface="Open Sans"/>
                <a:sym typeface="Open Sans"/>
              </a:rPr>
              <a:t>Activities</a:t>
            </a:r>
            <a:r>
              <a:rPr lang="en">
                <a:latin typeface="Open Sans"/>
                <a:ea typeface="Open Sans"/>
                <a:cs typeface="Open Sans"/>
                <a:sym typeface="Open Sans"/>
              </a:rPr>
              <a:t> highlighted on </a:t>
            </a:r>
            <a:r>
              <a:rPr lang="en">
                <a:latin typeface="Open Sans"/>
                <a:ea typeface="Open Sans"/>
                <a:cs typeface="Open Sans"/>
                <a:sym typeface="Open Sans"/>
              </a:rPr>
              <a:t>their</a:t>
            </a:r>
            <a:r>
              <a:rPr lang="en">
                <a:latin typeface="Open Sans"/>
                <a:ea typeface="Open Sans"/>
                <a:cs typeface="Open Sans"/>
                <a:sym typeface="Open Sans"/>
              </a:rPr>
              <a:t> strategies page. </a:t>
            </a:r>
            <a:r>
              <a:rPr b="1" lang="en">
                <a:latin typeface="Open Sans"/>
                <a:ea typeface="Open Sans"/>
                <a:cs typeface="Open Sans"/>
                <a:sym typeface="Open Sans"/>
              </a:rPr>
              <a:t>Show ELLevation strategies section.</a:t>
            </a:r>
            <a:endParaRPr b="1">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Examples:</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Getting to know students- index card/ seating chart,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While writing assessments - including students names or things they like - lambos and ferraris, Taylor Swift &amp; Travis Kelce</a:t>
            </a:r>
            <a:endParaRPr>
              <a:solidFill>
                <a:schemeClr val="dk1"/>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dbe1b10737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dbe1b10737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Not all students respond to the same type of praise in the same way. One student may thrive on public praise while that may make another student uncomfortable. A praise preference </a:t>
            </a:r>
            <a:r>
              <a:rPr lang="en">
                <a:latin typeface="Open Sans"/>
                <a:ea typeface="Open Sans"/>
                <a:cs typeface="Open Sans"/>
                <a:sym typeface="Open Sans"/>
              </a:rPr>
              <a:t>assessment</a:t>
            </a:r>
            <a:r>
              <a:rPr lang="en">
                <a:latin typeface="Open Sans"/>
                <a:ea typeface="Open Sans"/>
                <a:cs typeface="Open Sans"/>
                <a:sym typeface="Open Sans"/>
              </a:rPr>
              <a:t> is a great way to tease out what types of praise work best for your students. There are many ways they can be done with the whole class or with </a:t>
            </a:r>
            <a:r>
              <a:rPr lang="en">
                <a:latin typeface="Open Sans"/>
                <a:ea typeface="Open Sans"/>
                <a:cs typeface="Open Sans"/>
                <a:sym typeface="Open Sans"/>
              </a:rPr>
              <a:t>individual</a:t>
            </a:r>
            <a:r>
              <a:rPr lang="en">
                <a:latin typeface="Open Sans"/>
                <a:ea typeface="Open Sans"/>
                <a:cs typeface="Open Sans"/>
                <a:sym typeface="Open Sans"/>
              </a:rPr>
              <a:t> students. You can ask students to rank choices or do a “would you rather” type activity.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To think about: </a:t>
            </a:r>
            <a:endParaRPr>
              <a:latin typeface="Open Sans"/>
              <a:ea typeface="Open Sans"/>
              <a:cs typeface="Open Sans"/>
              <a:sym typeface="Open Sans"/>
            </a:endParaRPr>
          </a:p>
          <a:p>
            <a:pPr indent="-241300" lvl="0" marL="3429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Use pictures instead of text</a:t>
            </a:r>
            <a:endParaRPr>
              <a:solidFill>
                <a:schemeClr val="dk1"/>
              </a:solidFill>
              <a:latin typeface="Open Sans"/>
              <a:ea typeface="Open Sans"/>
              <a:cs typeface="Open Sans"/>
              <a:sym typeface="Open Sans"/>
            </a:endParaRPr>
          </a:p>
          <a:p>
            <a:pPr indent="-241300" lvl="0" marL="3429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1:1 interviews with student to learn about likes/dislikes</a:t>
            </a:r>
            <a:endParaRPr>
              <a:solidFill>
                <a:schemeClr val="dk1"/>
              </a:solidFill>
              <a:latin typeface="Open Sans"/>
              <a:ea typeface="Open Sans"/>
              <a:cs typeface="Open Sans"/>
              <a:sym typeface="Open Sans"/>
            </a:endParaRPr>
          </a:p>
          <a:p>
            <a:pPr indent="-241300" lvl="0" marL="3429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Ask parents/caregivers about what student prefers</a:t>
            </a:r>
            <a:endParaRPr>
              <a:solidFill>
                <a:schemeClr val="dk1"/>
              </a:solidFill>
              <a:latin typeface="Open Sans"/>
              <a:ea typeface="Open Sans"/>
              <a:cs typeface="Open Sans"/>
              <a:sym typeface="Open Sans"/>
            </a:endParaRPr>
          </a:p>
          <a:p>
            <a:pPr indent="-241300" lvl="0" marL="3429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Ask students to rate the options (circle, cross out, rate from 1-5, etc.)</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79cb6bb8f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79cb6bb8f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latin typeface="Open Sans"/>
                <a:ea typeface="Open Sans"/>
                <a:cs typeface="Open Sans"/>
                <a:sym typeface="Open Sans"/>
              </a:rPr>
              <a:t>Planned praise is a way to deliberately increase praise for our students who tend to get missed when we give praise or for students who need some extra positive feedback (those students who it’s difficult to catch meeting expectations). It involves spending some time brainstorming about our students and planning specific times and ways to praise them.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b="1" lang="en">
                <a:solidFill>
                  <a:schemeClr val="dk1"/>
                </a:solidFill>
                <a:latin typeface="Open Sans"/>
                <a:ea typeface="Open Sans"/>
                <a:cs typeface="Open Sans"/>
                <a:sym typeface="Open Sans"/>
              </a:rPr>
              <a:t>Planned Praise PPT:</a:t>
            </a:r>
            <a:r>
              <a:rPr lang="en">
                <a:solidFill>
                  <a:schemeClr val="dk1"/>
                </a:solidFill>
                <a:latin typeface="Open Sans"/>
                <a:ea typeface="Open Sans"/>
                <a:cs typeface="Open Sans"/>
                <a:sym typeface="Open Sans"/>
              </a:rPr>
              <a:t> </a:t>
            </a:r>
            <a:r>
              <a:rPr lang="en" u="sng">
                <a:solidFill>
                  <a:schemeClr val="dk1"/>
                </a:solidFill>
                <a:latin typeface="Open Sans"/>
                <a:ea typeface="Open Sans"/>
                <a:cs typeface="Open Sans"/>
                <a:sym typeface="Open Sans"/>
                <a:hlinkClick r:id="rId2">
                  <a:extLst>
                    <a:ext uri="{A12FA001-AC4F-418D-AE19-62706E023703}">
                      <ahyp:hlinkClr val="tx"/>
                    </a:ext>
                  </a:extLst>
                </a:hlinkClick>
              </a:rPr>
              <a:t>https://www.dropbox.com/s/cn48y2s98re7mm5/2.%20PP%20PPT.pptx?dl=0</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b="1" lang="en">
                <a:solidFill>
                  <a:schemeClr val="dk1"/>
                </a:solidFill>
                <a:latin typeface="Open Sans"/>
                <a:ea typeface="Open Sans"/>
                <a:cs typeface="Open Sans"/>
                <a:sym typeface="Open Sans"/>
              </a:rPr>
              <a:t>Select times when:</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lang="en">
                <a:solidFill>
                  <a:schemeClr val="dk1"/>
                </a:solidFill>
                <a:latin typeface="Open Sans"/>
                <a:ea typeface="Open Sans"/>
                <a:cs typeface="Open Sans"/>
                <a:sym typeface="Open Sans"/>
              </a:rPr>
              <a:t>Students are most likely to show their strengths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lang="en">
                <a:solidFill>
                  <a:schemeClr val="dk1"/>
                </a:solidFill>
                <a:latin typeface="Open Sans"/>
                <a:ea typeface="Open Sans"/>
                <a:cs typeface="Open Sans"/>
                <a:sym typeface="Open Sans"/>
              </a:rPr>
              <a:t>Students might need additional encouragement (e.g., before difficult activity)</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lang="en">
                <a:solidFill>
                  <a:schemeClr val="dk1"/>
                </a:solidFill>
                <a:latin typeface="Open Sans"/>
                <a:ea typeface="Open Sans"/>
                <a:cs typeface="Open Sans"/>
                <a:sym typeface="Open Sans"/>
              </a:rPr>
              <a:t>It is easy to remember to provide praise statements (e.g., beginning of lesson)</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rPr lang="en">
                <a:solidFill>
                  <a:schemeClr val="dk1"/>
                </a:solidFill>
                <a:latin typeface="Open Sans"/>
                <a:ea typeface="Open Sans"/>
                <a:cs typeface="Open Sans"/>
                <a:sym typeface="Open Sans"/>
              </a:rPr>
              <a:t>Use the praise statements consistently, especially at first to build the relationship (e.g., at least once a day for 10 days)</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Think about newcomers - how might it need to look different?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dbe1b10737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2dbe1b10737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1 minute</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This is one example of a planned </a:t>
            </a:r>
            <a:r>
              <a:rPr lang="en">
                <a:latin typeface="Open Sans"/>
                <a:ea typeface="Open Sans"/>
                <a:cs typeface="Open Sans"/>
                <a:sym typeface="Open Sans"/>
              </a:rPr>
              <a:t>praise sheet. You don’t have to use one that is this in depth. You could use sticky notes in your plan book. The important thing is that we are trying to increase the ratio of positive to negative interactions with our students. Our goal is to have 5 positive interactions to every 1 negative interaction. </a:t>
            </a:r>
            <a:r>
              <a:rPr lang="en">
                <a:solidFill>
                  <a:schemeClr val="dk1"/>
                </a:solidFill>
                <a:latin typeface="Open Sans"/>
                <a:ea typeface="Open Sans"/>
                <a:cs typeface="Open Sans"/>
                <a:sym typeface="Open Sans"/>
              </a:rPr>
              <a:t>In order to facilitate this ratio, it is sometimes helpful to take a step back and plan specific times during the day when you can praise students.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ee7e32094d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2ee7e32094d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714a5d23c0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714a5d23c0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2 minutes</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These are six things that you can do to prevent discipline problems in your classroom.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b="1" lang="en">
                <a:solidFill>
                  <a:schemeClr val="dk1"/>
                </a:solidFill>
                <a:latin typeface="Open Sans"/>
                <a:ea typeface="Open Sans"/>
                <a:cs typeface="Open Sans"/>
                <a:sym typeface="Open Sans"/>
              </a:rPr>
              <a:t>Turn and Talk -</a:t>
            </a:r>
            <a:r>
              <a:rPr lang="en">
                <a:solidFill>
                  <a:schemeClr val="dk1"/>
                </a:solidFill>
                <a:latin typeface="Open Sans"/>
                <a:ea typeface="Open Sans"/>
                <a:cs typeface="Open Sans"/>
                <a:sym typeface="Open Sans"/>
              </a:rPr>
              <a:t>Which ones do you think will be easy? Difficult?</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More specific tips for each are available in the handout for you to review later.</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714a5d23c0_0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2714a5d23c0_0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30 seconds</a:t>
            </a:r>
            <a:endParaRPr b="1"/>
          </a:p>
          <a:p>
            <a:pPr indent="0" lvl="0" marL="0" rtl="0" algn="l">
              <a:spcBef>
                <a:spcPts val="0"/>
              </a:spcBef>
              <a:spcAft>
                <a:spcPts val="0"/>
              </a:spcAft>
              <a:buNone/>
            </a:pPr>
            <a:r>
              <a:rPr lang="en"/>
              <a:t>Here are some resources for proactive strategies.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ELLevation</a:t>
            </a:r>
            <a:endParaRPr/>
          </a:p>
          <a:p>
            <a:pPr indent="0" lvl="0" marL="0" rtl="0" algn="l">
              <a:spcBef>
                <a:spcPts val="0"/>
              </a:spcBef>
              <a:spcAft>
                <a:spcPts val="0"/>
              </a:spcAft>
              <a:buNone/>
            </a:pPr>
            <a:r>
              <a:rPr lang="en"/>
              <a:t>Flashlight360</a:t>
            </a:r>
            <a:endParaRPr/>
          </a:p>
          <a:p>
            <a:pPr indent="0" lvl="0" marL="0" rtl="0" algn="l">
              <a:spcBef>
                <a:spcPts val="0"/>
              </a:spcBef>
              <a:spcAft>
                <a:spcPts val="0"/>
              </a:spcAft>
              <a:buNone/>
            </a:pPr>
            <a:r>
              <a:rPr lang="en"/>
              <a:t>Teacher Habits that Support Student Development and Success</a:t>
            </a:r>
            <a:endParaRPr/>
          </a:p>
          <a:p>
            <a:pPr indent="0" lvl="0" marL="0" rtl="0" algn="l">
              <a:spcBef>
                <a:spcPts val="0"/>
              </a:spcBef>
              <a:spcAft>
                <a:spcPts val="0"/>
              </a:spcAft>
              <a:buNone/>
            </a:pPr>
            <a:r>
              <a:rPr lang="en"/>
              <a:t>Six Steps to Stronger Student-Teacher Relationships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70f4054785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70f4054785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lnSpc>
                <a:spcPct val="90000"/>
              </a:lnSpc>
              <a:spcBef>
                <a:spcPts val="800"/>
              </a:spcBef>
              <a:spcAft>
                <a:spcPts val="0"/>
              </a:spcAft>
              <a:buNone/>
            </a:pPr>
            <a:r>
              <a:rPr lang="en">
                <a:solidFill>
                  <a:schemeClr val="dk1"/>
                </a:solidFill>
                <a:latin typeface="Open Sans"/>
                <a:ea typeface="Open Sans"/>
                <a:cs typeface="Open Sans"/>
                <a:sym typeface="Open Sans"/>
              </a:rPr>
              <a:t>Our students are whole human beings, with thoughts, feelings, needs, desires, dreams, past experiences etc. They do not come to us as blank slates. Because of this we cannot react to all of our students in the same manner. If a student is </a:t>
            </a:r>
            <a:r>
              <a:rPr lang="en">
                <a:solidFill>
                  <a:schemeClr val="dk1"/>
                </a:solidFill>
                <a:latin typeface="Open Sans"/>
                <a:ea typeface="Open Sans"/>
                <a:cs typeface="Open Sans"/>
                <a:sym typeface="Open Sans"/>
              </a:rPr>
              <a:t>misbehaving</a:t>
            </a:r>
            <a:r>
              <a:rPr lang="en">
                <a:solidFill>
                  <a:schemeClr val="dk1"/>
                </a:solidFill>
                <a:latin typeface="Open Sans"/>
                <a:ea typeface="Open Sans"/>
                <a:cs typeface="Open Sans"/>
                <a:sym typeface="Open Sans"/>
              </a:rPr>
              <a:t> we should </a:t>
            </a:r>
            <a:r>
              <a:rPr lang="en">
                <a:solidFill>
                  <a:schemeClr val="dk1"/>
                </a:solidFill>
                <a:latin typeface="Open Sans"/>
                <a:ea typeface="Open Sans"/>
                <a:cs typeface="Open Sans"/>
                <a:sym typeface="Open Sans"/>
              </a:rPr>
              <a:t>respond</a:t>
            </a:r>
            <a:r>
              <a:rPr lang="en">
                <a:solidFill>
                  <a:schemeClr val="dk1"/>
                </a:solidFill>
                <a:latin typeface="Open Sans"/>
                <a:ea typeface="Open Sans"/>
                <a:cs typeface="Open Sans"/>
                <a:sym typeface="Open Sans"/>
              </a:rPr>
              <a:t> to the human being whose needs aren’t being met. It is difficult sometimes but it is </a:t>
            </a:r>
            <a:r>
              <a:rPr lang="en">
                <a:solidFill>
                  <a:schemeClr val="dk1"/>
                </a:solidFill>
                <a:latin typeface="Open Sans"/>
                <a:ea typeface="Open Sans"/>
                <a:cs typeface="Open Sans"/>
                <a:sym typeface="Open Sans"/>
              </a:rPr>
              <a:t>important</a:t>
            </a:r>
            <a:r>
              <a:rPr lang="en">
                <a:solidFill>
                  <a:schemeClr val="dk1"/>
                </a:solidFill>
                <a:latin typeface="Open Sans"/>
                <a:ea typeface="Open Sans"/>
                <a:cs typeface="Open Sans"/>
                <a:sym typeface="Open Sans"/>
              </a:rPr>
              <a:t> to remember that every human (including our students) deserves </a:t>
            </a:r>
            <a:r>
              <a:rPr lang="en">
                <a:solidFill>
                  <a:schemeClr val="dk1"/>
                </a:solidFill>
                <a:latin typeface="Open Sans"/>
                <a:ea typeface="Open Sans"/>
                <a:cs typeface="Open Sans"/>
                <a:sym typeface="Open Sans"/>
              </a:rPr>
              <a:t>dignity</a:t>
            </a:r>
            <a:r>
              <a:rPr lang="en">
                <a:solidFill>
                  <a:schemeClr val="dk1"/>
                </a:solidFill>
                <a:latin typeface="Open Sans"/>
                <a:ea typeface="Open Sans"/>
                <a:cs typeface="Open Sans"/>
                <a:sym typeface="Open Sans"/>
              </a:rPr>
              <a:t> and respect. It’s easy to show this when everything is running smoothly but when things go south, how do we react to our students who are misbehaving? Do we treat them with dignity? </a:t>
            </a:r>
            <a:endParaRPr>
              <a:solidFill>
                <a:schemeClr val="dk1"/>
              </a:solidFill>
              <a:latin typeface="Open Sans"/>
              <a:ea typeface="Open Sans"/>
              <a:cs typeface="Open Sans"/>
              <a:sym typeface="Open Sans"/>
            </a:endParaRPr>
          </a:p>
          <a:p>
            <a:pPr indent="0" lvl="0" marL="0" rtl="0" algn="l">
              <a:lnSpc>
                <a:spcPct val="90000"/>
              </a:lnSpc>
              <a:spcBef>
                <a:spcPts val="800"/>
              </a:spcBef>
              <a:spcAft>
                <a:spcPts val="0"/>
              </a:spcAft>
              <a:buNone/>
            </a:pPr>
            <a:r>
              <a:rPr lang="en">
                <a:solidFill>
                  <a:schemeClr val="dk1"/>
                </a:solidFill>
                <a:latin typeface="Open Sans"/>
                <a:ea typeface="Open Sans"/>
                <a:cs typeface="Open Sans"/>
                <a:sym typeface="Open Sans"/>
              </a:rPr>
              <a:t>Thermostat - acts/regulates</a:t>
            </a:r>
            <a:endParaRPr>
              <a:solidFill>
                <a:schemeClr val="dk1"/>
              </a:solidFill>
              <a:latin typeface="Open Sans"/>
              <a:ea typeface="Open Sans"/>
              <a:cs typeface="Open Sans"/>
              <a:sym typeface="Open Sans"/>
            </a:endParaRPr>
          </a:p>
          <a:p>
            <a:pPr indent="0" lvl="0" marL="0" rtl="0" algn="l">
              <a:lnSpc>
                <a:spcPct val="90000"/>
              </a:lnSpc>
              <a:spcBef>
                <a:spcPts val="800"/>
              </a:spcBef>
              <a:spcAft>
                <a:spcPts val="0"/>
              </a:spcAft>
              <a:buNone/>
            </a:pPr>
            <a:r>
              <a:rPr lang="en">
                <a:solidFill>
                  <a:schemeClr val="dk1"/>
                </a:solidFill>
                <a:latin typeface="Open Sans"/>
                <a:ea typeface="Open Sans"/>
                <a:cs typeface="Open Sans"/>
                <a:sym typeface="Open Sans"/>
              </a:rPr>
              <a:t>Thermometer - acted upon</a:t>
            </a:r>
            <a:endParaRPr>
              <a:solidFill>
                <a:schemeClr val="dk1"/>
              </a:solidFill>
              <a:latin typeface="Open Sans"/>
              <a:ea typeface="Open Sans"/>
              <a:cs typeface="Open Sans"/>
              <a:sym typeface="Open Sans"/>
            </a:endParaRPr>
          </a:p>
          <a:p>
            <a:pPr indent="0" lvl="0" marL="0" rtl="0" algn="l">
              <a:lnSpc>
                <a:spcPct val="90000"/>
              </a:lnSpc>
              <a:spcBef>
                <a:spcPts val="80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714a5d23c0_0_1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2714a5d23c0_0_1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30 seconds</a:t>
            </a:r>
            <a:endParaRPr b="1"/>
          </a:p>
          <a:p>
            <a:pPr indent="0" lvl="0" marL="0" rtl="0" algn="l">
              <a:spcBef>
                <a:spcPts val="0"/>
              </a:spcBef>
              <a:spcAft>
                <a:spcPts val="0"/>
              </a:spcAft>
              <a:buNone/>
            </a:pPr>
            <a:r>
              <a:rPr lang="en"/>
              <a:t>Think about the last time you were pulled over. Did you think that from now on you would be a better driver or did you think that from now on you will keep a better eye out for cops? Did a ticket help you learn to be a better driver or just inconvenience you. Was the punishment of a ticket effective?</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5776b46b9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5776b46b9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7 minutes</a:t>
            </a:r>
            <a:endParaRPr b="1"/>
          </a:p>
          <a:p>
            <a:pPr indent="0" lvl="0" marL="0" rtl="0" algn="l">
              <a:spcBef>
                <a:spcPts val="0"/>
              </a:spcBef>
              <a:spcAft>
                <a:spcPts val="0"/>
              </a:spcAft>
              <a:buNone/>
            </a:pPr>
            <a:r>
              <a:rPr lang="en" u="sng">
                <a:solidFill>
                  <a:schemeClr val="hlink"/>
                </a:solidFill>
                <a:latin typeface="Open Sans"/>
                <a:ea typeface="Open Sans"/>
                <a:cs typeface="Open Sans"/>
                <a:sym typeface="Open Sans"/>
                <a:hlinkClick r:id="rId2"/>
              </a:rPr>
              <a:t>CR Addressing Behavior Handouts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Open your handout packet to the Identity Wheel. On this page you’ll see the Identity Wheel as well as several Identity Markers. In the middle of the wheel are markers that are easy to see. They are the things that people notice about you first. The outer wheel are all of the factors that aren’t so obvious. </a:t>
            </a:r>
            <a:endParaRPr>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Take 3-5 minutes to look at the handout. Read through the examples of identity markers in the table as well as those on the identity wheel. On the next two pages put marks in the boxes for the identity markers that answer that question. We have left some space, feel free to add any identity markers that you feel might have been missed. We will only spend about 3-5 minutes to activate background knowledge. We know that these questions could change and take a lifetime to answer :)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714a5d23c0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2714a5d23c0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Take a look at the objectives of punishments. The most positive result of punishment is how quickly it works in the short term. However, over the long term it will break trust and take responsibility away from the students. Control is taken away from the students and given to the person administering the punishment.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Does using punishment (inflicting pain, mental or physical) treat students with the dignity that every student deserves? Remember that consequences are different from punishments. </a:t>
            </a:r>
            <a:endParaRPr>
              <a:solidFill>
                <a:schemeClr val="dk1"/>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714a5d23c0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714a5d23c0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2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Take a look at the types of effective consequences. </a:t>
            </a:r>
            <a:r>
              <a:rPr lang="en">
                <a:latin typeface="Open Sans"/>
                <a:ea typeface="Open Sans"/>
                <a:cs typeface="Open Sans"/>
                <a:sym typeface="Open Sans"/>
              </a:rPr>
              <a:t>Consequences can be a much more dignified way to respond to the damage caused by misbehavior. Consequences usually should be related to righting the wrong that was done. For example, in the first quote, the student shoved Samantha and hurt her. Having the offending student sit a lunch detention does not do Samantha any good or repair the harm done to her.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Consequences should be used to repair harm and teach students the proper way to behave, not solely inflict pain or misery on a student. They should also be </a:t>
            </a:r>
            <a:r>
              <a:rPr lang="en">
                <a:latin typeface="Open Sans"/>
                <a:ea typeface="Open Sans"/>
                <a:cs typeface="Open Sans"/>
                <a:sym typeface="Open Sans"/>
              </a:rPr>
              <a:t>related to the undesired behavior that was exhibited.</a:t>
            </a:r>
            <a:r>
              <a:rPr lang="en">
                <a:latin typeface="Open Sans"/>
                <a:ea typeface="Open Sans"/>
                <a:cs typeface="Open Sans"/>
                <a:sym typeface="Open Sans"/>
              </a:rPr>
              <a:t> This maintains the dignity of both the student and, if applicable, the victim. </a:t>
            </a:r>
            <a:endParaRPr>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2714a5d23c0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2714a5d23c0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We as teachers will mostly deal with minor behavior issues. These are not behaviors we want to spend a lot of time and energy on until they become chronic. However, we need to deal with them early so that they do not become chronic.</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Ask yourselves these questions when these behaviors come up:</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What did I try before when this happened? Did it ever help? Were there </a:t>
            </a:r>
            <a:r>
              <a:rPr lang="en">
                <a:latin typeface="Open Sans"/>
                <a:ea typeface="Open Sans"/>
                <a:cs typeface="Open Sans"/>
                <a:sym typeface="Open Sans"/>
              </a:rPr>
              <a:t>negative</a:t>
            </a:r>
            <a:r>
              <a:rPr lang="en">
                <a:latin typeface="Open Sans"/>
                <a:ea typeface="Open Sans"/>
                <a:cs typeface="Open Sans"/>
                <a:sym typeface="Open Sans"/>
              </a:rPr>
              <a:t> results?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Which is more important - that the student feel bad about what he did or that he change his behavior?</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What haven’t I tried that might work?</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Who can I ask if I am out of ideas?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On the following slides are some interventions that you can try.</a:t>
            </a:r>
            <a:endParaRPr>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2714a5d23c0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2714a5d23c0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If running low on time, say that the next few slides have strategies to try and they can look at them later. Skip to slide 67.</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One way to handle minor misbehavior in classes is to use a two step intervention. First you stabilize the student and then you repair any damage done. Stabilizing the student means waiting to address the behavior until there are not as many threats to the student’s needs. For example, loudly </a:t>
            </a:r>
            <a:r>
              <a:rPr lang="en">
                <a:solidFill>
                  <a:schemeClr val="dk1"/>
                </a:solidFill>
                <a:latin typeface="Open Sans"/>
                <a:ea typeface="Open Sans"/>
                <a:cs typeface="Open Sans"/>
                <a:sym typeface="Open Sans"/>
              </a:rPr>
              <a:t>telling</a:t>
            </a:r>
            <a:r>
              <a:rPr lang="en">
                <a:solidFill>
                  <a:schemeClr val="dk1"/>
                </a:solidFill>
                <a:latin typeface="Open Sans"/>
                <a:ea typeface="Open Sans"/>
                <a:cs typeface="Open Sans"/>
                <a:sym typeface="Open Sans"/>
              </a:rPr>
              <a:t> a student to sit down may cause them to become defensive and feel the need to stand their ground. A better solution is to use one of the common stabilizers such as cruising by the student and quietly reminding them to sit down.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714a5d23c0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2714a5d23c0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As students’ behavior becomes more </a:t>
            </a:r>
            <a:r>
              <a:rPr lang="en">
                <a:latin typeface="Open Sans"/>
                <a:ea typeface="Open Sans"/>
                <a:cs typeface="Open Sans"/>
                <a:sym typeface="Open Sans"/>
              </a:rPr>
              <a:t>chronic</a:t>
            </a:r>
            <a:r>
              <a:rPr lang="en">
                <a:latin typeface="Open Sans"/>
                <a:ea typeface="Open Sans"/>
                <a:cs typeface="Open Sans"/>
                <a:sym typeface="Open Sans"/>
              </a:rPr>
              <a:t>, more intensive interventions may be needed. The first line of defense is a conversation with the student at an appropriate time. It is important to make sure that neither you nor the student are escalated during this conversation so the appropriate time may be much later.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Students who are chronically misbehaving may also benefit from some explicit instruction in social skills.</a:t>
            </a:r>
            <a:endParaRPr>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714a5d23c0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2714a5d23c0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1 minute</a:t>
            </a:r>
            <a:endParaRPr b="1"/>
          </a:p>
          <a:p>
            <a:pPr indent="0" lvl="0" marL="0" rtl="0" algn="l">
              <a:spcBef>
                <a:spcPts val="0"/>
              </a:spcBef>
              <a:spcAft>
                <a:spcPts val="0"/>
              </a:spcAft>
              <a:buNone/>
            </a:pPr>
            <a:r>
              <a:rPr lang="en"/>
              <a:t>If a student is really struggling with their behavior a positive student confrontation may be warranted. This is a </a:t>
            </a:r>
            <a:r>
              <a:rPr lang="en"/>
              <a:t>strategy</a:t>
            </a:r>
            <a:r>
              <a:rPr lang="en"/>
              <a:t> where the teacher and student both sit down with a neutral third party. It gives them both the opportunity to air grievances, share appreciations, and make demands. The goal is to come out with an agreement that both the teacher and the student can agree on and follow up plan. This tool can also be </a:t>
            </a:r>
            <a:r>
              <a:rPr lang="en"/>
              <a:t>modified</a:t>
            </a:r>
            <a:r>
              <a:rPr lang="en"/>
              <a:t> to use between students who are in conflict with each other.</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714a5d23c0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2714a5d23c0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1 minute</a:t>
            </a:r>
            <a:endParaRPr b="1"/>
          </a:p>
          <a:p>
            <a:pPr indent="0" lvl="0" marL="0" rtl="0" algn="l">
              <a:spcBef>
                <a:spcPts val="0"/>
              </a:spcBef>
              <a:spcAft>
                <a:spcPts val="0"/>
              </a:spcAft>
              <a:buNone/>
            </a:pPr>
            <a:r>
              <a:rPr lang="en"/>
              <a:t>Sometimes your best tool is the student’s family. If behavior is a chronic issue for a student, you might want to call a meeting with the student’s parents or guardians. Again, the goal is to leave with a written agreement that both the teacher and the student follow as well as steps for follow up.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Family’s of ML students should be provided with a translator who is not the student or a family member of the student.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714a5d23c0_1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2714a5d23c0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Oftentimes the students who are the hardest to connect with are the ones who really need to feel connected to their teacher. This two minute intervention helps you connect with students over the course of 10 days. Remember that it may take them a while to warm up and really talk but when they see that you are genuinely </a:t>
            </a:r>
            <a:r>
              <a:rPr lang="en">
                <a:latin typeface="Open Sans"/>
                <a:ea typeface="Open Sans"/>
                <a:cs typeface="Open Sans"/>
                <a:sym typeface="Open Sans"/>
              </a:rPr>
              <a:t>making</a:t>
            </a:r>
            <a:r>
              <a:rPr lang="en">
                <a:latin typeface="Open Sans"/>
                <a:ea typeface="Open Sans"/>
                <a:cs typeface="Open Sans"/>
                <a:sym typeface="Open Sans"/>
              </a:rPr>
              <a:t> an effort to connect, most students will come around.</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dbe1b1073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2dbe1b1073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Raise your hand if you have ever tried to change anything about yourself (big or little).</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Raise your hand if you were able to stick with it for an hour, a day, a week, a month, a year.</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If it is this difficult for an adult to stick with a change they want to, How difficult do you think it is for a student, who does not necessarily want to change, to stick with it. Remember that change for our students can be a long and winding road with ups and downs. It is important that our students know that we believe in them and are willing to help them be successful.</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714a5d23c0_0_1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7" name="Google Shape;1067;g2714a5d23c0_0_1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30 seconds</a:t>
            </a:r>
            <a:endParaRPr b="1"/>
          </a:p>
          <a:p>
            <a:pPr indent="0" lvl="0" marL="0" rtl="0" algn="l">
              <a:spcBef>
                <a:spcPts val="0"/>
              </a:spcBef>
              <a:spcAft>
                <a:spcPts val="0"/>
              </a:spcAft>
              <a:buNone/>
            </a:pPr>
            <a:r>
              <a:rPr lang="en"/>
              <a:t>Here are some </a:t>
            </a:r>
            <a:r>
              <a:rPr lang="en"/>
              <a:t>resources</a:t>
            </a:r>
            <a:r>
              <a:rPr lang="en"/>
              <a:t> for responding to the student rather than the behavior.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8a140207db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8a140207db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7 minutes</a:t>
            </a:r>
            <a:endParaRPr b="1">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Talking Points: </a:t>
            </a:r>
            <a:r>
              <a:rPr lang="en">
                <a:latin typeface="Open Sans"/>
                <a:ea typeface="Open Sans"/>
                <a:cs typeface="Open Sans"/>
                <a:sym typeface="Open Sans"/>
              </a:rPr>
              <a:t>We know that you probably didn’t have enough time to </a:t>
            </a:r>
            <a:r>
              <a:rPr lang="en">
                <a:latin typeface="Open Sans"/>
                <a:ea typeface="Open Sans"/>
                <a:cs typeface="Open Sans"/>
                <a:sym typeface="Open Sans"/>
              </a:rPr>
              <a:t>completely finish filling out the table and looking at your identity markers. We hope that this activity has given you some food for thought and that you will continue to reflect on your identity and how it influences your perspectives and connections with others.  </a:t>
            </a:r>
            <a:r>
              <a:rPr lang="en">
                <a:latin typeface="Open Sans"/>
                <a:ea typeface="Open Sans"/>
                <a:cs typeface="Open Sans"/>
                <a:sym typeface="Open Sans"/>
              </a:rPr>
              <a:t>Let’s take five </a:t>
            </a:r>
            <a:r>
              <a:rPr lang="en">
                <a:latin typeface="Open Sans"/>
                <a:ea typeface="Open Sans"/>
                <a:cs typeface="Open Sans"/>
                <a:sym typeface="Open Sans"/>
              </a:rPr>
              <a:t>minutes</a:t>
            </a:r>
            <a:r>
              <a:rPr lang="en">
                <a:latin typeface="Open Sans"/>
                <a:ea typeface="Open Sans"/>
                <a:cs typeface="Open Sans"/>
                <a:sym typeface="Open Sans"/>
              </a:rPr>
              <a:t> to silently reflect on these questions. You may take notes on the handout if you choose.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p>
            <a:pPr indent="0" lvl="0" marL="0" rtl="0" algn="l">
              <a:spcBef>
                <a:spcPts val="0"/>
              </a:spcBef>
              <a:spcAft>
                <a:spcPts val="0"/>
              </a:spcAft>
              <a:buNone/>
            </a:pPr>
            <a:r>
              <a:rPr i="1" lang="en">
                <a:latin typeface="Open Sans"/>
                <a:ea typeface="Open Sans"/>
                <a:cs typeface="Open Sans"/>
                <a:sym typeface="Open Sans"/>
              </a:rPr>
              <a:t>After giving time to sit with and reflect on these questions, ask if there are any volunteers who feel comfortable sharing about their reflections. Share out stories and connections as people are willing.</a:t>
            </a:r>
            <a:endParaRPr i="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p>
            <a:pPr indent="0" lvl="0" marL="0" rtl="0" algn="l">
              <a:lnSpc>
                <a:spcPct val="115000"/>
              </a:lnSpc>
              <a:spcBef>
                <a:spcPts val="0"/>
              </a:spcBef>
              <a:spcAft>
                <a:spcPts val="1600"/>
              </a:spcAft>
              <a:buClr>
                <a:schemeClr val="dk1"/>
              </a:buClr>
              <a:buSzPts val="1100"/>
              <a:buFont typeface="Arial"/>
              <a:buNone/>
            </a:pPr>
            <a:r>
              <a:rPr lang="en">
                <a:solidFill>
                  <a:schemeClr val="dk1"/>
                </a:solidFill>
                <a:latin typeface="Open Sans"/>
                <a:ea typeface="Open Sans"/>
                <a:cs typeface="Open Sans"/>
                <a:sym typeface="Open Sans"/>
              </a:rPr>
              <a:t>Your identity, likes and dislikes, pet peeves and tolerances will all contribute to your classroom culture. </a:t>
            </a:r>
            <a:r>
              <a:rPr b="1" lang="en">
                <a:solidFill>
                  <a:schemeClr val="dk1"/>
                </a:solidFill>
                <a:latin typeface="Open Sans"/>
                <a:ea typeface="Open Sans"/>
                <a:cs typeface="Open Sans"/>
                <a:sym typeface="Open Sans"/>
              </a:rPr>
              <a:t>Today we will talk about how we can be authentic </a:t>
            </a:r>
            <a:r>
              <a:rPr b="1" i="1" lang="en">
                <a:solidFill>
                  <a:schemeClr val="dk1"/>
                </a:solidFill>
                <a:latin typeface="Open Sans"/>
                <a:ea typeface="Open Sans"/>
                <a:cs typeface="Open Sans"/>
                <a:sym typeface="Open Sans"/>
              </a:rPr>
              <a:t>and</a:t>
            </a:r>
            <a:r>
              <a:rPr b="1" lang="en">
                <a:solidFill>
                  <a:schemeClr val="dk1"/>
                </a:solidFill>
                <a:latin typeface="Open Sans"/>
                <a:ea typeface="Open Sans"/>
                <a:cs typeface="Open Sans"/>
                <a:sym typeface="Open Sans"/>
              </a:rPr>
              <a:t> make our classrooms a place where </a:t>
            </a:r>
            <a:r>
              <a:rPr b="1" lang="en" u="sng">
                <a:solidFill>
                  <a:schemeClr val="dk1"/>
                </a:solidFill>
                <a:latin typeface="Open Sans"/>
                <a:ea typeface="Open Sans"/>
                <a:cs typeface="Open Sans"/>
                <a:sym typeface="Open Sans"/>
              </a:rPr>
              <a:t>all</a:t>
            </a:r>
            <a:r>
              <a:rPr b="1" lang="en">
                <a:solidFill>
                  <a:schemeClr val="dk1"/>
                </a:solidFill>
                <a:latin typeface="Open Sans"/>
                <a:ea typeface="Open Sans"/>
                <a:cs typeface="Open Sans"/>
                <a:sym typeface="Open Sans"/>
              </a:rPr>
              <a:t> students can thrive. Let’s take a look at some common undesired behaviors in our Granite School District Classrooms. --&gt;</a:t>
            </a:r>
            <a:endParaRPr b="1">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eec3564c9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2eec3564c9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1 minute</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As reflected in the Educator’s Handbook data, our current systems are not meeting the needs of all our students. By meeting our students needs, we make our jobs easier in the long run because it will decrease discipline issues. Cultural responsiveness works to adapt our existing systems in order to better meet the needs of all of our students. Some things that we can adapt or implement to better meet our students’ needs are in the bullet points.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b8200cedc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b8200cedc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30 seconds</a:t>
            </a:r>
            <a:endParaRPr b="1"/>
          </a:p>
          <a:p>
            <a:pPr indent="0" lvl="0" marL="0" rtl="0" algn="l">
              <a:spcBef>
                <a:spcPts val="0"/>
              </a:spcBef>
              <a:spcAft>
                <a:spcPts val="0"/>
              </a:spcAft>
              <a:buNone/>
            </a:pPr>
            <a:r>
              <a:rPr lang="en"/>
              <a:t>The Ed. Equity team is here to help you. Don’t hesitate to reach out if you have questions or need assistance.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dbe1b107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dbe1b107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We know that teachers are seeing an increase in undesired behaviors. This graphic shows 7 of the most common referrals in Granite DIstrict’s Educator Handbook. These are not the only behaviors we see in the classroom but they are the most commonly reported behaviors.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Thumbs Up/Thumbs Down:</a:t>
            </a:r>
            <a:r>
              <a:rPr lang="en">
                <a:latin typeface="Open Sans"/>
                <a:ea typeface="Open Sans"/>
                <a:cs typeface="Open Sans"/>
                <a:sym typeface="Open Sans"/>
              </a:rPr>
              <a:t> Do you think that these behaviors have the potential to escalate into more serious violations?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Those of you who have classroom experience, raise your hand if you would rather deal with these minor behaviors than the escalated behaviors. In today’s presentation we want to show you some ways of addressing these minor behaviors before they become major.</a:t>
            </a:r>
            <a:endParaRPr>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714a5d23c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714a5d23c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2 minutes</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Going back to the </a:t>
            </a:r>
            <a:r>
              <a:rPr lang="en">
                <a:latin typeface="Open Sans"/>
                <a:ea typeface="Open Sans"/>
                <a:cs typeface="Open Sans"/>
                <a:sym typeface="Open Sans"/>
              </a:rPr>
              <a:t>identity</a:t>
            </a:r>
            <a:r>
              <a:rPr lang="en">
                <a:latin typeface="Open Sans"/>
                <a:ea typeface="Open Sans"/>
                <a:cs typeface="Open Sans"/>
                <a:sym typeface="Open Sans"/>
              </a:rPr>
              <a:t> markers, one of the markers that we can look at is race.</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We can look at whether students are disproportionately affected by disciplinary actions</a:t>
            </a:r>
            <a:r>
              <a:rPr lang="en">
                <a:latin typeface="Open Sans"/>
                <a:ea typeface="Open Sans"/>
                <a:cs typeface="Open Sans"/>
                <a:sym typeface="Open Sans"/>
              </a:rPr>
              <a:t> by using risk ratio. If you want more information on risk ratio, the document linked on the slide goes over how it is calculated. If a </a:t>
            </a:r>
            <a:r>
              <a:rPr lang="en">
                <a:latin typeface="Open Sans"/>
                <a:ea typeface="Open Sans"/>
                <a:cs typeface="Open Sans"/>
                <a:sym typeface="Open Sans"/>
              </a:rPr>
              <a:t>population</a:t>
            </a:r>
            <a:r>
              <a:rPr lang="en">
                <a:latin typeface="Open Sans"/>
                <a:ea typeface="Open Sans"/>
                <a:cs typeface="Open Sans"/>
                <a:sym typeface="Open Sans"/>
              </a:rPr>
              <a:t> has a risk ratio of 1, that means that it aligns with the risk ratio of the overall population. A risk ratio of more than 1.0 </a:t>
            </a:r>
            <a:r>
              <a:rPr lang="en">
                <a:latin typeface="Open Sans"/>
                <a:ea typeface="Open Sans"/>
                <a:cs typeface="Open Sans"/>
                <a:sym typeface="Open Sans"/>
              </a:rPr>
              <a:t>indicates</a:t>
            </a:r>
            <a:r>
              <a:rPr lang="en">
                <a:latin typeface="Open Sans"/>
                <a:ea typeface="Open Sans"/>
                <a:cs typeface="Open Sans"/>
                <a:sym typeface="Open Sans"/>
              </a:rPr>
              <a:t> that members of a population are at a higher risk for disciplinary action than the overall population.</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Turn and Talk: </a:t>
            </a:r>
            <a:r>
              <a:rPr lang="en">
                <a:latin typeface="Open Sans"/>
                <a:ea typeface="Open Sans"/>
                <a:cs typeface="Open Sans"/>
                <a:sym typeface="Open Sans"/>
              </a:rPr>
              <a:t>Looking at this graph, what do you notice? What do you wonder? Take one minute and talk with your neighbor about the graph.</a:t>
            </a:r>
            <a:endParaRPr>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714a5d23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714a5d23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Open Sans"/>
                <a:ea typeface="Open Sans"/>
                <a:cs typeface="Open Sans"/>
                <a:sym typeface="Open Sans"/>
              </a:rPr>
              <a:t>1 minute</a:t>
            </a:r>
            <a:endParaRPr b="1">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Race is only one of many identity markers that we look at when we think about </a:t>
            </a:r>
            <a:r>
              <a:rPr lang="en">
                <a:latin typeface="Open Sans"/>
                <a:ea typeface="Open Sans"/>
                <a:cs typeface="Open Sans"/>
                <a:sym typeface="Open Sans"/>
              </a:rPr>
              <a:t>disproportionate</a:t>
            </a:r>
            <a:r>
              <a:rPr lang="en">
                <a:latin typeface="Open Sans"/>
                <a:ea typeface="Open Sans"/>
                <a:cs typeface="Open Sans"/>
                <a:sym typeface="Open Sans"/>
              </a:rPr>
              <a:t> discipline.  </a:t>
            </a:r>
            <a:r>
              <a:rPr lang="en">
                <a:latin typeface="Open Sans"/>
                <a:ea typeface="Open Sans"/>
                <a:cs typeface="Open Sans"/>
                <a:sym typeface="Open Sans"/>
              </a:rPr>
              <a:t>This graph uses the same risk ratio measurement based on special populations. Students with an IEP vs. students without. Students with a 504 vs. those without. And ML students vs. non-ML students. Remember that some students may be in more than one of these categories.</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
                <a:latin typeface="Open Sans"/>
                <a:ea typeface="Open Sans"/>
                <a:cs typeface="Open Sans"/>
                <a:sym typeface="Open Sans"/>
              </a:rPr>
              <a:t>Turn and Talk:</a:t>
            </a:r>
            <a:r>
              <a:rPr lang="en">
                <a:latin typeface="Open Sans"/>
                <a:ea typeface="Open Sans"/>
                <a:cs typeface="Open Sans"/>
                <a:sym typeface="Open Sans"/>
              </a:rPr>
              <a:t> What do you notice about the graph? What do you wonder? </a:t>
            </a:r>
            <a:r>
              <a:rPr lang="en">
                <a:solidFill>
                  <a:schemeClr val="dk1"/>
                </a:solidFill>
                <a:latin typeface="Open Sans"/>
                <a:ea typeface="Open Sans"/>
                <a:cs typeface="Open Sans"/>
                <a:sym typeface="Open Sans"/>
              </a:rPr>
              <a:t>Take one minute and talk with your neighbor about the graph.</a:t>
            </a:r>
            <a:endParaRPr>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 name="Google Shape;16;p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 name="Google Shape;64;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65" name="Shape 65"/>
        <p:cNvGrpSpPr/>
        <p:nvPr/>
      </p:nvGrpSpPr>
      <p:grpSpPr>
        <a:xfrm>
          <a:off x="0" y="0"/>
          <a:ext cx="0" cy="0"/>
          <a:chOff x="0" y="0"/>
          <a:chExt cx="0" cy="0"/>
        </a:xfrm>
      </p:grpSpPr>
      <p:sp>
        <p:nvSpPr>
          <p:cNvPr id="66" name="Google Shape;66;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70" name="Google Shape;7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71" name="Shape 71"/>
        <p:cNvGrpSpPr/>
        <p:nvPr/>
      </p:nvGrpSpPr>
      <p:grpSpPr>
        <a:xfrm>
          <a:off x="0" y="0"/>
          <a:ext cx="0" cy="0"/>
          <a:chOff x="0" y="0"/>
          <a:chExt cx="0" cy="0"/>
        </a:xfrm>
      </p:grpSpPr>
      <p:sp>
        <p:nvSpPr>
          <p:cNvPr id="72" name="Google Shape;72;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4" name="Google Shape;74;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5" name="Google Shape;75;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1" name="Google Shape;81;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82" name="Google Shape;8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4" name="Google Shape;84;p1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8" name="Google Shape;88;p1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9" name="Shape 89"/>
        <p:cNvGrpSpPr/>
        <p:nvPr/>
      </p:nvGrpSpPr>
      <p:grpSpPr>
        <a:xfrm>
          <a:off x="0" y="0"/>
          <a:ext cx="0" cy="0"/>
          <a:chOff x="0" y="0"/>
          <a:chExt cx="0" cy="0"/>
        </a:xfrm>
      </p:grpSpPr>
      <p:sp>
        <p:nvSpPr>
          <p:cNvPr id="90" name="Google Shape;9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91" name="Shape 9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6" name="Shape 96"/>
        <p:cNvGrpSpPr/>
        <p:nvPr/>
      </p:nvGrpSpPr>
      <p:grpSpPr>
        <a:xfrm>
          <a:off x="0" y="0"/>
          <a:ext cx="0" cy="0"/>
          <a:chOff x="0" y="0"/>
          <a:chExt cx="0" cy="0"/>
        </a:xfrm>
      </p:grpSpPr>
      <p:sp>
        <p:nvSpPr>
          <p:cNvPr id="97" name="Google Shape;97;p20"/>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0"/>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0"/>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0"/>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p20"/>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03" name="Shape 103"/>
        <p:cNvGrpSpPr/>
        <p:nvPr/>
      </p:nvGrpSpPr>
      <p:grpSpPr>
        <a:xfrm>
          <a:off x="0" y="0"/>
          <a:ext cx="0" cy="0"/>
          <a:chOff x="0" y="0"/>
          <a:chExt cx="0" cy="0"/>
        </a:xfrm>
      </p:grpSpPr>
      <p:sp>
        <p:nvSpPr>
          <p:cNvPr id="104" name="Google Shape;104;p2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8" name="Google Shape;108;p2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9" name="Google Shape;10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0" name="Google Shape;110;p21"/>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7" name="Shape 17"/>
        <p:cNvGrpSpPr/>
        <p:nvPr/>
      </p:nvGrpSpPr>
      <p:grpSpPr>
        <a:xfrm>
          <a:off x="0" y="0"/>
          <a:ext cx="0" cy="0"/>
          <a:chOff x="0" y="0"/>
          <a:chExt cx="0" cy="0"/>
        </a:xfrm>
      </p:grpSpPr>
      <p:sp>
        <p:nvSpPr>
          <p:cNvPr id="18" name="Google Shape;18;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 name="Google Shape;22;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3"/>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111" name="Shape 111"/>
        <p:cNvGrpSpPr/>
        <p:nvPr/>
      </p:nvGrpSpPr>
      <p:grpSpPr>
        <a:xfrm>
          <a:off x="0" y="0"/>
          <a:ext cx="0" cy="0"/>
          <a:chOff x="0" y="0"/>
          <a:chExt cx="0" cy="0"/>
        </a:xfrm>
      </p:grpSpPr>
      <p:sp>
        <p:nvSpPr>
          <p:cNvPr id="112" name="Google Shape;112;p22"/>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13" name="Google Shape;113;p22"/>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114" name="Google Shape;11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5" name="Google Shape;115;p22"/>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16" name="Google Shape;116;p22"/>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117" name="Google Shape;117;p22"/>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0" name="Google Shape;12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1" name="Shape 121"/>
        <p:cNvGrpSpPr/>
        <p:nvPr/>
      </p:nvGrpSpPr>
      <p:grpSpPr>
        <a:xfrm>
          <a:off x="0" y="0"/>
          <a:ext cx="0" cy="0"/>
          <a:chOff x="0" y="0"/>
          <a:chExt cx="0" cy="0"/>
        </a:xfrm>
      </p:grpSpPr>
      <p:sp>
        <p:nvSpPr>
          <p:cNvPr id="122" name="Google Shape;12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3" name="Google Shape;123;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4" name="Google Shape;12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5" name="Google Shape;125;p2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26" name="Google Shape;126;p2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27" name="Shape 127"/>
        <p:cNvGrpSpPr/>
        <p:nvPr/>
      </p:nvGrpSpPr>
      <p:grpSpPr>
        <a:xfrm>
          <a:off x="0" y="0"/>
          <a:ext cx="0" cy="0"/>
          <a:chOff x="0" y="0"/>
          <a:chExt cx="0" cy="0"/>
        </a:xfrm>
      </p:grpSpPr>
      <p:sp>
        <p:nvSpPr>
          <p:cNvPr id="128" name="Google Shape;12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1" name="Shape 131"/>
        <p:cNvGrpSpPr/>
        <p:nvPr/>
      </p:nvGrpSpPr>
      <p:grpSpPr>
        <a:xfrm>
          <a:off x="0" y="0"/>
          <a:ext cx="0" cy="0"/>
          <a:chOff x="0" y="0"/>
          <a:chExt cx="0" cy="0"/>
        </a:xfrm>
      </p:grpSpPr>
      <p:sp>
        <p:nvSpPr>
          <p:cNvPr id="132" name="Google Shape;132;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2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4" name="Google Shape;134;p2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5" name="Google Shape;13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6" name="Google Shape;136;p2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7" name="Google Shape;137;p2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8" name="Shape 138"/>
        <p:cNvGrpSpPr/>
        <p:nvPr/>
      </p:nvGrpSpPr>
      <p:grpSpPr>
        <a:xfrm>
          <a:off x="0" y="0"/>
          <a:ext cx="0" cy="0"/>
          <a:chOff x="0" y="0"/>
          <a:chExt cx="0" cy="0"/>
        </a:xfrm>
      </p:grpSpPr>
      <p:sp>
        <p:nvSpPr>
          <p:cNvPr id="139" name="Google Shape;139;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 name="Google Shape;14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2" name="Google Shape;142;p2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3" name="Shape 143"/>
        <p:cNvGrpSpPr/>
        <p:nvPr/>
      </p:nvGrpSpPr>
      <p:grpSpPr>
        <a:xfrm>
          <a:off x="0" y="0"/>
          <a:ext cx="0" cy="0"/>
          <a:chOff x="0" y="0"/>
          <a:chExt cx="0" cy="0"/>
        </a:xfrm>
      </p:grpSpPr>
      <p:sp>
        <p:nvSpPr>
          <p:cNvPr id="144" name="Google Shape;144;p2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5" name="Google Shape;145;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6" name="Shape 146"/>
        <p:cNvGrpSpPr/>
        <p:nvPr/>
      </p:nvGrpSpPr>
      <p:grpSpPr>
        <a:xfrm>
          <a:off x="0" y="0"/>
          <a:ext cx="0" cy="0"/>
          <a:chOff x="0" y="0"/>
          <a:chExt cx="0" cy="0"/>
        </a:xfrm>
      </p:grpSpPr>
      <p:sp>
        <p:nvSpPr>
          <p:cNvPr id="147" name="Google Shape;147;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9" name="Google Shape;149;p2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0" name="Google Shape;150;p2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51" name="Shape 151"/>
        <p:cNvGrpSpPr/>
        <p:nvPr/>
      </p:nvGrpSpPr>
      <p:grpSpPr>
        <a:xfrm>
          <a:off x="0" y="0"/>
          <a:ext cx="0" cy="0"/>
          <a:chOff x="0" y="0"/>
          <a:chExt cx="0" cy="0"/>
        </a:xfrm>
      </p:grpSpPr>
      <p:sp>
        <p:nvSpPr>
          <p:cNvPr id="152" name="Google Shape;152;p30"/>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4" name="Google Shape;154;p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5" name="Google Shape;155;p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56" name="Google Shape;156;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157" name="Shape 157"/>
        <p:cNvGrpSpPr/>
        <p:nvPr/>
      </p:nvGrpSpPr>
      <p:grpSpPr>
        <a:xfrm>
          <a:off x="0" y="0"/>
          <a:ext cx="0" cy="0"/>
          <a:chOff x="0" y="0"/>
          <a:chExt cx="0" cy="0"/>
        </a:xfrm>
      </p:grpSpPr>
      <p:sp>
        <p:nvSpPr>
          <p:cNvPr id="158" name="Google Shape;158;p31"/>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0" name="Google Shape;160;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1" name="Google Shape;161;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5" name="Shape 25"/>
        <p:cNvGrpSpPr/>
        <p:nvPr/>
      </p:nvGrpSpPr>
      <p:grpSpPr>
        <a:xfrm>
          <a:off x="0" y="0"/>
          <a:ext cx="0" cy="0"/>
          <a:chOff x="0" y="0"/>
          <a:chExt cx="0" cy="0"/>
        </a:xfrm>
      </p:grpSpPr>
      <p:sp>
        <p:nvSpPr>
          <p:cNvPr id="26" name="Google Shape;26;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7" name="Google Shape;27;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0" name="Google Shape;30;p4"/>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31" name="Google Shape;31;p4"/>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2" name="Shape 162"/>
        <p:cNvGrpSpPr/>
        <p:nvPr/>
      </p:nvGrpSpPr>
      <p:grpSpPr>
        <a:xfrm>
          <a:off x="0" y="0"/>
          <a:ext cx="0" cy="0"/>
          <a:chOff x="0" y="0"/>
          <a:chExt cx="0" cy="0"/>
        </a:xfrm>
      </p:grpSpPr>
      <p:sp>
        <p:nvSpPr>
          <p:cNvPr id="163" name="Google Shape;163;p3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4" name="Google Shape;16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5" name="Shape 165"/>
        <p:cNvGrpSpPr/>
        <p:nvPr/>
      </p:nvGrpSpPr>
      <p:grpSpPr>
        <a:xfrm>
          <a:off x="0" y="0"/>
          <a:ext cx="0" cy="0"/>
          <a:chOff x="0" y="0"/>
          <a:chExt cx="0" cy="0"/>
        </a:xfrm>
      </p:grpSpPr>
      <p:sp>
        <p:nvSpPr>
          <p:cNvPr id="166" name="Google Shape;166;p3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7" name="Google Shape;167;p3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8" name="Google Shape;168;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9" name="Google Shape;169;p3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0" name="Google Shape;170;p33"/>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3" name="Google Shape;173;p3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4" name="Google Shape;174;p3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75" name="Shape 175"/>
        <p:cNvGrpSpPr/>
        <p:nvPr/>
      </p:nvGrpSpPr>
      <p:grpSpPr>
        <a:xfrm>
          <a:off x="0" y="0"/>
          <a:ext cx="0" cy="0"/>
          <a:chOff x="0" y="0"/>
          <a:chExt cx="0" cy="0"/>
        </a:xfrm>
      </p:grpSpPr>
      <p:sp>
        <p:nvSpPr>
          <p:cNvPr id="176" name="Google Shape;176;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77" name="Shape 177"/>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178" name="Shape 178"/>
        <p:cNvGrpSpPr/>
        <p:nvPr/>
      </p:nvGrpSpPr>
      <p:grpSpPr>
        <a:xfrm>
          <a:off x="0" y="0"/>
          <a:ext cx="0" cy="0"/>
          <a:chOff x="0" y="0"/>
          <a:chExt cx="0" cy="0"/>
        </a:xfrm>
      </p:grpSpPr>
      <p:pic>
        <p:nvPicPr>
          <p:cNvPr id="179" name="Google Shape;179;p37"/>
          <p:cNvPicPr preferRelativeResize="0"/>
          <p:nvPr/>
        </p:nvPicPr>
        <p:blipFill>
          <a:blip r:embed="rId2">
            <a:alphaModFix/>
          </a:blip>
          <a:stretch>
            <a:fillRect/>
          </a:stretch>
        </p:blipFill>
        <p:spPr>
          <a:xfrm>
            <a:off x="0" y="0"/>
            <a:ext cx="9144000" cy="5138974"/>
          </a:xfrm>
          <a:prstGeom prst="rect">
            <a:avLst/>
          </a:prstGeom>
          <a:noFill/>
          <a:ln>
            <a:noFill/>
          </a:ln>
        </p:spPr>
      </p:pic>
      <p:sp>
        <p:nvSpPr>
          <p:cNvPr id="180" name="Google Shape;180;p37"/>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1" name="Shape 181"/>
        <p:cNvGrpSpPr/>
        <p:nvPr/>
      </p:nvGrpSpPr>
      <p:grpSpPr>
        <a:xfrm>
          <a:off x="0" y="0"/>
          <a:ext cx="0" cy="0"/>
          <a:chOff x="0" y="0"/>
          <a:chExt cx="0" cy="0"/>
        </a:xfrm>
      </p:grpSpPr>
      <p:sp>
        <p:nvSpPr>
          <p:cNvPr id="182" name="Google Shape;182;p38"/>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183" name="Google Shape;183;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184" name="Google Shape;184;p38"/>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85" name="Shape 185"/>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186" name="Shape 186"/>
        <p:cNvGrpSpPr/>
        <p:nvPr/>
      </p:nvGrpSpPr>
      <p:grpSpPr>
        <a:xfrm>
          <a:off x="0" y="0"/>
          <a:ext cx="0" cy="0"/>
          <a:chOff x="0" y="0"/>
          <a:chExt cx="0" cy="0"/>
        </a:xfrm>
      </p:grpSpPr>
      <p:sp>
        <p:nvSpPr>
          <p:cNvPr id="187" name="Google Shape;187;p40"/>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88" name="Google Shape;188;p40"/>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189" name="Google Shape;189;p40"/>
          <p:cNvGrpSpPr/>
          <p:nvPr/>
        </p:nvGrpSpPr>
        <p:grpSpPr>
          <a:xfrm>
            <a:off x="-562067" y="-642585"/>
            <a:ext cx="10240937" cy="6411435"/>
            <a:chOff x="-562067" y="-642585"/>
            <a:chExt cx="10240937" cy="6411435"/>
          </a:xfrm>
        </p:grpSpPr>
        <p:grpSp>
          <p:nvGrpSpPr>
            <p:cNvPr id="190" name="Google Shape;190;p40"/>
            <p:cNvGrpSpPr/>
            <p:nvPr/>
          </p:nvGrpSpPr>
          <p:grpSpPr>
            <a:xfrm flipH="1">
              <a:off x="8181902" y="-642585"/>
              <a:ext cx="1496968" cy="1832225"/>
              <a:chOff x="-498093" y="-514637"/>
              <a:chExt cx="1496968" cy="1832225"/>
            </a:xfrm>
          </p:grpSpPr>
          <p:sp>
            <p:nvSpPr>
              <p:cNvPr id="191" name="Google Shape;191;p40"/>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0"/>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40"/>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40"/>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5" name="Google Shape;195;p40"/>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196" name="Google Shape;196;p40"/>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197" name="Google Shape;197;p40"/>
            <p:cNvGrpSpPr/>
            <p:nvPr/>
          </p:nvGrpSpPr>
          <p:grpSpPr>
            <a:xfrm flipH="1">
              <a:off x="-562067" y="3936624"/>
              <a:ext cx="9667697" cy="1832225"/>
              <a:chOff x="-1622" y="3828438"/>
              <a:chExt cx="9667697" cy="1832225"/>
            </a:xfrm>
          </p:grpSpPr>
          <p:grpSp>
            <p:nvGrpSpPr>
              <p:cNvPr id="198" name="Google Shape;198;p40"/>
              <p:cNvGrpSpPr/>
              <p:nvPr/>
            </p:nvGrpSpPr>
            <p:grpSpPr>
              <a:xfrm rot="10800000">
                <a:off x="8169107" y="3828438"/>
                <a:ext cx="1496968" cy="1832225"/>
                <a:chOff x="-498093" y="-514637"/>
                <a:chExt cx="1496968" cy="1832225"/>
              </a:xfrm>
            </p:grpSpPr>
            <p:sp>
              <p:nvSpPr>
                <p:cNvPr id="199" name="Google Shape;199;p40"/>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0"/>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0"/>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0"/>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3" name="Google Shape;203;p40"/>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04" name="Shape 204"/>
        <p:cNvGrpSpPr/>
        <p:nvPr/>
      </p:nvGrpSpPr>
      <p:grpSpPr>
        <a:xfrm>
          <a:off x="0" y="0"/>
          <a:ext cx="0" cy="0"/>
          <a:chOff x="0" y="0"/>
          <a:chExt cx="0" cy="0"/>
        </a:xfrm>
      </p:grpSpPr>
      <p:sp>
        <p:nvSpPr>
          <p:cNvPr id="205" name="Google Shape;205;p4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06" name="Google Shape;206;p4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07" name="Google Shape;207;p41"/>
          <p:cNvGrpSpPr/>
          <p:nvPr/>
        </p:nvGrpSpPr>
        <p:grpSpPr>
          <a:xfrm>
            <a:off x="-562067" y="-642585"/>
            <a:ext cx="10240937" cy="6411435"/>
            <a:chOff x="-562067" y="-642585"/>
            <a:chExt cx="10240937" cy="6411435"/>
          </a:xfrm>
        </p:grpSpPr>
        <p:grpSp>
          <p:nvGrpSpPr>
            <p:cNvPr id="208" name="Google Shape;208;p41"/>
            <p:cNvGrpSpPr/>
            <p:nvPr/>
          </p:nvGrpSpPr>
          <p:grpSpPr>
            <a:xfrm flipH="1">
              <a:off x="8181902" y="-642585"/>
              <a:ext cx="1496968" cy="1832225"/>
              <a:chOff x="-498093" y="-514637"/>
              <a:chExt cx="1496968" cy="1832225"/>
            </a:xfrm>
          </p:grpSpPr>
          <p:sp>
            <p:nvSpPr>
              <p:cNvPr id="209" name="Google Shape;209;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3" name="Google Shape;213;p4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14" name="Google Shape;214;p4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15" name="Google Shape;215;p41"/>
            <p:cNvGrpSpPr/>
            <p:nvPr/>
          </p:nvGrpSpPr>
          <p:grpSpPr>
            <a:xfrm flipH="1">
              <a:off x="-562067" y="3936624"/>
              <a:ext cx="9667697" cy="1832225"/>
              <a:chOff x="-1622" y="3828438"/>
              <a:chExt cx="9667697" cy="1832225"/>
            </a:xfrm>
          </p:grpSpPr>
          <p:grpSp>
            <p:nvGrpSpPr>
              <p:cNvPr id="216" name="Google Shape;216;p41"/>
              <p:cNvGrpSpPr/>
              <p:nvPr/>
            </p:nvGrpSpPr>
            <p:grpSpPr>
              <a:xfrm rot="10800000">
                <a:off x="8169107" y="3828438"/>
                <a:ext cx="1496968" cy="1832225"/>
                <a:chOff x="-498093" y="-514637"/>
                <a:chExt cx="1496968" cy="1832225"/>
              </a:xfrm>
            </p:grpSpPr>
            <p:sp>
              <p:nvSpPr>
                <p:cNvPr id="217" name="Google Shape;217;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1" name="Google Shape;221;p4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2" name="Shape 222"/>
        <p:cNvGrpSpPr/>
        <p:nvPr/>
      </p:nvGrpSpPr>
      <p:grpSpPr>
        <a:xfrm>
          <a:off x="0" y="0"/>
          <a:ext cx="0" cy="0"/>
          <a:chOff x="0" y="0"/>
          <a:chExt cx="0" cy="0"/>
        </a:xfrm>
      </p:grpSpPr>
      <p:sp>
        <p:nvSpPr>
          <p:cNvPr id="223" name="Google Shape;223;p4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24" name="Google Shape;224;p4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5" name="Google Shape;225;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226" name="Shape 226"/>
        <p:cNvGrpSpPr/>
        <p:nvPr/>
      </p:nvGrpSpPr>
      <p:grpSpPr>
        <a:xfrm>
          <a:off x="0" y="0"/>
          <a:ext cx="0" cy="0"/>
          <a:chOff x="0" y="0"/>
          <a:chExt cx="0" cy="0"/>
        </a:xfrm>
      </p:grpSpPr>
      <p:sp>
        <p:nvSpPr>
          <p:cNvPr id="227" name="Google Shape;227;p43"/>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28" name="Google Shape;228;p43"/>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29" name="Google Shape;229;p43"/>
          <p:cNvGrpSpPr/>
          <p:nvPr/>
        </p:nvGrpSpPr>
        <p:grpSpPr>
          <a:xfrm>
            <a:off x="-562067" y="-642585"/>
            <a:ext cx="10240937" cy="6411435"/>
            <a:chOff x="-562067" y="-642585"/>
            <a:chExt cx="10240937" cy="6411435"/>
          </a:xfrm>
        </p:grpSpPr>
        <p:grpSp>
          <p:nvGrpSpPr>
            <p:cNvPr id="230" name="Google Shape;230;p43"/>
            <p:cNvGrpSpPr/>
            <p:nvPr/>
          </p:nvGrpSpPr>
          <p:grpSpPr>
            <a:xfrm flipH="1">
              <a:off x="8181902" y="-642585"/>
              <a:ext cx="1496968" cy="1832225"/>
              <a:chOff x="-498093" y="-514637"/>
              <a:chExt cx="1496968" cy="1832225"/>
            </a:xfrm>
          </p:grpSpPr>
          <p:sp>
            <p:nvSpPr>
              <p:cNvPr id="231" name="Google Shape;231;p4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5" name="Google Shape;235;p43"/>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36" name="Google Shape;236;p43"/>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37" name="Google Shape;237;p43"/>
            <p:cNvGrpSpPr/>
            <p:nvPr/>
          </p:nvGrpSpPr>
          <p:grpSpPr>
            <a:xfrm flipH="1">
              <a:off x="-562067" y="3936624"/>
              <a:ext cx="9667697" cy="1832225"/>
              <a:chOff x="-1622" y="3828438"/>
              <a:chExt cx="9667697" cy="1832225"/>
            </a:xfrm>
          </p:grpSpPr>
          <p:grpSp>
            <p:nvGrpSpPr>
              <p:cNvPr id="238" name="Google Shape;238;p43"/>
              <p:cNvGrpSpPr/>
              <p:nvPr/>
            </p:nvGrpSpPr>
            <p:grpSpPr>
              <a:xfrm rot="10800000">
                <a:off x="8169107" y="3828438"/>
                <a:ext cx="1496968" cy="1832225"/>
                <a:chOff x="-498093" y="-514637"/>
                <a:chExt cx="1496968" cy="1832225"/>
              </a:xfrm>
            </p:grpSpPr>
            <p:sp>
              <p:nvSpPr>
                <p:cNvPr id="239" name="Google Shape;239;p4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43" name="Google Shape;243;p43"/>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0" name="Shape 250"/>
        <p:cNvGrpSpPr/>
        <p:nvPr/>
      </p:nvGrpSpPr>
      <p:grpSpPr>
        <a:xfrm>
          <a:off x="0" y="0"/>
          <a:ext cx="0" cy="0"/>
          <a:chOff x="0" y="0"/>
          <a:chExt cx="0" cy="0"/>
        </a:xfrm>
      </p:grpSpPr>
      <p:sp>
        <p:nvSpPr>
          <p:cNvPr id="251" name="Google Shape;251;p4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2" name="Google Shape;252;p45"/>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3" name="Google Shape;253;p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4" name="Google Shape;254;p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5" name="Google Shape;255;p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6" name="Shape 256"/>
        <p:cNvGrpSpPr/>
        <p:nvPr/>
      </p:nvGrpSpPr>
      <p:grpSpPr>
        <a:xfrm>
          <a:off x="0" y="0"/>
          <a:ext cx="0" cy="0"/>
          <a:chOff x="0" y="0"/>
          <a:chExt cx="0" cy="0"/>
        </a:xfrm>
      </p:grpSpPr>
      <p:sp>
        <p:nvSpPr>
          <p:cNvPr id="257" name="Google Shape;257;p4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8" name="Google Shape;258;p4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59" name="Google Shape;259;p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1" name="Google Shape;261;p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2" name="Shape 262"/>
        <p:cNvGrpSpPr/>
        <p:nvPr/>
      </p:nvGrpSpPr>
      <p:grpSpPr>
        <a:xfrm>
          <a:off x="0" y="0"/>
          <a:ext cx="0" cy="0"/>
          <a:chOff x="0" y="0"/>
          <a:chExt cx="0" cy="0"/>
        </a:xfrm>
      </p:grpSpPr>
      <p:sp>
        <p:nvSpPr>
          <p:cNvPr id="263" name="Google Shape;263;p4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4" name="Google Shape;264;p4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5" name="Google Shape;265;p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6" name="Google Shape;266;p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7" name="Google Shape;267;p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8" name="Shape 268"/>
        <p:cNvGrpSpPr/>
        <p:nvPr/>
      </p:nvGrpSpPr>
      <p:grpSpPr>
        <a:xfrm>
          <a:off x="0" y="0"/>
          <a:ext cx="0" cy="0"/>
          <a:chOff x="0" y="0"/>
          <a:chExt cx="0" cy="0"/>
        </a:xfrm>
      </p:grpSpPr>
      <p:sp>
        <p:nvSpPr>
          <p:cNvPr id="269" name="Google Shape;269;p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0" name="Google Shape;270;p48"/>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1" name="Google Shape;271;p48"/>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2" name="Google Shape;272;p4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3" name="Google Shape;273;p4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4" name="Google Shape;274;p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5" name="Shape 275"/>
        <p:cNvGrpSpPr/>
        <p:nvPr/>
      </p:nvGrpSpPr>
      <p:grpSpPr>
        <a:xfrm>
          <a:off x="0" y="0"/>
          <a:ext cx="0" cy="0"/>
          <a:chOff x="0" y="0"/>
          <a:chExt cx="0" cy="0"/>
        </a:xfrm>
      </p:grpSpPr>
      <p:sp>
        <p:nvSpPr>
          <p:cNvPr id="276" name="Google Shape;276;p49"/>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7" name="Google Shape;277;p49"/>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78" name="Google Shape;278;p49"/>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9" name="Google Shape;279;p49"/>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0" name="Google Shape;280;p49"/>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1" name="Google Shape;281;p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2" name="Google Shape;282;p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3" name="Google Shape;283;p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4" name="Shape 284"/>
        <p:cNvGrpSpPr/>
        <p:nvPr/>
      </p:nvGrpSpPr>
      <p:grpSpPr>
        <a:xfrm>
          <a:off x="0" y="0"/>
          <a:ext cx="0" cy="0"/>
          <a:chOff x="0" y="0"/>
          <a:chExt cx="0" cy="0"/>
        </a:xfrm>
      </p:grpSpPr>
      <p:sp>
        <p:nvSpPr>
          <p:cNvPr id="285" name="Google Shape;285;p5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6" name="Google Shape;286;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7" name="Google Shape;287;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8" name="Google Shape;288;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9" name="Shape 289"/>
        <p:cNvGrpSpPr/>
        <p:nvPr/>
      </p:nvGrpSpPr>
      <p:grpSpPr>
        <a:xfrm>
          <a:off x="0" y="0"/>
          <a:ext cx="0" cy="0"/>
          <a:chOff x="0" y="0"/>
          <a:chExt cx="0" cy="0"/>
        </a:xfrm>
      </p:grpSpPr>
      <p:sp>
        <p:nvSpPr>
          <p:cNvPr id="290" name="Google Shape;290;p5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1" name="Google Shape;291;p5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2" name="Google Shape;292;p5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3" name="Shape 293"/>
        <p:cNvGrpSpPr/>
        <p:nvPr/>
      </p:nvGrpSpPr>
      <p:grpSpPr>
        <a:xfrm>
          <a:off x="0" y="0"/>
          <a:ext cx="0" cy="0"/>
          <a:chOff x="0" y="0"/>
          <a:chExt cx="0" cy="0"/>
        </a:xfrm>
      </p:grpSpPr>
      <p:sp>
        <p:nvSpPr>
          <p:cNvPr id="294" name="Google Shape;294;p5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5" name="Google Shape;295;p52"/>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96" name="Google Shape;296;p52"/>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97" name="Google Shape;297;p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8" name="Google Shape;298;p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9" name="Google Shape;299;p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0" name="Google Shape;40;p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0" name="Shape 300"/>
        <p:cNvGrpSpPr/>
        <p:nvPr/>
      </p:nvGrpSpPr>
      <p:grpSpPr>
        <a:xfrm>
          <a:off x="0" y="0"/>
          <a:ext cx="0" cy="0"/>
          <a:chOff x="0" y="0"/>
          <a:chExt cx="0" cy="0"/>
        </a:xfrm>
      </p:grpSpPr>
      <p:sp>
        <p:nvSpPr>
          <p:cNvPr id="301" name="Google Shape;301;p5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2" name="Google Shape;302;p53"/>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03" name="Google Shape;303;p53"/>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04" name="Google Shape;304;p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5" name="Google Shape;305;p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6" name="Google Shape;306;p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7" name="Shape 307"/>
        <p:cNvGrpSpPr/>
        <p:nvPr/>
      </p:nvGrpSpPr>
      <p:grpSpPr>
        <a:xfrm>
          <a:off x="0" y="0"/>
          <a:ext cx="0" cy="0"/>
          <a:chOff x="0" y="0"/>
          <a:chExt cx="0" cy="0"/>
        </a:xfrm>
      </p:grpSpPr>
      <p:sp>
        <p:nvSpPr>
          <p:cNvPr id="308" name="Google Shape;308;p5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9" name="Google Shape;309;p54"/>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0" name="Google Shape;310;p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1" name="Google Shape;311;p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2" name="Google Shape;312;p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3" name="Shape 313"/>
        <p:cNvGrpSpPr/>
        <p:nvPr/>
      </p:nvGrpSpPr>
      <p:grpSpPr>
        <a:xfrm>
          <a:off x="0" y="0"/>
          <a:ext cx="0" cy="0"/>
          <a:chOff x="0" y="0"/>
          <a:chExt cx="0" cy="0"/>
        </a:xfrm>
      </p:grpSpPr>
      <p:sp>
        <p:nvSpPr>
          <p:cNvPr id="314" name="Google Shape;314;p55"/>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5" name="Google Shape;315;p55"/>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6" name="Google Shape;316;p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7" name="Google Shape;317;p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8" name="Google Shape;318;p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2" name="Shape 322"/>
        <p:cNvGrpSpPr/>
        <p:nvPr/>
      </p:nvGrpSpPr>
      <p:grpSpPr>
        <a:xfrm>
          <a:off x="0" y="0"/>
          <a:ext cx="0" cy="0"/>
          <a:chOff x="0" y="0"/>
          <a:chExt cx="0" cy="0"/>
        </a:xfrm>
      </p:grpSpPr>
      <p:pic>
        <p:nvPicPr>
          <p:cNvPr id="323" name="Google Shape;323;p57"/>
          <p:cNvPicPr preferRelativeResize="0"/>
          <p:nvPr/>
        </p:nvPicPr>
        <p:blipFill rotWithShape="1">
          <a:blip r:embed="rId2">
            <a:alphaModFix amt="63000"/>
          </a:blip>
          <a:srcRect b="0" l="0" r="0" t="0"/>
          <a:stretch/>
        </p:blipFill>
        <p:spPr>
          <a:xfrm>
            <a:off x="5312400" y="2487650"/>
            <a:ext cx="4956499" cy="2627951"/>
          </a:xfrm>
          <a:prstGeom prst="rect">
            <a:avLst/>
          </a:prstGeom>
          <a:noFill/>
          <a:ln>
            <a:noFill/>
          </a:ln>
        </p:spPr>
      </p:pic>
      <p:sp>
        <p:nvSpPr>
          <p:cNvPr id="324" name="Google Shape;324;p5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25" name="Google Shape;325;p5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6" name="Shape 326"/>
        <p:cNvGrpSpPr/>
        <p:nvPr/>
      </p:nvGrpSpPr>
      <p:grpSpPr>
        <a:xfrm>
          <a:off x="0" y="0"/>
          <a:ext cx="0" cy="0"/>
          <a:chOff x="0" y="0"/>
          <a:chExt cx="0" cy="0"/>
        </a:xfrm>
      </p:grpSpPr>
      <p:sp>
        <p:nvSpPr>
          <p:cNvPr id="327" name="Google Shape;327;p5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328" name="Google Shape;328;p58"/>
          <p:cNvPicPr preferRelativeResize="0"/>
          <p:nvPr/>
        </p:nvPicPr>
        <p:blipFill rotWithShape="1">
          <a:blip r:embed="rId2">
            <a:alphaModFix/>
          </a:blip>
          <a:srcRect b="0" l="0" r="0" t="0"/>
          <a:stretch/>
        </p:blipFill>
        <p:spPr>
          <a:xfrm>
            <a:off x="68400" y="4044050"/>
            <a:ext cx="1948875" cy="10332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9" name="Shape 329"/>
        <p:cNvGrpSpPr/>
        <p:nvPr/>
      </p:nvGrpSpPr>
      <p:grpSpPr>
        <a:xfrm>
          <a:off x="0" y="0"/>
          <a:ext cx="0" cy="0"/>
          <a:chOff x="0" y="0"/>
          <a:chExt cx="0" cy="0"/>
        </a:xfrm>
      </p:grpSpPr>
      <p:sp>
        <p:nvSpPr>
          <p:cNvPr id="330" name="Google Shape;330;p5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1" name="Google Shape;331;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55600" lvl="0" marL="457200" rtl="0">
              <a:spcBef>
                <a:spcPts val="0"/>
              </a:spcBef>
              <a:spcAft>
                <a:spcPts val="0"/>
              </a:spcAft>
              <a:buSzPts val="20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pic>
        <p:nvPicPr>
          <p:cNvPr id="332" name="Google Shape;332;p59"/>
          <p:cNvPicPr preferRelativeResize="0"/>
          <p:nvPr/>
        </p:nvPicPr>
        <p:blipFill rotWithShape="1">
          <a:blip r:embed="rId2">
            <a:alphaModFix/>
          </a:blip>
          <a:srcRect b="0" l="0" r="0" t="0"/>
          <a:stretch/>
        </p:blipFill>
        <p:spPr>
          <a:xfrm>
            <a:off x="7088400" y="4008050"/>
            <a:ext cx="1948875" cy="103329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3" name="Shape 333"/>
        <p:cNvGrpSpPr/>
        <p:nvPr/>
      </p:nvGrpSpPr>
      <p:grpSpPr>
        <a:xfrm>
          <a:off x="0" y="0"/>
          <a:ext cx="0" cy="0"/>
          <a:chOff x="0" y="0"/>
          <a:chExt cx="0" cy="0"/>
        </a:xfrm>
      </p:grpSpPr>
      <p:sp>
        <p:nvSpPr>
          <p:cNvPr id="334" name="Google Shape;334;p6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5" name="Google Shape;335;p6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6" name="Google Shape;336;p6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7" name="Shape 337"/>
        <p:cNvGrpSpPr/>
        <p:nvPr/>
      </p:nvGrpSpPr>
      <p:grpSpPr>
        <a:xfrm>
          <a:off x="0" y="0"/>
          <a:ext cx="0" cy="0"/>
          <a:chOff x="0" y="0"/>
          <a:chExt cx="0" cy="0"/>
        </a:xfrm>
      </p:grpSpPr>
      <p:sp>
        <p:nvSpPr>
          <p:cNvPr id="338" name="Google Shape;338;p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9" name="Google Shape;339;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0" name="Shape 340"/>
        <p:cNvGrpSpPr/>
        <p:nvPr/>
      </p:nvGrpSpPr>
      <p:grpSpPr>
        <a:xfrm>
          <a:off x="0" y="0"/>
          <a:ext cx="0" cy="0"/>
          <a:chOff x="0" y="0"/>
          <a:chExt cx="0" cy="0"/>
        </a:xfrm>
      </p:grpSpPr>
      <p:sp>
        <p:nvSpPr>
          <p:cNvPr id="341" name="Google Shape;341;p6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42" name="Google Shape;342;p6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3" name="Google Shape;343;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4" name="Shape 344"/>
        <p:cNvGrpSpPr/>
        <p:nvPr/>
      </p:nvGrpSpPr>
      <p:grpSpPr>
        <a:xfrm>
          <a:off x="0" y="0"/>
          <a:ext cx="0" cy="0"/>
          <a:chOff x="0" y="0"/>
          <a:chExt cx="0" cy="0"/>
        </a:xfrm>
      </p:grpSpPr>
      <p:sp>
        <p:nvSpPr>
          <p:cNvPr id="345" name="Google Shape;345;p6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6" name="Google Shape;346;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1" name="Shape 41"/>
        <p:cNvGrpSpPr/>
        <p:nvPr/>
      </p:nvGrpSpPr>
      <p:grpSpPr>
        <a:xfrm>
          <a:off x="0" y="0"/>
          <a:ext cx="0" cy="0"/>
          <a:chOff x="0" y="0"/>
          <a:chExt cx="0" cy="0"/>
        </a:xfrm>
      </p:grpSpPr>
      <p:sp>
        <p:nvSpPr>
          <p:cNvPr id="42" name="Google Shape;4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7" name="Shape 347"/>
        <p:cNvGrpSpPr/>
        <p:nvPr/>
      </p:nvGrpSpPr>
      <p:grpSpPr>
        <a:xfrm>
          <a:off x="0" y="0"/>
          <a:ext cx="0" cy="0"/>
          <a:chOff x="0" y="0"/>
          <a:chExt cx="0" cy="0"/>
        </a:xfrm>
      </p:grpSpPr>
      <p:sp>
        <p:nvSpPr>
          <p:cNvPr id="348" name="Google Shape;348;p64"/>
          <p:cNvSpPr/>
          <p:nvPr/>
        </p:nvSpPr>
        <p:spPr>
          <a:xfrm>
            <a:off x="4572000" y="-125"/>
            <a:ext cx="45720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50" name="Google Shape;350;p6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51" name="Google Shape;351;p64"/>
          <p:cNvSpPr txBox="1"/>
          <p:nvPr>
            <p:ph idx="2" type="body"/>
          </p:nvPr>
        </p:nvSpPr>
        <p:spPr>
          <a:xfrm>
            <a:off x="4939500" y="343075"/>
            <a:ext cx="3837000" cy="3695100"/>
          </a:xfrm>
          <a:prstGeom prst="rect">
            <a:avLst/>
          </a:prstGeom>
        </p:spPr>
        <p:txBody>
          <a:bodyPr anchorCtr="0" anchor="ctr" bIns="91425" lIns="91425" spcFirstLastPara="1" rIns="91425" wrap="square" tIns="91425">
            <a:normAutofit/>
          </a:bodyPr>
          <a:lstStyle>
            <a:lvl1pPr indent="-355600" lvl="0" marL="457200" rtl="0">
              <a:spcBef>
                <a:spcPts val="0"/>
              </a:spcBef>
              <a:spcAft>
                <a:spcPts val="0"/>
              </a:spcAft>
              <a:buClr>
                <a:srgbClr val="FFFFFF"/>
              </a:buClr>
              <a:buSzPts val="2000"/>
              <a:buChar char="●"/>
              <a:defRPr>
                <a:solidFill>
                  <a:srgbClr val="FFFFFF"/>
                </a:solidFill>
              </a:defRPr>
            </a:lvl1pPr>
            <a:lvl2pPr indent="-330200" lvl="1" marL="914400" rtl="0">
              <a:spcBef>
                <a:spcPts val="0"/>
              </a:spcBef>
              <a:spcAft>
                <a:spcPts val="0"/>
              </a:spcAft>
              <a:buClr>
                <a:srgbClr val="FFFFFF"/>
              </a:buClr>
              <a:buSzPts val="1600"/>
              <a:buChar char="○"/>
              <a:defRPr>
                <a:solidFill>
                  <a:srgbClr val="FFFFFF"/>
                </a:solidFill>
              </a:defRPr>
            </a:lvl2pPr>
            <a:lvl3pPr indent="-330200" lvl="2" marL="1371600" rtl="0">
              <a:spcBef>
                <a:spcPts val="0"/>
              </a:spcBef>
              <a:spcAft>
                <a:spcPts val="0"/>
              </a:spcAft>
              <a:buClr>
                <a:srgbClr val="FFFFFF"/>
              </a:buClr>
              <a:buSzPts val="16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30200" lvl="4" marL="2286000" rtl="0">
              <a:spcBef>
                <a:spcPts val="0"/>
              </a:spcBef>
              <a:spcAft>
                <a:spcPts val="0"/>
              </a:spcAft>
              <a:buClr>
                <a:srgbClr val="FFFFFF"/>
              </a:buClr>
              <a:buSzPts val="1600"/>
              <a:buChar char="○"/>
              <a:defRPr>
                <a:solidFill>
                  <a:srgbClr val="FFFFFF"/>
                </a:solidFill>
              </a:defRPr>
            </a:lvl5pPr>
            <a:lvl6pPr indent="-330200" lvl="5" marL="2743200" rtl="0">
              <a:spcBef>
                <a:spcPts val="0"/>
              </a:spcBef>
              <a:spcAft>
                <a:spcPts val="0"/>
              </a:spcAft>
              <a:buClr>
                <a:srgbClr val="FFFFFF"/>
              </a:buClr>
              <a:buSzPts val="1600"/>
              <a:buChar char="■"/>
              <a:defRPr>
                <a:solidFill>
                  <a:srgbClr val="FFFFFF"/>
                </a:solidFill>
              </a:defRPr>
            </a:lvl6pPr>
            <a:lvl7pPr indent="-330200" lvl="6" marL="3200400" rtl="0">
              <a:spcBef>
                <a:spcPts val="0"/>
              </a:spcBef>
              <a:spcAft>
                <a:spcPts val="0"/>
              </a:spcAft>
              <a:buClr>
                <a:srgbClr val="FFFFFF"/>
              </a:buClr>
              <a:buSzPts val="1600"/>
              <a:buChar char="●"/>
              <a:defRPr>
                <a:solidFill>
                  <a:srgbClr val="FFFFFF"/>
                </a:solidFill>
              </a:defRPr>
            </a:lvl7pPr>
            <a:lvl8pPr indent="-330200" lvl="7" marL="3657600" rtl="0">
              <a:spcBef>
                <a:spcPts val="0"/>
              </a:spcBef>
              <a:spcAft>
                <a:spcPts val="0"/>
              </a:spcAft>
              <a:buClr>
                <a:srgbClr val="FFFFFF"/>
              </a:buClr>
              <a:buSzPts val="1600"/>
              <a:buChar char="○"/>
              <a:defRPr>
                <a:solidFill>
                  <a:srgbClr val="FFFFFF"/>
                </a:solidFill>
              </a:defRPr>
            </a:lvl8pPr>
            <a:lvl9pPr indent="-330200" lvl="8" marL="4114800" rtl="0">
              <a:spcBef>
                <a:spcPts val="0"/>
              </a:spcBef>
              <a:spcAft>
                <a:spcPts val="0"/>
              </a:spcAft>
              <a:buClr>
                <a:srgbClr val="FFFFFF"/>
              </a:buClr>
              <a:buSzPts val="1600"/>
              <a:buChar char="■"/>
              <a:defRPr>
                <a:solidFill>
                  <a:srgbClr val="FFFFFF"/>
                </a:solidFill>
              </a:defRPr>
            </a:lvl9pPr>
          </a:lstStyle>
          <a:p/>
        </p:txBody>
      </p:sp>
      <p:pic>
        <p:nvPicPr>
          <p:cNvPr id="352" name="Google Shape;352;p64"/>
          <p:cNvPicPr preferRelativeResize="0"/>
          <p:nvPr/>
        </p:nvPicPr>
        <p:blipFill rotWithShape="1">
          <a:blip r:embed="rId2">
            <a:alphaModFix/>
          </a:blip>
          <a:srcRect b="0" l="0" r="0" t="0"/>
          <a:stretch/>
        </p:blipFill>
        <p:spPr>
          <a:xfrm>
            <a:off x="7424387" y="4177625"/>
            <a:ext cx="1630376" cy="86442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353" name="Shape 353"/>
        <p:cNvGrpSpPr/>
        <p:nvPr/>
      </p:nvGrpSpPr>
      <p:grpSpPr>
        <a:xfrm>
          <a:off x="0" y="0"/>
          <a:ext cx="0" cy="0"/>
          <a:chOff x="0" y="0"/>
          <a:chExt cx="0" cy="0"/>
        </a:xfrm>
      </p:grpSpPr>
      <p:sp>
        <p:nvSpPr>
          <p:cNvPr id="354" name="Google Shape;354;p65"/>
          <p:cNvSpPr/>
          <p:nvPr/>
        </p:nvSpPr>
        <p:spPr>
          <a:xfrm>
            <a:off x="0" y="0"/>
            <a:ext cx="45720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FFFF"/>
              </a:buClr>
              <a:buSzPts val="4200"/>
              <a:buNone/>
              <a:defRPr sz="4200">
                <a:solidFill>
                  <a:srgbClr val="FFFFFF"/>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56" name="Google Shape;356;p6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56A0D3"/>
              </a:buClr>
              <a:buSzPts val="2100"/>
              <a:buNone/>
              <a:defRPr sz="2100">
                <a:solidFill>
                  <a:srgbClr val="56A0D3"/>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57" name="Google Shape;357;p6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55600" lvl="0" marL="457200" rtl="0">
              <a:spcBef>
                <a:spcPts val="0"/>
              </a:spcBef>
              <a:spcAft>
                <a:spcPts val="0"/>
              </a:spcAft>
              <a:buClr>
                <a:schemeClr val="dk1"/>
              </a:buClr>
              <a:buSzPts val="2000"/>
              <a:buChar char="●"/>
              <a:defRPr>
                <a:solidFill>
                  <a:schemeClr val="dk1"/>
                </a:solidFill>
              </a:defRPr>
            </a:lvl1pPr>
            <a:lvl2pPr indent="-330200" lvl="1" marL="914400" rtl="0">
              <a:spcBef>
                <a:spcPts val="0"/>
              </a:spcBef>
              <a:spcAft>
                <a:spcPts val="0"/>
              </a:spcAft>
              <a:buClr>
                <a:schemeClr val="dk1"/>
              </a:buClr>
              <a:buSzPts val="1600"/>
              <a:buChar char="○"/>
              <a:defRPr>
                <a:solidFill>
                  <a:schemeClr val="dk1"/>
                </a:solidFill>
              </a:defRPr>
            </a:lvl2pPr>
            <a:lvl3pPr indent="-330200" lvl="2" marL="1371600" rtl="0">
              <a:spcBef>
                <a:spcPts val="0"/>
              </a:spcBef>
              <a:spcAft>
                <a:spcPts val="0"/>
              </a:spcAft>
              <a:buClr>
                <a:schemeClr val="dk1"/>
              </a:buClr>
              <a:buSzPts val="1600"/>
              <a:buChar char="■"/>
              <a:defRPr>
                <a:solidFill>
                  <a:schemeClr val="dk1"/>
                </a:solidFill>
              </a:defRPr>
            </a:lvl3pPr>
            <a:lvl4pPr indent="-330200" lvl="3" marL="1828800" rtl="0">
              <a:spcBef>
                <a:spcPts val="0"/>
              </a:spcBef>
              <a:spcAft>
                <a:spcPts val="0"/>
              </a:spcAft>
              <a:buClr>
                <a:schemeClr val="dk1"/>
              </a:buClr>
              <a:buSzPts val="1600"/>
              <a:buChar char="●"/>
              <a:defRPr>
                <a:solidFill>
                  <a:schemeClr val="dk1"/>
                </a:solidFill>
              </a:defRPr>
            </a:lvl4pPr>
            <a:lvl5pPr indent="-330200" lvl="4" marL="2286000" rtl="0">
              <a:spcBef>
                <a:spcPts val="0"/>
              </a:spcBef>
              <a:spcAft>
                <a:spcPts val="0"/>
              </a:spcAft>
              <a:buClr>
                <a:schemeClr val="dk1"/>
              </a:buClr>
              <a:buSzPts val="1600"/>
              <a:buChar char="○"/>
              <a:defRPr>
                <a:solidFill>
                  <a:schemeClr val="dk1"/>
                </a:solidFill>
              </a:defRPr>
            </a:lvl5pPr>
            <a:lvl6pPr indent="-330200" lvl="5" marL="2743200" rtl="0">
              <a:spcBef>
                <a:spcPts val="0"/>
              </a:spcBef>
              <a:spcAft>
                <a:spcPts val="0"/>
              </a:spcAft>
              <a:buClr>
                <a:schemeClr val="dk1"/>
              </a:buClr>
              <a:buSzPts val="1600"/>
              <a:buChar char="■"/>
              <a:defRPr>
                <a:solidFill>
                  <a:schemeClr val="dk1"/>
                </a:solidFill>
              </a:defRPr>
            </a:lvl6pPr>
            <a:lvl7pPr indent="-330200" lvl="6" marL="3200400" rtl="0">
              <a:spcBef>
                <a:spcPts val="0"/>
              </a:spcBef>
              <a:spcAft>
                <a:spcPts val="0"/>
              </a:spcAft>
              <a:buClr>
                <a:schemeClr val="dk1"/>
              </a:buClr>
              <a:buSzPts val="1600"/>
              <a:buChar char="●"/>
              <a:defRPr>
                <a:solidFill>
                  <a:schemeClr val="dk1"/>
                </a:solidFill>
              </a:defRPr>
            </a:lvl7pPr>
            <a:lvl8pPr indent="-330200" lvl="7" marL="3657600" rtl="0">
              <a:spcBef>
                <a:spcPts val="0"/>
              </a:spcBef>
              <a:spcAft>
                <a:spcPts val="0"/>
              </a:spcAft>
              <a:buClr>
                <a:schemeClr val="dk1"/>
              </a:buClr>
              <a:buSzPts val="1600"/>
              <a:buChar char="○"/>
              <a:defRPr>
                <a:solidFill>
                  <a:schemeClr val="dk1"/>
                </a:solidFill>
              </a:defRPr>
            </a:lvl8pPr>
            <a:lvl9pPr indent="-330200" lvl="8" marL="4114800" rtl="0">
              <a:spcBef>
                <a:spcPts val="0"/>
              </a:spcBef>
              <a:spcAft>
                <a:spcPts val="0"/>
              </a:spcAft>
              <a:buClr>
                <a:schemeClr val="dk1"/>
              </a:buClr>
              <a:buSzPts val="1600"/>
              <a:buChar char="■"/>
              <a:defRPr>
                <a:solidFill>
                  <a:schemeClr val="dk1"/>
                </a:solidFill>
              </a:defRPr>
            </a:lvl9pPr>
          </a:lstStyle>
          <a:p/>
        </p:txBody>
      </p:sp>
      <p:pic>
        <p:nvPicPr>
          <p:cNvPr id="358" name="Google Shape;358;p65"/>
          <p:cNvPicPr preferRelativeResize="0"/>
          <p:nvPr/>
        </p:nvPicPr>
        <p:blipFill rotWithShape="1">
          <a:blip r:embed="rId2">
            <a:alphaModFix/>
          </a:blip>
          <a:srcRect b="0" l="0" r="0" t="0"/>
          <a:stretch/>
        </p:blipFill>
        <p:spPr>
          <a:xfrm>
            <a:off x="64787" y="4189625"/>
            <a:ext cx="1630376" cy="8644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59" name="Shape 359"/>
        <p:cNvGrpSpPr/>
        <p:nvPr/>
      </p:nvGrpSpPr>
      <p:grpSpPr>
        <a:xfrm>
          <a:off x="0" y="0"/>
          <a:ext cx="0" cy="0"/>
          <a:chOff x="0" y="0"/>
          <a:chExt cx="0" cy="0"/>
        </a:xfrm>
      </p:grpSpPr>
      <p:sp>
        <p:nvSpPr>
          <p:cNvPr id="360" name="Google Shape;360;p6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000"/>
              <a:buNone/>
              <a:defRPr/>
            </a:lvl1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1" name="Shape 361"/>
        <p:cNvGrpSpPr/>
        <p:nvPr/>
      </p:nvGrpSpPr>
      <p:grpSpPr>
        <a:xfrm>
          <a:off x="0" y="0"/>
          <a:ext cx="0" cy="0"/>
          <a:chOff x="0" y="0"/>
          <a:chExt cx="0" cy="0"/>
        </a:xfrm>
      </p:grpSpPr>
      <p:sp>
        <p:nvSpPr>
          <p:cNvPr id="362" name="Google Shape;362;p6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3" name="Google Shape;363;p6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55600" lvl="0" marL="457200" rtl="0" algn="ctr">
              <a:spcBef>
                <a:spcPts val="0"/>
              </a:spcBef>
              <a:spcAft>
                <a:spcPts val="0"/>
              </a:spcAft>
              <a:buSzPts val="2000"/>
              <a:buChar char="●"/>
              <a:defRPr/>
            </a:lvl1pPr>
            <a:lvl2pPr indent="-330200" lvl="1" marL="914400" rtl="0" algn="ctr">
              <a:spcBef>
                <a:spcPts val="0"/>
              </a:spcBef>
              <a:spcAft>
                <a:spcPts val="0"/>
              </a:spcAft>
              <a:buSzPts val="1600"/>
              <a:buChar char="○"/>
              <a:defRPr/>
            </a:lvl2pPr>
            <a:lvl3pPr indent="-330200" lvl="2" marL="1371600" rtl="0" algn="ctr">
              <a:spcBef>
                <a:spcPts val="0"/>
              </a:spcBef>
              <a:spcAft>
                <a:spcPts val="0"/>
              </a:spcAft>
              <a:buSzPts val="1600"/>
              <a:buChar char="■"/>
              <a:defRPr/>
            </a:lvl3pPr>
            <a:lvl4pPr indent="-330200" lvl="3" marL="1828800" rtl="0" algn="ctr">
              <a:spcBef>
                <a:spcPts val="0"/>
              </a:spcBef>
              <a:spcAft>
                <a:spcPts val="0"/>
              </a:spcAft>
              <a:buSzPts val="1600"/>
              <a:buChar char="●"/>
              <a:defRPr/>
            </a:lvl4pPr>
            <a:lvl5pPr indent="-330200" lvl="4" marL="2286000" rtl="0" algn="ctr">
              <a:spcBef>
                <a:spcPts val="0"/>
              </a:spcBef>
              <a:spcAft>
                <a:spcPts val="0"/>
              </a:spcAft>
              <a:buSzPts val="1600"/>
              <a:buChar char="○"/>
              <a:defRPr/>
            </a:lvl5pPr>
            <a:lvl6pPr indent="-330200" lvl="5" marL="2743200" rtl="0" algn="ctr">
              <a:spcBef>
                <a:spcPts val="0"/>
              </a:spcBef>
              <a:spcAft>
                <a:spcPts val="0"/>
              </a:spcAft>
              <a:buSzPts val="1600"/>
              <a:buChar char="■"/>
              <a:defRPr/>
            </a:lvl6pPr>
            <a:lvl7pPr indent="-330200" lvl="6" marL="3200400" rtl="0" algn="ctr">
              <a:spcBef>
                <a:spcPts val="0"/>
              </a:spcBef>
              <a:spcAft>
                <a:spcPts val="0"/>
              </a:spcAft>
              <a:buSzPts val="1600"/>
              <a:buChar char="●"/>
              <a:defRPr/>
            </a:lvl7pPr>
            <a:lvl8pPr indent="-330200" lvl="7" marL="3657600" rtl="0" algn="ctr">
              <a:spcBef>
                <a:spcPts val="0"/>
              </a:spcBef>
              <a:spcAft>
                <a:spcPts val="0"/>
              </a:spcAft>
              <a:buSzPts val="1600"/>
              <a:buChar char="○"/>
              <a:defRPr/>
            </a:lvl8pPr>
            <a:lvl9pPr indent="-330200" lvl="8" marL="4114800" rtl="0" algn="ctr">
              <a:spcBef>
                <a:spcPts val="0"/>
              </a:spcBef>
              <a:spcAft>
                <a:spcPts val="0"/>
              </a:spcAft>
              <a:buSzPts val="16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4" name="Shape 364"/>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9" name="Shape 369"/>
        <p:cNvGrpSpPr/>
        <p:nvPr/>
      </p:nvGrpSpPr>
      <p:grpSpPr>
        <a:xfrm>
          <a:off x="0" y="0"/>
          <a:ext cx="0" cy="0"/>
          <a:chOff x="0" y="0"/>
          <a:chExt cx="0" cy="0"/>
        </a:xfrm>
      </p:grpSpPr>
      <p:sp>
        <p:nvSpPr>
          <p:cNvPr id="370" name="Google Shape;370;p7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Quattrocento Sans"/>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1" name="Google Shape;371;p70"/>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2" name="Google Shape;372;p70"/>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73" name="Google Shape;373;p70"/>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74" name="Google Shape;374;p70"/>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5" name="Shape 375"/>
        <p:cNvGrpSpPr/>
        <p:nvPr/>
      </p:nvGrpSpPr>
      <p:grpSpPr>
        <a:xfrm>
          <a:off x="0" y="0"/>
          <a:ext cx="0" cy="0"/>
          <a:chOff x="0" y="0"/>
          <a:chExt cx="0" cy="0"/>
        </a:xfrm>
      </p:grpSpPr>
      <p:sp>
        <p:nvSpPr>
          <p:cNvPr id="376" name="Google Shape;376;p71"/>
          <p:cNvSpPr txBox="1"/>
          <p:nvPr>
            <p:ph type="title"/>
          </p:nvPr>
        </p:nvSpPr>
        <p:spPr>
          <a:xfrm>
            <a:off x="395288" y="273844"/>
            <a:ext cx="8353500" cy="612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7" name="Google Shape;377;p71"/>
          <p:cNvSpPr txBox="1"/>
          <p:nvPr>
            <p:ph idx="1" type="body"/>
          </p:nvPr>
        </p:nvSpPr>
        <p:spPr>
          <a:xfrm>
            <a:off x="395288" y="1028700"/>
            <a:ext cx="8353500" cy="36042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8" name="Google Shape;378;p71"/>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79" name="Google Shape;379;p71"/>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80" name="Google Shape;380;p71"/>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1" name="Shape 381"/>
        <p:cNvGrpSpPr/>
        <p:nvPr/>
      </p:nvGrpSpPr>
      <p:grpSpPr>
        <a:xfrm>
          <a:off x="0" y="0"/>
          <a:ext cx="0" cy="0"/>
          <a:chOff x="0" y="0"/>
          <a:chExt cx="0" cy="0"/>
        </a:xfrm>
      </p:grpSpPr>
      <p:sp>
        <p:nvSpPr>
          <p:cNvPr id="382" name="Google Shape;382;p72"/>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83" name="Google Shape;383;p72"/>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84" name="Google Shape;384;p72"/>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5" name="Shape 385"/>
        <p:cNvGrpSpPr/>
        <p:nvPr/>
      </p:nvGrpSpPr>
      <p:grpSpPr>
        <a:xfrm>
          <a:off x="0" y="0"/>
          <a:ext cx="0" cy="0"/>
          <a:chOff x="0" y="0"/>
          <a:chExt cx="0" cy="0"/>
        </a:xfrm>
      </p:grpSpPr>
      <p:sp>
        <p:nvSpPr>
          <p:cNvPr id="386" name="Google Shape;386;p73"/>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Quattrocento Sans"/>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7" name="Google Shape;387;p73"/>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88" name="Google Shape;388;p73"/>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89" name="Google Shape;389;p73"/>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90" name="Google Shape;390;p73"/>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1" name="Shape 391"/>
        <p:cNvGrpSpPr/>
        <p:nvPr/>
      </p:nvGrpSpPr>
      <p:grpSpPr>
        <a:xfrm>
          <a:off x="0" y="0"/>
          <a:ext cx="0" cy="0"/>
          <a:chOff x="0" y="0"/>
          <a:chExt cx="0" cy="0"/>
        </a:xfrm>
      </p:grpSpPr>
      <p:sp>
        <p:nvSpPr>
          <p:cNvPr id="392" name="Google Shape;392;p74"/>
          <p:cNvSpPr txBox="1"/>
          <p:nvPr>
            <p:ph type="title"/>
          </p:nvPr>
        </p:nvSpPr>
        <p:spPr>
          <a:xfrm>
            <a:off x="395288" y="273844"/>
            <a:ext cx="8353500" cy="612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3" name="Google Shape;393;p7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94" name="Google Shape;394;p7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95" name="Google Shape;395;p74"/>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96" name="Google Shape;396;p74"/>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97" name="Google Shape;397;p74"/>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 name="Google Shape;47;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8" name="Google Shape;48;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9" name="Google Shape;4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1" name="Google Shape;51;p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8" name="Shape 398"/>
        <p:cNvGrpSpPr/>
        <p:nvPr/>
      </p:nvGrpSpPr>
      <p:grpSpPr>
        <a:xfrm>
          <a:off x="0" y="0"/>
          <a:ext cx="0" cy="0"/>
          <a:chOff x="0" y="0"/>
          <a:chExt cx="0" cy="0"/>
        </a:xfrm>
      </p:grpSpPr>
      <p:sp>
        <p:nvSpPr>
          <p:cNvPr id="399" name="Google Shape;399;p7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0" name="Google Shape;400;p75"/>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01" name="Google Shape;401;p75"/>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2" name="Google Shape;402;p7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03" name="Google Shape;403;p75"/>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4" name="Google Shape;404;p75"/>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05" name="Google Shape;405;p75"/>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06" name="Google Shape;406;p75"/>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7" name="Shape 407"/>
        <p:cNvGrpSpPr/>
        <p:nvPr/>
      </p:nvGrpSpPr>
      <p:grpSpPr>
        <a:xfrm>
          <a:off x="0" y="0"/>
          <a:ext cx="0" cy="0"/>
          <a:chOff x="0" y="0"/>
          <a:chExt cx="0" cy="0"/>
        </a:xfrm>
      </p:grpSpPr>
      <p:sp>
        <p:nvSpPr>
          <p:cNvPr id="408" name="Google Shape;408;p76"/>
          <p:cNvSpPr txBox="1"/>
          <p:nvPr>
            <p:ph type="title"/>
          </p:nvPr>
        </p:nvSpPr>
        <p:spPr>
          <a:xfrm>
            <a:off x="395288" y="273844"/>
            <a:ext cx="8353500" cy="612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9" name="Google Shape;409;p76"/>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10" name="Google Shape;410;p76"/>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11" name="Google Shape;411;p76"/>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2" name="Shape 412"/>
        <p:cNvGrpSpPr/>
        <p:nvPr/>
      </p:nvGrpSpPr>
      <p:grpSpPr>
        <a:xfrm>
          <a:off x="0" y="0"/>
          <a:ext cx="0" cy="0"/>
          <a:chOff x="0" y="0"/>
          <a:chExt cx="0" cy="0"/>
        </a:xfrm>
      </p:grpSpPr>
      <p:sp>
        <p:nvSpPr>
          <p:cNvPr id="413" name="Google Shape;413;p7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Quattrocento Sans"/>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4" name="Google Shape;414;p7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415" name="Google Shape;415;p7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16" name="Google Shape;416;p77"/>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17" name="Google Shape;417;p77"/>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18" name="Google Shape;418;p77"/>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19" name="Shape 419"/>
        <p:cNvGrpSpPr/>
        <p:nvPr/>
      </p:nvGrpSpPr>
      <p:grpSpPr>
        <a:xfrm>
          <a:off x="0" y="0"/>
          <a:ext cx="0" cy="0"/>
          <a:chOff x="0" y="0"/>
          <a:chExt cx="0" cy="0"/>
        </a:xfrm>
      </p:grpSpPr>
      <p:sp>
        <p:nvSpPr>
          <p:cNvPr id="420" name="Google Shape;420;p7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Quattrocento Sans"/>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1" name="Google Shape;421;p78"/>
          <p:cNvSpPr/>
          <p:nvPr>
            <p:ph idx="2" type="pic"/>
          </p:nvPr>
        </p:nvSpPr>
        <p:spPr>
          <a:xfrm>
            <a:off x="3887391" y="740569"/>
            <a:ext cx="4629300" cy="3655200"/>
          </a:xfrm>
          <a:prstGeom prst="rect">
            <a:avLst/>
          </a:prstGeom>
          <a:noFill/>
          <a:ln>
            <a:noFill/>
          </a:ln>
        </p:spPr>
      </p:sp>
      <p:sp>
        <p:nvSpPr>
          <p:cNvPr id="422" name="Google Shape;422;p78"/>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23" name="Google Shape;423;p78"/>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24" name="Google Shape;424;p78"/>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25" name="Google Shape;425;p78"/>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6" name="Shape 426"/>
        <p:cNvGrpSpPr/>
        <p:nvPr/>
      </p:nvGrpSpPr>
      <p:grpSpPr>
        <a:xfrm>
          <a:off x="0" y="0"/>
          <a:ext cx="0" cy="0"/>
          <a:chOff x="0" y="0"/>
          <a:chExt cx="0" cy="0"/>
        </a:xfrm>
      </p:grpSpPr>
      <p:sp>
        <p:nvSpPr>
          <p:cNvPr id="427" name="Google Shape;427;p79"/>
          <p:cNvSpPr txBox="1"/>
          <p:nvPr>
            <p:ph type="title"/>
          </p:nvPr>
        </p:nvSpPr>
        <p:spPr>
          <a:xfrm>
            <a:off x="395288" y="273844"/>
            <a:ext cx="8353500" cy="612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8" name="Google Shape;428;p79"/>
          <p:cNvSpPr txBox="1"/>
          <p:nvPr>
            <p:ph idx="1" type="body"/>
          </p:nvPr>
        </p:nvSpPr>
        <p:spPr>
          <a:xfrm rot="5400000">
            <a:off x="2770013" y="-1345800"/>
            <a:ext cx="3604200" cy="83532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29" name="Google Shape;429;p79"/>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30" name="Google Shape;430;p79"/>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31" name="Google Shape;431;p79"/>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32" name="Shape 432"/>
        <p:cNvGrpSpPr/>
        <p:nvPr/>
      </p:nvGrpSpPr>
      <p:grpSpPr>
        <a:xfrm>
          <a:off x="0" y="0"/>
          <a:ext cx="0" cy="0"/>
          <a:chOff x="0" y="0"/>
          <a:chExt cx="0" cy="0"/>
        </a:xfrm>
      </p:grpSpPr>
      <p:sp>
        <p:nvSpPr>
          <p:cNvPr id="433" name="Google Shape;433;p8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4" name="Google Shape;434;p8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35" name="Google Shape;435;p80"/>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36" name="Google Shape;436;p80"/>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37" name="Google Shape;437;p80"/>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6" name="Google Shape;56;p9"/>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7.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4" Type="http://schemas.openxmlformats.org/officeDocument/2006/relationships/slideLayout" Target="../slideLayouts/slideLayout41.xml"/><Relationship Id="rId23" Type="http://schemas.openxmlformats.org/officeDocument/2006/relationships/slideLayout" Target="../slideLayouts/slideLayout40.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25" Type="http://schemas.openxmlformats.org/officeDocument/2006/relationships/theme" Target="../theme/theme2.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19" Type="http://schemas.openxmlformats.org/officeDocument/2006/relationships/slideLayout" Target="../slideLayouts/slideLayout36.xml"/><Relationship Id="rId1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theme" Target="../theme/theme6.xml"/><Relationship Id="rId12"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theme" Target="../theme/theme4.xml"/><Relationship Id="rId1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2" name="Shape 92"/>
        <p:cNvGrpSpPr/>
        <p:nvPr/>
      </p:nvGrpSpPr>
      <p:grpSpPr>
        <a:xfrm>
          <a:off x="0" y="0"/>
          <a:ext cx="0" cy="0"/>
          <a:chOff x="0" y="0"/>
          <a:chExt cx="0" cy="0"/>
        </a:xfrm>
      </p:grpSpPr>
      <p:sp>
        <p:nvSpPr>
          <p:cNvPr id="93" name="Google Shape;93;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4" name="Google Shape;94;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95" name="Google Shape;9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44" name="Shape 244"/>
        <p:cNvGrpSpPr/>
        <p:nvPr/>
      </p:nvGrpSpPr>
      <p:grpSpPr>
        <a:xfrm>
          <a:off x="0" y="0"/>
          <a:ext cx="0" cy="0"/>
          <a:chOff x="0" y="0"/>
          <a:chExt cx="0" cy="0"/>
        </a:xfrm>
      </p:grpSpPr>
      <p:sp>
        <p:nvSpPr>
          <p:cNvPr id="245" name="Google Shape;245;p4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46" name="Google Shape;246;p4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7" name="Google Shape;247;p4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8" name="Google Shape;248;p4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9" name="Google Shape;249;p4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9" name="Shape 319"/>
        <p:cNvGrpSpPr/>
        <p:nvPr/>
      </p:nvGrpSpPr>
      <p:grpSpPr>
        <a:xfrm>
          <a:off x="0" y="0"/>
          <a:ext cx="0" cy="0"/>
          <a:chOff x="0" y="0"/>
          <a:chExt cx="0" cy="0"/>
        </a:xfrm>
      </p:grpSpPr>
      <p:sp>
        <p:nvSpPr>
          <p:cNvPr id="320" name="Google Shape;320;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21" name="Google Shape;321;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55600" lvl="0" marL="457200" rtl="0">
              <a:lnSpc>
                <a:spcPct val="115000"/>
              </a:lnSpc>
              <a:spcBef>
                <a:spcPts val="0"/>
              </a:spcBef>
              <a:spcAft>
                <a:spcPts val="0"/>
              </a:spcAft>
              <a:buClr>
                <a:schemeClr val="dk2"/>
              </a:buClr>
              <a:buSzPts val="2000"/>
              <a:buFont typeface="Esteban"/>
              <a:buChar char="●"/>
              <a:defRPr sz="2000">
                <a:solidFill>
                  <a:schemeClr val="dk2"/>
                </a:solidFill>
                <a:latin typeface="Esteban"/>
                <a:ea typeface="Esteban"/>
                <a:cs typeface="Esteban"/>
                <a:sym typeface="Esteban"/>
              </a:defRPr>
            </a:lvl1pPr>
            <a:lvl2pPr indent="-330200" lvl="1" marL="9144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2pPr>
            <a:lvl3pPr indent="-330200" lvl="2" marL="13716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3pPr>
            <a:lvl4pPr indent="-330200" lvl="3" marL="18288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4pPr>
            <a:lvl5pPr indent="-330200" lvl="4" marL="22860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5pPr>
            <a:lvl6pPr indent="-330200" lvl="5" marL="27432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6pPr>
            <a:lvl7pPr indent="-330200" lvl="6" marL="32004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7pPr>
            <a:lvl8pPr indent="-330200" lvl="7" marL="36576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8pPr>
            <a:lvl9pPr indent="-330200" lvl="8" marL="4114800" rtl="0">
              <a:lnSpc>
                <a:spcPct val="115000"/>
              </a:lnSpc>
              <a:spcBef>
                <a:spcPts val="0"/>
              </a:spcBef>
              <a:spcAft>
                <a:spcPts val="0"/>
              </a:spcAft>
              <a:buClr>
                <a:schemeClr val="dk2"/>
              </a:buClr>
              <a:buSzPts val="1600"/>
              <a:buFont typeface="Esteban"/>
              <a:buChar char="■"/>
              <a:defRPr sz="1600">
                <a:solidFill>
                  <a:schemeClr val="dk2"/>
                </a:solidFill>
                <a:latin typeface="Esteban"/>
                <a:ea typeface="Esteban"/>
                <a:cs typeface="Esteban"/>
                <a:sym typeface="Esteban"/>
              </a:defRPr>
            </a:lvl9pPr>
          </a:lstStyle>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sp>
        <p:nvSpPr>
          <p:cNvPr id="366" name="Google Shape;366;p69"/>
          <p:cNvSpPr txBox="1"/>
          <p:nvPr>
            <p:ph type="title"/>
          </p:nvPr>
        </p:nvSpPr>
        <p:spPr>
          <a:xfrm>
            <a:off x="395288" y="273844"/>
            <a:ext cx="8353500" cy="6120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Quattrocento Sans"/>
              <a:buNone/>
              <a:defRPr b="1" i="0" sz="3300" u="none" cap="none" strike="noStrike">
                <a:solidFill>
                  <a:schemeClr val="dk1"/>
                </a:solidFill>
                <a:latin typeface="Quattrocento Sans"/>
                <a:ea typeface="Quattrocento Sans"/>
                <a:cs typeface="Quattrocento Sans"/>
                <a:sym typeface="Quattrocento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67" name="Google Shape;367;p69"/>
          <p:cNvSpPr txBox="1"/>
          <p:nvPr>
            <p:ph idx="1" type="body"/>
          </p:nvPr>
        </p:nvSpPr>
        <p:spPr>
          <a:xfrm>
            <a:off x="395288" y="1028700"/>
            <a:ext cx="8353500" cy="36042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Quattrocento Sans"/>
                <a:ea typeface="Quattrocento Sans"/>
                <a:cs typeface="Quattrocento Sans"/>
                <a:sym typeface="Quattrocento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8" name="Google Shape;368;p69"/>
          <p:cNvSpPr txBox="1"/>
          <p:nvPr>
            <p:ph idx="12" type="sldNum"/>
          </p:nvPr>
        </p:nvSpPr>
        <p:spPr>
          <a:xfrm>
            <a:off x="6691313"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 Id="rId3" Type="http://schemas.openxmlformats.org/officeDocument/2006/relationships/image" Target="../media/image9.gif"/><Relationship Id="rId4" Type="http://schemas.openxmlformats.org/officeDocument/2006/relationships/image" Target="../media/image12.png"/><Relationship Id="rId5" Type="http://schemas.openxmlformats.org/officeDocument/2006/relationships/hyperlink" Target="https://tinyurl.com/GranitePL2024CRAB"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hyperlink" Target="https://www.amazon.com/s?k=discipline+with+dignity&amp;crid=1Q8IANHULCFJ5&amp;sprefix=disipline+with+%2Caps%2C180&amp;ref=nb_sb_ss_ts-doa-p_7_15" TargetMode="External"/><Relationship Id="rId5"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9.png"/><Relationship Id="rId9" Type="http://schemas.openxmlformats.org/officeDocument/2006/relationships/image" Target="../media/image22.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hyperlink" Target="https://www.pbis.org/" TargetMode="External"/><Relationship Id="rId10" Type="http://schemas.openxmlformats.org/officeDocument/2006/relationships/hyperlink" Target="https://www.learningforjustice.org/magazine/publications/reframing-classroom-management-a-toolkit-for-educator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hyperlink" Target="https://www.amazon.com/s?k=discipline+with+dignity&amp;crid=1Q8IANHULCFJ5&amp;sprefix=disipline+with+%2Caps%2C180&amp;ref=nb_sb_ss_ts-doa-p_7_15" TargetMode="External"/><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26.png"/><Relationship Id="rId11" Type="http://schemas.openxmlformats.org/officeDocument/2006/relationships/image" Target="../media/image35.png"/><Relationship Id="rId10"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hyperlink" Target="https://tinyurl.com/GranitePL2024CRAB"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34.png"/><Relationship Id="rId9" Type="http://schemas.openxmlformats.org/officeDocument/2006/relationships/hyperlink" Target="https://www.graniteschools.org/intranet/" TargetMode="External"/><Relationship Id="rId5" Type="http://schemas.openxmlformats.org/officeDocument/2006/relationships/hyperlink" Target="https://www.learningforjustice.org/magazine/publications/reframing-classroom-management-a-toolkit-for-educators" TargetMode="External"/><Relationship Id="rId6" Type="http://schemas.openxmlformats.org/officeDocument/2006/relationships/hyperlink" Target="https://www.learningforjustice.org/magazine/publications/reframing-classroom-management-a-toolkit-for-educators" TargetMode="External"/><Relationship Id="rId7" Type="http://schemas.openxmlformats.org/officeDocument/2006/relationships/hyperlink" Target="https://www.amazon.com/Discipline-Dignity-4th-Responsibility-Relationships/dp/141662581X/ref=sr_1_1?crid=2NQ8HZHVDP963&amp;dib=eyJ2IjoiMSJ9.Hh8dS1BVhl9l0MwPV--7sx-5FE_o1qCDJFaS-le5FbieP6q2dvsF7vnQfGtbp6l_BcHrZ3-ZIld8POllNx9e-v2pjBJyZshjDVOHWktGZ53hq2omef7idb_T8TOtC0AOCWVa7Kv7YUdzJD-SvbjG6HGhgPctw3NCv1itNzC9kYfn928iRZDngn78X-kZHnYPkeoPmaxEQ-2NreriOO0L70LdgIVdEmr2_URp6cO0h9w.qnpU9WmJJqDuQbOxnEs-vCU_q_XrrjHwWKHLKehxFtg&amp;dib_tag=se&amp;keywords=discipline+with+dignity&amp;qid=1721774424&amp;sprefix=discipline+with+%2Caps%2C157&amp;sr=8-1" TargetMode="External"/><Relationship Id="rId8" Type="http://schemas.openxmlformats.org/officeDocument/2006/relationships/image" Target="../media/image32.png"/><Relationship Id="rId10"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7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9.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38.png"/><Relationship Id="rId9" Type="http://schemas.openxmlformats.org/officeDocument/2006/relationships/hyperlink" Target="https://www.amazon.com/Discipline-Dignity-4th-Responsibility-Relationships/dp/141662581X/ref=sr_1_1?crid=2NQ8HZHVDP963&amp;dib=eyJ2IjoiMSJ9.Hh8dS1BVhl9l0MwPV--7sx-5FE_o1qCDJFaS-le5FbieP6q2dvsF7vnQfGtbp6l_BcHrZ3-ZIld8POllNx9e-v2pjBJyZshjDVOHWktGZ53hq2omef7idb_T8TOtC0AOCWVa7Kv7YUdzJD-SvbjG6HGhgPctw3NCv1itNzC9kYfn928iRZDngn78X-kZHnYPkeoPmaxEQ-2NreriOO0L70LdgIVdEmr2_URp6cO0h9w.qnpU9WmJJqDuQbOxnEs-vCU_q_XrrjHwWKHLKehxFtg&amp;dib_tag=se&amp;keywords=discipline+with+dignity&amp;qid=1721774424&amp;sprefix=discipline+with+%2Caps%2C157&amp;sr=8-1" TargetMode="External"/><Relationship Id="rId5" Type="http://schemas.openxmlformats.org/officeDocument/2006/relationships/image" Target="../media/image48.png"/><Relationship Id="rId6" Type="http://schemas.openxmlformats.org/officeDocument/2006/relationships/image" Target="../media/image43.png"/><Relationship Id="rId7" Type="http://schemas.openxmlformats.org/officeDocument/2006/relationships/hyperlink" Target="https://www.learningforjustice.org/magazine/publications/reframing-classroom-management-a-toolkit-for-educators" TargetMode="External"/><Relationship Id="rId8" Type="http://schemas.openxmlformats.org/officeDocument/2006/relationships/hyperlink" Target="https://www.learningforjustice.org/magazine/publications/reframing-classroom-management-a-toolkit-for-educators" TargetMode="External"/><Relationship Id="rId10"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9.xml"/><Relationship Id="rId3" Type="http://schemas.openxmlformats.org/officeDocument/2006/relationships/image" Target="../media/image6.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hyperlink" Target="https://drive.google.com/file/d/1zqjIdJlLSG2PGw12kVmxRiQGMtENQuAE/view?usp=sharing" TargetMode="External"/><Relationship Id="rId5"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hyperlink" Target="https://www.dropbox.com/s/as85n2pgldi6aj7/1.%20GTKU%20overview.pdf?dl=0" TargetMode="External"/><Relationship Id="rId4" Type="http://schemas.openxmlformats.org/officeDocument/2006/relationships/hyperlink" Target="https://acrobat.adobe.com/link/review?uri=urn%3Aaaid%3Ascds%3AUS%3A53123441-9c17-463d-89b6-a3c793caf422" TargetMode="External"/><Relationship Id="rId5" Type="http://schemas.openxmlformats.org/officeDocument/2006/relationships/hyperlink" Target="https://www.dropbox.com/s/y5asds7wsebsruj/1.%20PP%20overview.pdf?dl=0" TargetMode="External"/><Relationship Id="rId6" Type="http://schemas.openxmlformats.org/officeDocument/2006/relationships/image" Target="../media/image11.png"/><Relationship Id="rId7"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1.xml"/><Relationship Id="rId3" Type="http://schemas.openxmlformats.org/officeDocument/2006/relationships/hyperlink" Target="https://www.dropbox.com/s/as85n2pgldi6aj7/1.%20GTKU%20overview.pdf?dl=0" TargetMode="External"/><Relationship Id="rId4" Type="http://schemas.openxmlformats.org/officeDocument/2006/relationships/image" Target="../media/image6.png"/><Relationship Id="rId5" Type="http://schemas.openxmlformats.org/officeDocument/2006/relationships/image" Target="../media/image70.png"/><Relationship Id="rId6"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2.xml"/><Relationship Id="rId3" Type="http://schemas.openxmlformats.org/officeDocument/2006/relationships/image" Target="../media/image51.png"/><Relationship Id="rId4" Type="http://schemas.openxmlformats.org/officeDocument/2006/relationships/hyperlink" Target="https://acrobat.adobe.com/link/review?uri=urn%3Aaaid%3Ascds%3AUS%3A53123441-9c17-463d-89b6-a3c793caf422" TargetMode="External"/><Relationship Id="rId5" Type="http://schemas.openxmlformats.org/officeDocument/2006/relationships/image" Target="../media/image58.png"/><Relationship Id="rId6"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4.xml"/><Relationship Id="rId3" Type="http://schemas.openxmlformats.org/officeDocument/2006/relationships/hyperlink" Target="https://www.dropbox.com/s/y5asds7wsebsruj/1.%20PP%20overview.pdf?dl=0" TargetMode="External"/><Relationship Id="rId4" Type="http://schemas.openxmlformats.org/officeDocument/2006/relationships/image" Target="../media/image49.png"/><Relationship Id="rId5"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5.xml"/><Relationship Id="rId3" Type="http://schemas.openxmlformats.org/officeDocument/2006/relationships/hyperlink" Target="https://assets-global.website-files.com/5d3725188825e071f1670246/5e7e3999b3c8b85b50c80c6f_POSITIVE_GREETINGS_AT_THE_DOOR.pdf" TargetMode="External"/><Relationship Id="rId4" Type="http://schemas.openxmlformats.org/officeDocument/2006/relationships/image" Target="../media/image56.png"/><Relationship Id="rId5" Type="http://schemas.openxmlformats.org/officeDocument/2006/relationships/hyperlink" Target="http://www.youtube.com/watch?v=Cr_s3kzjX-g" TargetMode="External"/><Relationship Id="rId6" Type="http://schemas.openxmlformats.org/officeDocument/2006/relationships/image" Target="../media/image5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hyperlink" Target="https://tinyurl.com/GranitePL2024CRAB" TargetMode="Externa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7.xml"/><Relationship Id="rId3" Type="http://schemas.openxmlformats.org/officeDocument/2006/relationships/hyperlink" Target="https://www.englishlearnersengage.com/31-things-el-book" TargetMode="External"/><Relationship Id="rId4" Type="http://schemas.openxmlformats.org/officeDocument/2006/relationships/image" Target="../media/image55.png"/><Relationship Id="rId9" Type="http://schemas.openxmlformats.org/officeDocument/2006/relationships/image" Target="../media/image65.png"/><Relationship Id="rId5" Type="http://schemas.openxmlformats.org/officeDocument/2006/relationships/hyperlink" Target="https://www.learningforjustice.org/magazine/publications/reframing-classroom-management-a-toolkit-for-educators" TargetMode="External"/><Relationship Id="rId6" Type="http://schemas.openxmlformats.org/officeDocument/2006/relationships/hyperlink" Target="https://www.learningforjustice.org/magazine/publications/reframing-classroom-management-a-toolkit-for-educators" TargetMode="External"/><Relationship Id="rId7" Type="http://schemas.openxmlformats.org/officeDocument/2006/relationships/hyperlink" Target="https://docs.google.com/document/d/1NwTSWgJDZEM2tjpe1dRNvRVMaEqTIU-L3owtR5qFfv4/edit" TargetMode="External"/><Relationship Id="rId8" Type="http://schemas.openxmlformats.org/officeDocument/2006/relationships/hyperlink" Target="https://login.ellevationeducation.com/?ReturnUrl=%2fHelpDesk%2fHandleJwtSso%3fbrand_id%3d695%26locale_id%3d1%26return_to%3dhttps%253A%252F%252Fellevationeducation.zendesk.com%252Fhc%252Fen-us%26timestamp%3d1711643417&amp;brand_id=695&amp;locale_id=1&amp;return_to=https%3A%2F%2Fellevationeducation.zendesk.com%2Fhc%2Fen-us&amp;timestamp=1711643417" TargetMode="External"/><Relationship Id="rId11" Type="http://schemas.openxmlformats.org/officeDocument/2006/relationships/image" Target="../media/image62.png"/><Relationship Id="rId10" Type="http://schemas.openxmlformats.org/officeDocument/2006/relationships/hyperlink" Target="https://www.pbis.org/resource/pbis-cultural-responsiveness-field-guide-resources-for-trainers-and-coaches" TargetMode="External"/><Relationship Id="rId13" Type="http://schemas.openxmlformats.org/officeDocument/2006/relationships/image" Target="../media/image57.png"/><Relationship Id="rId12" Type="http://schemas.openxmlformats.org/officeDocument/2006/relationships/image" Target="../media/image40.png"/><Relationship Id="rId15" Type="http://schemas.openxmlformats.org/officeDocument/2006/relationships/image" Target="../media/image60.png"/><Relationship Id="rId14" Type="http://schemas.openxmlformats.org/officeDocument/2006/relationships/image" Target="../media/image64.png"/><Relationship Id="rId17" Type="http://schemas.openxmlformats.org/officeDocument/2006/relationships/image" Target="../media/image63.png"/><Relationship Id="rId16" Type="http://schemas.openxmlformats.org/officeDocument/2006/relationships/hyperlink" Target="https://www.youtube.com/watch?v=E-nDn9g1qW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6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hyperlink" Target="https://tinyurl.com/GranitePL2024CRAB"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 Id="rId3"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4.xml"/><Relationship Id="rId3"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1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6.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9.xml"/><Relationship Id="rId3" Type="http://schemas.openxmlformats.org/officeDocument/2006/relationships/image" Target="../media/image68.png"/><Relationship Id="rId4" Type="http://schemas.openxmlformats.org/officeDocument/2006/relationships/hyperlink" Target="https://www.learningforjustice.org/magazine/publications/reframing-classroom-management-a-toolkit-for-educators" TargetMode="External"/><Relationship Id="rId9" Type="http://schemas.openxmlformats.org/officeDocument/2006/relationships/hyperlink" Target="https://www.learningforjustice.org/sites/default/files/2022-08/LFJ-Speak-Up-Pocket-Card-August-2022-08052022.pdf" TargetMode="External"/><Relationship Id="rId5" Type="http://schemas.openxmlformats.org/officeDocument/2006/relationships/hyperlink" Target="https://www.learningforjustice.org/magazine/publications/reframing-classroom-management-a-toolkit-for-educators" TargetMode="External"/><Relationship Id="rId6" Type="http://schemas.openxmlformats.org/officeDocument/2006/relationships/hyperlink" Target="https://www.learningforjustice.org/magazine/publications/reframing-classroom-management-a-toolkit-for-educators" TargetMode="External"/><Relationship Id="rId7" Type="http://schemas.openxmlformats.org/officeDocument/2006/relationships/hyperlink" Target="https://www.learningforjustice.org/magazine/publications/reframing-classroom-management-a-toolkit-for-educators" TargetMode="External"/><Relationship Id="rId8" Type="http://schemas.openxmlformats.org/officeDocument/2006/relationships/hyperlink" Target="https://www.learningforjustice.org/magazine/publications/reframing-classroom-management-a-toolkit-for-educators" TargetMode="External"/><Relationship Id="rId11" Type="http://schemas.openxmlformats.org/officeDocument/2006/relationships/image" Target="../media/image72.png"/><Relationship Id="rId10" Type="http://schemas.openxmlformats.org/officeDocument/2006/relationships/image" Target="../media/image67.png"/><Relationship Id="rId13" Type="http://schemas.openxmlformats.org/officeDocument/2006/relationships/hyperlink" Target="https://www.learningforjustice.org/sites/default/files/2022-08/LFJ-Speak-Up-Pocket-Card-August-2022-08052022.pdf" TargetMode="External"/><Relationship Id="rId12" Type="http://schemas.openxmlformats.org/officeDocument/2006/relationships/image" Target="../media/image42.png"/><Relationship Id="rId15" Type="http://schemas.openxmlformats.org/officeDocument/2006/relationships/image" Target="../media/image32.png"/><Relationship Id="rId14" Type="http://schemas.openxmlformats.org/officeDocument/2006/relationships/hyperlink" Target="https://www.amazon.com/Discipline-Dignity-4th-Responsibility-Relationships/dp/141662581X/ref=sr_1_1?crid=2NQ8HZHVDP963&amp;dib=eyJ2IjoiMSJ9.Hh8dS1BVhl9l0MwPV--7sx-5FE_o1qCDJFaS-le5FbieP6q2dvsF7vnQfGtbp6l_BcHrZ3-ZIld8POllNx9e-v2pjBJyZshjDVOHWktGZ53hq2omef7idb_T8TOtC0AOCWVa7Kv7YUdzJD-SvbjG6HGhgPctw3NCv1itNzC9kYfn928iRZDngn78X-kZHnYPkeoPmaxEQ-2NreriOO0L70LdgIVdEmr2_URp6cO0h9w.qnpU9WmJJqDuQbOxnEs-vCU_q_XrrjHwWKHLKehxFtg&amp;dib_tag=se&amp;keywords=discipline+with+dignity&amp;qid=1721774424&amp;sprefix=discipline+with+%2Caps%2C157&amp;sr=8-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hyperlink" Target="https://tinyurl.com/GranitePL2024CRAB"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hyperlink" Target="https://assets-global.website-files.com/5d3725188825e071f1670246/65370853b577b4a8a7c76eb5_Discipline%20Disproportionality%20Problem%20Solving-%20%20%20A%20Data%20Guide%20for%20School%20Teams.pdf" TargetMode="External"/><Relationship Id="rId6" Type="http://schemas.openxmlformats.org/officeDocument/2006/relationships/image" Target="../media/image18.png"/><Relationship Id="rId7"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hyperlink" Target="https://assets-global.website-files.com/5d3725188825e071f1670246/65370853b577b4a8a7c76eb5_Discipline%20Disproportionality%20Problem%20Solving-%20%20%20A%20Data%20Guide%20for%20School%20Teams.pdf" TargetMode="External"/><Relationship Id="rId6" Type="http://schemas.openxmlformats.org/officeDocument/2006/relationships/image" Target="../media/image18.png"/><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1" name="Shape 441"/>
        <p:cNvGrpSpPr/>
        <p:nvPr/>
      </p:nvGrpSpPr>
      <p:grpSpPr>
        <a:xfrm>
          <a:off x="0" y="0"/>
          <a:ext cx="0" cy="0"/>
          <a:chOff x="0" y="0"/>
          <a:chExt cx="0" cy="0"/>
        </a:xfrm>
      </p:grpSpPr>
      <p:sp>
        <p:nvSpPr>
          <p:cNvPr id="442" name="Google Shape;442;p81"/>
          <p:cNvSpPr txBox="1"/>
          <p:nvPr>
            <p:ph type="ctrTitle"/>
          </p:nvPr>
        </p:nvSpPr>
        <p:spPr>
          <a:xfrm>
            <a:off x="1502250" y="457100"/>
            <a:ext cx="6139500" cy="12630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b="1" lang="en">
                <a:solidFill>
                  <a:srgbClr val="00467F"/>
                </a:solidFill>
                <a:latin typeface="Roboto"/>
                <a:ea typeface="Roboto"/>
                <a:cs typeface="Roboto"/>
                <a:sym typeface="Roboto"/>
              </a:rPr>
              <a:t>Cultural</a:t>
            </a:r>
            <a:r>
              <a:rPr b="1" lang="en">
                <a:solidFill>
                  <a:srgbClr val="00467F"/>
                </a:solidFill>
                <a:latin typeface="Roboto"/>
                <a:ea typeface="Roboto"/>
                <a:cs typeface="Roboto"/>
                <a:sym typeface="Roboto"/>
              </a:rPr>
              <a:t> Responsiveness in Addressing Behavior</a:t>
            </a:r>
            <a:endParaRPr b="1">
              <a:solidFill>
                <a:srgbClr val="00467F"/>
              </a:solidFill>
              <a:latin typeface="Roboto"/>
              <a:ea typeface="Roboto"/>
              <a:cs typeface="Roboto"/>
              <a:sym typeface="Roboto"/>
            </a:endParaRPr>
          </a:p>
        </p:txBody>
      </p:sp>
      <p:cxnSp>
        <p:nvCxnSpPr>
          <p:cNvPr id="443" name="Google Shape;443;p81"/>
          <p:cNvCxnSpPr/>
          <p:nvPr/>
        </p:nvCxnSpPr>
        <p:spPr>
          <a:xfrm>
            <a:off x="601750" y="4639050"/>
            <a:ext cx="4170000" cy="0"/>
          </a:xfrm>
          <a:prstGeom prst="straightConnector1">
            <a:avLst/>
          </a:prstGeom>
          <a:noFill/>
          <a:ln cap="flat" cmpd="sng" w="19050">
            <a:solidFill>
              <a:srgbClr val="00457E"/>
            </a:solidFill>
            <a:prstDash val="solid"/>
            <a:round/>
            <a:headEnd len="med" w="med" type="stealth"/>
            <a:tailEnd len="med" w="med" type="stealth"/>
          </a:ln>
        </p:spPr>
      </p:cxnSp>
      <p:sp>
        <p:nvSpPr>
          <p:cNvPr id="444" name="Google Shape;444;p81"/>
          <p:cNvSpPr txBox="1"/>
          <p:nvPr/>
        </p:nvSpPr>
        <p:spPr>
          <a:xfrm>
            <a:off x="4111425" y="4129700"/>
            <a:ext cx="12006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0457E"/>
                </a:solidFill>
                <a:latin typeface="Open Sans"/>
                <a:ea typeface="Open Sans"/>
                <a:cs typeface="Open Sans"/>
                <a:sym typeface="Open Sans"/>
              </a:rPr>
              <a:t>Always</a:t>
            </a:r>
            <a:endParaRPr sz="1200">
              <a:solidFill>
                <a:srgbClr val="00457E"/>
              </a:solidFill>
              <a:latin typeface="Open Sans"/>
              <a:ea typeface="Open Sans"/>
              <a:cs typeface="Open Sans"/>
              <a:sym typeface="Open Sans"/>
            </a:endParaRPr>
          </a:p>
        </p:txBody>
      </p:sp>
      <p:sp>
        <p:nvSpPr>
          <p:cNvPr id="445" name="Google Shape;445;p81"/>
          <p:cNvSpPr txBox="1"/>
          <p:nvPr/>
        </p:nvSpPr>
        <p:spPr>
          <a:xfrm>
            <a:off x="601750" y="4129700"/>
            <a:ext cx="12006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0457E"/>
                </a:solidFill>
                <a:latin typeface="Open Sans"/>
                <a:ea typeface="Open Sans"/>
                <a:cs typeface="Open Sans"/>
                <a:sym typeface="Open Sans"/>
              </a:rPr>
              <a:t>Never</a:t>
            </a:r>
            <a:endParaRPr sz="1200">
              <a:solidFill>
                <a:srgbClr val="00457E"/>
              </a:solidFill>
              <a:latin typeface="Open Sans"/>
              <a:ea typeface="Open Sans"/>
              <a:cs typeface="Open Sans"/>
              <a:sym typeface="Open Sans"/>
            </a:endParaRPr>
          </a:p>
        </p:txBody>
      </p:sp>
      <p:sp>
        <p:nvSpPr>
          <p:cNvPr id="446" name="Google Shape;446;p81"/>
          <p:cNvSpPr txBox="1"/>
          <p:nvPr/>
        </p:nvSpPr>
        <p:spPr>
          <a:xfrm>
            <a:off x="707250" y="3724075"/>
            <a:ext cx="3918600" cy="47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rgbClr val="56A0D3"/>
                </a:solidFill>
                <a:latin typeface="Roboto"/>
                <a:ea typeface="Roboto"/>
                <a:cs typeface="Roboto"/>
                <a:sym typeface="Roboto"/>
              </a:rPr>
              <a:t>Self-Starter in Your Packet</a:t>
            </a:r>
            <a:endParaRPr b="1" sz="2100">
              <a:solidFill>
                <a:srgbClr val="56A0D3"/>
              </a:solidFill>
              <a:latin typeface="Roboto"/>
              <a:ea typeface="Roboto"/>
              <a:cs typeface="Roboto"/>
              <a:sym typeface="Roboto"/>
            </a:endParaRPr>
          </a:p>
        </p:txBody>
      </p:sp>
      <p:pic>
        <p:nvPicPr>
          <p:cNvPr id="447" name="Google Shape;447;p81"/>
          <p:cNvPicPr preferRelativeResize="0"/>
          <p:nvPr/>
        </p:nvPicPr>
        <p:blipFill>
          <a:blip r:embed="rId4">
            <a:alphaModFix/>
          </a:blip>
          <a:stretch>
            <a:fillRect/>
          </a:stretch>
        </p:blipFill>
        <p:spPr>
          <a:xfrm>
            <a:off x="764075" y="1817950"/>
            <a:ext cx="1829025" cy="1829025"/>
          </a:xfrm>
          <a:prstGeom prst="rect">
            <a:avLst/>
          </a:prstGeom>
          <a:noFill/>
          <a:ln>
            <a:noFill/>
          </a:ln>
        </p:spPr>
      </p:pic>
      <p:sp>
        <p:nvSpPr>
          <p:cNvPr id="448" name="Google Shape;448;p81"/>
          <p:cNvSpPr txBox="1"/>
          <p:nvPr>
            <p:ph type="ctrTitle"/>
          </p:nvPr>
        </p:nvSpPr>
        <p:spPr>
          <a:xfrm>
            <a:off x="2593100" y="2124125"/>
            <a:ext cx="5880900" cy="11112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sz="2700">
                <a:solidFill>
                  <a:srgbClr val="00467F"/>
                </a:solidFill>
                <a:latin typeface="Open Sans"/>
                <a:ea typeface="Open Sans"/>
                <a:cs typeface="Open Sans"/>
                <a:sym typeface="Open Sans"/>
              </a:rPr>
              <a:t>Please Scan the QR Code and Complete the Form to Record Your Session Attendance</a:t>
            </a:r>
            <a:endParaRPr sz="2700">
              <a:solidFill>
                <a:srgbClr val="00467F"/>
              </a:solidFill>
              <a:latin typeface="Open Sans"/>
              <a:ea typeface="Open Sans"/>
              <a:cs typeface="Open Sans"/>
              <a:sym typeface="Open Sans"/>
            </a:endParaRPr>
          </a:p>
        </p:txBody>
      </p:sp>
      <p:sp>
        <p:nvSpPr>
          <p:cNvPr id="449" name="Google Shape;449;p81"/>
          <p:cNvSpPr txBox="1"/>
          <p:nvPr/>
        </p:nvSpPr>
        <p:spPr>
          <a:xfrm>
            <a:off x="-322475" y="4676300"/>
            <a:ext cx="5937300" cy="408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700">
                <a:solidFill>
                  <a:srgbClr val="00447C"/>
                </a:solidFill>
                <a:latin typeface="Open Sans"/>
                <a:ea typeface="Open Sans"/>
                <a:cs typeface="Open Sans"/>
                <a:sym typeface="Open Sans"/>
              </a:rPr>
              <a:t>Digital Handouts:</a:t>
            </a:r>
            <a:r>
              <a:rPr b="1" lang="en" sz="1700">
                <a:solidFill>
                  <a:srgbClr val="00447C"/>
                </a:solidFill>
                <a:latin typeface="Open Sans"/>
                <a:ea typeface="Open Sans"/>
                <a:cs typeface="Open Sans"/>
                <a:sym typeface="Open Sans"/>
              </a:rPr>
              <a:t> </a:t>
            </a:r>
            <a:r>
              <a:rPr b="1" lang="en" sz="1700" u="sng">
                <a:solidFill>
                  <a:srgbClr val="00447C"/>
                </a:solidFill>
                <a:latin typeface="Open Sans"/>
                <a:ea typeface="Open Sans"/>
                <a:cs typeface="Open Sans"/>
                <a:sym typeface="Open Sans"/>
                <a:hlinkClick r:id="rId5">
                  <a:extLst>
                    <a:ext uri="{A12FA001-AC4F-418D-AE19-62706E023703}">
                      <ahyp:hlinkClr val="tx"/>
                    </a:ext>
                  </a:extLst>
                </a:hlinkClick>
              </a:rPr>
              <a:t>tinyurl.com/GranitePL2024CRAB</a:t>
            </a:r>
            <a:endParaRPr b="1" sz="1700">
              <a:solidFill>
                <a:srgbClr val="00447C"/>
              </a:solidFill>
              <a:latin typeface="Open Sans"/>
              <a:ea typeface="Open Sans"/>
              <a:cs typeface="Open Sans"/>
              <a:sym typeface="Open Sans"/>
            </a:endParaRPr>
          </a:p>
          <a:p>
            <a:pPr indent="0" lvl="0" marL="0" rtl="0" algn="r">
              <a:spcBef>
                <a:spcPts val="0"/>
              </a:spcBef>
              <a:spcAft>
                <a:spcPts val="0"/>
              </a:spcAft>
              <a:buNone/>
            </a:pPr>
            <a:r>
              <a:t/>
            </a:r>
            <a:endParaRPr sz="1800">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90"/>
          <p:cNvSpPr/>
          <p:nvPr/>
        </p:nvSpPr>
        <p:spPr>
          <a:xfrm>
            <a:off x="0" y="-8500"/>
            <a:ext cx="4633500" cy="5143500"/>
          </a:xfrm>
          <a:prstGeom prst="rect">
            <a:avLst/>
          </a:prstGeom>
          <a:solidFill>
            <a:srgbClr val="00447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535" name="Google Shape;535;p90"/>
          <p:cNvSpPr txBox="1"/>
          <p:nvPr/>
        </p:nvSpPr>
        <p:spPr>
          <a:xfrm>
            <a:off x="108300" y="1660350"/>
            <a:ext cx="4350000" cy="182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100">
                <a:solidFill>
                  <a:srgbClr val="FFFFFF"/>
                </a:solidFill>
                <a:latin typeface="Roboto"/>
                <a:ea typeface="Roboto"/>
                <a:cs typeface="Roboto"/>
                <a:sym typeface="Roboto"/>
              </a:rPr>
              <a:t>What is Cultural Responsiveness?</a:t>
            </a:r>
            <a:endParaRPr b="1" sz="4100">
              <a:solidFill>
                <a:srgbClr val="FFFFFF"/>
              </a:solidFill>
              <a:latin typeface="Roboto"/>
              <a:ea typeface="Roboto"/>
              <a:cs typeface="Roboto"/>
              <a:sym typeface="Roboto"/>
            </a:endParaRPr>
          </a:p>
        </p:txBody>
      </p:sp>
      <p:pic>
        <p:nvPicPr>
          <p:cNvPr id="536" name="Google Shape;536;p90"/>
          <p:cNvPicPr preferRelativeResize="0"/>
          <p:nvPr/>
        </p:nvPicPr>
        <p:blipFill>
          <a:blip r:embed="rId3">
            <a:alphaModFix/>
          </a:blip>
          <a:stretch>
            <a:fillRect/>
          </a:stretch>
        </p:blipFill>
        <p:spPr>
          <a:xfrm>
            <a:off x="-5" y="4621050"/>
            <a:ext cx="985400" cy="522451"/>
          </a:xfrm>
          <a:prstGeom prst="rect">
            <a:avLst/>
          </a:prstGeom>
          <a:noFill/>
          <a:ln>
            <a:noFill/>
          </a:ln>
        </p:spPr>
      </p:pic>
      <p:pic>
        <p:nvPicPr>
          <p:cNvPr id="537" name="Google Shape;537;p90"/>
          <p:cNvPicPr preferRelativeResize="0"/>
          <p:nvPr/>
        </p:nvPicPr>
        <p:blipFill rotWithShape="1">
          <a:blip r:embed="rId4">
            <a:alphaModFix/>
          </a:blip>
          <a:srcRect b="0" l="0" r="0" t="0"/>
          <a:stretch/>
        </p:blipFill>
        <p:spPr>
          <a:xfrm>
            <a:off x="1096725" y="3589775"/>
            <a:ext cx="3281150" cy="1553724"/>
          </a:xfrm>
          <a:prstGeom prst="rect">
            <a:avLst/>
          </a:prstGeom>
          <a:noFill/>
          <a:ln>
            <a:noFill/>
          </a:ln>
        </p:spPr>
      </p:pic>
      <p:sp>
        <p:nvSpPr>
          <p:cNvPr id="538" name="Google Shape;538;p90"/>
          <p:cNvSpPr txBox="1"/>
          <p:nvPr/>
        </p:nvSpPr>
        <p:spPr>
          <a:xfrm>
            <a:off x="4735425" y="493100"/>
            <a:ext cx="4191300" cy="434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rgbClr val="00447C"/>
                </a:solidFill>
                <a:latin typeface="Open Sans"/>
                <a:ea typeface="Open Sans"/>
                <a:cs typeface="Open Sans"/>
                <a:sym typeface="Open Sans"/>
              </a:rPr>
              <a:t>Adaptation of</a:t>
            </a:r>
            <a:endParaRPr sz="2500">
              <a:solidFill>
                <a:srgbClr val="00447C"/>
              </a:solidFill>
              <a:latin typeface="Open Sans"/>
              <a:ea typeface="Open Sans"/>
              <a:cs typeface="Open Sans"/>
              <a:sym typeface="Open Sans"/>
            </a:endParaRPr>
          </a:p>
          <a:p>
            <a:pPr indent="0" lvl="0" marL="0" rtl="0" algn="ctr">
              <a:spcBef>
                <a:spcPts val="0"/>
              </a:spcBef>
              <a:spcAft>
                <a:spcPts val="0"/>
              </a:spcAft>
              <a:buNone/>
            </a:pPr>
            <a:r>
              <a:rPr lang="en" sz="2500">
                <a:solidFill>
                  <a:srgbClr val="00447C"/>
                </a:solidFill>
                <a:latin typeface="Open Sans"/>
                <a:ea typeface="Open Sans"/>
                <a:cs typeface="Open Sans"/>
                <a:sym typeface="Open Sans"/>
              </a:rPr>
              <a:t>existing systems to better meet the needs, values, and</a:t>
            </a:r>
            <a:r>
              <a:rPr lang="en" sz="2500">
                <a:solidFill>
                  <a:srgbClr val="00447C"/>
                </a:solidFill>
                <a:latin typeface="Open Sans"/>
                <a:ea typeface="Open Sans"/>
                <a:cs typeface="Open Sans"/>
                <a:sym typeface="Open Sans"/>
              </a:rPr>
              <a:t> </a:t>
            </a:r>
            <a:r>
              <a:rPr lang="en" sz="2500">
                <a:solidFill>
                  <a:srgbClr val="00447C"/>
                </a:solidFill>
                <a:latin typeface="Open Sans"/>
                <a:ea typeface="Open Sans"/>
                <a:cs typeface="Open Sans"/>
                <a:sym typeface="Open Sans"/>
              </a:rPr>
              <a:t>strengths of</a:t>
            </a:r>
            <a:r>
              <a:rPr lang="en" sz="2500">
                <a:solidFill>
                  <a:srgbClr val="00447C"/>
                </a:solidFill>
                <a:latin typeface="Open Sans"/>
                <a:ea typeface="Open Sans"/>
                <a:cs typeface="Open Sans"/>
                <a:sym typeface="Open Sans"/>
              </a:rPr>
              <a:t> </a:t>
            </a:r>
            <a:r>
              <a:rPr lang="en" sz="2500">
                <a:solidFill>
                  <a:srgbClr val="00447C"/>
                </a:solidFill>
                <a:latin typeface="Open Sans"/>
                <a:ea typeface="Open Sans"/>
                <a:cs typeface="Open Sans"/>
                <a:sym typeface="Open Sans"/>
              </a:rPr>
              <a:t>students, </a:t>
            </a:r>
            <a:br>
              <a:rPr lang="en" sz="2500">
                <a:solidFill>
                  <a:srgbClr val="00447C"/>
                </a:solidFill>
                <a:latin typeface="Open Sans"/>
                <a:ea typeface="Open Sans"/>
                <a:cs typeface="Open Sans"/>
                <a:sym typeface="Open Sans"/>
              </a:rPr>
            </a:br>
            <a:r>
              <a:rPr lang="en" sz="2500">
                <a:solidFill>
                  <a:srgbClr val="00447C"/>
                </a:solidFill>
                <a:latin typeface="Open Sans"/>
                <a:ea typeface="Open Sans"/>
                <a:cs typeface="Open Sans"/>
                <a:sym typeface="Open Sans"/>
              </a:rPr>
              <a:t>families,</a:t>
            </a:r>
            <a:r>
              <a:rPr lang="en" sz="2500">
                <a:solidFill>
                  <a:srgbClr val="00447C"/>
                </a:solidFill>
                <a:latin typeface="Open Sans"/>
                <a:ea typeface="Open Sans"/>
                <a:cs typeface="Open Sans"/>
                <a:sym typeface="Open Sans"/>
              </a:rPr>
              <a:t> c</a:t>
            </a:r>
            <a:r>
              <a:rPr lang="en" sz="2500">
                <a:solidFill>
                  <a:srgbClr val="00447C"/>
                </a:solidFill>
                <a:latin typeface="Open Sans"/>
                <a:ea typeface="Open Sans"/>
                <a:cs typeface="Open Sans"/>
                <a:sym typeface="Open Sans"/>
              </a:rPr>
              <a:t>ommunities.</a:t>
            </a:r>
            <a:endParaRPr sz="2500">
              <a:solidFill>
                <a:srgbClr val="00447C"/>
              </a:solidFill>
              <a:latin typeface="Open Sans"/>
              <a:ea typeface="Open Sans"/>
              <a:cs typeface="Open Sans"/>
              <a:sym typeface="Open Sans"/>
            </a:endParaRPr>
          </a:p>
          <a:p>
            <a:pPr indent="-254000" lvl="0" marL="857250" rtl="0" algn="l">
              <a:spcBef>
                <a:spcPts val="1000"/>
              </a:spcBef>
              <a:spcAft>
                <a:spcPts val="0"/>
              </a:spcAft>
              <a:buClr>
                <a:srgbClr val="00447C"/>
              </a:buClr>
              <a:buSzPts val="2200"/>
              <a:buFont typeface="Open Sans"/>
              <a:buChar char="●"/>
            </a:pPr>
            <a:r>
              <a:rPr lang="en" sz="2200">
                <a:solidFill>
                  <a:srgbClr val="00447C"/>
                </a:solidFill>
                <a:latin typeface="Open Sans"/>
                <a:ea typeface="Open Sans"/>
                <a:cs typeface="Open Sans"/>
                <a:sym typeface="Open Sans"/>
              </a:rPr>
              <a:t>Language</a:t>
            </a:r>
            <a:endParaRPr sz="2200">
              <a:solidFill>
                <a:srgbClr val="00447C"/>
              </a:solidFill>
              <a:latin typeface="Open Sans"/>
              <a:ea typeface="Open Sans"/>
              <a:cs typeface="Open Sans"/>
              <a:sym typeface="Open Sans"/>
            </a:endParaRPr>
          </a:p>
          <a:p>
            <a:pPr indent="-254000" lvl="0" marL="857250" rtl="0" algn="l">
              <a:spcBef>
                <a:spcPts val="0"/>
              </a:spcBef>
              <a:spcAft>
                <a:spcPts val="0"/>
              </a:spcAft>
              <a:buClr>
                <a:srgbClr val="00447C"/>
              </a:buClr>
              <a:buSzPts val="2200"/>
              <a:buFont typeface="Open Sans"/>
              <a:buChar char="●"/>
            </a:pPr>
            <a:r>
              <a:rPr lang="en" sz="2200">
                <a:solidFill>
                  <a:srgbClr val="00447C"/>
                </a:solidFill>
                <a:latin typeface="Open Sans"/>
                <a:ea typeface="Open Sans"/>
                <a:cs typeface="Open Sans"/>
                <a:sym typeface="Open Sans"/>
              </a:rPr>
              <a:t>Visual Representations</a:t>
            </a:r>
            <a:endParaRPr sz="2200">
              <a:solidFill>
                <a:srgbClr val="00447C"/>
              </a:solidFill>
              <a:latin typeface="Open Sans"/>
              <a:ea typeface="Open Sans"/>
              <a:cs typeface="Open Sans"/>
              <a:sym typeface="Open Sans"/>
            </a:endParaRPr>
          </a:p>
          <a:p>
            <a:pPr indent="-254000" lvl="0" marL="857250" rtl="0" algn="l">
              <a:spcBef>
                <a:spcPts val="0"/>
              </a:spcBef>
              <a:spcAft>
                <a:spcPts val="0"/>
              </a:spcAft>
              <a:buClr>
                <a:srgbClr val="00447C"/>
              </a:buClr>
              <a:buSzPts val="2200"/>
              <a:buFont typeface="Open Sans"/>
              <a:buChar char="●"/>
            </a:pPr>
            <a:r>
              <a:rPr lang="en" sz="2200">
                <a:solidFill>
                  <a:srgbClr val="00447C"/>
                </a:solidFill>
                <a:latin typeface="Open Sans"/>
                <a:ea typeface="Open Sans"/>
                <a:cs typeface="Open Sans"/>
                <a:sym typeface="Open Sans"/>
              </a:rPr>
              <a:t>Relevance</a:t>
            </a:r>
            <a:endParaRPr sz="2200">
              <a:solidFill>
                <a:srgbClr val="00447C"/>
              </a:solidFill>
              <a:latin typeface="Open Sans"/>
              <a:ea typeface="Open Sans"/>
              <a:cs typeface="Open Sans"/>
              <a:sym typeface="Open Sans"/>
            </a:endParaRPr>
          </a:p>
          <a:p>
            <a:pPr indent="-254000" lvl="0" marL="857250" rtl="0" algn="l">
              <a:spcBef>
                <a:spcPts val="0"/>
              </a:spcBef>
              <a:spcAft>
                <a:spcPts val="0"/>
              </a:spcAft>
              <a:buClr>
                <a:srgbClr val="00447C"/>
              </a:buClr>
              <a:buSzPts val="2200"/>
              <a:buFont typeface="Open Sans"/>
              <a:buChar char="●"/>
            </a:pPr>
            <a:r>
              <a:rPr lang="en" sz="2200">
                <a:solidFill>
                  <a:srgbClr val="00447C"/>
                </a:solidFill>
                <a:latin typeface="Open Sans"/>
                <a:ea typeface="Open Sans"/>
                <a:cs typeface="Open Sans"/>
                <a:sym typeface="Open Sans"/>
              </a:rPr>
              <a:t>Instructional Methods</a:t>
            </a:r>
            <a:endParaRPr sz="2200">
              <a:solidFill>
                <a:srgbClr val="00447C"/>
              </a:solidFill>
              <a:latin typeface="Open Sans"/>
              <a:ea typeface="Open Sans"/>
              <a:cs typeface="Open Sans"/>
              <a:sym typeface="Open Sans"/>
            </a:endParaRPr>
          </a:p>
          <a:p>
            <a:pPr indent="-254000" lvl="0" marL="857250" rtl="0" algn="l">
              <a:spcBef>
                <a:spcPts val="0"/>
              </a:spcBef>
              <a:spcAft>
                <a:spcPts val="0"/>
              </a:spcAft>
              <a:buClr>
                <a:srgbClr val="00447C"/>
              </a:buClr>
              <a:buSzPts val="2200"/>
              <a:buFont typeface="Open Sans"/>
              <a:buChar char="●"/>
            </a:pPr>
            <a:r>
              <a:rPr lang="en" sz="2200">
                <a:solidFill>
                  <a:srgbClr val="00447C"/>
                </a:solidFill>
                <a:latin typeface="Open Sans"/>
                <a:ea typeface="Open Sans"/>
                <a:cs typeface="Open Sans"/>
                <a:sym typeface="Open Sans"/>
              </a:rPr>
              <a:t>Voice and Choice</a:t>
            </a:r>
            <a:endParaRPr sz="2200">
              <a:solidFill>
                <a:srgbClr val="00447C"/>
              </a:solidFill>
              <a:latin typeface="Open Sans"/>
              <a:ea typeface="Open Sans"/>
              <a:cs typeface="Open Sans"/>
              <a:sym typeface="Open Sans"/>
            </a:endParaRPr>
          </a:p>
          <a:p>
            <a:pPr indent="-254000" lvl="0" marL="857250" rtl="0" algn="l">
              <a:spcBef>
                <a:spcPts val="0"/>
              </a:spcBef>
              <a:spcAft>
                <a:spcPts val="0"/>
              </a:spcAft>
              <a:buClr>
                <a:srgbClr val="00447C"/>
              </a:buClr>
              <a:buSzPts val="2200"/>
              <a:buFont typeface="Open Sans"/>
              <a:buChar char="●"/>
            </a:pPr>
            <a:r>
              <a:rPr lang="en" sz="2200">
                <a:solidFill>
                  <a:srgbClr val="00447C"/>
                </a:solidFill>
                <a:latin typeface="Open Sans"/>
                <a:ea typeface="Open Sans"/>
                <a:cs typeface="Open Sans"/>
                <a:sym typeface="Open Sans"/>
              </a:rPr>
              <a:t>Co-creation of Systems</a:t>
            </a:r>
            <a:endParaRPr sz="2200">
              <a:solidFill>
                <a:srgbClr val="00447C"/>
              </a:solidFill>
              <a:latin typeface="Open Sans"/>
              <a:ea typeface="Open Sans"/>
              <a:cs typeface="Open Sans"/>
              <a:sym typeface="Open Sans"/>
            </a:endParaRPr>
          </a:p>
          <a:p>
            <a:pPr indent="0" lvl="0" marL="0" rtl="0" algn="l">
              <a:spcBef>
                <a:spcPts val="0"/>
              </a:spcBef>
              <a:spcAft>
                <a:spcPts val="0"/>
              </a:spcAft>
              <a:buNone/>
            </a:pPr>
            <a:r>
              <a:t/>
            </a:r>
            <a:endParaRPr b="1" sz="500">
              <a:solidFill>
                <a:srgbClr val="00447C"/>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A0D3"/>
        </a:solidFill>
      </p:bgPr>
    </p:bg>
    <p:spTree>
      <p:nvGrpSpPr>
        <p:cNvPr id="542" name="Shape 542"/>
        <p:cNvGrpSpPr/>
        <p:nvPr/>
      </p:nvGrpSpPr>
      <p:grpSpPr>
        <a:xfrm>
          <a:off x="0" y="0"/>
          <a:ext cx="0" cy="0"/>
          <a:chOff x="0" y="0"/>
          <a:chExt cx="0" cy="0"/>
        </a:xfrm>
      </p:grpSpPr>
      <p:sp>
        <p:nvSpPr>
          <p:cNvPr id="543" name="Google Shape;543;p91"/>
          <p:cNvSpPr txBox="1"/>
          <p:nvPr>
            <p:ph idx="1" type="subTitle"/>
          </p:nvPr>
        </p:nvSpPr>
        <p:spPr>
          <a:xfrm>
            <a:off x="255800" y="1646400"/>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Learning how to get along with others, to solve problems and make </a:t>
            </a:r>
            <a:r>
              <a:rPr lang="en">
                <a:solidFill>
                  <a:schemeClr val="lt1"/>
                </a:solidFill>
                <a:latin typeface="Open Sans"/>
                <a:ea typeface="Open Sans"/>
                <a:cs typeface="Open Sans"/>
                <a:sym typeface="Open Sans"/>
              </a:rPr>
              <a:t>responsible</a:t>
            </a:r>
            <a:r>
              <a:rPr lang="en">
                <a:solidFill>
                  <a:schemeClr val="lt1"/>
                </a:solidFill>
                <a:latin typeface="Open Sans"/>
                <a:ea typeface="Open Sans"/>
                <a:cs typeface="Open Sans"/>
                <a:sym typeface="Open Sans"/>
              </a:rPr>
              <a:t> choices</a:t>
            </a:r>
            <a:endParaRPr>
              <a:solidFill>
                <a:schemeClr val="lt1"/>
              </a:solidFill>
              <a:latin typeface="Open Sans"/>
              <a:ea typeface="Open Sans"/>
              <a:cs typeface="Open Sans"/>
              <a:sym typeface="Open Sans"/>
            </a:endParaRPr>
          </a:p>
        </p:txBody>
      </p:sp>
      <p:sp>
        <p:nvSpPr>
          <p:cNvPr id="544" name="Google Shape;544;p91"/>
          <p:cNvSpPr txBox="1"/>
          <p:nvPr>
            <p:ph type="title"/>
          </p:nvPr>
        </p:nvSpPr>
        <p:spPr>
          <a:xfrm>
            <a:off x="255800" y="16410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Medium"/>
                <a:ea typeface="Roboto Medium"/>
                <a:cs typeface="Roboto Medium"/>
                <a:sym typeface="Roboto Medium"/>
              </a:rPr>
              <a:t>Discipline with Dignity</a:t>
            </a:r>
            <a:endParaRPr>
              <a:solidFill>
                <a:schemeClr val="lt1"/>
              </a:solidFill>
              <a:latin typeface="Roboto Medium"/>
              <a:ea typeface="Roboto Medium"/>
              <a:cs typeface="Roboto Medium"/>
              <a:sym typeface="Roboto Medium"/>
            </a:endParaRPr>
          </a:p>
        </p:txBody>
      </p:sp>
      <p:sp>
        <p:nvSpPr>
          <p:cNvPr id="545" name="Google Shape;545;p91"/>
          <p:cNvSpPr txBox="1"/>
          <p:nvPr>
            <p:ph idx="2" type="body"/>
          </p:nvPr>
        </p:nvSpPr>
        <p:spPr>
          <a:xfrm>
            <a:off x="4731300" y="164100"/>
            <a:ext cx="4192800" cy="4813200"/>
          </a:xfrm>
          <a:prstGeom prst="rect">
            <a:avLst/>
          </a:prstGeom>
        </p:spPr>
        <p:txBody>
          <a:bodyPr anchorCtr="0" anchor="ctr" bIns="91425" lIns="91425" spcFirstLastPara="1" rIns="91425" wrap="square" tIns="91425">
            <a:noAutofit/>
          </a:bodyPr>
          <a:lstStyle/>
          <a:p>
            <a:pPr indent="-323850" lvl="0" marL="457200" rtl="0" algn="l">
              <a:spcBef>
                <a:spcPts val="0"/>
              </a:spcBef>
              <a:spcAft>
                <a:spcPts val="0"/>
              </a:spcAft>
              <a:buClr>
                <a:srgbClr val="00457E"/>
              </a:buClr>
              <a:buSzPts val="1500"/>
              <a:buFont typeface="Open Sans"/>
              <a:buChar char="●"/>
            </a:pPr>
            <a:r>
              <a:rPr lang="en" sz="1500">
                <a:solidFill>
                  <a:srgbClr val="00457E"/>
                </a:solidFill>
                <a:latin typeface="Open Sans"/>
                <a:ea typeface="Open Sans"/>
                <a:cs typeface="Open Sans"/>
                <a:sym typeface="Open Sans"/>
              </a:rPr>
              <a:t>Discipline is an important part of the job and </a:t>
            </a:r>
            <a:r>
              <a:rPr lang="en" sz="1500">
                <a:solidFill>
                  <a:srgbClr val="00457E"/>
                </a:solidFill>
                <a:latin typeface="Open Sans"/>
                <a:ea typeface="Open Sans"/>
                <a:cs typeface="Open Sans"/>
                <a:sym typeface="Open Sans"/>
              </a:rPr>
              <a:t>every educator must be prepared to accept that reality.</a:t>
            </a:r>
            <a:endParaRPr sz="1500">
              <a:solidFill>
                <a:srgbClr val="00457E"/>
              </a:solidFill>
              <a:latin typeface="Open Sans"/>
              <a:ea typeface="Open Sans"/>
              <a:cs typeface="Open Sans"/>
              <a:sym typeface="Open Sans"/>
            </a:endParaRPr>
          </a:p>
          <a:p>
            <a:pPr indent="-323850" lvl="0" marL="457200" rtl="0" algn="l">
              <a:spcBef>
                <a:spcPts val="0"/>
              </a:spcBef>
              <a:spcAft>
                <a:spcPts val="0"/>
              </a:spcAft>
              <a:buClr>
                <a:srgbClr val="00457E"/>
              </a:buClr>
              <a:buSzPts val="1500"/>
              <a:buFont typeface="Open Sans"/>
              <a:buChar char="●"/>
            </a:pPr>
            <a:r>
              <a:rPr lang="en" sz="1500">
                <a:solidFill>
                  <a:srgbClr val="00457E"/>
                </a:solidFill>
                <a:latin typeface="Open Sans"/>
                <a:ea typeface="Open Sans"/>
                <a:cs typeface="Open Sans"/>
                <a:sym typeface="Open Sans"/>
              </a:rPr>
              <a:t>Students </a:t>
            </a:r>
            <a:r>
              <a:rPr b="1" lang="en" sz="1500">
                <a:solidFill>
                  <a:srgbClr val="00457E"/>
                </a:solidFill>
                <a:latin typeface="Open Sans"/>
                <a:ea typeface="Open Sans"/>
                <a:cs typeface="Open Sans"/>
                <a:sym typeface="Open Sans"/>
              </a:rPr>
              <a:t>always</a:t>
            </a:r>
            <a:r>
              <a:rPr lang="en" sz="1500">
                <a:solidFill>
                  <a:srgbClr val="00457E"/>
                </a:solidFill>
                <a:latin typeface="Open Sans"/>
                <a:ea typeface="Open Sans"/>
                <a:cs typeface="Open Sans"/>
                <a:sym typeface="Open Sans"/>
              </a:rPr>
              <a:t> deserve to be treated with dignity.</a:t>
            </a:r>
            <a:endParaRPr sz="1500">
              <a:solidFill>
                <a:srgbClr val="00457E"/>
              </a:solidFill>
              <a:latin typeface="Open Sans"/>
              <a:ea typeface="Open Sans"/>
              <a:cs typeface="Open Sans"/>
              <a:sym typeface="Open Sans"/>
            </a:endParaRPr>
          </a:p>
          <a:p>
            <a:pPr indent="-323850" lvl="0" marL="457200" rtl="0" algn="l">
              <a:spcBef>
                <a:spcPts val="0"/>
              </a:spcBef>
              <a:spcAft>
                <a:spcPts val="0"/>
              </a:spcAft>
              <a:buClr>
                <a:srgbClr val="00457E"/>
              </a:buClr>
              <a:buSzPts val="1500"/>
              <a:buFont typeface="Open Sans"/>
              <a:buChar char="●"/>
            </a:pPr>
            <a:r>
              <a:rPr lang="en" sz="1500">
                <a:solidFill>
                  <a:srgbClr val="00457E"/>
                </a:solidFill>
                <a:latin typeface="Open Sans"/>
                <a:ea typeface="Open Sans"/>
                <a:cs typeface="Open Sans"/>
                <a:sym typeface="Open Sans"/>
              </a:rPr>
              <a:t>School is for all students, not just the good ones.</a:t>
            </a:r>
            <a:endParaRPr sz="1500">
              <a:solidFill>
                <a:srgbClr val="00457E"/>
              </a:solidFill>
              <a:latin typeface="Open Sans"/>
              <a:ea typeface="Open Sans"/>
              <a:cs typeface="Open Sans"/>
              <a:sym typeface="Open Sans"/>
            </a:endParaRPr>
          </a:p>
          <a:p>
            <a:pPr indent="-323850" lvl="0" marL="457200" rtl="0" algn="l">
              <a:spcBef>
                <a:spcPts val="0"/>
              </a:spcBef>
              <a:spcAft>
                <a:spcPts val="0"/>
              </a:spcAft>
              <a:buClr>
                <a:srgbClr val="00457E"/>
              </a:buClr>
              <a:buSzPts val="1500"/>
              <a:buFont typeface="Open Sans"/>
              <a:buChar char="●"/>
            </a:pPr>
            <a:r>
              <a:rPr lang="en" sz="1500">
                <a:solidFill>
                  <a:srgbClr val="00457E"/>
                </a:solidFill>
                <a:latin typeface="Open Sans"/>
                <a:ea typeface="Open Sans"/>
                <a:cs typeface="Open Sans"/>
                <a:sym typeface="Open Sans"/>
              </a:rPr>
              <a:t>Embracing the journey makes the ride easier.</a:t>
            </a:r>
            <a:endParaRPr sz="1500">
              <a:solidFill>
                <a:srgbClr val="00457E"/>
              </a:solidFill>
              <a:latin typeface="Open Sans"/>
              <a:ea typeface="Open Sans"/>
              <a:cs typeface="Open Sans"/>
              <a:sym typeface="Open Sans"/>
            </a:endParaRPr>
          </a:p>
          <a:p>
            <a:pPr indent="-323850" lvl="0" marL="457200" rtl="0" algn="l">
              <a:spcBef>
                <a:spcPts val="0"/>
              </a:spcBef>
              <a:spcAft>
                <a:spcPts val="0"/>
              </a:spcAft>
              <a:buClr>
                <a:srgbClr val="00457E"/>
              </a:buClr>
              <a:buSzPts val="1500"/>
              <a:buFont typeface="Open Sans"/>
              <a:buChar char="●"/>
            </a:pPr>
            <a:r>
              <a:rPr lang="en" sz="1500">
                <a:solidFill>
                  <a:srgbClr val="00457E"/>
                </a:solidFill>
                <a:latin typeface="Open Sans"/>
                <a:ea typeface="Open Sans"/>
                <a:cs typeface="Open Sans"/>
                <a:sym typeface="Open Sans"/>
              </a:rPr>
              <a:t>Good discipline requires short-term solutions without sacrificing the long term goals.</a:t>
            </a:r>
            <a:endParaRPr sz="1500">
              <a:solidFill>
                <a:srgbClr val="00457E"/>
              </a:solidFill>
              <a:latin typeface="Open Sans"/>
              <a:ea typeface="Open Sans"/>
              <a:cs typeface="Open Sans"/>
              <a:sym typeface="Open Sans"/>
            </a:endParaRPr>
          </a:p>
          <a:p>
            <a:pPr indent="-323850" lvl="0" marL="457200" rtl="0" algn="l">
              <a:spcBef>
                <a:spcPts val="0"/>
              </a:spcBef>
              <a:spcAft>
                <a:spcPts val="0"/>
              </a:spcAft>
              <a:buClr>
                <a:srgbClr val="00457E"/>
              </a:buClr>
              <a:buSzPts val="1500"/>
              <a:buFont typeface="Open Sans"/>
              <a:buChar char="●"/>
            </a:pPr>
            <a:r>
              <a:rPr lang="en" sz="1500">
                <a:solidFill>
                  <a:srgbClr val="00457E"/>
                </a:solidFill>
                <a:latin typeface="Open Sans"/>
                <a:ea typeface="Open Sans"/>
                <a:cs typeface="Open Sans"/>
                <a:sym typeface="Open Sans"/>
              </a:rPr>
              <a:t>Effective discipline has its own DNA (discussion, negotiation, agreement).</a:t>
            </a:r>
            <a:endParaRPr sz="1500">
              <a:solidFill>
                <a:srgbClr val="00457E"/>
              </a:solidFill>
              <a:latin typeface="Open Sans"/>
              <a:ea typeface="Open Sans"/>
              <a:cs typeface="Open Sans"/>
              <a:sym typeface="Open Sans"/>
            </a:endParaRPr>
          </a:p>
          <a:p>
            <a:pPr indent="-323850" lvl="0" marL="457200" rtl="0" algn="l">
              <a:spcBef>
                <a:spcPts val="0"/>
              </a:spcBef>
              <a:spcAft>
                <a:spcPts val="0"/>
              </a:spcAft>
              <a:buClr>
                <a:srgbClr val="00457E"/>
              </a:buClr>
              <a:buSzPts val="1500"/>
              <a:buFont typeface="Open Sans"/>
              <a:buChar char="●"/>
            </a:pPr>
            <a:r>
              <a:rPr lang="en" sz="1500">
                <a:solidFill>
                  <a:srgbClr val="00457E"/>
                </a:solidFill>
                <a:latin typeface="Open Sans"/>
                <a:ea typeface="Open Sans"/>
                <a:cs typeface="Open Sans"/>
                <a:sym typeface="Open Sans"/>
              </a:rPr>
              <a:t>Starting fresh every day keeps optimism intact.</a:t>
            </a:r>
            <a:endParaRPr sz="1500">
              <a:solidFill>
                <a:srgbClr val="00457E"/>
              </a:solidFill>
              <a:latin typeface="Open Sans"/>
              <a:ea typeface="Open Sans"/>
              <a:cs typeface="Open Sans"/>
              <a:sym typeface="Open Sans"/>
            </a:endParaRPr>
          </a:p>
        </p:txBody>
      </p:sp>
      <p:pic>
        <p:nvPicPr>
          <p:cNvPr id="546" name="Google Shape;546;p91"/>
          <p:cNvPicPr preferRelativeResize="0"/>
          <p:nvPr/>
        </p:nvPicPr>
        <p:blipFill>
          <a:blip r:embed="rId3">
            <a:alphaModFix/>
          </a:blip>
          <a:stretch>
            <a:fillRect/>
          </a:stretch>
        </p:blipFill>
        <p:spPr>
          <a:xfrm>
            <a:off x="-5" y="4621050"/>
            <a:ext cx="985400" cy="522451"/>
          </a:xfrm>
          <a:prstGeom prst="rect">
            <a:avLst/>
          </a:prstGeom>
          <a:noFill/>
          <a:ln>
            <a:noFill/>
          </a:ln>
        </p:spPr>
      </p:pic>
      <p:pic>
        <p:nvPicPr>
          <p:cNvPr id="547" name="Google Shape;547;p91">
            <a:hlinkClick r:id="rId4"/>
          </p:cNvPr>
          <p:cNvPicPr preferRelativeResize="0"/>
          <p:nvPr/>
        </p:nvPicPr>
        <p:blipFill>
          <a:blip r:embed="rId5">
            <a:alphaModFix/>
          </a:blip>
          <a:stretch>
            <a:fillRect/>
          </a:stretch>
        </p:blipFill>
        <p:spPr>
          <a:xfrm>
            <a:off x="1521476" y="2969100"/>
            <a:ext cx="1328125" cy="1947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92"/>
          <p:cNvSpPr/>
          <p:nvPr/>
        </p:nvSpPr>
        <p:spPr>
          <a:xfrm rot="-5400000">
            <a:off x="4371138" y="-351165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92"/>
          <p:cNvSpPr txBox="1"/>
          <p:nvPr>
            <p:ph idx="4294967295" type="title"/>
          </p:nvPr>
        </p:nvSpPr>
        <p:spPr>
          <a:xfrm>
            <a:off x="468163" y="104475"/>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Roboto Medium"/>
                <a:ea typeface="Roboto Medium"/>
                <a:cs typeface="Roboto Medium"/>
                <a:sym typeface="Roboto Medium"/>
              </a:rPr>
              <a:t>A Model for Reframing Classroom Management</a:t>
            </a:r>
            <a:endParaRPr i="1" sz="2900">
              <a:solidFill>
                <a:srgbClr val="FFFFFF"/>
              </a:solidFill>
              <a:latin typeface="Roboto Medium"/>
              <a:ea typeface="Roboto Medium"/>
              <a:cs typeface="Roboto Medium"/>
              <a:sym typeface="Roboto Medium"/>
            </a:endParaRPr>
          </a:p>
        </p:txBody>
      </p:sp>
      <p:pic>
        <p:nvPicPr>
          <p:cNvPr id="554" name="Google Shape;554;p92"/>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55" name="Google Shape;555;p92"/>
          <p:cNvSpPr txBox="1"/>
          <p:nvPr/>
        </p:nvSpPr>
        <p:spPr>
          <a:xfrm>
            <a:off x="2865243" y="928998"/>
            <a:ext cx="1430100" cy="2020800"/>
          </a:xfrm>
          <a:prstGeom prst="rect">
            <a:avLst/>
          </a:prstGeom>
          <a:solidFill>
            <a:srgbClr val="55A0D4"/>
          </a:solidFill>
          <a:ln cap="flat" cmpd="sng" w="38100">
            <a:solidFill>
              <a:srgbClr val="00457E"/>
            </a:solidFill>
            <a:prstDash val="solid"/>
            <a:round/>
            <a:headEnd len="sm" w="sm" type="none"/>
            <a:tailEnd len="sm" w="sm" type="none"/>
          </a:ln>
        </p:spPr>
        <p:txBody>
          <a:bodyPr anchorCtr="0" anchor="ctr" bIns="10475" lIns="10475" spcFirstLastPara="1" rIns="10475" wrap="square" tIns="10475">
            <a:noAutofit/>
          </a:bodyPr>
          <a:lstStyle/>
          <a:p>
            <a:pPr indent="0" lvl="0" marL="0" marR="0" rtl="0" algn="ctr">
              <a:lnSpc>
                <a:spcPct val="90000"/>
              </a:lnSpc>
              <a:spcBef>
                <a:spcPts val="0"/>
              </a:spcBef>
              <a:spcAft>
                <a:spcPts val="0"/>
              </a:spcAft>
              <a:buClr>
                <a:srgbClr val="000000"/>
              </a:buClr>
              <a:buSzPts val="1700"/>
              <a:buFont typeface="Arial"/>
              <a:buNone/>
            </a:pPr>
            <a:r>
              <a:rPr b="1" i="0" lang="en" sz="1700" u="none" cap="none" strike="noStrike">
                <a:solidFill>
                  <a:srgbClr val="FFFFFF"/>
                </a:solidFill>
                <a:latin typeface="Lato"/>
                <a:ea typeface="Lato"/>
                <a:cs typeface="Lato"/>
                <a:sym typeface="Lato"/>
              </a:rPr>
              <a:t>Establish Expectations</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600"/>
              </a:spcBef>
              <a:spcAft>
                <a:spcPts val="0"/>
              </a:spcAft>
              <a:buClr>
                <a:srgbClr val="000000"/>
              </a:buClr>
              <a:buSzPts val="1000"/>
              <a:buFont typeface="Arial"/>
              <a:buNone/>
            </a:pPr>
            <a:r>
              <a:t/>
            </a:r>
            <a:endParaRPr b="0" i="0" sz="1000" u="none" cap="none" strike="noStrike">
              <a:solidFill>
                <a:srgbClr val="FFFFFF"/>
              </a:solidFill>
              <a:latin typeface="Lato"/>
              <a:ea typeface="Lato"/>
              <a:cs typeface="Lato"/>
              <a:sym typeface="Lato"/>
            </a:endParaRPr>
          </a:p>
          <a:p>
            <a:pPr indent="0" lvl="0" marL="0" marR="0" rtl="0" algn="ctr">
              <a:lnSpc>
                <a:spcPct val="90000"/>
              </a:lnSpc>
              <a:spcBef>
                <a:spcPts val="3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Areas </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4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Staff and Students</a:t>
            </a:r>
            <a:endParaRPr b="0" i="0" sz="1100" u="none" cap="none" strike="noStrike">
              <a:solidFill>
                <a:srgbClr val="FFFFFF"/>
              </a:solidFill>
              <a:latin typeface="Lato"/>
              <a:ea typeface="Lato"/>
              <a:cs typeface="Lato"/>
              <a:sym typeface="Lato"/>
            </a:endParaRPr>
          </a:p>
        </p:txBody>
      </p:sp>
      <p:sp>
        <p:nvSpPr>
          <p:cNvPr id="556" name="Google Shape;556;p92"/>
          <p:cNvSpPr txBox="1"/>
          <p:nvPr/>
        </p:nvSpPr>
        <p:spPr>
          <a:xfrm>
            <a:off x="4450787" y="929001"/>
            <a:ext cx="1396800" cy="2020800"/>
          </a:xfrm>
          <a:prstGeom prst="rect">
            <a:avLst/>
          </a:prstGeom>
          <a:solidFill>
            <a:srgbClr val="55A0D4"/>
          </a:solidFill>
          <a:ln cap="flat" cmpd="sng" w="38100">
            <a:solidFill>
              <a:srgbClr val="00457E"/>
            </a:solidFill>
            <a:prstDash val="solid"/>
            <a:round/>
            <a:headEnd len="sm" w="sm" type="none"/>
            <a:tailEnd len="sm" w="sm" type="none"/>
          </a:ln>
        </p:spPr>
        <p:txBody>
          <a:bodyPr anchorCtr="0" anchor="ctr" bIns="10000" lIns="10000" spcFirstLastPara="1" rIns="10000" wrap="square" tIns="10000">
            <a:noAutofit/>
          </a:bodyPr>
          <a:lstStyle/>
          <a:p>
            <a:pPr indent="0" lvl="0" marL="0" marR="0" rtl="0" algn="ctr">
              <a:lnSpc>
                <a:spcPct val="90000"/>
              </a:lnSpc>
              <a:spcBef>
                <a:spcPts val="0"/>
              </a:spcBef>
              <a:spcAft>
                <a:spcPts val="0"/>
              </a:spcAft>
              <a:buClr>
                <a:srgbClr val="000000"/>
              </a:buClr>
              <a:buSzPts val="1600"/>
              <a:buFont typeface="Arial"/>
              <a:buNone/>
            </a:pPr>
            <a:r>
              <a:rPr b="1" i="0" lang="en" sz="1600" u="none" cap="none" strike="noStrike">
                <a:solidFill>
                  <a:srgbClr val="FFFFFF"/>
                </a:solidFill>
                <a:latin typeface="Lato"/>
                <a:ea typeface="Lato"/>
                <a:cs typeface="Lato"/>
                <a:sym typeface="Lato"/>
              </a:rPr>
              <a:t>Explicitly Teach</a:t>
            </a:r>
            <a:r>
              <a:rPr b="0" i="0" lang="en" sz="1100" u="none" cap="none" strike="noStrike">
                <a:solidFill>
                  <a:srgbClr val="FFFFFF"/>
                </a:solidFill>
                <a:latin typeface="Lato"/>
                <a:ea typeface="Lato"/>
                <a:cs typeface="Lato"/>
                <a:sym typeface="Lato"/>
              </a:rPr>
              <a:t> </a:t>
            </a:r>
            <a:r>
              <a:rPr b="1" i="0" lang="en" sz="1600" u="none" cap="none" strike="noStrike">
                <a:solidFill>
                  <a:srgbClr val="FFFFFF"/>
                </a:solidFill>
                <a:latin typeface="Lato"/>
                <a:ea typeface="Lato"/>
                <a:cs typeface="Lato"/>
                <a:sym typeface="Lato"/>
              </a:rPr>
              <a:t>Expectations</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4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Areas</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4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Staff and Students</a:t>
            </a:r>
            <a:endParaRPr b="1" i="0" sz="1200" u="none" cap="none" strike="noStrike">
              <a:solidFill>
                <a:srgbClr val="FFFFFF"/>
              </a:solidFill>
              <a:latin typeface="Lato"/>
              <a:ea typeface="Lato"/>
              <a:cs typeface="Lato"/>
              <a:sym typeface="Lato"/>
            </a:endParaRPr>
          </a:p>
        </p:txBody>
      </p:sp>
      <p:sp>
        <p:nvSpPr>
          <p:cNvPr id="557" name="Google Shape;557;p92"/>
          <p:cNvSpPr txBox="1"/>
          <p:nvPr/>
        </p:nvSpPr>
        <p:spPr>
          <a:xfrm>
            <a:off x="6002995" y="929001"/>
            <a:ext cx="1395300" cy="2020800"/>
          </a:xfrm>
          <a:prstGeom prst="rect">
            <a:avLst/>
          </a:prstGeom>
          <a:solidFill>
            <a:srgbClr val="55A0D4"/>
          </a:solidFill>
          <a:ln cap="flat" cmpd="sng" w="38100">
            <a:solidFill>
              <a:srgbClr val="00457E"/>
            </a:solidFill>
            <a:prstDash val="solid"/>
            <a:round/>
            <a:headEnd len="sm" w="sm" type="none"/>
            <a:tailEnd len="sm" w="sm" type="none"/>
          </a:ln>
        </p:spPr>
        <p:txBody>
          <a:bodyPr anchorCtr="0" anchor="ctr" bIns="10475" lIns="10475" spcFirstLastPara="1" rIns="10475" wrap="square" tIns="10475">
            <a:noAutofit/>
          </a:bodyPr>
          <a:lstStyle/>
          <a:p>
            <a:pPr indent="0" lvl="0" marL="0" marR="0" rtl="0" algn="ctr">
              <a:lnSpc>
                <a:spcPct val="90000"/>
              </a:lnSpc>
              <a:spcBef>
                <a:spcPts val="0"/>
              </a:spcBef>
              <a:spcAft>
                <a:spcPts val="0"/>
              </a:spcAft>
              <a:buClr>
                <a:srgbClr val="000000"/>
              </a:buClr>
              <a:buSzPts val="1700"/>
              <a:buFont typeface="Arial"/>
              <a:buNone/>
            </a:pPr>
            <a:r>
              <a:rPr b="1" i="0" lang="en" sz="1700" u="none" cap="none" strike="noStrike">
                <a:solidFill>
                  <a:srgbClr val="FFFFFF"/>
                </a:solidFill>
                <a:latin typeface="Lato"/>
                <a:ea typeface="Lato"/>
                <a:cs typeface="Lato"/>
                <a:sym typeface="Lato"/>
              </a:rPr>
              <a:t>Reinforce Expectations</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600"/>
              </a:spcBef>
              <a:spcAft>
                <a:spcPts val="0"/>
              </a:spcAft>
              <a:buClr>
                <a:srgbClr val="000000"/>
              </a:buClr>
              <a:buSzPts val="1000"/>
              <a:buFont typeface="Arial"/>
              <a:buNone/>
            </a:pPr>
            <a:r>
              <a:t/>
            </a:r>
            <a:endParaRPr b="0" i="0" sz="1000" u="none" cap="none" strike="noStrike">
              <a:solidFill>
                <a:srgbClr val="FFFFFF"/>
              </a:solidFill>
              <a:latin typeface="Lato"/>
              <a:ea typeface="Lato"/>
              <a:cs typeface="Lato"/>
              <a:sym typeface="Lato"/>
            </a:endParaRPr>
          </a:p>
          <a:p>
            <a:pPr indent="0" lvl="0" marL="0" marR="0" rtl="0" algn="ctr">
              <a:lnSpc>
                <a:spcPct val="90000"/>
              </a:lnSpc>
              <a:spcBef>
                <a:spcPts val="3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Areas</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4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Staff and Students</a:t>
            </a:r>
            <a:endParaRPr b="1" i="0" sz="1200" u="none" cap="none" strike="noStrike">
              <a:solidFill>
                <a:srgbClr val="FFFFFF"/>
              </a:solidFill>
              <a:latin typeface="Lato"/>
              <a:ea typeface="Lato"/>
              <a:cs typeface="Lato"/>
              <a:sym typeface="Lato"/>
            </a:endParaRPr>
          </a:p>
        </p:txBody>
      </p:sp>
      <p:sp>
        <p:nvSpPr>
          <p:cNvPr id="558" name="Google Shape;558;p92"/>
          <p:cNvSpPr txBox="1"/>
          <p:nvPr/>
        </p:nvSpPr>
        <p:spPr>
          <a:xfrm>
            <a:off x="7553725" y="929001"/>
            <a:ext cx="1392900" cy="2020800"/>
          </a:xfrm>
          <a:prstGeom prst="rect">
            <a:avLst/>
          </a:prstGeom>
          <a:solidFill>
            <a:srgbClr val="55A0D4"/>
          </a:solidFill>
          <a:ln cap="flat" cmpd="sng" w="38100">
            <a:solidFill>
              <a:srgbClr val="00457E"/>
            </a:solidFill>
            <a:prstDash val="solid"/>
            <a:round/>
            <a:headEnd len="sm" w="sm" type="none"/>
            <a:tailEnd len="sm" w="sm" type="none"/>
          </a:ln>
        </p:spPr>
        <p:txBody>
          <a:bodyPr anchorCtr="0" anchor="ctr" bIns="10475" lIns="10475" spcFirstLastPara="1" rIns="10475" wrap="square" tIns="10475">
            <a:noAutofit/>
          </a:bodyPr>
          <a:lstStyle/>
          <a:p>
            <a:pPr indent="0" lvl="0" marL="0" marR="0" rtl="0" algn="ctr">
              <a:lnSpc>
                <a:spcPct val="90000"/>
              </a:lnSpc>
              <a:spcBef>
                <a:spcPts val="0"/>
              </a:spcBef>
              <a:spcAft>
                <a:spcPts val="0"/>
              </a:spcAft>
              <a:buClr>
                <a:srgbClr val="000000"/>
              </a:buClr>
              <a:buSzPts val="1700"/>
              <a:buFont typeface="Arial"/>
              <a:buNone/>
            </a:pPr>
            <a:r>
              <a:rPr b="1" i="0" lang="en" sz="1700" u="none" cap="none" strike="noStrike">
                <a:solidFill>
                  <a:srgbClr val="FFFFFF"/>
                </a:solidFill>
                <a:latin typeface="Lato"/>
                <a:ea typeface="Lato"/>
                <a:cs typeface="Lato"/>
                <a:sym typeface="Lato"/>
              </a:rPr>
              <a:t>Correct Behavioral Errors</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6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Areas </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4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Staff and Students</a:t>
            </a:r>
            <a:endParaRPr b="1" i="0" sz="1200" u="none" cap="none" strike="noStrike">
              <a:solidFill>
                <a:srgbClr val="FFFFFF"/>
              </a:solidFill>
              <a:latin typeface="Lato"/>
              <a:ea typeface="Lato"/>
              <a:cs typeface="Lato"/>
              <a:sym typeface="Lato"/>
            </a:endParaRPr>
          </a:p>
        </p:txBody>
      </p:sp>
      <p:sp>
        <p:nvSpPr>
          <p:cNvPr id="559" name="Google Shape;559;p92"/>
          <p:cNvSpPr txBox="1"/>
          <p:nvPr/>
        </p:nvSpPr>
        <p:spPr>
          <a:xfrm>
            <a:off x="357875" y="1193500"/>
            <a:ext cx="2337600" cy="755400"/>
          </a:xfrm>
          <a:prstGeom prst="rect">
            <a:avLst/>
          </a:prstGeom>
          <a:solidFill>
            <a:srgbClr val="56A0D3"/>
          </a:solidFill>
          <a:ln cap="flat" cmpd="sng" w="38100">
            <a:solidFill>
              <a:srgbClr val="00457E"/>
            </a:solidFill>
            <a:prstDash val="solid"/>
            <a:round/>
            <a:headEnd len="sm" w="sm" type="none"/>
            <a:tailEnd len="sm" w="sm" type="none"/>
          </a:ln>
        </p:spPr>
        <p:txBody>
          <a:bodyPr anchorCtr="0" anchor="b" bIns="17150" lIns="17150" spcFirstLastPara="1" rIns="17150" wrap="square" tIns="17150">
            <a:noAutofit/>
          </a:bodyPr>
          <a:lstStyle/>
          <a:p>
            <a:pPr indent="0" lvl="0" marL="0" marR="0" rtl="0" algn="ctr">
              <a:lnSpc>
                <a:spcPct val="100000"/>
              </a:lnSpc>
              <a:spcBef>
                <a:spcPts val="0"/>
              </a:spcBef>
              <a:spcAft>
                <a:spcPts val="0"/>
              </a:spcAft>
              <a:buClr>
                <a:srgbClr val="000000"/>
              </a:buClr>
              <a:buSzPts val="4800"/>
              <a:buFont typeface="Arial"/>
              <a:buNone/>
            </a:pPr>
            <a:r>
              <a:rPr b="1" lang="en" sz="2200">
                <a:solidFill>
                  <a:srgbClr val="FFFFFF"/>
                </a:solidFill>
                <a:latin typeface="Open Sans"/>
                <a:ea typeface="Open Sans"/>
                <a:cs typeface="Open Sans"/>
                <a:sym typeface="Open Sans"/>
              </a:rPr>
              <a:t>4</a:t>
            </a:r>
            <a:r>
              <a:rPr b="1" i="0" lang="en" sz="2200" u="none" cap="none" strike="noStrike">
                <a:solidFill>
                  <a:srgbClr val="FFFFFF"/>
                </a:solidFill>
                <a:latin typeface="Open Sans"/>
                <a:ea typeface="Open Sans"/>
                <a:cs typeface="Open Sans"/>
                <a:sym typeface="Open Sans"/>
              </a:rPr>
              <a:t> Pillars of PBIS</a:t>
            </a:r>
            <a:endParaRPr i="0" sz="22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1" i="0" sz="1200" u="none" cap="none" strike="noStrike">
              <a:solidFill>
                <a:srgbClr val="FFFFFF"/>
              </a:solidFill>
              <a:latin typeface="Lato"/>
              <a:ea typeface="Lato"/>
              <a:cs typeface="Lato"/>
              <a:sym typeface="Lato"/>
            </a:endParaRPr>
          </a:p>
        </p:txBody>
      </p:sp>
      <p:grpSp>
        <p:nvGrpSpPr>
          <p:cNvPr id="560" name="Google Shape;560;p92"/>
          <p:cNvGrpSpPr/>
          <p:nvPr/>
        </p:nvGrpSpPr>
        <p:grpSpPr>
          <a:xfrm>
            <a:off x="583498" y="3000735"/>
            <a:ext cx="8126026" cy="1914179"/>
            <a:chOff x="735898" y="3076936"/>
            <a:chExt cx="8126026" cy="1914179"/>
          </a:xfrm>
        </p:grpSpPr>
        <p:cxnSp>
          <p:nvCxnSpPr>
            <p:cNvPr id="561" name="Google Shape;561;p92"/>
            <p:cNvCxnSpPr/>
            <p:nvPr/>
          </p:nvCxnSpPr>
          <p:spPr>
            <a:xfrm flipH="1" rot="10800000">
              <a:off x="2370975" y="4107600"/>
              <a:ext cx="5831700" cy="7200"/>
            </a:xfrm>
            <a:prstGeom prst="straightConnector1">
              <a:avLst/>
            </a:prstGeom>
            <a:noFill/>
            <a:ln cap="flat" cmpd="sng" w="28575">
              <a:solidFill>
                <a:srgbClr val="0099CD"/>
              </a:solidFill>
              <a:prstDash val="dot"/>
              <a:round/>
              <a:headEnd len="med" w="med" type="none"/>
              <a:tailEnd len="med" w="med" type="none"/>
            </a:ln>
          </p:spPr>
        </p:cxnSp>
        <p:pic>
          <p:nvPicPr>
            <p:cNvPr id="562" name="Google Shape;562;p92"/>
            <p:cNvPicPr preferRelativeResize="0"/>
            <p:nvPr/>
          </p:nvPicPr>
          <p:blipFill>
            <a:blip r:embed="rId4">
              <a:alphaModFix/>
            </a:blip>
            <a:stretch>
              <a:fillRect/>
            </a:stretch>
          </p:blipFill>
          <p:spPr>
            <a:xfrm>
              <a:off x="735898" y="3076946"/>
              <a:ext cx="1914174" cy="1914152"/>
            </a:xfrm>
            <a:prstGeom prst="rect">
              <a:avLst/>
            </a:prstGeom>
            <a:noFill/>
            <a:ln>
              <a:noFill/>
            </a:ln>
          </p:spPr>
        </p:pic>
        <p:pic>
          <p:nvPicPr>
            <p:cNvPr id="563" name="Google Shape;563;p92"/>
            <p:cNvPicPr preferRelativeResize="0"/>
            <p:nvPr/>
          </p:nvPicPr>
          <p:blipFill>
            <a:blip r:embed="rId5">
              <a:alphaModFix/>
            </a:blip>
            <a:stretch>
              <a:fillRect/>
            </a:stretch>
          </p:blipFill>
          <p:spPr>
            <a:xfrm>
              <a:off x="2792013" y="3076935"/>
              <a:ext cx="1914179" cy="1914179"/>
            </a:xfrm>
            <a:prstGeom prst="rect">
              <a:avLst/>
            </a:prstGeom>
            <a:noFill/>
            <a:ln>
              <a:noFill/>
            </a:ln>
          </p:spPr>
        </p:pic>
        <p:pic>
          <p:nvPicPr>
            <p:cNvPr id="564" name="Google Shape;564;p92"/>
            <p:cNvPicPr preferRelativeResize="0"/>
            <p:nvPr/>
          </p:nvPicPr>
          <p:blipFill>
            <a:blip r:embed="rId6">
              <a:alphaModFix/>
            </a:blip>
            <a:stretch>
              <a:fillRect/>
            </a:stretch>
          </p:blipFill>
          <p:spPr>
            <a:xfrm>
              <a:off x="4848142" y="3076935"/>
              <a:ext cx="1914178" cy="1914179"/>
            </a:xfrm>
            <a:prstGeom prst="rect">
              <a:avLst/>
            </a:prstGeom>
            <a:noFill/>
            <a:ln>
              <a:noFill/>
            </a:ln>
          </p:spPr>
        </p:pic>
        <p:pic>
          <p:nvPicPr>
            <p:cNvPr id="565" name="Google Shape;565;p92"/>
            <p:cNvPicPr preferRelativeResize="0"/>
            <p:nvPr/>
          </p:nvPicPr>
          <p:blipFill>
            <a:blip r:embed="rId7">
              <a:alphaModFix/>
            </a:blip>
            <a:stretch>
              <a:fillRect/>
            </a:stretch>
          </p:blipFill>
          <p:spPr>
            <a:xfrm>
              <a:off x="6947745" y="3076935"/>
              <a:ext cx="1914179" cy="1914179"/>
            </a:xfrm>
            <a:prstGeom prst="rect">
              <a:avLst/>
            </a:prstGeom>
            <a:noFill/>
            <a:ln>
              <a:noFill/>
            </a:ln>
          </p:spPr>
        </p:pic>
      </p:grpSp>
      <p:pic>
        <p:nvPicPr>
          <p:cNvPr id="566" name="Google Shape;566;p92">
            <a:hlinkClick r:id="rId8"/>
          </p:cNvPr>
          <p:cNvPicPr preferRelativeResize="0"/>
          <p:nvPr/>
        </p:nvPicPr>
        <p:blipFill>
          <a:blip r:embed="rId9">
            <a:alphaModFix/>
          </a:blip>
          <a:stretch>
            <a:fillRect/>
          </a:stretch>
        </p:blipFill>
        <p:spPr>
          <a:xfrm>
            <a:off x="152400" y="2101300"/>
            <a:ext cx="2560443" cy="614506"/>
          </a:xfrm>
          <a:prstGeom prst="rect">
            <a:avLst/>
          </a:prstGeom>
          <a:noFill/>
          <a:ln>
            <a:noFill/>
          </a:ln>
        </p:spPr>
      </p:pic>
      <p:sp>
        <p:nvSpPr>
          <p:cNvPr id="567" name="Google Shape;567;p92"/>
          <p:cNvSpPr txBox="1"/>
          <p:nvPr/>
        </p:nvSpPr>
        <p:spPr>
          <a:xfrm>
            <a:off x="4123500" y="4789500"/>
            <a:ext cx="50205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u="sng">
                <a:solidFill>
                  <a:srgbClr val="2200CC"/>
                </a:solidFill>
                <a:latin typeface="Open Sans"/>
                <a:ea typeface="Open Sans"/>
                <a:cs typeface="Open Sans"/>
                <a:sym typeface="Open Sans"/>
                <a:hlinkClick r:id="rId10">
                  <a:extLst>
                    <a:ext uri="{A12FA001-AC4F-418D-AE19-62706E023703}">
                      <ahyp:hlinkClr val="tx"/>
                    </a:ext>
                  </a:extLst>
                </a:hlinkClick>
              </a:rPr>
              <a:t>Reframing Classroom Management - A Toolkit for Educators</a:t>
            </a:r>
            <a:endParaRPr sz="11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60"/>
                                        </p:tgtEl>
                                        <p:attrNameLst>
                                          <p:attrName>style.visibility</p:attrName>
                                        </p:attrNameLst>
                                      </p:cBhvr>
                                      <p:to>
                                        <p:strVal val="visible"/>
                                      </p:to>
                                    </p:set>
                                    <p:anim calcmode="lin" valueType="num">
                                      <p:cBhvr additive="base">
                                        <p:cTn dur="1000"/>
                                        <p:tgtEl>
                                          <p:spTgt spid="56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1" name="Shape 571"/>
        <p:cNvGrpSpPr/>
        <p:nvPr/>
      </p:nvGrpSpPr>
      <p:grpSpPr>
        <a:xfrm>
          <a:off x="0" y="0"/>
          <a:ext cx="0" cy="0"/>
          <a:chOff x="0" y="0"/>
          <a:chExt cx="0" cy="0"/>
        </a:xfrm>
      </p:grpSpPr>
      <p:sp>
        <p:nvSpPr>
          <p:cNvPr id="572" name="Google Shape;572;p9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93"/>
          <p:cNvSpPr txBox="1"/>
          <p:nvPr>
            <p:ph idx="4294967295" type="title"/>
          </p:nvPr>
        </p:nvSpPr>
        <p:spPr>
          <a:xfrm>
            <a:off x="311700" y="113300"/>
            <a:ext cx="8099100" cy="5727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What a Headache!</a:t>
            </a:r>
            <a:endParaRPr i="1" sz="3000">
              <a:solidFill>
                <a:srgbClr val="FFFFFF"/>
              </a:solidFill>
              <a:latin typeface="Roboto Medium"/>
              <a:ea typeface="Roboto Medium"/>
              <a:cs typeface="Roboto Medium"/>
              <a:sym typeface="Roboto Medium"/>
            </a:endParaRPr>
          </a:p>
        </p:txBody>
      </p:sp>
      <p:pic>
        <p:nvPicPr>
          <p:cNvPr id="574" name="Google Shape;574;p93"/>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75" name="Google Shape;575;p93">
            <a:hlinkClick r:id="rId4"/>
          </p:cNvPr>
          <p:cNvPicPr preferRelativeResize="0"/>
          <p:nvPr/>
        </p:nvPicPr>
        <p:blipFill>
          <a:blip r:embed="rId5">
            <a:alphaModFix/>
          </a:blip>
          <a:stretch>
            <a:fillRect/>
          </a:stretch>
        </p:blipFill>
        <p:spPr>
          <a:xfrm>
            <a:off x="8352300" y="4061350"/>
            <a:ext cx="702075" cy="1029451"/>
          </a:xfrm>
          <a:prstGeom prst="rect">
            <a:avLst/>
          </a:prstGeom>
          <a:noFill/>
          <a:ln>
            <a:noFill/>
          </a:ln>
        </p:spPr>
      </p:pic>
      <p:pic>
        <p:nvPicPr>
          <p:cNvPr id="576" name="Google Shape;576;p93"/>
          <p:cNvPicPr preferRelativeResize="0"/>
          <p:nvPr/>
        </p:nvPicPr>
        <p:blipFill rotWithShape="1">
          <a:blip r:embed="rId6">
            <a:alphaModFix/>
          </a:blip>
          <a:srcRect b="5383" l="0" r="0" t="0"/>
          <a:stretch/>
        </p:blipFill>
        <p:spPr>
          <a:xfrm>
            <a:off x="1067513" y="1039450"/>
            <a:ext cx="1828803" cy="1726387"/>
          </a:xfrm>
          <a:prstGeom prst="rect">
            <a:avLst/>
          </a:prstGeom>
          <a:noFill/>
          <a:ln>
            <a:noFill/>
          </a:ln>
        </p:spPr>
      </p:pic>
      <p:pic>
        <p:nvPicPr>
          <p:cNvPr id="577" name="Google Shape;577;p93"/>
          <p:cNvPicPr preferRelativeResize="0"/>
          <p:nvPr/>
        </p:nvPicPr>
        <p:blipFill>
          <a:blip r:embed="rId7">
            <a:alphaModFix/>
          </a:blip>
          <a:stretch>
            <a:fillRect/>
          </a:stretch>
        </p:blipFill>
        <p:spPr>
          <a:xfrm>
            <a:off x="3548450" y="954225"/>
            <a:ext cx="1828797" cy="1828803"/>
          </a:xfrm>
          <a:prstGeom prst="rect">
            <a:avLst/>
          </a:prstGeom>
          <a:noFill/>
          <a:ln>
            <a:noFill/>
          </a:ln>
        </p:spPr>
      </p:pic>
      <p:pic>
        <p:nvPicPr>
          <p:cNvPr id="578" name="Google Shape;578;p93"/>
          <p:cNvPicPr preferRelativeResize="0"/>
          <p:nvPr/>
        </p:nvPicPr>
        <p:blipFill rotWithShape="1">
          <a:blip r:embed="rId8">
            <a:alphaModFix/>
          </a:blip>
          <a:srcRect b="4470" l="0" r="0" t="0"/>
          <a:stretch/>
        </p:blipFill>
        <p:spPr>
          <a:xfrm>
            <a:off x="5887200" y="1028487"/>
            <a:ext cx="1828797" cy="1748332"/>
          </a:xfrm>
          <a:prstGeom prst="rect">
            <a:avLst/>
          </a:prstGeom>
          <a:noFill/>
          <a:ln>
            <a:noFill/>
          </a:ln>
        </p:spPr>
      </p:pic>
      <p:sp>
        <p:nvSpPr>
          <p:cNvPr id="579" name="Google Shape;579;p93"/>
          <p:cNvSpPr/>
          <p:nvPr/>
        </p:nvSpPr>
        <p:spPr>
          <a:xfrm>
            <a:off x="2896325" y="1686950"/>
            <a:ext cx="551400" cy="431400"/>
          </a:xfrm>
          <a:prstGeom prst="rightArrow">
            <a:avLst>
              <a:gd fmla="val 50000" name="adj1"/>
              <a:gd fmla="val 50000" name="adj2"/>
            </a:avLst>
          </a:prstGeom>
          <a:solidFill>
            <a:srgbClr val="00457E"/>
          </a:solidFill>
          <a:ln cap="flat" cmpd="sng" w="28575">
            <a:solidFill>
              <a:srgbClr val="55A0D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580" name="Google Shape;580;p93"/>
          <p:cNvSpPr/>
          <p:nvPr/>
        </p:nvSpPr>
        <p:spPr>
          <a:xfrm>
            <a:off x="5377250" y="1652938"/>
            <a:ext cx="551400" cy="431400"/>
          </a:xfrm>
          <a:prstGeom prst="rightArrow">
            <a:avLst>
              <a:gd fmla="val 50000" name="adj1"/>
              <a:gd fmla="val 50000" name="adj2"/>
            </a:avLst>
          </a:prstGeom>
          <a:solidFill>
            <a:srgbClr val="00457E"/>
          </a:solidFill>
          <a:ln cap="flat" cmpd="sng" w="28575">
            <a:solidFill>
              <a:srgbClr val="55A0D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grpSp>
        <p:nvGrpSpPr>
          <p:cNvPr id="581" name="Google Shape;581;p93"/>
          <p:cNvGrpSpPr/>
          <p:nvPr/>
        </p:nvGrpSpPr>
        <p:grpSpPr>
          <a:xfrm>
            <a:off x="1067525" y="2935400"/>
            <a:ext cx="6727978" cy="1828803"/>
            <a:chOff x="1067525" y="2935400"/>
            <a:chExt cx="6727978" cy="1828803"/>
          </a:xfrm>
        </p:grpSpPr>
        <p:pic>
          <p:nvPicPr>
            <p:cNvPr id="582" name="Google Shape;582;p93"/>
            <p:cNvPicPr preferRelativeResize="0"/>
            <p:nvPr/>
          </p:nvPicPr>
          <p:blipFill rotWithShape="1">
            <a:blip r:embed="rId9">
              <a:alphaModFix/>
            </a:blip>
            <a:srcRect b="4879" l="0" r="0" t="0"/>
            <a:stretch/>
          </p:blipFill>
          <p:spPr>
            <a:xfrm>
              <a:off x="1067525" y="3003425"/>
              <a:ext cx="1828803" cy="1737359"/>
            </a:xfrm>
            <a:prstGeom prst="rect">
              <a:avLst/>
            </a:prstGeom>
            <a:noFill/>
            <a:ln>
              <a:noFill/>
            </a:ln>
          </p:spPr>
        </p:pic>
        <p:pic>
          <p:nvPicPr>
            <p:cNvPr id="583" name="Google Shape;583;p93"/>
            <p:cNvPicPr preferRelativeResize="0"/>
            <p:nvPr/>
          </p:nvPicPr>
          <p:blipFill rotWithShape="1">
            <a:blip r:embed="rId10">
              <a:alphaModFix/>
            </a:blip>
            <a:srcRect b="4967" l="0" r="0" t="4877"/>
            <a:stretch/>
          </p:blipFill>
          <p:spPr>
            <a:xfrm>
              <a:off x="3446850" y="2935400"/>
              <a:ext cx="2031990" cy="1828803"/>
            </a:xfrm>
            <a:prstGeom prst="rect">
              <a:avLst/>
            </a:prstGeom>
            <a:noFill/>
            <a:ln>
              <a:noFill/>
            </a:ln>
          </p:spPr>
        </p:pic>
        <p:pic>
          <p:nvPicPr>
            <p:cNvPr id="584" name="Google Shape;584;p93"/>
            <p:cNvPicPr preferRelativeResize="0"/>
            <p:nvPr/>
          </p:nvPicPr>
          <p:blipFill rotWithShape="1">
            <a:blip r:embed="rId11">
              <a:alphaModFix/>
            </a:blip>
            <a:srcRect b="4879" l="0" r="0" t="0"/>
            <a:stretch/>
          </p:blipFill>
          <p:spPr>
            <a:xfrm>
              <a:off x="5966700" y="3003425"/>
              <a:ext cx="1828803" cy="1737359"/>
            </a:xfrm>
            <a:prstGeom prst="rect">
              <a:avLst/>
            </a:prstGeom>
            <a:noFill/>
            <a:ln>
              <a:noFill/>
            </a:ln>
          </p:spPr>
        </p:pic>
        <p:sp>
          <p:nvSpPr>
            <p:cNvPr id="585" name="Google Shape;585;p93"/>
            <p:cNvSpPr/>
            <p:nvPr/>
          </p:nvSpPr>
          <p:spPr>
            <a:xfrm>
              <a:off x="2896325" y="3656400"/>
              <a:ext cx="551400" cy="431400"/>
            </a:xfrm>
            <a:prstGeom prst="rightArrow">
              <a:avLst>
                <a:gd fmla="val 50000" name="adj1"/>
                <a:gd fmla="val 50000" name="adj2"/>
              </a:avLst>
            </a:prstGeom>
            <a:solidFill>
              <a:srgbClr val="00457E"/>
            </a:solidFill>
            <a:ln cap="flat" cmpd="sng" w="28575">
              <a:solidFill>
                <a:srgbClr val="55A0D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586" name="Google Shape;586;p93"/>
            <p:cNvSpPr/>
            <p:nvPr/>
          </p:nvSpPr>
          <p:spPr>
            <a:xfrm>
              <a:off x="5402650" y="3656400"/>
              <a:ext cx="551400" cy="431400"/>
            </a:xfrm>
            <a:prstGeom prst="rightArrow">
              <a:avLst>
                <a:gd fmla="val 50000" name="adj1"/>
                <a:gd fmla="val 50000" name="adj2"/>
              </a:avLst>
            </a:prstGeom>
            <a:solidFill>
              <a:srgbClr val="00457E"/>
            </a:solidFill>
            <a:ln cap="flat" cmpd="sng" w="28575">
              <a:solidFill>
                <a:srgbClr val="55A0D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1000"/>
                                        <p:tgtEl>
                                          <p:spTgt spid="58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94"/>
          <p:cNvSpPr/>
          <p:nvPr/>
        </p:nvSpPr>
        <p:spPr>
          <a:xfrm>
            <a:off x="5766525" y="25"/>
            <a:ext cx="33774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94"/>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593" name="Google Shape;593;p94"/>
          <p:cNvSpPr txBox="1"/>
          <p:nvPr/>
        </p:nvSpPr>
        <p:spPr>
          <a:xfrm>
            <a:off x="5902000" y="202850"/>
            <a:ext cx="3176100" cy="4651500"/>
          </a:xfrm>
          <a:prstGeom prst="rect">
            <a:avLst/>
          </a:prstGeom>
          <a:noFill/>
          <a:ln>
            <a:noFill/>
          </a:ln>
        </p:spPr>
        <p:txBody>
          <a:bodyPr anchorCtr="0" anchor="t" bIns="91425" lIns="91425" spcFirstLastPara="1" rIns="91425" wrap="square" tIns="91425">
            <a:noAutofit/>
          </a:bodyPr>
          <a:lstStyle/>
          <a:p>
            <a:pPr indent="-273050" lvl="0" marL="285750" rtl="0" algn="l">
              <a:lnSpc>
                <a:spcPct val="100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Behavior is communication.</a:t>
            </a:r>
            <a:endParaRPr sz="1600">
              <a:solidFill>
                <a:schemeClr val="lt1"/>
              </a:solidFill>
              <a:latin typeface="Open Sans"/>
              <a:ea typeface="Open Sans"/>
              <a:cs typeface="Open Sans"/>
              <a:sym typeface="Open Sans"/>
            </a:endParaRPr>
          </a:p>
          <a:p>
            <a:pPr indent="-273050" lvl="0" marL="285750" rtl="0" algn="l">
              <a:lnSpc>
                <a:spcPct val="100000"/>
              </a:lnSpc>
              <a:spcBef>
                <a:spcPts val="100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Determining the reason for the behavior is essential in addressing the behavior.</a:t>
            </a:r>
            <a:endParaRPr sz="1600">
              <a:solidFill>
                <a:schemeClr val="lt1"/>
              </a:solidFill>
              <a:latin typeface="Open Sans"/>
              <a:ea typeface="Open Sans"/>
              <a:cs typeface="Open Sans"/>
              <a:sym typeface="Open Sans"/>
            </a:endParaRPr>
          </a:p>
          <a:p>
            <a:pPr indent="-273050" lvl="0" marL="285750" rtl="0" algn="l">
              <a:lnSpc>
                <a:spcPct val="100000"/>
              </a:lnSpc>
              <a:spcBef>
                <a:spcPts val="100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Common Behaviors:</a:t>
            </a:r>
            <a:endParaRPr sz="1600">
              <a:solidFill>
                <a:schemeClr val="lt1"/>
              </a:solidFill>
              <a:latin typeface="Open Sans"/>
              <a:ea typeface="Open Sans"/>
              <a:cs typeface="Open Sans"/>
              <a:sym typeface="Open Sans"/>
            </a:endParaRPr>
          </a:p>
          <a:p>
            <a:pPr indent="-215900" lvl="1" marL="571500" rtl="0" algn="l">
              <a:lnSpc>
                <a:spcPct val="100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Disrespect</a:t>
            </a:r>
            <a:endParaRPr sz="1600">
              <a:solidFill>
                <a:schemeClr val="lt1"/>
              </a:solidFill>
              <a:latin typeface="Open Sans"/>
              <a:ea typeface="Open Sans"/>
              <a:cs typeface="Open Sans"/>
              <a:sym typeface="Open Sans"/>
            </a:endParaRPr>
          </a:p>
          <a:p>
            <a:pPr indent="-215900" lvl="1" marL="571500" rtl="0" algn="l">
              <a:lnSpc>
                <a:spcPct val="100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Disruption</a:t>
            </a:r>
            <a:endParaRPr sz="1600">
              <a:solidFill>
                <a:schemeClr val="lt1"/>
              </a:solidFill>
              <a:latin typeface="Open Sans"/>
              <a:ea typeface="Open Sans"/>
              <a:cs typeface="Open Sans"/>
              <a:sym typeface="Open Sans"/>
            </a:endParaRPr>
          </a:p>
          <a:p>
            <a:pPr indent="-215900" lvl="1" marL="571500" rtl="0" algn="l">
              <a:lnSpc>
                <a:spcPct val="100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Disregard</a:t>
            </a:r>
            <a:endParaRPr sz="1600">
              <a:solidFill>
                <a:schemeClr val="lt1"/>
              </a:solidFill>
              <a:latin typeface="Open Sans"/>
              <a:ea typeface="Open Sans"/>
              <a:cs typeface="Open Sans"/>
              <a:sym typeface="Open Sans"/>
            </a:endParaRPr>
          </a:p>
          <a:p>
            <a:pPr indent="-273050" lvl="0" marL="285750" rtl="0" algn="l">
              <a:lnSpc>
                <a:spcPct val="100000"/>
              </a:lnSpc>
              <a:spcBef>
                <a:spcPts val="100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We have to de-personalize student behavior.</a:t>
            </a:r>
            <a:endParaRPr sz="1600">
              <a:solidFill>
                <a:schemeClr val="lt1"/>
              </a:solidFill>
              <a:latin typeface="Open Sans"/>
              <a:ea typeface="Open Sans"/>
              <a:cs typeface="Open Sans"/>
              <a:sym typeface="Open Sans"/>
            </a:endParaRPr>
          </a:p>
          <a:p>
            <a:pPr indent="-273050" lvl="0" marL="285750" rtl="0" algn="l">
              <a:lnSpc>
                <a:spcPct val="100000"/>
              </a:lnSpc>
              <a:spcBef>
                <a:spcPts val="100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Moving from “How can I control these behaviors?” to “How do I understand these behaviors?”</a:t>
            </a:r>
            <a:endParaRPr sz="1600">
              <a:solidFill>
                <a:schemeClr val="lt1"/>
              </a:solidFill>
              <a:latin typeface="Open Sans"/>
              <a:ea typeface="Open Sans"/>
              <a:cs typeface="Open Sans"/>
              <a:sym typeface="Open Sans"/>
            </a:endParaRPr>
          </a:p>
          <a:p>
            <a:pPr indent="-273050" lvl="0" marL="285750" rtl="0" algn="l">
              <a:lnSpc>
                <a:spcPct val="100000"/>
              </a:lnSpc>
              <a:spcBef>
                <a:spcPts val="100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Focus on prevention rather than punishment.</a:t>
            </a:r>
            <a:endParaRPr sz="1600">
              <a:solidFill>
                <a:schemeClr val="lt1"/>
              </a:solidFill>
              <a:latin typeface="Open Sans"/>
              <a:ea typeface="Open Sans"/>
              <a:cs typeface="Open Sans"/>
              <a:sym typeface="Open Sans"/>
            </a:endParaRPr>
          </a:p>
          <a:p>
            <a:pPr indent="0" lvl="0" marL="457200" rtl="0" algn="l">
              <a:spcBef>
                <a:spcPts val="1000"/>
              </a:spcBef>
              <a:spcAft>
                <a:spcPts val="0"/>
              </a:spcAft>
              <a:buNone/>
            </a:pPr>
            <a:r>
              <a:t/>
            </a:r>
            <a:endParaRPr sz="1000">
              <a:solidFill>
                <a:srgbClr val="FFFFFF"/>
              </a:solidFill>
              <a:latin typeface="Open Sans"/>
              <a:ea typeface="Open Sans"/>
              <a:cs typeface="Open Sans"/>
              <a:sym typeface="Open Sans"/>
            </a:endParaRPr>
          </a:p>
        </p:txBody>
      </p:sp>
      <p:pic>
        <p:nvPicPr>
          <p:cNvPr id="594" name="Google Shape;594;p94"/>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95" name="Google Shape;595;p94"/>
          <p:cNvPicPr preferRelativeResize="0"/>
          <p:nvPr/>
        </p:nvPicPr>
        <p:blipFill>
          <a:blip r:embed="rId4">
            <a:alphaModFix/>
          </a:blip>
          <a:stretch>
            <a:fillRect/>
          </a:stretch>
        </p:blipFill>
        <p:spPr>
          <a:xfrm>
            <a:off x="437526" y="123400"/>
            <a:ext cx="4838702" cy="48387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A0D3"/>
        </a:solidFill>
      </p:bgPr>
    </p:bg>
    <p:spTree>
      <p:nvGrpSpPr>
        <p:cNvPr id="599" name="Shape 599"/>
        <p:cNvGrpSpPr/>
        <p:nvPr/>
      </p:nvGrpSpPr>
      <p:grpSpPr>
        <a:xfrm>
          <a:off x="0" y="0"/>
          <a:ext cx="0" cy="0"/>
          <a:chOff x="0" y="0"/>
          <a:chExt cx="0" cy="0"/>
        </a:xfrm>
      </p:grpSpPr>
      <p:sp>
        <p:nvSpPr>
          <p:cNvPr id="600" name="Google Shape;600;p95"/>
          <p:cNvSpPr txBox="1"/>
          <p:nvPr>
            <p:ph type="title"/>
          </p:nvPr>
        </p:nvSpPr>
        <p:spPr>
          <a:xfrm>
            <a:off x="167350" y="324050"/>
            <a:ext cx="4045200" cy="167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700">
                <a:solidFill>
                  <a:schemeClr val="lt1"/>
                </a:solidFill>
                <a:latin typeface="Roboto"/>
                <a:ea typeface="Roboto"/>
                <a:cs typeface="Roboto"/>
                <a:sym typeface="Roboto"/>
              </a:rPr>
              <a:t>All Behavior Communicates a Need</a:t>
            </a:r>
            <a:endParaRPr b="1" sz="3700">
              <a:solidFill>
                <a:schemeClr val="lt1"/>
              </a:solidFill>
              <a:latin typeface="Roboto"/>
              <a:ea typeface="Roboto"/>
              <a:cs typeface="Roboto"/>
              <a:sym typeface="Roboto"/>
            </a:endParaRPr>
          </a:p>
        </p:txBody>
      </p:sp>
      <p:sp>
        <p:nvSpPr>
          <p:cNvPr id="601" name="Google Shape;601;p95"/>
          <p:cNvSpPr txBox="1"/>
          <p:nvPr>
            <p:ph idx="2" type="body"/>
          </p:nvPr>
        </p:nvSpPr>
        <p:spPr>
          <a:xfrm>
            <a:off x="4731300" y="127900"/>
            <a:ext cx="4230000" cy="48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457E"/>
                </a:solidFill>
                <a:latin typeface="Open Sans"/>
                <a:ea typeface="Open Sans"/>
                <a:cs typeface="Open Sans"/>
                <a:sym typeface="Open Sans"/>
              </a:rPr>
              <a:t>Appropriate behavior is generally </a:t>
            </a:r>
            <a:r>
              <a:rPr b="1" lang="en">
                <a:solidFill>
                  <a:srgbClr val="00457E"/>
                </a:solidFill>
                <a:latin typeface="Open Sans"/>
                <a:ea typeface="Open Sans"/>
                <a:cs typeface="Open Sans"/>
                <a:sym typeface="Open Sans"/>
              </a:rPr>
              <a:t>achieved</a:t>
            </a:r>
            <a:r>
              <a:rPr b="1" lang="en">
                <a:solidFill>
                  <a:srgbClr val="00457E"/>
                </a:solidFill>
                <a:latin typeface="Open Sans"/>
                <a:ea typeface="Open Sans"/>
                <a:cs typeface="Open Sans"/>
                <a:sym typeface="Open Sans"/>
              </a:rPr>
              <a:t> when students:</a:t>
            </a:r>
            <a:endParaRPr b="1">
              <a:solidFill>
                <a:srgbClr val="00457E"/>
              </a:solidFill>
              <a:latin typeface="Open Sans"/>
              <a:ea typeface="Open Sans"/>
              <a:cs typeface="Open Sans"/>
              <a:sym typeface="Open Sans"/>
            </a:endParaRPr>
          </a:p>
          <a:p>
            <a:pPr indent="-330200" lvl="0" marL="457200" rtl="0" algn="l">
              <a:spcBef>
                <a:spcPts val="16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Feel connected to the teacher, one another, and the curriculum</a:t>
            </a:r>
            <a:endParaRPr sz="1600">
              <a:solidFill>
                <a:srgbClr val="00457E"/>
              </a:solidFill>
              <a:latin typeface="Open Sans"/>
              <a:ea typeface="Open Sans"/>
              <a:cs typeface="Open Sans"/>
              <a:sym typeface="Open Sans"/>
            </a:endParaRPr>
          </a:p>
          <a:p>
            <a:pPr indent="-330200" lvl="0" marL="4572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Believe that success is </a:t>
            </a:r>
            <a:r>
              <a:rPr lang="en" sz="1600">
                <a:solidFill>
                  <a:srgbClr val="00457E"/>
                </a:solidFill>
                <a:latin typeface="Open Sans"/>
                <a:ea typeface="Open Sans"/>
                <a:cs typeface="Open Sans"/>
                <a:sym typeface="Open Sans"/>
              </a:rPr>
              <a:t>attainable</a:t>
            </a:r>
            <a:r>
              <a:rPr lang="en" sz="1600">
                <a:solidFill>
                  <a:srgbClr val="00457E"/>
                </a:solidFill>
                <a:latin typeface="Open Sans"/>
                <a:ea typeface="Open Sans"/>
                <a:cs typeface="Open Sans"/>
                <a:sym typeface="Open Sans"/>
              </a:rPr>
              <a:t> with reasonable effort</a:t>
            </a:r>
            <a:endParaRPr sz="1600">
              <a:solidFill>
                <a:srgbClr val="00457E"/>
              </a:solidFill>
              <a:latin typeface="Open Sans"/>
              <a:ea typeface="Open Sans"/>
              <a:cs typeface="Open Sans"/>
              <a:sym typeface="Open Sans"/>
            </a:endParaRPr>
          </a:p>
          <a:p>
            <a:pPr indent="-330200" lvl="0" marL="4572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Feel respected by being heard; feel teachers strongly care about them</a:t>
            </a:r>
            <a:endParaRPr sz="1600">
              <a:solidFill>
                <a:srgbClr val="00457E"/>
              </a:solidFill>
              <a:latin typeface="Open Sans"/>
              <a:ea typeface="Open Sans"/>
              <a:cs typeface="Open Sans"/>
              <a:sym typeface="Open Sans"/>
            </a:endParaRPr>
          </a:p>
          <a:p>
            <a:pPr indent="-330200" lvl="0" marL="4572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Are given responsibility, especially in helping other students</a:t>
            </a:r>
            <a:endParaRPr sz="1600">
              <a:solidFill>
                <a:srgbClr val="00457E"/>
              </a:solidFill>
              <a:latin typeface="Open Sans"/>
              <a:ea typeface="Open Sans"/>
              <a:cs typeface="Open Sans"/>
              <a:sym typeface="Open Sans"/>
            </a:endParaRPr>
          </a:p>
          <a:p>
            <a:pPr indent="-330200" lvl="0" marL="4572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Look forward to sanctioned moments of joy and laughter every day</a:t>
            </a:r>
            <a:endParaRPr sz="1600">
              <a:solidFill>
                <a:srgbClr val="00457E"/>
              </a:solidFill>
              <a:latin typeface="Open Sans"/>
              <a:ea typeface="Open Sans"/>
              <a:cs typeface="Open Sans"/>
              <a:sym typeface="Open Sans"/>
            </a:endParaRPr>
          </a:p>
          <a:p>
            <a:pPr indent="-330200" lvl="0" marL="457200" rtl="0" algn="l">
              <a:spcBef>
                <a:spcPts val="1000"/>
              </a:spcBef>
              <a:spcAft>
                <a:spcPts val="1000"/>
              </a:spcAft>
              <a:buClr>
                <a:srgbClr val="00457E"/>
              </a:buClr>
              <a:buSzPts val="1600"/>
              <a:buFont typeface="Open Sans"/>
              <a:buChar char="●"/>
            </a:pPr>
            <a:r>
              <a:rPr lang="en" sz="1600">
                <a:solidFill>
                  <a:srgbClr val="00457E"/>
                </a:solidFill>
                <a:latin typeface="Open Sans"/>
                <a:ea typeface="Open Sans"/>
                <a:cs typeface="Open Sans"/>
                <a:sym typeface="Open Sans"/>
              </a:rPr>
              <a:t>Believe that what is taught is relevant to something they care about</a:t>
            </a:r>
            <a:endParaRPr sz="1600">
              <a:solidFill>
                <a:srgbClr val="00457E"/>
              </a:solidFill>
              <a:latin typeface="Open Sans"/>
              <a:ea typeface="Open Sans"/>
              <a:cs typeface="Open Sans"/>
              <a:sym typeface="Open Sans"/>
            </a:endParaRPr>
          </a:p>
        </p:txBody>
      </p:sp>
      <p:grpSp>
        <p:nvGrpSpPr>
          <p:cNvPr id="602" name="Google Shape;602;p95"/>
          <p:cNvGrpSpPr/>
          <p:nvPr/>
        </p:nvGrpSpPr>
        <p:grpSpPr>
          <a:xfrm>
            <a:off x="226150" y="2044825"/>
            <a:ext cx="4122000" cy="2856375"/>
            <a:chOff x="226150" y="2044825"/>
            <a:chExt cx="4122000" cy="2856375"/>
          </a:xfrm>
        </p:grpSpPr>
        <p:grpSp>
          <p:nvGrpSpPr>
            <p:cNvPr id="603" name="Google Shape;603;p95"/>
            <p:cNvGrpSpPr/>
            <p:nvPr/>
          </p:nvGrpSpPr>
          <p:grpSpPr>
            <a:xfrm>
              <a:off x="226150" y="2044825"/>
              <a:ext cx="4122000" cy="2856375"/>
              <a:chOff x="226150" y="2044825"/>
              <a:chExt cx="4122000" cy="2856375"/>
            </a:xfrm>
          </p:grpSpPr>
          <p:sp>
            <p:nvSpPr>
              <p:cNvPr id="604" name="Google Shape;604;p95"/>
              <p:cNvSpPr/>
              <p:nvPr/>
            </p:nvSpPr>
            <p:spPr>
              <a:xfrm>
                <a:off x="226150" y="2068000"/>
                <a:ext cx="4122000" cy="115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pic>
            <p:nvPicPr>
              <p:cNvPr id="605" name="Google Shape;605;p95"/>
              <p:cNvPicPr preferRelativeResize="0"/>
              <p:nvPr/>
            </p:nvPicPr>
            <p:blipFill rotWithShape="1">
              <a:blip r:embed="rId3">
                <a:alphaModFix/>
              </a:blip>
              <a:srcRect b="27837" l="0" r="0" t="28350"/>
              <a:stretch/>
            </p:blipFill>
            <p:spPr>
              <a:xfrm>
                <a:off x="226175" y="2647600"/>
                <a:ext cx="4121950" cy="2253600"/>
              </a:xfrm>
              <a:prstGeom prst="rect">
                <a:avLst/>
              </a:prstGeom>
              <a:noFill/>
              <a:ln>
                <a:noFill/>
              </a:ln>
            </p:spPr>
          </p:pic>
          <p:sp>
            <p:nvSpPr>
              <p:cNvPr id="606" name="Google Shape;606;p95"/>
              <p:cNvSpPr txBox="1"/>
              <p:nvPr/>
            </p:nvSpPr>
            <p:spPr>
              <a:xfrm>
                <a:off x="300475" y="2044825"/>
                <a:ext cx="3912000" cy="45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latin typeface="Roboto"/>
                    <a:ea typeface="Roboto"/>
                    <a:cs typeface="Roboto"/>
                    <a:sym typeface="Roboto"/>
                  </a:rPr>
                  <a:t>“Can you help determine the function of behavior?”</a:t>
                </a:r>
                <a:endParaRPr sz="1300">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Me (Function of Behavior Investigator): </a:t>
                </a:r>
                <a:endParaRPr sz="1300">
                  <a:latin typeface="Roboto"/>
                  <a:ea typeface="Roboto"/>
                  <a:cs typeface="Roboto"/>
                  <a:sym typeface="Roboto"/>
                </a:endParaRPr>
              </a:p>
            </p:txBody>
          </p:sp>
        </p:grpSp>
        <p:sp>
          <p:nvSpPr>
            <p:cNvPr id="607" name="Google Shape;607;p95"/>
            <p:cNvSpPr txBox="1"/>
            <p:nvPr/>
          </p:nvSpPr>
          <p:spPr>
            <a:xfrm>
              <a:off x="563800" y="4388500"/>
              <a:ext cx="3252300" cy="512700"/>
            </a:xfrm>
            <a:prstGeom prst="rect">
              <a:avLst/>
            </a:prstGeom>
            <a:noFill/>
            <a:ln>
              <a:noFill/>
            </a:ln>
            <a:effectLst>
              <a:outerShdw blurRad="57150" rotWithShape="0" algn="bl" dir="5400000" dist="3810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oboto Medium"/>
                  <a:ea typeface="Roboto Medium"/>
                  <a:cs typeface="Roboto Medium"/>
                  <a:sym typeface="Roboto Medium"/>
                </a:rPr>
                <a:t>Let’s find that function!</a:t>
              </a:r>
              <a:endParaRPr sz="1800">
                <a:solidFill>
                  <a:srgbClr val="FFFFFF"/>
                </a:solidFill>
                <a:latin typeface="Roboto Medium"/>
                <a:ea typeface="Roboto Medium"/>
                <a:cs typeface="Roboto Medium"/>
                <a:sym typeface="Roboto Medium"/>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96"/>
          <p:cNvSpPr/>
          <p:nvPr/>
        </p:nvSpPr>
        <p:spPr>
          <a:xfrm rot="-5400000">
            <a:off x="4371138" y="-33600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96"/>
          <p:cNvSpPr txBox="1"/>
          <p:nvPr>
            <p:ph idx="4294967295" type="title"/>
          </p:nvPr>
        </p:nvSpPr>
        <p:spPr>
          <a:xfrm>
            <a:off x="468163" y="256125"/>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Basic Needs that Contribute to Behavior</a:t>
            </a:r>
            <a:endParaRPr b="1" i="1" sz="3000">
              <a:solidFill>
                <a:srgbClr val="FFFFFF"/>
              </a:solidFill>
              <a:latin typeface="Roboto"/>
              <a:ea typeface="Roboto"/>
              <a:cs typeface="Roboto"/>
              <a:sym typeface="Roboto"/>
            </a:endParaRPr>
          </a:p>
        </p:txBody>
      </p:sp>
      <p:pic>
        <p:nvPicPr>
          <p:cNvPr id="614" name="Google Shape;614;p96"/>
          <p:cNvPicPr preferRelativeResize="0"/>
          <p:nvPr/>
        </p:nvPicPr>
        <p:blipFill>
          <a:blip r:embed="rId3">
            <a:alphaModFix/>
          </a:blip>
          <a:stretch>
            <a:fillRect/>
          </a:stretch>
        </p:blipFill>
        <p:spPr>
          <a:xfrm>
            <a:off x="0" y="4577500"/>
            <a:ext cx="1067526" cy="565999"/>
          </a:xfrm>
          <a:prstGeom prst="rect">
            <a:avLst/>
          </a:prstGeom>
          <a:noFill/>
          <a:ln>
            <a:noFill/>
          </a:ln>
        </p:spPr>
      </p:pic>
      <p:graphicFrame>
        <p:nvGraphicFramePr>
          <p:cNvPr id="615" name="Google Shape;615;p96"/>
          <p:cNvGraphicFramePr/>
          <p:nvPr/>
        </p:nvGraphicFramePr>
        <p:xfrm>
          <a:off x="606738" y="1126500"/>
          <a:ext cx="3000000" cy="3000000"/>
        </p:xfrm>
        <a:graphic>
          <a:graphicData uri="http://schemas.openxmlformats.org/drawingml/2006/table">
            <a:tbl>
              <a:tblPr>
                <a:noFill/>
                <a:tableStyleId>{652547A8-397D-48B1-A4F4-408B7D7A9A69}</a:tableStyleId>
              </a:tblPr>
              <a:tblGrid>
                <a:gridCol w="2689700"/>
                <a:gridCol w="2689700"/>
                <a:gridCol w="2689700"/>
              </a:tblGrid>
              <a:tr h="1640975">
                <a:tc>
                  <a:txBody>
                    <a:bodyPr/>
                    <a:lstStyle/>
                    <a:p>
                      <a:pPr indent="0" lvl="0" marL="0" rtl="0" algn="l">
                        <a:spcBef>
                          <a:spcPts val="0"/>
                        </a:spcBef>
                        <a:spcAft>
                          <a:spcPts val="0"/>
                        </a:spcAft>
                        <a:buNone/>
                      </a:pPr>
                      <a:r>
                        <a:rPr b="1" lang="en" sz="1600">
                          <a:solidFill>
                            <a:srgbClr val="00467F"/>
                          </a:solidFill>
                          <a:latin typeface="Open Sans"/>
                          <a:ea typeface="Open Sans"/>
                          <a:cs typeface="Open Sans"/>
                          <a:sym typeface="Open Sans"/>
                        </a:rPr>
                        <a:t>Identity </a:t>
                      </a:r>
                      <a:r>
                        <a:rPr lang="en" sz="1600">
                          <a:solidFill>
                            <a:srgbClr val="00467F"/>
                          </a:solidFill>
                          <a:latin typeface="Open Sans"/>
                          <a:ea typeface="Open Sans"/>
                          <a:cs typeface="Open Sans"/>
                          <a:sym typeface="Open Sans"/>
                        </a:rPr>
                        <a:t>-</a:t>
                      </a:r>
                      <a:endParaRPr sz="1600">
                        <a:solidFill>
                          <a:srgbClr val="00467F"/>
                        </a:solidFill>
                        <a:latin typeface="Open Sans"/>
                        <a:ea typeface="Open Sans"/>
                        <a:cs typeface="Open Sans"/>
                        <a:sym typeface="Open Sans"/>
                      </a:endParaRPr>
                    </a:p>
                    <a:p>
                      <a:pPr indent="0" lvl="0" marL="0" rtl="0" algn="l">
                        <a:spcBef>
                          <a:spcPts val="0"/>
                        </a:spcBef>
                        <a:spcAft>
                          <a:spcPts val="0"/>
                        </a:spcAft>
                        <a:buNone/>
                      </a:pPr>
                      <a:r>
                        <a:rPr lang="en" sz="1600">
                          <a:solidFill>
                            <a:srgbClr val="00467F"/>
                          </a:solidFill>
                          <a:latin typeface="Open Sans"/>
                          <a:ea typeface="Open Sans"/>
                          <a:cs typeface="Open Sans"/>
                          <a:sym typeface="Open Sans"/>
                        </a:rPr>
                        <a:t>Find time to notice how students feel about themselves and connect with those feelings</a:t>
                      </a:r>
                      <a:endParaRPr sz="1600">
                        <a:solidFill>
                          <a:srgbClr val="00467F"/>
                        </a:solidFill>
                        <a:latin typeface="Open Sans"/>
                        <a:ea typeface="Open Sans"/>
                        <a:cs typeface="Open Sans"/>
                        <a:sym typeface="Open Sans"/>
                      </a:endParaRPr>
                    </a:p>
                  </a:txBody>
                  <a:tcPr marT="91425" marB="91425" marR="91425" marL="91425">
                    <a:lnL cap="flat" cmpd="sng" w="28575">
                      <a:solidFill>
                        <a:srgbClr val="888888"/>
                      </a:solidFill>
                      <a:prstDash val="solid"/>
                      <a:round/>
                      <a:headEnd len="sm" w="sm" type="none"/>
                      <a:tailEnd len="sm" w="sm" type="none"/>
                    </a:lnL>
                    <a:lnR cap="flat" cmpd="sng" w="28575">
                      <a:solidFill>
                        <a:srgbClr val="888888"/>
                      </a:solidFill>
                      <a:prstDash val="solid"/>
                      <a:round/>
                      <a:headEnd len="sm" w="sm" type="none"/>
                      <a:tailEnd len="sm" w="sm" type="none"/>
                    </a:lnR>
                    <a:lnT cap="flat" cmpd="sng" w="28575">
                      <a:solidFill>
                        <a:srgbClr val="888888"/>
                      </a:solidFill>
                      <a:prstDash val="solid"/>
                      <a:round/>
                      <a:headEnd len="sm" w="sm" type="none"/>
                      <a:tailEnd len="sm" w="sm" type="none"/>
                    </a:lnT>
                    <a:lnB cap="flat" cmpd="sng" w="28575">
                      <a:solidFill>
                        <a:srgbClr val="888888"/>
                      </a:solidFill>
                      <a:prstDash val="solid"/>
                      <a:round/>
                      <a:headEnd len="sm" w="sm" type="none"/>
                      <a:tailEnd len="sm" w="sm" type="none"/>
                    </a:lnB>
                  </a:tcPr>
                </a:tc>
                <a:tc>
                  <a:txBody>
                    <a:bodyPr/>
                    <a:lstStyle/>
                    <a:p>
                      <a:pPr indent="0" lvl="0" marL="0" rtl="0" algn="l">
                        <a:spcBef>
                          <a:spcPts val="0"/>
                        </a:spcBef>
                        <a:spcAft>
                          <a:spcPts val="0"/>
                        </a:spcAft>
                        <a:buNone/>
                      </a:pPr>
                      <a:r>
                        <a:rPr b="1" lang="en" sz="1600">
                          <a:solidFill>
                            <a:srgbClr val="00467F"/>
                          </a:solidFill>
                          <a:latin typeface="Open Sans"/>
                          <a:ea typeface="Open Sans"/>
                          <a:cs typeface="Open Sans"/>
                          <a:sym typeface="Open Sans"/>
                        </a:rPr>
                        <a:t>Attention </a:t>
                      </a:r>
                      <a:r>
                        <a:rPr lang="en" sz="1600">
                          <a:solidFill>
                            <a:srgbClr val="00467F"/>
                          </a:solidFill>
                          <a:latin typeface="Open Sans"/>
                          <a:ea typeface="Open Sans"/>
                          <a:cs typeface="Open Sans"/>
                          <a:sym typeface="Open Sans"/>
                        </a:rPr>
                        <a:t>-</a:t>
                      </a:r>
                      <a:endParaRPr sz="1600">
                        <a:solidFill>
                          <a:srgbClr val="00467F"/>
                        </a:solidFill>
                        <a:latin typeface="Open Sans"/>
                        <a:ea typeface="Open Sans"/>
                        <a:cs typeface="Open Sans"/>
                        <a:sym typeface="Open Sans"/>
                      </a:endParaRPr>
                    </a:p>
                    <a:p>
                      <a:pPr indent="0" lvl="0" marL="0" rtl="0" algn="l">
                        <a:spcBef>
                          <a:spcPts val="0"/>
                        </a:spcBef>
                        <a:spcAft>
                          <a:spcPts val="0"/>
                        </a:spcAft>
                        <a:buNone/>
                      </a:pPr>
                      <a:r>
                        <a:rPr lang="en" sz="1600">
                          <a:solidFill>
                            <a:srgbClr val="00467F"/>
                          </a:solidFill>
                          <a:latin typeface="Open Sans"/>
                          <a:ea typeface="Open Sans"/>
                          <a:cs typeface="Open Sans"/>
                          <a:sym typeface="Open Sans"/>
                        </a:rPr>
                        <a:t>Call more often on students who need attention, greet them at the door, smile at them when walking around the classroom</a:t>
                      </a:r>
                      <a:endParaRPr sz="1600">
                        <a:solidFill>
                          <a:srgbClr val="00467F"/>
                        </a:solidFill>
                        <a:latin typeface="Open Sans"/>
                        <a:ea typeface="Open Sans"/>
                        <a:cs typeface="Open Sans"/>
                        <a:sym typeface="Open Sans"/>
                      </a:endParaRPr>
                    </a:p>
                  </a:txBody>
                  <a:tcPr marT="91425" marB="91425" marR="91425" marL="91425">
                    <a:lnL cap="flat" cmpd="sng" w="28575">
                      <a:solidFill>
                        <a:srgbClr val="888888"/>
                      </a:solidFill>
                      <a:prstDash val="solid"/>
                      <a:round/>
                      <a:headEnd len="sm" w="sm" type="none"/>
                      <a:tailEnd len="sm" w="sm" type="none"/>
                    </a:lnL>
                    <a:lnR cap="flat" cmpd="sng" w="28575">
                      <a:solidFill>
                        <a:srgbClr val="888888"/>
                      </a:solidFill>
                      <a:prstDash val="solid"/>
                      <a:round/>
                      <a:headEnd len="sm" w="sm" type="none"/>
                      <a:tailEnd len="sm" w="sm" type="none"/>
                    </a:lnR>
                    <a:lnT cap="flat" cmpd="sng" w="28575">
                      <a:solidFill>
                        <a:srgbClr val="888888"/>
                      </a:solidFill>
                      <a:prstDash val="solid"/>
                      <a:round/>
                      <a:headEnd len="sm" w="sm" type="none"/>
                      <a:tailEnd len="sm" w="sm" type="none"/>
                    </a:lnT>
                    <a:lnB cap="flat" cmpd="sng" w="28575">
                      <a:solidFill>
                        <a:srgbClr val="888888"/>
                      </a:solidFill>
                      <a:prstDash val="solid"/>
                      <a:round/>
                      <a:headEnd len="sm" w="sm" type="none"/>
                      <a:tailEnd len="sm" w="sm" type="none"/>
                    </a:lnB>
                  </a:tcPr>
                </a:tc>
                <a:tc>
                  <a:txBody>
                    <a:bodyPr/>
                    <a:lstStyle/>
                    <a:p>
                      <a:pPr indent="0" lvl="0" marL="0" rtl="0" algn="l">
                        <a:spcBef>
                          <a:spcPts val="0"/>
                        </a:spcBef>
                        <a:spcAft>
                          <a:spcPts val="0"/>
                        </a:spcAft>
                        <a:buNone/>
                      </a:pPr>
                      <a:r>
                        <a:rPr b="1" lang="en" sz="1600">
                          <a:solidFill>
                            <a:srgbClr val="00467F"/>
                          </a:solidFill>
                          <a:latin typeface="Open Sans"/>
                          <a:ea typeface="Open Sans"/>
                          <a:cs typeface="Open Sans"/>
                          <a:sym typeface="Open Sans"/>
                        </a:rPr>
                        <a:t>Connection </a:t>
                      </a:r>
                      <a:r>
                        <a:rPr lang="en" sz="1600">
                          <a:solidFill>
                            <a:srgbClr val="00467F"/>
                          </a:solidFill>
                          <a:latin typeface="Open Sans"/>
                          <a:ea typeface="Open Sans"/>
                          <a:cs typeface="Open Sans"/>
                          <a:sym typeface="Open Sans"/>
                        </a:rPr>
                        <a:t>-</a:t>
                      </a:r>
                      <a:endParaRPr sz="1600">
                        <a:solidFill>
                          <a:srgbClr val="00467F"/>
                        </a:solidFill>
                        <a:latin typeface="Open Sans"/>
                        <a:ea typeface="Open Sans"/>
                        <a:cs typeface="Open Sans"/>
                        <a:sym typeface="Open Sans"/>
                      </a:endParaRPr>
                    </a:p>
                    <a:p>
                      <a:pPr indent="0" lvl="0" marL="0" rtl="0" algn="l">
                        <a:spcBef>
                          <a:spcPts val="0"/>
                        </a:spcBef>
                        <a:spcAft>
                          <a:spcPts val="0"/>
                        </a:spcAft>
                        <a:buNone/>
                      </a:pPr>
                      <a:r>
                        <a:rPr lang="en" sz="1600">
                          <a:solidFill>
                            <a:srgbClr val="00467F"/>
                          </a:solidFill>
                          <a:latin typeface="Open Sans"/>
                          <a:ea typeface="Open Sans"/>
                          <a:cs typeface="Open Sans"/>
                          <a:sym typeface="Open Sans"/>
                        </a:rPr>
                        <a:t>Pay attention to the connections students make. Resolve conflicts with the students in ways that don’t alienate them. Help them connect with </a:t>
                      </a:r>
                      <a:r>
                        <a:rPr lang="en" sz="1600">
                          <a:solidFill>
                            <a:srgbClr val="00467F"/>
                          </a:solidFill>
                          <a:latin typeface="Open Sans"/>
                          <a:ea typeface="Open Sans"/>
                          <a:cs typeface="Open Sans"/>
                          <a:sym typeface="Open Sans"/>
                        </a:rPr>
                        <a:t>positive</a:t>
                      </a:r>
                      <a:r>
                        <a:rPr lang="en" sz="1600">
                          <a:solidFill>
                            <a:srgbClr val="00467F"/>
                          </a:solidFill>
                          <a:latin typeface="Open Sans"/>
                          <a:ea typeface="Open Sans"/>
                          <a:cs typeface="Open Sans"/>
                          <a:sym typeface="Open Sans"/>
                        </a:rPr>
                        <a:t> </a:t>
                      </a:r>
                      <a:r>
                        <a:rPr lang="en" sz="1600">
                          <a:solidFill>
                            <a:srgbClr val="00467F"/>
                          </a:solidFill>
                          <a:latin typeface="Open Sans"/>
                          <a:ea typeface="Open Sans"/>
                          <a:cs typeface="Open Sans"/>
                          <a:sym typeface="Open Sans"/>
                        </a:rPr>
                        <a:t>groups</a:t>
                      </a:r>
                      <a:endParaRPr sz="1600">
                        <a:solidFill>
                          <a:srgbClr val="00467F"/>
                        </a:solidFill>
                        <a:latin typeface="Open Sans"/>
                        <a:ea typeface="Open Sans"/>
                        <a:cs typeface="Open Sans"/>
                        <a:sym typeface="Open Sans"/>
                      </a:endParaRPr>
                    </a:p>
                  </a:txBody>
                  <a:tcPr marT="91425" marB="91425" marR="91425" marL="91425">
                    <a:lnL cap="flat" cmpd="sng" w="28575">
                      <a:solidFill>
                        <a:srgbClr val="888888"/>
                      </a:solidFill>
                      <a:prstDash val="solid"/>
                      <a:round/>
                      <a:headEnd len="sm" w="sm" type="none"/>
                      <a:tailEnd len="sm" w="sm" type="none"/>
                    </a:lnL>
                    <a:lnR cap="flat" cmpd="sng" w="28575">
                      <a:solidFill>
                        <a:srgbClr val="888888"/>
                      </a:solidFill>
                      <a:prstDash val="solid"/>
                      <a:round/>
                      <a:headEnd len="sm" w="sm" type="none"/>
                      <a:tailEnd len="sm" w="sm" type="none"/>
                    </a:lnR>
                    <a:lnT cap="flat" cmpd="sng" w="28575">
                      <a:solidFill>
                        <a:srgbClr val="888888"/>
                      </a:solidFill>
                      <a:prstDash val="solid"/>
                      <a:round/>
                      <a:headEnd len="sm" w="sm" type="none"/>
                      <a:tailEnd len="sm" w="sm" type="none"/>
                    </a:lnT>
                    <a:lnB cap="flat" cmpd="sng" w="28575">
                      <a:solidFill>
                        <a:srgbClr val="888888"/>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600">
                          <a:solidFill>
                            <a:srgbClr val="00467F"/>
                          </a:solidFill>
                          <a:latin typeface="Open Sans"/>
                          <a:ea typeface="Open Sans"/>
                          <a:cs typeface="Open Sans"/>
                          <a:sym typeface="Open Sans"/>
                        </a:rPr>
                        <a:t>Competence </a:t>
                      </a:r>
                      <a:r>
                        <a:rPr lang="en" sz="1600">
                          <a:solidFill>
                            <a:srgbClr val="00467F"/>
                          </a:solidFill>
                          <a:latin typeface="Open Sans"/>
                          <a:ea typeface="Open Sans"/>
                          <a:cs typeface="Open Sans"/>
                          <a:sym typeface="Open Sans"/>
                        </a:rPr>
                        <a:t>-</a:t>
                      </a:r>
                      <a:endParaRPr sz="1600">
                        <a:solidFill>
                          <a:srgbClr val="00467F"/>
                        </a:solidFill>
                        <a:latin typeface="Open Sans"/>
                        <a:ea typeface="Open Sans"/>
                        <a:cs typeface="Open Sans"/>
                        <a:sym typeface="Open Sans"/>
                      </a:endParaRPr>
                    </a:p>
                    <a:p>
                      <a:pPr indent="0" lvl="0" marL="0" rtl="0" algn="l">
                        <a:spcBef>
                          <a:spcPts val="0"/>
                        </a:spcBef>
                        <a:spcAft>
                          <a:spcPts val="0"/>
                        </a:spcAft>
                        <a:buNone/>
                      </a:pPr>
                      <a:r>
                        <a:rPr lang="en" sz="1600">
                          <a:solidFill>
                            <a:srgbClr val="00467F"/>
                          </a:solidFill>
                          <a:latin typeface="Open Sans"/>
                          <a:ea typeface="Open Sans"/>
                          <a:cs typeface="Open Sans"/>
                          <a:sym typeface="Open Sans"/>
                        </a:rPr>
                        <a:t>Stress effort as the primary measure of success</a:t>
                      </a:r>
                      <a:endParaRPr sz="1600">
                        <a:solidFill>
                          <a:srgbClr val="00467F"/>
                        </a:solidFill>
                        <a:latin typeface="Open Sans"/>
                        <a:ea typeface="Open Sans"/>
                        <a:cs typeface="Open Sans"/>
                        <a:sym typeface="Open Sans"/>
                      </a:endParaRPr>
                    </a:p>
                  </a:txBody>
                  <a:tcPr marT="91425" marB="91425" marR="91425" marL="91425">
                    <a:lnL cap="flat" cmpd="sng" w="28575">
                      <a:solidFill>
                        <a:srgbClr val="888888"/>
                      </a:solidFill>
                      <a:prstDash val="solid"/>
                      <a:round/>
                      <a:headEnd len="sm" w="sm" type="none"/>
                      <a:tailEnd len="sm" w="sm" type="none"/>
                    </a:lnL>
                    <a:lnR cap="flat" cmpd="sng" w="28575">
                      <a:solidFill>
                        <a:srgbClr val="888888"/>
                      </a:solidFill>
                      <a:prstDash val="solid"/>
                      <a:round/>
                      <a:headEnd len="sm" w="sm" type="none"/>
                      <a:tailEnd len="sm" w="sm" type="none"/>
                    </a:lnR>
                    <a:lnT cap="flat" cmpd="sng" w="28575">
                      <a:solidFill>
                        <a:srgbClr val="888888"/>
                      </a:solidFill>
                      <a:prstDash val="solid"/>
                      <a:round/>
                      <a:headEnd len="sm" w="sm" type="none"/>
                      <a:tailEnd len="sm" w="sm" type="none"/>
                    </a:lnT>
                    <a:lnB cap="flat" cmpd="sng" w="28575">
                      <a:solidFill>
                        <a:srgbClr val="888888"/>
                      </a:solidFill>
                      <a:prstDash val="solid"/>
                      <a:round/>
                      <a:headEnd len="sm" w="sm" type="none"/>
                      <a:tailEnd len="sm" w="sm" type="none"/>
                    </a:lnB>
                  </a:tcPr>
                </a:tc>
                <a:tc>
                  <a:txBody>
                    <a:bodyPr/>
                    <a:lstStyle/>
                    <a:p>
                      <a:pPr indent="0" lvl="0" marL="0" rtl="0" algn="l">
                        <a:spcBef>
                          <a:spcPts val="0"/>
                        </a:spcBef>
                        <a:spcAft>
                          <a:spcPts val="0"/>
                        </a:spcAft>
                        <a:buNone/>
                      </a:pPr>
                      <a:r>
                        <a:rPr b="1" lang="en" sz="1600">
                          <a:solidFill>
                            <a:srgbClr val="00467F"/>
                          </a:solidFill>
                          <a:latin typeface="Open Sans"/>
                          <a:ea typeface="Open Sans"/>
                          <a:cs typeface="Open Sans"/>
                          <a:sym typeface="Open Sans"/>
                        </a:rPr>
                        <a:t>Control </a:t>
                      </a:r>
                      <a:r>
                        <a:rPr lang="en" sz="1600">
                          <a:solidFill>
                            <a:srgbClr val="00467F"/>
                          </a:solidFill>
                          <a:latin typeface="Open Sans"/>
                          <a:ea typeface="Open Sans"/>
                          <a:cs typeface="Open Sans"/>
                          <a:sym typeface="Open Sans"/>
                        </a:rPr>
                        <a:t>-</a:t>
                      </a:r>
                      <a:endParaRPr sz="1600">
                        <a:solidFill>
                          <a:srgbClr val="00467F"/>
                        </a:solidFill>
                        <a:latin typeface="Open Sans"/>
                        <a:ea typeface="Open Sans"/>
                        <a:cs typeface="Open Sans"/>
                        <a:sym typeface="Open Sans"/>
                      </a:endParaRPr>
                    </a:p>
                    <a:p>
                      <a:pPr indent="0" lvl="0" marL="0" rtl="0" algn="l">
                        <a:spcBef>
                          <a:spcPts val="0"/>
                        </a:spcBef>
                        <a:spcAft>
                          <a:spcPts val="0"/>
                        </a:spcAft>
                        <a:buNone/>
                      </a:pPr>
                      <a:r>
                        <a:rPr lang="en" sz="1600">
                          <a:solidFill>
                            <a:srgbClr val="00467F"/>
                          </a:solidFill>
                          <a:latin typeface="Open Sans"/>
                          <a:ea typeface="Open Sans"/>
                          <a:cs typeface="Open Sans"/>
                          <a:sym typeface="Open Sans"/>
                        </a:rPr>
                        <a:t>Give more genuine choices (not threats)</a:t>
                      </a:r>
                      <a:endParaRPr sz="1600">
                        <a:solidFill>
                          <a:srgbClr val="00467F"/>
                        </a:solidFill>
                        <a:latin typeface="Open Sans"/>
                        <a:ea typeface="Open Sans"/>
                        <a:cs typeface="Open Sans"/>
                        <a:sym typeface="Open Sans"/>
                      </a:endParaRPr>
                    </a:p>
                  </a:txBody>
                  <a:tcPr marT="91425" marB="91425" marR="91425" marL="91425">
                    <a:lnL cap="flat" cmpd="sng" w="28575">
                      <a:solidFill>
                        <a:srgbClr val="888888"/>
                      </a:solidFill>
                      <a:prstDash val="solid"/>
                      <a:round/>
                      <a:headEnd len="sm" w="sm" type="none"/>
                      <a:tailEnd len="sm" w="sm" type="none"/>
                    </a:lnL>
                    <a:lnR cap="flat" cmpd="sng" w="28575">
                      <a:solidFill>
                        <a:srgbClr val="888888"/>
                      </a:solidFill>
                      <a:prstDash val="solid"/>
                      <a:round/>
                      <a:headEnd len="sm" w="sm" type="none"/>
                      <a:tailEnd len="sm" w="sm" type="none"/>
                    </a:lnR>
                    <a:lnT cap="flat" cmpd="sng" w="28575">
                      <a:solidFill>
                        <a:srgbClr val="888888"/>
                      </a:solidFill>
                      <a:prstDash val="solid"/>
                      <a:round/>
                      <a:headEnd len="sm" w="sm" type="none"/>
                      <a:tailEnd len="sm" w="sm" type="none"/>
                    </a:lnT>
                    <a:lnB cap="flat" cmpd="sng" w="28575">
                      <a:solidFill>
                        <a:srgbClr val="888888"/>
                      </a:solidFill>
                      <a:prstDash val="solid"/>
                      <a:round/>
                      <a:headEnd len="sm" w="sm" type="none"/>
                      <a:tailEnd len="sm" w="sm" type="none"/>
                    </a:lnB>
                  </a:tcPr>
                </a:tc>
                <a:tc>
                  <a:txBody>
                    <a:bodyPr/>
                    <a:lstStyle/>
                    <a:p>
                      <a:pPr indent="0" lvl="0" marL="0" rtl="0" algn="l">
                        <a:spcBef>
                          <a:spcPts val="0"/>
                        </a:spcBef>
                        <a:spcAft>
                          <a:spcPts val="0"/>
                        </a:spcAft>
                        <a:buNone/>
                      </a:pPr>
                      <a:r>
                        <a:rPr b="1" lang="en" sz="1600">
                          <a:solidFill>
                            <a:srgbClr val="00467F"/>
                          </a:solidFill>
                          <a:latin typeface="Open Sans"/>
                          <a:ea typeface="Open Sans"/>
                          <a:cs typeface="Open Sans"/>
                          <a:sym typeface="Open Sans"/>
                        </a:rPr>
                        <a:t>Fun </a:t>
                      </a:r>
                      <a:r>
                        <a:rPr lang="en" sz="1600">
                          <a:solidFill>
                            <a:srgbClr val="00467F"/>
                          </a:solidFill>
                          <a:latin typeface="Open Sans"/>
                          <a:ea typeface="Open Sans"/>
                          <a:cs typeface="Open Sans"/>
                          <a:sym typeface="Open Sans"/>
                        </a:rPr>
                        <a:t>-</a:t>
                      </a:r>
                      <a:endParaRPr sz="1600">
                        <a:solidFill>
                          <a:srgbClr val="00467F"/>
                        </a:solidFill>
                        <a:latin typeface="Open Sans"/>
                        <a:ea typeface="Open Sans"/>
                        <a:cs typeface="Open Sans"/>
                        <a:sym typeface="Open Sans"/>
                      </a:endParaRPr>
                    </a:p>
                    <a:p>
                      <a:pPr indent="0" lvl="0" marL="0" rtl="0" algn="l">
                        <a:spcBef>
                          <a:spcPts val="0"/>
                        </a:spcBef>
                        <a:spcAft>
                          <a:spcPts val="0"/>
                        </a:spcAft>
                        <a:buNone/>
                      </a:pPr>
                      <a:r>
                        <a:rPr lang="en" sz="1600">
                          <a:solidFill>
                            <a:srgbClr val="00467F"/>
                          </a:solidFill>
                          <a:latin typeface="Open Sans"/>
                          <a:ea typeface="Open Sans"/>
                          <a:cs typeface="Open Sans"/>
                          <a:sym typeface="Open Sans"/>
                        </a:rPr>
                        <a:t>Find ways to add an element of fun to your lessons</a:t>
                      </a:r>
                      <a:endParaRPr sz="1600">
                        <a:solidFill>
                          <a:srgbClr val="00467F"/>
                        </a:solidFill>
                        <a:latin typeface="Open Sans"/>
                        <a:ea typeface="Open Sans"/>
                        <a:cs typeface="Open Sans"/>
                        <a:sym typeface="Open Sans"/>
                      </a:endParaRPr>
                    </a:p>
                  </a:txBody>
                  <a:tcPr marT="91425" marB="91425" marR="91425" marL="91425">
                    <a:lnL cap="flat" cmpd="sng" w="28575">
                      <a:solidFill>
                        <a:srgbClr val="888888"/>
                      </a:solidFill>
                      <a:prstDash val="solid"/>
                      <a:round/>
                      <a:headEnd len="sm" w="sm" type="none"/>
                      <a:tailEnd len="sm" w="sm" type="none"/>
                    </a:lnL>
                    <a:lnR cap="flat" cmpd="sng" w="28575">
                      <a:solidFill>
                        <a:srgbClr val="888888"/>
                      </a:solidFill>
                      <a:prstDash val="solid"/>
                      <a:round/>
                      <a:headEnd len="sm" w="sm" type="none"/>
                      <a:tailEnd len="sm" w="sm" type="none"/>
                    </a:lnR>
                    <a:lnT cap="flat" cmpd="sng" w="28575">
                      <a:solidFill>
                        <a:srgbClr val="888888"/>
                      </a:solidFill>
                      <a:prstDash val="solid"/>
                      <a:round/>
                      <a:headEnd len="sm" w="sm" type="none"/>
                      <a:tailEnd len="sm" w="sm" type="none"/>
                    </a:lnT>
                    <a:lnB cap="flat" cmpd="sng" w="28575">
                      <a:solidFill>
                        <a:srgbClr val="888888"/>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97"/>
          <p:cNvPicPr preferRelativeResize="0"/>
          <p:nvPr/>
        </p:nvPicPr>
        <p:blipFill rotWithShape="1">
          <a:blip r:embed="rId3">
            <a:alphaModFix/>
          </a:blip>
          <a:srcRect b="12694" l="21177" r="29481" t="28371"/>
          <a:stretch/>
        </p:blipFill>
        <p:spPr>
          <a:xfrm>
            <a:off x="265825" y="312225"/>
            <a:ext cx="5868099" cy="4671501"/>
          </a:xfrm>
          <a:prstGeom prst="rect">
            <a:avLst/>
          </a:prstGeom>
          <a:noFill/>
          <a:ln>
            <a:noFill/>
          </a:ln>
        </p:spPr>
      </p:pic>
      <p:sp>
        <p:nvSpPr>
          <p:cNvPr id="621" name="Google Shape;621;p97"/>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97"/>
          <p:cNvSpPr txBox="1"/>
          <p:nvPr/>
        </p:nvSpPr>
        <p:spPr>
          <a:xfrm>
            <a:off x="6487400" y="189100"/>
            <a:ext cx="2656500" cy="95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Roboto Medium"/>
                <a:ea typeface="Roboto Medium"/>
                <a:cs typeface="Roboto Medium"/>
                <a:sym typeface="Roboto Medium"/>
              </a:rPr>
              <a:t>Which needs could be contributing to these behaviors?</a:t>
            </a:r>
            <a:endParaRPr sz="2200">
              <a:solidFill>
                <a:srgbClr val="FFFFFF"/>
              </a:solidFill>
              <a:latin typeface="Roboto Medium"/>
              <a:ea typeface="Roboto Medium"/>
              <a:cs typeface="Roboto Medium"/>
              <a:sym typeface="Roboto Medium"/>
            </a:endParaRPr>
          </a:p>
        </p:txBody>
      </p:sp>
      <p:sp>
        <p:nvSpPr>
          <p:cNvPr id="623" name="Google Shape;623;p97"/>
          <p:cNvSpPr txBox="1"/>
          <p:nvPr/>
        </p:nvSpPr>
        <p:spPr>
          <a:xfrm>
            <a:off x="6520100" y="1296700"/>
            <a:ext cx="2591100" cy="1902600"/>
          </a:xfrm>
          <a:prstGeom prst="rect">
            <a:avLst/>
          </a:prstGeom>
          <a:noFill/>
          <a:ln>
            <a:noFill/>
          </a:ln>
        </p:spPr>
        <p:txBody>
          <a:bodyPr anchorCtr="0" anchor="t" bIns="91425" lIns="91425" spcFirstLastPara="1" rIns="91425" wrap="square" tIns="91425">
            <a:noAutofit/>
          </a:bodyPr>
          <a:lstStyle/>
          <a:p>
            <a:pPr indent="-361950" lvl="0" marL="457200" rtl="0" algn="l">
              <a:lnSpc>
                <a:spcPct val="150000"/>
              </a:lnSpc>
              <a:spcBef>
                <a:spcPts val="0"/>
              </a:spcBef>
              <a:spcAft>
                <a:spcPts val="0"/>
              </a:spcAft>
              <a:buClr>
                <a:srgbClr val="FFFFFF"/>
              </a:buClr>
              <a:buSzPts val="2100"/>
              <a:buFont typeface="Open Sans"/>
              <a:buChar char="●"/>
            </a:pPr>
            <a:r>
              <a:rPr lang="en" sz="2100">
                <a:solidFill>
                  <a:srgbClr val="FFFFFF"/>
                </a:solidFill>
                <a:latin typeface="Open Sans"/>
                <a:ea typeface="Open Sans"/>
                <a:cs typeface="Open Sans"/>
                <a:sym typeface="Open Sans"/>
              </a:rPr>
              <a:t>Attention</a:t>
            </a:r>
            <a:endParaRPr sz="2100">
              <a:solidFill>
                <a:srgbClr val="FFFFFF"/>
              </a:solidFill>
              <a:latin typeface="Open Sans"/>
              <a:ea typeface="Open Sans"/>
              <a:cs typeface="Open Sans"/>
              <a:sym typeface="Open Sans"/>
            </a:endParaRPr>
          </a:p>
          <a:p>
            <a:pPr indent="-361950" lvl="0" marL="457200" rtl="0" algn="l">
              <a:lnSpc>
                <a:spcPct val="150000"/>
              </a:lnSpc>
              <a:spcBef>
                <a:spcPts val="0"/>
              </a:spcBef>
              <a:spcAft>
                <a:spcPts val="0"/>
              </a:spcAft>
              <a:buClr>
                <a:srgbClr val="FFFFFF"/>
              </a:buClr>
              <a:buSzPts val="2100"/>
              <a:buFont typeface="Open Sans"/>
              <a:buChar char="●"/>
            </a:pPr>
            <a:r>
              <a:rPr lang="en" sz="2100">
                <a:solidFill>
                  <a:srgbClr val="FFFFFF"/>
                </a:solidFill>
                <a:latin typeface="Open Sans"/>
                <a:ea typeface="Open Sans"/>
                <a:cs typeface="Open Sans"/>
                <a:sym typeface="Open Sans"/>
              </a:rPr>
              <a:t>Connection</a:t>
            </a:r>
            <a:endParaRPr sz="2100">
              <a:solidFill>
                <a:srgbClr val="FFFFFF"/>
              </a:solidFill>
              <a:latin typeface="Open Sans"/>
              <a:ea typeface="Open Sans"/>
              <a:cs typeface="Open Sans"/>
              <a:sym typeface="Open Sans"/>
            </a:endParaRPr>
          </a:p>
          <a:p>
            <a:pPr indent="-361950" lvl="0" marL="457200" rtl="0" algn="l">
              <a:lnSpc>
                <a:spcPct val="150000"/>
              </a:lnSpc>
              <a:spcBef>
                <a:spcPts val="0"/>
              </a:spcBef>
              <a:spcAft>
                <a:spcPts val="0"/>
              </a:spcAft>
              <a:buClr>
                <a:srgbClr val="FFFFFF"/>
              </a:buClr>
              <a:buSzPts val="2100"/>
              <a:buFont typeface="Open Sans"/>
              <a:buChar char="●"/>
            </a:pPr>
            <a:r>
              <a:rPr lang="en" sz="2100">
                <a:solidFill>
                  <a:srgbClr val="FFFFFF"/>
                </a:solidFill>
                <a:latin typeface="Open Sans"/>
                <a:ea typeface="Open Sans"/>
                <a:cs typeface="Open Sans"/>
                <a:sym typeface="Open Sans"/>
              </a:rPr>
              <a:t>Identity</a:t>
            </a:r>
            <a:endParaRPr sz="2100">
              <a:solidFill>
                <a:srgbClr val="FFFFFF"/>
              </a:solidFill>
              <a:latin typeface="Open Sans"/>
              <a:ea typeface="Open Sans"/>
              <a:cs typeface="Open Sans"/>
              <a:sym typeface="Open Sans"/>
            </a:endParaRPr>
          </a:p>
          <a:p>
            <a:pPr indent="-361950" lvl="0" marL="457200" rtl="0" algn="l">
              <a:lnSpc>
                <a:spcPct val="150000"/>
              </a:lnSpc>
              <a:spcBef>
                <a:spcPts val="0"/>
              </a:spcBef>
              <a:spcAft>
                <a:spcPts val="0"/>
              </a:spcAft>
              <a:buClr>
                <a:srgbClr val="FFFFFF"/>
              </a:buClr>
              <a:buSzPts val="2100"/>
              <a:buFont typeface="Open Sans"/>
              <a:buChar char="●"/>
            </a:pPr>
            <a:r>
              <a:rPr lang="en" sz="2100">
                <a:solidFill>
                  <a:srgbClr val="FFFFFF"/>
                </a:solidFill>
                <a:latin typeface="Open Sans"/>
                <a:ea typeface="Open Sans"/>
                <a:cs typeface="Open Sans"/>
                <a:sym typeface="Open Sans"/>
              </a:rPr>
              <a:t>Competence</a:t>
            </a:r>
            <a:endParaRPr sz="2100">
              <a:solidFill>
                <a:srgbClr val="FFFFFF"/>
              </a:solidFill>
              <a:latin typeface="Open Sans"/>
              <a:ea typeface="Open Sans"/>
              <a:cs typeface="Open Sans"/>
              <a:sym typeface="Open Sans"/>
            </a:endParaRPr>
          </a:p>
          <a:p>
            <a:pPr indent="-361950" lvl="0" marL="457200" rtl="0" algn="l">
              <a:lnSpc>
                <a:spcPct val="150000"/>
              </a:lnSpc>
              <a:spcBef>
                <a:spcPts val="0"/>
              </a:spcBef>
              <a:spcAft>
                <a:spcPts val="0"/>
              </a:spcAft>
              <a:buClr>
                <a:srgbClr val="FFFFFF"/>
              </a:buClr>
              <a:buSzPts val="2100"/>
              <a:buFont typeface="Open Sans"/>
              <a:buChar char="●"/>
            </a:pPr>
            <a:r>
              <a:rPr lang="en" sz="2100">
                <a:solidFill>
                  <a:srgbClr val="FFFFFF"/>
                </a:solidFill>
                <a:latin typeface="Open Sans"/>
                <a:ea typeface="Open Sans"/>
                <a:cs typeface="Open Sans"/>
                <a:sym typeface="Open Sans"/>
              </a:rPr>
              <a:t>Control</a:t>
            </a:r>
            <a:endParaRPr sz="2100">
              <a:solidFill>
                <a:srgbClr val="FFFFFF"/>
              </a:solidFill>
              <a:latin typeface="Open Sans"/>
              <a:ea typeface="Open Sans"/>
              <a:cs typeface="Open Sans"/>
              <a:sym typeface="Open Sans"/>
            </a:endParaRPr>
          </a:p>
          <a:p>
            <a:pPr indent="-361950" lvl="0" marL="457200" rtl="0" algn="l">
              <a:lnSpc>
                <a:spcPct val="150000"/>
              </a:lnSpc>
              <a:spcBef>
                <a:spcPts val="0"/>
              </a:spcBef>
              <a:spcAft>
                <a:spcPts val="0"/>
              </a:spcAft>
              <a:buClr>
                <a:srgbClr val="FFFFFF"/>
              </a:buClr>
              <a:buSzPts val="2100"/>
              <a:buFont typeface="Open Sans"/>
              <a:buChar char="●"/>
            </a:pPr>
            <a:r>
              <a:rPr lang="en" sz="2100">
                <a:solidFill>
                  <a:srgbClr val="FFFFFF"/>
                </a:solidFill>
                <a:latin typeface="Open Sans"/>
                <a:ea typeface="Open Sans"/>
                <a:cs typeface="Open Sans"/>
                <a:sym typeface="Open Sans"/>
              </a:rPr>
              <a:t>Fun</a:t>
            </a:r>
            <a:endParaRPr sz="2100">
              <a:solidFill>
                <a:srgbClr val="FFFFFF"/>
              </a:solidFill>
              <a:latin typeface="Open Sans"/>
              <a:ea typeface="Open Sans"/>
              <a:cs typeface="Open Sans"/>
              <a:sym typeface="Open Sans"/>
            </a:endParaRPr>
          </a:p>
        </p:txBody>
      </p:sp>
      <p:sp>
        <p:nvSpPr>
          <p:cNvPr id="624" name="Google Shape;624;p97"/>
          <p:cNvSpPr txBox="1"/>
          <p:nvPr/>
        </p:nvSpPr>
        <p:spPr>
          <a:xfrm>
            <a:off x="6133925" y="4574650"/>
            <a:ext cx="30000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200">
                <a:solidFill>
                  <a:schemeClr val="lt1"/>
                </a:solidFill>
                <a:latin typeface="Open Sans"/>
                <a:ea typeface="Open Sans"/>
                <a:cs typeface="Open Sans"/>
                <a:sym typeface="Open Sans"/>
              </a:rPr>
              <a:t>Digital Handouts: </a:t>
            </a:r>
            <a:r>
              <a:rPr b="1" lang="en" sz="1200" u="sng">
                <a:solidFill>
                  <a:schemeClr val="lt1"/>
                </a:solidFill>
                <a:latin typeface="Open Sans"/>
                <a:ea typeface="Open Sans"/>
                <a:cs typeface="Open Sans"/>
                <a:sym typeface="Open Sans"/>
                <a:hlinkClick r:id="rId4">
                  <a:extLst>
                    <a:ext uri="{A12FA001-AC4F-418D-AE19-62706E023703}">
                      <ahyp:hlinkClr val="tx"/>
                    </a:ext>
                  </a:extLst>
                </a:hlinkClick>
              </a:rPr>
              <a:t>tinyurl.com/GranitePL2024CRAB</a:t>
            </a:r>
            <a:endParaRPr b="1" sz="1200">
              <a:solidFill>
                <a:schemeClr val="lt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98"/>
          <p:cNvSpPr txBox="1"/>
          <p:nvPr>
            <p:ph idx="2" type="body"/>
          </p:nvPr>
        </p:nvSpPr>
        <p:spPr>
          <a:xfrm>
            <a:off x="4930650" y="835550"/>
            <a:ext cx="3837000" cy="321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0457E"/>
                </a:solidFill>
                <a:latin typeface="Roboto"/>
                <a:ea typeface="Roboto"/>
                <a:cs typeface="Roboto"/>
                <a:sym typeface="Roboto"/>
              </a:rPr>
              <a:t>Identity and Connection</a:t>
            </a:r>
            <a:endParaRPr b="1" sz="2600">
              <a:solidFill>
                <a:srgbClr val="00457E"/>
              </a:solidFill>
              <a:latin typeface="Roboto"/>
              <a:ea typeface="Roboto"/>
              <a:cs typeface="Roboto"/>
              <a:sym typeface="Roboto"/>
            </a:endParaRPr>
          </a:p>
          <a:p>
            <a:pPr indent="-355600" lvl="0" marL="457200" rtl="0" algn="l">
              <a:spcBef>
                <a:spcPts val="1600"/>
              </a:spcBef>
              <a:spcAft>
                <a:spcPts val="0"/>
              </a:spcAft>
              <a:buClr>
                <a:srgbClr val="00457E"/>
              </a:buClr>
              <a:buSzPts val="2000"/>
              <a:buFont typeface="Open Sans"/>
              <a:buChar char="●"/>
            </a:pPr>
            <a:r>
              <a:rPr lang="en" sz="2000">
                <a:solidFill>
                  <a:srgbClr val="00457E"/>
                </a:solidFill>
                <a:latin typeface="Open Sans"/>
                <a:ea typeface="Open Sans"/>
                <a:cs typeface="Open Sans"/>
                <a:sym typeface="Open Sans"/>
              </a:rPr>
              <a:t>A student’s connection with their own identity</a:t>
            </a:r>
            <a:endParaRPr sz="2000">
              <a:solidFill>
                <a:srgbClr val="00457E"/>
              </a:solidFill>
              <a:latin typeface="Open Sans"/>
              <a:ea typeface="Open Sans"/>
              <a:cs typeface="Open Sans"/>
              <a:sym typeface="Open Sans"/>
            </a:endParaRPr>
          </a:p>
          <a:p>
            <a:pPr indent="-355600" lvl="0" marL="457200" rtl="0" algn="l">
              <a:spcBef>
                <a:spcPts val="1000"/>
              </a:spcBef>
              <a:spcAft>
                <a:spcPts val="0"/>
              </a:spcAft>
              <a:buClr>
                <a:srgbClr val="00457E"/>
              </a:buClr>
              <a:buSzPts val="2000"/>
              <a:buFont typeface="Open Sans"/>
              <a:buChar char="●"/>
            </a:pPr>
            <a:r>
              <a:rPr lang="en" sz="2000">
                <a:solidFill>
                  <a:srgbClr val="00457E"/>
                </a:solidFill>
                <a:latin typeface="Open Sans"/>
                <a:ea typeface="Open Sans"/>
                <a:cs typeface="Open Sans"/>
                <a:sym typeface="Open Sans"/>
              </a:rPr>
              <a:t>A teacher’s understanding of their students’ identities</a:t>
            </a:r>
            <a:endParaRPr sz="2000">
              <a:solidFill>
                <a:srgbClr val="00457E"/>
              </a:solidFill>
              <a:latin typeface="Open Sans"/>
              <a:ea typeface="Open Sans"/>
              <a:cs typeface="Open Sans"/>
              <a:sym typeface="Open Sans"/>
            </a:endParaRPr>
          </a:p>
          <a:p>
            <a:pPr indent="-355600" lvl="0" marL="457200" rtl="0" algn="l">
              <a:spcBef>
                <a:spcPts val="1000"/>
              </a:spcBef>
              <a:spcAft>
                <a:spcPts val="1000"/>
              </a:spcAft>
              <a:buClr>
                <a:srgbClr val="00457E"/>
              </a:buClr>
              <a:buSzPts val="2000"/>
              <a:buFont typeface="Open Sans"/>
              <a:buChar char="●"/>
            </a:pPr>
            <a:r>
              <a:rPr lang="en" sz="2000">
                <a:solidFill>
                  <a:srgbClr val="00457E"/>
                </a:solidFill>
                <a:latin typeface="Open Sans"/>
                <a:ea typeface="Open Sans"/>
                <a:cs typeface="Open Sans"/>
                <a:sym typeface="Open Sans"/>
              </a:rPr>
              <a:t>Students’ identities reflected in the classroom and </a:t>
            </a:r>
            <a:r>
              <a:rPr lang="en" sz="2000">
                <a:solidFill>
                  <a:srgbClr val="00457E"/>
                </a:solidFill>
                <a:latin typeface="Open Sans"/>
                <a:ea typeface="Open Sans"/>
                <a:cs typeface="Open Sans"/>
                <a:sym typeface="Open Sans"/>
              </a:rPr>
              <a:t>curriculum</a:t>
            </a:r>
            <a:endParaRPr sz="2000">
              <a:solidFill>
                <a:srgbClr val="00457E"/>
              </a:solidFill>
              <a:latin typeface="Open Sans"/>
              <a:ea typeface="Open Sans"/>
              <a:cs typeface="Open Sans"/>
              <a:sym typeface="Open Sans"/>
            </a:endParaRPr>
          </a:p>
        </p:txBody>
      </p:sp>
      <p:pic>
        <p:nvPicPr>
          <p:cNvPr id="630" name="Google Shape;630;p98"/>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631" name="Google Shape;631;p98"/>
          <p:cNvPicPr preferRelativeResize="0"/>
          <p:nvPr/>
        </p:nvPicPr>
        <p:blipFill rotWithShape="1">
          <a:blip r:embed="rId4">
            <a:alphaModFix/>
          </a:blip>
          <a:srcRect b="3238" l="4498" r="0" t="2900"/>
          <a:stretch/>
        </p:blipFill>
        <p:spPr>
          <a:xfrm>
            <a:off x="185600" y="363025"/>
            <a:ext cx="4235151" cy="41619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99"/>
          <p:cNvPicPr preferRelativeResize="0"/>
          <p:nvPr/>
        </p:nvPicPr>
        <p:blipFill rotWithShape="1">
          <a:blip r:embed="rId3">
            <a:alphaModFix/>
          </a:blip>
          <a:srcRect b="28889" l="18006" r="31988" t="20595"/>
          <a:stretch/>
        </p:blipFill>
        <p:spPr>
          <a:xfrm>
            <a:off x="3544463" y="2036625"/>
            <a:ext cx="3681848" cy="2479273"/>
          </a:xfrm>
          <a:prstGeom prst="rect">
            <a:avLst/>
          </a:prstGeom>
          <a:noFill/>
          <a:ln cap="flat" cmpd="sng" w="19050">
            <a:solidFill>
              <a:srgbClr val="888888"/>
            </a:solidFill>
            <a:prstDash val="solid"/>
            <a:round/>
            <a:headEnd len="sm" w="sm" type="none"/>
            <a:tailEnd len="sm" w="sm" type="none"/>
          </a:ln>
        </p:spPr>
      </p:pic>
      <p:sp>
        <p:nvSpPr>
          <p:cNvPr id="637" name="Google Shape;637;p99"/>
          <p:cNvSpPr/>
          <p:nvPr/>
        </p:nvSpPr>
        <p:spPr>
          <a:xfrm rot="-5400000">
            <a:off x="4371138"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99"/>
          <p:cNvSpPr txBox="1"/>
          <p:nvPr>
            <p:ph idx="4294967295" type="title"/>
          </p:nvPr>
        </p:nvSpPr>
        <p:spPr>
          <a:xfrm>
            <a:off x="468163" y="113300"/>
            <a:ext cx="8099100" cy="5727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Resources</a:t>
            </a:r>
            <a:endParaRPr i="1" sz="3000">
              <a:solidFill>
                <a:srgbClr val="FFFFFF"/>
              </a:solidFill>
              <a:latin typeface="Roboto Medium"/>
              <a:ea typeface="Roboto Medium"/>
              <a:cs typeface="Roboto Medium"/>
              <a:sym typeface="Roboto Medium"/>
            </a:endParaRPr>
          </a:p>
        </p:txBody>
      </p:sp>
      <p:pic>
        <p:nvPicPr>
          <p:cNvPr id="639" name="Google Shape;639;p99"/>
          <p:cNvPicPr preferRelativeResize="0"/>
          <p:nvPr/>
        </p:nvPicPr>
        <p:blipFill>
          <a:blip r:embed="rId4">
            <a:alphaModFix/>
          </a:blip>
          <a:stretch>
            <a:fillRect/>
          </a:stretch>
        </p:blipFill>
        <p:spPr>
          <a:xfrm>
            <a:off x="625925" y="998823"/>
            <a:ext cx="2451591" cy="2987602"/>
          </a:xfrm>
          <a:prstGeom prst="rect">
            <a:avLst/>
          </a:prstGeom>
          <a:noFill/>
          <a:ln cap="flat" cmpd="sng" w="19050">
            <a:solidFill>
              <a:schemeClr val="dk2"/>
            </a:solidFill>
            <a:prstDash val="solid"/>
            <a:round/>
            <a:headEnd len="sm" w="sm" type="none"/>
            <a:tailEnd len="sm" w="sm" type="none"/>
          </a:ln>
        </p:spPr>
      </p:pic>
      <p:sp>
        <p:nvSpPr>
          <p:cNvPr id="640" name="Google Shape;640;p99"/>
          <p:cNvSpPr txBox="1"/>
          <p:nvPr/>
        </p:nvSpPr>
        <p:spPr>
          <a:xfrm>
            <a:off x="10775" y="4596025"/>
            <a:ext cx="3681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u="sng">
                <a:solidFill>
                  <a:srgbClr val="2200CC"/>
                </a:solidFill>
                <a:latin typeface="Open Sans"/>
                <a:ea typeface="Open Sans"/>
                <a:cs typeface="Open Sans"/>
                <a:sym typeface="Open Sans"/>
                <a:hlinkClick r:id="rId5">
                  <a:extLst>
                    <a:ext uri="{A12FA001-AC4F-418D-AE19-62706E023703}">
                      <ahyp:hlinkClr val="tx"/>
                    </a:ext>
                  </a:extLst>
                </a:hlinkClick>
              </a:rPr>
              <a:t>Reframing Classroom Management</a:t>
            </a:r>
            <a:endParaRPr/>
          </a:p>
          <a:p>
            <a:pPr indent="0" lvl="0" marL="0" rtl="0" algn="ctr">
              <a:spcBef>
                <a:spcPts val="0"/>
              </a:spcBef>
              <a:spcAft>
                <a:spcPts val="0"/>
              </a:spcAft>
              <a:buNone/>
            </a:pPr>
            <a:r>
              <a:rPr lang="en" sz="1300" u="sng">
                <a:solidFill>
                  <a:srgbClr val="2200CC"/>
                </a:solidFill>
                <a:latin typeface="Open Sans"/>
                <a:ea typeface="Open Sans"/>
                <a:cs typeface="Open Sans"/>
                <a:sym typeface="Open Sans"/>
                <a:hlinkClick r:id="rId6">
                  <a:extLst>
                    <a:ext uri="{A12FA001-AC4F-418D-AE19-62706E023703}">
                      <ahyp:hlinkClr val="tx"/>
                    </a:ext>
                  </a:extLst>
                </a:hlinkClick>
              </a:rPr>
              <a:t>A Toolkit for Educators</a:t>
            </a:r>
            <a:endParaRPr sz="1300">
              <a:latin typeface="Open Sans"/>
              <a:ea typeface="Open Sans"/>
              <a:cs typeface="Open Sans"/>
              <a:sym typeface="Open Sans"/>
            </a:endParaRPr>
          </a:p>
        </p:txBody>
      </p:sp>
      <p:pic>
        <p:nvPicPr>
          <p:cNvPr id="641" name="Google Shape;641;p99">
            <a:hlinkClick r:id="rId7"/>
          </p:cNvPr>
          <p:cNvPicPr preferRelativeResize="0"/>
          <p:nvPr/>
        </p:nvPicPr>
        <p:blipFill>
          <a:blip r:embed="rId8">
            <a:alphaModFix/>
          </a:blip>
          <a:stretch>
            <a:fillRect/>
          </a:stretch>
        </p:blipFill>
        <p:spPr>
          <a:xfrm>
            <a:off x="7468350" y="940949"/>
            <a:ext cx="1229425" cy="1844138"/>
          </a:xfrm>
          <a:prstGeom prst="rect">
            <a:avLst/>
          </a:prstGeom>
          <a:noFill/>
          <a:ln>
            <a:noFill/>
          </a:ln>
        </p:spPr>
      </p:pic>
      <p:sp>
        <p:nvSpPr>
          <p:cNvPr id="642" name="Google Shape;642;p99"/>
          <p:cNvSpPr txBox="1"/>
          <p:nvPr/>
        </p:nvSpPr>
        <p:spPr>
          <a:xfrm>
            <a:off x="4569775" y="4044225"/>
            <a:ext cx="2898600" cy="970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Open Sans"/>
                <a:ea typeface="Open Sans"/>
                <a:cs typeface="Open Sans"/>
                <a:sym typeface="Open Sans"/>
              </a:rPr>
              <a:t>Interpreter and Translation </a:t>
            </a:r>
            <a:br>
              <a:rPr lang="en" sz="1600">
                <a:latin typeface="Open Sans"/>
                <a:ea typeface="Open Sans"/>
                <a:cs typeface="Open Sans"/>
                <a:sym typeface="Open Sans"/>
              </a:rPr>
            </a:br>
            <a:r>
              <a:rPr lang="en" sz="1600">
                <a:latin typeface="Open Sans"/>
                <a:ea typeface="Open Sans"/>
                <a:cs typeface="Open Sans"/>
                <a:sym typeface="Open Sans"/>
              </a:rPr>
              <a:t>Information on the</a:t>
            </a:r>
            <a:endParaRPr sz="1600">
              <a:latin typeface="Open Sans"/>
              <a:ea typeface="Open Sans"/>
              <a:cs typeface="Open Sans"/>
              <a:sym typeface="Open Sans"/>
            </a:endParaRPr>
          </a:p>
          <a:p>
            <a:pPr indent="0" lvl="0" marL="0" rtl="0" algn="l">
              <a:spcBef>
                <a:spcPts val="0"/>
              </a:spcBef>
              <a:spcAft>
                <a:spcPts val="0"/>
              </a:spcAft>
              <a:buNone/>
            </a:pPr>
            <a:r>
              <a:rPr lang="en" sz="1600" u="sng">
                <a:solidFill>
                  <a:schemeClr val="hlink"/>
                </a:solidFill>
                <a:latin typeface="Open Sans"/>
                <a:ea typeface="Open Sans"/>
                <a:cs typeface="Open Sans"/>
                <a:sym typeface="Open Sans"/>
                <a:hlinkClick r:id="rId9"/>
              </a:rPr>
              <a:t>Educational Equity Intranet</a:t>
            </a:r>
            <a:endParaRPr sz="1600">
              <a:latin typeface="Open Sans"/>
              <a:ea typeface="Open Sans"/>
              <a:cs typeface="Open Sans"/>
              <a:sym typeface="Open Sans"/>
            </a:endParaRPr>
          </a:p>
        </p:txBody>
      </p:sp>
      <p:sp>
        <p:nvSpPr>
          <p:cNvPr id="643" name="Google Shape;643;p99"/>
          <p:cNvSpPr txBox="1"/>
          <p:nvPr/>
        </p:nvSpPr>
        <p:spPr>
          <a:xfrm>
            <a:off x="625925" y="3968025"/>
            <a:ext cx="2451600" cy="77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pen Sans"/>
                <a:ea typeface="Open Sans"/>
                <a:cs typeface="Open Sans"/>
                <a:sym typeface="Open Sans"/>
              </a:rPr>
              <a:t>Eight Practices to Foster Empathy</a:t>
            </a:r>
            <a:endParaRPr sz="1800">
              <a:latin typeface="Open Sans"/>
              <a:ea typeface="Open Sans"/>
              <a:cs typeface="Open Sans"/>
              <a:sym typeface="Open Sans"/>
            </a:endParaRPr>
          </a:p>
        </p:txBody>
      </p:sp>
      <p:pic>
        <p:nvPicPr>
          <p:cNvPr id="644" name="Google Shape;644;p99"/>
          <p:cNvPicPr preferRelativeResize="0"/>
          <p:nvPr/>
        </p:nvPicPr>
        <p:blipFill>
          <a:blip r:embed="rId10">
            <a:alphaModFix/>
          </a:blip>
          <a:stretch>
            <a:fillRect/>
          </a:stretch>
        </p:blipFill>
        <p:spPr>
          <a:xfrm>
            <a:off x="7392150" y="3471475"/>
            <a:ext cx="1543049" cy="1543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82"/>
          <p:cNvSpPr txBox="1"/>
          <p:nvPr>
            <p:ph idx="2" type="body"/>
          </p:nvPr>
        </p:nvSpPr>
        <p:spPr>
          <a:xfrm>
            <a:off x="3812000" y="0"/>
            <a:ext cx="5332500" cy="5143500"/>
          </a:xfrm>
          <a:prstGeom prst="rect">
            <a:avLst/>
          </a:prstGeom>
          <a:solidFill>
            <a:srgbClr val="00467F"/>
          </a:solidFill>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Open Sans"/>
              <a:ea typeface="Open Sans"/>
              <a:cs typeface="Open Sans"/>
              <a:sym typeface="Open Sans"/>
            </a:endParaRPr>
          </a:p>
          <a:p>
            <a:pPr indent="0" lvl="0" marL="457200" rtl="0" algn="l">
              <a:spcBef>
                <a:spcPts val="1000"/>
              </a:spcBef>
              <a:spcAft>
                <a:spcPts val="1600"/>
              </a:spcAft>
              <a:buNone/>
            </a:pPr>
            <a:r>
              <a:t/>
            </a:r>
            <a:endParaRPr>
              <a:solidFill>
                <a:schemeClr val="lt1"/>
              </a:solidFill>
              <a:latin typeface="Open Sans"/>
              <a:ea typeface="Open Sans"/>
              <a:cs typeface="Open Sans"/>
              <a:sym typeface="Open Sans"/>
            </a:endParaRPr>
          </a:p>
        </p:txBody>
      </p:sp>
      <p:pic>
        <p:nvPicPr>
          <p:cNvPr id="455" name="Google Shape;455;p82"/>
          <p:cNvPicPr preferRelativeResize="0"/>
          <p:nvPr/>
        </p:nvPicPr>
        <p:blipFill>
          <a:blip r:embed="rId3">
            <a:alphaModFix/>
          </a:blip>
          <a:stretch>
            <a:fillRect/>
          </a:stretch>
        </p:blipFill>
        <p:spPr>
          <a:xfrm>
            <a:off x="195525" y="971763"/>
            <a:ext cx="3270725" cy="3270725"/>
          </a:xfrm>
          <a:prstGeom prst="rect">
            <a:avLst/>
          </a:prstGeom>
          <a:noFill/>
          <a:ln>
            <a:noFill/>
          </a:ln>
          <a:effectLst>
            <a:outerShdw blurRad="57150" rotWithShape="0" algn="bl" dir="5400000" dist="19050">
              <a:srgbClr val="000000">
                <a:alpha val="50000"/>
              </a:srgbClr>
            </a:outerShdw>
          </a:effectLst>
        </p:spPr>
      </p:pic>
      <p:pic>
        <p:nvPicPr>
          <p:cNvPr id="456" name="Google Shape;456;p82"/>
          <p:cNvPicPr preferRelativeResize="0"/>
          <p:nvPr/>
        </p:nvPicPr>
        <p:blipFill>
          <a:blip r:embed="rId4">
            <a:alphaModFix/>
          </a:blip>
          <a:stretch>
            <a:fillRect/>
          </a:stretch>
        </p:blipFill>
        <p:spPr>
          <a:xfrm>
            <a:off x="8158595" y="4621050"/>
            <a:ext cx="985400" cy="522451"/>
          </a:xfrm>
          <a:prstGeom prst="rect">
            <a:avLst/>
          </a:prstGeom>
          <a:noFill/>
          <a:ln>
            <a:noFill/>
          </a:ln>
        </p:spPr>
      </p:pic>
      <p:sp>
        <p:nvSpPr>
          <p:cNvPr id="457" name="Google Shape;457;p82"/>
          <p:cNvSpPr txBox="1"/>
          <p:nvPr/>
        </p:nvSpPr>
        <p:spPr>
          <a:xfrm>
            <a:off x="3980750" y="118125"/>
            <a:ext cx="4910400" cy="4477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3600">
                <a:solidFill>
                  <a:schemeClr val="lt1"/>
                </a:solidFill>
                <a:latin typeface="Roboto"/>
                <a:ea typeface="Roboto"/>
                <a:cs typeface="Roboto"/>
                <a:sym typeface="Roboto"/>
              </a:rPr>
              <a:t>Agenda</a:t>
            </a:r>
            <a:endParaRPr b="1" sz="3600">
              <a:solidFill>
                <a:schemeClr val="lt1"/>
              </a:solidFill>
              <a:latin typeface="Roboto"/>
              <a:ea typeface="Roboto"/>
              <a:cs typeface="Roboto"/>
              <a:sym typeface="Roboto"/>
            </a:endParaRPr>
          </a:p>
          <a:p>
            <a:pPr indent="-342900" lvl="0" marL="571500" rtl="0" algn="l">
              <a:lnSpc>
                <a:spcPct val="115000"/>
              </a:lnSpc>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I</a:t>
            </a:r>
            <a:r>
              <a:rPr lang="en" sz="1900">
                <a:solidFill>
                  <a:schemeClr val="lt1"/>
                </a:solidFill>
                <a:latin typeface="Open Sans"/>
                <a:ea typeface="Open Sans"/>
                <a:cs typeface="Open Sans"/>
                <a:sym typeface="Open Sans"/>
              </a:rPr>
              <a:t>dentity Markers Activity</a:t>
            </a:r>
            <a:endParaRPr sz="1900">
              <a:solidFill>
                <a:schemeClr val="lt1"/>
              </a:solidFill>
              <a:latin typeface="Open Sans"/>
              <a:ea typeface="Open Sans"/>
              <a:cs typeface="Open Sans"/>
              <a:sym typeface="Open Sans"/>
            </a:endParaRPr>
          </a:p>
          <a:p>
            <a:pPr indent="-349250" lvl="0" marL="571500" rtl="0" algn="l">
              <a:lnSpc>
                <a:spcPct val="115000"/>
              </a:lnSpc>
              <a:spcBef>
                <a:spcPts val="0"/>
              </a:spcBef>
              <a:spcAft>
                <a:spcPts val="0"/>
              </a:spcAft>
              <a:buClr>
                <a:schemeClr val="lt1"/>
              </a:buClr>
              <a:buSzPts val="1900"/>
              <a:buFont typeface="Open Sans"/>
              <a:buChar char="●"/>
            </a:pPr>
            <a:r>
              <a:rPr lang="en" sz="1900">
                <a:solidFill>
                  <a:schemeClr val="lt1"/>
                </a:solidFill>
                <a:latin typeface="Open Sans"/>
                <a:ea typeface="Open Sans"/>
                <a:cs typeface="Open Sans"/>
                <a:sym typeface="Open Sans"/>
              </a:rPr>
              <a:t>A Model for Reframing Classroom Management: </a:t>
            </a:r>
            <a:endParaRPr sz="1900">
              <a:solidFill>
                <a:schemeClr val="lt1"/>
              </a:solidFill>
              <a:latin typeface="Open Sans"/>
              <a:ea typeface="Open Sans"/>
              <a:cs typeface="Open Sans"/>
              <a:sym typeface="Open Sans"/>
            </a:endParaRPr>
          </a:p>
          <a:p>
            <a:pPr indent="-234950" lvl="0" marL="971550" rtl="0" algn="l">
              <a:lnSpc>
                <a:spcPct val="115000"/>
              </a:lnSpc>
              <a:spcBef>
                <a:spcPts val="0"/>
              </a:spcBef>
              <a:spcAft>
                <a:spcPts val="0"/>
              </a:spcAft>
              <a:buClr>
                <a:schemeClr val="lt1"/>
              </a:buClr>
              <a:buSzPts val="1900"/>
              <a:buFont typeface="Open Sans"/>
              <a:buAutoNum type="arabicPeriod"/>
            </a:pPr>
            <a:r>
              <a:rPr lang="en" sz="1900">
                <a:solidFill>
                  <a:schemeClr val="lt1"/>
                </a:solidFill>
                <a:latin typeface="Open Sans"/>
                <a:ea typeface="Open Sans"/>
                <a:cs typeface="Open Sans"/>
                <a:sym typeface="Open Sans"/>
              </a:rPr>
              <a:t>Understand and Distinguish Behavior</a:t>
            </a:r>
            <a:endParaRPr sz="1900">
              <a:solidFill>
                <a:schemeClr val="lt1"/>
              </a:solidFill>
              <a:latin typeface="Open Sans"/>
              <a:ea typeface="Open Sans"/>
              <a:cs typeface="Open Sans"/>
              <a:sym typeface="Open Sans"/>
            </a:endParaRPr>
          </a:p>
          <a:p>
            <a:pPr indent="-234950" lvl="0" marL="971550" rtl="0" algn="l">
              <a:lnSpc>
                <a:spcPct val="115000"/>
              </a:lnSpc>
              <a:spcBef>
                <a:spcPts val="0"/>
              </a:spcBef>
              <a:spcAft>
                <a:spcPts val="0"/>
              </a:spcAft>
              <a:buClr>
                <a:schemeClr val="lt1"/>
              </a:buClr>
              <a:buSzPts val="1900"/>
              <a:buFont typeface="Open Sans"/>
              <a:buAutoNum type="arabicPeriod"/>
            </a:pPr>
            <a:r>
              <a:rPr lang="en" sz="1900">
                <a:solidFill>
                  <a:schemeClr val="lt1"/>
                </a:solidFill>
                <a:latin typeface="Open Sans"/>
                <a:ea typeface="Open Sans"/>
                <a:cs typeface="Open Sans"/>
                <a:sym typeface="Open Sans"/>
              </a:rPr>
              <a:t>Rethink Control and Power Dynamics</a:t>
            </a:r>
            <a:endParaRPr sz="1900">
              <a:solidFill>
                <a:schemeClr val="lt1"/>
              </a:solidFill>
              <a:latin typeface="Open Sans"/>
              <a:ea typeface="Open Sans"/>
              <a:cs typeface="Open Sans"/>
              <a:sym typeface="Open Sans"/>
            </a:endParaRPr>
          </a:p>
          <a:p>
            <a:pPr indent="-234950" lvl="0" marL="971550" rtl="0" algn="l">
              <a:lnSpc>
                <a:spcPct val="115000"/>
              </a:lnSpc>
              <a:spcBef>
                <a:spcPts val="0"/>
              </a:spcBef>
              <a:spcAft>
                <a:spcPts val="0"/>
              </a:spcAft>
              <a:buClr>
                <a:schemeClr val="lt1"/>
              </a:buClr>
              <a:buSzPts val="1900"/>
              <a:buFont typeface="Open Sans"/>
              <a:buAutoNum type="arabicPeriod"/>
            </a:pPr>
            <a:r>
              <a:rPr lang="en" sz="1900">
                <a:solidFill>
                  <a:schemeClr val="lt1"/>
                </a:solidFill>
                <a:latin typeface="Open Sans"/>
                <a:ea typeface="Open Sans"/>
                <a:cs typeface="Open Sans"/>
                <a:sym typeface="Open Sans"/>
              </a:rPr>
              <a:t>Be Proactive Instead of Reactive</a:t>
            </a:r>
            <a:endParaRPr sz="1900">
              <a:solidFill>
                <a:schemeClr val="lt1"/>
              </a:solidFill>
              <a:latin typeface="Open Sans"/>
              <a:ea typeface="Open Sans"/>
              <a:cs typeface="Open Sans"/>
              <a:sym typeface="Open Sans"/>
            </a:endParaRPr>
          </a:p>
          <a:p>
            <a:pPr indent="-234950" lvl="0" marL="971550" rtl="0" algn="l">
              <a:lnSpc>
                <a:spcPct val="115000"/>
              </a:lnSpc>
              <a:spcBef>
                <a:spcPts val="0"/>
              </a:spcBef>
              <a:spcAft>
                <a:spcPts val="0"/>
              </a:spcAft>
              <a:buClr>
                <a:schemeClr val="lt1"/>
              </a:buClr>
              <a:buSzPts val="1900"/>
              <a:buFont typeface="Open Sans"/>
              <a:buAutoNum type="arabicPeriod"/>
            </a:pPr>
            <a:r>
              <a:rPr lang="en" sz="1900">
                <a:solidFill>
                  <a:schemeClr val="lt1"/>
                </a:solidFill>
                <a:latin typeface="Open Sans"/>
                <a:ea typeface="Open Sans"/>
                <a:cs typeface="Open Sans"/>
                <a:sym typeface="Open Sans"/>
              </a:rPr>
              <a:t>Respond to the Child, not the Behavior</a:t>
            </a:r>
            <a:endParaRPr sz="1900">
              <a:solidFill>
                <a:schemeClr val="lt1"/>
              </a:solidFill>
              <a:latin typeface="Open Sans"/>
              <a:ea typeface="Open Sans"/>
              <a:cs typeface="Open Sans"/>
              <a:sym typeface="Open Sans"/>
            </a:endParaRPr>
          </a:p>
          <a:p>
            <a:pPr indent="-349250" lvl="0" marL="457200" rtl="0" algn="l">
              <a:lnSpc>
                <a:spcPct val="115000"/>
              </a:lnSpc>
              <a:spcBef>
                <a:spcPts val="0"/>
              </a:spcBef>
              <a:spcAft>
                <a:spcPts val="0"/>
              </a:spcAft>
              <a:buClr>
                <a:schemeClr val="lt1"/>
              </a:buClr>
              <a:buSzPts val="1900"/>
              <a:buFont typeface="Open Sans"/>
              <a:buChar char="●"/>
            </a:pPr>
            <a:r>
              <a:rPr lang="en" sz="1900">
                <a:solidFill>
                  <a:schemeClr val="lt1"/>
                </a:solidFill>
                <a:latin typeface="Open Sans"/>
                <a:ea typeface="Open Sans"/>
                <a:cs typeface="Open Sans"/>
                <a:sym typeface="Open Sans"/>
              </a:rPr>
              <a:t>Wrap up</a:t>
            </a:r>
            <a:endParaRPr sz="1900">
              <a:solidFill>
                <a:schemeClr val="lt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00"/>
          <p:cNvSpPr/>
          <p:nvPr/>
        </p:nvSpPr>
        <p:spPr>
          <a:xfrm>
            <a:off x="5715000" y="25"/>
            <a:ext cx="34290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00"/>
          <p:cNvSpPr txBox="1"/>
          <p:nvPr/>
        </p:nvSpPr>
        <p:spPr>
          <a:xfrm>
            <a:off x="5886975" y="184600"/>
            <a:ext cx="3006900" cy="4670400"/>
          </a:xfrm>
          <a:prstGeom prst="rect">
            <a:avLst/>
          </a:prstGeom>
          <a:noFill/>
          <a:ln>
            <a:noFill/>
          </a:ln>
        </p:spPr>
        <p:txBody>
          <a:bodyPr anchorCtr="0" anchor="t" bIns="91425" lIns="91425" spcFirstLastPara="1" rIns="91425" wrap="square" tIns="91425">
            <a:noAutofit/>
          </a:bodyPr>
          <a:lstStyle/>
          <a:p>
            <a:pPr indent="-336550" lvl="0" marL="342900" rtl="0" algn="l">
              <a:lnSpc>
                <a:spcPct val="100000"/>
              </a:lnSpc>
              <a:spcBef>
                <a:spcPts val="800"/>
              </a:spcBef>
              <a:spcAft>
                <a:spcPts val="0"/>
              </a:spcAft>
              <a:buClr>
                <a:schemeClr val="lt1"/>
              </a:buClr>
              <a:buSzPts val="1700"/>
              <a:buFont typeface="Open Sans"/>
              <a:buChar char="●"/>
            </a:pPr>
            <a:r>
              <a:rPr lang="en" sz="1700">
                <a:solidFill>
                  <a:schemeClr val="lt1"/>
                </a:solidFill>
                <a:latin typeface="Open Sans"/>
                <a:ea typeface="Open Sans"/>
                <a:cs typeface="Open Sans"/>
                <a:sym typeface="Open Sans"/>
              </a:rPr>
              <a:t>Everyone experiences </a:t>
            </a:r>
            <a:br>
              <a:rPr lang="en" sz="1700">
                <a:solidFill>
                  <a:schemeClr val="lt1"/>
                </a:solidFill>
                <a:latin typeface="Open Sans"/>
                <a:ea typeface="Open Sans"/>
                <a:cs typeface="Open Sans"/>
                <a:sym typeface="Open Sans"/>
              </a:rPr>
            </a:br>
            <a:r>
              <a:rPr lang="en" sz="1700">
                <a:solidFill>
                  <a:schemeClr val="lt1"/>
                </a:solidFill>
                <a:latin typeface="Open Sans"/>
                <a:ea typeface="Open Sans"/>
                <a:cs typeface="Open Sans"/>
                <a:sym typeface="Open Sans"/>
              </a:rPr>
              <a:t>bad days. This includes students. </a:t>
            </a:r>
            <a:endParaRPr sz="1700">
              <a:solidFill>
                <a:schemeClr val="lt1"/>
              </a:solidFill>
              <a:latin typeface="Open Sans"/>
              <a:ea typeface="Open Sans"/>
              <a:cs typeface="Open Sans"/>
              <a:sym typeface="Open Sans"/>
            </a:endParaRPr>
          </a:p>
          <a:p>
            <a:pPr indent="-336550" lvl="0" marL="342900" rtl="0" algn="l">
              <a:lnSpc>
                <a:spcPct val="100000"/>
              </a:lnSpc>
              <a:spcBef>
                <a:spcPts val="1000"/>
              </a:spcBef>
              <a:spcAft>
                <a:spcPts val="0"/>
              </a:spcAft>
              <a:buClr>
                <a:schemeClr val="lt1"/>
              </a:buClr>
              <a:buSzPts val="1700"/>
              <a:buFont typeface="Open Sans"/>
              <a:buChar char="●"/>
            </a:pPr>
            <a:r>
              <a:rPr lang="en" sz="1700">
                <a:solidFill>
                  <a:schemeClr val="lt1"/>
                </a:solidFill>
                <a:latin typeface="Open Sans"/>
                <a:ea typeface="Open Sans"/>
                <a:cs typeface="Open Sans"/>
                <a:sym typeface="Open Sans"/>
              </a:rPr>
              <a:t>Unbalanced power dynamics and the assumption that all students are the same </a:t>
            </a:r>
            <a:br>
              <a:rPr lang="en" sz="1700">
                <a:solidFill>
                  <a:schemeClr val="lt1"/>
                </a:solidFill>
                <a:latin typeface="Open Sans"/>
                <a:ea typeface="Open Sans"/>
                <a:cs typeface="Open Sans"/>
                <a:sym typeface="Open Sans"/>
              </a:rPr>
            </a:br>
            <a:r>
              <a:rPr lang="en" sz="1700">
                <a:solidFill>
                  <a:schemeClr val="lt1"/>
                </a:solidFill>
                <a:latin typeface="Open Sans"/>
                <a:ea typeface="Open Sans"/>
                <a:cs typeface="Open Sans"/>
                <a:sym typeface="Open Sans"/>
              </a:rPr>
              <a:t>can make the</a:t>
            </a:r>
            <a:r>
              <a:rPr lang="en" sz="1700">
                <a:solidFill>
                  <a:schemeClr val="lt1"/>
                </a:solidFill>
                <a:latin typeface="Open Sans"/>
                <a:ea typeface="Open Sans"/>
                <a:cs typeface="Open Sans"/>
                <a:sym typeface="Open Sans"/>
              </a:rPr>
              <a:t> term management problematic</a:t>
            </a:r>
            <a:r>
              <a:rPr lang="en" sz="1700">
                <a:solidFill>
                  <a:schemeClr val="lt1"/>
                </a:solidFill>
                <a:latin typeface="Open Sans"/>
                <a:ea typeface="Open Sans"/>
                <a:cs typeface="Open Sans"/>
                <a:sym typeface="Open Sans"/>
              </a:rPr>
              <a:t>.</a:t>
            </a:r>
            <a:endParaRPr sz="1700">
              <a:solidFill>
                <a:schemeClr val="lt1"/>
              </a:solidFill>
              <a:latin typeface="Open Sans"/>
              <a:ea typeface="Open Sans"/>
              <a:cs typeface="Open Sans"/>
              <a:sym typeface="Open Sans"/>
            </a:endParaRPr>
          </a:p>
          <a:p>
            <a:pPr indent="-336550" lvl="0" marL="342900" rtl="0" algn="l">
              <a:lnSpc>
                <a:spcPct val="100000"/>
              </a:lnSpc>
              <a:spcBef>
                <a:spcPts val="1000"/>
              </a:spcBef>
              <a:spcAft>
                <a:spcPts val="1000"/>
              </a:spcAft>
              <a:buClr>
                <a:schemeClr val="lt1"/>
              </a:buClr>
              <a:buSzPts val="1700"/>
              <a:buFont typeface="Open Sans"/>
              <a:buChar char="●"/>
            </a:pPr>
            <a:r>
              <a:rPr lang="en" sz="1700">
                <a:solidFill>
                  <a:schemeClr val="lt1"/>
                </a:solidFill>
                <a:latin typeface="Open Sans"/>
                <a:ea typeface="Open Sans"/>
                <a:cs typeface="Open Sans"/>
                <a:sym typeface="Open Sans"/>
              </a:rPr>
              <a:t>We need to be realistic in our expectations, look at the whole child and their circumstances, and the messages their behavior is sending.</a:t>
            </a:r>
            <a:endParaRPr sz="1700">
              <a:solidFill>
                <a:schemeClr val="lt1"/>
              </a:solidFill>
              <a:latin typeface="Open Sans"/>
              <a:ea typeface="Open Sans"/>
              <a:cs typeface="Open Sans"/>
              <a:sym typeface="Open Sans"/>
            </a:endParaRPr>
          </a:p>
        </p:txBody>
      </p:sp>
      <p:pic>
        <p:nvPicPr>
          <p:cNvPr id="651" name="Google Shape;651;p100"/>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652" name="Google Shape;652;p100"/>
          <p:cNvPicPr preferRelativeResize="0"/>
          <p:nvPr/>
        </p:nvPicPr>
        <p:blipFill>
          <a:blip r:embed="rId4">
            <a:alphaModFix/>
          </a:blip>
          <a:stretch>
            <a:fillRect/>
          </a:stretch>
        </p:blipFill>
        <p:spPr>
          <a:xfrm>
            <a:off x="486426" y="184600"/>
            <a:ext cx="4838702" cy="4838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101"/>
          <p:cNvPicPr preferRelativeResize="0"/>
          <p:nvPr/>
        </p:nvPicPr>
        <p:blipFill rotWithShape="1">
          <a:blip r:embed="rId3">
            <a:alphaModFix/>
          </a:blip>
          <a:srcRect b="0" l="0" r="7638" t="0"/>
          <a:stretch/>
        </p:blipFill>
        <p:spPr>
          <a:xfrm>
            <a:off x="1972500" y="-16200"/>
            <a:ext cx="7171498" cy="5175899"/>
          </a:xfrm>
          <a:prstGeom prst="rect">
            <a:avLst/>
          </a:prstGeom>
          <a:noFill/>
          <a:ln>
            <a:noFill/>
          </a:ln>
        </p:spPr>
      </p:pic>
      <p:grpSp>
        <p:nvGrpSpPr>
          <p:cNvPr id="658" name="Google Shape;658;p101"/>
          <p:cNvGrpSpPr/>
          <p:nvPr/>
        </p:nvGrpSpPr>
        <p:grpSpPr>
          <a:xfrm>
            <a:off x="0" y="-16200"/>
            <a:ext cx="4405650" cy="5175904"/>
            <a:chOff x="0" y="0"/>
            <a:chExt cx="4405650" cy="5175904"/>
          </a:xfrm>
        </p:grpSpPr>
        <p:sp>
          <p:nvSpPr>
            <p:cNvPr id="659" name="Google Shape;659;p101"/>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660" name="Google Shape;660;p101"/>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101"/>
          <p:cNvSpPr txBox="1"/>
          <p:nvPr/>
        </p:nvSpPr>
        <p:spPr>
          <a:xfrm>
            <a:off x="228450" y="268325"/>
            <a:ext cx="3685200" cy="27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700">
                <a:solidFill>
                  <a:srgbClr val="FFFFFF"/>
                </a:solidFill>
                <a:latin typeface="Roboto"/>
                <a:ea typeface="Roboto"/>
                <a:cs typeface="Roboto"/>
                <a:sym typeface="Roboto"/>
              </a:rPr>
              <a:t>Responsibility vs. Obedience</a:t>
            </a:r>
            <a:endParaRPr b="1" sz="4500">
              <a:solidFill>
                <a:srgbClr val="FFFFFF"/>
              </a:solidFill>
              <a:latin typeface="Roboto"/>
              <a:ea typeface="Roboto"/>
              <a:cs typeface="Roboto"/>
              <a:sym typeface="Roboto"/>
            </a:endParaRPr>
          </a:p>
        </p:txBody>
      </p:sp>
      <p:pic>
        <p:nvPicPr>
          <p:cNvPr id="662" name="Google Shape;662;p101"/>
          <p:cNvPicPr preferRelativeResize="0"/>
          <p:nvPr/>
        </p:nvPicPr>
        <p:blipFill>
          <a:blip r:embed="rId4">
            <a:alphaModFix/>
          </a:blip>
          <a:stretch>
            <a:fillRect/>
          </a:stretch>
        </p:blipFill>
        <p:spPr>
          <a:xfrm>
            <a:off x="-5" y="4621050"/>
            <a:ext cx="985400" cy="522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02"/>
          <p:cNvSpPr/>
          <p:nvPr/>
        </p:nvSpPr>
        <p:spPr>
          <a:xfrm rot="-5400000">
            <a:off x="4378050"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02"/>
          <p:cNvSpPr txBox="1"/>
          <p:nvPr>
            <p:ph idx="4294967295" type="title"/>
          </p:nvPr>
        </p:nvSpPr>
        <p:spPr>
          <a:xfrm>
            <a:off x="475075"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Responsibility or Obedience?</a:t>
            </a:r>
            <a:endParaRPr b="1" i="1" sz="3000">
              <a:solidFill>
                <a:srgbClr val="FFFFFF"/>
              </a:solidFill>
              <a:latin typeface="Roboto"/>
              <a:ea typeface="Roboto"/>
              <a:cs typeface="Roboto"/>
              <a:sym typeface="Roboto"/>
            </a:endParaRPr>
          </a:p>
        </p:txBody>
      </p:sp>
      <p:sp>
        <p:nvSpPr>
          <p:cNvPr id="669" name="Google Shape;669;p102"/>
          <p:cNvSpPr txBox="1"/>
          <p:nvPr/>
        </p:nvSpPr>
        <p:spPr>
          <a:xfrm>
            <a:off x="461250" y="859213"/>
            <a:ext cx="41565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467F"/>
                </a:solidFill>
                <a:latin typeface="Open Sans"/>
                <a:ea typeface="Open Sans"/>
                <a:cs typeface="Open Sans"/>
                <a:sym typeface="Open Sans"/>
              </a:rPr>
              <a:t>Responsibility</a:t>
            </a:r>
            <a:endParaRPr b="1" sz="1800">
              <a:solidFill>
                <a:srgbClr val="00467F"/>
              </a:solidFill>
              <a:latin typeface="Open Sans"/>
              <a:ea typeface="Open Sans"/>
              <a:cs typeface="Open Sans"/>
              <a:sym typeface="Open Sans"/>
            </a:endParaRPr>
          </a:p>
          <a:p>
            <a:pPr indent="0" lvl="0" marL="457200" rtl="0" algn="l">
              <a:spcBef>
                <a:spcPts val="0"/>
              </a:spcBef>
              <a:spcAft>
                <a:spcPts val="0"/>
              </a:spcAft>
              <a:buNone/>
            </a:pPr>
            <a:r>
              <a:t/>
            </a:r>
            <a:endParaRPr>
              <a:solidFill>
                <a:srgbClr val="00467F"/>
              </a:solidFill>
              <a:latin typeface="Roboto Thin"/>
              <a:ea typeface="Roboto Thin"/>
              <a:cs typeface="Roboto Thin"/>
              <a:sym typeface="Roboto Thin"/>
            </a:endParaRPr>
          </a:p>
        </p:txBody>
      </p:sp>
      <p:sp>
        <p:nvSpPr>
          <p:cNvPr id="670" name="Google Shape;670;p102"/>
          <p:cNvSpPr txBox="1"/>
          <p:nvPr/>
        </p:nvSpPr>
        <p:spPr>
          <a:xfrm>
            <a:off x="4630975" y="859213"/>
            <a:ext cx="41565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467F"/>
                </a:solidFill>
                <a:latin typeface="Open Sans"/>
                <a:ea typeface="Open Sans"/>
                <a:cs typeface="Open Sans"/>
                <a:sym typeface="Open Sans"/>
              </a:rPr>
              <a:t>Obedience</a:t>
            </a:r>
            <a:endParaRPr sz="1800">
              <a:solidFill>
                <a:srgbClr val="00467F"/>
              </a:solidFill>
              <a:latin typeface="Open Sans Light"/>
              <a:ea typeface="Open Sans Light"/>
              <a:cs typeface="Open Sans Light"/>
              <a:sym typeface="Open Sans Light"/>
            </a:endParaRPr>
          </a:p>
        </p:txBody>
      </p:sp>
      <p:sp>
        <p:nvSpPr>
          <p:cNvPr id="671" name="Google Shape;671;p102"/>
          <p:cNvSpPr txBox="1"/>
          <p:nvPr/>
        </p:nvSpPr>
        <p:spPr>
          <a:xfrm>
            <a:off x="478075" y="1192700"/>
            <a:ext cx="3914100" cy="3609000"/>
          </a:xfrm>
          <a:prstGeom prst="rect">
            <a:avLst/>
          </a:prstGeom>
          <a:noFill/>
          <a:ln>
            <a:noFill/>
          </a:ln>
        </p:spPr>
        <p:txBody>
          <a:bodyPr anchorCtr="0" anchor="t" bIns="91425" lIns="91425" spcFirstLastPara="1" rIns="91425" wrap="square" tIns="91425">
            <a:noAutofit/>
          </a:bodyPr>
          <a:lstStyle/>
          <a:p>
            <a:pPr indent="-266700" lvl="0" marL="28575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Students are empowered to be active </a:t>
            </a:r>
            <a:r>
              <a:rPr lang="en" sz="1500">
                <a:solidFill>
                  <a:srgbClr val="00467F"/>
                </a:solidFill>
                <a:latin typeface="Open Sans"/>
                <a:ea typeface="Open Sans"/>
                <a:cs typeface="Open Sans"/>
                <a:sym typeface="Open Sans"/>
              </a:rPr>
              <a:t>decision</a:t>
            </a:r>
            <a:r>
              <a:rPr lang="en" sz="1500">
                <a:solidFill>
                  <a:srgbClr val="00467F"/>
                </a:solidFill>
                <a:latin typeface="Open Sans"/>
                <a:ea typeface="Open Sans"/>
                <a:cs typeface="Open Sans"/>
                <a:sym typeface="Open Sans"/>
              </a:rPr>
              <a:t> makers</a:t>
            </a:r>
            <a:endParaRPr sz="1500">
              <a:solidFill>
                <a:srgbClr val="00467F"/>
              </a:solidFill>
              <a:latin typeface="Open Sans"/>
              <a:ea typeface="Open Sans"/>
              <a:cs typeface="Open Sans"/>
              <a:sym typeface="Open Sans"/>
            </a:endParaRPr>
          </a:p>
          <a:p>
            <a:pPr indent="-266700" lvl="0" marL="28575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Students are provided choices daily in class</a:t>
            </a:r>
            <a:endParaRPr sz="1500">
              <a:solidFill>
                <a:srgbClr val="00467F"/>
              </a:solidFill>
              <a:latin typeface="Open Sans"/>
              <a:ea typeface="Open Sans"/>
              <a:cs typeface="Open Sans"/>
              <a:sym typeface="Open Sans"/>
            </a:endParaRPr>
          </a:p>
          <a:p>
            <a:pPr indent="-266700" lvl="0" marL="28575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Students feel genuine ownership of their classroom</a:t>
            </a:r>
            <a:endParaRPr sz="1500">
              <a:solidFill>
                <a:srgbClr val="00467F"/>
              </a:solidFill>
              <a:latin typeface="Open Sans"/>
              <a:ea typeface="Open Sans"/>
              <a:cs typeface="Open Sans"/>
              <a:sym typeface="Open Sans"/>
            </a:endParaRPr>
          </a:p>
          <a:p>
            <a:pPr indent="-266700" lvl="0" marL="28575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Students are given space to make mistakes and then are guided on how to grow from them</a:t>
            </a:r>
            <a:endParaRPr sz="1500">
              <a:solidFill>
                <a:srgbClr val="00467F"/>
              </a:solidFill>
              <a:latin typeface="Open Sans"/>
              <a:ea typeface="Open Sans"/>
              <a:cs typeface="Open Sans"/>
              <a:sym typeface="Open Sans"/>
            </a:endParaRPr>
          </a:p>
          <a:p>
            <a:pPr indent="-266700" lvl="0" marL="28575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Students have provided their input in classroom rules and expectations</a:t>
            </a:r>
            <a:endParaRPr sz="1500">
              <a:solidFill>
                <a:srgbClr val="00467F"/>
              </a:solidFill>
              <a:latin typeface="Open Sans"/>
              <a:ea typeface="Open Sans"/>
              <a:cs typeface="Open Sans"/>
              <a:sym typeface="Open Sans"/>
            </a:endParaRPr>
          </a:p>
          <a:p>
            <a:pPr indent="-266700" lvl="0" marL="28575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Teachers clearly express their reasoning when providing student feedback, so students can effectively process that information</a:t>
            </a:r>
            <a:endParaRPr sz="1500">
              <a:solidFill>
                <a:srgbClr val="00467F"/>
              </a:solidFill>
              <a:latin typeface="Open Sans"/>
              <a:ea typeface="Open Sans"/>
              <a:cs typeface="Open Sans"/>
              <a:sym typeface="Open Sans"/>
            </a:endParaRPr>
          </a:p>
        </p:txBody>
      </p:sp>
      <p:sp>
        <p:nvSpPr>
          <p:cNvPr id="672" name="Google Shape;672;p102"/>
          <p:cNvSpPr txBox="1"/>
          <p:nvPr/>
        </p:nvSpPr>
        <p:spPr>
          <a:xfrm>
            <a:off x="4630975" y="1192700"/>
            <a:ext cx="4156500" cy="3721500"/>
          </a:xfrm>
          <a:prstGeom prst="rect">
            <a:avLst/>
          </a:prstGeom>
          <a:noFill/>
          <a:ln>
            <a:noFill/>
          </a:ln>
        </p:spPr>
        <p:txBody>
          <a:bodyPr anchorCtr="0" anchor="t" bIns="91425" lIns="91425" spcFirstLastPara="1" rIns="91425" wrap="square" tIns="91425">
            <a:noAutofit/>
          </a:bodyPr>
          <a:lstStyle/>
          <a:p>
            <a:pPr indent="-266700" lvl="0" marL="34290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Teachers make the majority of </a:t>
            </a:r>
            <a:r>
              <a:rPr lang="en" sz="1500">
                <a:solidFill>
                  <a:srgbClr val="00467F"/>
                </a:solidFill>
                <a:latin typeface="Open Sans"/>
                <a:ea typeface="Open Sans"/>
                <a:cs typeface="Open Sans"/>
                <a:sym typeface="Open Sans"/>
              </a:rPr>
              <a:t>decisions</a:t>
            </a:r>
            <a:r>
              <a:rPr lang="en" sz="1500">
                <a:solidFill>
                  <a:srgbClr val="00467F"/>
                </a:solidFill>
                <a:latin typeface="Open Sans"/>
                <a:ea typeface="Open Sans"/>
                <a:cs typeface="Open Sans"/>
                <a:sym typeface="Open Sans"/>
              </a:rPr>
              <a:t> without student input</a:t>
            </a:r>
            <a:endParaRPr sz="1500">
              <a:solidFill>
                <a:srgbClr val="00467F"/>
              </a:solidFill>
              <a:latin typeface="Open Sans"/>
              <a:ea typeface="Open Sans"/>
              <a:cs typeface="Open Sans"/>
              <a:sym typeface="Open Sans"/>
            </a:endParaRPr>
          </a:p>
          <a:p>
            <a:pPr indent="-266700" lvl="0" marL="34290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Students are usually provided choices as a result of good behavior</a:t>
            </a:r>
            <a:endParaRPr sz="1500">
              <a:solidFill>
                <a:srgbClr val="00467F"/>
              </a:solidFill>
              <a:latin typeface="Open Sans"/>
              <a:ea typeface="Open Sans"/>
              <a:cs typeface="Open Sans"/>
              <a:sym typeface="Open Sans"/>
            </a:endParaRPr>
          </a:p>
          <a:p>
            <a:pPr indent="-266700" lvl="0" marL="34290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Students feel that the classroom environment is teacher-centered</a:t>
            </a:r>
            <a:endParaRPr sz="1500">
              <a:solidFill>
                <a:srgbClr val="00467F"/>
              </a:solidFill>
              <a:latin typeface="Open Sans"/>
              <a:ea typeface="Open Sans"/>
              <a:cs typeface="Open Sans"/>
              <a:sym typeface="Open Sans"/>
            </a:endParaRPr>
          </a:p>
          <a:p>
            <a:pPr indent="-266700" lvl="0" marL="34290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Students feel micromanaged to not make mistakes and have no tools on how to cope when they make them</a:t>
            </a:r>
            <a:endParaRPr sz="1500">
              <a:solidFill>
                <a:srgbClr val="00467F"/>
              </a:solidFill>
              <a:latin typeface="Open Sans"/>
              <a:ea typeface="Open Sans"/>
              <a:cs typeface="Open Sans"/>
              <a:sym typeface="Open Sans"/>
            </a:endParaRPr>
          </a:p>
          <a:p>
            <a:pPr indent="-266700" lvl="0" marL="34290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Classroom rules and expectations were displayed before the students’ first day</a:t>
            </a:r>
            <a:endParaRPr sz="1500">
              <a:solidFill>
                <a:srgbClr val="00467F"/>
              </a:solidFill>
              <a:latin typeface="Open Sans"/>
              <a:ea typeface="Open Sans"/>
              <a:cs typeface="Open Sans"/>
              <a:sym typeface="Open Sans"/>
            </a:endParaRPr>
          </a:p>
          <a:p>
            <a:pPr indent="-266700" lvl="0" marL="34290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Students simply react to teacher feedback, rather than think it through because no teacher reasoning is shared</a:t>
            </a:r>
            <a:endParaRPr sz="1500">
              <a:solidFill>
                <a:srgbClr val="00467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0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03"/>
          <p:cNvSpPr txBox="1"/>
          <p:nvPr>
            <p:ph idx="4294967295" type="title"/>
          </p:nvPr>
        </p:nvSpPr>
        <p:spPr>
          <a:xfrm>
            <a:off x="311700" y="113300"/>
            <a:ext cx="8099100" cy="572700"/>
          </a:xfrm>
          <a:prstGeom prst="rect">
            <a:avLst/>
          </a:prstGeom>
          <a:solidFill>
            <a:srgbClr val="00457E"/>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Threat vs. Choice</a:t>
            </a:r>
            <a:endParaRPr b="1" i="1" sz="3000">
              <a:solidFill>
                <a:srgbClr val="FFFFFF"/>
              </a:solidFill>
              <a:latin typeface="Roboto"/>
              <a:ea typeface="Roboto"/>
              <a:cs typeface="Roboto"/>
              <a:sym typeface="Roboto"/>
            </a:endParaRPr>
          </a:p>
        </p:txBody>
      </p:sp>
      <p:pic>
        <p:nvPicPr>
          <p:cNvPr id="679" name="Google Shape;679;p103"/>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680" name="Google Shape;680;p103"/>
          <p:cNvSpPr txBox="1"/>
          <p:nvPr/>
        </p:nvSpPr>
        <p:spPr>
          <a:xfrm>
            <a:off x="475675" y="728850"/>
            <a:ext cx="4405500" cy="3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457E"/>
                </a:solidFill>
                <a:latin typeface="Roboto"/>
                <a:ea typeface="Roboto"/>
                <a:cs typeface="Roboto"/>
                <a:sym typeface="Roboto"/>
              </a:rPr>
              <a:t>Threat</a:t>
            </a:r>
            <a:endParaRPr b="1" sz="1800">
              <a:solidFill>
                <a:srgbClr val="00457E"/>
              </a:solidFill>
              <a:latin typeface="Roboto"/>
              <a:ea typeface="Roboto"/>
              <a:cs typeface="Roboto"/>
              <a:sym typeface="Roboto"/>
            </a:endParaRPr>
          </a:p>
          <a:p>
            <a:pPr indent="-215900" lvl="0" marL="3429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Increases adrenaline and cortisol levels</a:t>
            </a:r>
            <a:endParaRPr sz="1600">
              <a:solidFill>
                <a:srgbClr val="00457E"/>
              </a:solidFill>
              <a:latin typeface="Open Sans"/>
              <a:ea typeface="Open Sans"/>
              <a:cs typeface="Open Sans"/>
              <a:sym typeface="Open Sans"/>
            </a:endParaRPr>
          </a:p>
          <a:p>
            <a:pPr indent="-215900" lvl="0" marL="3429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Fight-flight-freeze becomes arguments, temper-tantrums, name-calling withdrawal, and passive-aggressive behavior</a:t>
            </a:r>
            <a:endParaRPr sz="1600">
              <a:solidFill>
                <a:srgbClr val="00457E"/>
              </a:solidFill>
              <a:latin typeface="Open Sans"/>
              <a:ea typeface="Open Sans"/>
              <a:cs typeface="Open Sans"/>
              <a:sym typeface="Open Sans"/>
            </a:endParaRPr>
          </a:p>
          <a:p>
            <a:pPr indent="-215900" lvl="0" marL="3429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The teacher is the one with control</a:t>
            </a:r>
            <a:endParaRPr sz="1600">
              <a:solidFill>
                <a:srgbClr val="00457E"/>
              </a:solidFill>
              <a:latin typeface="Open Sans"/>
              <a:ea typeface="Open Sans"/>
              <a:cs typeface="Open Sans"/>
              <a:sym typeface="Open Sans"/>
            </a:endParaRPr>
          </a:p>
          <a:p>
            <a:pPr indent="-215900" lvl="0" marL="3429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The correct choice is already decided before being offered</a:t>
            </a:r>
            <a:endParaRPr sz="1600">
              <a:solidFill>
                <a:srgbClr val="00457E"/>
              </a:solidFill>
              <a:latin typeface="Open Sans"/>
              <a:ea typeface="Open Sans"/>
              <a:cs typeface="Open Sans"/>
              <a:sym typeface="Open Sans"/>
            </a:endParaRPr>
          </a:p>
          <a:p>
            <a:pPr indent="-215900" lvl="0" marL="3429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A punishment is always part of a threat</a:t>
            </a:r>
            <a:endParaRPr sz="1600">
              <a:solidFill>
                <a:srgbClr val="00457E"/>
              </a:solidFill>
              <a:latin typeface="Open Sans"/>
              <a:ea typeface="Open Sans"/>
              <a:cs typeface="Open Sans"/>
              <a:sym typeface="Open Sans"/>
            </a:endParaRPr>
          </a:p>
          <a:p>
            <a:pPr indent="-215900" lvl="0" marL="342900" rtl="0" algn="l">
              <a:spcBef>
                <a:spcPts val="1000"/>
              </a:spcBef>
              <a:spcAft>
                <a:spcPts val="1000"/>
              </a:spcAft>
              <a:buClr>
                <a:srgbClr val="00457E"/>
              </a:buClr>
              <a:buSzPts val="1600"/>
              <a:buFont typeface="Open Sans"/>
              <a:buChar char="●"/>
            </a:pPr>
            <a:r>
              <a:rPr lang="en" sz="1600">
                <a:solidFill>
                  <a:srgbClr val="00457E"/>
                </a:solidFill>
                <a:latin typeface="Open Sans"/>
                <a:ea typeface="Open Sans"/>
                <a:cs typeface="Open Sans"/>
                <a:sym typeface="Open Sans"/>
              </a:rPr>
              <a:t>Do what I want you to do, or you will be hurt in some way</a:t>
            </a:r>
            <a:endParaRPr sz="1600">
              <a:solidFill>
                <a:srgbClr val="00457E"/>
              </a:solidFill>
              <a:latin typeface="Open Sans"/>
              <a:ea typeface="Open Sans"/>
              <a:cs typeface="Open Sans"/>
              <a:sym typeface="Open Sans"/>
            </a:endParaRPr>
          </a:p>
        </p:txBody>
      </p:sp>
      <p:sp>
        <p:nvSpPr>
          <p:cNvPr id="681" name="Google Shape;681;p103"/>
          <p:cNvSpPr txBox="1"/>
          <p:nvPr/>
        </p:nvSpPr>
        <p:spPr>
          <a:xfrm>
            <a:off x="4538675" y="1089150"/>
            <a:ext cx="3980700" cy="3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Roboto Thin"/>
              <a:ea typeface="Roboto Thin"/>
              <a:cs typeface="Roboto Thin"/>
              <a:sym typeface="Roboto Thin"/>
            </a:endParaRPr>
          </a:p>
        </p:txBody>
      </p:sp>
      <p:sp>
        <p:nvSpPr>
          <p:cNvPr id="682" name="Google Shape;682;p103"/>
          <p:cNvSpPr txBox="1"/>
          <p:nvPr/>
        </p:nvSpPr>
        <p:spPr>
          <a:xfrm>
            <a:off x="4881075" y="728850"/>
            <a:ext cx="3761400" cy="412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457E"/>
                </a:solidFill>
                <a:latin typeface="Open Sans"/>
                <a:ea typeface="Open Sans"/>
                <a:cs typeface="Open Sans"/>
                <a:sym typeface="Open Sans"/>
              </a:rPr>
              <a:t>Choice</a:t>
            </a:r>
            <a:endParaRPr b="1" sz="1800">
              <a:solidFill>
                <a:srgbClr val="00457E"/>
              </a:solidFill>
              <a:latin typeface="Open Sans"/>
              <a:ea typeface="Open Sans"/>
              <a:cs typeface="Open Sans"/>
              <a:sym typeface="Open Sans"/>
            </a:endParaRPr>
          </a:p>
          <a:p>
            <a:pPr indent="-215900" lvl="0" marL="3429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Set boundaries while offering movement (decision making and control)</a:t>
            </a:r>
            <a:endParaRPr sz="1600">
              <a:solidFill>
                <a:srgbClr val="00457E"/>
              </a:solidFill>
              <a:latin typeface="Open Sans"/>
              <a:ea typeface="Open Sans"/>
              <a:cs typeface="Open Sans"/>
              <a:sym typeface="Open Sans"/>
            </a:endParaRPr>
          </a:p>
          <a:p>
            <a:pPr indent="-215900" lvl="0" marL="3429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Limits define the parameters of control</a:t>
            </a:r>
            <a:endParaRPr sz="1600">
              <a:solidFill>
                <a:srgbClr val="00457E"/>
              </a:solidFill>
              <a:latin typeface="Open Sans"/>
              <a:ea typeface="Open Sans"/>
              <a:cs typeface="Open Sans"/>
              <a:sym typeface="Open Sans"/>
            </a:endParaRPr>
          </a:p>
          <a:p>
            <a:pPr indent="-215900" lvl="0" marL="3429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The student has some control within limits</a:t>
            </a:r>
            <a:endParaRPr sz="1600">
              <a:solidFill>
                <a:srgbClr val="00457E"/>
              </a:solidFill>
              <a:latin typeface="Open Sans"/>
              <a:ea typeface="Open Sans"/>
              <a:cs typeface="Open Sans"/>
              <a:sym typeface="Open Sans"/>
            </a:endParaRPr>
          </a:p>
          <a:p>
            <a:pPr indent="-215900" lvl="0" marL="342900" rtl="0" algn="l">
              <a:spcBef>
                <a:spcPts val="1000"/>
              </a:spcBef>
              <a:spcAft>
                <a:spcPts val="0"/>
              </a:spcAft>
              <a:buClr>
                <a:srgbClr val="00457E"/>
              </a:buClr>
              <a:buSzPts val="1600"/>
              <a:buFont typeface="Open Sans"/>
              <a:buChar char="●"/>
            </a:pPr>
            <a:r>
              <a:rPr lang="en" sz="1600">
                <a:solidFill>
                  <a:srgbClr val="00457E"/>
                </a:solidFill>
                <a:latin typeface="Open Sans"/>
                <a:ea typeface="Open Sans"/>
                <a:cs typeface="Open Sans"/>
                <a:sym typeface="Open Sans"/>
              </a:rPr>
              <a:t>Both options are equally as valid, there is no right or wrong answer.</a:t>
            </a:r>
            <a:endParaRPr sz="1600">
              <a:solidFill>
                <a:srgbClr val="00457E"/>
              </a:solidFill>
              <a:latin typeface="Open Sans"/>
              <a:ea typeface="Open Sans"/>
              <a:cs typeface="Open Sans"/>
              <a:sym typeface="Open Sans"/>
            </a:endParaRPr>
          </a:p>
          <a:p>
            <a:pPr indent="-215900" lvl="0" marL="342900" rtl="0" algn="l">
              <a:spcBef>
                <a:spcPts val="1000"/>
              </a:spcBef>
              <a:spcAft>
                <a:spcPts val="1000"/>
              </a:spcAft>
              <a:buClr>
                <a:srgbClr val="00457E"/>
              </a:buClr>
              <a:buSzPts val="1600"/>
              <a:buFont typeface="Open Sans"/>
              <a:buChar char="●"/>
            </a:pPr>
            <a:r>
              <a:rPr lang="en" sz="1600">
                <a:solidFill>
                  <a:srgbClr val="00457E"/>
                </a:solidFill>
                <a:latin typeface="Open Sans"/>
                <a:ea typeface="Open Sans"/>
                <a:cs typeface="Open Sans"/>
                <a:sym typeface="Open Sans"/>
              </a:rPr>
              <a:t>Punishment is not part of the choices</a:t>
            </a:r>
            <a:endParaRPr sz="1600">
              <a:solidFill>
                <a:srgbClr val="00457E"/>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104"/>
          <p:cNvSpPr/>
          <p:nvPr/>
        </p:nvSpPr>
        <p:spPr>
          <a:xfrm>
            <a:off x="583300" y="1025150"/>
            <a:ext cx="5046300" cy="2721900"/>
          </a:xfrm>
          <a:prstGeom prst="wedgeRoundRectCallout">
            <a:avLst>
              <a:gd fmla="val 47113" name="adj1"/>
              <a:gd fmla="val 82239" name="adj2"/>
              <a:gd fmla="val 0" name="adj3"/>
            </a:avLst>
          </a:prstGeom>
          <a:solidFill>
            <a:srgbClr val="56A0D3"/>
          </a:solidFill>
          <a:ln cap="flat" cmpd="sng" w="76200">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688" name="Google Shape;688;p104"/>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04"/>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Roboto"/>
                <a:ea typeface="Roboto"/>
                <a:cs typeface="Roboto"/>
                <a:sym typeface="Roboto"/>
              </a:rPr>
              <a:t>Threat!</a:t>
            </a:r>
            <a:endParaRPr b="1" sz="3600">
              <a:solidFill>
                <a:srgbClr val="FFFFFF"/>
              </a:solidFill>
              <a:latin typeface="Roboto"/>
              <a:ea typeface="Roboto"/>
              <a:cs typeface="Roboto"/>
              <a:sym typeface="Roboto"/>
            </a:endParaRPr>
          </a:p>
        </p:txBody>
      </p:sp>
      <p:sp>
        <p:nvSpPr>
          <p:cNvPr id="690" name="Google Shape;690;p104"/>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pen Sans"/>
                <a:ea typeface="Open Sans"/>
                <a:cs typeface="Open Sans"/>
                <a:sym typeface="Open Sans"/>
              </a:rPr>
              <a:t>The student doesn’t really have a choice. There is one correct option and a punishment.</a:t>
            </a:r>
            <a:endParaRPr sz="800">
              <a:solidFill>
                <a:srgbClr val="FFFFFF"/>
              </a:solidFill>
              <a:latin typeface="Open Sans"/>
              <a:ea typeface="Open Sans"/>
              <a:cs typeface="Open Sans"/>
              <a:sym typeface="Open Sans"/>
            </a:endParaRPr>
          </a:p>
        </p:txBody>
      </p:sp>
      <p:sp>
        <p:nvSpPr>
          <p:cNvPr id="691" name="Google Shape;691;p104"/>
          <p:cNvSpPr txBox="1"/>
          <p:nvPr/>
        </p:nvSpPr>
        <p:spPr>
          <a:xfrm>
            <a:off x="1131225" y="280075"/>
            <a:ext cx="38619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3600">
                <a:solidFill>
                  <a:srgbClr val="00467F"/>
                </a:solidFill>
                <a:latin typeface="Roboto"/>
                <a:ea typeface="Roboto"/>
                <a:cs typeface="Roboto"/>
                <a:sym typeface="Roboto"/>
              </a:rPr>
              <a:t>Threat or Choice?</a:t>
            </a:r>
            <a:endParaRPr b="1" sz="3600">
              <a:solidFill>
                <a:srgbClr val="00467F"/>
              </a:solidFill>
              <a:latin typeface="Roboto"/>
              <a:ea typeface="Roboto"/>
              <a:cs typeface="Roboto"/>
              <a:sym typeface="Roboto"/>
            </a:endParaRPr>
          </a:p>
        </p:txBody>
      </p:sp>
      <p:sp>
        <p:nvSpPr>
          <p:cNvPr id="692" name="Google Shape;692;p104"/>
          <p:cNvSpPr txBox="1"/>
          <p:nvPr/>
        </p:nvSpPr>
        <p:spPr>
          <a:xfrm>
            <a:off x="1219600" y="1449375"/>
            <a:ext cx="3861900" cy="172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3000">
                <a:solidFill>
                  <a:schemeClr val="lt1"/>
                </a:solidFill>
                <a:latin typeface="Open Sans Medium"/>
                <a:ea typeface="Open Sans Medium"/>
                <a:cs typeface="Open Sans Medium"/>
                <a:sym typeface="Open Sans Medium"/>
              </a:rPr>
              <a:t>Do your </a:t>
            </a:r>
            <a:r>
              <a:rPr lang="en" sz="3000">
                <a:solidFill>
                  <a:schemeClr val="lt1"/>
                </a:solidFill>
                <a:latin typeface="Open Sans Medium"/>
                <a:ea typeface="Open Sans Medium"/>
                <a:cs typeface="Open Sans Medium"/>
                <a:sym typeface="Open Sans Medium"/>
              </a:rPr>
              <a:t>homework</a:t>
            </a:r>
            <a:r>
              <a:rPr lang="en" sz="3000">
                <a:solidFill>
                  <a:schemeClr val="lt1"/>
                </a:solidFill>
                <a:latin typeface="Open Sans Medium"/>
                <a:ea typeface="Open Sans Medium"/>
                <a:cs typeface="Open Sans Medium"/>
                <a:sym typeface="Open Sans Medium"/>
              </a:rPr>
              <a:t> or I’ll call your parents.</a:t>
            </a:r>
            <a:endParaRPr sz="3000">
              <a:solidFill>
                <a:schemeClr val="lt1"/>
              </a:solidFill>
              <a:latin typeface="Open Sans Medium"/>
              <a:ea typeface="Open Sans Medium"/>
              <a:cs typeface="Open Sans Medium"/>
              <a:sym typeface="Open Sans Medium"/>
            </a:endParaRPr>
          </a:p>
        </p:txBody>
      </p:sp>
      <p:pic>
        <p:nvPicPr>
          <p:cNvPr id="693" name="Google Shape;693;p104"/>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694" name="Google Shape;694;p104"/>
          <p:cNvPicPr preferRelativeResize="0"/>
          <p:nvPr/>
        </p:nvPicPr>
        <p:blipFill rotWithShape="1">
          <a:blip r:embed="rId4">
            <a:alphaModFix/>
          </a:blip>
          <a:srcRect b="5187" l="9843" r="7784" t="9202"/>
          <a:stretch/>
        </p:blipFill>
        <p:spPr>
          <a:xfrm>
            <a:off x="6499650" y="2800350"/>
            <a:ext cx="2501176" cy="1506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89"/>
                                        </p:tgtEl>
                                        <p:attrNameLst>
                                          <p:attrName>style.visibility</p:attrName>
                                        </p:attrNameLst>
                                      </p:cBhvr>
                                      <p:to>
                                        <p:strVal val="visible"/>
                                      </p:to>
                                    </p:set>
                                    <p:anim calcmode="lin" valueType="num">
                                      <p:cBhvr additive="base">
                                        <p:cTn dur="1000"/>
                                        <p:tgtEl>
                                          <p:spTgt spid="68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90"/>
                                        </p:tgtEl>
                                        <p:attrNameLst>
                                          <p:attrName>style.visibility</p:attrName>
                                        </p:attrNameLst>
                                      </p:cBhvr>
                                      <p:to>
                                        <p:strVal val="visible"/>
                                      </p:to>
                                    </p:set>
                                    <p:anim calcmode="lin" valueType="num">
                                      <p:cBhvr additive="base">
                                        <p:cTn dur="1000"/>
                                        <p:tgtEl>
                                          <p:spTgt spid="69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94"/>
                                        </p:tgtEl>
                                        <p:attrNameLst>
                                          <p:attrName>style.visibility</p:attrName>
                                        </p:attrNameLst>
                                      </p:cBhvr>
                                      <p:to>
                                        <p:strVal val="visible"/>
                                      </p:to>
                                    </p:set>
                                    <p:anim calcmode="lin" valueType="num">
                                      <p:cBhvr additive="base">
                                        <p:cTn dur="1000"/>
                                        <p:tgtEl>
                                          <p:spTgt spid="69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05"/>
          <p:cNvSpPr/>
          <p:nvPr/>
        </p:nvSpPr>
        <p:spPr>
          <a:xfrm>
            <a:off x="583300" y="1025150"/>
            <a:ext cx="5046300" cy="2721900"/>
          </a:xfrm>
          <a:prstGeom prst="wedgeRoundRectCallout">
            <a:avLst>
              <a:gd fmla="val 47113" name="adj1"/>
              <a:gd fmla="val 82239" name="adj2"/>
              <a:gd fmla="val 0" name="adj3"/>
            </a:avLst>
          </a:prstGeom>
          <a:solidFill>
            <a:srgbClr val="56A0D3"/>
          </a:solidFill>
          <a:ln cap="flat" cmpd="sng" w="76200">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700" name="Google Shape;700;p105"/>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05"/>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Roboto"/>
                <a:ea typeface="Roboto"/>
                <a:cs typeface="Roboto"/>
                <a:sym typeface="Roboto"/>
              </a:rPr>
              <a:t>Choice!</a:t>
            </a:r>
            <a:endParaRPr b="1" sz="3600">
              <a:solidFill>
                <a:srgbClr val="FFFFFF"/>
              </a:solidFill>
              <a:latin typeface="Roboto"/>
              <a:ea typeface="Roboto"/>
              <a:cs typeface="Roboto"/>
              <a:sym typeface="Roboto"/>
            </a:endParaRPr>
          </a:p>
        </p:txBody>
      </p:sp>
      <p:sp>
        <p:nvSpPr>
          <p:cNvPr id="702" name="Google Shape;702;p105"/>
          <p:cNvSpPr txBox="1"/>
          <p:nvPr/>
        </p:nvSpPr>
        <p:spPr>
          <a:xfrm>
            <a:off x="6552975" y="759450"/>
            <a:ext cx="2546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Open Sans"/>
                <a:ea typeface="Open Sans"/>
                <a:cs typeface="Open Sans"/>
                <a:sym typeface="Open Sans"/>
              </a:rPr>
              <a:t>The student is being asked to do something and the expectation is that they will do it. However, the way it is done is left up to the student. Either option is valid and there is no punishment for picking one over the other. </a:t>
            </a:r>
            <a:endParaRPr sz="1600">
              <a:solidFill>
                <a:srgbClr val="FFFFFF"/>
              </a:solidFill>
              <a:latin typeface="Open Sans"/>
              <a:ea typeface="Open Sans"/>
              <a:cs typeface="Open Sans"/>
              <a:sym typeface="Open Sans"/>
            </a:endParaRPr>
          </a:p>
        </p:txBody>
      </p:sp>
      <p:sp>
        <p:nvSpPr>
          <p:cNvPr id="703" name="Google Shape;703;p105"/>
          <p:cNvSpPr txBox="1"/>
          <p:nvPr/>
        </p:nvSpPr>
        <p:spPr>
          <a:xfrm>
            <a:off x="1023475" y="1440525"/>
            <a:ext cx="4164300" cy="185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3000">
                <a:solidFill>
                  <a:srgbClr val="FFFFFF"/>
                </a:solidFill>
                <a:latin typeface="Open Sans Medium"/>
                <a:ea typeface="Open Sans Medium"/>
                <a:cs typeface="Open Sans Medium"/>
                <a:sym typeface="Open Sans Medium"/>
              </a:rPr>
              <a:t>Would you prefer to do it yourself or pick a friend to help?</a:t>
            </a:r>
            <a:endParaRPr sz="3000">
              <a:solidFill>
                <a:srgbClr val="FFFFFF"/>
              </a:solidFill>
              <a:latin typeface="Open Sans Medium"/>
              <a:ea typeface="Open Sans Medium"/>
              <a:cs typeface="Open Sans Medium"/>
              <a:sym typeface="Open Sans Medium"/>
            </a:endParaRPr>
          </a:p>
        </p:txBody>
      </p:sp>
      <p:pic>
        <p:nvPicPr>
          <p:cNvPr id="704" name="Google Shape;704;p105"/>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705" name="Google Shape;705;p105"/>
          <p:cNvSpPr txBox="1"/>
          <p:nvPr/>
        </p:nvSpPr>
        <p:spPr>
          <a:xfrm>
            <a:off x="1131225" y="280075"/>
            <a:ext cx="38619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3600">
                <a:solidFill>
                  <a:srgbClr val="00467F"/>
                </a:solidFill>
                <a:latin typeface="Roboto"/>
                <a:ea typeface="Roboto"/>
                <a:cs typeface="Roboto"/>
                <a:sym typeface="Roboto"/>
              </a:rPr>
              <a:t>Threat or Choice?</a:t>
            </a:r>
            <a:endParaRPr b="1" sz="3600">
              <a:solidFill>
                <a:srgbClr val="00467F"/>
              </a:solidFill>
              <a:latin typeface="Roboto"/>
              <a:ea typeface="Roboto"/>
              <a:cs typeface="Roboto"/>
              <a:sym typeface="Roboto"/>
            </a:endParaRPr>
          </a:p>
        </p:txBody>
      </p:sp>
      <p:pic>
        <p:nvPicPr>
          <p:cNvPr id="706" name="Google Shape;706;p105"/>
          <p:cNvPicPr preferRelativeResize="0"/>
          <p:nvPr/>
        </p:nvPicPr>
        <p:blipFill>
          <a:blip r:embed="rId4">
            <a:alphaModFix/>
          </a:blip>
          <a:stretch>
            <a:fillRect/>
          </a:stretch>
        </p:blipFill>
        <p:spPr>
          <a:xfrm>
            <a:off x="6542588" y="3489750"/>
            <a:ext cx="2415324" cy="1499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02"/>
                                        </p:tgtEl>
                                        <p:attrNameLst>
                                          <p:attrName>style.visibility</p:attrName>
                                        </p:attrNameLst>
                                      </p:cBhvr>
                                      <p:to>
                                        <p:strVal val="visible"/>
                                      </p:to>
                                    </p:set>
                                    <p:anim calcmode="lin" valueType="num">
                                      <p:cBhvr additive="base">
                                        <p:cTn dur="1000"/>
                                        <p:tgtEl>
                                          <p:spTgt spid="70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06"/>
                                        </p:tgtEl>
                                        <p:attrNameLst>
                                          <p:attrName>style.visibility</p:attrName>
                                        </p:attrNameLst>
                                      </p:cBhvr>
                                      <p:to>
                                        <p:strVal val="visible"/>
                                      </p:to>
                                    </p:set>
                                    <p:anim calcmode="lin" valueType="num">
                                      <p:cBhvr additive="base">
                                        <p:cTn dur="1000"/>
                                        <p:tgtEl>
                                          <p:spTgt spid="70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01"/>
                                        </p:tgtEl>
                                        <p:attrNameLst>
                                          <p:attrName>style.visibility</p:attrName>
                                        </p:attrNameLst>
                                      </p:cBhvr>
                                      <p:to>
                                        <p:strVal val="visible"/>
                                      </p:to>
                                    </p:set>
                                    <p:anim calcmode="lin" valueType="num">
                                      <p:cBhvr additive="base">
                                        <p:cTn dur="1000"/>
                                        <p:tgtEl>
                                          <p:spTgt spid="70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06"/>
          <p:cNvSpPr/>
          <p:nvPr/>
        </p:nvSpPr>
        <p:spPr>
          <a:xfrm>
            <a:off x="583300" y="1025150"/>
            <a:ext cx="5046300" cy="2721900"/>
          </a:xfrm>
          <a:prstGeom prst="wedgeRoundRectCallout">
            <a:avLst>
              <a:gd fmla="val 47113" name="adj1"/>
              <a:gd fmla="val 82239" name="adj2"/>
              <a:gd fmla="val 0" name="adj3"/>
            </a:avLst>
          </a:prstGeom>
          <a:solidFill>
            <a:srgbClr val="56A0D3"/>
          </a:solidFill>
          <a:ln cap="flat" cmpd="sng" w="76200">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712" name="Google Shape;712;p106"/>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06"/>
          <p:cNvSpPr txBox="1"/>
          <p:nvPr/>
        </p:nvSpPr>
        <p:spPr>
          <a:xfrm>
            <a:off x="6552975" y="245300"/>
            <a:ext cx="2293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Roboto"/>
                <a:ea typeface="Roboto"/>
                <a:cs typeface="Roboto"/>
                <a:sym typeface="Roboto"/>
              </a:rPr>
              <a:t>Choice!</a:t>
            </a:r>
            <a:endParaRPr b="1" sz="3600">
              <a:solidFill>
                <a:srgbClr val="FFFFFF"/>
              </a:solidFill>
              <a:latin typeface="Roboto"/>
              <a:ea typeface="Roboto"/>
              <a:cs typeface="Roboto"/>
              <a:sym typeface="Roboto"/>
            </a:endParaRPr>
          </a:p>
        </p:txBody>
      </p:sp>
      <p:sp>
        <p:nvSpPr>
          <p:cNvPr id="714" name="Google Shape;714;p106"/>
          <p:cNvSpPr txBox="1"/>
          <p:nvPr/>
        </p:nvSpPr>
        <p:spPr>
          <a:xfrm>
            <a:off x="6596450" y="724075"/>
            <a:ext cx="2343000" cy="26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Open Sans"/>
                <a:ea typeface="Open Sans"/>
                <a:cs typeface="Open Sans"/>
                <a:sym typeface="Open Sans"/>
              </a:rPr>
              <a:t>The student is being asked to </a:t>
            </a:r>
            <a:r>
              <a:rPr lang="en" sz="1600">
                <a:solidFill>
                  <a:srgbClr val="FFFFFF"/>
                </a:solidFill>
                <a:latin typeface="Open Sans"/>
                <a:ea typeface="Open Sans"/>
                <a:cs typeface="Open Sans"/>
                <a:sym typeface="Open Sans"/>
              </a:rPr>
              <a:t>apologize</a:t>
            </a:r>
            <a:r>
              <a:rPr lang="en" sz="1600">
                <a:solidFill>
                  <a:srgbClr val="FFFFFF"/>
                </a:solidFill>
                <a:latin typeface="Open Sans"/>
                <a:ea typeface="Open Sans"/>
                <a:cs typeface="Open Sans"/>
                <a:sym typeface="Open Sans"/>
              </a:rPr>
              <a:t> and is expected to do so. The way the </a:t>
            </a:r>
            <a:r>
              <a:rPr lang="en" sz="1600">
                <a:solidFill>
                  <a:srgbClr val="FFFFFF"/>
                </a:solidFill>
                <a:latin typeface="Open Sans"/>
                <a:ea typeface="Open Sans"/>
                <a:cs typeface="Open Sans"/>
                <a:sym typeface="Open Sans"/>
              </a:rPr>
              <a:t>apology</a:t>
            </a:r>
            <a:r>
              <a:rPr lang="en" sz="1600">
                <a:solidFill>
                  <a:srgbClr val="FFFFFF"/>
                </a:solidFill>
                <a:latin typeface="Open Sans"/>
                <a:ea typeface="Open Sans"/>
                <a:cs typeface="Open Sans"/>
                <a:sym typeface="Open Sans"/>
              </a:rPr>
              <a:t> gets to the other student isn’t important, so the student has a choice.</a:t>
            </a:r>
            <a:endParaRPr sz="1600">
              <a:solidFill>
                <a:srgbClr val="FFFFFF"/>
              </a:solidFill>
              <a:latin typeface="Open Sans"/>
              <a:ea typeface="Open Sans"/>
              <a:cs typeface="Open Sans"/>
              <a:sym typeface="Open Sans"/>
            </a:endParaRPr>
          </a:p>
        </p:txBody>
      </p:sp>
      <p:sp>
        <p:nvSpPr>
          <p:cNvPr id="715" name="Google Shape;715;p106"/>
          <p:cNvSpPr txBox="1"/>
          <p:nvPr/>
        </p:nvSpPr>
        <p:spPr>
          <a:xfrm>
            <a:off x="711375" y="1537700"/>
            <a:ext cx="4701600" cy="169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3000">
                <a:solidFill>
                  <a:schemeClr val="lt1"/>
                </a:solidFill>
                <a:latin typeface="Open Sans Medium"/>
                <a:ea typeface="Open Sans Medium"/>
                <a:cs typeface="Open Sans Medium"/>
                <a:sym typeface="Open Sans Medium"/>
              </a:rPr>
              <a:t>Would you rather </a:t>
            </a:r>
            <a:r>
              <a:rPr lang="en" sz="3000">
                <a:solidFill>
                  <a:schemeClr val="lt1"/>
                </a:solidFill>
                <a:latin typeface="Open Sans Medium"/>
                <a:ea typeface="Open Sans Medium"/>
                <a:cs typeface="Open Sans Medium"/>
                <a:sym typeface="Open Sans Medium"/>
              </a:rPr>
              <a:t>apologize</a:t>
            </a:r>
            <a:r>
              <a:rPr lang="en" sz="3000">
                <a:solidFill>
                  <a:schemeClr val="lt1"/>
                </a:solidFill>
                <a:latin typeface="Open Sans Medium"/>
                <a:ea typeface="Open Sans Medium"/>
                <a:cs typeface="Open Sans Medium"/>
                <a:sym typeface="Open Sans Medium"/>
              </a:rPr>
              <a:t> face-to-face or in writing?</a:t>
            </a:r>
            <a:endParaRPr sz="3000">
              <a:solidFill>
                <a:schemeClr val="lt1"/>
              </a:solidFill>
              <a:latin typeface="Open Sans Medium"/>
              <a:ea typeface="Open Sans Medium"/>
              <a:cs typeface="Open Sans Medium"/>
              <a:sym typeface="Open Sans Medium"/>
            </a:endParaRPr>
          </a:p>
        </p:txBody>
      </p:sp>
      <p:pic>
        <p:nvPicPr>
          <p:cNvPr id="716" name="Google Shape;716;p106"/>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717" name="Google Shape;717;p106"/>
          <p:cNvSpPr txBox="1"/>
          <p:nvPr/>
        </p:nvSpPr>
        <p:spPr>
          <a:xfrm>
            <a:off x="1131225" y="280075"/>
            <a:ext cx="38619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3600">
                <a:solidFill>
                  <a:srgbClr val="00467F"/>
                </a:solidFill>
                <a:latin typeface="Roboto"/>
                <a:ea typeface="Roboto"/>
                <a:cs typeface="Roboto"/>
                <a:sym typeface="Roboto"/>
              </a:rPr>
              <a:t>Threat or Choice?</a:t>
            </a:r>
            <a:endParaRPr b="1" sz="3600">
              <a:solidFill>
                <a:srgbClr val="00467F"/>
              </a:solidFill>
              <a:latin typeface="Roboto"/>
              <a:ea typeface="Roboto"/>
              <a:cs typeface="Roboto"/>
              <a:sym typeface="Roboto"/>
            </a:endParaRPr>
          </a:p>
        </p:txBody>
      </p:sp>
      <p:pic>
        <p:nvPicPr>
          <p:cNvPr id="718" name="Google Shape;718;p106"/>
          <p:cNvPicPr preferRelativeResize="0"/>
          <p:nvPr/>
        </p:nvPicPr>
        <p:blipFill>
          <a:blip r:embed="rId4">
            <a:alphaModFix/>
          </a:blip>
          <a:stretch>
            <a:fillRect/>
          </a:stretch>
        </p:blipFill>
        <p:spPr>
          <a:xfrm>
            <a:off x="6542588" y="3234500"/>
            <a:ext cx="2415324" cy="1499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14"/>
                                        </p:tgtEl>
                                        <p:attrNameLst>
                                          <p:attrName>style.visibility</p:attrName>
                                        </p:attrNameLst>
                                      </p:cBhvr>
                                      <p:to>
                                        <p:strVal val="visible"/>
                                      </p:to>
                                    </p:set>
                                    <p:anim calcmode="lin" valueType="num">
                                      <p:cBhvr additive="base">
                                        <p:cTn dur="1000"/>
                                        <p:tgtEl>
                                          <p:spTgt spid="71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18"/>
                                        </p:tgtEl>
                                        <p:attrNameLst>
                                          <p:attrName>style.visibility</p:attrName>
                                        </p:attrNameLst>
                                      </p:cBhvr>
                                      <p:to>
                                        <p:strVal val="visible"/>
                                      </p:to>
                                    </p:set>
                                    <p:anim calcmode="lin" valueType="num">
                                      <p:cBhvr additive="base">
                                        <p:cTn dur="1000"/>
                                        <p:tgtEl>
                                          <p:spTgt spid="71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13"/>
                                        </p:tgtEl>
                                        <p:attrNameLst>
                                          <p:attrName>style.visibility</p:attrName>
                                        </p:attrNameLst>
                                      </p:cBhvr>
                                      <p:to>
                                        <p:strVal val="visible"/>
                                      </p:to>
                                    </p:set>
                                    <p:anim calcmode="lin" valueType="num">
                                      <p:cBhvr additive="base">
                                        <p:cTn dur="1000"/>
                                        <p:tgtEl>
                                          <p:spTgt spid="71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07"/>
          <p:cNvSpPr/>
          <p:nvPr/>
        </p:nvSpPr>
        <p:spPr>
          <a:xfrm>
            <a:off x="583300" y="1025150"/>
            <a:ext cx="5046300" cy="2721900"/>
          </a:xfrm>
          <a:prstGeom prst="wedgeRoundRectCallout">
            <a:avLst>
              <a:gd fmla="val 47113" name="adj1"/>
              <a:gd fmla="val 82239" name="adj2"/>
              <a:gd fmla="val 0" name="adj3"/>
            </a:avLst>
          </a:prstGeom>
          <a:solidFill>
            <a:srgbClr val="56A0D3"/>
          </a:solidFill>
          <a:ln cap="flat" cmpd="sng" w="76200">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724" name="Google Shape;724;p107"/>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07"/>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Roboto"/>
                <a:ea typeface="Roboto"/>
                <a:cs typeface="Roboto"/>
                <a:sym typeface="Roboto"/>
              </a:rPr>
              <a:t>Threat</a:t>
            </a:r>
            <a:r>
              <a:rPr b="1" lang="en" sz="3600">
                <a:solidFill>
                  <a:srgbClr val="FFFFFF"/>
                </a:solidFill>
                <a:latin typeface="Roboto"/>
                <a:ea typeface="Roboto"/>
                <a:cs typeface="Roboto"/>
                <a:sym typeface="Roboto"/>
              </a:rPr>
              <a:t>!</a:t>
            </a:r>
            <a:endParaRPr b="1" sz="3600">
              <a:solidFill>
                <a:srgbClr val="FFFFFF"/>
              </a:solidFill>
              <a:latin typeface="Roboto"/>
              <a:ea typeface="Roboto"/>
              <a:cs typeface="Roboto"/>
              <a:sym typeface="Roboto"/>
            </a:endParaRPr>
          </a:p>
        </p:txBody>
      </p:sp>
      <p:sp>
        <p:nvSpPr>
          <p:cNvPr id="726" name="Google Shape;726;p107"/>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pen Sans"/>
                <a:ea typeface="Open Sans"/>
                <a:cs typeface="Open Sans"/>
                <a:sym typeface="Open Sans"/>
              </a:rPr>
              <a:t>There is a clear correct choice. The punishment is embedded in with the options.</a:t>
            </a:r>
            <a:endParaRPr sz="800">
              <a:solidFill>
                <a:srgbClr val="FFFFFF"/>
              </a:solidFill>
              <a:latin typeface="Open Sans"/>
              <a:ea typeface="Open Sans"/>
              <a:cs typeface="Open Sans"/>
              <a:sym typeface="Open Sans"/>
            </a:endParaRPr>
          </a:p>
        </p:txBody>
      </p:sp>
      <p:sp>
        <p:nvSpPr>
          <p:cNvPr id="727" name="Google Shape;727;p107"/>
          <p:cNvSpPr txBox="1"/>
          <p:nvPr/>
        </p:nvSpPr>
        <p:spPr>
          <a:xfrm>
            <a:off x="918075" y="1228300"/>
            <a:ext cx="4288200" cy="2227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3000">
                <a:solidFill>
                  <a:srgbClr val="FFFFFF"/>
                </a:solidFill>
                <a:latin typeface="Open Sans Medium"/>
                <a:ea typeface="Open Sans Medium"/>
                <a:cs typeface="Open Sans Medium"/>
                <a:sym typeface="Open Sans Medium"/>
              </a:rPr>
              <a:t>Will you stop calling people names or are you going to stay after school with me?</a:t>
            </a:r>
            <a:endParaRPr sz="3000">
              <a:solidFill>
                <a:srgbClr val="FFFFFF"/>
              </a:solidFill>
              <a:latin typeface="Open Sans Medium"/>
              <a:ea typeface="Open Sans Medium"/>
              <a:cs typeface="Open Sans Medium"/>
              <a:sym typeface="Open Sans Medium"/>
            </a:endParaRPr>
          </a:p>
        </p:txBody>
      </p:sp>
      <p:pic>
        <p:nvPicPr>
          <p:cNvPr id="728" name="Google Shape;728;p107"/>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729" name="Google Shape;729;p107"/>
          <p:cNvSpPr txBox="1"/>
          <p:nvPr/>
        </p:nvSpPr>
        <p:spPr>
          <a:xfrm>
            <a:off x="1131225" y="280075"/>
            <a:ext cx="38619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3600">
                <a:solidFill>
                  <a:srgbClr val="00467F"/>
                </a:solidFill>
                <a:latin typeface="Roboto"/>
                <a:ea typeface="Roboto"/>
                <a:cs typeface="Roboto"/>
                <a:sym typeface="Roboto"/>
              </a:rPr>
              <a:t>Threat or Choice?</a:t>
            </a:r>
            <a:endParaRPr b="1" sz="3600">
              <a:solidFill>
                <a:srgbClr val="00467F"/>
              </a:solidFill>
              <a:latin typeface="Roboto"/>
              <a:ea typeface="Roboto"/>
              <a:cs typeface="Roboto"/>
              <a:sym typeface="Roboto"/>
            </a:endParaRPr>
          </a:p>
        </p:txBody>
      </p:sp>
      <p:pic>
        <p:nvPicPr>
          <p:cNvPr id="730" name="Google Shape;730;p107"/>
          <p:cNvPicPr preferRelativeResize="0"/>
          <p:nvPr/>
        </p:nvPicPr>
        <p:blipFill rotWithShape="1">
          <a:blip r:embed="rId4">
            <a:alphaModFix/>
          </a:blip>
          <a:srcRect b="5187" l="9843" r="7784" t="9202"/>
          <a:stretch/>
        </p:blipFill>
        <p:spPr>
          <a:xfrm>
            <a:off x="6499650" y="2800350"/>
            <a:ext cx="2501176" cy="1506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26"/>
                                        </p:tgtEl>
                                        <p:attrNameLst>
                                          <p:attrName>style.visibility</p:attrName>
                                        </p:attrNameLst>
                                      </p:cBhvr>
                                      <p:to>
                                        <p:strVal val="visible"/>
                                      </p:to>
                                    </p:set>
                                    <p:anim calcmode="lin" valueType="num">
                                      <p:cBhvr additive="base">
                                        <p:cTn dur="1000"/>
                                        <p:tgtEl>
                                          <p:spTgt spid="72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30"/>
                                        </p:tgtEl>
                                        <p:attrNameLst>
                                          <p:attrName>style.visibility</p:attrName>
                                        </p:attrNameLst>
                                      </p:cBhvr>
                                      <p:to>
                                        <p:strVal val="visible"/>
                                      </p:to>
                                    </p:set>
                                    <p:anim calcmode="lin" valueType="num">
                                      <p:cBhvr additive="base">
                                        <p:cTn dur="1000"/>
                                        <p:tgtEl>
                                          <p:spTgt spid="73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25"/>
                                        </p:tgtEl>
                                        <p:attrNameLst>
                                          <p:attrName>style.visibility</p:attrName>
                                        </p:attrNameLst>
                                      </p:cBhvr>
                                      <p:to>
                                        <p:strVal val="visible"/>
                                      </p:to>
                                    </p:set>
                                    <p:anim calcmode="lin" valueType="num">
                                      <p:cBhvr additive="base">
                                        <p:cTn dur="1000"/>
                                        <p:tgtEl>
                                          <p:spTgt spid="72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108"/>
          <p:cNvSpPr/>
          <p:nvPr/>
        </p:nvSpPr>
        <p:spPr>
          <a:xfrm>
            <a:off x="583300" y="1025150"/>
            <a:ext cx="5046300" cy="2721900"/>
          </a:xfrm>
          <a:prstGeom prst="wedgeRoundRectCallout">
            <a:avLst>
              <a:gd fmla="val 47113" name="adj1"/>
              <a:gd fmla="val 82239" name="adj2"/>
              <a:gd fmla="val 0" name="adj3"/>
            </a:avLst>
          </a:prstGeom>
          <a:solidFill>
            <a:srgbClr val="56A0D3"/>
          </a:solidFill>
          <a:ln cap="flat" cmpd="sng" w="76200">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736" name="Google Shape;736;p108"/>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08"/>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Roboto"/>
                <a:ea typeface="Roboto"/>
                <a:cs typeface="Roboto"/>
                <a:sym typeface="Roboto"/>
              </a:rPr>
              <a:t>Choice</a:t>
            </a:r>
            <a:r>
              <a:rPr b="1" lang="en" sz="3600">
                <a:solidFill>
                  <a:srgbClr val="FFFFFF"/>
                </a:solidFill>
                <a:latin typeface="Roboto"/>
                <a:ea typeface="Roboto"/>
                <a:cs typeface="Roboto"/>
                <a:sym typeface="Roboto"/>
              </a:rPr>
              <a:t>!</a:t>
            </a:r>
            <a:endParaRPr b="1" sz="3600">
              <a:solidFill>
                <a:srgbClr val="FFFFFF"/>
              </a:solidFill>
              <a:latin typeface="Roboto"/>
              <a:ea typeface="Roboto"/>
              <a:cs typeface="Roboto"/>
              <a:sym typeface="Roboto"/>
            </a:endParaRPr>
          </a:p>
        </p:txBody>
      </p:sp>
      <p:sp>
        <p:nvSpPr>
          <p:cNvPr id="738" name="Google Shape;738;p108"/>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pen Sans"/>
                <a:ea typeface="Open Sans"/>
                <a:cs typeface="Open Sans"/>
                <a:sym typeface="Open Sans"/>
              </a:rPr>
              <a:t>The student will be leaving Sarah alone. The choice is what she will do </a:t>
            </a:r>
            <a:r>
              <a:rPr lang="en" sz="1800">
                <a:solidFill>
                  <a:srgbClr val="FFFFFF"/>
                </a:solidFill>
                <a:latin typeface="Open Sans"/>
                <a:ea typeface="Open Sans"/>
                <a:cs typeface="Open Sans"/>
                <a:sym typeface="Open Sans"/>
              </a:rPr>
              <a:t>instead of pester Sarah.</a:t>
            </a:r>
            <a:endParaRPr sz="800">
              <a:solidFill>
                <a:srgbClr val="FFFFFF"/>
              </a:solidFill>
              <a:latin typeface="Open Sans"/>
              <a:ea typeface="Open Sans"/>
              <a:cs typeface="Open Sans"/>
              <a:sym typeface="Open Sans"/>
            </a:endParaRPr>
          </a:p>
        </p:txBody>
      </p:sp>
      <p:sp>
        <p:nvSpPr>
          <p:cNvPr id="739" name="Google Shape;739;p108"/>
          <p:cNvSpPr txBox="1"/>
          <p:nvPr/>
        </p:nvSpPr>
        <p:spPr>
          <a:xfrm>
            <a:off x="866100" y="1148900"/>
            <a:ext cx="4560300" cy="252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2600">
                <a:solidFill>
                  <a:schemeClr val="lt1"/>
                </a:solidFill>
                <a:latin typeface="Open Sans Medium"/>
                <a:ea typeface="Open Sans Medium"/>
                <a:cs typeface="Open Sans Medium"/>
                <a:sym typeface="Open Sans Medium"/>
              </a:rPr>
              <a:t>I need you to leave Sarah alone at the painting center. Would you rather go to the lego center or to the puzzle center?</a:t>
            </a:r>
            <a:endParaRPr sz="2600">
              <a:solidFill>
                <a:schemeClr val="lt1"/>
              </a:solidFill>
              <a:latin typeface="Open Sans Medium"/>
              <a:ea typeface="Open Sans Medium"/>
              <a:cs typeface="Open Sans Medium"/>
              <a:sym typeface="Open Sans Medium"/>
            </a:endParaRPr>
          </a:p>
        </p:txBody>
      </p:sp>
      <p:pic>
        <p:nvPicPr>
          <p:cNvPr id="740" name="Google Shape;740;p108"/>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741" name="Google Shape;741;p108"/>
          <p:cNvSpPr txBox="1"/>
          <p:nvPr/>
        </p:nvSpPr>
        <p:spPr>
          <a:xfrm>
            <a:off x="1131225" y="280075"/>
            <a:ext cx="38619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3600">
                <a:solidFill>
                  <a:srgbClr val="00467F"/>
                </a:solidFill>
                <a:latin typeface="Roboto"/>
                <a:ea typeface="Roboto"/>
                <a:cs typeface="Roboto"/>
                <a:sym typeface="Roboto"/>
              </a:rPr>
              <a:t>Threat or Choice?</a:t>
            </a:r>
            <a:endParaRPr b="1" sz="3600">
              <a:solidFill>
                <a:srgbClr val="00467F"/>
              </a:solidFill>
              <a:latin typeface="Roboto"/>
              <a:ea typeface="Roboto"/>
              <a:cs typeface="Roboto"/>
              <a:sym typeface="Roboto"/>
            </a:endParaRPr>
          </a:p>
        </p:txBody>
      </p:sp>
      <p:pic>
        <p:nvPicPr>
          <p:cNvPr id="742" name="Google Shape;742;p108"/>
          <p:cNvPicPr preferRelativeResize="0"/>
          <p:nvPr/>
        </p:nvPicPr>
        <p:blipFill>
          <a:blip r:embed="rId4">
            <a:alphaModFix/>
          </a:blip>
          <a:stretch>
            <a:fillRect/>
          </a:stretch>
        </p:blipFill>
        <p:spPr>
          <a:xfrm>
            <a:off x="6542588" y="2808800"/>
            <a:ext cx="2415324" cy="1499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38"/>
                                        </p:tgtEl>
                                        <p:attrNameLst>
                                          <p:attrName>style.visibility</p:attrName>
                                        </p:attrNameLst>
                                      </p:cBhvr>
                                      <p:to>
                                        <p:strVal val="visible"/>
                                      </p:to>
                                    </p:set>
                                    <p:anim calcmode="lin" valueType="num">
                                      <p:cBhvr additive="base">
                                        <p:cTn dur="1000"/>
                                        <p:tgtEl>
                                          <p:spTgt spid="73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42"/>
                                        </p:tgtEl>
                                        <p:attrNameLst>
                                          <p:attrName>style.visibility</p:attrName>
                                        </p:attrNameLst>
                                      </p:cBhvr>
                                      <p:to>
                                        <p:strVal val="visible"/>
                                      </p:to>
                                    </p:set>
                                    <p:anim calcmode="lin" valueType="num">
                                      <p:cBhvr additive="base">
                                        <p:cTn dur="1000"/>
                                        <p:tgtEl>
                                          <p:spTgt spid="74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37"/>
                                        </p:tgtEl>
                                        <p:attrNameLst>
                                          <p:attrName>style.visibility</p:attrName>
                                        </p:attrNameLst>
                                      </p:cBhvr>
                                      <p:to>
                                        <p:strVal val="visible"/>
                                      </p:to>
                                    </p:set>
                                    <p:anim calcmode="lin" valueType="num">
                                      <p:cBhvr additive="base">
                                        <p:cTn dur="1000"/>
                                        <p:tgtEl>
                                          <p:spTgt spid="73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09"/>
          <p:cNvSpPr/>
          <p:nvPr/>
        </p:nvSpPr>
        <p:spPr>
          <a:xfrm rot="-5400000">
            <a:off x="4371138" y="-34905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09"/>
          <p:cNvSpPr txBox="1"/>
          <p:nvPr>
            <p:ph idx="4294967295" type="title"/>
          </p:nvPr>
        </p:nvSpPr>
        <p:spPr>
          <a:xfrm>
            <a:off x="468163" y="125600"/>
            <a:ext cx="8099100" cy="5727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Leverage vs. Persuasion</a:t>
            </a:r>
            <a:endParaRPr i="1" sz="3000">
              <a:solidFill>
                <a:srgbClr val="FFFFFF"/>
              </a:solidFill>
              <a:latin typeface="Roboto Medium"/>
              <a:ea typeface="Roboto Medium"/>
              <a:cs typeface="Roboto Medium"/>
              <a:sym typeface="Roboto Medium"/>
            </a:endParaRPr>
          </a:p>
        </p:txBody>
      </p:sp>
      <p:pic>
        <p:nvPicPr>
          <p:cNvPr id="749" name="Google Shape;749;p10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750" name="Google Shape;750;p109"/>
          <p:cNvSpPr txBox="1"/>
          <p:nvPr/>
        </p:nvSpPr>
        <p:spPr>
          <a:xfrm>
            <a:off x="511025" y="814175"/>
            <a:ext cx="4096500" cy="380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Leverage</a:t>
            </a:r>
            <a:endParaRPr b="1" sz="1800">
              <a:latin typeface="Roboto"/>
              <a:ea typeface="Roboto"/>
              <a:cs typeface="Roboto"/>
              <a:sym typeface="Roboto"/>
            </a:endParaRPr>
          </a:p>
          <a:p>
            <a:pPr indent="-330200" lvl="0" marL="457200" rtl="0" algn="l">
              <a:spcBef>
                <a:spcPts val="1000"/>
              </a:spcBef>
              <a:spcAft>
                <a:spcPts val="0"/>
              </a:spcAft>
              <a:buSzPts val="1600"/>
              <a:buFont typeface="Open Sans"/>
              <a:buChar char="●"/>
            </a:pPr>
            <a:r>
              <a:rPr lang="en" sz="1600">
                <a:latin typeface="Open Sans"/>
                <a:ea typeface="Open Sans"/>
                <a:cs typeface="Open Sans"/>
                <a:sym typeface="Open Sans"/>
              </a:rPr>
              <a:t>Using power to get what we want from someone else</a:t>
            </a:r>
            <a:endParaRPr sz="1600">
              <a:latin typeface="Open Sans"/>
              <a:ea typeface="Open Sans"/>
              <a:cs typeface="Open Sans"/>
              <a:sym typeface="Open Sans"/>
            </a:endParaRPr>
          </a:p>
          <a:p>
            <a:pPr indent="-330200" lvl="0" marL="457200" rtl="0" algn="l">
              <a:spcBef>
                <a:spcPts val="1000"/>
              </a:spcBef>
              <a:spcAft>
                <a:spcPts val="0"/>
              </a:spcAft>
              <a:buSzPts val="1600"/>
              <a:buFont typeface="Open Sans"/>
              <a:buChar char="●"/>
            </a:pPr>
            <a:r>
              <a:rPr lang="en" sz="1600">
                <a:latin typeface="Open Sans"/>
                <a:ea typeface="Open Sans"/>
                <a:cs typeface="Open Sans"/>
                <a:sym typeface="Open Sans"/>
              </a:rPr>
              <a:t>Relies on threats, punishments, and bribes</a:t>
            </a:r>
            <a:endParaRPr sz="1600">
              <a:latin typeface="Open Sans"/>
              <a:ea typeface="Open Sans"/>
              <a:cs typeface="Open Sans"/>
              <a:sym typeface="Open Sans"/>
            </a:endParaRPr>
          </a:p>
          <a:p>
            <a:pPr indent="-330200" lvl="0" marL="457200" rtl="0" algn="l">
              <a:spcBef>
                <a:spcPts val="1000"/>
              </a:spcBef>
              <a:spcAft>
                <a:spcPts val="0"/>
              </a:spcAft>
              <a:buSzPts val="1600"/>
              <a:buFont typeface="Open Sans"/>
              <a:buChar char="●"/>
            </a:pPr>
            <a:r>
              <a:rPr lang="en" sz="1600">
                <a:latin typeface="Open Sans"/>
                <a:ea typeface="Open Sans"/>
                <a:cs typeface="Open Sans"/>
                <a:sym typeface="Open Sans"/>
              </a:rPr>
              <a:t>Only </a:t>
            </a:r>
            <a:r>
              <a:rPr lang="en" sz="1600">
                <a:latin typeface="Open Sans"/>
                <a:ea typeface="Open Sans"/>
                <a:cs typeface="Open Sans"/>
                <a:sym typeface="Open Sans"/>
              </a:rPr>
              <a:t>effective</a:t>
            </a:r>
            <a:r>
              <a:rPr lang="en" sz="1600">
                <a:latin typeface="Open Sans"/>
                <a:ea typeface="Open Sans"/>
                <a:cs typeface="Open Sans"/>
                <a:sym typeface="Open Sans"/>
              </a:rPr>
              <a:t> if the student likes what is offered more than the gratification achieved by the behavior or if the punishments are bad enough to interrupt whatever fulfillment they get from the undesired behavior</a:t>
            </a:r>
            <a:endParaRPr sz="1600">
              <a:latin typeface="Open Sans"/>
              <a:ea typeface="Open Sans"/>
              <a:cs typeface="Open Sans"/>
              <a:sym typeface="Open Sans"/>
            </a:endParaRPr>
          </a:p>
          <a:p>
            <a:pPr indent="-330200" lvl="0" marL="457200" rtl="0" algn="l">
              <a:spcBef>
                <a:spcPts val="1000"/>
              </a:spcBef>
              <a:spcAft>
                <a:spcPts val="1000"/>
              </a:spcAft>
              <a:buSzPts val="1600"/>
              <a:buFont typeface="Open Sans"/>
              <a:buChar char="●"/>
            </a:pPr>
            <a:r>
              <a:rPr lang="en" sz="1600">
                <a:latin typeface="Open Sans"/>
                <a:ea typeface="Open Sans"/>
                <a:cs typeface="Open Sans"/>
                <a:sym typeface="Open Sans"/>
              </a:rPr>
              <a:t>Does not rely on student/teacher relationships</a:t>
            </a:r>
            <a:endParaRPr sz="1600">
              <a:latin typeface="Open Sans"/>
              <a:ea typeface="Open Sans"/>
              <a:cs typeface="Open Sans"/>
              <a:sym typeface="Open Sans"/>
            </a:endParaRPr>
          </a:p>
        </p:txBody>
      </p:sp>
      <p:sp>
        <p:nvSpPr>
          <p:cNvPr id="751" name="Google Shape;751;p109"/>
          <p:cNvSpPr txBox="1"/>
          <p:nvPr/>
        </p:nvSpPr>
        <p:spPr>
          <a:xfrm>
            <a:off x="4538675" y="1089150"/>
            <a:ext cx="3980700" cy="3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Roboto Thin"/>
              <a:ea typeface="Roboto Thin"/>
              <a:cs typeface="Roboto Thin"/>
              <a:sym typeface="Roboto Thin"/>
            </a:endParaRPr>
          </a:p>
        </p:txBody>
      </p:sp>
      <p:sp>
        <p:nvSpPr>
          <p:cNvPr id="752" name="Google Shape;752;p109"/>
          <p:cNvSpPr txBox="1"/>
          <p:nvPr/>
        </p:nvSpPr>
        <p:spPr>
          <a:xfrm>
            <a:off x="4859750" y="814175"/>
            <a:ext cx="3828300" cy="38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Persuasion</a:t>
            </a:r>
            <a:endParaRPr b="1" sz="1800">
              <a:latin typeface="Roboto"/>
              <a:ea typeface="Roboto"/>
              <a:cs typeface="Roboto"/>
              <a:sym typeface="Roboto"/>
            </a:endParaRPr>
          </a:p>
          <a:p>
            <a:pPr indent="-330200" lvl="0" marL="457200" rtl="0" algn="l">
              <a:spcBef>
                <a:spcPts val="1000"/>
              </a:spcBef>
              <a:spcAft>
                <a:spcPts val="0"/>
              </a:spcAft>
              <a:buSzPts val="1600"/>
              <a:buFont typeface="Open Sans"/>
              <a:buChar char="●"/>
            </a:pPr>
            <a:r>
              <a:rPr lang="en" sz="1600">
                <a:latin typeface="Open Sans"/>
                <a:ea typeface="Open Sans"/>
                <a:cs typeface="Open Sans"/>
                <a:sym typeface="Open Sans"/>
              </a:rPr>
              <a:t>Helping students see how the proposed change is in their best interest</a:t>
            </a:r>
            <a:endParaRPr sz="1600">
              <a:latin typeface="Open Sans"/>
              <a:ea typeface="Open Sans"/>
              <a:cs typeface="Open Sans"/>
              <a:sym typeface="Open Sans"/>
            </a:endParaRPr>
          </a:p>
          <a:p>
            <a:pPr indent="-330200" lvl="0" marL="457200" rtl="0" algn="l">
              <a:spcBef>
                <a:spcPts val="1000"/>
              </a:spcBef>
              <a:spcAft>
                <a:spcPts val="0"/>
              </a:spcAft>
              <a:buSzPts val="1600"/>
              <a:buFont typeface="Open Sans"/>
              <a:buChar char="●"/>
            </a:pPr>
            <a:r>
              <a:rPr lang="en" sz="1600">
                <a:latin typeface="Open Sans"/>
                <a:ea typeface="Open Sans"/>
                <a:cs typeface="Open Sans"/>
                <a:sym typeface="Open Sans"/>
              </a:rPr>
              <a:t>Relies on listening to what the child is seeking through the inappropriate behavior</a:t>
            </a:r>
            <a:endParaRPr sz="1600">
              <a:latin typeface="Open Sans"/>
              <a:ea typeface="Open Sans"/>
              <a:cs typeface="Open Sans"/>
              <a:sym typeface="Open Sans"/>
            </a:endParaRPr>
          </a:p>
          <a:p>
            <a:pPr indent="-330200" lvl="0" marL="457200" rtl="0" algn="l">
              <a:spcBef>
                <a:spcPts val="1000"/>
              </a:spcBef>
              <a:spcAft>
                <a:spcPts val="0"/>
              </a:spcAft>
              <a:buSzPts val="1600"/>
              <a:buFont typeface="Open Sans"/>
              <a:buChar char="●"/>
            </a:pPr>
            <a:r>
              <a:rPr lang="en" sz="1600">
                <a:latin typeface="Open Sans"/>
                <a:ea typeface="Open Sans"/>
                <a:cs typeface="Open Sans"/>
                <a:sym typeface="Open Sans"/>
              </a:rPr>
              <a:t>Relies on logic, emotion, and connection</a:t>
            </a:r>
            <a:endParaRPr sz="1600">
              <a:latin typeface="Open Sans"/>
              <a:ea typeface="Open Sans"/>
              <a:cs typeface="Open Sans"/>
              <a:sym typeface="Open Sans"/>
            </a:endParaRPr>
          </a:p>
          <a:p>
            <a:pPr indent="-330200" lvl="0" marL="457200" rtl="0" algn="l">
              <a:spcBef>
                <a:spcPts val="1000"/>
              </a:spcBef>
              <a:spcAft>
                <a:spcPts val="1000"/>
              </a:spcAft>
              <a:buSzPts val="1600"/>
              <a:buFont typeface="Open Sans"/>
              <a:buChar char="●"/>
            </a:pPr>
            <a:r>
              <a:rPr lang="en" sz="1600">
                <a:latin typeface="Open Sans"/>
                <a:ea typeface="Open Sans"/>
                <a:cs typeface="Open Sans"/>
                <a:sym typeface="Open Sans"/>
              </a:rPr>
              <a:t>Enhances someone’s awareness of how the consequences of the current behavior leads to unwanted feelings</a:t>
            </a:r>
            <a:endParaRPr sz="16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83"/>
          <p:cNvSpPr txBox="1"/>
          <p:nvPr>
            <p:ph type="title"/>
          </p:nvPr>
        </p:nvSpPr>
        <p:spPr>
          <a:xfrm>
            <a:off x="311700" y="242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320">
                <a:solidFill>
                  <a:srgbClr val="00457E"/>
                </a:solidFill>
                <a:latin typeface="Roboto"/>
                <a:ea typeface="Roboto"/>
                <a:cs typeface="Roboto"/>
                <a:sym typeface="Roboto"/>
              </a:rPr>
              <a:t>Shared Norms - </a:t>
            </a:r>
            <a:r>
              <a:rPr b="1" lang="en" sz="3320">
                <a:solidFill>
                  <a:srgbClr val="00457E"/>
                </a:solidFill>
                <a:latin typeface="Roboto"/>
                <a:ea typeface="Roboto"/>
                <a:cs typeface="Roboto"/>
                <a:sym typeface="Roboto"/>
              </a:rPr>
              <a:t>Community Agreements</a:t>
            </a:r>
            <a:endParaRPr b="1" sz="3320">
              <a:solidFill>
                <a:srgbClr val="00457E"/>
              </a:solidFill>
              <a:latin typeface="Roboto"/>
              <a:ea typeface="Roboto"/>
              <a:cs typeface="Roboto"/>
              <a:sym typeface="Roboto"/>
            </a:endParaRPr>
          </a:p>
        </p:txBody>
      </p:sp>
      <p:sp>
        <p:nvSpPr>
          <p:cNvPr id="463" name="Google Shape;463;p83"/>
          <p:cNvSpPr txBox="1"/>
          <p:nvPr>
            <p:ph idx="1" type="body"/>
          </p:nvPr>
        </p:nvSpPr>
        <p:spPr>
          <a:xfrm>
            <a:off x="311700" y="923875"/>
            <a:ext cx="8520600" cy="4219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457E"/>
              </a:buClr>
              <a:buSzPts val="2400"/>
              <a:buFont typeface="Open Sans"/>
              <a:buAutoNum type="arabicPeriod"/>
            </a:pPr>
            <a:r>
              <a:rPr lang="en" sz="2400">
                <a:solidFill>
                  <a:srgbClr val="00457E"/>
                </a:solidFill>
                <a:latin typeface="Open Sans"/>
                <a:ea typeface="Open Sans"/>
                <a:cs typeface="Open Sans"/>
                <a:sym typeface="Open Sans"/>
              </a:rPr>
              <a:t>Stay engaged</a:t>
            </a:r>
            <a:endParaRPr sz="2400">
              <a:solidFill>
                <a:srgbClr val="00457E"/>
              </a:solidFill>
              <a:latin typeface="Open Sans"/>
              <a:ea typeface="Open Sans"/>
              <a:cs typeface="Open Sans"/>
              <a:sym typeface="Open Sans"/>
            </a:endParaRPr>
          </a:p>
          <a:p>
            <a:pPr indent="-381000" lvl="0" marL="457200" rtl="0" algn="l">
              <a:spcBef>
                <a:spcPts val="0"/>
              </a:spcBef>
              <a:spcAft>
                <a:spcPts val="0"/>
              </a:spcAft>
              <a:buClr>
                <a:srgbClr val="00457E"/>
              </a:buClr>
              <a:buSzPts val="2400"/>
              <a:buFont typeface="Open Sans"/>
              <a:buAutoNum type="arabicPeriod"/>
            </a:pPr>
            <a:r>
              <a:rPr lang="en" sz="2400">
                <a:solidFill>
                  <a:srgbClr val="00457E"/>
                </a:solidFill>
                <a:latin typeface="Open Sans"/>
                <a:ea typeface="Open Sans"/>
                <a:cs typeface="Open Sans"/>
                <a:sym typeface="Open Sans"/>
              </a:rPr>
              <a:t>Speak your truth</a:t>
            </a:r>
            <a:endParaRPr sz="2400">
              <a:solidFill>
                <a:srgbClr val="00457E"/>
              </a:solidFill>
              <a:latin typeface="Open Sans"/>
              <a:ea typeface="Open Sans"/>
              <a:cs typeface="Open Sans"/>
              <a:sym typeface="Open Sans"/>
            </a:endParaRPr>
          </a:p>
          <a:p>
            <a:pPr indent="-381000" lvl="0" marL="457200" rtl="0" algn="l">
              <a:spcBef>
                <a:spcPts val="0"/>
              </a:spcBef>
              <a:spcAft>
                <a:spcPts val="0"/>
              </a:spcAft>
              <a:buClr>
                <a:srgbClr val="00457E"/>
              </a:buClr>
              <a:buSzPts val="2400"/>
              <a:buFont typeface="Open Sans"/>
              <a:buAutoNum type="arabicPeriod"/>
            </a:pPr>
            <a:r>
              <a:rPr lang="en" sz="2400">
                <a:solidFill>
                  <a:srgbClr val="00457E"/>
                </a:solidFill>
                <a:latin typeface="Open Sans"/>
                <a:ea typeface="Open Sans"/>
                <a:cs typeface="Open Sans"/>
                <a:sym typeface="Open Sans"/>
              </a:rPr>
              <a:t>Listen for understanding</a:t>
            </a:r>
            <a:endParaRPr sz="2400">
              <a:solidFill>
                <a:srgbClr val="00457E"/>
              </a:solidFill>
              <a:latin typeface="Open Sans"/>
              <a:ea typeface="Open Sans"/>
              <a:cs typeface="Open Sans"/>
              <a:sym typeface="Open Sans"/>
            </a:endParaRPr>
          </a:p>
          <a:p>
            <a:pPr indent="-381000" lvl="0" marL="457200" rtl="0" algn="l">
              <a:spcBef>
                <a:spcPts val="0"/>
              </a:spcBef>
              <a:spcAft>
                <a:spcPts val="0"/>
              </a:spcAft>
              <a:buClr>
                <a:srgbClr val="00457E"/>
              </a:buClr>
              <a:buSzPts val="2400"/>
              <a:buFont typeface="Open Sans"/>
              <a:buAutoNum type="arabicPeriod"/>
            </a:pPr>
            <a:r>
              <a:rPr lang="en" sz="2400">
                <a:solidFill>
                  <a:srgbClr val="00457E"/>
                </a:solidFill>
                <a:latin typeface="Open Sans"/>
                <a:ea typeface="Open Sans"/>
                <a:cs typeface="Open Sans"/>
                <a:sym typeface="Open Sans"/>
              </a:rPr>
              <a:t>Experience discomfort and stay curious</a:t>
            </a:r>
            <a:endParaRPr sz="2400">
              <a:solidFill>
                <a:srgbClr val="00457E"/>
              </a:solidFill>
              <a:latin typeface="Open Sans"/>
              <a:ea typeface="Open Sans"/>
              <a:cs typeface="Open Sans"/>
              <a:sym typeface="Open Sans"/>
            </a:endParaRPr>
          </a:p>
          <a:p>
            <a:pPr indent="-381000" lvl="0" marL="457200" rtl="0" algn="l">
              <a:spcBef>
                <a:spcPts val="0"/>
              </a:spcBef>
              <a:spcAft>
                <a:spcPts val="0"/>
              </a:spcAft>
              <a:buClr>
                <a:srgbClr val="00457E"/>
              </a:buClr>
              <a:buSzPts val="2400"/>
              <a:buFont typeface="Open Sans"/>
              <a:buAutoNum type="arabicPeriod"/>
            </a:pPr>
            <a:r>
              <a:rPr lang="en" sz="2400">
                <a:solidFill>
                  <a:srgbClr val="00457E"/>
                </a:solidFill>
                <a:latin typeface="Open Sans"/>
                <a:ea typeface="Open Sans"/>
                <a:cs typeface="Open Sans"/>
                <a:sym typeface="Open Sans"/>
              </a:rPr>
              <a:t>Expect and accept non-closure</a:t>
            </a:r>
            <a:endParaRPr sz="2400">
              <a:solidFill>
                <a:srgbClr val="00457E"/>
              </a:solidFill>
              <a:latin typeface="Open Sans"/>
              <a:ea typeface="Open Sans"/>
              <a:cs typeface="Open Sans"/>
              <a:sym typeface="Open Sans"/>
            </a:endParaRPr>
          </a:p>
          <a:p>
            <a:pPr indent="-381000" lvl="0" marL="457200" rtl="0" algn="l">
              <a:spcBef>
                <a:spcPts val="0"/>
              </a:spcBef>
              <a:spcAft>
                <a:spcPts val="0"/>
              </a:spcAft>
              <a:buClr>
                <a:srgbClr val="00457E"/>
              </a:buClr>
              <a:buSzPts val="2400"/>
              <a:buFont typeface="Open Sans"/>
              <a:buAutoNum type="arabicPeriod"/>
            </a:pPr>
            <a:r>
              <a:rPr lang="en" sz="2400">
                <a:solidFill>
                  <a:srgbClr val="00457E"/>
                </a:solidFill>
                <a:latin typeface="Open Sans"/>
                <a:ea typeface="Open Sans"/>
                <a:cs typeface="Open Sans"/>
                <a:sym typeface="Open Sans"/>
              </a:rPr>
              <a:t>Maintain confidentiality</a:t>
            </a:r>
            <a:endParaRPr sz="2400">
              <a:solidFill>
                <a:srgbClr val="00457E"/>
              </a:solidFill>
              <a:latin typeface="Open Sans"/>
              <a:ea typeface="Open Sans"/>
              <a:cs typeface="Open Sans"/>
              <a:sym typeface="Open Sans"/>
            </a:endParaRPr>
          </a:p>
          <a:p>
            <a:pPr indent="-381000" lvl="0" marL="457200" rtl="0" algn="l">
              <a:spcBef>
                <a:spcPts val="0"/>
              </a:spcBef>
              <a:spcAft>
                <a:spcPts val="0"/>
              </a:spcAft>
              <a:buClr>
                <a:srgbClr val="00457E"/>
              </a:buClr>
              <a:buSzPts val="2400"/>
              <a:buFont typeface="Open Sans"/>
              <a:buAutoNum type="arabicPeriod"/>
            </a:pPr>
            <a:r>
              <a:rPr lang="en" sz="2400">
                <a:solidFill>
                  <a:srgbClr val="00457E"/>
                </a:solidFill>
                <a:latin typeface="Open Sans"/>
                <a:ea typeface="Open Sans"/>
                <a:cs typeface="Open Sans"/>
                <a:sym typeface="Open Sans"/>
              </a:rPr>
              <a:t>Withhold judgment (no blame, no shame, no guilt)</a:t>
            </a:r>
            <a:endParaRPr sz="2400">
              <a:solidFill>
                <a:srgbClr val="00457E"/>
              </a:solidFill>
              <a:latin typeface="Open Sans"/>
              <a:ea typeface="Open Sans"/>
              <a:cs typeface="Open Sans"/>
              <a:sym typeface="Open Sans"/>
            </a:endParaRPr>
          </a:p>
          <a:p>
            <a:pPr indent="0" lvl="0" marL="0" rtl="0" algn="l">
              <a:lnSpc>
                <a:spcPct val="100000"/>
              </a:lnSpc>
              <a:spcBef>
                <a:spcPts val="1200"/>
              </a:spcBef>
              <a:spcAft>
                <a:spcPts val="0"/>
              </a:spcAft>
              <a:buNone/>
            </a:pPr>
            <a:r>
              <a:rPr b="1" lang="en" sz="2724">
                <a:solidFill>
                  <a:srgbClr val="00457E"/>
                </a:solidFill>
                <a:latin typeface="Roboto"/>
                <a:ea typeface="Roboto"/>
                <a:cs typeface="Roboto"/>
                <a:sym typeface="Roboto"/>
              </a:rPr>
              <a:t>“What’s said here, stays here. </a:t>
            </a:r>
            <a:endParaRPr b="1" sz="2724">
              <a:solidFill>
                <a:srgbClr val="00457E"/>
              </a:solidFill>
              <a:latin typeface="Roboto"/>
              <a:ea typeface="Roboto"/>
              <a:cs typeface="Roboto"/>
              <a:sym typeface="Roboto"/>
            </a:endParaRPr>
          </a:p>
          <a:p>
            <a:pPr indent="0" lvl="0" marL="0" rtl="0" algn="l">
              <a:lnSpc>
                <a:spcPct val="100000"/>
              </a:lnSpc>
              <a:spcBef>
                <a:spcPts val="0"/>
              </a:spcBef>
              <a:spcAft>
                <a:spcPts val="0"/>
              </a:spcAft>
              <a:buNone/>
            </a:pPr>
            <a:r>
              <a:rPr b="1" lang="en" sz="2724">
                <a:solidFill>
                  <a:srgbClr val="00457E"/>
                </a:solidFill>
                <a:latin typeface="Roboto"/>
                <a:ea typeface="Roboto"/>
                <a:cs typeface="Roboto"/>
                <a:sym typeface="Roboto"/>
              </a:rPr>
              <a:t>What’s learned here, leaves here.”</a:t>
            </a:r>
            <a:endParaRPr b="1" sz="4024">
              <a:solidFill>
                <a:srgbClr val="00457E"/>
              </a:solidFill>
              <a:latin typeface="Roboto"/>
              <a:ea typeface="Roboto"/>
              <a:cs typeface="Roboto"/>
              <a:sym typeface="Roboto"/>
            </a:endParaRPr>
          </a:p>
        </p:txBody>
      </p:sp>
      <p:pic>
        <p:nvPicPr>
          <p:cNvPr id="464" name="Google Shape;464;p83"/>
          <p:cNvPicPr preferRelativeResize="0"/>
          <p:nvPr/>
        </p:nvPicPr>
        <p:blipFill>
          <a:blip r:embed="rId3">
            <a:alphaModFix/>
          </a:blip>
          <a:stretch>
            <a:fillRect/>
          </a:stretch>
        </p:blipFill>
        <p:spPr>
          <a:xfrm>
            <a:off x="6054069" y="586315"/>
            <a:ext cx="2934536" cy="3001703"/>
          </a:xfrm>
          <a:prstGeom prst="rect">
            <a:avLst/>
          </a:prstGeom>
          <a:noFill/>
          <a:ln>
            <a:noFill/>
          </a:ln>
        </p:spPr>
      </p:pic>
      <p:sp>
        <p:nvSpPr>
          <p:cNvPr id="465" name="Google Shape;465;p83"/>
          <p:cNvSpPr txBox="1"/>
          <p:nvPr/>
        </p:nvSpPr>
        <p:spPr>
          <a:xfrm>
            <a:off x="6492957" y="1146124"/>
            <a:ext cx="2056735" cy="123146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00457E"/>
                </a:solidFill>
                <a:latin typeface="Open Sans"/>
                <a:ea typeface="Open Sans"/>
                <a:cs typeface="Open Sans"/>
                <a:sym typeface="Open Sans"/>
              </a:rPr>
              <a:t>Do you think there are any that aren’t covered here? </a:t>
            </a:r>
            <a:endParaRPr sz="1700">
              <a:solidFill>
                <a:srgbClr val="00457E"/>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10"/>
          <p:cNvSpPr/>
          <p:nvPr/>
        </p:nvSpPr>
        <p:spPr>
          <a:xfrm>
            <a:off x="583300" y="1025150"/>
            <a:ext cx="5046300" cy="2721900"/>
          </a:xfrm>
          <a:prstGeom prst="wedgeRoundRectCallout">
            <a:avLst>
              <a:gd fmla="val 47113" name="adj1"/>
              <a:gd fmla="val 82239" name="adj2"/>
              <a:gd fmla="val 0" name="adj3"/>
            </a:avLst>
          </a:prstGeom>
          <a:solidFill>
            <a:srgbClr val="00467F"/>
          </a:solidFill>
          <a:ln cap="flat" cmpd="sng" w="76200">
            <a:solidFill>
              <a:srgbClr val="56A0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758" name="Google Shape;758;p110"/>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10"/>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Medium"/>
                <a:ea typeface="Roboto Medium"/>
                <a:cs typeface="Roboto Medium"/>
                <a:sym typeface="Roboto Medium"/>
              </a:rPr>
              <a:t>Leverage</a:t>
            </a:r>
            <a:endParaRPr sz="2400">
              <a:solidFill>
                <a:srgbClr val="FFFFFF"/>
              </a:solidFill>
              <a:latin typeface="Roboto Medium"/>
              <a:ea typeface="Roboto Medium"/>
              <a:cs typeface="Roboto Medium"/>
              <a:sym typeface="Roboto Medium"/>
            </a:endParaRPr>
          </a:p>
        </p:txBody>
      </p:sp>
      <p:sp>
        <p:nvSpPr>
          <p:cNvPr id="760" name="Google Shape;760;p110"/>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pen Sans"/>
                <a:ea typeface="Open Sans"/>
                <a:cs typeface="Open Sans"/>
                <a:sym typeface="Open Sans"/>
              </a:rPr>
              <a:t>You have the power to take away a student’s recess and are using that to get what you want. </a:t>
            </a:r>
            <a:endParaRPr sz="18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800">
              <a:solidFill>
                <a:srgbClr val="FFFFFF"/>
              </a:solidFill>
              <a:latin typeface="Open Sans"/>
              <a:ea typeface="Open Sans"/>
              <a:cs typeface="Open Sans"/>
              <a:sym typeface="Open Sans"/>
            </a:endParaRPr>
          </a:p>
          <a:p>
            <a:pPr indent="0" lvl="0" marL="0" rtl="0" algn="l">
              <a:spcBef>
                <a:spcPts val="0"/>
              </a:spcBef>
              <a:spcAft>
                <a:spcPts val="0"/>
              </a:spcAft>
              <a:buNone/>
            </a:pPr>
            <a:r>
              <a:rPr lang="en" sz="1800">
                <a:solidFill>
                  <a:srgbClr val="FFFFFF"/>
                </a:solidFill>
                <a:latin typeface="Open Sans"/>
                <a:ea typeface="Open Sans"/>
                <a:cs typeface="Open Sans"/>
                <a:sym typeface="Open Sans"/>
              </a:rPr>
              <a:t>What if the student doesn’t like recess? What if they would rather goof off now than go to recess later anyway?</a:t>
            </a:r>
            <a:endParaRPr sz="1800">
              <a:solidFill>
                <a:srgbClr val="FFFFFF"/>
              </a:solidFill>
              <a:latin typeface="Open Sans"/>
              <a:ea typeface="Open Sans"/>
              <a:cs typeface="Open Sans"/>
              <a:sym typeface="Open Sans"/>
            </a:endParaRPr>
          </a:p>
        </p:txBody>
      </p:sp>
      <p:sp>
        <p:nvSpPr>
          <p:cNvPr id="761" name="Google Shape;761;p110"/>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56A0D3"/>
                </a:solidFill>
                <a:latin typeface="Roboto"/>
                <a:ea typeface="Roboto"/>
                <a:cs typeface="Roboto"/>
                <a:sym typeface="Roboto"/>
              </a:rPr>
              <a:t>Leverage or Persuasion?</a:t>
            </a:r>
            <a:endParaRPr b="1" sz="3600">
              <a:solidFill>
                <a:srgbClr val="56A0D3"/>
              </a:solidFill>
              <a:latin typeface="Roboto"/>
              <a:ea typeface="Roboto"/>
              <a:cs typeface="Roboto"/>
              <a:sym typeface="Roboto"/>
            </a:endParaRPr>
          </a:p>
        </p:txBody>
      </p:sp>
      <p:sp>
        <p:nvSpPr>
          <p:cNvPr id="762" name="Google Shape;762;p110"/>
          <p:cNvSpPr txBox="1"/>
          <p:nvPr/>
        </p:nvSpPr>
        <p:spPr>
          <a:xfrm>
            <a:off x="1007500" y="1325650"/>
            <a:ext cx="4197900" cy="1820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3000">
                <a:solidFill>
                  <a:schemeClr val="lt1"/>
                </a:solidFill>
                <a:latin typeface="Open Sans Medium"/>
                <a:ea typeface="Open Sans Medium"/>
                <a:cs typeface="Open Sans Medium"/>
                <a:sym typeface="Open Sans Medium"/>
              </a:rPr>
              <a:t>If you don’t get your work done, you will have to do it during recess.</a:t>
            </a:r>
            <a:endParaRPr sz="3000">
              <a:solidFill>
                <a:schemeClr val="lt1"/>
              </a:solidFill>
              <a:latin typeface="Open Sans Medium"/>
              <a:ea typeface="Open Sans Medium"/>
              <a:cs typeface="Open Sans Medium"/>
              <a:sym typeface="Open Sans Medium"/>
            </a:endParaRPr>
          </a:p>
        </p:txBody>
      </p:sp>
      <p:pic>
        <p:nvPicPr>
          <p:cNvPr id="763" name="Google Shape;763;p110"/>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59"/>
                                        </p:tgtEl>
                                        <p:attrNameLst>
                                          <p:attrName>style.visibility</p:attrName>
                                        </p:attrNameLst>
                                      </p:cBhvr>
                                      <p:to>
                                        <p:strVal val="visible"/>
                                      </p:to>
                                    </p:set>
                                    <p:anim calcmode="lin" valueType="num">
                                      <p:cBhvr additive="base">
                                        <p:cTn dur="1000"/>
                                        <p:tgtEl>
                                          <p:spTgt spid="75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60"/>
                                        </p:tgtEl>
                                        <p:attrNameLst>
                                          <p:attrName>style.visibility</p:attrName>
                                        </p:attrNameLst>
                                      </p:cBhvr>
                                      <p:to>
                                        <p:strVal val="visible"/>
                                      </p:to>
                                    </p:set>
                                    <p:anim calcmode="lin" valueType="num">
                                      <p:cBhvr additive="base">
                                        <p:cTn dur="1000"/>
                                        <p:tgtEl>
                                          <p:spTgt spid="76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11"/>
          <p:cNvSpPr/>
          <p:nvPr/>
        </p:nvSpPr>
        <p:spPr>
          <a:xfrm>
            <a:off x="583300" y="1025150"/>
            <a:ext cx="5046300" cy="2721900"/>
          </a:xfrm>
          <a:prstGeom prst="wedgeRoundRectCallout">
            <a:avLst>
              <a:gd fmla="val 47113" name="adj1"/>
              <a:gd fmla="val 82239" name="adj2"/>
              <a:gd fmla="val 0" name="adj3"/>
            </a:avLst>
          </a:prstGeom>
          <a:solidFill>
            <a:srgbClr val="00467F"/>
          </a:solidFill>
          <a:ln cap="flat" cmpd="sng" w="76200">
            <a:solidFill>
              <a:srgbClr val="56A0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769" name="Google Shape;769;p111"/>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11"/>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Medium"/>
                <a:ea typeface="Roboto Medium"/>
                <a:cs typeface="Roboto Medium"/>
                <a:sym typeface="Roboto Medium"/>
              </a:rPr>
              <a:t>Leverage</a:t>
            </a:r>
            <a:endParaRPr sz="2400">
              <a:solidFill>
                <a:srgbClr val="FFFFFF"/>
              </a:solidFill>
              <a:latin typeface="Roboto Medium"/>
              <a:ea typeface="Roboto Medium"/>
              <a:cs typeface="Roboto Medium"/>
              <a:sym typeface="Roboto Medium"/>
            </a:endParaRPr>
          </a:p>
        </p:txBody>
      </p:sp>
      <p:sp>
        <p:nvSpPr>
          <p:cNvPr id="771" name="Google Shape;771;p111"/>
          <p:cNvSpPr txBox="1"/>
          <p:nvPr/>
        </p:nvSpPr>
        <p:spPr>
          <a:xfrm>
            <a:off x="6552975" y="979075"/>
            <a:ext cx="23655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pen Sans"/>
                <a:ea typeface="Open Sans"/>
                <a:cs typeface="Open Sans"/>
                <a:sym typeface="Open Sans"/>
              </a:rPr>
              <a:t>You have the power to remove a student from the room and are threatening to use it.</a:t>
            </a:r>
            <a:endParaRPr sz="18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800">
              <a:solidFill>
                <a:srgbClr val="FFFFFF"/>
              </a:solidFill>
              <a:latin typeface="Open Sans"/>
              <a:ea typeface="Open Sans"/>
              <a:cs typeface="Open Sans"/>
              <a:sym typeface="Open Sans"/>
            </a:endParaRPr>
          </a:p>
          <a:p>
            <a:pPr indent="0" lvl="0" marL="0" rtl="0" algn="l">
              <a:spcBef>
                <a:spcPts val="0"/>
              </a:spcBef>
              <a:spcAft>
                <a:spcPts val="0"/>
              </a:spcAft>
              <a:buNone/>
            </a:pPr>
            <a:r>
              <a:rPr lang="en" sz="1800">
                <a:solidFill>
                  <a:srgbClr val="FFFFFF"/>
                </a:solidFill>
                <a:latin typeface="Open Sans"/>
                <a:ea typeface="Open Sans"/>
                <a:cs typeface="Open Sans"/>
                <a:sym typeface="Open Sans"/>
              </a:rPr>
              <a:t>What if the student wants to leave class? </a:t>
            </a:r>
            <a:endParaRPr sz="1800">
              <a:solidFill>
                <a:srgbClr val="FFFFFF"/>
              </a:solidFill>
              <a:latin typeface="Open Sans"/>
              <a:ea typeface="Open Sans"/>
              <a:cs typeface="Open Sans"/>
              <a:sym typeface="Open Sans"/>
            </a:endParaRPr>
          </a:p>
        </p:txBody>
      </p:sp>
      <p:sp>
        <p:nvSpPr>
          <p:cNvPr id="772" name="Google Shape;772;p111"/>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56A0D3"/>
                </a:solidFill>
                <a:latin typeface="Roboto"/>
                <a:ea typeface="Roboto"/>
                <a:cs typeface="Roboto"/>
                <a:sym typeface="Roboto"/>
              </a:rPr>
              <a:t>Leverage or Persuasion?</a:t>
            </a:r>
            <a:endParaRPr sz="2400">
              <a:solidFill>
                <a:srgbClr val="434343"/>
              </a:solidFill>
              <a:latin typeface="Roboto"/>
              <a:ea typeface="Roboto"/>
              <a:cs typeface="Roboto"/>
              <a:sym typeface="Roboto"/>
            </a:endParaRPr>
          </a:p>
        </p:txBody>
      </p:sp>
      <p:sp>
        <p:nvSpPr>
          <p:cNvPr id="773" name="Google Shape;773;p111"/>
          <p:cNvSpPr txBox="1"/>
          <p:nvPr/>
        </p:nvSpPr>
        <p:spPr>
          <a:xfrm>
            <a:off x="857350" y="1250450"/>
            <a:ext cx="4498200" cy="227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3000">
                <a:solidFill>
                  <a:schemeClr val="lt1"/>
                </a:solidFill>
                <a:latin typeface="Open Sans Medium"/>
                <a:ea typeface="Open Sans Medium"/>
                <a:cs typeface="Open Sans Medium"/>
                <a:sym typeface="Open Sans Medium"/>
              </a:rPr>
              <a:t>If you keep slamming your books and yelling, you will have to leave the room.</a:t>
            </a:r>
            <a:endParaRPr sz="3000">
              <a:solidFill>
                <a:schemeClr val="lt1"/>
              </a:solidFill>
              <a:latin typeface="Open Sans Medium"/>
              <a:ea typeface="Open Sans Medium"/>
              <a:cs typeface="Open Sans Medium"/>
              <a:sym typeface="Open Sans Medium"/>
            </a:endParaRPr>
          </a:p>
        </p:txBody>
      </p:sp>
      <p:pic>
        <p:nvPicPr>
          <p:cNvPr id="774" name="Google Shape;774;p111"/>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70"/>
                                        </p:tgtEl>
                                        <p:attrNameLst>
                                          <p:attrName>style.visibility</p:attrName>
                                        </p:attrNameLst>
                                      </p:cBhvr>
                                      <p:to>
                                        <p:strVal val="visible"/>
                                      </p:to>
                                    </p:set>
                                    <p:anim calcmode="lin" valueType="num">
                                      <p:cBhvr additive="base">
                                        <p:cTn dur="1000"/>
                                        <p:tgtEl>
                                          <p:spTgt spid="77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71"/>
                                        </p:tgtEl>
                                        <p:attrNameLst>
                                          <p:attrName>style.visibility</p:attrName>
                                        </p:attrNameLst>
                                      </p:cBhvr>
                                      <p:to>
                                        <p:strVal val="visible"/>
                                      </p:to>
                                    </p:set>
                                    <p:anim calcmode="lin" valueType="num">
                                      <p:cBhvr additive="base">
                                        <p:cTn dur="1000"/>
                                        <p:tgtEl>
                                          <p:spTgt spid="7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112"/>
          <p:cNvSpPr/>
          <p:nvPr/>
        </p:nvSpPr>
        <p:spPr>
          <a:xfrm>
            <a:off x="583300" y="1025150"/>
            <a:ext cx="5046300" cy="2721900"/>
          </a:xfrm>
          <a:prstGeom prst="wedgeRoundRectCallout">
            <a:avLst>
              <a:gd fmla="val 47113" name="adj1"/>
              <a:gd fmla="val 82239" name="adj2"/>
              <a:gd fmla="val 0" name="adj3"/>
            </a:avLst>
          </a:prstGeom>
          <a:solidFill>
            <a:srgbClr val="00467F"/>
          </a:solidFill>
          <a:ln cap="flat" cmpd="sng" w="76200">
            <a:solidFill>
              <a:srgbClr val="56A0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780" name="Google Shape;780;p112"/>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12"/>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Medium"/>
                <a:ea typeface="Roboto Medium"/>
                <a:cs typeface="Roboto Medium"/>
                <a:sym typeface="Roboto Medium"/>
              </a:rPr>
              <a:t>Persuasion</a:t>
            </a:r>
            <a:endParaRPr sz="2400">
              <a:solidFill>
                <a:srgbClr val="FFFFFF"/>
              </a:solidFill>
              <a:latin typeface="Roboto Medium"/>
              <a:ea typeface="Roboto Medium"/>
              <a:cs typeface="Roboto Medium"/>
              <a:sym typeface="Roboto Medium"/>
            </a:endParaRPr>
          </a:p>
        </p:txBody>
      </p:sp>
      <p:sp>
        <p:nvSpPr>
          <p:cNvPr id="782" name="Google Shape;782;p112"/>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pen Sans"/>
                <a:ea typeface="Open Sans"/>
                <a:cs typeface="Open Sans"/>
                <a:sym typeface="Open Sans"/>
              </a:rPr>
              <a:t>This isn’t a power play. You are explaining to the student why it is in their best interest to change their behavior.</a:t>
            </a:r>
            <a:endParaRPr sz="18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800">
              <a:solidFill>
                <a:srgbClr val="FFFFFF"/>
              </a:solidFill>
              <a:latin typeface="Open Sans"/>
              <a:ea typeface="Open Sans"/>
              <a:cs typeface="Open Sans"/>
              <a:sym typeface="Open Sans"/>
            </a:endParaRPr>
          </a:p>
          <a:p>
            <a:pPr indent="0" lvl="0" marL="0" rtl="0" algn="l">
              <a:spcBef>
                <a:spcPts val="0"/>
              </a:spcBef>
              <a:spcAft>
                <a:spcPts val="0"/>
              </a:spcAft>
              <a:buNone/>
            </a:pPr>
            <a:r>
              <a:rPr lang="en" sz="1800">
                <a:solidFill>
                  <a:srgbClr val="FFFFFF"/>
                </a:solidFill>
                <a:latin typeface="Open Sans"/>
                <a:ea typeface="Open Sans"/>
                <a:cs typeface="Open Sans"/>
                <a:sym typeface="Open Sans"/>
              </a:rPr>
              <a:t>This teacher already knows that they dislike being nagged and is telling them how to avoid that outcome. </a:t>
            </a:r>
            <a:endParaRPr sz="1800">
              <a:solidFill>
                <a:srgbClr val="FFFFFF"/>
              </a:solidFill>
              <a:latin typeface="Open Sans"/>
              <a:ea typeface="Open Sans"/>
              <a:cs typeface="Open Sans"/>
              <a:sym typeface="Open Sans"/>
            </a:endParaRPr>
          </a:p>
        </p:txBody>
      </p:sp>
      <p:sp>
        <p:nvSpPr>
          <p:cNvPr id="783" name="Google Shape;783;p112"/>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56A0D3"/>
                </a:solidFill>
                <a:latin typeface="Roboto"/>
                <a:ea typeface="Roboto"/>
                <a:cs typeface="Roboto"/>
                <a:sym typeface="Roboto"/>
              </a:rPr>
              <a:t>Leverage or Persuasion?</a:t>
            </a:r>
            <a:endParaRPr sz="2400">
              <a:solidFill>
                <a:srgbClr val="434343"/>
              </a:solidFill>
              <a:latin typeface="Roboto"/>
              <a:ea typeface="Roboto"/>
              <a:cs typeface="Roboto"/>
              <a:sym typeface="Roboto"/>
            </a:endParaRPr>
          </a:p>
        </p:txBody>
      </p:sp>
      <p:sp>
        <p:nvSpPr>
          <p:cNvPr id="784" name="Google Shape;784;p112"/>
          <p:cNvSpPr txBox="1"/>
          <p:nvPr/>
        </p:nvSpPr>
        <p:spPr>
          <a:xfrm>
            <a:off x="737950" y="1140075"/>
            <a:ext cx="4737000" cy="231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2200">
                <a:solidFill>
                  <a:schemeClr val="lt1"/>
                </a:solidFill>
                <a:latin typeface="Open Sans Medium"/>
                <a:ea typeface="Open Sans Medium"/>
                <a:cs typeface="Open Sans Medium"/>
                <a:sym typeface="Open Sans Medium"/>
              </a:rPr>
              <a:t>Not only will you make a lot more money as a highschool graduate than as a dropout, but if you change your behavior, you are less likely to get nagged and picked at, which you hate.</a:t>
            </a:r>
            <a:endParaRPr sz="2200">
              <a:solidFill>
                <a:schemeClr val="lt1"/>
              </a:solidFill>
              <a:latin typeface="Open Sans Medium"/>
              <a:ea typeface="Open Sans Medium"/>
              <a:cs typeface="Open Sans Medium"/>
              <a:sym typeface="Open Sans Medium"/>
            </a:endParaRPr>
          </a:p>
        </p:txBody>
      </p:sp>
      <p:pic>
        <p:nvPicPr>
          <p:cNvPr id="785" name="Google Shape;785;p112"/>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81"/>
                                        </p:tgtEl>
                                        <p:attrNameLst>
                                          <p:attrName>style.visibility</p:attrName>
                                        </p:attrNameLst>
                                      </p:cBhvr>
                                      <p:to>
                                        <p:strVal val="visible"/>
                                      </p:to>
                                    </p:set>
                                    <p:anim calcmode="lin" valueType="num">
                                      <p:cBhvr additive="base">
                                        <p:cTn dur="1000"/>
                                        <p:tgtEl>
                                          <p:spTgt spid="78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82"/>
                                        </p:tgtEl>
                                        <p:attrNameLst>
                                          <p:attrName>style.visibility</p:attrName>
                                        </p:attrNameLst>
                                      </p:cBhvr>
                                      <p:to>
                                        <p:strVal val="visible"/>
                                      </p:to>
                                    </p:set>
                                    <p:anim calcmode="lin" valueType="num">
                                      <p:cBhvr additive="base">
                                        <p:cTn dur="1000"/>
                                        <p:tgtEl>
                                          <p:spTgt spid="7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13"/>
          <p:cNvSpPr/>
          <p:nvPr/>
        </p:nvSpPr>
        <p:spPr>
          <a:xfrm>
            <a:off x="583300" y="1025150"/>
            <a:ext cx="5046300" cy="2721900"/>
          </a:xfrm>
          <a:prstGeom prst="wedgeRoundRectCallout">
            <a:avLst>
              <a:gd fmla="val 47113" name="adj1"/>
              <a:gd fmla="val 82239" name="adj2"/>
              <a:gd fmla="val 0" name="adj3"/>
            </a:avLst>
          </a:prstGeom>
          <a:solidFill>
            <a:srgbClr val="00467F"/>
          </a:solidFill>
          <a:ln cap="flat" cmpd="sng" w="76200">
            <a:solidFill>
              <a:srgbClr val="56A0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791" name="Google Shape;791;p113"/>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13"/>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Medium"/>
                <a:ea typeface="Roboto Medium"/>
                <a:cs typeface="Roboto Medium"/>
                <a:sym typeface="Roboto Medium"/>
              </a:rPr>
              <a:t>Persuasion</a:t>
            </a:r>
            <a:endParaRPr sz="2400">
              <a:solidFill>
                <a:srgbClr val="FFFFFF"/>
              </a:solidFill>
              <a:latin typeface="Roboto Medium"/>
              <a:ea typeface="Roboto Medium"/>
              <a:cs typeface="Roboto Medium"/>
              <a:sym typeface="Roboto Medium"/>
            </a:endParaRPr>
          </a:p>
        </p:txBody>
      </p:sp>
      <p:sp>
        <p:nvSpPr>
          <p:cNvPr id="793" name="Google Shape;793;p113"/>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pen Sans"/>
                <a:ea typeface="Open Sans"/>
                <a:cs typeface="Open Sans"/>
                <a:sym typeface="Open Sans"/>
              </a:rPr>
              <a:t>The </a:t>
            </a:r>
            <a:r>
              <a:rPr lang="en" sz="1800">
                <a:solidFill>
                  <a:srgbClr val="FFFFFF"/>
                </a:solidFill>
                <a:latin typeface="Open Sans"/>
                <a:ea typeface="Open Sans"/>
                <a:cs typeface="Open Sans"/>
                <a:sym typeface="Open Sans"/>
              </a:rPr>
              <a:t>teacher</a:t>
            </a:r>
            <a:r>
              <a:rPr lang="en" sz="1800">
                <a:solidFill>
                  <a:srgbClr val="FFFFFF"/>
                </a:solidFill>
                <a:latin typeface="Open Sans"/>
                <a:ea typeface="Open Sans"/>
                <a:cs typeface="Open Sans"/>
                <a:sym typeface="Open Sans"/>
              </a:rPr>
              <a:t> is acknowledging the student’s feelings and connecting to them. The goal is to help the student find a better outlet to express his anger. </a:t>
            </a:r>
            <a:endParaRPr sz="1800">
              <a:solidFill>
                <a:srgbClr val="FFFFFF"/>
              </a:solidFill>
              <a:latin typeface="Open Sans"/>
              <a:ea typeface="Open Sans"/>
              <a:cs typeface="Open Sans"/>
              <a:sym typeface="Open Sans"/>
            </a:endParaRPr>
          </a:p>
        </p:txBody>
      </p:sp>
      <p:sp>
        <p:nvSpPr>
          <p:cNvPr id="794" name="Google Shape;794;p113"/>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56A0D3"/>
                </a:solidFill>
                <a:latin typeface="Roboto"/>
                <a:ea typeface="Roboto"/>
                <a:cs typeface="Roboto"/>
                <a:sym typeface="Roboto"/>
              </a:rPr>
              <a:t>Leverage or Persuasion?</a:t>
            </a:r>
            <a:endParaRPr sz="2400">
              <a:solidFill>
                <a:srgbClr val="434343"/>
              </a:solidFill>
              <a:latin typeface="Roboto"/>
              <a:ea typeface="Roboto"/>
              <a:cs typeface="Roboto"/>
              <a:sym typeface="Roboto"/>
            </a:endParaRPr>
          </a:p>
        </p:txBody>
      </p:sp>
      <p:sp>
        <p:nvSpPr>
          <p:cNvPr id="795" name="Google Shape;795;p113"/>
          <p:cNvSpPr txBox="1"/>
          <p:nvPr/>
        </p:nvSpPr>
        <p:spPr>
          <a:xfrm>
            <a:off x="583300" y="1087025"/>
            <a:ext cx="4940100" cy="3364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2000">
                <a:solidFill>
                  <a:schemeClr val="lt1"/>
                </a:solidFill>
                <a:latin typeface="Open Sans Medium"/>
                <a:ea typeface="Open Sans Medium"/>
                <a:cs typeface="Open Sans Medium"/>
                <a:sym typeface="Open Sans Medium"/>
              </a:rPr>
              <a:t>Expressing your anger by slamming books and yelling creates a problem for you, even if the </a:t>
            </a:r>
            <a:r>
              <a:rPr lang="en" sz="2000">
                <a:solidFill>
                  <a:schemeClr val="lt1"/>
                </a:solidFill>
                <a:latin typeface="Open Sans Medium"/>
                <a:ea typeface="Open Sans Medium"/>
                <a:cs typeface="Open Sans Medium"/>
                <a:sym typeface="Open Sans Medium"/>
              </a:rPr>
              <a:t>teacher</a:t>
            </a:r>
            <a:r>
              <a:rPr lang="en" sz="2000">
                <a:solidFill>
                  <a:schemeClr val="lt1"/>
                </a:solidFill>
                <a:latin typeface="Open Sans Medium"/>
                <a:ea typeface="Open Sans Medium"/>
                <a:cs typeface="Open Sans Medium"/>
                <a:sym typeface="Open Sans Medium"/>
              </a:rPr>
              <a:t> is being unfair. Would you like to look at some other ways to express your feelings that most teachers would find more respectful?</a:t>
            </a:r>
            <a:endParaRPr sz="2000">
              <a:solidFill>
                <a:schemeClr val="lt1"/>
              </a:solidFill>
              <a:latin typeface="Open Sans Medium"/>
              <a:ea typeface="Open Sans Medium"/>
              <a:cs typeface="Open Sans Medium"/>
              <a:sym typeface="Open Sans Medium"/>
            </a:endParaRPr>
          </a:p>
        </p:txBody>
      </p:sp>
      <p:pic>
        <p:nvPicPr>
          <p:cNvPr id="796" name="Google Shape;796;p113"/>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92"/>
                                        </p:tgtEl>
                                        <p:attrNameLst>
                                          <p:attrName>style.visibility</p:attrName>
                                        </p:attrNameLst>
                                      </p:cBhvr>
                                      <p:to>
                                        <p:strVal val="visible"/>
                                      </p:to>
                                    </p:set>
                                    <p:anim calcmode="lin" valueType="num">
                                      <p:cBhvr additive="base">
                                        <p:cTn dur="1000"/>
                                        <p:tgtEl>
                                          <p:spTgt spid="79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93"/>
                                        </p:tgtEl>
                                        <p:attrNameLst>
                                          <p:attrName>style.visibility</p:attrName>
                                        </p:attrNameLst>
                                      </p:cBhvr>
                                      <p:to>
                                        <p:strVal val="visible"/>
                                      </p:to>
                                    </p:set>
                                    <p:anim calcmode="lin" valueType="num">
                                      <p:cBhvr additive="base">
                                        <p:cTn dur="1000"/>
                                        <p:tgtEl>
                                          <p:spTgt spid="79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14"/>
          <p:cNvSpPr/>
          <p:nvPr/>
        </p:nvSpPr>
        <p:spPr>
          <a:xfrm rot="-5400000">
            <a:off x="4371138"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14"/>
          <p:cNvSpPr txBox="1"/>
          <p:nvPr>
            <p:ph idx="4294967295" type="title"/>
          </p:nvPr>
        </p:nvSpPr>
        <p:spPr>
          <a:xfrm>
            <a:off x="468163" y="113300"/>
            <a:ext cx="8099100" cy="5727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Resources</a:t>
            </a:r>
            <a:endParaRPr i="1" sz="3000">
              <a:solidFill>
                <a:srgbClr val="FFFFFF"/>
              </a:solidFill>
              <a:latin typeface="Roboto Medium"/>
              <a:ea typeface="Roboto Medium"/>
              <a:cs typeface="Roboto Medium"/>
              <a:sym typeface="Roboto Medium"/>
            </a:endParaRPr>
          </a:p>
        </p:txBody>
      </p:sp>
      <p:pic>
        <p:nvPicPr>
          <p:cNvPr id="803" name="Google Shape;803;p114"/>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804" name="Google Shape;804;p114"/>
          <p:cNvPicPr preferRelativeResize="0"/>
          <p:nvPr/>
        </p:nvPicPr>
        <p:blipFill>
          <a:blip r:embed="rId4">
            <a:alphaModFix/>
          </a:blip>
          <a:stretch>
            <a:fillRect/>
          </a:stretch>
        </p:blipFill>
        <p:spPr>
          <a:xfrm>
            <a:off x="7086202" y="3124701"/>
            <a:ext cx="1973225" cy="1973225"/>
          </a:xfrm>
          <a:prstGeom prst="rect">
            <a:avLst/>
          </a:prstGeom>
          <a:noFill/>
          <a:ln>
            <a:noFill/>
          </a:ln>
        </p:spPr>
      </p:pic>
      <p:pic>
        <p:nvPicPr>
          <p:cNvPr id="805" name="Google Shape;805;p114"/>
          <p:cNvPicPr preferRelativeResize="0"/>
          <p:nvPr/>
        </p:nvPicPr>
        <p:blipFill>
          <a:blip r:embed="rId5">
            <a:alphaModFix/>
          </a:blip>
          <a:stretch>
            <a:fillRect/>
          </a:stretch>
        </p:blipFill>
        <p:spPr>
          <a:xfrm rot="-264550">
            <a:off x="424764" y="1045662"/>
            <a:ext cx="2895977" cy="3052179"/>
          </a:xfrm>
          <a:prstGeom prst="rect">
            <a:avLst/>
          </a:prstGeom>
          <a:noFill/>
          <a:ln cap="flat" cmpd="sng" w="19050">
            <a:solidFill>
              <a:schemeClr val="dk2"/>
            </a:solidFill>
            <a:prstDash val="solid"/>
            <a:round/>
            <a:headEnd len="sm" w="sm" type="none"/>
            <a:tailEnd len="sm" w="sm" type="none"/>
          </a:ln>
        </p:spPr>
      </p:pic>
      <p:pic>
        <p:nvPicPr>
          <p:cNvPr id="806" name="Google Shape;806;p114"/>
          <p:cNvPicPr preferRelativeResize="0"/>
          <p:nvPr/>
        </p:nvPicPr>
        <p:blipFill>
          <a:blip r:embed="rId6">
            <a:alphaModFix/>
          </a:blip>
          <a:stretch>
            <a:fillRect/>
          </a:stretch>
        </p:blipFill>
        <p:spPr>
          <a:xfrm rot="-271182">
            <a:off x="2881017" y="1235573"/>
            <a:ext cx="2523590" cy="3498775"/>
          </a:xfrm>
          <a:prstGeom prst="rect">
            <a:avLst/>
          </a:prstGeom>
          <a:noFill/>
          <a:ln cap="flat" cmpd="sng" w="19050">
            <a:solidFill>
              <a:schemeClr val="dk2"/>
            </a:solidFill>
            <a:prstDash val="solid"/>
            <a:round/>
            <a:headEnd len="sm" w="sm" type="none"/>
            <a:tailEnd len="sm" w="sm" type="none"/>
          </a:ln>
        </p:spPr>
      </p:pic>
      <p:sp>
        <p:nvSpPr>
          <p:cNvPr id="807" name="Google Shape;807;p114"/>
          <p:cNvSpPr txBox="1"/>
          <p:nvPr/>
        </p:nvSpPr>
        <p:spPr>
          <a:xfrm rot="-268718">
            <a:off x="109894" y="4111866"/>
            <a:ext cx="2869863" cy="553987"/>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rgbClr val="2200CC"/>
                </a:solidFill>
                <a:latin typeface="Open Sans"/>
                <a:ea typeface="Open Sans"/>
                <a:cs typeface="Open Sans"/>
                <a:sym typeface="Open Sans"/>
                <a:hlinkClick r:id="rId7">
                  <a:extLst>
                    <a:ext uri="{A12FA001-AC4F-418D-AE19-62706E023703}">
                      <ahyp:hlinkClr val="tx"/>
                    </a:ext>
                  </a:extLst>
                </a:hlinkClick>
              </a:rPr>
              <a:t>Reframing Classroom Management </a:t>
            </a:r>
            <a:endParaRPr sz="1500"/>
          </a:p>
          <a:p>
            <a:pPr indent="0" lvl="0" marL="0" rtl="0" algn="r">
              <a:spcBef>
                <a:spcPts val="0"/>
              </a:spcBef>
              <a:spcAft>
                <a:spcPts val="0"/>
              </a:spcAft>
              <a:buNone/>
            </a:pPr>
            <a:r>
              <a:rPr lang="en" sz="1200" u="sng">
                <a:solidFill>
                  <a:srgbClr val="2200CC"/>
                </a:solidFill>
                <a:latin typeface="Open Sans"/>
                <a:ea typeface="Open Sans"/>
                <a:cs typeface="Open Sans"/>
                <a:sym typeface="Open Sans"/>
                <a:hlinkClick r:id="rId8">
                  <a:extLst>
                    <a:ext uri="{A12FA001-AC4F-418D-AE19-62706E023703}">
                      <ahyp:hlinkClr val="tx"/>
                    </a:ext>
                  </a:extLst>
                </a:hlinkClick>
              </a:rPr>
              <a:t>A Toolkit for Educators</a:t>
            </a:r>
            <a:endParaRPr sz="1200">
              <a:latin typeface="Open Sans"/>
              <a:ea typeface="Open Sans"/>
              <a:cs typeface="Open Sans"/>
              <a:sym typeface="Open Sans"/>
            </a:endParaRPr>
          </a:p>
        </p:txBody>
      </p:sp>
      <p:sp>
        <p:nvSpPr>
          <p:cNvPr id="808" name="Google Shape;808;p114"/>
          <p:cNvSpPr txBox="1"/>
          <p:nvPr/>
        </p:nvSpPr>
        <p:spPr>
          <a:xfrm>
            <a:off x="5399575" y="1061750"/>
            <a:ext cx="2862900" cy="1611000"/>
          </a:xfrm>
          <a:prstGeom prst="rect">
            <a:avLst/>
          </a:prstGeom>
          <a:noFill/>
          <a:ln>
            <a:noFill/>
          </a:ln>
        </p:spPr>
        <p:txBody>
          <a:bodyPr anchorCtr="0" anchor="t" bIns="91425" lIns="91425" spcFirstLastPara="1" rIns="91425" wrap="square" tIns="91425">
            <a:noAutofit/>
          </a:bodyPr>
          <a:lstStyle/>
          <a:p>
            <a:pPr indent="-215900" lvl="0" marL="228600" rtl="0" algn="l">
              <a:spcBef>
                <a:spcPts val="0"/>
              </a:spcBef>
              <a:spcAft>
                <a:spcPts val="0"/>
              </a:spcAft>
              <a:buSzPts val="1600"/>
              <a:buFont typeface="Open Sans"/>
              <a:buChar char="●"/>
            </a:pPr>
            <a:r>
              <a:rPr lang="en" sz="1600">
                <a:latin typeface="Open Sans"/>
                <a:ea typeface="Open Sans"/>
                <a:cs typeface="Open Sans"/>
                <a:sym typeface="Open Sans"/>
              </a:rPr>
              <a:t>Six Phrases That Disempower Students -- and How to Flip Them</a:t>
            </a:r>
            <a:endParaRPr sz="1600">
              <a:latin typeface="Open Sans"/>
              <a:ea typeface="Open Sans"/>
              <a:cs typeface="Open Sans"/>
              <a:sym typeface="Open Sans"/>
            </a:endParaRPr>
          </a:p>
          <a:p>
            <a:pPr indent="-215900" lvl="0" marL="457200" rtl="0" algn="l">
              <a:spcBef>
                <a:spcPts val="1000"/>
              </a:spcBef>
              <a:spcAft>
                <a:spcPts val="0"/>
              </a:spcAft>
              <a:buSzPts val="1600"/>
              <a:buFont typeface="Open Sans"/>
              <a:buChar char="●"/>
            </a:pPr>
            <a:r>
              <a:rPr lang="en" sz="1600">
                <a:latin typeface="Open Sans"/>
                <a:ea typeface="Open Sans"/>
                <a:cs typeface="Open Sans"/>
                <a:sym typeface="Open Sans"/>
              </a:rPr>
              <a:t>Teacher Habits That Can Make Behavior Worse</a:t>
            </a:r>
            <a:endParaRPr sz="1600">
              <a:latin typeface="Open Sans"/>
              <a:ea typeface="Open Sans"/>
              <a:cs typeface="Open Sans"/>
              <a:sym typeface="Open Sans"/>
            </a:endParaRPr>
          </a:p>
        </p:txBody>
      </p:sp>
      <p:pic>
        <p:nvPicPr>
          <p:cNvPr id="809" name="Google Shape;809;p114">
            <a:hlinkClick r:id="rId9"/>
          </p:cNvPr>
          <p:cNvPicPr preferRelativeResize="0"/>
          <p:nvPr/>
        </p:nvPicPr>
        <p:blipFill>
          <a:blip r:embed="rId10">
            <a:alphaModFix/>
          </a:blip>
          <a:stretch>
            <a:fillRect/>
          </a:stretch>
        </p:blipFill>
        <p:spPr>
          <a:xfrm>
            <a:off x="5783750" y="3048499"/>
            <a:ext cx="1229425" cy="18441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15"/>
          <p:cNvSpPr/>
          <p:nvPr/>
        </p:nvSpPr>
        <p:spPr>
          <a:xfrm>
            <a:off x="5766525" y="25"/>
            <a:ext cx="33774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15"/>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816" name="Google Shape;816;p115"/>
          <p:cNvSpPr txBox="1"/>
          <p:nvPr/>
        </p:nvSpPr>
        <p:spPr>
          <a:xfrm>
            <a:off x="5725050" y="152400"/>
            <a:ext cx="3247200" cy="4681800"/>
          </a:xfrm>
          <a:prstGeom prst="rect">
            <a:avLst/>
          </a:prstGeom>
          <a:noFill/>
          <a:ln>
            <a:noFill/>
          </a:ln>
        </p:spPr>
        <p:txBody>
          <a:bodyPr anchorCtr="0" anchor="t" bIns="91425" lIns="91425" spcFirstLastPara="1" rIns="91425" wrap="square" tIns="91425">
            <a:noAutofit/>
          </a:bodyPr>
          <a:lstStyle/>
          <a:p>
            <a:pPr indent="-273050" lvl="0" marL="457200" rtl="0" algn="l">
              <a:lnSpc>
                <a:spcPct val="90000"/>
              </a:lnSpc>
              <a:spcBef>
                <a:spcPts val="80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Ties strongly to PBIS practices</a:t>
            </a:r>
            <a:endParaRPr sz="1600">
              <a:solidFill>
                <a:schemeClr val="lt1"/>
              </a:solidFill>
              <a:latin typeface="Open Sans"/>
              <a:ea typeface="Open Sans"/>
              <a:cs typeface="Open Sans"/>
              <a:sym typeface="Open Sans"/>
            </a:endParaRPr>
          </a:p>
          <a:p>
            <a:pPr indent="-273050" lvl="0" marL="457200" rtl="0" algn="l">
              <a:lnSpc>
                <a:spcPct val="90000"/>
              </a:lnSpc>
              <a:spcBef>
                <a:spcPts val="80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Reactive management strategies elevate teacher stress and off-task student behaviors</a:t>
            </a:r>
            <a:endParaRPr sz="1600">
              <a:solidFill>
                <a:schemeClr val="lt1"/>
              </a:solidFill>
              <a:latin typeface="Open Sans"/>
              <a:ea typeface="Open Sans"/>
              <a:cs typeface="Open Sans"/>
              <a:sym typeface="Open Sans"/>
            </a:endParaRPr>
          </a:p>
          <a:p>
            <a:pPr indent="-273050" lvl="0" marL="457200" rtl="0" algn="l">
              <a:lnSpc>
                <a:spcPct val="90000"/>
              </a:lnSpc>
              <a:spcBef>
                <a:spcPts val="80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There is a need to teach classroom behaviors just like academic content, which allows students to become self-disciplined and self-directed</a:t>
            </a:r>
            <a:endParaRPr sz="1600">
              <a:solidFill>
                <a:schemeClr val="lt1"/>
              </a:solidFill>
              <a:latin typeface="Open Sans"/>
              <a:ea typeface="Open Sans"/>
              <a:cs typeface="Open Sans"/>
              <a:sym typeface="Open Sans"/>
            </a:endParaRPr>
          </a:p>
          <a:p>
            <a:pPr indent="-273050" lvl="0" marL="457200" rtl="0" algn="l">
              <a:lnSpc>
                <a:spcPct val="90000"/>
              </a:lnSpc>
              <a:spcBef>
                <a:spcPts val="80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Proactive behavior steps include:</a:t>
            </a:r>
            <a:endParaRPr sz="1600">
              <a:solidFill>
                <a:schemeClr val="lt1"/>
              </a:solidFill>
              <a:latin typeface="Open Sans"/>
              <a:ea typeface="Open Sans"/>
              <a:cs typeface="Open Sans"/>
              <a:sym typeface="Open Sans"/>
            </a:endParaRPr>
          </a:p>
          <a:p>
            <a:pPr indent="-330200" lvl="1" marL="914400" rtl="0" algn="l">
              <a:lnSpc>
                <a:spcPct val="100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building relationships </a:t>
            </a:r>
            <a:br>
              <a:rPr lang="en" sz="1600">
                <a:solidFill>
                  <a:schemeClr val="lt1"/>
                </a:solidFill>
                <a:latin typeface="Open Sans"/>
                <a:ea typeface="Open Sans"/>
                <a:cs typeface="Open Sans"/>
                <a:sym typeface="Open Sans"/>
              </a:rPr>
            </a:br>
            <a:r>
              <a:rPr lang="en" sz="1600">
                <a:solidFill>
                  <a:schemeClr val="lt1"/>
                </a:solidFill>
                <a:latin typeface="Open Sans"/>
                <a:ea typeface="Open Sans"/>
                <a:cs typeface="Open Sans"/>
                <a:sym typeface="Open Sans"/>
              </a:rPr>
              <a:t>with students</a:t>
            </a:r>
            <a:endParaRPr sz="1600">
              <a:solidFill>
                <a:schemeClr val="lt1"/>
              </a:solidFill>
              <a:latin typeface="Open Sans"/>
              <a:ea typeface="Open Sans"/>
              <a:cs typeface="Open Sans"/>
              <a:sym typeface="Open Sans"/>
            </a:endParaRPr>
          </a:p>
          <a:p>
            <a:pPr indent="-330200" lvl="1" marL="914400" rtl="0" algn="l">
              <a:lnSpc>
                <a:spcPct val="100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fostering engagement</a:t>
            </a:r>
            <a:endParaRPr sz="1600">
              <a:solidFill>
                <a:schemeClr val="lt1"/>
              </a:solidFill>
              <a:latin typeface="Open Sans"/>
              <a:ea typeface="Open Sans"/>
              <a:cs typeface="Open Sans"/>
              <a:sym typeface="Open Sans"/>
            </a:endParaRPr>
          </a:p>
          <a:p>
            <a:pPr indent="-330200" lvl="1" marL="914400" rtl="0" algn="l">
              <a:lnSpc>
                <a:spcPct val="100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greeting students</a:t>
            </a:r>
            <a:endParaRPr sz="1600">
              <a:solidFill>
                <a:schemeClr val="lt1"/>
              </a:solidFill>
              <a:latin typeface="Open Sans"/>
              <a:ea typeface="Open Sans"/>
              <a:cs typeface="Open Sans"/>
              <a:sym typeface="Open Sans"/>
            </a:endParaRPr>
          </a:p>
        </p:txBody>
      </p:sp>
      <p:pic>
        <p:nvPicPr>
          <p:cNvPr id="817" name="Google Shape;817;p115"/>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818" name="Google Shape;818;p115"/>
          <p:cNvPicPr preferRelativeResize="0"/>
          <p:nvPr/>
        </p:nvPicPr>
        <p:blipFill>
          <a:blip r:embed="rId4">
            <a:alphaModFix/>
          </a:blip>
          <a:stretch>
            <a:fillRect/>
          </a:stretch>
        </p:blipFill>
        <p:spPr>
          <a:xfrm>
            <a:off x="459276" y="152400"/>
            <a:ext cx="4838702" cy="48387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67F"/>
        </a:solidFill>
      </p:bgPr>
    </p:bg>
    <p:spTree>
      <p:nvGrpSpPr>
        <p:cNvPr id="822" name="Shape 822"/>
        <p:cNvGrpSpPr/>
        <p:nvPr/>
      </p:nvGrpSpPr>
      <p:grpSpPr>
        <a:xfrm>
          <a:off x="0" y="0"/>
          <a:ext cx="0" cy="0"/>
          <a:chOff x="0" y="0"/>
          <a:chExt cx="0" cy="0"/>
        </a:xfrm>
      </p:grpSpPr>
      <p:sp>
        <p:nvSpPr>
          <p:cNvPr id="823" name="Google Shape;823;p116"/>
          <p:cNvSpPr txBox="1"/>
          <p:nvPr>
            <p:ph idx="1" type="subTitle"/>
          </p:nvPr>
        </p:nvSpPr>
        <p:spPr>
          <a:xfrm>
            <a:off x="265500" y="33364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What is your current </a:t>
            </a:r>
            <a:br>
              <a:rPr lang="en">
                <a:solidFill>
                  <a:schemeClr val="lt1"/>
                </a:solidFill>
                <a:latin typeface="Open Sans"/>
                <a:ea typeface="Open Sans"/>
                <a:cs typeface="Open Sans"/>
                <a:sym typeface="Open Sans"/>
              </a:rPr>
            </a:br>
            <a:r>
              <a:rPr lang="en">
                <a:solidFill>
                  <a:schemeClr val="lt1"/>
                </a:solidFill>
                <a:latin typeface="Open Sans"/>
                <a:ea typeface="Open Sans"/>
                <a:cs typeface="Open Sans"/>
                <a:sym typeface="Open Sans"/>
              </a:rPr>
              <a:t>teaching</a:t>
            </a:r>
            <a:r>
              <a:rPr lang="en">
                <a:solidFill>
                  <a:schemeClr val="lt1"/>
                </a:solidFill>
                <a:latin typeface="Open Sans"/>
                <a:ea typeface="Open Sans"/>
                <a:cs typeface="Open Sans"/>
                <a:sym typeface="Open Sans"/>
              </a:rPr>
              <a:t> practice?</a:t>
            </a:r>
            <a:endParaRPr>
              <a:solidFill>
                <a:schemeClr val="lt1"/>
              </a:solidFill>
              <a:latin typeface="Open Sans"/>
              <a:ea typeface="Open Sans"/>
              <a:cs typeface="Open Sans"/>
              <a:sym typeface="Open Sans"/>
            </a:endParaRPr>
          </a:p>
        </p:txBody>
      </p:sp>
      <p:sp>
        <p:nvSpPr>
          <p:cNvPr id="824" name="Google Shape;824;p116"/>
          <p:cNvSpPr txBox="1"/>
          <p:nvPr>
            <p:ph type="title"/>
          </p:nvPr>
        </p:nvSpPr>
        <p:spPr>
          <a:xfrm>
            <a:off x="265500" y="19189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Medium"/>
                <a:ea typeface="Roboto Medium"/>
                <a:cs typeface="Roboto Medium"/>
                <a:sym typeface="Roboto Medium"/>
              </a:rPr>
              <a:t>Self-Reflection</a:t>
            </a:r>
            <a:endParaRPr>
              <a:solidFill>
                <a:schemeClr val="lt1"/>
              </a:solidFill>
              <a:latin typeface="Roboto Medium"/>
              <a:ea typeface="Roboto Medium"/>
              <a:cs typeface="Roboto Medium"/>
              <a:sym typeface="Roboto Medium"/>
            </a:endParaRPr>
          </a:p>
        </p:txBody>
      </p:sp>
      <p:sp>
        <p:nvSpPr>
          <p:cNvPr id="825" name="Google Shape;825;p116"/>
          <p:cNvSpPr txBox="1"/>
          <p:nvPr>
            <p:ph idx="2" type="body"/>
          </p:nvPr>
        </p:nvSpPr>
        <p:spPr>
          <a:xfrm>
            <a:off x="4939500" y="8764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00467F"/>
                </a:solidFill>
                <a:latin typeface="Open Sans"/>
                <a:ea typeface="Open Sans"/>
                <a:cs typeface="Open Sans"/>
                <a:sym typeface="Open Sans"/>
              </a:rPr>
              <a:t>How do you teach your expectations? With what frequency do you have </a:t>
            </a:r>
            <a:r>
              <a:rPr i="1" lang="en" sz="2300">
                <a:solidFill>
                  <a:srgbClr val="00467F"/>
                </a:solidFill>
                <a:latin typeface="Open Sans"/>
                <a:ea typeface="Open Sans"/>
                <a:cs typeface="Open Sans"/>
                <a:sym typeface="Open Sans"/>
              </a:rPr>
              <a:t>planned </a:t>
            </a:r>
            <a:r>
              <a:rPr lang="en" sz="2300">
                <a:solidFill>
                  <a:srgbClr val="00467F"/>
                </a:solidFill>
                <a:latin typeface="Open Sans"/>
                <a:ea typeface="Open Sans"/>
                <a:cs typeface="Open Sans"/>
                <a:sym typeface="Open Sans"/>
              </a:rPr>
              <a:t>reteaching?</a:t>
            </a:r>
            <a:endParaRPr sz="2300">
              <a:solidFill>
                <a:srgbClr val="00467F"/>
              </a:solidFill>
              <a:latin typeface="Open Sans"/>
              <a:ea typeface="Open Sans"/>
              <a:cs typeface="Open Sans"/>
              <a:sym typeface="Open Sans"/>
            </a:endParaRPr>
          </a:p>
          <a:p>
            <a:pPr indent="0" lvl="0" marL="0" rtl="0" algn="l">
              <a:spcBef>
                <a:spcPts val="1600"/>
              </a:spcBef>
              <a:spcAft>
                <a:spcPts val="1600"/>
              </a:spcAft>
              <a:buNone/>
            </a:pPr>
            <a:r>
              <a:rPr lang="en" sz="2300">
                <a:solidFill>
                  <a:srgbClr val="00467F"/>
                </a:solidFill>
                <a:latin typeface="Open Sans"/>
                <a:ea typeface="Open Sans"/>
                <a:cs typeface="Open Sans"/>
                <a:sym typeface="Open Sans"/>
              </a:rPr>
              <a:t>How are you adapting your classroom system to better meet your students’ needs, values, strengths, and cultural/family background?</a:t>
            </a:r>
            <a:endParaRPr sz="2300">
              <a:solidFill>
                <a:srgbClr val="00467F"/>
              </a:solidFill>
              <a:latin typeface="Open Sans"/>
              <a:ea typeface="Open Sans"/>
              <a:cs typeface="Open Sans"/>
              <a:sym typeface="Open Sans"/>
            </a:endParaRPr>
          </a:p>
        </p:txBody>
      </p:sp>
      <p:pic>
        <p:nvPicPr>
          <p:cNvPr id="826" name="Google Shape;826;p116"/>
          <p:cNvPicPr preferRelativeResize="0"/>
          <p:nvPr/>
        </p:nvPicPr>
        <p:blipFill>
          <a:blip r:embed="rId3">
            <a:alphaModFix/>
          </a:blip>
          <a:stretch>
            <a:fillRect/>
          </a:stretch>
        </p:blipFill>
        <p:spPr>
          <a:xfrm>
            <a:off x="-5" y="4621050"/>
            <a:ext cx="985400" cy="522451"/>
          </a:xfrm>
          <a:prstGeom prst="rect">
            <a:avLst/>
          </a:prstGeom>
          <a:noFill/>
          <a:ln>
            <a:noFill/>
          </a:ln>
        </p:spPr>
      </p:pic>
      <p:sp>
        <p:nvSpPr>
          <p:cNvPr id="827" name="Google Shape;827;p116"/>
          <p:cNvSpPr txBox="1"/>
          <p:nvPr/>
        </p:nvSpPr>
        <p:spPr>
          <a:xfrm>
            <a:off x="1589712" y="447951"/>
            <a:ext cx="1396800" cy="2020800"/>
          </a:xfrm>
          <a:prstGeom prst="rect">
            <a:avLst/>
          </a:prstGeom>
          <a:solidFill>
            <a:srgbClr val="55A0D4"/>
          </a:solidFill>
          <a:ln cap="flat" cmpd="sng" w="38100">
            <a:solidFill>
              <a:srgbClr val="00457E"/>
            </a:solidFill>
            <a:prstDash val="solid"/>
            <a:round/>
            <a:headEnd len="sm" w="sm" type="none"/>
            <a:tailEnd len="sm" w="sm" type="none"/>
          </a:ln>
        </p:spPr>
        <p:txBody>
          <a:bodyPr anchorCtr="0" anchor="ctr" bIns="10000" lIns="10000" spcFirstLastPara="1" rIns="10000" wrap="square" tIns="10000">
            <a:noAutofit/>
          </a:bodyPr>
          <a:lstStyle/>
          <a:p>
            <a:pPr indent="0" lvl="0" marL="0" marR="0" rtl="0" algn="ctr">
              <a:lnSpc>
                <a:spcPct val="90000"/>
              </a:lnSpc>
              <a:spcBef>
                <a:spcPts val="0"/>
              </a:spcBef>
              <a:spcAft>
                <a:spcPts val="0"/>
              </a:spcAft>
              <a:buClr>
                <a:srgbClr val="000000"/>
              </a:buClr>
              <a:buSzPts val="1600"/>
              <a:buFont typeface="Arial"/>
              <a:buNone/>
            </a:pPr>
            <a:r>
              <a:rPr b="1" i="0" lang="en" sz="1600" u="none" cap="none" strike="noStrike">
                <a:solidFill>
                  <a:srgbClr val="FFFFFF"/>
                </a:solidFill>
                <a:latin typeface="Lato"/>
                <a:ea typeface="Lato"/>
                <a:cs typeface="Lato"/>
                <a:sym typeface="Lato"/>
              </a:rPr>
              <a:t>Explicitly Teach</a:t>
            </a:r>
            <a:r>
              <a:rPr b="0" i="0" lang="en" sz="1100" u="none" cap="none" strike="noStrike">
                <a:solidFill>
                  <a:srgbClr val="FFFFFF"/>
                </a:solidFill>
                <a:latin typeface="Lato"/>
                <a:ea typeface="Lato"/>
                <a:cs typeface="Lato"/>
                <a:sym typeface="Lato"/>
              </a:rPr>
              <a:t> </a:t>
            </a:r>
            <a:r>
              <a:rPr b="1" i="0" lang="en" sz="1600" u="none" cap="none" strike="noStrike">
                <a:solidFill>
                  <a:srgbClr val="FFFFFF"/>
                </a:solidFill>
                <a:latin typeface="Lato"/>
                <a:ea typeface="Lato"/>
                <a:cs typeface="Lato"/>
                <a:sym typeface="Lato"/>
              </a:rPr>
              <a:t>Expectations</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4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Areas</a:t>
            </a:r>
            <a:endParaRPr b="0" i="0" sz="1100" u="none" cap="none" strike="noStrike">
              <a:solidFill>
                <a:srgbClr val="FFFFFF"/>
              </a:solidFill>
              <a:latin typeface="Lato"/>
              <a:ea typeface="Lato"/>
              <a:cs typeface="Lato"/>
              <a:sym typeface="Lato"/>
            </a:endParaRPr>
          </a:p>
          <a:p>
            <a:pPr indent="0" lvl="0" marL="0" marR="0" rtl="0" algn="ctr">
              <a:lnSpc>
                <a:spcPct val="90000"/>
              </a:lnSpc>
              <a:spcBef>
                <a:spcPts val="40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All Staff and Students</a:t>
            </a:r>
            <a:endParaRPr b="1" i="0" sz="1200" u="none" cap="none" strike="noStrike">
              <a:solidFill>
                <a:srgbClr val="FFFFFF"/>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17"/>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17"/>
          <p:cNvSpPr txBox="1"/>
          <p:nvPr/>
        </p:nvSpPr>
        <p:spPr>
          <a:xfrm>
            <a:off x="6407725" y="400250"/>
            <a:ext cx="3051000" cy="4301700"/>
          </a:xfrm>
          <a:prstGeom prst="rect">
            <a:avLst/>
          </a:prstGeom>
          <a:noFill/>
          <a:ln>
            <a:noFill/>
          </a:ln>
        </p:spPr>
        <p:txBody>
          <a:bodyPr anchorCtr="0" anchor="ctr" bIns="91425" lIns="91425" spcFirstLastPara="1" rIns="91425" wrap="square" tIns="91425">
            <a:noAutofit/>
          </a:bodyPr>
          <a:lstStyle/>
          <a:p>
            <a:pPr indent="-311150" lvl="0" marL="400050" rtl="0" algn="l">
              <a:spcBef>
                <a:spcPts val="0"/>
              </a:spcBef>
              <a:spcAft>
                <a:spcPts val="0"/>
              </a:spcAft>
              <a:buClr>
                <a:srgbClr val="FFFFFF"/>
              </a:buClr>
              <a:buSzPts val="2200"/>
              <a:buFont typeface="Open Sans Medium"/>
              <a:buChar char="●"/>
            </a:pPr>
            <a:r>
              <a:rPr lang="en" sz="2200">
                <a:solidFill>
                  <a:srgbClr val="FFFFFF"/>
                </a:solidFill>
                <a:latin typeface="Open Sans Medium"/>
                <a:ea typeface="Open Sans Medium"/>
                <a:cs typeface="Open Sans Medium"/>
                <a:sym typeface="Open Sans Medium"/>
              </a:rPr>
              <a:t>Be explicit </a:t>
            </a:r>
            <a:br>
              <a:rPr lang="en" sz="2200">
                <a:solidFill>
                  <a:srgbClr val="FFFFFF"/>
                </a:solidFill>
                <a:latin typeface="Open Sans Medium"/>
                <a:ea typeface="Open Sans Medium"/>
                <a:cs typeface="Open Sans Medium"/>
                <a:sym typeface="Open Sans Medium"/>
              </a:rPr>
            </a:br>
            <a:r>
              <a:rPr lang="en" sz="2200">
                <a:solidFill>
                  <a:srgbClr val="FFFFFF"/>
                </a:solidFill>
                <a:latin typeface="Open Sans Medium"/>
                <a:ea typeface="Open Sans Medium"/>
                <a:cs typeface="Open Sans Medium"/>
                <a:sym typeface="Open Sans Medium"/>
              </a:rPr>
              <a:t>in your expectations.</a:t>
            </a:r>
            <a:endParaRPr sz="2200">
              <a:solidFill>
                <a:srgbClr val="FFFFFF"/>
              </a:solidFill>
              <a:latin typeface="Open Sans Medium"/>
              <a:ea typeface="Open Sans Medium"/>
              <a:cs typeface="Open Sans Medium"/>
              <a:sym typeface="Open Sans Medium"/>
            </a:endParaRPr>
          </a:p>
          <a:p>
            <a:pPr indent="-311150" lvl="0" marL="400050" rtl="0" algn="l">
              <a:spcBef>
                <a:spcPts val="1000"/>
              </a:spcBef>
              <a:spcAft>
                <a:spcPts val="0"/>
              </a:spcAft>
              <a:buClr>
                <a:schemeClr val="lt1"/>
              </a:buClr>
              <a:buSzPts val="2200"/>
              <a:buFont typeface="Open Sans Medium"/>
              <a:buChar char="●"/>
            </a:pPr>
            <a:r>
              <a:rPr lang="en" sz="2200">
                <a:solidFill>
                  <a:schemeClr val="lt1"/>
                </a:solidFill>
                <a:latin typeface="Open Sans Medium"/>
                <a:ea typeface="Open Sans Medium"/>
                <a:cs typeface="Open Sans Medium"/>
                <a:sym typeface="Open Sans Medium"/>
              </a:rPr>
              <a:t>Use images.</a:t>
            </a:r>
            <a:endParaRPr sz="2200">
              <a:solidFill>
                <a:schemeClr val="lt1"/>
              </a:solidFill>
              <a:latin typeface="Open Sans Medium"/>
              <a:ea typeface="Open Sans Medium"/>
              <a:cs typeface="Open Sans Medium"/>
              <a:sym typeface="Open Sans Medium"/>
            </a:endParaRPr>
          </a:p>
          <a:p>
            <a:pPr indent="-311150" lvl="0" marL="400050" rtl="0" algn="l">
              <a:spcBef>
                <a:spcPts val="1000"/>
              </a:spcBef>
              <a:spcAft>
                <a:spcPts val="0"/>
              </a:spcAft>
              <a:buClr>
                <a:schemeClr val="lt1"/>
              </a:buClr>
              <a:buSzPts val="2200"/>
              <a:buFont typeface="Open Sans Medium"/>
              <a:buChar char="●"/>
            </a:pPr>
            <a:r>
              <a:rPr lang="en" sz="2200">
                <a:solidFill>
                  <a:schemeClr val="lt1"/>
                </a:solidFill>
                <a:latin typeface="Open Sans Medium"/>
                <a:ea typeface="Open Sans Medium"/>
                <a:cs typeface="Open Sans Medium"/>
                <a:sym typeface="Open Sans Medium"/>
              </a:rPr>
              <a:t>Use gestures.</a:t>
            </a:r>
            <a:endParaRPr sz="2200">
              <a:solidFill>
                <a:schemeClr val="lt1"/>
              </a:solidFill>
              <a:latin typeface="Open Sans Medium"/>
              <a:ea typeface="Open Sans Medium"/>
              <a:cs typeface="Open Sans Medium"/>
              <a:sym typeface="Open Sans Medium"/>
            </a:endParaRPr>
          </a:p>
          <a:p>
            <a:pPr indent="-311150" lvl="0" marL="400050" rtl="0" algn="l">
              <a:spcBef>
                <a:spcPts val="1000"/>
              </a:spcBef>
              <a:spcAft>
                <a:spcPts val="0"/>
              </a:spcAft>
              <a:buClr>
                <a:schemeClr val="lt1"/>
              </a:buClr>
              <a:buSzPts val="2200"/>
              <a:buFont typeface="Open Sans Medium"/>
              <a:buChar char="●"/>
            </a:pPr>
            <a:r>
              <a:rPr lang="en" sz="2200">
                <a:solidFill>
                  <a:schemeClr val="lt1"/>
                </a:solidFill>
                <a:latin typeface="Open Sans Medium"/>
                <a:ea typeface="Open Sans Medium"/>
                <a:cs typeface="Open Sans Medium"/>
                <a:sym typeface="Open Sans Medium"/>
              </a:rPr>
              <a:t>Have students role play.</a:t>
            </a:r>
            <a:endParaRPr sz="2200">
              <a:solidFill>
                <a:schemeClr val="lt1"/>
              </a:solidFill>
              <a:latin typeface="Open Sans Medium"/>
              <a:ea typeface="Open Sans Medium"/>
              <a:cs typeface="Open Sans Medium"/>
              <a:sym typeface="Open Sans Medium"/>
            </a:endParaRPr>
          </a:p>
          <a:p>
            <a:pPr indent="-311150" lvl="0" marL="400050" rtl="0" algn="l">
              <a:spcBef>
                <a:spcPts val="1000"/>
              </a:spcBef>
              <a:spcAft>
                <a:spcPts val="0"/>
              </a:spcAft>
              <a:buClr>
                <a:schemeClr val="lt1"/>
              </a:buClr>
              <a:buSzPts val="2200"/>
              <a:buFont typeface="Open Sans Medium"/>
              <a:buChar char="●"/>
            </a:pPr>
            <a:r>
              <a:rPr lang="en" sz="2200">
                <a:solidFill>
                  <a:schemeClr val="lt1"/>
                </a:solidFill>
                <a:latin typeface="Open Sans Medium"/>
                <a:ea typeface="Open Sans Medium"/>
                <a:cs typeface="Open Sans Medium"/>
                <a:sym typeface="Open Sans Medium"/>
              </a:rPr>
              <a:t>Model the expectations.</a:t>
            </a:r>
            <a:endParaRPr sz="2200">
              <a:solidFill>
                <a:schemeClr val="lt1"/>
              </a:solidFill>
              <a:latin typeface="Open Sans Medium"/>
              <a:ea typeface="Open Sans Medium"/>
              <a:cs typeface="Open Sans Medium"/>
              <a:sym typeface="Open Sans Medium"/>
            </a:endParaRPr>
          </a:p>
          <a:p>
            <a:pPr indent="-311150" lvl="0" marL="400050" rtl="0" algn="l">
              <a:spcBef>
                <a:spcPts val="1000"/>
              </a:spcBef>
              <a:spcAft>
                <a:spcPts val="1000"/>
              </a:spcAft>
              <a:buClr>
                <a:schemeClr val="lt1"/>
              </a:buClr>
              <a:buSzPts val="2200"/>
              <a:buFont typeface="Open Sans Medium"/>
              <a:buChar char="●"/>
            </a:pPr>
            <a:r>
              <a:rPr lang="en" sz="2200">
                <a:solidFill>
                  <a:schemeClr val="lt1"/>
                </a:solidFill>
                <a:latin typeface="Open Sans Medium"/>
                <a:ea typeface="Open Sans Medium"/>
                <a:cs typeface="Open Sans Medium"/>
                <a:sym typeface="Open Sans Medium"/>
              </a:rPr>
              <a:t>Be open to student identity.</a:t>
            </a:r>
            <a:endParaRPr sz="2200">
              <a:solidFill>
                <a:schemeClr val="lt1"/>
              </a:solidFill>
              <a:latin typeface="Open Sans Medium"/>
              <a:ea typeface="Open Sans Medium"/>
              <a:cs typeface="Open Sans Medium"/>
              <a:sym typeface="Open Sans Medium"/>
            </a:endParaRPr>
          </a:p>
        </p:txBody>
      </p:sp>
      <p:sp>
        <p:nvSpPr>
          <p:cNvPr id="834" name="Google Shape;834;p117"/>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2400">
                <a:solidFill>
                  <a:srgbClr val="00467F"/>
                </a:solidFill>
                <a:latin typeface="Roboto"/>
                <a:ea typeface="Roboto"/>
                <a:cs typeface="Roboto"/>
                <a:sym typeface="Roboto"/>
              </a:rPr>
              <a:t>Providing Equity in Setting Expectations</a:t>
            </a:r>
            <a:endParaRPr b="1" sz="2400">
              <a:solidFill>
                <a:srgbClr val="00467F"/>
              </a:solidFill>
              <a:latin typeface="Roboto"/>
              <a:ea typeface="Roboto"/>
              <a:cs typeface="Roboto"/>
              <a:sym typeface="Roboto"/>
            </a:endParaRPr>
          </a:p>
        </p:txBody>
      </p:sp>
      <p:sp>
        <p:nvSpPr>
          <p:cNvPr id="835" name="Google Shape;835;p117"/>
          <p:cNvSpPr txBox="1"/>
          <p:nvPr/>
        </p:nvSpPr>
        <p:spPr>
          <a:xfrm>
            <a:off x="409975" y="794975"/>
            <a:ext cx="5659800" cy="111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en" sz="2000">
                <a:solidFill>
                  <a:srgbClr val="00467F"/>
                </a:solidFill>
                <a:latin typeface="Open Sans"/>
                <a:ea typeface="Open Sans"/>
                <a:cs typeface="Open Sans"/>
                <a:sym typeface="Open Sans"/>
              </a:rPr>
              <a:t>It is important to set high expectations from the beginning. How do we help </a:t>
            </a:r>
            <a:r>
              <a:rPr b="1" lang="en" sz="2000">
                <a:solidFill>
                  <a:srgbClr val="00467F"/>
                </a:solidFill>
                <a:latin typeface="Open Sans"/>
                <a:ea typeface="Open Sans"/>
                <a:cs typeface="Open Sans"/>
                <a:sym typeface="Open Sans"/>
              </a:rPr>
              <a:t>all </a:t>
            </a:r>
            <a:r>
              <a:rPr lang="en" sz="2000">
                <a:solidFill>
                  <a:srgbClr val="00467F"/>
                </a:solidFill>
                <a:latin typeface="Open Sans"/>
                <a:ea typeface="Open Sans"/>
                <a:cs typeface="Open Sans"/>
                <a:sym typeface="Open Sans"/>
              </a:rPr>
              <a:t>of our students understand those expectations?</a:t>
            </a:r>
            <a:endParaRPr sz="2000">
              <a:solidFill>
                <a:srgbClr val="00467F"/>
              </a:solidFill>
              <a:latin typeface="Open Sans"/>
              <a:ea typeface="Open Sans"/>
              <a:cs typeface="Open Sans"/>
              <a:sym typeface="Open Sans"/>
            </a:endParaRPr>
          </a:p>
        </p:txBody>
      </p:sp>
      <p:pic>
        <p:nvPicPr>
          <p:cNvPr id="836" name="Google Shape;836;p117"/>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837" name="Google Shape;837;p117"/>
          <p:cNvPicPr preferRelativeResize="0"/>
          <p:nvPr/>
        </p:nvPicPr>
        <p:blipFill>
          <a:blip r:embed="rId4">
            <a:alphaModFix/>
          </a:blip>
          <a:stretch>
            <a:fillRect/>
          </a:stretch>
        </p:blipFill>
        <p:spPr>
          <a:xfrm rot="2">
            <a:off x="1253700" y="2204779"/>
            <a:ext cx="3616699" cy="2593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33"/>
                                        </p:tgtEl>
                                        <p:attrNameLst>
                                          <p:attrName>style.visibility</p:attrName>
                                        </p:attrNameLst>
                                      </p:cBhvr>
                                      <p:to>
                                        <p:strVal val="visible"/>
                                      </p:to>
                                    </p:set>
                                    <p:anim calcmode="lin" valueType="num">
                                      <p:cBhvr additive="base">
                                        <p:cTn dur="1000"/>
                                        <p:tgtEl>
                                          <p:spTgt spid="83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67F"/>
        </a:solidFill>
      </p:bgPr>
    </p:bg>
    <p:spTree>
      <p:nvGrpSpPr>
        <p:cNvPr id="841" name="Shape 841"/>
        <p:cNvGrpSpPr/>
        <p:nvPr/>
      </p:nvGrpSpPr>
      <p:grpSpPr>
        <a:xfrm>
          <a:off x="0" y="0"/>
          <a:ext cx="0" cy="0"/>
          <a:chOff x="0" y="0"/>
          <a:chExt cx="0" cy="0"/>
        </a:xfrm>
      </p:grpSpPr>
      <p:sp>
        <p:nvSpPr>
          <p:cNvPr id="842" name="Google Shape;842;p118"/>
          <p:cNvSpPr txBox="1"/>
          <p:nvPr>
            <p:ph idx="1" type="subTitle"/>
          </p:nvPr>
        </p:nvSpPr>
        <p:spPr>
          <a:xfrm>
            <a:off x="190650" y="972850"/>
            <a:ext cx="4120200" cy="34437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New students won’t receive the initial teaching that everyone gets at the beginning of the year. </a:t>
            </a:r>
            <a:endParaRPr sz="1800">
              <a:solidFill>
                <a:schemeClr val="lt1"/>
              </a:solidFill>
              <a:latin typeface="Open Sans"/>
              <a:ea typeface="Open Sans"/>
              <a:cs typeface="Open Sans"/>
              <a:sym typeface="Open Sans"/>
            </a:endParaRPr>
          </a:p>
          <a:p>
            <a:pPr indent="-342900" lvl="0" marL="457200" rtl="0" algn="l">
              <a:lnSpc>
                <a:spcPct val="115000"/>
              </a:lnSpc>
              <a:spcBef>
                <a:spcPts val="100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School expectations in other countries may have been completely different (the amount of student talking, engagement strategies, what engagement looks like, etc).</a:t>
            </a:r>
            <a:endParaRPr sz="1800">
              <a:solidFill>
                <a:schemeClr val="lt1"/>
              </a:solidFill>
              <a:latin typeface="Open Sans"/>
              <a:ea typeface="Open Sans"/>
              <a:cs typeface="Open Sans"/>
              <a:sym typeface="Open Sans"/>
            </a:endParaRPr>
          </a:p>
        </p:txBody>
      </p:sp>
      <p:sp>
        <p:nvSpPr>
          <p:cNvPr id="843" name="Google Shape;843;p118"/>
          <p:cNvSpPr txBox="1"/>
          <p:nvPr>
            <p:ph type="title"/>
          </p:nvPr>
        </p:nvSpPr>
        <p:spPr>
          <a:xfrm>
            <a:off x="190650" y="184500"/>
            <a:ext cx="4194900" cy="764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400">
                <a:solidFill>
                  <a:schemeClr val="lt1"/>
                </a:solidFill>
                <a:latin typeface="Roboto"/>
                <a:ea typeface="Roboto"/>
                <a:cs typeface="Roboto"/>
                <a:sym typeface="Roboto"/>
              </a:rPr>
              <a:t>Why Reteach Often?</a:t>
            </a:r>
            <a:endParaRPr b="1" sz="3400">
              <a:solidFill>
                <a:schemeClr val="lt1"/>
              </a:solidFill>
              <a:latin typeface="Roboto"/>
              <a:ea typeface="Roboto"/>
              <a:cs typeface="Roboto"/>
              <a:sym typeface="Roboto"/>
            </a:endParaRPr>
          </a:p>
        </p:txBody>
      </p:sp>
      <p:sp>
        <p:nvSpPr>
          <p:cNvPr id="844" name="Google Shape;844;p118"/>
          <p:cNvSpPr txBox="1"/>
          <p:nvPr>
            <p:ph idx="2" type="body"/>
          </p:nvPr>
        </p:nvSpPr>
        <p:spPr>
          <a:xfrm>
            <a:off x="4939500" y="1769625"/>
            <a:ext cx="3837000" cy="3074100"/>
          </a:xfrm>
          <a:prstGeom prst="rect">
            <a:avLst/>
          </a:prstGeom>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rgbClr val="00467F"/>
              </a:buClr>
              <a:buSzPts val="1800"/>
              <a:buFont typeface="Open Sans Medium"/>
              <a:buChar char="●"/>
            </a:pPr>
            <a:r>
              <a:rPr lang="en">
                <a:solidFill>
                  <a:srgbClr val="00467F"/>
                </a:solidFill>
                <a:latin typeface="Open Sans Medium"/>
                <a:ea typeface="Open Sans Medium"/>
                <a:cs typeface="Open Sans Medium"/>
                <a:sym typeface="Open Sans Medium"/>
              </a:rPr>
              <a:t>Use non-verbal cues</a:t>
            </a:r>
            <a:endParaRPr>
              <a:solidFill>
                <a:srgbClr val="00467F"/>
              </a:solidFill>
              <a:latin typeface="Open Sans Medium"/>
              <a:ea typeface="Open Sans Medium"/>
              <a:cs typeface="Open Sans Medium"/>
              <a:sym typeface="Open Sans Medium"/>
            </a:endParaRPr>
          </a:p>
          <a:p>
            <a:pPr indent="-342900" lvl="0" marL="457200" rtl="0" algn="l">
              <a:lnSpc>
                <a:spcPct val="100000"/>
              </a:lnSpc>
              <a:spcBef>
                <a:spcPts val="0"/>
              </a:spcBef>
              <a:spcAft>
                <a:spcPts val="0"/>
              </a:spcAft>
              <a:buClr>
                <a:srgbClr val="00467F"/>
              </a:buClr>
              <a:buSzPts val="1800"/>
              <a:buFont typeface="Open Sans Medium"/>
              <a:buChar char="●"/>
            </a:pPr>
            <a:r>
              <a:rPr lang="en">
                <a:solidFill>
                  <a:srgbClr val="00467F"/>
                </a:solidFill>
                <a:latin typeface="Open Sans Medium"/>
                <a:ea typeface="Open Sans Medium"/>
                <a:cs typeface="Open Sans Medium"/>
                <a:sym typeface="Open Sans Medium"/>
              </a:rPr>
              <a:t>Have consistent procedures</a:t>
            </a:r>
            <a:endParaRPr>
              <a:solidFill>
                <a:srgbClr val="00467F"/>
              </a:solidFill>
              <a:latin typeface="Open Sans Medium"/>
              <a:ea typeface="Open Sans Medium"/>
              <a:cs typeface="Open Sans Medium"/>
              <a:sym typeface="Open Sans Medium"/>
            </a:endParaRPr>
          </a:p>
          <a:p>
            <a:pPr indent="-228600" lvl="1" marL="742950" rtl="0" algn="l">
              <a:lnSpc>
                <a:spcPct val="100000"/>
              </a:lnSpc>
              <a:spcBef>
                <a:spcPts val="0"/>
              </a:spcBef>
              <a:spcAft>
                <a:spcPts val="0"/>
              </a:spcAft>
              <a:buClr>
                <a:srgbClr val="00467F"/>
              </a:buClr>
              <a:buSzPts val="1800"/>
              <a:buFont typeface="Open Sans Medium"/>
              <a:buChar char="○"/>
            </a:pPr>
            <a:r>
              <a:rPr lang="en" sz="1800">
                <a:solidFill>
                  <a:srgbClr val="00467F"/>
                </a:solidFill>
                <a:latin typeface="Open Sans"/>
                <a:ea typeface="Open Sans"/>
                <a:cs typeface="Open Sans"/>
                <a:sym typeface="Open Sans"/>
              </a:rPr>
              <a:t>when and where to get supplies, which graphic organizers you use, note taking</a:t>
            </a:r>
            <a:endParaRPr sz="1800">
              <a:solidFill>
                <a:srgbClr val="00467F"/>
              </a:solidFill>
              <a:latin typeface="Open Sans Medium"/>
              <a:ea typeface="Open Sans Medium"/>
              <a:cs typeface="Open Sans Medium"/>
              <a:sym typeface="Open Sans Medium"/>
            </a:endParaRPr>
          </a:p>
          <a:p>
            <a:pPr indent="-342900" lvl="0" marL="457200" rtl="0" algn="l">
              <a:lnSpc>
                <a:spcPct val="100000"/>
              </a:lnSpc>
              <a:spcBef>
                <a:spcPts val="0"/>
              </a:spcBef>
              <a:spcAft>
                <a:spcPts val="0"/>
              </a:spcAft>
              <a:buClr>
                <a:srgbClr val="00467F"/>
              </a:buClr>
              <a:buSzPts val="1800"/>
              <a:buFont typeface="Open Sans Medium"/>
              <a:buChar char="●"/>
            </a:pPr>
            <a:r>
              <a:rPr lang="en">
                <a:solidFill>
                  <a:srgbClr val="00467F"/>
                </a:solidFill>
                <a:latin typeface="Open Sans Medium"/>
                <a:ea typeface="Open Sans Medium"/>
                <a:cs typeface="Open Sans Medium"/>
                <a:sym typeface="Open Sans Medium"/>
              </a:rPr>
              <a:t>Use visuals</a:t>
            </a:r>
            <a:endParaRPr>
              <a:solidFill>
                <a:srgbClr val="00467F"/>
              </a:solidFill>
              <a:latin typeface="Open Sans Medium"/>
              <a:ea typeface="Open Sans Medium"/>
              <a:cs typeface="Open Sans Medium"/>
              <a:sym typeface="Open Sans Medium"/>
            </a:endParaRPr>
          </a:p>
          <a:p>
            <a:pPr indent="-342900" lvl="0" marL="457200" rtl="0" algn="l">
              <a:lnSpc>
                <a:spcPct val="100000"/>
              </a:lnSpc>
              <a:spcBef>
                <a:spcPts val="0"/>
              </a:spcBef>
              <a:spcAft>
                <a:spcPts val="0"/>
              </a:spcAft>
              <a:buClr>
                <a:srgbClr val="00467F"/>
              </a:buClr>
              <a:buSzPts val="1800"/>
              <a:buFont typeface="Open Sans Medium"/>
              <a:buChar char="●"/>
            </a:pPr>
            <a:r>
              <a:rPr lang="en">
                <a:solidFill>
                  <a:srgbClr val="00467F"/>
                </a:solidFill>
                <a:latin typeface="Open Sans Medium"/>
                <a:ea typeface="Open Sans Medium"/>
                <a:cs typeface="Open Sans Medium"/>
                <a:sym typeface="Open Sans Medium"/>
              </a:rPr>
              <a:t>Use sentence stems</a:t>
            </a:r>
            <a:endParaRPr>
              <a:solidFill>
                <a:srgbClr val="00467F"/>
              </a:solidFill>
              <a:latin typeface="Open Sans Medium"/>
              <a:ea typeface="Open Sans Medium"/>
              <a:cs typeface="Open Sans Medium"/>
              <a:sym typeface="Open Sans Medium"/>
            </a:endParaRPr>
          </a:p>
          <a:p>
            <a:pPr indent="-342900" lvl="0" marL="457200" rtl="0" algn="l">
              <a:lnSpc>
                <a:spcPct val="100000"/>
              </a:lnSpc>
              <a:spcBef>
                <a:spcPts val="0"/>
              </a:spcBef>
              <a:spcAft>
                <a:spcPts val="0"/>
              </a:spcAft>
              <a:buClr>
                <a:srgbClr val="00467F"/>
              </a:buClr>
              <a:buSzPts val="1800"/>
              <a:buFont typeface="Open Sans Medium"/>
              <a:buChar char="●"/>
            </a:pPr>
            <a:r>
              <a:rPr lang="en">
                <a:solidFill>
                  <a:srgbClr val="00467F"/>
                </a:solidFill>
                <a:latin typeface="Open Sans Medium"/>
                <a:ea typeface="Open Sans Medium"/>
                <a:cs typeface="Open Sans Medium"/>
                <a:sym typeface="Open Sans Medium"/>
              </a:rPr>
              <a:t>Provide word banks</a:t>
            </a:r>
            <a:endParaRPr>
              <a:solidFill>
                <a:srgbClr val="00467F"/>
              </a:solidFill>
              <a:latin typeface="Open Sans Medium"/>
              <a:ea typeface="Open Sans Medium"/>
              <a:cs typeface="Open Sans Medium"/>
              <a:sym typeface="Open Sans Medium"/>
            </a:endParaRPr>
          </a:p>
          <a:p>
            <a:pPr indent="-342900" lvl="0" marL="457200" rtl="0" algn="l">
              <a:lnSpc>
                <a:spcPct val="100000"/>
              </a:lnSpc>
              <a:spcBef>
                <a:spcPts val="0"/>
              </a:spcBef>
              <a:spcAft>
                <a:spcPts val="0"/>
              </a:spcAft>
              <a:buClr>
                <a:srgbClr val="00467F"/>
              </a:buClr>
              <a:buSzPts val="1800"/>
              <a:buFont typeface="Open Sans Medium"/>
              <a:buChar char="●"/>
            </a:pPr>
            <a:r>
              <a:rPr lang="en">
                <a:solidFill>
                  <a:srgbClr val="00467F"/>
                </a:solidFill>
                <a:latin typeface="Open Sans Medium"/>
                <a:ea typeface="Open Sans Medium"/>
                <a:cs typeface="Open Sans Medium"/>
                <a:sym typeface="Open Sans Medium"/>
              </a:rPr>
              <a:t>Teach academic vocabulary explicitly</a:t>
            </a:r>
            <a:endParaRPr>
              <a:solidFill>
                <a:srgbClr val="00467F"/>
              </a:solidFill>
              <a:latin typeface="Open Sans"/>
              <a:ea typeface="Open Sans"/>
              <a:cs typeface="Open Sans"/>
              <a:sym typeface="Open Sans"/>
            </a:endParaRPr>
          </a:p>
        </p:txBody>
      </p:sp>
      <p:pic>
        <p:nvPicPr>
          <p:cNvPr id="845" name="Google Shape;845;p118"/>
          <p:cNvPicPr preferRelativeResize="0"/>
          <p:nvPr/>
        </p:nvPicPr>
        <p:blipFill>
          <a:blip r:embed="rId3">
            <a:alphaModFix/>
          </a:blip>
          <a:stretch>
            <a:fillRect/>
          </a:stretch>
        </p:blipFill>
        <p:spPr>
          <a:xfrm>
            <a:off x="-5" y="4621050"/>
            <a:ext cx="985400" cy="522451"/>
          </a:xfrm>
          <a:prstGeom prst="rect">
            <a:avLst/>
          </a:prstGeom>
          <a:noFill/>
          <a:ln>
            <a:noFill/>
          </a:ln>
        </p:spPr>
      </p:pic>
      <p:sp>
        <p:nvSpPr>
          <p:cNvPr id="846" name="Google Shape;846;p118"/>
          <p:cNvSpPr txBox="1"/>
          <p:nvPr>
            <p:ph type="title"/>
          </p:nvPr>
        </p:nvSpPr>
        <p:spPr>
          <a:xfrm>
            <a:off x="827400" y="4299200"/>
            <a:ext cx="4045200" cy="764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Roboto"/>
                <a:ea typeface="Roboto"/>
                <a:cs typeface="Roboto"/>
                <a:sym typeface="Roboto"/>
              </a:rPr>
              <a:t>Students Forget!</a:t>
            </a:r>
            <a:endParaRPr b="1" sz="3000">
              <a:solidFill>
                <a:schemeClr val="lt1"/>
              </a:solidFill>
              <a:latin typeface="Roboto"/>
              <a:ea typeface="Roboto"/>
              <a:cs typeface="Roboto"/>
              <a:sym typeface="Roboto"/>
            </a:endParaRPr>
          </a:p>
        </p:txBody>
      </p:sp>
      <p:sp>
        <p:nvSpPr>
          <p:cNvPr id="847" name="Google Shape;847;p118"/>
          <p:cNvSpPr txBox="1"/>
          <p:nvPr/>
        </p:nvSpPr>
        <p:spPr>
          <a:xfrm>
            <a:off x="4883400" y="184500"/>
            <a:ext cx="39492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00467F"/>
                </a:solidFill>
                <a:latin typeface="Roboto"/>
                <a:ea typeface="Roboto"/>
                <a:cs typeface="Roboto"/>
                <a:sym typeface="Roboto"/>
              </a:rPr>
              <a:t>Other Supports for Teaching Behavior Expectations</a:t>
            </a:r>
            <a:endParaRPr b="1" i="1" sz="3000">
              <a:solidFill>
                <a:srgbClr val="00467F"/>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1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1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“Why is it Better?” Activity</a:t>
            </a:r>
            <a:endParaRPr b="1" sz="3000">
              <a:solidFill>
                <a:srgbClr val="FFFFFF"/>
              </a:solidFill>
              <a:latin typeface="Roboto"/>
              <a:ea typeface="Roboto"/>
              <a:cs typeface="Roboto"/>
              <a:sym typeface="Roboto"/>
            </a:endParaRPr>
          </a:p>
        </p:txBody>
      </p:sp>
      <p:sp>
        <p:nvSpPr>
          <p:cNvPr id="854" name="Google Shape;854;p119"/>
          <p:cNvSpPr txBox="1"/>
          <p:nvPr/>
        </p:nvSpPr>
        <p:spPr>
          <a:xfrm>
            <a:off x="450350" y="801875"/>
            <a:ext cx="3597300" cy="362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800">
                <a:solidFill>
                  <a:schemeClr val="accent2"/>
                </a:solidFill>
                <a:latin typeface="Open Sans"/>
                <a:ea typeface="Open Sans"/>
                <a:cs typeface="Open Sans"/>
                <a:sym typeface="Open Sans"/>
              </a:rPr>
              <a:t>Why?</a:t>
            </a:r>
            <a:endParaRPr b="1" sz="1800">
              <a:solidFill>
                <a:schemeClr val="accent2"/>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Helps students see the value in desirable behaviors.</a:t>
            </a:r>
            <a:endParaRPr sz="1800">
              <a:solidFill>
                <a:schemeClr val="accent2"/>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Increases student buy in.</a:t>
            </a:r>
            <a:endParaRPr sz="1800">
              <a:solidFill>
                <a:schemeClr val="accent2"/>
              </a:solidFill>
              <a:latin typeface="Open Sans"/>
              <a:ea typeface="Open Sans"/>
              <a:cs typeface="Open Sans"/>
              <a:sym typeface="Open Sans"/>
            </a:endParaRPr>
          </a:p>
          <a:p>
            <a:pPr indent="0" lvl="0" marL="0" marR="0" rtl="0" algn="l">
              <a:lnSpc>
                <a:spcPct val="100000"/>
              </a:lnSpc>
              <a:spcBef>
                <a:spcPts val="1000"/>
              </a:spcBef>
              <a:spcAft>
                <a:spcPts val="0"/>
              </a:spcAft>
              <a:buNone/>
            </a:pPr>
            <a:r>
              <a:rPr b="1" lang="en" sz="1800">
                <a:solidFill>
                  <a:schemeClr val="accent2"/>
                </a:solidFill>
                <a:latin typeface="Open Sans"/>
                <a:ea typeface="Open Sans"/>
                <a:cs typeface="Open Sans"/>
                <a:sym typeface="Open Sans"/>
              </a:rPr>
              <a:t>Implement the Activity</a:t>
            </a:r>
            <a:endParaRPr b="1" sz="1800">
              <a:solidFill>
                <a:schemeClr val="accent2"/>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Prepare a list of certain behaviors covered by procedures and rules. </a:t>
            </a:r>
            <a:endParaRPr sz="1800">
              <a:solidFill>
                <a:schemeClr val="accent2"/>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Ask students individually or collectively why they think it’s better to do those things than to not do them.</a:t>
            </a:r>
            <a:endParaRPr sz="2300">
              <a:solidFill>
                <a:schemeClr val="accent2"/>
              </a:solidFill>
              <a:latin typeface="Open Sans"/>
              <a:ea typeface="Open Sans"/>
              <a:cs typeface="Open Sans"/>
              <a:sym typeface="Open Sans"/>
            </a:endParaRPr>
          </a:p>
        </p:txBody>
      </p:sp>
      <p:pic>
        <p:nvPicPr>
          <p:cNvPr id="855" name="Google Shape;855;p11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856" name="Google Shape;856;p119"/>
          <p:cNvSpPr txBox="1"/>
          <p:nvPr/>
        </p:nvSpPr>
        <p:spPr>
          <a:xfrm>
            <a:off x="4274675" y="801875"/>
            <a:ext cx="42375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accent2"/>
                </a:solidFill>
                <a:latin typeface="Open Sans"/>
                <a:ea typeface="Open Sans"/>
                <a:cs typeface="Open Sans"/>
                <a:sym typeface="Open Sans"/>
              </a:rPr>
              <a:t>Examples</a:t>
            </a:r>
            <a:endParaRPr b="1" sz="1800">
              <a:solidFill>
                <a:schemeClr val="accent2"/>
              </a:solidFill>
              <a:latin typeface="Open Sans"/>
              <a:ea typeface="Open Sans"/>
              <a:cs typeface="Open Sans"/>
              <a:sym typeface="Open Sans"/>
            </a:endParaRPr>
          </a:p>
          <a:p>
            <a:pPr indent="0" lvl="0" marL="0" rtl="0" algn="l">
              <a:spcBef>
                <a:spcPts val="0"/>
              </a:spcBef>
              <a:spcAft>
                <a:spcPts val="0"/>
              </a:spcAft>
              <a:buNone/>
            </a:pPr>
            <a:r>
              <a:rPr lang="en" sz="1800">
                <a:solidFill>
                  <a:schemeClr val="accent2"/>
                </a:solidFill>
                <a:latin typeface="Open Sans"/>
                <a:ea typeface="Open Sans"/>
                <a:cs typeface="Open Sans"/>
                <a:sym typeface="Open Sans"/>
              </a:rPr>
              <a:t>Why is it better to…</a:t>
            </a:r>
            <a:endParaRPr sz="1800">
              <a:solidFill>
                <a:schemeClr val="accent2"/>
              </a:solidFill>
              <a:latin typeface="Open Sans"/>
              <a:ea typeface="Open Sans"/>
              <a:cs typeface="Open Sans"/>
              <a:sym typeface="Open Sans"/>
            </a:endParaRPr>
          </a:p>
          <a:p>
            <a:pPr indent="-342900" lvl="0" marL="457200" rtl="0" algn="l">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do your homework?</a:t>
            </a:r>
            <a:endParaRPr sz="1800">
              <a:solidFill>
                <a:schemeClr val="accent2"/>
              </a:solidFill>
              <a:latin typeface="Open Sans"/>
              <a:ea typeface="Open Sans"/>
              <a:cs typeface="Open Sans"/>
              <a:sym typeface="Open Sans"/>
            </a:endParaRPr>
          </a:p>
          <a:p>
            <a:pPr indent="-342900" lvl="0" marL="457200" rtl="0" algn="l">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help another student?</a:t>
            </a:r>
            <a:endParaRPr sz="1800">
              <a:solidFill>
                <a:schemeClr val="accent2"/>
              </a:solidFill>
              <a:latin typeface="Open Sans"/>
              <a:ea typeface="Open Sans"/>
              <a:cs typeface="Open Sans"/>
              <a:sym typeface="Open Sans"/>
            </a:endParaRPr>
          </a:p>
          <a:p>
            <a:pPr indent="-342900" lvl="0" marL="457200" rtl="0" algn="l">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help clean up your things?</a:t>
            </a:r>
            <a:endParaRPr sz="1800">
              <a:solidFill>
                <a:schemeClr val="accent2"/>
              </a:solidFill>
              <a:latin typeface="Open Sans"/>
              <a:ea typeface="Open Sans"/>
              <a:cs typeface="Open Sans"/>
              <a:sym typeface="Open Sans"/>
            </a:endParaRPr>
          </a:p>
          <a:p>
            <a:pPr indent="-342900" lvl="0" marL="457200" rtl="0" algn="l">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admit when you’re wrong?</a:t>
            </a:r>
            <a:endParaRPr sz="1800">
              <a:solidFill>
                <a:schemeClr val="accent2"/>
              </a:solidFill>
              <a:latin typeface="Open Sans"/>
              <a:ea typeface="Open Sans"/>
              <a:cs typeface="Open Sans"/>
              <a:sym typeface="Open Sans"/>
            </a:endParaRPr>
          </a:p>
          <a:p>
            <a:pPr indent="-342900" lvl="0" marL="457200" rtl="0" algn="l">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share with your friends?</a:t>
            </a:r>
            <a:endParaRPr sz="1800">
              <a:solidFill>
                <a:schemeClr val="accent2"/>
              </a:solidFill>
              <a:latin typeface="Open Sans"/>
              <a:ea typeface="Open Sans"/>
              <a:cs typeface="Open Sans"/>
              <a:sym typeface="Open Sans"/>
            </a:endParaRPr>
          </a:p>
          <a:p>
            <a:pPr indent="-342900" lvl="0" marL="457200" rtl="0" algn="l">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be on time to class?</a:t>
            </a:r>
            <a:endParaRPr sz="1800">
              <a:solidFill>
                <a:schemeClr val="accent2"/>
              </a:solidFill>
              <a:latin typeface="Open Sans"/>
              <a:ea typeface="Open Sans"/>
              <a:cs typeface="Open Sans"/>
              <a:sym typeface="Open Sans"/>
            </a:endParaRPr>
          </a:p>
          <a:p>
            <a:pPr indent="-342900" lvl="0" marL="457200" rtl="0" algn="l">
              <a:spcBef>
                <a:spcPts val="0"/>
              </a:spcBef>
              <a:spcAft>
                <a:spcPts val="0"/>
              </a:spcAft>
              <a:buClr>
                <a:schemeClr val="accent2"/>
              </a:buClr>
              <a:buSzPts val="1800"/>
              <a:buFont typeface="Open Sans"/>
              <a:buChar char="●"/>
            </a:pPr>
            <a:r>
              <a:rPr lang="en" sz="1800">
                <a:solidFill>
                  <a:schemeClr val="accent2"/>
                </a:solidFill>
                <a:latin typeface="Open Sans"/>
                <a:ea typeface="Open Sans"/>
                <a:cs typeface="Open Sans"/>
                <a:sym typeface="Open Sans"/>
              </a:rPr>
              <a:t>tell the truth about what you do?</a:t>
            </a:r>
            <a:endParaRPr sz="1800">
              <a:solidFill>
                <a:schemeClr val="accent2"/>
              </a:solidFill>
              <a:latin typeface="Open Sans"/>
              <a:ea typeface="Open Sans"/>
              <a:cs typeface="Open Sans"/>
              <a:sym typeface="Open Sans"/>
            </a:endParaRPr>
          </a:p>
        </p:txBody>
      </p:sp>
      <p:pic>
        <p:nvPicPr>
          <p:cNvPr id="857" name="Google Shape;857;p119"/>
          <p:cNvPicPr preferRelativeResize="0"/>
          <p:nvPr/>
        </p:nvPicPr>
        <p:blipFill rotWithShape="1">
          <a:blip r:embed="rId4">
            <a:alphaModFix/>
          </a:blip>
          <a:srcRect b="18619" l="0" r="0" t="23230"/>
          <a:stretch/>
        </p:blipFill>
        <p:spPr>
          <a:xfrm flipH="1">
            <a:off x="5948849" y="3407925"/>
            <a:ext cx="3076776" cy="1789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84"/>
          <p:cNvPicPr preferRelativeResize="0"/>
          <p:nvPr/>
        </p:nvPicPr>
        <p:blipFill>
          <a:blip r:embed="rId3">
            <a:alphaModFix/>
          </a:blip>
          <a:stretch>
            <a:fillRect/>
          </a:stretch>
        </p:blipFill>
        <p:spPr>
          <a:xfrm rot="10800000">
            <a:off x="7683274" y="3992699"/>
            <a:ext cx="1279901" cy="959926"/>
          </a:xfrm>
          <a:prstGeom prst="rect">
            <a:avLst/>
          </a:prstGeom>
          <a:noFill/>
          <a:ln>
            <a:noFill/>
          </a:ln>
          <a:effectLst>
            <a:outerShdw blurRad="128588" rotWithShape="0" algn="bl" dir="2220000" dist="66675">
              <a:srgbClr val="56A1D5"/>
            </a:outerShdw>
          </a:effectLst>
        </p:spPr>
      </p:pic>
      <p:pic>
        <p:nvPicPr>
          <p:cNvPr id="471" name="Google Shape;471;p84"/>
          <p:cNvPicPr preferRelativeResize="0"/>
          <p:nvPr/>
        </p:nvPicPr>
        <p:blipFill>
          <a:blip r:embed="rId3">
            <a:alphaModFix/>
          </a:blip>
          <a:stretch>
            <a:fillRect/>
          </a:stretch>
        </p:blipFill>
        <p:spPr>
          <a:xfrm flipH="1" rot="10800000">
            <a:off x="150675" y="261200"/>
            <a:ext cx="1175149" cy="881350"/>
          </a:xfrm>
          <a:prstGeom prst="rect">
            <a:avLst/>
          </a:prstGeom>
          <a:noFill/>
          <a:ln>
            <a:noFill/>
          </a:ln>
          <a:effectLst>
            <a:outerShdw blurRad="128588" rotWithShape="0" algn="bl" dir="2220000" dist="66675">
              <a:srgbClr val="56A1D5"/>
            </a:outerShdw>
          </a:effectLst>
        </p:spPr>
      </p:pic>
      <p:sp>
        <p:nvSpPr>
          <p:cNvPr id="472" name="Google Shape;472;p84"/>
          <p:cNvSpPr txBox="1"/>
          <p:nvPr/>
        </p:nvSpPr>
        <p:spPr>
          <a:xfrm>
            <a:off x="1369825" y="571850"/>
            <a:ext cx="7497600" cy="39240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1800">
                <a:solidFill>
                  <a:srgbClr val="00457E"/>
                </a:solidFill>
                <a:latin typeface="Open Sans"/>
                <a:ea typeface="Open Sans"/>
                <a:cs typeface="Open Sans"/>
                <a:sym typeface="Open Sans"/>
              </a:rPr>
              <a:t>Together we will create </a:t>
            </a:r>
            <a:r>
              <a:rPr b="1" lang="en" sz="1800">
                <a:solidFill>
                  <a:srgbClr val="00457E"/>
                </a:solidFill>
                <a:latin typeface="Open Sans"/>
                <a:ea typeface="Open Sans"/>
                <a:cs typeface="Open Sans"/>
                <a:sym typeface="Open Sans"/>
              </a:rPr>
              <a:t>brave space</a:t>
            </a:r>
            <a:endParaRPr b="1" sz="1800">
              <a:solidFill>
                <a:srgbClr val="00457E"/>
              </a:solidFill>
              <a:latin typeface="Open Sans"/>
              <a:ea typeface="Open Sans"/>
              <a:cs typeface="Open Sans"/>
              <a:sym typeface="Open Sans"/>
            </a:endParaRPr>
          </a:p>
          <a:p>
            <a:pPr indent="0" lvl="0" marL="0" rtl="0" algn="l">
              <a:lnSpc>
                <a:spcPct val="80000"/>
              </a:lnSpc>
              <a:spcBef>
                <a:spcPts val="0"/>
              </a:spcBef>
              <a:spcAft>
                <a:spcPts val="0"/>
              </a:spcAft>
              <a:buNone/>
            </a:pPr>
            <a:r>
              <a:rPr lang="en" sz="1800">
                <a:solidFill>
                  <a:srgbClr val="00457E"/>
                </a:solidFill>
                <a:latin typeface="Open Sans"/>
                <a:ea typeface="Open Sans"/>
                <a:cs typeface="Open Sans"/>
                <a:sym typeface="Open Sans"/>
              </a:rPr>
              <a:t>       Because there is no such thing as a “safe space”</a:t>
            </a:r>
            <a:endParaRPr sz="1800">
              <a:solidFill>
                <a:srgbClr val="00457E"/>
              </a:solidFill>
              <a:latin typeface="Open Sans"/>
              <a:ea typeface="Open Sans"/>
              <a:cs typeface="Open Sans"/>
              <a:sym typeface="Open Sans"/>
            </a:endParaRPr>
          </a:p>
          <a:p>
            <a:pPr indent="0" lvl="0" marL="0" rtl="0" algn="l">
              <a:lnSpc>
                <a:spcPct val="80000"/>
              </a:lnSpc>
              <a:spcBef>
                <a:spcPts val="0"/>
              </a:spcBef>
              <a:spcAft>
                <a:spcPts val="0"/>
              </a:spcAft>
              <a:buNone/>
            </a:pPr>
            <a:r>
              <a:rPr lang="en" sz="1800">
                <a:solidFill>
                  <a:srgbClr val="00457E"/>
                </a:solidFill>
                <a:latin typeface="Open Sans"/>
                <a:ea typeface="Open Sans"/>
                <a:cs typeface="Open Sans"/>
                <a:sym typeface="Open Sans"/>
              </a:rPr>
              <a:t>We exist in the </a:t>
            </a:r>
            <a:r>
              <a:rPr b="1" lang="en" sz="1800">
                <a:solidFill>
                  <a:srgbClr val="00457E"/>
                </a:solidFill>
                <a:latin typeface="Open Sans"/>
                <a:ea typeface="Open Sans"/>
                <a:cs typeface="Open Sans"/>
                <a:sym typeface="Open Sans"/>
              </a:rPr>
              <a:t>real world</a:t>
            </a:r>
            <a:endParaRPr b="1" sz="1800">
              <a:solidFill>
                <a:srgbClr val="00457E"/>
              </a:solidFill>
              <a:latin typeface="Open Sans"/>
              <a:ea typeface="Open Sans"/>
              <a:cs typeface="Open Sans"/>
              <a:sym typeface="Open Sans"/>
            </a:endParaRPr>
          </a:p>
          <a:p>
            <a:pPr indent="0" lvl="0" marL="0" rtl="0" algn="l">
              <a:lnSpc>
                <a:spcPct val="80000"/>
              </a:lnSpc>
              <a:spcBef>
                <a:spcPts val="0"/>
              </a:spcBef>
              <a:spcAft>
                <a:spcPts val="0"/>
              </a:spcAft>
              <a:buNone/>
            </a:pPr>
            <a:r>
              <a:rPr lang="en" sz="1800">
                <a:solidFill>
                  <a:srgbClr val="00457E"/>
                </a:solidFill>
                <a:latin typeface="Open Sans"/>
                <a:ea typeface="Open Sans"/>
                <a:cs typeface="Open Sans"/>
                <a:sym typeface="Open Sans"/>
              </a:rPr>
              <a:t>We all </a:t>
            </a:r>
            <a:r>
              <a:rPr b="1" lang="en" sz="1800">
                <a:solidFill>
                  <a:srgbClr val="00457E"/>
                </a:solidFill>
                <a:latin typeface="Open Sans"/>
                <a:ea typeface="Open Sans"/>
                <a:cs typeface="Open Sans"/>
                <a:sym typeface="Open Sans"/>
              </a:rPr>
              <a:t>carry scars</a:t>
            </a:r>
            <a:r>
              <a:rPr lang="en" sz="1800">
                <a:solidFill>
                  <a:srgbClr val="00457E"/>
                </a:solidFill>
                <a:latin typeface="Open Sans"/>
                <a:ea typeface="Open Sans"/>
                <a:cs typeface="Open Sans"/>
                <a:sym typeface="Open Sans"/>
              </a:rPr>
              <a:t> and we have all </a:t>
            </a:r>
            <a:r>
              <a:rPr b="1" lang="en" sz="1800">
                <a:solidFill>
                  <a:srgbClr val="00457E"/>
                </a:solidFill>
                <a:latin typeface="Open Sans"/>
                <a:ea typeface="Open Sans"/>
                <a:cs typeface="Open Sans"/>
                <a:sym typeface="Open Sans"/>
              </a:rPr>
              <a:t>caused wounds</a:t>
            </a:r>
            <a:r>
              <a:rPr lang="en" sz="1800">
                <a:solidFill>
                  <a:srgbClr val="00457E"/>
                </a:solidFill>
                <a:latin typeface="Open Sans"/>
                <a:ea typeface="Open Sans"/>
                <a:cs typeface="Open Sans"/>
                <a:sym typeface="Open Sans"/>
              </a:rPr>
              <a:t>.</a:t>
            </a:r>
            <a:endParaRPr sz="1800">
              <a:solidFill>
                <a:srgbClr val="00457E"/>
              </a:solidFill>
              <a:latin typeface="Open Sans"/>
              <a:ea typeface="Open Sans"/>
              <a:cs typeface="Open Sans"/>
              <a:sym typeface="Open Sans"/>
            </a:endParaRPr>
          </a:p>
          <a:p>
            <a:pPr indent="457200" lvl="0" marL="1828800" rtl="0" algn="l">
              <a:lnSpc>
                <a:spcPct val="80000"/>
              </a:lnSpc>
              <a:spcBef>
                <a:spcPts val="1000"/>
              </a:spcBef>
              <a:spcAft>
                <a:spcPts val="0"/>
              </a:spcAft>
              <a:buNone/>
            </a:pPr>
            <a:r>
              <a:rPr b="1" lang="en" sz="1800">
                <a:solidFill>
                  <a:srgbClr val="00457E"/>
                </a:solidFill>
                <a:latin typeface="Open Sans"/>
                <a:ea typeface="Open Sans"/>
                <a:cs typeface="Open Sans"/>
                <a:sym typeface="Open Sans"/>
              </a:rPr>
              <a:t>IN THIS SPACE</a:t>
            </a:r>
            <a:endParaRPr b="1" sz="1800">
              <a:solidFill>
                <a:srgbClr val="00457E"/>
              </a:solidFill>
              <a:latin typeface="Open Sans"/>
              <a:ea typeface="Open Sans"/>
              <a:cs typeface="Open Sans"/>
              <a:sym typeface="Open Sans"/>
            </a:endParaRPr>
          </a:p>
          <a:p>
            <a:pPr indent="0" lvl="0" marL="0" rtl="0" algn="l">
              <a:lnSpc>
                <a:spcPct val="80000"/>
              </a:lnSpc>
              <a:spcBef>
                <a:spcPts val="1000"/>
              </a:spcBef>
              <a:spcAft>
                <a:spcPts val="0"/>
              </a:spcAft>
              <a:buNone/>
            </a:pPr>
            <a:r>
              <a:rPr lang="en" sz="1800">
                <a:solidFill>
                  <a:srgbClr val="00457E"/>
                </a:solidFill>
                <a:latin typeface="Open Sans"/>
                <a:ea typeface="Open Sans"/>
                <a:cs typeface="Open Sans"/>
                <a:sym typeface="Open Sans"/>
              </a:rPr>
              <a:t>We seek to turn down the volume of the outside world.</a:t>
            </a:r>
            <a:endParaRPr sz="1800">
              <a:solidFill>
                <a:srgbClr val="00457E"/>
              </a:solidFill>
              <a:latin typeface="Open Sans"/>
              <a:ea typeface="Open Sans"/>
              <a:cs typeface="Open Sans"/>
              <a:sym typeface="Open Sans"/>
            </a:endParaRPr>
          </a:p>
          <a:p>
            <a:pPr indent="0" lvl="0" marL="0" rtl="0" algn="l">
              <a:lnSpc>
                <a:spcPct val="80000"/>
              </a:lnSpc>
              <a:spcBef>
                <a:spcPts val="0"/>
              </a:spcBef>
              <a:spcAft>
                <a:spcPts val="0"/>
              </a:spcAft>
              <a:buNone/>
            </a:pPr>
            <a:r>
              <a:rPr lang="en" sz="1800">
                <a:solidFill>
                  <a:srgbClr val="00457E"/>
                </a:solidFill>
                <a:latin typeface="Open Sans"/>
                <a:ea typeface="Open Sans"/>
                <a:cs typeface="Open Sans"/>
                <a:sym typeface="Open Sans"/>
              </a:rPr>
              <a:t>       We </a:t>
            </a:r>
            <a:r>
              <a:rPr b="1" lang="en" sz="1800">
                <a:solidFill>
                  <a:srgbClr val="00457E"/>
                </a:solidFill>
                <a:latin typeface="Open Sans"/>
                <a:ea typeface="Open Sans"/>
                <a:cs typeface="Open Sans"/>
                <a:sym typeface="Open Sans"/>
              </a:rPr>
              <a:t>amplify voices that fight to be heard</a:t>
            </a:r>
            <a:r>
              <a:rPr lang="en" sz="1800">
                <a:solidFill>
                  <a:srgbClr val="00457E"/>
                </a:solidFill>
                <a:latin typeface="Open Sans"/>
                <a:ea typeface="Open Sans"/>
                <a:cs typeface="Open Sans"/>
                <a:sym typeface="Open Sans"/>
              </a:rPr>
              <a:t> elsewhere, </a:t>
            </a:r>
            <a:endParaRPr sz="1800">
              <a:solidFill>
                <a:srgbClr val="00457E"/>
              </a:solidFill>
              <a:latin typeface="Open Sans"/>
              <a:ea typeface="Open Sans"/>
              <a:cs typeface="Open Sans"/>
              <a:sym typeface="Open Sans"/>
            </a:endParaRPr>
          </a:p>
          <a:p>
            <a:pPr indent="0" lvl="0" marL="0" rtl="0" algn="l">
              <a:lnSpc>
                <a:spcPct val="80000"/>
              </a:lnSpc>
              <a:spcBef>
                <a:spcPts val="0"/>
              </a:spcBef>
              <a:spcAft>
                <a:spcPts val="0"/>
              </a:spcAft>
              <a:buNone/>
            </a:pPr>
            <a:r>
              <a:rPr lang="en" sz="1800">
                <a:solidFill>
                  <a:srgbClr val="00457E"/>
                </a:solidFill>
                <a:latin typeface="Open Sans"/>
                <a:ea typeface="Open Sans"/>
                <a:cs typeface="Open Sans"/>
                <a:sym typeface="Open Sans"/>
              </a:rPr>
              <a:t>We call each other to more </a:t>
            </a:r>
            <a:r>
              <a:rPr b="1" lang="en" sz="1800">
                <a:solidFill>
                  <a:srgbClr val="00457E"/>
                </a:solidFill>
                <a:latin typeface="Open Sans"/>
                <a:ea typeface="Open Sans"/>
                <a:cs typeface="Open Sans"/>
                <a:sym typeface="Open Sans"/>
              </a:rPr>
              <a:t>truth </a:t>
            </a:r>
            <a:r>
              <a:rPr lang="en" sz="1800">
                <a:solidFill>
                  <a:srgbClr val="00457E"/>
                </a:solidFill>
                <a:latin typeface="Open Sans"/>
                <a:ea typeface="Open Sans"/>
                <a:cs typeface="Open Sans"/>
                <a:sym typeface="Open Sans"/>
              </a:rPr>
              <a:t>and </a:t>
            </a:r>
            <a:r>
              <a:rPr b="1" lang="en" sz="1800">
                <a:solidFill>
                  <a:srgbClr val="00457E"/>
                </a:solidFill>
                <a:latin typeface="Open Sans"/>
                <a:ea typeface="Open Sans"/>
                <a:cs typeface="Open Sans"/>
                <a:sym typeface="Open Sans"/>
              </a:rPr>
              <a:t>love </a:t>
            </a:r>
            <a:endParaRPr b="1" sz="1800">
              <a:solidFill>
                <a:srgbClr val="00457E"/>
              </a:solidFill>
              <a:latin typeface="Open Sans"/>
              <a:ea typeface="Open Sans"/>
              <a:cs typeface="Open Sans"/>
              <a:sym typeface="Open Sans"/>
            </a:endParaRPr>
          </a:p>
          <a:p>
            <a:pPr indent="0" lvl="0" marL="0" rtl="0" algn="l">
              <a:lnSpc>
                <a:spcPct val="80000"/>
              </a:lnSpc>
              <a:spcBef>
                <a:spcPts val="1000"/>
              </a:spcBef>
              <a:spcAft>
                <a:spcPts val="0"/>
              </a:spcAft>
              <a:buNone/>
            </a:pPr>
            <a:r>
              <a:rPr lang="en" sz="1800">
                <a:solidFill>
                  <a:srgbClr val="00457E"/>
                </a:solidFill>
                <a:latin typeface="Open Sans"/>
                <a:ea typeface="Open Sans"/>
                <a:cs typeface="Open Sans"/>
                <a:sym typeface="Open Sans"/>
              </a:rPr>
              <a:t>We have the right to </a:t>
            </a:r>
            <a:r>
              <a:rPr b="1" lang="en" sz="1800">
                <a:solidFill>
                  <a:srgbClr val="00457E"/>
                </a:solidFill>
                <a:latin typeface="Open Sans"/>
                <a:ea typeface="Open Sans"/>
                <a:cs typeface="Open Sans"/>
                <a:sym typeface="Open Sans"/>
              </a:rPr>
              <a:t>start somewhere</a:t>
            </a:r>
            <a:r>
              <a:rPr lang="en" sz="1800">
                <a:solidFill>
                  <a:srgbClr val="00457E"/>
                </a:solidFill>
                <a:latin typeface="Open Sans"/>
                <a:ea typeface="Open Sans"/>
                <a:cs typeface="Open Sans"/>
                <a:sym typeface="Open Sans"/>
              </a:rPr>
              <a:t> and </a:t>
            </a:r>
            <a:r>
              <a:rPr b="1" lang="en" sz="1800">
                <a:solidFill>
                  <a:srgbClr val="00457E"/>
                </a:solidFill>
                <a:latin typeface="Open Sans"/>
                <a:ea typeface="Open Sans"/>
                <a:cs typeface="Open Sans"/>
                <a:sym typeface="Open Sans"/>
              </a:rPr>
              <a:t>continue to grow</a:t>
            </a:r>
            <a:r>
              <a:rPr lang="en" sz="1800">
                <a:solidFill>
                  <a:srgbClr val="00457E"/>
                </a:solidFill>
                <a:latin typeface="Open Sans"/>
                <a:ea typeface="Open Sans"/>
                <a:cs typeface="Open Sans"/>
                <a:sym typeface="Open Sans"/>
              </a:rPr>
              <a:t>. </a:t>
            </a:r>
            <a:endParaRPr sz="1800">
              <a:solidFill>
                <a:srgbClr val="00457E"/>
              </a:solidFill>
              <a:latin typeface="Open Sans"/>
              <a:ea typeface="Open Sans"/>
              <a:cs typeface="Open Sans"/>
              <a:sym typeface="Open Sans"/>
            </a:endParaRPr>
          </a:p>
          <a:p>
            <a:pPr indent="0" lvl="0" marL="0" rtl="0" algn="l">
              <a:lnSpc>
                <a:spcPct val="80000"/>
              </a:lnSpc>
              <a:spcBef>
                <a:spcPts val="0"/>
              </a:spcBef>
              <a:spcAft>
                <a:spcPts val="0"/>
              </a:spcAft>
              <a:buNone/>
            </a:pPr>
            <a:r>
              <a:rPr lang="en" sz="1800">
                <a:solidFill>
                  <a:srgbClr val="00457E"/>
                </a:solidFill>
                <a:latin typeface="Open Sans"/>
                <a:ea typeface="Open Sans"/>
                <a:cs typeface="Open Sans"/>
                <a:sym typeface="Open Sans"/>
              </a:rPr>
              <a:t>We have the </a:t>
            </a:r>
            <a:r>
              <a:rPr b="1" lang="en" sz="1800">
                <a:solidFill>
                  <a:srgbClr val="00457E"/>
                </a:solidFill>
                <a:latin typeface="Open Sans"/>
                <a:ea typeface="Open Sans"/>
                <a:cs typeface="Open Sans"/>
                <a:sym typeface="Open Sans"/>
              </a:rPr>
              <a:t>responsibility </a:t>
            </a:r>
            <a:r>
              <a:rPr lang="en" sz="1800">
                <a:solidFill>
                  <a:srgbClr val="00457E"/>
                </a:solidFill>
                <a:latin typeface="Open Sans"/>
                <a:ea typeface="Open Sans"/>
                <a:cs typeface="Open Sans"/>
                <a:sym typeface="Open Sans"/>
              </a:rPr>
              <a:t>to </a:t>
            </a:r>
            <a:r>
              <a:rPr b="1" lang="en" sz="1800">
                <a:solidFill>
                  <a:srgbClr val="00457E"/>
                </a:solidFill>
                <a:latin typeface="Open Sans"/>
                <a:ea typeface="Open Sans"/>
                <a:cs typeface="Open Sans"/>
                <a:sym typeface="Open Sans"/>
              </a:rPr>
              <a:t>examine what we think we know</a:t>
            </a:r>
            <a:r>
              <a:rPr lang="en" sz="1800">
                <a:solidFill>
                  <a:srgbClr val="00457E"/>
                </a:solidFill>
                <a:latin typeface="Open Sans"/>
                <a:ea typeface="Open Sans"/>
                <a:cs typeface="Open Sans"/>
                <a:sym typeface="Open Sans"/>
              </a:rPr>
              <a:t>. </a:t>
            </a:r>
            <a:endParaRPr sz="1800">
              <a:solidFill>
                <a:srgbClr val="00457E"/>
              </a:solidFill>
              <a:latin typeface="Open Sans"/>
              <a:ea typeface="Open Sans"/>
              <a:cs typeface="Open Sans"/>
              <a:sym typeface="Open Sans"/>
            </a:endParaRPr>
          </a:p>
          <a:p>
            <a:pPr indent="0" lvl="0" marL="0" rtl="0" algn="l">
              <a:lnSpc>
                <a:spcPct val="80000"/>
              </a:lnSpc>
              <a:spcBef>
                <a:spcPts val="1000"/>
              </a:spcBef>
              <a:spcAft>
                <a:spcPts val="0"/>
              </a:spcAft>
              <a:buNone/>
            </a:pPr>
            <a:r>
              <a:rPr lang="en" sz="1800">
                <a:solidFill>
                  <a:srgbClr val="00457E"/>
                </a:solidFill>
                <a:latin typeface="Open Sans"/>
                <a:ea typeface="Open Sans"/>
                <a:cs typeface="Open Sans"/>
                <a:sym typeface="Open Sans"/>
              </a:rPr>
              <a:t>We will </a:t>
            </a:r>
            <a:r>
              <a:rPr b="1" lang="en" sz="1800">
                <a:solidFill>
                  <a:srgbClr val="00457E"/>
                </a:solidFill>
                <a:latin typeface="Open Sans"/>
                <a:ea typeface="Open Sans"/>
                <a:cs typeface="Open Sans"/>
                <a:sym typeface="Open Sans"/>
              </a:rPr>
              <a:t>not be perfect</a:t>
            </a:r>
            <a:r>
              <a:rPr lang="en" sz="1800">
                <a:solidFill>
                  <a:srgbClr val="00457E"/>
                </a:solidFill>
                <a:latin typeface="Open Sans"/>
                <a:ea typeface="Open Sans"/>
                <a:cs typeface="Open Sans"/>
                <a:sym typeface="Open Sans"/>
              </a:rPr>
              <a:t>. </a:t>
            </a:r>
            <a:endParaRPr sz="1800">
              <a:solidFill>
                <a:srgbClr val="00457E"/>
              </a:solidFill>
              <a:latin typeface="Open Sans"/>
              <a:ea typeface="Open Sans"/>
              <a:cs typeface="Open Sans"/>
              <a:sym typeface="Open Sans"/>
            </a:endParaRPr>
          </a:p>
          <a:p>
            <a:pPr indent="0" lvl="0" marL="0" rtl="0" algn="l">
              <a:lnSpc>
                <a:spcPct val="80000"/>
              </a:lnSpc>
              <a:spcBef>
                <a:spcPts val="0"/>
              </a:spcBef>
              <a:spcAft>
                <a:spcPts val="0"/>
              </a:spcAft>
              <a:buNone/>
            </a:pPr>
            <a:r>
              <a:rPr lang="en" sz="1800">
                <a:solidFill>
                  <a:srgbClr val="00457E"/>
                </a:solidFill>
                <a:latin typeface="Open Sans"/>
                <a:ea typeface="Open Sans"/>
                <a:cs typeface="Open Sans"/>
                <a:sym typeface="Open Sans"/>
              </a:rPr>
              <a:t>It will not always be what we wish it to be </a:t>
            </a:r>
            <a:endParaRPr sz="1800">
              <a:solidFill>
                <a:srgbClr val="00457E"/>
              </a:solidFill>
              <a:latin typeface="Open Sans"/>
              <a:ea typeface="Open Sans"/>
              <a:cs typeface="Open Sans"/>
              <a:sym typeface="Open Sans"/>
            </a:endParaRPr>
          </a:p>
          <a:p>
            <a:pPr indent="0" lvl="0" marL="0" rtl="0" algn="l">
              <a:lnSpc>
                <a:spcPct val="80000"/>
              </a:lnSpc>
              <a:spcBef>
                <a:spcPts val="0"/>
              </a:spcBef>
              <a:spcAft>
                <a:spcPts val="0"/>
              </a:spcAft>
              <a:buNone/>
            </a:pPr>
            <a:r>
              <a:rPr lang="en" sz="1800">
                <a:solidFill>
                  <a:srgbClr val="00457E"/>
                </a:solidFill>
                <a:latin typeface="Open Sans"/>
                <a:ea typeface="Open Sans"/>
                <a:cs typeface="Open Sans"/>
                <a:sym typeface="Open Sans"/>
              </a:rPr>
              <a:t>       But it will be our </a:t>
            </a:r>
            <a:r>
              <a:rPr b="1" lang="en" sz="1800">
                <a:solidFill>
                  <a:srgbClr val="00457E"/>
                </a:solidFill>
                <a:latin typeface="Open Sans"/>
                <a:ea typeface="Open Sans"/>
                <a:cs typeface="Open Sans"/>
                <a:sym typeface="Open Sans"/>
              </a:rPr>
              <a:t>brave space together</a:t>
            </a:r>
            <a:r>
              <a:rPr lang="en" sz="1800">
                <a:solidFill>
                  <a:srgbClr val="00457E"/>
                </a:solidFill>
                <a:latin typeface="Open Sans"/>
                <a:ea typeface="Open Sans"/>
                <a:cs typeface="Open Sans"/>
                <a:sym typeface="Open Sans"/>
              </a:rPr>
              <a:t>, </a:t>
            </a:r>
            <a:endParaRPr sz="1800">
              <a:solidFill>
                <a:srgbClr val="00457E"/>
              </a:solidFill>
              <a:latin typeface="Open Sans"/>
              <a:ea typeface="Open Sans"/>
              <a:cs typeface="Open Sans"/>
              <a:sym typeface="Open Sans"/>
            </a:endParaRPr>
          </a:p>
          <a:p>
            <a:pPr indent="0" lvl="0" marL="0" rtl="0" algn="ctr">
              <a:lnSpc>
                <a:spcPct val="80000"/>
              </a:lnSpc>
              <a:spcBef>
                <a:spcPts val="1000"/>
              </a:spcBef>
              <a:spcAft>
                <a:spcPts val="0"/>
              </a:spcAft>
              <a:buNone/>
            </a:pPr>
            <a:r>
              <a:rPr lang="en" sz="1800">
                <a:solidFill>
                  <a:srgbClr val="00457E"/>
                </a:solidFill>
                <a:latin typeface="Open Sans"/>
                <a:ea typeface="Open Sans"/>
                <a:cs typeface="Open Sans"/>
                <a:sym typeface="Open Sans"/>
              </a:rPr>
              <a:t>And we will work on it </a:t>
            </a:r>
            <a:r>
              <a:rPr b="1" lang="en" sz="1800">
                <a:solidFill>
                  <a:srgbClr val="00457E"/>
                </a:solidFill>
                <a:latin typeface="Open Sans"/>
                <a:ea typeface="Open Sans"/>
                <a:cs typeface="Open Sans"/>
                <a:sym typeface="Open Sans"/>
              </a:rPr>
              <a:t>side by side</a:t>
            </a:r>
            <a:r>
              <a:rPr lang="en" sz="1800">
                <a:solidFill>
                  <a:srgbClr val="00457E"/>
                </a:solidFill>
                <a:latin typeface="Open Sans"/>
                <a:ea typeface="Open Sans"/>
                <a:cs typeface="Open Sans"/>
                <a:sym typeface="Open Sans"/>
              </a:rPr>
              <a:t>.</a:t>
            </a:r>
            <a:endParaRPr sz="1800">
              <a:solidFill>
                <a:srgbClr val="00457E"/>
              </a:solidFill>
              <a:latin typeface="Open Sans"/>
              <a:ea typeface="Open Sans"/>
              <a:cs typeface="Open Sans"/>
              <a:sym typeface="Open Sans"/>
            </a:endParaRPr>
          </a:p>
        </p:txBody>
      </p:sp>
      <p:sp>
        <p:nvSpPr>
          <p:cNvPr id="473" name="Google Shape;473;p84"/>
          <p:cNvSpPr txBox="1"/>
          <p:nvPr/>
        </p:nvSpPr>
        <p:spPr>
          <a:xfrm>
            <a:off x="-191300" y="4785000"/>
            <a:ext cx="18591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rgbClr val="56A1D5"/>
                </a:solidFill>
                <a:latin typeface="Roboto Condensed"/>
                <a:ea typeface="Roboto Condensed"/>
                <a:cs typeface="Roboto Condensed"/>
                <a:sym typeface="Roboto Condensed"/>
                <a:hlinkClick r:id="rId4">
                  <a:extLst>
                    <a:ext uri="{A12FA001-AC4F-418D-AE19-62706E023703}">
                      <ahyp:hlinkClr val="tx"/>
                    </a:ext>
                  </a:extLst>
                </a:hlinkClick>
              </a:rPr>
              <a:t>Brave Space Printable</a:t>
            </a:r>
            <a:endParaRPr sz="2000">
              <a:solidFill>
                <a:srgbClr val="595959"/>
              </a:solidFill>
              <a:latin typeface="Esteban"/>
              <a:ea typeface="Esteban"/>
              <a:cs typeface="Esteban"/>
              <a:sym typeface="Esteban"/>
            </a:endParaRPr>
          </a:p>
        </p:txBody>
      </p:sp>
      <p:sp>
        <p:nvSpPr>
          <p:cNvPr id="474" name="Google Shape;474;p84"/>
          <p:cNvSpPr txBox="1"/>
          <p:nvPr/>
        </p:nvSpPr>
        <p:spPr>
          <a:xfrm>
            <a:off x="5474075" y="4426500"/>
            <a:ext cx="2209200" cy="3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447C"/>
                </a:solidFill>
                <a:latin typeface="Open Sans"/>
                <a:ea typeface="Open Sans"/>
                <a:cs typeface="Open Sans"/>
                <a:sym typeface="Open Sans"/>
              </a:rPr>
              <a:t>Micky Scottbey Jones</a:t>
            </a:r>
            <a:endParaRPr sz="1600">
              <a:solidFill>
                <a:srgbClr val="00447C"/>
              </a:solidFill>
              <a:latin typeface="Open Sans"/>
              <a:ea typeface="Open Sans"/>
              <a:cs typeface="Open Sans"/>
              <a:sym typeface="Open Sans"/>
            </a:endParaRPr>
          </a:p>
        </p:txBody>
      </p:sp>
      <p:sp>
        <p:nvSpPr>
          <p:cNvPr id="475" name="Google Shape;475;p84"/>
          <p:cNvSpPr txBox="1"/>
          <p:nvPr/>
        </p:nvSpPr>
        <p:spPr>
          <a:xfrm>
            <a:off x="2083800" y="119050"/>
            <a:ext cx="5397600" cy="51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0457E"/>
                </a:solidFill>
                <a:latin typeface="Roboto"/>
                <a:ea typeface="Roboto"/>
                <a:cs typeface="Roboto"/>
                <a:sym typeface="Roboto"/>
              </a:rPr>
              <a:t>Invitation to a Brave Space</a:t>
            </a:r>
            <a:endParaRPr b="1" sz="2200">
              <a:solidFill>
                <a:srgbClr val="00457E"/>
              </a:solidFill>
              <a:latin typeface="Roboto"/>
              <a:ea typeface="Roboto"/>
              <a:cs typeface="Roboto"/>
              <a:sym typeface="Roboto"/>
            </a:endParaRPr>
          </a:p>
        </p:txBody>
      </p:sp>
      <p:pic>
        <p:nvPicPr>
          <p:cNvPr id="476" name="Google Shape;476;p84"/>
          <p:cNvPicPr preferRelativeResize="0"/>
          <p:nvPr/>
        </p:nvPicPr>
        <p:blipFill>
          <a:blip r:embed="rId5">
            <a:alphaModFix/>
          </a:blip>
          <a:stretch>
            <a:fillRect/>
          </a:stretch>
        </p:blipFill>
        <p:spPr>
          <a:xfrm>
            <a:off x="338427" y="3746800"/>
            <a:ext cx="769651" cy="10262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67F"/>
        </a:solidFill>
      </p:bgPr>
    </p:bg>
    <p:spTree>
      <p:nvGrpSpPr>
        <p:cNvPr id="861" name="Shape 861"/>
        <p:cNvGrpSpPr/>
        <p:nvPr/>
      </p:nvGrpSpPr>
      <p:grpSpPr>
        <a:xfrm>
          <a:off x="0" y="0"/>
          <a:ext cx="0" cy="0"/>
          <a:chOff x="0" y="0"/>
          <a:chExt cx="0" cy="0"/>
        </a:xfrm>
      </p:grpSpPr>
      <p:sp>
        <p:nvSpPr>
          <p:cNvPr id="862" name="Google Shape;862;p120"/>
          <p:cNvSpPr/>
          <p:nvPr/>
        </p:nvSpPr>
        <p:spPr>
          <a:xfrm>
            <a:off x="4540550" y="1192925"/>
            <a:ext cx="4603500" cy="3950700"/>
          </a:xfrm>
          <a:prstGeom prst="rect">
            <a:avLst/>
          </a:prstGeom>
          <a:solidFill>
            <a:srgbClr val="55A0D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863" name="Google Shape;863;p120"/>
          <p:cNvSpPr/>
          <p:nvPr/>
        </p:nvSpPr>
        <p:spPr>
          <a:xfrm>
            <a:off x="-51000" y="-8500"/>
            <a:ext cx="9203400" cy="1360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864" name="Google Shape;864;p120"/>
          <p:cNvSpPr txBox="1"/>
          <p:nvPr>
            <p:ph idx="1" type="subTitle"/>
          </p:nvPr>
        </p:nvSpPr>
        <p:spPr>
          <a:xfrm>
            <a:off x="272050" y="1508450"/>
            <a:ext cx="3962400" cy="344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lt1"/>
                </a:solidFill>
                <a:latin typeface="Open Sans"/>
                <a:ea typeface="Open Sans"/>
                <a:cs typeface="Open Sans"/>
                <a:sym typeface="Open Sans"/>
              </a:rPr>
              <a:t>Equity in Evidence-Based Practices</a:t>
            </a:r>
            <a:endParaRPr b="1" sz="18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800">
                <a:solidFill>
                  <a:schemeClr val="lt1"/>
                </a:solidFill>
                <a:latin typeface="Open Sans"/>
                <a:ea typeface="Open Sans"/>
                <a:cs typeface="Open Sans"/>
                <a:sym typeface="Open Sans"/>
              </a:rPr>
              <a:t>Providing students with equitable access to established Evidence- Based Practices</a:t>
            </a:r>
            <a:endParaRPr b="1" sz="2000">
              <a:solidFill>
                <a:schemeClr val="lt1"/>
              </a:solidFill>
              <a:latin typeface="Open Sans"/>
              <a:ea typeface="Open Sans"/>
              <a:cs typeface="Open Sans"/>
              <a:sym typeface="Open Sans"/>
            </a:endParaRPr>
          </a:p>
          <a:p>
            <a:pPr indent="0" lvl="0" marL="0" rtl="0" algn="l">
              <a:spcBef>
                <a:spcPts val="1000"/>
              </a:spcBef>
              <a:spcAft>
                <a:spcPts val="0"/>
              </a:spcAft>
              <a:buClr>
                <a:schemeClr val="dk1"/>
              </a:buClr>
              <a:buSzPts val="1100"/>
              <a:buFont typeface="Arial"/>
              <a:buNone/>
            </a:pPr>
            <a:r>
              <a:rPr b="1" lang="en" sz="1800">
                <a:solidFill>
                  <a:schemeClr val="lt1"/>
                </a:solidFill>
                <a:latin typeface="Open Sans"/>
                <a:ea typeface="Open Sans"/>
                <a:cs typeface="Open Sans"/>
                <a:sym typeface="Open Sans"/>
              </a:rPr>
              <a:t>Increase Equity in Praise</a:t>
            </a:r>
            <a:endParaRPr b="1" sz="18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800">
                <a:solidFill>
                  <a:schemeClr val="lt1"/>
                </a:solidFill>
                <a:latin typeface="Open Sans"/>
                <a:ea typeface="Open Sans"/>
                <a:cs typeface="Open Sans"/>
                <a:sym typeface="Open Sans"/>
              </a:rPr>
              <a:t>Assess and increase equity </a:t>
            </a:r>
            <a:br>
              <a:rPr lang="en" sz="1800">
                <a:solidFill>
                  <a:schemeClr val="lt1"/>
                </a:solidFill>
                <a:latin typeface="Open Sans"/>
                <a:ea typeface="Open Sans"/>
                <a:cs typeface="Open Sans"/>
                <a:sym typeface="Open Sans"/>
              </a:rPr>
            </a:br>
            <a:r>
              <a:rPr lang="en" sz="1800">
                <a:solidFill>
                  <a:schemeClr val="lt1"/>
                </a:solidFill>
                <a:latin typeface="Open Sans"/>
                <a:ea typeface="Open Sans"/>
                <a:cs typeface="Open Sans"/>
                <a:sym typeface="Open Sans"/>
              </a:rPr>
              <a:t>in use with students</a:t>
            </a:r>
            <a:endParaRPr sz="1800">
              <a:solidFill>
                <a:schemeClr val="lt1"/>
              </a:solidFill>
              <a:latin typeface="Open Sans"/>
              <a:ea typeface="Open Sans"/>
              <a:cs typeface="Open Sans"/>
              <a:sym typeface="Open Sans"/>
            </a:endParaRPr>
          </a:p>
          <a:p>
            <a:pPr indent="-342900" lvl="0" marL="4572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Behavior-Specific Praise</a:t>
            </a:r>
            <a:endParaRPr sz="1800">
              <a:solidFill>
                <a:schemeClr val="lt1"/>
              </a:solidFill>
              <a:latin typeface="Open Sans"/>
              <a:ea typeface="Open Sans"/>
              <a:cs typeface="Open Sans"/>
              <a:sym typeface="Open Sans"/>
            </a:endParaRPr>
          </a:p>
          <a:p>
            <a:pPr indent="-342900" lvl="0" marL="4572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Opportunities to Respond</a:t>
            </a:r>
            <a:endParaRPr sz="2300">
              <a:solidFill>
                <a:schemeClr val="lt1"/>
              </a:solidFill>
              <a:latin typeface="Open Sans"/>
              <a:ea typeface="Open Sans"/>
              <a:cs typeface="Open Sans"/>
              <a:sym typeface="Open Sans"/>
            </a:endParaRPr>
          </a:p>
        </p:txBody>
      </p:sp>
      <p:sp>
        <p:nvSpPr>
          <p:cNvPr id="865" name="Google Shape;865;p120"/>
          <p:cNvSpPr txBox="1"/>
          <p:nvPr>
            <p:ph idx="2" type="body"/>
          </p:nvPr>
        </p:nvSpPr>
        <p:spPr>
          <a:xfrm>
            <a:off x="4939500" y="1446425"/>
            <a:ext cx="4087500" cy="34437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chemeClr val="lt1"/>
                </a:solidFill>
                <a:latin typeface="Roboto"/>
                <a:ea typeface="Roboto"/>
                <a:cs typeface="Roboto"/>
                <a:sym typeface="Roboto"/>
              </a:rPr>
              <a:t>Cultural Responsiveness</a:t>
            </a:r>
            <a:endParaRPr b="1">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lt1"/>
                </a:solidFill>
                <a:latin typeface="Open Sans"/>
                <a:ea typeface="Open Sans"/>
                <a:cs typeface="Open Sans"/>
                <a:sym typeface="Open Sans"/>
              </a:rPr>
              <a:t>Adaptation of existing systems to better meet the needs, values, and strengths of students, families, communities</a:t>
            </a:r>
            <a:r>
              <a:rPr lang="en">
                <a:solidFill>
                  <a:schemeClr val="lt1"/>
                </a:solidFill>
                <a:latin typeface="Roboto Condensed"/>
                <a:ea typeface="Roboto Condensed"/>
                <a:cs typeface="Roboto Condensed"/>
                <a:sym typeface="Roboto Condensed"/>
              </a:rPr>
              <a:t>.</a:t>
            </a:r>
            <a:endParaRPr b="1">
              <a:solidFill>
                <a:schemeClr val="lt1"/>
              </a:solidFill>
              <a:latin typeface="Roboto Condensed"/>
              <a:ea typeface="Roboto Condensed"/>
              <a:cs typeface="Roboto Condensed"/>
              <a:sym typeface="Roboto Condensed"/>
            </a:endParaRPr>
          </a:p>
          <a:p>
            <a:pPr indent="0" lvl="0" marL="0" rtl="0" algn="l">
              <a:lnSpc>
                <a:spcPct val="100000"/>
              </a:lnSpc>
              <a:spcBef>
                <a:spcPts val="1000"/>
              </a:spcBef>
              <a:spcAft>
                <a:spcPts val="0"/>
              </a:spcAft>
              <a:buNone/>
            </a:pPr>
            <a:r>
              <a:rPr b="1" lang="en">
                <a:solidFill>
                  <a:schemeClr val="lt1"/>
                </a:solidFill>
                <a:latin typeface="Roboto"/>
                <a:ea typeface="Roboto"/>
                <a:cs typeface="Roboto"/>
                <a:sym typeface="Roboto"/>
              </a:rPr>
              <a:t>Increase Cultural Responsiveness</a:t>
            </a:r>
            <a:endParaRPr b="1">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lang="en" u="sng">
                <a:solidFill>
                  <a:schemeClr val="lt1"/>
                </a:solidFill>
                <a:latin typeface="Open Sans"/>
                <a:ea typeface="Open Sans"/>
                <a:cs typeface="Open Sans"/>
                <a:sym typeface="Open Sans"/>
                <a:hlinkClick r:id="rId3">
                  <a:extLst>
                    <a:ext uri="{A12FA001-AC4F-418D-AE19-62706E023703}">
                      <ahyp:hlinkClr val="tx"/>
                    </a:ext>
                  </a:extLst>
                </a:hlinkClick>
              </a:rPr>
              <a:t>Get to Know You Activities</a:t>
            </a:r>
            <a:endParaRPr>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lang="en" u="sng">
                <a:solidFill>
                  <a:schemeClr val="lt1"/>
                </a:solidFill>
                <a:latin typeface="Open Sans"/>
                <a:ea typeface="Open Sans"/>
                <a:cs typeface="Open Sans"/>
                <a:sym typeface="Open Sans"/>
                <a:hlinkClick r:id="rId4">
                  <a:extLst>
                    <a:ext uri="{A12FA001-AC4F-418D-AE19-62706E023703}">
                      <ahyp:hlinkClr val="tx"/>
                    </a:ext>
                  </a:extLst>
                </a:hlinkClick>
              </a:rPr>
              <a:t>Praise Preference Assessment</a:t>
            </a:r>
            <a:endParaRPr>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lang="en" u="sng">
                <a:solidFill>
                  <a:schemeClr val="lt1"/>
                </a:solidFill>
                <a:latin typeface="Open Sans"/>
                <a:ea typeface="Open Sans"/>
                <a:cs typeface="Open Sans"/>
                <a:sym typeface="Open Sans"/>
                <a:hlinkClick r:id="rId5">
                  <a:extLst>
                    <a:ext uri="{A12FA001-AC4F-418D-AE19-62706E023703}">
                      <ahyp:hlinkClr val="tx"/>
                    </a:ext>
                  </a:extLst>
                </a:hlinkClick>
              </a:rPr>
              <a:t>Planned Praise</a:t>
            </a:r>
            <a:endParaRPr>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lang="en">
                <a:solidFill>
                  <a:schemeClr val="lt1"/>
                </a:solidFill>
                <a:latin typeface="Open Sans"/>
                <a:ea typeface="Open Sans"/>
                <a:cs typeface="Open Sans"/>
                <a:sym typeface="Open Sans"/>
              </a:rPr>
              <a:t>Non-Contingent </a:t>
            </a:r>
            <a:br>
              <a:rPr lang="en">
                <a:solidFill>
                  <a:schemeClr val="lt1"/>
                </a:solidFill>
                <a:latin typeface="Open Sans"/>
                <a:ea typeface="Open Sans"/>
                <a:cs typeface="Open Sans"/>
                <a:sym typeface="Open Sans"/>
              </a:rPr>
            </a:br>
            <a:r>
              <a:rPr lang="en">
                <a:solidFill>
                  <a:schemeClr val="lt1"/>
                </a:solidFill>
                <a:latin typeface="Open Sans"/>
                <a:ea typeface="Open Sans"/>
                <a:cs typeface="Open Sans"/>
                <a:sym typeface="Open Sans"/>
              </a:rPr>
              <a:t>   Acknowledgement</a:t>
            </a:r>
            <a:endParaRPr>
              <a:solidFill>
                <a:schemeClr val="lt1"/>
              </a:solidFill>
              <a:latin typeface="Open Sans Medium"/>
              <a:ea typeface="Open Sans Medium"/>
              <a:cs typeface="Open Sans Medium"/>
              <a:sym typeface="Open Sans Medium"/>
            </a:endParaRPr>
          </a:p>
        </p:txBody>
      </p:sp>
      <p:pic>
        <p:nvPicPr>
          <p:cNvPr id="866" name="Google Shape;866;p120"/>
          <p:cNvPicPr preferRelativeResize="0"/>
          <p:nvPr/>
        </p:nvPicPr>
        <p:blipFill>
          <a:blip r:embed="rId6">
            <a:alphaModFix/>
          </a:blip>
          <a:stretch>
            <a:fillRect/>
          </a:stretch>
        </p:blipFill>
        <p:spPr>
          <a:xfrm>
            <a:off x="-5" y="4621050"/>
            <a:ext cx="985400" cy="522451"/>
          </a:xfrm>
          <a:prstGeom prst="rect">
            <a:avLst/>
          </a:prstGeom>
          <a:noFill/>
          <a:ln>
            <a:noFill/>
          </a:ln>
        </p:spPr>
      </p:pic>
      <p:sp>
        <p:nvSpPr>
          <p:cNvPr id="867" name="Google Shape;867;p120"/>
          <p:cNvSpPr txBox="1"/>
          <p:nvPr/>
        </p:nvSpPr>
        <p:spPr>
          <a:xfrm>
            <a:off x="408075" y="101300"/>
            <a:ext cx="865800" cy="1140600"/>
          </a:xfrm>
          <a:prstGeom prst="rect">
            <a:avLst/>
          </a:prstGeom>
          <a:solidFill>
            <a:srgbClr val="55A0D4"/>
          </a:solidFill>
          <a:ln cap="flat" cmpd="sng" w="38100">
            <a:solidFill>
              <a:srgbClr val="00457E"/>
            </a:solidFill>
            <a:prstDash val="solid"/>
            <a:round/>
            <a:headEnd len="sm" w="sm" type="none"/>
            <a:tailEnd len="sm" w="sm" type="none"/>
          </a:ln>
        </p:spPr>
        <p:txBody>
          <a:bodyPr anchorCtr="0" anchor="ctr" bIns="10475" lIns="10475" spcFirstLastPara="1" rIns="10475" wrap="square" tIns="10475">
            <a:noAutofit/>
          </a:bodyPr>
          <a:lstStyle/>
          <a:p>
            <a:pPr indent="0" lvl="0" marL="0" marR="0" rtl="0" algn="ctr">
              <a:lnSpc>
                <a:spcPct val="90000"/>
              </a:lnSpc>
              <a:spcBef>
                <a:spcPts val="0"/>
              </a:spcBef>
              <a:spcAft>
                <a:spcPts val="0"/>
              </a:spcAft>
              <a:buClr>
                <a:srgbClr val="000000"/>
              </a:buClr>
              <a:buSzPts val="1700"/>
              <a:buFont typeface="Arial"/>
              <a:buNone/>
            </a:pPr>
            <a:r>
              <a:rPr b="1" i="0" lang="en" sz="1100" u="none" cap="none" strike="noStrike">
                <a:solidFill>
                  <a:srgbClr val="FFFFFF"/>
                </a:solidFill>
                <a:latin typeface="Lato"/>
                <a:ea typeface="Lato"/>
                <a:cs typeface="Lato"/>
                <a:sym typeface="Lato"/>
              </a:rPr>
              <a:t>Reinforce Expectations</a:t>
            </a:r>
            <a:endParaRPr b="0" i="0" sz="500" u="none" cap="none" strike="noStrike">
              <a:solidFill>
                <a:srgbClr val="FFFFFF"/>
              </a:solidFill>
              <a:latin typeface="Lato"/>
              <a:ea typeface="Lato"/>
              <a:cs typeface="Lato"/>
              <a:sym typeface="Lato"/>
            </a:endParaRPr>
          </a:p>
          <a:p>
            <a:pPr indent="0" lvl="0" marL="0" marR="0" rtl="0" algn="ctr">
              <a:lnSpc>
                <a:spcPct val="90000"/>
              </a:lnSpc>
              <a:spcBef>
                <a:spcPts val="600"/>
              </a:spcBef>
              <a:spcAft>
                <a:spcPts val="0"/>
              </a:spcAft>
              <a:buClr>
                <a:srgbClr val="000000"/>
              </a:buClr>
              <a:buSzPts val="1000"/>
              <a:buFont typeface="Arial"/>
              <a:buNone/>
            </a:pPr>
            <a:r>
              <a:t/>
            </a:r>
            <a:endParaRPr b="0" i="0" sz="400" u="none" cap="none" strike="noStrike">
              <a:solidFill>
                <a:srgbClr val="FFFFFF"/>
              </a:solidFill>
              <a:latin typeface="Lato"/>
              <a:ea typeface="Lato"/>
              <a:cs typeface="Lato"/>
              <a:sym typeface="Lato"/>
            </a:endParaRPr>
          </a:p>
          <a:p>
            <a:pPr indent="0" lvl="0" marL="0" marR="0" rtl="0" algn="ctr">
              <a:lnSpc>
                <a:spcPct val="90000"/>
              </a:lnSpc>
              <a:spcBef>
                <a:spcPts val="300"/>
              </a:spcBef>
              <a:spcAft>
                <a:spcPts val="0"/>
              </a:spcAft>
              <a:buClr>
                <a:srgbClr val="000000"/>
              </a:buClr>
              <a:buSzPts val="1200"/>
              <a:buFont typeface="Arial"/>
              <a:buNone/>
            </a:pPr>
            <a:r>
              <a:rPr b="1" i="0" lang="en" sz="700" u="none" cap="none" strike="noStrike">
                <a:solidFill>
                  <a:srgbClr val="FFFFFF"/>
                </a:solidFill>
                <a:latin typeface="Lato"/>
                <a:ea typeface="Lato"/>
                <a:cs typeface="Lato"/>
                <a:sym typeface="Lato"/>
              </a:rPr>
              <a:t>All Areas</a:t>
            </a:r>
            <a:endParaRPr b="0" i="0" sz="600" u="none" cap="none" strike="noStrike">
              <a:solidFill>
                <a:srgbClr val="FFFFFF"/>
              </a:solidFill>
              <a:latin typeface="Lato"/>
              <a:ea typeface="Lato"/>
              <a:cs typeface="Lato"/>
              <a:sym typeface="Lato"/>
            </a:endParaRPr>
          </a:p>
          <a:p>
            <a:pPr indent="0" lvl="0" marL="0" marR="0" rtl="0" algn="ctr">
              <a:lnSpc>
                <a:spcPct val="90000"/>
              </a:lnSpc>
              <a:spcBef>
                <a:spcPts val="400"/>
              </a:spcBef>
              <a:spcAft>
                <a:spcPts val="0"/>
              </a:spcAft>
              <a:buClr>
                <a:srgbClr val="000000"/>
              </a:buClr>
              <a:buSzPts val="1200"/>
              <a:buFont typeface="Arial"/>
              <a:buNone/>
            </a:pPr>
            <a:r>
              <a:rPr b="1" i="0" lang="en" sz="700" u="none" cap="none" strike="noStrike">
                <a:solidFill>
                  <a:srgbClr val="FFFFFF"/>
                </a:solidFill>
                <a:latin typeface="Lato"/>
                <a:ea typeface="Lato"/>
                <a:cs typeface="Lato"/>
                <a:sym typeface="Lato"/>
              </a:rPr>
              <a:t>All Staff and Students</a:t>
            </a:r>
            <a:endParaRPr b="1" i="0" sz="700" u="none" cap="none" strike="noStrike">
              <a:solidFill>
                <a:srgbClr val="FFFFFF"/>
              </a:solidFill>
              <a:latin typeface="Lato"/>
              <a:ea typeface="Lato"/>
              <a:cs typeface="Lato"/>
              <a:sym typeface="Lato"/>
            </a:endParaRPr>
          </a:p>
        </p:txBody>
      </p:sp>
      <p:sp>
        <p:nvSpPr>
          <p:cNvPr id="868" name="Google Shape;868;p120"/>
          <p:cNvSpPr txBox="1"/>
          <p:nvPr>
            <p:ph type="title"/>
          </p:nvPr>
        </p:nvSpPr>
        <p:spPr>
          <a:xfrm>
            <a:off x="1367150" y="223700"/>
            <a:ext cx="7659900" cy="9639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Quattrocento Sans"/>
              <a:buNone/>
            </a:pPr>
            <a:r>
              <a:rPr b="1" lang="en" sz="3000">
                <a:solidFill>
                  <a:srgbClr val="00467F"/>
                </a:solidFill>
                <a:latin typeface="Roboto"/>
                <a:ea typeface="Roboto"/>
                <a:cs typeface="Roboto"/>
                <a:sym typeface="Roboto"/>
              </a:rPr>
              <a:t>Reinforcing Expectations: </a:t>
            </a:r>
            <a:r>
              <a:rPr b="1" lang="en" sz="3000">
                <a:solidFill>
                  <a:srgbClr val="00467F"/>
                </a:solidFill>
                <a:latin typeface="Roboto"/>
                <a:ea typeface="Roboto"/>
                <a:cs typeface="Roboto"/>
                <a:sym typeface="Roboto"/>
              </a:rPr>
              <a:t>Equity Strategies for Acknowledging Pro-Social Behavior</a:t>
            </a:r>
            <a:endParaRPr b="1" sz="3000">
              <a:solidFill>
                <a:srgbClr val="00467F"/>
              </a:solidFill>
              <a:latin typeface="Roboto"/>
              <a:ea typeface="Roboto"/>
              <a:cs typeface="Roboto"/>
              <a:sym typeface="Roboto"/>
            </a:endParaRPr>
          </a:p>
        </p:txBody>
      </p:sp>
      <p:sp>
        <p:nvSpPr>
          <p:cNvPr id="869" name="Google Shape;869;p120"/>
          <p:cNvSpPr txBox="1"/>
          <p:nvPr/>
        </p:nvSpPr>
        <p:spPr>
          <a:xfrm>
            <a:off x="5284225" y="4620675"/>
            <a:ext cx="48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Condensed"/>
              <a:ea typeface="Roboto Condensed"/>
              <a:cs typeface="Roboto Condensed"/>
              <a:sym typeface="Roboto Condensed"/>
            </a:endParaRPr>
          </a:p>
        </p:txBody>
      </p:sp>
      <p:pic>
        <p:nvPicPr>
          <p:cNvPr id="870" name="Google Shape;870;p120"/>
          <p:cNvPicPr preferRelativeResize="0"/>
          <p:nvPr/>
        </p:nvPicPr>
        <p:blipFill>
          <a:blip r:embed="rId7">
            <a:alphaModFix/>
          </a:blip>
          <a:stretch>
            <a:fillRect/>
          </a:stretch>
        </p:blipFill>
        <p:spPr>
          <a:xfrm>
            <a:off x="7662750" y="4037850"/>
            <a:ext cx="1405050" cy="1052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21"/>
          <p:cNvSpPr/>
          <p:nvPr/>
        </p:nvSpPr>
        <p:spPr>
          <a:xfrm rot="-5400000">
            <a:off x="437112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21"/>
          <p:cNvSpPr txBox="1"/>
          <p:nvPr>
            <p:ph idx="4294967295" type="title"/>
          </p:nvPr>
        </p:nvSpPr>
        <p:spPr>
          <a:xfrm>
            <a:off x="46815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Roboto Medium"/>
                <a:ea typeface="Roboto Medium"/>
                <a:cs typeface="Roboto Medium"/>
                <a:sym typeface="Roboto Medium"/>
              </a:rPr>
              <a:t>Increase Cultural Responsiveness: </a:t>
            </a:r>
            <a:r>
              <a:rPr lang="en" sz="2200" u="sng">
                <a:solidFill>
                  <a:schemeClr val="lt1"/>
                </a:solidFill>
                <a:latin typeface="Roboto Medium"/>
                <a:ea typeface="Roboto Medium"/>
                <a:cs typeface="Roboto Medium"/>
                <a:sym typeface="Roboto Medium"/>
                <a:hlinkClick r:id="rId3">
                  <a:extLst>
                    <a:ext uri="{A12FA001-AC4F-418D-AE19-62706E023703}">
                      <ahyp:hlinkClr val="tx"/>
                    </a:ext>
                  </a:extLst>
                </a:hlinkClick>
              </a:rPr>
              <a:t>Get To Know You Activities</a:t>
            </a:r>
            <a:endParaRPr sz="2200">
              <a:solidFill>
                <a:schemeClr val="lt1"/>
              </a:solidFill>
              <a:latin typeface="Roboto Medium"/>
              <a:ea typeface="Roboto Medium"/>
              <a:cs typeface="Roboto Medium"/>
              <a:sym typeface="Roboto Medium"/>
            </a:endParaRPr>
          </a:p>
        </p:txBody>
      </p:sp>
      <p:sp>
        <p:nvSpPr>
          <p:cNvPr id="877" name="Google Shape;877;p121"/>
          <p:cNvSpPr txBox="1"/>
          <p:nvPr/>
        </p:nvSpPr>
        <p:spPr>
          <a:xfrm>
            <a:off x="450350" y="801875"/>
            <a:ext cx="8069100" cy="396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800">
                <a:solidFill>
                  <a:srgbClr val="00467F"/>
                </a:solidFill>
                <a:latin typeface="Open Sans"/>
                <a:ea typeface="Open Sans"/>
                <a:cs typeface="Open Sans"/>
                <a:sym typeface="Open Sans"/>
              </a:rPr>
              <a:t>Why?</a:t>
            </a:r>
            <a:endParaRPr b="1" sz="1800">
              <a:solidFill>
                <a:srgbClr val="00467F"/>
              </a:solidFill>
              <a:latin typeface="Open Sans"/>
              <a:ea typeface="Open Sans"/>
              <a:cs typeface="Open Sans"/>
              <a:sym typeface="Open Sans"/>
            </a:endParaRPr>
          </a:p>
          <a:p>
            <a:pPr indent="-209550" lvl="0" marL="28575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Getting to Know You </a:t>
            </a:r>
            <a:r>
              <a:rPr lang="en" sz="1500">
                <a:solidFill>
                  <a:srgbClr val="00467F"/>
                </a:solidFill>
                <a:latin typeface="Open Sans"/>
                <a:ea typeface="Open Sans"/>
                <a:cs typeface="Open Sans"/>
                <a:sym typeface="Open Sans"/>
              </a:rPr>
              <a:t>activities</a:t>
            </a:r>
            <a:r>
              <a:rPr lang="en" sz="1500">
                <a:solidFill>
                  <a:srgbClr val="00467F"/>
                </a:solidFill>
                <a:latin typeface="Open Sans"/>
                <a:ea typeface="Open Sans"/>
                <a:cs typeface="Open Sans"/>
                <a:sym typeface="Open Sans"/>
              </a:rPr>
              <a:t> are easy and useful exercises to understand student perspectives and foster connections that are critical to learning.</a:t>
            </a:r>
            <a:endParaRPr sz="1500">
              <a:solidFill>
                <a:srgbClr val="00467F"/>
              </a:solidFill>
              <a:latin typeface="Open Sans"/>
              <a:ea typeface="Open Sans"/>
              <a:cs typeface="Open Sans"/>
              <a:sym typeface="Open Sans"/>
            </a:endParaRPr>
          </a:p>
          <a:p>
            <a:pPr indent="-209550" lvl="0" marL="28575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Knowing and referring to students’ personal lives may help them feel acknowledged and can improve their academic learning; </a:t>
            </a:r>
            <a:r>
              <a:rPr lang="en" sz="1500">
                <a:solidFill>
                  <a:srgbClr val="00467F"/>
                </a:solidFill>
                <a:latin typeface="Open Sans"/>
                <a:ea typeface="Open Sans"/>
                <a:cs typeface="Open Sans"/>
                <a:sym typeface="Open Sans"/>
              </a:rPr>
              <a:t>especially</a:t>
            </a:r>
            <a:r>
              <a:rPr lang="en" sz="1500">
                <a:solidFill>
                  <a:srgbClr val="00467F"/>
                </a:solidFill>
                <a:latin typeface="Open Sans"/>
                <a:ea typeface="Open Sans"/>
                <a:cs typeface="Open Sans"/>
                <a:sym typeface="Open Sans"/>
              </a:rPr>
              <a:t> when relevant examples are </a:t>
            </a:r>
            <a:r>
              <a:rPr lang="en" sz="1500">
                <a:solidFill>
                  <a:srgbClr val="00467F"/>
                </a:solidFill>
                <a:latin typeface="Open Sans"/>
                <a:ea typeface="Open Sans"/>
                <a:cs typeface="Open Sans"/>
                <a:sym typeface="Open Sans"/>
              </a:rPr>
              <a:t>incorporated</a:t>
            </a:r>
            <a:r>
              <a:rPr lang="en" sz="1500">
                <a:solidFill>
                  <a:srgbClr val="00467F"/>
                </a:solidFill>
                <a:latin typeface="Open Sans"/>
                <a:ea typeface="Open Sans"/>
                <a:cs typeface="Open Sans"/>
                <a:sym typeface="Open Sans"/>
              </a:rPr>
              <a:t> into academic instruction.</a:t>
            </a:r>
            <a:endParaRPr sz="1500">
              <a:solidFill>
                <a:srgbClr val="00467F"/>
              </a:solidFill>
              <a:latin typeface="Open Sans"/>
              <a:ea typeface="Open Sans"/>
              <a:cs typeface="Open Sans"/>
              <a:sym typeface="Open Sans"/>
            </a:endParaRPr>
          </a:p>
          <a:p>
            <a:pPr indent="0" lvl="0" marL="0" marR="0" rtl="0" algn="l">
              <a:lnSpc>
                <a:spcPct val="100000"/>
              </a:lnSpc>
              <a:spcBef>
                <a:spcPts val="1000"/>
              </a:spcBef>
              <a:spcAft>
                <a:spcPts val="0"/>
              </a:spcAft>
              <a:buNone/>
            </a:pPr>
            <a:r>
              <a:rPr b="1" lang="en" sz="1800">
                <a:solidFill>
                  <a:srgbClr val="00467F"/>
                </a:solidFill>
                <a:latin typeface="Open Sans"/>
                <a:ea typeface="Open Sans"/>
                <a:cs typeface="Open Sans"/>
                <a:sym typeface="Open Sans"/>
              </a:rPr>
              <a:t>Implement the Activity</a:t>
            </a:r>
            <a:endParaRPr b="1" sz="1800">
              <a:solidFill>
                <a:srgbClr val="00467F"/>
              </a:solidFill>
              <a:latin typeface="Open Sans"/>
              <a:ea typeface="Open Sans"/>
              <a:cs typeface="Open Sans"/>
              <a:sym typeface="Open Sans"/>
            </a:endParaRPr>
          </a:p>
          <a:p>
            <a:pPr indent="-209550" lvl="0" marL="28575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Have students, parents, or both complete a Getting to Know You worksheet</a:t>
            </a:r>
            <a:endParaRPr sz="1500">
              <a:solidFill>
                <a:srgbClr val="00467F"/>
              </a:solidFill>
              <a:latin typeface="Open Sans"/>
              <a:ea typeface="Open Sans"/>
              <a:cs typeface="Open Sans"/>
              <a:sym typeface="Open Sans"/>
            </a:endParaRPr>
          </a:p>
          <a:p>
            <a:pPr indent="-209550" lvl="0" marL="28575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Have students interview each other and staff members.</a:t>
            </a:r>
            <a:endParaRPr sz="1500">
              <a:solidFill>
                <a:srgbClr val="00467F"/>
              </a:solidFill>
              <a:latin typeface="Open Sans"/>
              <a:ea typeface="Open Sans"/>
              <a:cs typeface="Open Sans"/>
              <a:sym typeface="Open Sans"/>
            </a:endParaRPr>
          </a:p>
          <a:p>
            <a:pPr indent="-209550" lvl="0" marL="28575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Ask a question each day or each week when students arrive or during morning meetings or </a:t>
            </a:r>
            <a:r>
              <a:rPr lang="en" sz="1500">
                <a:solidFill>
                  <a:srgbClr val="00467F"/>
                </a:solidFill>
                <a:latin typeface="Open Sans"/>
                <a:ea typeface="Open Sans"/>
                <a:cs typeface="Open Sans"/>
                <a:sym typeface="Open Sans"/>
              </a:rPr>
              <a:t>circle</a:t>
            </a:r>
            <a:r>
              <a:rPr lang="en" sz="1500">
                <a:solidFill>
                  <a:srgbClr val="00467F"/>
                </a:solidFill>
                <a:latin typeface="Open Sans"/>
                <a:ea typeface="Open Sans"/>
                <a:cs typeface="Open Sans"/>
                <a:sym typeface="Open Sans"/>
              </a:rPr>
              <a:t> time. </a:t>
            </a:r>
            <a:endParaRPr sz="1500">
              <a:solidFill>
                <a:srgbClr val="00467F"/>
              </a:solidFill>
              <a:latin typeface="Open Sans"/>
              <a:ea typeface="Open Sans"/>
              <a:cs typeface="Open Sans"/>
              <a:sym typeface="Open Sans"/>
            </a:endParaRPr>
          </a:p>
          <a:p>
            <a:pPr indent="-209550" lvl="0" marL="28575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Let students present about </a:t>
            </a:r>
            <a:r>
              <a:rPr lang="en" sz="1500">
                <a:solidFill>
                  <a:srgbClr val="00467F"/>
                </a:solidFill>
                <a:latin typeface="Open Sans"/>
                <a:ea typeface="Open Sans"/>
                <a:cs typeface="Open Sans"/>
                <a:sym typeface="Open Sans"/>
              </a:rPr>
              <a:t>themselves</a:t>
            </a:r>
            <a:r>
              <a:rPr lang="en" sz="1500">
                <a:solidFill>
                  <a:srgbClr val="00467F"/>
                </a:solidFill>
                <a:latin typeface="Open Sans"/>
                <a:ea typeface="Open Sans"/>
                <a:cs typeface="Open Sans"/>
                <a:sym typeface="Open Sans"/>
              </a:rPr>
              <a:t> to the class.</a:t>
            </a:r>
            <a:endParaRPr sz="1500">
              <a:solidFill>
                <a:srgbClr val="00467F"/>
              </a:solidFill>
              <a:latin typeface="Open Sans"/>
              <a:ea typeface="Open Sans"/>
              <a:cs typeface="Open Sans"/>
              <a:sym typeface="Open Sans"/>
            </a:endParaRPr>
          </a:p>
          <a:p>
            <a:pPr indent="-209550" lvl="0" marL="28575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Include ongoing Getting to Know you activities </a:t>
            </a:r>
            <a:r>
              <a:rPr lang="en" sz="1500">
                <a:solidFill>
                  <a:srgbClr val="00467F"/>
                </a:solidFill>
                <a:latin typeface="Open Sans"/>
                <a:ea typeface="Open Sans"/>
                <a:cs typeface="Open Sans"/>
                <a:sym typeface="Open Sans"/>
              </a:rPr>
              <a:t>throughout</a:t>
            </a:r>
            <a:r>
              <a:rPr lang="en" sz="1500">
                <a:solidFill>
                  <a:srgbClr val="00467F"/>
                </a:solidFill>
                <a:latin typeface="Open Sans"/>
                <a:ea typeface="Open Sans"/>
                <a:cs typeface="Open Sans"/>
                <a:sym typeface="Open Sans"/>
              </a:rPr>
              <a:t> the year.</a:t>
            </a:r>
            <a:endParaRPr sz="1500">
              <a:solidFill>
                <a:srgbClr val="00467F"/>
              </a:solidFill>
              <a:latin typeface="Open Sans"/>
              <a:ea typeface="Open Sans"/>
              <a:cs typeface="Open Sans"/>
              <a:sym typeface="Open Sans"/>
            </a:endParaRPr>
          </a:p>
          <a:p>
            <a:pPr indent="0" lvl="0" marL="0" marR="0" rtl="0" algn="l">
              <a:lnSpc>
                <a:spcPct val="100000"/>
              </a:lnSpc>
              <a:spcBef>
                <a:spcPts val="1000"/>
              </a:spcBef>
              <a:spcAft>
                <a:spcPts val="0"/>
              </a:spcAft>
              <a:buNone/>
            </a:pPr>
            <a:r>
              <a:rPr b="1" lang="en" sz="1800">
                <a:solidFill>
                  <a:srgbClr val="00467F"/>
                </a:solidFill>
                <a:latin typeface="Open Sans"/>
                <a:ea typeface="Open Sans"/>
                <a:cs typeface="Open Sans"/>
                <a:sym typeface="Open Sans"/>
              </a:rPr>
              <a:t>Use the information in daily interactions with students.</a:t>
            </a:r>
            <a:endParaRPr b="1" sz="1800">
              <a:solidFill>
                <a:srgbClr val="00467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1900">
              <a:solidFill>
                <a:schemeClr val="accent2"/>
              </a:solidFill>
              <a:latin typeface="Open Sans"/>
              <a:ea typeface="Open Sans"/>
              <a:cs typeface="Open Sans"/>
              <a:sym typeface="Open Sans"/>
            </a:endParaRPr>
          </a:p>
        </p:txBody>
      </p:sp>
      <p:pic>
        <p:nvPicPr>
          <p:cNvPr id="878" name="Google Shape;878;p121"/>
          <p:cNvPicPr preferRelativeResize="0"/>
          <p:nvPr/>
        </p:nvPicPr>
        <p:blipFill>
          <a:blip r:embed="rId4">
            <a:alphaModFix/>
          </a:blip>
          <a:stretch>
            <a:fillRect/>
          </a:stretch>
        </p:blipFill>
        <p:spPr>
          <a:xfrm>
            <a:off x="0" y="4577500"/>
            <a:ext cx="1067526" cy="565999"/>
          </a:xfrm>
          <a:prstGeom prst="rect">
            <a:avLst/>
          </a:prstGeom>
          <a:noFill/>
          <a:ln>
            <a:noFill/>
          </a:ln>
        </p:spPr>
      </p:pic>
      <p:pic>
        <p:nvPicPr>
          <p:cNvPr id="879" name="Google Shape;879;p121"/>
          <p:cNvPicPr preferRelativeResize="0"/>
          <p:nvPr/>
        </p:nvPicPr>
        <p:blipFill rotWithShape="1">
          <a:blip r:embed="rId5">
            <a:alphaModFix/>
          </a:blip>
          <a:srcRect b="31099" l="6110" r="11982" t="24693"/>
          <a:stretch/>
        </p:blipFill>
        <p:spPr>
          <a:xfrm>
            <a:off x="6976550" y="3575750"/>
            <a:ext cx="1996851" cy="1077701"/>
          </a:xfrm>
          <a:prstGeom prst="rect">
            <a:avLst/>
          </a:prstGeom>
          <a:noFill/>
          <a:ln>
            <a:noFill/>
          </a:ln>
        </p:spPr>
      </p:pic>
      <p:pic>
        <p:nvPicPr>
          <p:cNvPr id="880" name="Google Shape;880;p121"/>
          <p:cNvPicPr preferRelativeResize="0"/>
          <p:nvPr/>
        </p:nvPicPr>
        <p:blipFill rotWithShape="1">
          <a:blip r:embed="rId6">
            <a:alphaModFix/>
          </a:blip>
          <a:srcRect b="20385" l="0" r="0" t="19391"/>
          <a:stretch/>
        </p:blipFill>
        <p:spPr>
          <a:xfrm>
            <a:off x="7860250" y="2725200"/>
            <a:ext cx="1283750" cy="727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122"/>
          <p:cNvPicPr preferRelativeResize="0"/>
          <p:nvPr/>
        </p:nvPicPr>
        <p:blipFill rotWithShape="1">
          <a:blip r:embed="rId3">
            <a:alphaModFix/>
          </a:blip>
          <a:srcRect b="5484" l="2315" r="0" t="3870"/>
          <a:stretch/>
        </p:blipFill>
        <p:spPr>
          <a:xfrm>
            <a:off x="4068213" y="2852438"/>
            <a:ext cx="2298325" cy="2043270"/>
          </a:xfrm>
          <a:prstGeom prst="rect">
            <a:avLst/>
          </a:prstGeom>
          <a:noFill/>
          <a:ln cap="flat" cmpd="sng" w="19050">
            <a:solidFill>
              <a:srgbClr val="888888"/>
            </a:solidFill>
            <a:prstDash val="solid"/>
            <a:round/>
            <a:headEnd len="sm" w="sm" type="none"/>
            <a:tailEnd len="sm" w="sm" type="none"/>
          </a:ln>
        </p:spPr>
      </p:pic>
      <p:sp>
        <p:nvSpPr>
          <p:cNvPr id="886" name="Google Shape;886;p122"/>
          <p:cNvSpPr/>
          <p:nvPr/>
        </p:nvSpPr>
        <p:spPr>
          <a:xfrm rot="-5400000">
            <a:off x="4389175" y="-3698275"/>
            <a:ext cx="540300" cy="84600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22"/>
          <p:cNvSpPr txBox="1"/>
          <p:nvPr>
            <p:ph idx="4294967295" type="title"/>
          </p:nvPr>
        </p:nvSpPr>
        <p:spPr>
          <a:xfrm>
            <a:off x="252550" y="113300"/>
            <a:ext cx="85023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Roboto Medium"/>
                <a:ea typeface="Roboto Medium"/>
                <a:cs typeface="Roboto Medium"/>
                <a:sym typeface="Roboto Medium"/>
              </a:rPr>
              <a:t>Increase Cultural Responsiveness: </a:t>
            </a:r>
            <a:r>
              <a:rPr lang="en" sz="2200" u="sng">
                <a:solidFill>
                  <a:schemeClr val="lt1"/>
                </a:solidFill>
                <a:latin typeface="Roboto Medium"/>
                <a:ea typeface="Roboto Medium"/>
                <a:cs typeface="Roboto Medium"/>
                <a:sym typeface="Roboto Medium"/>
                <a:hlinkClick r:id="rId4">
                  <a:extLst>
                    <a:ext uri="{A12FA001-AC4F-418D-AE19-62706E023703}">
                      <ahyp:hlinkClr val="tx"/>
                    </a:ext>
                  </a:extLst>
                </a:hlinkClick>
              </a:rPr>
              <a:t>Praise Preference Assessment</a:t>
            </a:r>
            <a:endParaRPr sz="2200">
              <a:solidFill>
                <a:schemeClr val="lt1"/>
              </a:solidFill>
              <a:latin typeface="Roboto Medium"/>
              <a:ea typeface="Roboto Medium"/>
              <a:cs typeface="Roboto Medium"/>
              <a:sym typeface="Roboto Medium"/>
            </a:endParaRPr>
          </a:p>
        </p:txBody>
      </p:sp>
      <p:sp>
        <p:nvSpPr>
          <p:cNvPr id="888" name="Google Shape;888;p122"/>
          <p:cNvSpPr txBox="1"/>
          <p:nvPr/>
        </p:nvSpPr>
        <p:spPr>
          <a:xfrm>
            <a:off x="450350" y="801875"/>
            <a:ext cx="4929300" cy="386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800">
                <a:solidFill>
                  <a:srgbClr val="00467F"/>
                </a:solidFill>
                <a:latin typeface="Open Sans"/>
                <a:ea typeface="Open Sans"/>
                <a:cs typeface="Open Sans"/>
                <a:sym typeface="Open Sans"/>
              </a:rPr>
              <a:t>Why?</a:t>
            </a:r>
            <a:endParaRPr b="1" sz="1800">
              <a:solidFill>
                <a:srgbClr val="00467F"/>
              </a:solidFill>
              <a:latin typeface="Open Sans"/>
              <a:ea typeface="Open Sans"/>
              <a:cs typeface="Open Sans"/>
              <a:sym typeface="Open Sans"/>
            </a:endParaRPr>
          </a:p>
          <a:p>
            <a:pPr indent="-323850" lvl="0" marL="45720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Increases student acquisition and </a:t>
            </a:r>
            <a:br>
              <a:rPr lang="en" sz="1500">
                <a:solidFill>
                  <a:srgbClr val="00467F"/>
                </a:solidFill>
                <a:latin typeface="Open Sans"/>
                <a:ea typeface="Open Sans"/>
                <a:cs typeface="Open Sans"/>
                <a:sym typeface="Open Sans"/>
              </a:rPr>
            </a:br>
            <a:r>
              <a:rPr lang="en" sz="1500">
                <a:solidFill>
                  <a:srgbClr val="00467F"/>
                </a:solidFill>
                <a:latin typeface="Open Sans"/>
                <a:ea typeface="Open Sans"/>
                <a:cs typeface="Open Sans"/>
                <a:sym typeface="Open Sans"/>
              </a:rPr>
              <a:t>use of prosocial behavior</a:t>
            </a:r>
            <a:endParaRPr sz="1500">
              <a:solidFill>
                <a:srgbClr val="00467F"/>
              </a:solidFill>
              <a:latin typeface="Open Sans"/>
              <a:ea typeface="Open Sans"/>
              <a:cs typeface="Open Sans"/>
              <a:sym typeface="Open Sans"/>
            </a:endParaRPr>
          </a:p>
          <a:p>
            <a:pPr indent="-323850" lvl="0" marL="45720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Decreases use of teacher reprimands</a:t>
            </a:r>
            <a:endParaRPr sz="1500">
              <a:solidFill>
                <a:srgbClr val="00467F"/>
              </a:solidFill>
              <a:latin typeface="Open Sans"/>
              <a:ea typeface="Open Sans"/>
              <a:cs typeface="Open Sans"/>
              <a:sym typeface="Open Sans"/>
            </a:endParaRPr>
          </a:p>
          <a:p>
            <a:pPr indent="-323850" lvl="0" marL="45720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Supports students from diverse backgrounds</a:t>
            </a:r>
            <a:endParaRPr sz="1500">
              <a:solidFill>
                <a:srgbClr val="00467F"/>
              </a:solidFill>
              <a:latin typeface="Open Sans"/>
              <a:ea typeface="Open Sans"/>
              <a:cs typeface="Open Sans"/>
              <a:sym typeface="Open Sans"/>
            </a:endParaRPr>
          </a:p>
          <a:p>
            <a:pPr indent="0" lvl="0" marL="0" marR="0" rtl="0" algn="l">
              <a:lnSpc>
                <a:spcPct val="100000"/>
              </a:lnSpc>
              <a:spcBef>
                <a:spcPts val="1000"/>
              </a:spcBef>
              <a:spcAft>
                <a:spcPts val="0"/>
              </a:spcAft>
              <a:buNone/>
            </a:pPr>
            <a:r>
              <a:rPr b="1" lang="en" sz="1800">
                <a:solidFill>
                  <a:srgbClr val="00467F"/>
                </a:solidFill>
                <a:latin typeface="Open Sans"/>
                <a:ea typeface="Open Sans"/>
                <a:cs typeface="Open Sans"/>
                <a:sym typeface="Open Sans"/>
              </a:rPr>
              <a:t>Implement the Activity</a:t>
            </a:r>
            <a:endParaRPr b="1" sz="1800">
              <a:solidFill>
                <a:srgbClr val="00467F"/>
              </a:solidFill>
              <a:latin typeface="Open Sans"/>
              <a:ea typeface="Open Sans"/>
              <a:cs typeface="Open Sans"/>
              <a:sym typeface="Open Sans"/>
            </a:endParaRPr>
          </a:p>
          <a:p>
            <a:pPr indent="-323850" lvl="0" marL="45720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Class-wide surveys</a:t>
            </a:r>
            <a:endParaRPr sz="1500">
              <a:solidFill>
                <a:srgbClr val="00467F"/>
              </a:solidFill>
              <a:latin typeface="Open Sans"/>
              <a:ea typeface="Open Sans"/>
              <a:cs typeface="Open Sans"/>
              <a:sym typeface="Open Sans"/>
            </a:endParaRPr>
          </a:p>
          <a:p>
            <a:pPr indent="-323850" lvl="0" marL="45720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Individual student interview</a:t>
            </a:r>
            <a:endParaRPr sz="1500">
              <a:solidFill>
                <a:srgbClr val="00467F"/>
              </a:solidFill>
              <a:latin typeface="Open Sans"/>
              <a:ea typeface="Open Sans"/>
              <a:cs typeface="Open Sans"/>
              <a:sym typeface="Open Sans"/>
            </a:endParaRPr>
          </a:p>
          <a:p>
            <a:pPr indent="-323850" lvl="0" marL="457200" marR="0" rtl="0" algn="l">
              <a:lnSpc>
                <a:spcPct val="100000"/>
              </a:lnSpc>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School-wide surveys</a:t>
            </a:r>
            <a:endParaRPr sz="1500">
              <a:solidFill>
                <a:srgbClr val="00467F"/>
              </a:solidFill>
              <a:latin typeface="Open Sans"/>
              <a:ea typeface="Open Sans"/>
              <a:cs typeface="Open Sans"/>
              <a:sym typeface="Open Sans"/>
            </a:endParaRPr>
          </a:p>
          <a:p>
            <a:pPr indent="0" lvl="0" marL="0" marR="0" rtl="0" algn="l">
              <a:lnSpc>
                <a:spcPct val="100000"/>
              </a:lnSpc>
              <a:spcBef>
                <a:spcPts val="1000"/>
              </a:spcBef>
              <a:spcAft>
                <a:spcPts val="0"/>
              </a:spcAft>
              <a:buNone/>
            </a:pPr>
            <a:r>
              <a:rPr b="1" lang="en" sz="1800">
                <a:solidFill>
                  <a:srgbClr val="00467F"/>
                </a:solidFill>
                <a:latin typeface="Open Sans"/>
                <a:ea typeface="Open Sans"/>
                <a:cs typeface="Open Sans"/>
                <a:sym typeface="Open Sans"/>
              </a:rPr>
              <a:t>Review individual responses </a:t>
            </a:r>
            <a:br>
              <a:rPr b="1" lang="en" sz="1800">
                <a:solidFill>
                  <a:srgbClr val="00467F"/>
                </a:solidFill>
                <a:latin typeface="Open Sans"/>
                <a:ea typeface="Open Sans"/>
                <a:cs typeface="Open Sans"/>
                <a:sym typeface="Open Sans"/>
              </a:rPr>
            </a:br>
            <a:r>
              <a:rPr b="1" lang="en" sz="1800">
                <a:solidFill>
                  <a:srgbClr val="00467F"/>
                </a:solidFill>
                <a:latin typeface="Open Sans"/>
                <a:ea typeface="Open Sans"/>
                <a:cs typeface="Open Sans"/>
                <a:sym typeface="Open Sans"/>
              </a:rPr>
              <a:t>and tailor praise.</a:t>
            </a:r>
            <a:endParaRPr b="1" sz="1800">
              <a:solidFill>
                <a:srgbClr val="00467F"/>
              </a:solidFill>
              <a:latin typeface="Open Sans"/>
              <a:ea typeface="Open Sans"/>
              <a:cs typeface="Open Sans"/>
              <a:sym typeface="Open Sans"/>
            </a:endParaRPr>
          </a:p>
          <a:p>
            <a:pPr indent="0" lvl="0" marL="0" marR="0" rtl="0" algn="l">
              <a:lnSpc>
                <a:spcPct val="100000"/>
              </a:lnSpc>
              <a:spcBef>
                <a:spcPts val="1000"/>
              </a:spcBef>
              <a:spcAft>
                <a:spcPts val="0"/>
              </a:spcAft>
              <a:buNone/>
            </a:pPr>
            <a:r>
              <a:rPr b="1" lang="en" sz="1800">
                <a:solidFill>
                  <a:srgbClr val="00467F"/>
                </a:solidFill>
                <a:latin typeface="Open Sans"/>
                <a:ea typeface="Open Sans"/>
                <a:cs typeface="Open Sans"/>
                <a:sym typeface="Open Sans"/>
              </a:rPr>
              <a:t>Review class-wide responses </a:t>
            </a:r>
            <a:br>
              <a:rPr b="1" lang="en" sz="1800">
                <a:solidFill>
                  <a:srgbClr val="00467F"/>
                </a:solidFill>
                <a:latin typeface="Open Sans"/>
                <a:ea typeface="Open Sans"/>
                <a:cs typeface="Open Sans"/>
                <a:sym typeface="Open Sans"/>
              </a:rPr>
            </a:br>
            <a:r>
              <a:rPr b="1" lang="en" sz="1800">
                <a:solidFill>
                  <a:srgbClr val="00467F"/>
                </a:solidFill>
                <a:latin typeface="Open Sans"/>
                <a:ea typeface="Open Sans"/>
                <a:cs typeface="Open Sans"/>
                <a:sym typeface="Open Sans"/>
              </a:rPr>
              <a:t>to adjust overall approach.</a:t>
            </a:r>
            <a:endParaRPr b="1" sz="1800">
              <a:solidFill>
                <a:srgbClr val="00467F"/>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solidFill>
                <a:srgbClr val="00467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1900">
              <a:solidFill>
                <a:srgbClr val="00467F"/>
              </a:solidFill>
              <a:latin typeface="Open Sans"/>
              <a:ea typeface="Open Sans"/>
              <a:cs typeface="Open Sans"/>
              <a:sym typeface="Open Sans"/>
            </a:endParaRPr>
          </a:p>
        </p:txBody>
      </p:sp>
      <p:pic>
        <p:nvPicPr>
          <p:cNvPr id="889" name="Google Shape;889;p122"/>
          <p:cNvPicPr preferRelativeResize="0"/>
          <p:nvPr/>
        </p:nvPicPr>
        <p:blipFill rotWithShape="1">
          <a:blip r:embed="rId5">
            <a:alphaModFix/>
          </a:blip>
          <a:srcRect b="10333" l="1347" r="32941" t="9125"/>
          <a:stretch/>
        </p:blipFill>
        <p:spPr>
          <a:xfrm>
            <a:off x="5493303" y="906400"/>
            <a:ext cx="2860223" cy="2043250"/>
          </a:xfrm>
          <a:prstGeom prst="rect">
            <a:avLst/>
          </a:prstGeom>
          <a:noFill/>
          <a:ln cap="flat" cmpd="sng" w="19050">
            <a:solidFill>
              <a:srgbClr val="888888"/>
            </a:solidFill>
            <a:prstDash val="solid"/>
            <a:round/>
            <a:headEnd len="sm" w="sm" type="none"/>
            <a:tailEnd len="sm" w="sm" type="none"/>
          </a:ln>
        </p:spPr>
      </p:pic>
      <p:pic>
        <p:nvPicPr>
          <p:cNvPr id="890" name="Google Shape;890;p122"/>
          <p:cNvPicPr preferRelativeResize="0"/>
          <p:nvPr/>
        </p:nvPicPr>
        <p:blipFill>
          <a:blip r:embed="rId6">
            <a:alphaModFix/>
          </a:blip>
          <a:stretch>
            <a:fillRect/>
          </a:stretch>
        </p:blipFill>
        <p:spPr>
          <a:xfrm>
            <a:off x="7131000" y="3143172"/>
            <a:ext cx="1849724" cy="18497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2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2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Roboto Medium"/>
                <a:ea typeface="Roboto Medium"/>
                <a:cs typeface="Roboto Medium"/>
                <a:sym typeface="Roboto Medium"/>
              </a:rPr>
              <a:t>Increase Cultural Responsiveness:</a:t>
            </a:r>
            <a:r>
              <a:rPr lang="en" sz="2200">
                <a:solidFill>
                  <a:srgbClr val="0099CD"/>
                </a:solidFill>
                <a:latin typeface="Roboto Medium"/>
                <a:ea typeface="Roboto Medium"/>
                <a:cs typeface="Roboto Medium"/>
                <a:sym typeface="Roboto Medium"/>
              </a:rPr>
              <a:t> </a:t>
            </a:r>
            <a:r>
              <a:rPr lang="en" sz="2200">
                <a:solidFill>
                  <a:srgbClr val="FFFFFF"/>
                </a:solidFill>
                <a:latin typeface="Roboto Medium"/>
                <a:ea typeface="Roboto Medium"/>
                <a:cs typeface="Roboto Medium"/>
                <a:sym typeface="Roboto Medium"/>
              </a:rPr>
              <a:t>Planned Praise</a:t>
            </a:r>
            <a:endParaRPr sz="2200">
              <a:solidFill>
                <a:srgbClr val="FFFFFF"/>
              </a:solidFill>
              <a:latin typeface="Roboto Medium"/>
              <a:ea typeface="Roboto Medium"/>
              <a:cs typeface="Roboto Medium"/>
              <a:sym typeface="Roboto Medium"/>
            </a:endParaRPr>
          </a:p>
        </p:txBody>
      </p:sp>
      <p:sp>
        <p:nvSpPr>
          <p:cNvPr id="897" name="Google Shape;897;p123"/>
          <p:cNvSpPr txBox="1"/>
          <p:nvPr/>
        </p:nvSpPr>
        <p:spPr>
          <a:xfrm>
            <a:off x="227125" y="798850"/>
            <a:ext cx="8707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Condensed"/>
                <a:ea typeface="Roboto Condensed"/>
                <a:cs typeface="Roboto Condensed"/>
                <a:sym typeface="Roboto Condensed"/>
              </a:rPr>
              <a:t>Planned praise is a strategy used to acknowledge a student or group of students for whom student-adult relationships could be improved. </a:t>
            </a:r>
            <a:r>
              <a:rPr b="1" lang="en" sz="1800">
                <a:latin typeface="Roboto Condensed"/>
                <a:ea typeface="Roboto Condensed"/>
                <a:cs typeface="Roboto Condensed"/>
                <a:sym typeface="Roboto Condensed"/>
              </a:rPr>
              <a:t>It involves brainstorming a set of possible praise statements ahead of time and using them deliberately increase positive interactions.</a:t>
            </a:r>
            <a:endParaRPr b="1" sz="1800">
              <a:latin typeface="Roboto Condensed"/>
              <a:ea typeface="Roboto Condensed"/>
              <a:cs typeface="Roboto Condensed"/>
              <a:sym typeface="Roboto Condensed"/>
            </a:endParaRPr>
          </a:p>
        </p:txBody>
      </p:sp>
      <p:sp>
        <p:nvSpPr>
          <p:cNvPr id="898" name="Google Shape;898;p123"/>
          <p:cNvSpPr txBox="1"/>
          <p:nvPr/>
        </p:nvSpPr>
        <p:spPr>
          <a:xfrm>
            <a:off x="227125" y="1917125"/>
            <a:ext cx="5402700" cy="299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Roboto Condensed"/>
                <a:ea typeface="Roboto Condensed"/>
                <a:cs typeface="Roboto Condensed"/>
                <a:sym typeface="Roboto Condensed"/>
              </a:rPr>
              <a:t>Positive Specific Feedback (e.g., praise) is a powerful tool to improve behavior and build positive relationships. Because it's </a:t>
            </a:r>
            <a:br>
              <a:rPr lang="en" sz="1600">
                <a:latin typeface="Roboto Condensed"/>
                <a:ea typeface="Roboto Condensed"/>
                <a:cs typeface="Roboto Condensed"/>
                <a:sym typeface="Roboto Condensed"/>
              </a:rPr>
            </a:br>
            <a:r>
              <a:rPr lang="en" sz="1600">
                <a:latin typeface="Roboto Condensed"/>
                <a:ea typeface="Roboto Condensed"/>
                <a:cs typeface="Roboto Condensed"/>
                <a:sym typeface="Roboto Condensed"/>
              </a:rPr>
              <a:t>so effective, it is important to: </a:t>
            </a:r>
            <a:endParaRPr sz="1600">
              <a:latin typeface="Roboto Condensed"/>
              <a:ea typeface="Roboto Condensed"/>
              <a:cs typeface="Roboto Condensed"/>
              <a:sym typeface="Roboto Condensed"/>
            </a:endParaRPr>
          </a:p>
          <a:p>
            <a:pPr indent="0" lvl="0" marL="0" rtl="0" algn="l">
              <a:spcBef>
                <a:spcPts val="1000"/>
              </a:spcBef>
              <a:spcAft>
                <a:spcPts val="0"/>
              </a:spcAft>
              <a:buNone/>
            </a:pPr>
            <a:r>
              <a:rPr lang="en" sz="1600">
                <a:latin typeface="Roboto Condensed"/>
                <a:ea typeface="Roboto Condensed"/>
                <a:cs typeface="Roboto Condensed"/>
                <a:sym typeface="Roboto Condensed"/>
              </a:rPr>
              <a:t>    (a) use it with all students, </a:t>
            </a:r>
            <a:endParaRPr sz="1600">
              <a:latin typeface="Roboto Condensed"/>
              <a:ea typeface="Roboto Condensed"/>
              <a:cs typeface="Roboto Condensed"/>
              <a:sym typeface="Roboto Condensed"/>
            </a:endParaRPr>
          </a:p>
          <a:p>
            <a:pPr indent="0" lvl="0" marL="0" rtl="0" algn="l">
              <a:spcBef>
                <a:spcPts val="0"/>
              </a:spcBef>
              <a:spcAft>
                <a:spcPts val="0"/>
              </a:spcAft>
              <a:buNone/>
            </a:pPr>
            <a:r>
              <a:rPr lang="en" sz="1600">
                <a:latin typeface="Roboto Condensed"/>
                <a:ea typeface="Roboto Condensed"/>
                <a:cs typeface="Roboto Condensed"/>
                <a:sym typeface="Roboto Condensed"/>
              </a:rPr>
              <a:t>  </a:t>
            </a:r>
            <a:r>
              <a:rPr lang="en" sz="1900">
                <a:latin typeface="Roboto Condensed"/>
                <a:ea typeface="Roboto Condensed"/>
                <a:cs typeface="Roboto Condensed"/>
                <a:sym typeface="Roboto Condensed"/>
              </a:rPr>
              <a:t> </a:t>
            </a:r>
            <a:r>
              <a:rPr b="1" lang="en" sz="900">
                <a:latin typeface="Roboto Condensed"/>
                <a:ea typeface="Roboto Condensed"/>
                <a:cs typeface="Roboto Condensed"/>
                <a:sym typeface="Roboto Condensed"/>
              </a:rPr>
              <a:t> </a:t>
            </a:r>
            <a:r>
              <a:rPr b="1" lang="en" sz="1900">
                <a:latin typeface="Roboto Condensed"/>
                <a:ea typeface="Roboto Condensed"/>
                <a:cs typeface="Roboto Condensed"/>
                <a:sym typeface="Roboto Condensed"/>
              </a:rPr>
              <a:t>(b) identify students who need more </a:t>
            </a:r>
            <a:endParaRPr b="1" sz="1900">
              <a:latin typeface="Roboto Condensed"/>
              <a:ea typeface="Roboto Condensed"/>
              <a:cs typeface="Roboto Condensed"/>
              <a:sym typeface="Roboto Condensed"/>
            </a:endParaRPr>
          </a:p>
          <a:p>
            <a:pPr indent="0" lvl="0" marL="0" rtl="0" algn="l">
              <a:spcBef>
                <a:spcPts val="0"/>
              </a:spcBef>
              <a:spcAft>
                <a:spcPts val="0"/>
              </a:spcAft>
              <a:buNone/>
            </a:pPr>
            <a:r>
              <a:rPr b="1" lang="en" sz="1900">
                <a:latin typeface="Roboto Condensed"/>
                <a:ea typeface="Roboto Condensed"/>
                <a:cs typeface="Roboto Condensed"/>
                <a:sym typeface="Roboto Condensed"/>
              </a:rPr>
              <a:t>          positive interactions</a:t>
            </a:r>
            <a:r>
              <a:rPr lang="en" sz="1900">
                <a:latin typeface="Roboto Condensed"/>
                <a:ea typeface="Roboto Condensed"/>
                <a:cs typeface="Roboto Condensed"/>
                <a:sym typeface="Roboto Condensed"/>
              </a:rPr>
              <a:t>, </a:t>
            </a:r>
            <a:r>
              <a:rPr lang="en" sz="1600">
                <a:latin typeface="Roboto Condensed"/>
                <a:ea typeface="Roboto Condensed"/>
                <a:cs typeface="Roboto Condensed"/>
                <a:sym typeface="Roboto Condensed"/>
              </a:rPr>
              <a:t>and </a:t>
            </a:r>
            <a:endParaRPr sz="1600">
              <a:latin typeface="Roboto Condensed"/>
              <a:ea typeface="Roboto Condensed"/>
              <a:cs typeface="Roboto Condensed"/>
              <a:sym typeface="Roboto Condensed"/>
            </a:endParaRPr>
          </a:p>
          <a:p>
            <a:pPr indent="0" lvl="0" marL="0" rtl="0" algn="l">
              <a:spcBef>
                <a:spcPts val="0"/>
              </a:spcBef>
              <a:spcAft>
                <a:spcPts val="0"/>
              </a:spcAft>
              <a:buNone/>
            </a:pPr>
            <a:r>
              <a:rPr lang="en" sz="1600">
                <a:latin typeface="Roboto Condensed"/>
                <a:ea typeface="Roboto Condensed"/>
                <a:cs typeface="Roboto Condensed"/>
                <a:sym typeface="Roboto Condensed"/>
              </a:rPr>
              <a:t>    (c) use specific strategies to increase </a:t>
            </a:r>
            <a:endParaRPr sz="1600">
              <a:latin typeface="Roboto Condensed"/>
              <a:ea typeface="Roboto Condensed"/>
              <a:cs typeface="Roboto Condensed"/>
              <a:sym typeface="Roboto Condensed"/>
            </a:endParaRPr>
          </a:p>
          <a:p>
            <a:pPr indent="0" lvl="0" marL="0" rtl="0" algn="l">
              <a:spcBef>
                <a:spcPts val="0"/>
              </a:spcBef>
              <a:spcAft>
                <a:spcPts val="0"/>
              </a:spcAft>
              <a:buNone/>
            </a:pPr>
            <a:r>
              <a:rPr lang="en" sz="1600">
                <a:latin typeface="Roboto Condensed"/>
                <a:ea typeface="Roboto Condensed"/>
                <a:cs typeface="Roboto Condensed"/>
                <a:sym typeface="Roboto Condensed"/>
              </a:rPr>
              <a:t>          positive feedback. </a:t>
            </a:r>
            <a:endParaRPr sz="1600">
              <a:latin typeface="Roboto Condensed"/>
              <a:ea typeface="Roboto Condensed"/>
              <a:cs typeface="Roboto Condensed"/>
              <a:sym typeface="Roboto Condensed"/>
            </a:endParaRPr>
          </a:p>
          <a:p>
            <a:pPr indent="0" lvl="0" marL="0" rtl="0" algn="l">
              <a:spcBef>
                <a:spcPts val="1000"/>
              </a:spcBef>
              <a:spcAft>
                <a:spcPts val="0"/>
              </a:spcAft>
              <a:buNone/>
            </a:pPr>
            <a:r>
              <a:rPr b="1" lang="en" sz="1600">
                <a:solidFill>
                  <a:schemeClr val="lt1"/>
                </a:solidFill>
                <a:highlight>
                  <a:srgbClr val="55A0D4"/>
                </a:highlight>
                <a:latin typeface="Roboto Condensed"/>
                <a:ea typeface="Roboto Condensed"/>
                <a:cs typeface="Roboto Condensed"/>
                <a:sym typeface="Roboto Condensed"/>
              </a:rPr>
              <a:t>Planned praise is such strategy to ensure underpraised </a:t>
            </a:r>
            <a:br>
              <a:rPr b="1" lang="en" sz="1600">
                <a:solidFill>
                  <a:schemeClr val="lt1"/>
                </a:solidFill>
                <a:highlight>
                  <a:srgbClr val="55A0D4"/>
                </a:highlight>
                <a:latin typeface="Roboto Condensed"/>
                <a:ea typeface="Roboto Condensed"/>
                <a:cs typeface="Roboto Condensed"/>
                <a:sym typeface="Roboto Condensed"/>
              </a:rPr>
            </a:br>
            <a:r>
              <a:rPr b="1" lang="en" sz="1600">
                <a:solidFill>
                  <a:schemeClr val="lt1"/>
                </a:solidFill>
                <a:highlight>
                  <a:srgbClr val="55A0D4"/>
                </a:highlight>
                <a:latin typeface="Roboto Condensed"/>
                <a:ea typeface="Roboto Condensed"/>
                <a:cs typeface="Roboto Condensed"/>
                <a:sym typeface="Roboto Condensed"/>
              </a:rPr>
              <a:t>students have access to this evidence-based practice.</a:t>
            </a:r>
            <a:endParaRPr b="1" sz="1600">
              <a:solidFill>
                <a:schemeClr val="lt1"/>
              </a:solidFill>
              <a:highlight>
                <a:srgbClr val="55A0D4"/>
              </a:highlight>
              <a:latin typeface="Roboto Condensed"/>
              <a:ea typeface="Roboto Condensed"/>
              <a:cs typeface="Roboto Condensed"/>
              <a:sym typeface="Roboto Condensed"/>
            </a:endParaRPr>
          </a:p>
        </p:txBody>
      </p:sp>
      <p:pic>
        <p:nvPicPr>
          <p:cNvPr id="899" name="Google Shape;899;p123"/>
          <p:cNvPicPr preferRelativeResize="0"/>
          <p:nvPr/>
        </p:nvPicPr>
        <p:blipFill rotWithShape="1">
          <a:blip r:embed="rId3">
            <a:alphaModFix/>
          </a:blip>
          <a:srcRect b="18619" l="0" r="0" t="23230"/>
          <a:stretch/>
        </p:blipFill>
        <p:spPr>
          <a:xfrm>
            <a:off x="4698550" y="2672450"/>
            <a:ext cx="4498900" cy="26162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24"/>
          <p:cNvSpPr/>
          <p:nvPr/>
        </p:nvSpPr>
        <p:spPr>
          <a:xfrm rot="-5400000">
            <a:off x="4371138" y="-3440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24"/>
          <p:cNvSpPr txBox="1"/>
          <p:nvPr>
            <p:ph idx="4294967295" type="title"/>
          </p:nvPr>
        </p:nvSpPr>
        <p:spPr>
          <a:xfrm>
            <a:off x="468163" y="175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Roboto Medium"/>
                <a:ea typeface="Roboto Medium"/>
                <a:cs typeface="Roboto Medium"/>
                <a:sym typeface="Roboto Medium"/>
              </a:rPr>
              <a:t>Increase Cultural Responsiveness: </a:t>
            </a:r>
            <a:r>
              <a:rPr lang="en" sz="2200" u="sng">
                <a:solidFill>
                  <a:schemeClr val="lt1"/>
                </a:solidFill>
                <a:latin typeface="Roboto Medium"/>
                <a:ea typeface="Roboto Medium"/>
                <a:cs typeface="Roboto Medium"/>
                <a:sym typeface="Roboto Medium"/>
                <a:hlinkClick r:id="rId3">
                  <a:extLst>
                    <a:ext uri="{A12FA001-AC4F-418D-AE19-62706E023703}">
                      <ahyp:hlinkClr val="tx"/>
                    </a:ext>
                  </a:extLst>
                </a:hlinkClick>
              </a:rPr>
              <a:t>Planned Praise</a:t>
            </a:r>
            <a:endParaRPr sz="2200">
              <a:solidFill>
                <a:schemeClr val="lt1"/>
              </a:solidFill>
              <a:latin typeface="Roboto Medium"/>
              <a:ea typeface="Roboto Medium"/>
              <a:cs typeface="Roboto Medium"/>
              <a:sym typeface="Roboto Medium"/>
            </a:endParaRPr>
          </a:p>
        </p:txBody>
      </p:sp>
      <p:pic>
        <p:nvPicPr>
          <p:cNvPr id="906" name="Google Shape;906;p124"/>
          <p:cNvPicPr preferRelativeResize="0"/>
          <p:nvPr/>
        </p:nvPicPr>
        <p:blipFill rotWithShape="1">
          <a:blip r:embed="rId4">
            <a:alphaModFix/>
          </a:blip>
          <a:srcRect b="0" l="0" r="0" t="13262"/>
          <a:stretch/>
        </p:blipFill>
        <p:spPr>
          <a:xfrm>
            <a:off x="556438" y="956275"/>
            <a:ext cx="7922576" cy="2570900"/>
          </a:xfrm>
          <a:prstGeom prst="rect">
            <a:avLst/>
          </a:prstGeom>
          <a:noFill/>
          <a:ln>
            <a:noFill/>
          </a:ln>
        </p:spPr>
      </p:pic>
      <p:sp>
        <p:nvSpPr>
          <p:cNvPr id="907" name="Google Shape;907;p124"/>
          <p:cNvSpPr txBox="1"/>
          <p:nvPr/>
        </p:nvSpPr>
        <p:spPr>
          <a:xfrm>
            <a:off x="413888" y="3568850"/>
            <a:ext cx="66900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1A1918"/>
                </a:solidFill>
                <a:latin typeface="Open Sans"/>
                <a:ea typeface="Open Sans"/>
                <a:cs typeface="Open Sans"/>
                <a:sym typeface="Open Sans"/>
              </a:rPr>
              <a:t>Tips for Success: </a:t>
            </a:r>
            <a:endParaRPr b="1" sz="1500">
              <a:solidFill>
                <a:srgbClr val="1A1918"/>
              </a:solidFill>
              <a:latin typeface="Open Sans"/>
              <a:ea typeface="Open Sans"/>
              <a:cs typeface="Open Sans"/>
              <a:sym typeface="Open Sans"/>
            </a:endParaRPr>
          </a:p>
          <a:p>
            <a:pPr indent="-311150" lvl="0" marL="457200" rtl="0" algn="l">
              <a:spcBef>
                <a:spcPts val="0"/>
              </a:spcBef>
              <a:spcAft>
                <a:spcPts val="0"/>
              </a:spcAft>
              <a:buClr>
                <a:srgbClr val="1A1918"/>
              </a:buClr>
              <a:buSzPts val="1300"/>
              <a:buFont typeface="Open Sans"/>
              <a:buChar char="●"/>
            </a:pPr>
            <a:r>
              <a:rPr lang="en" sz="1300">
                <a:solidFill>
                  <a:srgbClr val="1A1918"/>
                </a:solidFill>
                <a:latin typeface="Open Sans"/>
                <a:ea typeface="Open Sans"/>
                <a:cs typeface="Open Sans"/>
                <a:sym typeface="Open Sans"/>
              </a:rPr>
              <a:t>Start off using planned praise during a routine that already runs smoothly</a:t>
            </a:r>
            <a:endParaRPr sz="1300">
              <a:solidFill>
                <a:srgbClr val="1A1918"/>
              </a:solidFill>
              <a:latin typeface="Open Sans"/>
              <a:ea typeface="Open Sans"/>
              <a:cs typeface="Open Sans"/>
              <a:sym typeface="Open Sans"/>
            </a:endParaRPr>
          </a:p>
          <a:p>
            <a:pPr indent="-311150" lvl="0" marL="457200" rtl="0" algn="l">
              <a:spcBef>
                <a:spcPts val="0"/>
              </a:spcBef>
              <a:spcAft>
                <a:spcPts val="0"/>
              </a:spcAft>
              <a:buClr>
                <a:srgbClr val="1A1918"/>
              </a:buClr>
              <a:buSzPts val="1300"/>
              <a:buFont typeface="Open Sans"/>
              <a:buChar char="●"/>
            </a:pPr>
            <a:r>
              <a:rPr lang="en" sz="1300">
                <a:solidFill>
                  <a:srgbClr val="1A1918"/>
                </a:solidFill>
                <a:latin typeface="Open Sans"/>
                <a:ea typeface="Open Sans"/>
                <a:cs typeface="Open Sans"/>
                <a:sym typeface="Open Sans"/>
              </a:rPr>
              <a:t>Use a praise preferences assessment to identify preferred praise statements</a:t>
            </a:r>
            <a:endParaRPr sz="1300">
              <a:solidFill>
                <a:srgbClr val="1A1918"/>
              </a:solidFill>
              <a:latin typeface="Open Sans"/>
              <a:ea typeface="Open Sans"/>
              <a:cs typeface="Open Sans"/>
              <a:sym typeface="Open Sans"/>
            </a:endParaRPr>
          </a:p>
          <a:p>
            <a:pPr indent="-311150" lvl="0" marL="457200" rtl="0" algn="l">
              <a:spcBef>
                <a:spcPts val="0"/>
              </a:spcBef>
              <a:spcAft>
                <a:spcPts val="0"/>
              </a:spcAft>
              <a:buClr>
                <a:srgbClr val="1A1918"/>
              </a:buClr>
              <a:buSzPts val="1300"/>
              <a:buFont typeface="Open Sans"/>
              <a:buChar char="●"/>
            </a:pPr>
            <a:r>
              <a:rPr lang="en" sz="1300">
                <a:solidFill>
                  <a:srgbClr val="1A1918"/>
                </a:solidFill>
                <a:latin typeface="Open Sans"/>
                <a:ea typeface="Open Sans"/>
                <a:cs typeface="Open Sans"/>
                <a:sym typeface="Open Sans"/>
              </a:rPr>
              <a:t>Consider writing praise statements on a seating chart and use it to tally</a:t>
            </a:r>
            <a:endParaRPr sz="1300">
              <a:solidFill>
                <a:srgbClr val="1A1918"/>
              </a:solidFill>
              <a:latin typeface="Open Sans"/>
              <a:ea typeface="Open Sans"/>
              <a:cs typeface="Open Sans"/>
              <a:sym typeface="Open Sans"/>
            </a:endParaRPr>
          </a:p>
          <a:p>
            <a:pPr indent="-311150" lvl="0" marL="457200" rtl="0" algn="l">
              <a:spcBef>
                <a:spcPts val="0"/>
              </a:spcBef>
              <a:spcAft>
                <a:spcPts val="0"/>
              </a:spcAft>
              <a:buClr>
                <a:srgbClr val="1A1918"/>
              </a:buClr>
              <a:buSzPts val="1300"/>
              <a:buFont typeface="Open Sans"/>
              <a:buChar char="●"/>
            </a:pPr>
            <a:r>
              <a:rPr lang="en" sz="1300">
                <a:solidFill>
                  <a:srgbClr val="1A1918"/>
                </a:solidFill>
                <a:latin typeface="Open Sans"/>
                <a:ea typeface="Open Sans"/>
                <a:cs typeface="Open Sans"/>
                <a:sym typeface="Open Sans"/>
              </a:rPr>
              <a:t>Use a system to help prompt you to use planned praise, such as a phone reminder or visual signal (e.g., poster, sticker, note in lesson plan)</a:t>
            </a:r>
            <a:endParaRPr sz="1300">
              <a:latin typeface="Open Sans"/>
              <a:ea typeface="Open Sans"/>
              <a:cs typeface="Open Sans"/>
              <a:sym typeface="Open Sans"/>
            </a:endParaRPr>
          </a:p>
        </p:txBody>
      </p:sp>
      <p:pic>
        <p:nvPicPr>
          <p:cNvPr id="908" name="Google Shape;908;p124"/>
          <p:cNvPicPr preferRelativeResize="0"/>
          <p:nvPr/>
        </p:nvPicPr>
        <p:blipFill>
          <a:blip r:embed="rId5">
            <a:alphaModFix/>
          </a:blip>
          <a:stretch>
            <a:fillRect/>
          </a:stretch>
        </p:blipFill>
        <p:spPr>
          <a:xfrm>
            <a:off x="7103900" y="3521451"/>
            <a:ext cx="1463376" cy="1463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25"/>
          <p:cNvSpPr/>
          <p:nvPr/>
        </p:nvSpPr>
        <p:spPr>
          <a:xfrm rot="-5400000">
            <a:off x="4371138" y="-343635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25"/>
          <p:cNvSpPr txBox="1"/>
          <p:nvPr>
            <p:ph idx="4294967295" type="title"/>
          </p:nvPr>
        </p:nvSpPr>
        <p:spPr>
          <a:xfrm>
            <a:off x="468163" y="179775"/>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Non-Contingent Praise</a:t>
            </a:r>
            <a:endParaRPr sz="3000">
              <a:solidFill>
                <a:srgbClr val="FFFFFF"/>
              </a:solidFill>
              <a:latin typeface="Roboto Medium"/>
              <a:ea typeface="Roboto Medium"/>
              <a:cs typeface="Roboto Medium"/>
              <a:sym typeface="Roboto Medium"/>
            </a:endParaRPr>
          </a:p>
        </p:txBody>
      </p:sp>
      <p:sp>
        <p:nvSpPr>
          <p:cNvPr id="915" name="Google Shape;915;p125"/>
          <p:cNvSpPr txBox="1"/>
          <p:nvPr/>
        </p:nvSpPr>
        <p:spPr>
          <a:xfrm>
            <a:off x="444700" y="1227150"/>
            <a:ext cx="45339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0000"/>
                </a:solidFill>
                <a:latin typeface="Open Sans"/>
                <a:ea typeface="Open Sans"/>
                <a:cs typeface="Open Sans"/>
                <a:sym typeface="Open Sans"/>
              </a:rPr>
              <a:t>Shout Outs or Appreciations</a:t>
            </a:r>
            <a:endParaRPr b="1" sz="2200">
              <a:solidFill>
                <a:srgbClr val="000000"/>
              </a:solidFill>
              <a:latin typeface="Open Sans"/>
              <a:ea typeface="Open Sans"/>
              <a:cs typeface="Open Sans"/>
              <a:sym typeface="Open Sans"/>
            </a:endParaRPr>
          </a:p>
          <a:p>
            <a:pPr indent="0" lvl="0" marL="0" rtl="0" algn="l">
              <a:spcBef>
                <a:spcPts val="0"/>
              </a:spcBef>
              <a:spcAft>
                <a:spcPts val="0"/>
              </a:spcAft>
              <a:buNone/>
            </a:pPr>
            <a:r>
              <a:rPr lang="en" sz="1900">
                <a:solidFill>
                  <a:srgbClr val="000000"/>
                </a:solidFill>
                <a:latin typeface="Open Sans"/>
                <a:ea typeface="Open Sans"/>
                <a:cs typeface="Open Sans"/>
                <a:sym typeface="Open Sans"/>
              </a:rPr>
              <a:t>A whole-class activity in which students acknowledge peers/class for their actions, efforts and gestures.</a:t>
            </a:r>
            <a:endParaRPr sz="1900">
              <a:solidFill>
                <a:srgbClr val="000000"/>
              </a:solidFill>
              <a:latin typeface="Open Sans"/>
              <a:ea typeface="Open Sans"/>
              <a:cs typeface="Open Sans"/>
              <a:sym typeface="Open Sans"/>
            </a:endParaRPr>
          </a:p>
          <a:p>
            <a:pPr indent="0" lvl="0" marL="0" rtl="0" algn="l">
              <a:spcBef>
                <a:spcPts val="1000"/>
              </a:spcBef>
              <a:spcAft>
                <a:spcPts val="0"/>
              </a:spcAft>
              <a:buNone/>
            </a:pPr>
            <a:r>
              <a:rPr b="1" lang="en" sz="2200" u="sng">
                <a:solidFill>
                  <a:srgbClr val="599BD5"/>
                </a:solidFill>
                <a:latin typeface="Open Sans"/>
                <a:ea typeface="Open Sans"/>
                <a:cs typeface="Open Sans"/>
                <a:sym typeface="Open Sans"/>
                <a:hlinkClick r:id="rId3">
                  <a:extLst>
                    <a:ext uri="{A12FA001-AC4F-418D-AE19-62706E023703}">
                      <ahyp:hlinkClr val="tx"/>
                    </a:ext>
                  </a:extLst>
                </a:hlinkClick>
              </a:rPr>
              <a:t>Positive Greetings</a:t>
            </a:r>
            <a:endParaRPr b="1" sz="2200">
              <a:solidFill>
                <a:srgbClr val="599BD5"/>
              </a:solidFill>
              <a:latin typeface="Open Sans"/>
              <a:ea typeface="Open Sans"/>
              <a:cs typeface="Open Sans"/>
              <a:sym typeface="Open Sans"/>
            </a:endParaRPr>
          </a:p>
          <a:p>
            <a:pPr indent="0" lvl="0" marL="0" rtl="0" algn="l">
              <a:spcBef>
                <a:spcPts val="0"/>
              </a:spcBef>
              <a:spcAft>
                <a:spcPts val="0"/>
              </a:spcAft>
              <a:buNone/>
            </a:pPr>
            <a:r>
              <a:rPr lang="en" sz="1900">
                <a:solidFill>
                  <a:srgbClr val="000000"/>
                </a:solidFill>
                <a:latin typeface="Open Sans"/>
                <a:ea typeface="Open Sans"/>
                <a:cs typeface="Open Sans"/>
                <a:sym typeface="Open Sans"/>
              </a:rPr>
              <a:t>Stand at the door as students </a:t>
            </a:r>
            <a:br>
              <a:rPr lang="en" sz="1900">
                <a:solidFill>
                  <a:srgbClr val="000000"/>
                </a:solidFill>
                <a:latin typeface="Open Sans"/>
                <a:ea typeface="Open Sans"/>
                <a:cs typeface="Open Sans"/>
                <a:sym typeface="Open Sans"/>
              </a:rPr>
            </a:br>
            <a:r>
              <a:rPr lang="en" sz="1900">
                <a:solidFill>
                  <a:srgbClr val="000000"/>
                </a:solidFill>
                <a:latin typeface="Open Sans"/>
                <a:ea typeface="Open Sans"/>
                <a:cs typeface="Open Sans"/>
                <a:sym typeface="Open Sans"/>
              </a:rPr>
              <a:t>arrive and:</a:t>
            </a:r>
            <a:endParaRPr sz="1900">
              <a:solidFill>
                <a:srgbClr val="000000"/>
              </a:solidFill>
              <a:latin typeface="Open Sans"/>
              <a:ea typeface="Open Sans"/>
              <a:cs typeface="Open Sans"/>
              <a:sym typeface="Open Sans"/>
            </a:endParaRPr>
          </a:p>
          <a:p>
            <a:pPr indent="-349250" lvl="0" marL="457200" rtl="0" algn="l">
              <a:spcBef>
                <a:spcPts val="0"/>
              </a:spcBef>
              <a:spcAft>
                <a:spcPts val="0"/>
              </a:spcAft>
              <a:buClr>
                <a:srgbClr val="000000"/>
              </a:buClr>
              <a:buSzPts val="1900"/>
              <a:buFont typeface="Open Sans"/>
              <a:buChar char="●"/>
            </a:pPr>
            <a:r>
              <a:rPr lang="en" sz="1900">
                <a:solidFill>
                  <a:srgbClr val="000000"/>
                </a:solidFill>
                <a:latin typeface="Open Sans"/>
                <a:ea typeface="Open Sans"/>
                <a:cs typeface="Open Sans"/>
                <a:sym typeface="Open Sans"/>
              </a:rPr>
              <a:t>Greet them by name</a:t>
            </a:r>
            <a:endParaRPr sz="1900">
              <a:solidFill>
                <a:srgbClr val="000000"/>
              </a:solidFill>
              <a:latin typeface="Open Sans"/>
              <a:ea typeface="Open Sans"/>
              <a:cs typeface="Open Sans"/>
              <a:sym typeface="Open Sans"/>
            </a:endParaRPr>
          </a:p>
          <a:p>
            <a:pPr indent="-349250" lvl="0" marL="457200" rtl="0" algn="l">
              <a:spcBef>
                <a:spcPts val="0"/>
              </a:spcBef>
              <a:spcAft>
                <a:spcPts val="0"/>
              </a:spcAft>
              <a:buClr>
                <a:srgbClr val="000000"/>
              </a:buClr>
              <a:buSzPts val="1900"/>
              <a:buFont typeface="Open Sans"/>
              <a:buChar char="●"/>
            </a:pPr>
            <a:r>
              <a:rPr lang="en" sz="1900">
                <a:solidFill>
                  <a:srgbClr val="000000"/>
                </a:solidFill>
                <a:latin typeface="Open Sans"/>
                <a:ea typeface="Open Sans"/>
                <a:cs typeface="Open Sans"/>
                <a:sym typeface="Open Sans"/>
              </a:rPr>
              <a:t>Say something positive or neutral</a:t>
            </a:r>
            <a:endParaRPr sz="1900">
              <a:solidFill>
                <a:srgbClr val="000000"/>
              </a:solidFill>
              <a:latin typeface="Open Sans"/>
              <a:ea typeface="Open Sans"/>
              <a:cs typeface="Open Sans"/>
              <a:sym typeface="Open Sans"/>
            </a:endParaRPr>
          </a:p>
          <a:p>
            <a:pPr indent="-349250" lvl="0" marL="457200" rtl="0" algn="l">
              <a:spcBef>
                <a:spcPts val="0"/>
              </a:spcBef>
              <a:spcAft>
                <a:spcPts val="0"/>
              </a:spcAft>
              <a:buClr>
                <a:srgbClr val="000000"/>
              </a:buClr>
              <a:buSzPts val="1900"/>
              <a:buFont typeface="Open Sans"/>
              <a:buChar char="●"/>
            </a:pPr>
            <a:r>
              <a:rPr lang="en" sz="1900">
                <a:solidFill>
                  <a:srgbClr val="000000"/>
                </a:solidFill>
                <a:latin typeface="Open Sans"/>
                <a:ea typeface="Open Sans"/>
                <a:cs typeface="Open Sans"/>
                <a:sym typeface="Open Sans"/>
              </a:rPr>
              <a:t>Direct to the first activity</a:t>
            </a:r>
            <a:endParaRPr sz="1900">
              <a:solidFill>
                <a:srgbClr val="000000"/>
              </a:solidFill>
              <a:latin typeface="Open Sans"/>
              <a:ea typeface="Open Sans"/>
              <a:cs typeface="Open Sans"/>
              <a:sym typeface="Open Sans"/>
            </a:endParaRPr>
          </a:p>
          <a:p>
            <a:pPr indent="0" lvl="0" marL="0" rtl="0" algn="l">
              <a:spcBef>
                <a:spcPts val="0"/>
              </a:spcBef>
              <a:spcAft>
                <a:spcPts val="0"/>
              </a:spcAft>
              <a:buNone/>
            </a:pPr>
            <a:r>
              <a:t/>
            </a:r>
            <a:endParaRPr sz="1900">
              <a:solidFill>
                <a:srgbClr val="000000"/>
              </a:solidFill>
              <a:latin typeface="Open Sans"/>
              <a:ea typeface="Open Sans"/>
              <a:cs typeface="Open Sans"/>
              <a:sym typeface="Open Sans"/>
            </a:endParaRPr>
          </a:p>
        </p:txBody>
      </p:sp>
      <p:pic>
        <p:nvPicPr>
          <p:cNvPr id="916" name="Google Shape;916;p125"/>
          <p:cNvPicPr preferRelativeResize="0"/>
          <p:nvPr/>
        </p:nvPicPr>
        <p:blipFill>
          <a:blip r:embed="rId4">
            <a:alphaModFix/>
          </a:blip>
          <a:stretch>
            <a:fillRect/>
          </a:stretch>
        </p:blipFill>
        <p:spPr>
          <a:xfrm>
            <a:off x="5093250" y="2745350"/>
            <a:ext cx="3731026" cy="2098699"/>
          </a:xfrm>
          <a:prstGeom prst="rect">
            <a:avLst/>
          </a:prstGeom>
          <a:noFill/>
          <a:ln>
            <a:noFill/>
          </a:ln>
        </p:spPr>
      </p:pic>
      <p:pic>
        <p:nvPicPr>
          <p:cNvPr descr="Nurture a positive, supportive atmosphere in your classroom with fun and fast peer shout outs.&#10;&#10;Subscribe to our free email newsletter Edutopia Weekly: https://edut.to/3G5zIZ4 &#10;&#10;Highlander Charter School&#10;GRADES K - 12 | Providence, RI&#10;&#10;Get more strategies for the classroom at Edutopia.org&#10;&#10;&#10;*Follow us here:*&#10;Official Website: https://edutopia.org &#10;YouTube: https://www.youtube.com/c/edutopia&#10;Facebook: https://www.facebook.com/edutopia&#10;Twitter: https://twitter.com/edutopia&#10;Instagram: https://www.instagram.com/edutopia/&#10;&#10;#60secondstrategy #classroom #classroomactivity #teachers &#10;&#10;© 2017 George Lucas Educational Foundation" id="917" name="Google Shape;917;p125" title="60-Second Strategy: Shout Outs">
            <a:hlinkClick r:id="rId5"/>
          </p:cNvPr>
          <p:cNvPicPr preferRelativeResize="0"/>
          <p:nvPr/>
        </p:nvPicPr>
        <p:blipFill>
          <a:blip r:embed="rId6">
            <a:alphaModFix/>
          </a:blip>
          <a:stretch>
            <a:fillRect/>
          </a:stretch>
        </p:blipFill>
        <p:spPr>
          <a:xfrm>
            <a:off x="4902400" y="1100850"/>
            <a:ext cx="3048000" cy="1714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A0D3"/>
        </a:solidFill>
      </p:bgPr>
    </p:bg>
    <p:spTree>
      <p:nvGrpSpPr>
        <p:cNvPr id="921" name="Shape 921"/>
        <p:cNvGrpSpPr/>
        <p:nvPr/>
      </p:nvGrpSpPr>
      <p:grpSpPr>
        <a:xfrm>
          <a:off x="0" y="0"/>
          <a:ext cx="0" cy="0"/>
          <a:chOff x="0" y="0"/>
          <a:chExt cx="0" cy="0"/>
        </a:xfrm>
      </p:grpSpPr>
      <p:sp>
        <p:nvSpPr>
          <p:cNvPr id="922" name="Google Shape;922;p126"/>
          <p:cNvSpPr txBox="1"/>
          <p:nvPr>
            <p:ph type="title"/>
          </p:nvPr>
        </p:nvSpPr>
        <p:spPr>
          <a:xfrm>
            <a:off x="287775" y="183060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300">
                <a:solidFill>
                  <a:schemeClr val="lt1"/>
                </a:solidFill>
                <a:latin typeface="Roboto"/>
                <a:ea typeface="Roboto"/>
                <a:cs typeface="Roboto"/>
                <a:sym typeface="Roboto"/>
              </a:rPr>
              <a:t>Six Things Teachers Can Do to Prevent Discipline Problems</a:t>
            </a:r>
            <a:endParaRPr b="1" sz="3300">
              <a:solidFill>
                <a:schemeClr val="lt1"/>
              </a:solidFill>
              <a:latin typeface="Roboto"/>
              <a:ea typeface="Roboto"/>
              <a:cs typeface="Roboto"/>
              <a:sym typeface="Roboto"/>
            </a:endParaRPr>
          </a:p>
        </p:txBody>
      </p:sp>
      <p:sp>
        <p:nvSpPr>
          <p:cNvPr id="923" name="Google Shape;923;p126"/>
          <p:cNvSpPr txBox="1"/>
          <p:nvPr>
            <p:ph idx="2" type="body"/>
          </p:nvPr>
        </p:nvSpPr>
        <p:spPr>
          <a:xfrm>
            <a:off x="4757425" y="191650"/>
            <a:ext cx="3837000" cy="47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467F"/>
                </a:solidFill>
                <a:latin typeface="Open Sans"/>
                <a:ea typeface="Open Sans"/>
                <a:cs typeface="Open Sans"/>
                <a:sym typeface="Open Sans"/>
              </a:rPr>
              <a:t>1. </a:t>
            </a:r>
            <a:r>
              <a:rPr lang="en">
                <a:solidFill>
                  <a:srgbClr val="00467F"/>
                </a:solidFill>
                <a:latin typeface="Open Sans"/>
                <a:ea typeface="Open Sans"/>
                <a:cs typeface="Open Sans"/>
                <a:sym typeface="Open Sans"/>
              </a:rPr>
              <a:t>Make connecting with students a top priority </a:t>
            </a:r>
            <a:endParaRPr>
              <a:solidFill>
                <a:srgbClr val="00467F"/>
              </a:solidFill>
              <a:latin typeface="Open Sans"/>
              <a:ea typeface="Open Sans"/>
              <a:cs typeface="Open Sans"/>
              <a:sym typeface="Open Sans"/>
            </a:endParaRPr>
          </a:p>
          <a:p>
            <a:pPr indent="0" lvl="0" marL="0" rtl="0" algn="l">
              <a:spcBef>
                <a:spcPts val="1600"/>
              </a:spcBef>
              <a:spcAft>
                <a:spcPts val="0"/>
              </a:spcAft>
              <a:buNone/>
            </a:pPr>
            <a:r>
              <a:rPr lang="en">
                <a:solidFill>
                  <a:srgbClr val="00467F"/>
                </a:solidFill>
                <a:latin typeface="Open Sans"/>
                <a:ea typeface="Open Sans"/>
                <a:cs typeface="Open Sans"/>
                <a:sym typeface="Open Sans"/>
              </a:rPr>
              <a:t>2. Know and express yourself - warts and all</a:t>
            </a:r>
            <a:endParaRPr>
              <a:solidFill>
                <a:srgbClr val="00467F"/>
              </a:solidFill>
              <a:latin typeface="Open Sans"/>
              <a:ea typeface="Open Sans"/>
              <a:cs typeface="Open Sans"/>
              <a:sym typeface="Open Sans"/>
            </a:endParaRPr>
          </a:p>
          <a:p>
            <a:pPr indent="0" lvl="0" marL="0" rtl="0" algn="l">
              <a:spcBef>
                <a:spcPts val="1600"/>
              </a:spcBef>
              <a:spcAft>
                <a:spcPts val="0"/>
              </a:spcAft>
              <a:buNone/>
            </a:pPr>
            <a:r>
              <a:rPr lang="en">
                <a:solidFill>
                  <a:srgbClr val="00467F"/>
                </a:solidFill>
                <a:latin typeface="Open Sans"/>
                <a:ea typeface="Open Sans"/>
                <a:cs typeface="Open Sans"/>
                <a:sym typeface="Open Sans"/>
              </a:rPr>
              <a:t>3. Make success a daily goal for each student</a:t>
            </a:r>
            <a:endParaRPr>
              <a:solidFill>
                <a:srgbClr val="00467F"/>
              </a:solidFill>
              <a:latin typeface="Open Sans"/>
              <a:ea typeface="Open Sans"/>
              <a:cs typeface="Open Sans"/>
              <a:sym typeface="Open Sans"/>
            </a:endParaRPr>
          </a:p>
          <a:p>
            <a:pPr indent="0" lvl="0" marL="0" rtl="0" algn="l">
              <a:spcBef>
                <a:spcPts val="1600"/>
              </a:spcBef>
              <a:spcAft>
                <a:spcPts val="0"/>
              </a:spcAft>
              <a:buNone/>
            </a:pPr>
            <a:r>
              <a:rPr lang="en">
                <a:solidFill>
                  <a:srgbClr val="00467F"/>
                </a:solidFill>
                <a:latin typeface="Open Sans"/>
                <a:ea typeface="Open Sans"/>
                <a:cs typeface="Open Sans"/>
                <a:sym typeface="Open Sans"/>
              </a:rPr>
              <a:t>4. Make your classroom a motivating place</a:t>
            </a:r>
            <a:endParaRPr>
              <a:solidFill>
                <a:srgbClr val="00467F"/>
              </a:solidFill>
              <a:latin typeface="Open Sans"/>
              <a:ea typeface="Open Sans"/>
              <a:cs typeface="Open Sans"/>
              <a:sym typeface="Open Sans"/>
            </a:endParaRPr>
          </a:p>
          <a:p>
            <a:pPr indent="0" lvl="0" marL="0" rtl="0" algn="l">
              <a:spcBef>
                <a:spcPts val="1600"/>
              </a:spcBef>
              <a:spcAft>
                <a:spcPts val="0"/>
              </a:spcAft>
              <a:buNone/>
            </a:pPr>
            <a:r>
              <a:rPr lang="en">
                <a:solidFill>
                  <a:srgbClr val="00467F"/>
                </a:solidFill>
                <a:latin typeface="Open Sans"/>
                <a:ea typeface="Open Sans"/>
                <a:cs typeface="Open Sans"/>
                <a:sym typeface="Open Sans"/>
              </a:rPr>
              <a:t>5. Teach responsibility and caring</a:t>
            </a:r>
            <a:endParaRPr>
              <a:solidFill>
                <a:srgbClr val="00467F"/>
              </a:solidFill>
              <a:latin typeface="Open Sans"/>
              <a:ea typeface="Open Sans"/>
              <a:cs typeface="Open Sans"/>
              <a:sym typeface="Open Sans"/>
            </a:endParaRPr>
          </a:p>
          <a:p>
            <a:pPr indent="0" lvl="0" marL="0" rtl="0" algn="l">
              <a:spcBef>
                <a:spcPts val="1600"/>
              </a:spcBef>
              <a:spcAft>
                <a:spcPts val="0"/>
              </a:spcAft>
              <a:buNone/>
            </a:pPr>
            <a:r>
              <a:rPr lang="en">
                <a:solidFill>
                  <a:srgbClr val="00467F"/>
                </a:solidFill>
                <a:latin typeface="Open Sans"/>
                <a:ea typeface="Open Sans"/>
                <a:cs typeface="Open Sans"/>
                <a:sym typeface="Open Sans"/>
              </a:rPr>
              <a:t>6. Establish formal discipline procedures (a “social contract”)</a:t>
            </a:r>
            <a:endParaRPr>
              <a:solidFill>
                <a:srgbClr val="00467F"/>
              </a:solidFill>
              <a:latin typeface="Open Sans"/>
              <a:ea typeface="Open Sans"/>
              <a:cs typeface="Open Sans"/>
              <a:sym typeface="Open Sans"/>
            </a:endParaRPr>
          </a:p>
          <a:p>
            <a:pPr indent="0" lvl="0" marL="0" rtl="0" algn="l">
              <a:spcBef>
                <a:spcPts val="1600"/>
              </a:spcBef>
              <a:spcAft>
                <a:spcPts val="0"/>
              </a:spcAft>
              <a:buNone/>
            </a:pPr>
            <a:r>
              <a:t/>
            </a:r>
            <a:endParaRPr>
              <a:solidFill>
                <a:srgbClr val="00467F"/>
              </a:solidFill>
              <a:latin typeface="Open Sans"/>
              <a:ea typeface="Open Sans"/>
              <a:cs typeface="Open Sans"/>
              <a:sym typeface="Open Sans"/>
            </a:endParaRPr>
          </a:p>
          <a:p>
            <a:pPr indent="0" lvl="0" marL="0" rtl="0" algn="l">
              <a:spcBef>
                <a:spcPts val="1600"/>
              </a:spcBef>
              <a:spcAft>
                <a:spcPts val="0"/>
              </a:spcAft>
              <a:buNone/>
            </a:pPr>
            <a:r>
              <a:t/>
            </a:r>
            <a:endParaRPr>
              <a:solidFill>
                <a:srgbClr val="00467F"/>
              </a:solidFill>
              <a:latin typeface="Open Sans"/>
              <a:ea typeface="Open Sans"/>
              <a:cs typeface="Open Sans"/>
              <a:sym typeface="Open Sans"/>
            </a:endParaRPr>
          </a:p>
          <a:p>
            <a:pPr indent="0" lvl="0" marL="0" rtl="0" algn="l">
              <a:spcBef>
                <a:spcPts val="1600"/>
              </a:spcBef>
              <a:spcAft>
                <a:spcPts val="1600"/>
              </a:spcAft>
              <a:buClr>
                <a:schemeClr val="dk1"/>
              </a:buClr>
              <a:buSzPts val="1100"/>
              <a:buFont typeface="Arial"/>
              <a:buNone/>
            </a:pPr>
            <a:r>
              <a:t/>
            </a:r>
            <a:endParaRPr>
              <a:solidFill>
                <a:srgbClr val="00467F"/>
              </a:solidFill>
              <a:latin typeface="Open Sans"/>
              <a:ea typeface="Open Sans"/>
              <a:cs typeface="Open Sans"/>
              <a:sym typeface="Open Sans"/>
            </a:endParaRPr>
          </a:p>
        </p:txBody>
      </p:sp>
      <p:sp>
        <p:nvSpPr>
          <p:cNvPr id="924" name="Google Shape;924;p126"/>
          <p:cNvSpPr txBox="1"/>
          <p:nvPr/>
        </p:nvSpPr>
        <p:spPr>
          <a:xfrm>
            <a:off x="0" y="460522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Digital Handouts: </a:t>
            </a:r>
            <a:r>
              <a:rPr b="1" lang="en" sz="1200" u="sng">
                <a:solidFill>
                  <a:schemeClr val="lt1"/>
                </a:solidFill>
                <a:latin typeface="Open Sans"/>
                <a:ea typeface="Open Sans"/>
                <a:cs typeface="Open Sans"/>
                <a:sym typeface="Open Sans"/>
                <a:hlinkClick r:id="rId3">
                  <a:extLst>
                    <a:ext uri="{A12FA001-AC4F-418D-AE19-62706E023703}">
                      <ahyp:hlinkClr val="tx"/>
                    </a:ext>
                  </a:extLst>
                </a:hlinkClick>
              </a:rPr>
              <a:t>tinyurl.com/GranitePL2024CRAB</a:t>
            </a:r>
            <a:endParaRPr b="1" sz="1200">
              <a:solidFill>
                <a:schemeClr val="lt1"/>
              </a:solidFill>
              <a:latin typeface="Open Sans"/>
              <a:ea typeface="Open Sans"/>
              <a:cs typeface="Open Sans"/>
              <a:sym typeface="Open Sans"/>
            </a:endParaRPr>
          </a:p>
        </p:txBody>
      </p:sp>
      <p:pic>
        <p:nvPicPr>
          <p:cNvPr id="925" name="Google Shape;925;p126"/>
          <p:cNvPicPr preferRelativeResize="0"/>
          <p:nvPr/>
        </p:nvPicPr>
        <p:blipFill>
          <a:blip r:embed="rId4">
            <a:alphaModFix/>
          </a:blip>
          <a:stretch>
            <a:fillRect/>
          </a:stretch>
        </p:blipFill>
        <p:spPr>
          <a:xfrm>
            <a:off x="8000275" y="4523075"/>
            <a:ext cx="1067526" cy="5659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id="930" name="Google Shape;930;p127">
            <a:hlinkClick r:id="rId3"/>
          </p:cNvPr>
          <p:cNvPicPr preferRelativeResize="0"/>
          <p:nvPr/>
        </p:nvPicPr>
        <p:blipFill rotWithShape="1">
          <a:blip r:embed="rId4">
            <a:alphaModFix/>
          </a:blip>
          <a:srcRect b="0" l="14874" r="13440" t="0"/>
          <a:stretch/>
        </p:blipFill>
        <p:spPr>
          <a:xfrm>
            <a:off x="274112" y="2717525"/>
            <a:ext cx="1529525" cy="2098625"/>
          </a:xfrm>
          <a:prstGeom prst="rect">
            <a:avLst/>
          </a:prstGeom>
          <a:noFill/>
          <a:ln>
            <a:noFill/>
          </a:ln>
        </p:spPr>
      </p:pic>
      <p:sp>
        <p:nvSpPr>
          <p:cNvPr id="931" name="Google Shape;931;p127"/>
          <p:cNvSpPr/>
          <p:nvPr/>
        </p:nvSpPr>
        <p:spPr>
          <a:xfrm rot="-5400000">
            <a:off x="4371138"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27"/>
          <p:cNvSpPr txBox="1"/>
          <p:nvPr>
            <p:ph idx="4294967295" type="title"/>
          </p:nvPr>
        </p:nvSpPr>
        <p:spPr>
          <a:xfrm>
            <a:off x="468163" y="113300"/>
            <a:ext cx="8099100" cy="5727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Resources</a:t>
            </a:r>
            <a:endParaRPr b="1" i="1" sz="3000">
              <a:solidFill>
                <a:srgbClr val="FFFFFF"/>
              </a:solidFill>
              <a:latin typeface="Roboto"/>
              <a:ea typeface="Roboto"/>
              <a:cs typeface="Roboto"/>
              <a:sym typeface="Roboto"/>
            </a:endParaRPr>
          </a:p>
        </p:txBody>
      </p:sp>
      <p:sp>
        <p:nvSpPr>
          <p:cNvPr id="933" name="Google Shape;933;p127"/>
          <p:cNvSpPr txBox="1"/>
          <p:nvPr/>
        </p:nvSpPr>
        <p:spPr>
          <a:xfrm rot="-288162">
            <a:off x="4501727" y="3433691"/>
            <a:ext cx="2959692" cy="55395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rgbClr val="2200CC"/>
                </a:solidFill>
                <a:latin typeface="Open Sans"/>
                <a:ea typeface="Open Sans"/>
                <a:cs typeface="Open Sans"/>
                <a:sym typeface="Open Sans"/>
                <a:hlinkClick r:id="rId5">
                  <a:extLst>
                    <a:ext uri="{A12FA001-AC4F-418D-AE19-62706E023703}">
                      <ahyp:hlinkClr val="tx"/>
                    </a:ext>
                  </a:extLst>
                </a:hlinkClick>
              </a:rPr>
              <a:t>Reframing Classroom Management </a:t>
            </a:r>
            <a:endParaRPr sz="1500"/>
          </a:p>
          <a:p>
            <a:pPr indent="0" lvl="0" marL="0" rtl="0" algn="ctr">
              <a:spcBef>
                <a:spcPts val="0"/>
              </a:spcBef>
              <a:spcAft>
                <a:spcPts val="0"/>
              </a:spcAft>
              <a:buNone/>
            </a:pPr>
            <a:r>
              <a:rPr lang="en" sz="1200" u="sng">
                <a:solidFill>
                  <a:srgbClr val="2200CC"/>
                </a:solidFill>
                <a:latin typeface="Open Sans"/>
                <a:ea typeface="Open Sans"/>
                <a:cs typeface="Open Sans"/>
                <a:sym typeface="Open Sans"/>
                <a:hlinkClick r:id="rId6">
                  <a:extLst>
                    <a:ext uri="{A12FA001-AC4F-418D-AE19-62706E023703}">
                      <ahyp:hlinkClr val="tx"/>
                    </a:ext>
                  </a:extLst>
                </a:hlinkClick>
              </a:rPr>
              <a:t>A Toolkit for Educators</a:t>
            </a:r>
            <a:endParaRPr sz="1200">
              <a:latin typeface="Open Sans"/>
              <a:ea typeface="Open Sans"/>
              <a:cs typeface="Open Sans"/>
              <a:sym typeface="Open Sans"/>
            </a:endParaRPr>
          </a:p>
        </p:txBody>
      </p:sp>
      <p:sp>
        <p:nvSpPr>
          <p:cNvPr id="934" name="Google Shape;934;p127"/>
          <p:cNvSpPr txBox="1"/>
          <p:nvPr>
            <p:ph idx="4294967295" type="body"/>
          </p:nvPr>
        </p:nvSpPr>
        <p:spPr>
          <a:xfrm>
            <a:off x="406400" y="977900"/>
            <a:ext cx="5073300" cy="15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sz="1900" u="sng">
                <a:solidFill>
                  <a:srgbClr val="599BD5"/>
                </a:solidFill>
                <a:latin typeface="Open Sans"/>
                <a:ea typeface="Open Sans"/>
                <a:cs typeface="Open Sans"/>
                <a:sym typeface="Open Sans"/>
                <a:hlinkClick r:id="rId7">
                  <a:extLst>
                    <a:ext uri="{A12FA001-AC4F-418D-AE19-62706E023703}">
                      <ahyp:hlinkClr val="tx"/>
                    </a:ext>
                  </a:extLst>
                </a:hlinkClick>
              </a:rPr>
              <a:t>Strategies</a:t>
            </a:r>
            <a:endParaRPr b="1" sz="1900">
              <a:solidFill>
                <a:srgbClr val="599BD5"/>
              </a:solidFill>
              <a:latin typeface="Open Sans"/>
              <a:ea typeface="Open Sans"/>
              <a:cs typeface="Open Sans"/>
              <a:sym typeface="Open Sans"/>
            </a:endParaRPr>
          </a:p>
          <a:p>
            <a:pPr indent="-215900" lvl="0" marL="342900" rtl="0" algn="l">
              <a:spcBef>
                <a:spcPts val="0"/>
              </a:spcBef>
              <a:spcAft>
                <a:spcPts val="0"/>
              </a:spcAft>
              <a:buClr>
                <a:schemeClr val="dk1"/>
              </a:buClr>
              <a:buSzPts val="1600"/>
              <a:buFont typeface="Roboto Condensed"/>
              <a:buChar char="●"/>
            </a:pPr>
            <a:r>
              <a:rPr lang="en" sz="1600">
                <a:solidFill>
                  <a:schemeClr val="dk1"/>
                </a:solidFill>
                <a:latin typeface="Open Sans"/>
                <a:ea typeface="Open Sans"/>
                <a:cs typeface="Open Sans"/>
                <a:sym typeface="Open Sans"/>
              </a:rPr>
              <a:t>11 </a:t>
            </a:r>
            <a:r>
              <a:rPr b="1" lang="en" sz="1600">
                <a:solidFill>
                  <a:schemeClr val="dk1"/>
                </a:solidFill>
                <a:latin typeface="Open Sans"/>
                <a:ea typeface="Open Sans"/>
                <a:cs typeface="Open Sans"/>
                <a:sym typeface="Open Sans"/>
              </a:rPr>
              <a:t>Activities </a:t>
            </a:r>
            <a:r>
              <a:rPr lang="en" sz="1600">
                <a:solidFill>
                  <a:schemeClr val="dk1"/>
                </a:solidFill>
                <a:latin typeface="Open Sans"/>
                <a:ea typeface="Open Sans"/>
                <a:cs typeface="Open Sans"/>
                <a:sym typeface="Open Sans"/>
              </a:rPr>
              <a:t>for building sociocultural </a:t>
            </a:r>
            <a:br>
              <a:rPr lang="en" sz="1600">
                <a:solidFill>
                  <a:schemeClr val="dk1"/>
                </a:solidFill>
                <a:latin typeface="Open Sans"/>
                <a:ea typeface="Open Sans"/>
                <a:cs typeface="Open Sans"/>
                <a:sym typeface="Open Sans"/>
              </a:rPr>
            </a:br>
            <a:r>
              <a:rPr lang="en" sz="1600">
                <a:solidFill>
                  <a:schemeClr val="dk1"/>
                </a:solidFill>
                <a:latin typeface="Open Sans"/>
                <a:ea typeface="Open Sans"/>
                <a:cs typeface="Open Sans"/>
                <a:sym typeface="Open Sans"/>
              </a:rPr>
              <a:t>competence to use with students</a:t>
            </a:r>
            <a:endParaRPr sz="1600">
              <a:solidFill>
                <a:schemeClr val="dk1"/>
              </a:solidFill>
              <a:latin typeface="Open Sans"/>
              <a:ea typeface="Open Sans"/>
              <a:cs typeface="Open Sans"/>
              <a:sym typeface="Open Sans"/>
            </a:endParaRPr>
          </a:p>
          <a:p>
            <a:pPr indent="-215900" lvl="0" marL="342900" rtl="0" algn="l">
              <a:spcBef>
                <a:spcPts val="0"/>
              </a:spcBef>
              <a:spcAft>
                <a:spcPts val="0"/>
              </a:spcAft>
              <a:buClr>
                <a:schemeClr val="dk1"/>
              </a:buClr>
              <a:buSzPts val="1600"/>
              <a:buFont typeface="Roboto Condensed"/>
              <a:buChar char="●"/>
            </a:pPr>
            <a:r>
              <a:rPr lang="en" sz="1600">
                <a:solidFill>
                  <a:schemeClr val="dk1"/>
                </a:solidFill>
                <a:latin typeface="Open Sans"/>
                <a:ea typeface="Open Sans"/>
                <a:cs typeface="Open Sans"/>
                <a:sym typeface="Open Sans"/>
              </a:rPr>
              <a:t>4 </a:t>
            </a:r>
            <a:r>
              <a:rPr b="1" lang="en" sz="1600">
                <a:solidFill>
                  <a:schemeClr val="dk1"/>
                </a:solidFill>
                <a:latin typeface="Open Sans"/>
                <a:ea typeface="Open Sans"/>
                <a:cs typeface="Open Sans"/>
                <a:sym typeface="Open Sans"/>
              </a:rPr>
              <a:t>Modules - </a:t>
            </a:r>
            <a:r>
              <a:rPr lang="en" sz="1600">
                <a:solidFill>
                  <a:schemeClr val="dk1"/>
                </a:solidFill>
                <a:latin typeface="Open Sans"/>
                <a:ea typeface="Open Sans"/>
                <a:cs typeface="Open Sans"/>
                <a:sym typeface="Open Sans"/>
              </a:rPr>
              <a:t>Building Sociocultural </a:t>
            </a:r>
            <a:br>
              <a:rPr lang="en" sz="1600">
                <a:solidFill>
                  <a:schemeClr val="dk1"/>
                </a:solidFill>
                <a:latin typeface="Open Sans"/>
                <a:ea typeface="Open Sans"/>
                <a:cs typeface="Open Sans"/>
                <a:sym typeface="Open Sans"/>
              </a:rPr>
            </a:br>
            <a:r>
              <a:rPr lang="en" sz="1600">
                <a:solidFill>
                  <a:schemeClr val="dk1"/>
                </a:solidFill>
                <a:latin typeface="Open Sans"/>
                <a:ea typeface="Open Sans"/>
                <a:cs typeface="Open Sans"/>
                <a:sym typeface="Open Sans"/>
              </a:rPr>
              <a:t>Competence</a:t>
            </a:r>
            <a:endParaRPr b="1" sz="1600">
              <a:solidFill>
                <a:schemeClr val="dk1"/>
              </a:solidFill>
              <a:latin typeface="Open Sans"/>
              <a:ea typeface="Open Sans"/>
              <a:cs typeface="Open Sans"/>
              <a:sym typeface="Open Sans"/>
            </a:endParaRPr>
          </a:p>
          <a:p>
            <a:pPr indent="0" lvl="0" marL="0" rtl="0" algn="l">
              <a:spcBef>
                <a:spcPts val="1600"/>
              </a:spcBef>
              <a:spcAft>
                <a:spcPts val="1600"/>
              </a:spcAft>
              <a:buNone/>
            </a:pPr>
            <a:r>
              <a:t/>
            </a:r>
            <a:endParaRPr>
              <a:solidFill>
                <a:schemeClr val="dk1"/>
              </a:solidFill>
              <a:latin typeface="Open Sans"/>
              <a:ea typeface="Open Sans"/>
              <a:cs typeface="Open Sans"/>
              <a:sym typeface="Open Sans"/>
            </a:endParaRPr>
          </a:p>
        </p:txBody>
      </p:sp>
      <p:pic>
        <p:nvPicPr>
          <p:cNvPr id="935" name="Google Shape;935;p127">
            <a:hlinkClick r:id="rId8"/>
          </p:cNvPr>
          <p:cNvPicPr preferRelativeResize="0"/>
          <p:nvPr/>
        </p:nvPicPr>
        <p:blipFill>
          <a:blip r:embed="rId9">
            <a:alphaModFix/>
          </a:blip>
          <a:stretch>
            <a:fillRect/>
          </a:stretch>
        </p:blipFill>
        <p:spPr>
          <a:xfrm>
            <a:off x="509325" y="870516"/>
            <a:ext cx="1454350" cy="482284"/>
          </a:xfrm>
          <a:prstGeom prst="rect">
            <a:avLst/>
          </a:prstGeom>
          <a:noFill/>
          <a:ln>
            <a:noFill/>
          </a:ln>
        </p:spPr>
      </p:pic>
      <p:pic>
        <p:nvPicPr>
          <p:cNvPr id="936" name="Google Shape;936;p127">
            <a:hlinkClick r:id="rId10"/>
          </p:cNvPr>
          <p:cNvPicPr preferRelativeResize="0"/>
          <p:nvPr/>
        </p:nvPicPr>
        <p:blipFill>
          <a:blip r:embed="rId11">
            <a:alphaModFix/>
          </a:blip>
          <a:stretch>
            <a:fillRect/>
          </a:stretch>
        </p:blipFill>
        <p:spPr>
          <a:xfrm rot="4">
            <a:off x="2835011" y="2465296"/>
            <a:ext cx="1575178" cy="2009331"/>
          </a:xfrm>
          <a:prstGeom prst="rect">
            <a:avLst/>
          </a:prstGeom>
          <a:noFill/>
          <a:ln>
            <a:noFill/>
          </a:ln>
        </p:spPr>
      </p:pic>
      <p:pic>
        <p:nvPicPr>
          <p:cNvPr id="937" name="Google Shape;937;p127"/>
          <p:cNvPicPr preferRelativeResize="0"/>
          <p:nvPr/>
        </p:nvPicPr>
        <p:blipFill>
          <a:blip r:embed="rId12">
            <a:alphaModFix/>
          </a:blip>
          <a:stretch>
            <a:fillRect/>
          </a:stretch>
        </p:blipFill>
        <p:spPr>
          <a:xfrm>
            <a:off x="7200602" y="3107801"/>
            <a:ext cx="1816377" cy="1816377"/>
          </a:xfrm>
          <a:prstGeom prst="rect">
            <a:avLst/>
          </a:prstGeom>
          <a:noFill/>
          <a:ln>
            <a:noFill/>
          </a:ln>
        </p:spPr>
      </p:pic>
      <p:pic>
        <p:nvPicPr>
          <p:cNvPr id="938" name="Google Shape;938;p127"/>
          <p:cNvPicPr preferRelativeResize="0"/>
          <p:nvPr/>
        </p:nvPicPr>
        <p:blipFill>
          <a:blip r:embed="rId13">
            <a:alphaModFix/>
          </a:blip>
          <a:stretch>
            <a:fillRect/>
          </a:stretch>
        </p:blipFill>
        <p:spPr>
          <a:xfrm rot="-274923">
            <a:off x="4599471" y="953320"/>
            <a:ext cx="1500360" cy="1687536"/>
          </a:xfrm>
          <a:prstGeom prst="rect">
            <a:avLst/>
          </a:prstGeom>
          <a:noFill/>
          <a:ln cap="flat" cmpd="sng" w="19050">
            <a:solidFill>
              <a:srgbClr val="00467F"/>
            </a:solidFill>
            <a:prstDash val="solid"/>
            <a:round/>
            <a:headEnd len="sm" w="sm" type="none"/>
            <a:tailEnd len="sm" w="sm" type="none"/>
          </a:ln>
        </p:spPr>
      </p:pic>
      <p:pic>
        <p:nvPicPr>
          <p:cNvPr id="939" name="Google Shape;939;p127"/>
          <p:cNvPicPr preferRelativeResize="0"/>
          <p:nvPr/>
        </p:nvPicPr>
        <p:blipFill>
          <a:blip r:embed="rId14">
            <a:alphaModFix/>
          </a:blip>
          <a:stretch>
            <a:fillRect/>
          </a:stretch>
        </p:blipFill>
        <p:spPr>
          <a:xfrm>
            <a:off x="1884302" y="3808139"/>
            <a:ext cx="1124950" cy="1063100"/>
          </a:xfrm>
          <a:prstGeom prst="rect">
            <a:avLst/>
          </a:prstGeom>
          <a:noFill/>
          <a:ln cap="flat" cmpd="sng" w="28575">
            <a:solidFill>
              <a:srgbClr val="E69138"/>
            </a:solidFill>
            <a:prstDash val="solid"/>
            <a:round/>
            <a:headEnd len="sm" w="sm" type="none"/>
            <a:tailEnd len="sm" w="sm" type="none"/>
          </a:ln>
        </p:spPr>
      </p:pic>
      <p:pic>
        <p:nvPicPr>
          <p:cNvPr id="940" name="Google Shape;940;p127"/>
          <p:cNvPicPr preferRelativeResize="0"/>
          <p:nvPr/>
        </p:nvPicPr>
        <p:blipFill>
          <a:blip r:embed="rId15">
            <a:alphaModFix/>
          </a:blip>
          <a:stretch>
            <a:fillRect/>
          </a:stretch>
        </p:blipFill>
        <p:spPr>
          <a:xfrm rot="-300924">
            <a:off x="5177147" y="1269449"/>
            <a:ext cx="1811827" cy="2177703"/>
          </a:xfrm>
          <a:prstGeom prst="rect">
            <a:avLst/>
          </a:prstGeom>
          <a:noFill/>
          <a:ln cap="flat" cmpd="sng" w="19050">
            <a:solidFill>
              <a:srgbClr val="00467F"/>
            </a:solidFill>
            <a:prstDash val="solid"/>
            <a:round/>
            <a:headEnd len="sm" w="sm" type="none"/>
            <a:tailEnd len="sm" w="sm" type="none"/>
          </a:ln>
        </p:spPr>
      </p:pic>
      <p:sp>
        <p:nvSpPr>
          <p:cNvPr id="941" name="Google Shape;941;p127"/>
          <p:cNvSpPr txBox="1"/>
          <p:nvPr/>
        </p:nvSpPr>
        <p:spPr>
          <a:xfrm>
            <a:off x="6915675" y="878000"/>
            <a:ext cx="2235600" cy="2011800"/>
          </a:xfrm>
          <a:prstGeom prst="rect">
            <a:avLst/>
          </a:prstGeom>
          <a:noFill/>
          <a:ln>
            <a:noFill/>
          </a:ln>
        </p:spPr>
        <p:txBody>
          <a:bodyPr anchorCtr="0" anchor="t" bIns="91425" lIns="91425" spcFirstLastPara="1" rIns="91425" wrap="square" tIns="91425">
            <a:noAutofit/>
          </a:bodyPr>
          <a:lstStyle/>
          <a:p>
            <a:pPr indent="-203200" lvl="0" marL="228600" rtl="0" algn="l">
              <a:spcBef>
                <a:spcPts val="0"/>
              </a:spcBef>
              <a:spcAft>
                <a:spcPts val="0"/>
              </a:spcAft>
              <a:buSzPts val="1400"/>
              <a:buFont typeface="Open Sans"/>
              <a:buChar char="●"/>
            </a:pPr>
            <a:r>
              <a:rPr lang="en">
                <a:latin typeface="Open Sans"/>
                <a:ea typeface="Open Sans"/>
                <a:cs typeface="Open Sans"/>
                <a:sym typeface="Open Sans"/>
              </a:rPr>
              <a:t>Six Steps to Stronger Student-Teacher Relationships</a:t>
            </a:r>
            <a:endParaRPr>
              <a:latin typeface="Open Sans"/>
              <a:ea typeface="Open Sans"/>
              <a:cs typeface="Open Sans"/>
              <a:sym typeface="Open Sans"/>
            </a:endParaRPr>
          </a:p>
          <a:p>
            <a:pPr indent="-203200" lvl="0" marL="457200" rtl="0" algn="l">
              <a:spcBef>
                <a:spcPts val="1000"/>
              </a:spcBef>
              <a:spcAft>
                <a:spcPts val="0"/>
              </a:spcAft>
              <a:buSzPts val="1400"/>
              <a:buFont typeface="Open Sans"/>
              <a:buChar char="●"/>
            </a:pPr>
            <a:r>
              <a:rPr lang="en">
                <a:latin typeface="Open Sans"/>
                <a:ea typeface="Open Sans"/>
                <a:cs typeface="Open Sans"/>
                <a:sym typeface="Open Sans"/>
              </a:rPr>
              <a:t>Teacher Habits That Support Student Development </a:t>
            </a:r>
            <a:br>
              <a:rPr lang="en">
                <a:latin typeface="Open Sans"/>
                <a:ea typeface="Open Sans"/>
                <a:cs typeface="Open Sans"/>
                <a:sym typeface="Open Sans"/>
              </a:rPr>
            </a:br>
            <a:r>
              <a:rPr lang="en">
                <a:latin typeface="Open Sans"/>
                <a:ea typeface="Open Sans"/>
                <a:cs typeface="Open Sans"/>
                <a:sym typeface="Open Sans"/>
              </a:rPr>
              <a:t>and Success</a:t>
            </a:r>
            <a:endParaRPr>
              <a:latin typeface="Open Sans"/>
              <a:ea typeface="Open Sans"/>
              <a:cs typeface="Open Sans"/>
              <a:sym typeface="Open Sans"/>
            </a:endParaRPr>
          </a:p>
        </p:txBody>
      </p:sp>
      <p:sp>
        <p:nvSpPr>
          <p:cNvPr id="942" name="Google Shape;942;p127"/>
          <p:cNvSpPr txBox="1"/>
          <p:nvPr/>
        </p:nvSpPr>
        <p:spPr>
          <a:xfrm>
            <a:off x="4510600" y="4455650"/>
            <a:ext cx="300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rgbClr val="2200CC"/>
                </a:solidFill>
                <a:latin typeface="Roboto Condensed"/>
                <a:ea typeface="Roboto Condensed"/>
                <a:cs typeface="Roboto Condensed"/>
                <a:sym typeface="Roboto Condensed"/>
                <a:hlinkClick r:id="rId16">
                  <a:extLst>
                    <a:ext uri="{A12FA001-AC4F-418D-AE19-62706E023703}">
                      <ahyp:hlinkClr val="tx"/>
                    </a:ext>
                  </a:extLst>
                </a:hlinkClick>
              </a:rPr>
              <a:t>Equitable Classroom Acknowledgement Systems</a:t>
            </a:r>
            <a:r>
              <a:rPr lang="en">
                <a:solidFill>
                  <a:schemeClr val="dk1"/>
                </a:solidFill>
                <a:latin typeface="Roboto Condensed"/>
                <a:ea typeface="Roboto Condensed"/>
                <a:cs typeface="Roboto Condensed"/>
                <a:sym typeface="Roboto Condensed"/>
              </a:rPr>
              <a:t> - Recorded Webinar</a:t>
            </a:r>
            <a:endParaRPr sz="1700"/>
          </a:p>
        </p:txBody>
      </p:sp>
      <p:pic>
        <p:nvPicPr>
          <p:cNvPr id="943" name="Google Shape;943;p127"/>
          <p:cNvPicPr preferRelativeResize="0"/>
          <p:nvPr/>
        </p:nvPicPr>
        <p:blipFill>
          <a:blip r:embed="rId17">
            <a:alphaModFix/>
          </a:blip>
          <a:stretch>
            <a:fillRect/>
          </a:stretch>
        </p:blipFill>
        <p:spPr>
          <a:xfrm>
            <a:off x="4925913" y="4115550"/>
            <a:ext cx="1857088" cy="4482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28"/>
          <p:cNvSpPr/>
          <p:nvPr/>
        </p:nvSpPr>
        <p:spPr>
          <a:xfrm>
            <a:off x="5212300" y="25"/>
            <a:ext cx="39315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28"/>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950" name="Google Shape;950;p128"/>
          <p:cNvSpPr txBox="1"/>
          <p:nvPr/>
        </p:nvSpPr>
        <p:spPr>
          <a:xfrm>
            <a:off x="5331350" y="204025"/>
            <a:ext cx="3692400" cy="4681800"/>
          </a:xfrm>
          <a:prstGeom prst="rect">
            <a:avLst/>
          </a:prstGeom>
          <a:noFill/>
          <a:ln>
            <a:noFill/>
          </a:ln>
        </p:spPr>
        <p:txBody>
          <a:bodyPr anchorCtr="0" anchor="t" bIns="91425" lIns="91425" spcFirstLastPara="1" rIns="91425" wrap="square" tIns="91425">
            <a:noAutofit/>
          </a:bodyPr>
          <a:lstStyle/>
          <a:p>
            <a:pPr indent="-361950" lvl="0" marL="457200" rtl="0" algn="l">
              <a:lnSpc>
                <a:spcPct val="90000"/>
              </a:lnSpc>
              <a:spcBef>
                <a:spcPts val="800"/>
              </a:spcBef>
              <a:spcAft>
                <a:spcPts val="0"/>
              </a:spcAft>
              <a:buClr>
                <a:schemeClr val="lt1"/>
              </a:buClr>
              <a:buSzPts val="2100"/>
              <a:buFont typeface="Open Sans"/>
              <a:buChar char="●"/>
            </a:pPr>
            <a:r>
              <a:rPr lang="en" sz="1700">
                <a:solidFill>
                  <a:schemeClr val="lt1"/>
                </a:solidFill>
                <a:latin typeface="Open Sans"/>
                <a:ea typeface="Open Sans"/>
                <a:cs typeface="Open Sans"/>
                <a:sym typeface="Open Sans"/>
              </a:rPr>
              <a:t>Responsive classroom management honors the whole child, respects their identities and experiences, and acknowledges their critical role in the classroom community.</a:t>
            </a:r>
            <a:endParaRPr sz="1700">
              <a:solidFill>
                <a:schemeClr val="lt1"/>
              </a:solidFill>
              <a:latin typeface="Open Sans"/>
              <a:ea typeface="Open Sans"/>
              <a:cs typeface="Open Sans"/>
              <a:sym typeface="Open Sans"/>
            </a:endParaRPr>
          </a:p>
          <a:p>
            <a:pPr indent="-361950" lvl="0" marL="457200" rtl="0" algn="l">
              <a:lnSpc>
                <a:spcPct val="90000"/>
              </a:lnSpc>
              <a:spcBef>
                <a:spcPts val="800"/>
              </a:spcBef>
              <a:spcAft>
                <a:spcPts val="0"/>
              </a:spcAft>
              <a:buClr>
                <a:schemeClr val="lt1"/>
              </a:buClr>
              <a:buSzPts val="2100"/>
              <a:buFont typeface="Open Sans"/>
              <a:buChar char="●"/>
            </a:pPr>
            <a:r>
              <a:rPr lang="en" sz="1700">
                <a:solidFill>
                  <a:schemeClr val="lt1"/>
                </a:solidFill>
                <a:latin typeface="Open Sans"/>
                <a:ea typeface="Open Sans"/>
                <a:cs typeface="Open Sans"/>
                <a:sym typeface="Open Sans"/>
              </a:rPr>
              <a:t>Decode behavior rather than focus on power and control.</a:t>
            </a:r>
            <a:endParaRPr sz="1700">
              <a:solidFill>
                <a:schemeClr val="lt1"/>
              </a:solidFill>
              <a:latin typeface="Open Sans"/>
              <a:ea typeface="Open Sans"/>
              <a:cs typeface="Open Sans"/>
              <a:sym typeface="Open Sans"/>
            </a:endParaRPr>
          </a:p>
          <a:p>
            <a:pPr indent="-361950" lvl="0" marL="457200" rtl="0" algn="l">
              <a:lnSpc>
                <a:spcPct val="90000"/>
              </a:lnSpc>
              <a:spcBef>
                <a:spcPts val="800"/>
              </a:spcBef>
              <a:spcAft>
                <a:spcPts val="0"/>
              </a:spcAft>
              <a:buClr>
                <a:schemeClr val="lt1"/>
              </a:buClr>
              <a:buSzPts val="2100"/>
              <a:buFont typeface="Open Sans"/>
              <a:buChar char="●"/>
            </a:pPr>
            <a:r>
              <a:rPr lang="en" sz="1700">
                <a:solidFill>
                  <a:schemeClr val="lt1"/>
                </a:solidFill>
                <a:latin typeface="Open Sans"/>
                <a:ea typeface="Open Sans"/>
                <a:cs typeface="Open Sans"/>
                <a:sym typeface="Open Sans"/>
              </a:rPr>
              <a:t>Punitive classroom management does not address the underlying and unexpressed needs of the child. </a:t>
            </a:r>
            <a:endParaRPr sz="1700">
              <a:solidFill>
                <a:schemeClr val="lt1"/>
              </a:solidFill>
              <a:latin typeface="Open Sans"/>
              <a:ea typeface="Open Sans"/>
              <a:cs typeface="Open Sans"/>
              <a:sym typeface="Open Sans"/>
            </a:endParaRPr>
          </a:p>
          <a:p>
            <a:pPr indent="-361950" lvl="0" marL="457200" rtl="0" algn="l">
              <a:spcBef>
                <a:spcPts val="1000"/>
              </a:spcBef>
              <a:spcAft>
                <a:spcPts val="0"/>
              </a:spcAft>
              <a:buClr>
                <a:schemeClr val="lt1"/>
              </a:buClr>
              <a:buSzPts val="2100"/>
              <a:buFont typeface="Open Sans"/>
              <a:buChar char="●"/>
            </a:pPr>
            <a:r>
              <a:rPr lang="en" sz="1700">
                <a:solidFill>
                  <a:schemeClr val="lt1"/>
                </a:solidFill>
                <a:latin typeface="Open Sans"/>
                <a:ea typeface="Open Sans"/>
                <a:cs typeface="Open Sans"/>
                <a:sym typeface="Open Sans"/>
              </a:rPr>
              <a:t>Be the thermostat not the thermometer. (Set the climate rather than react to it)</a:t>
            </a:r>
            <a:endParaRPr sz="1700">
              <a:solidFill>
                <a:schemeClr val="lt1"/>
              </a:solidFill>
              <a:latin typeface="Open Sans"/>
              <a:ea typeface="Open Sans"/>
              <a:cs typeface="Open Sans"/>
              <a:sym typeface="Open Sans"/>
            </a:endParaRPr>
          </a:p>
        </p:txBody>
      </p:sp>
      <p:pic>
        <p:nvPicPr>
          <p:cNvPr id="951" name="Google Shape;951;p128"/>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952" name="Google Shape;952;p128"/>
          <p:cNvPicPr preferRelativeResize="0"/>
          <p:nvPr/>
        </p:nvPicPr>
        <p:blipFill>
          <a:blip r:embed="rId4">
            <a:alphaModFix/>
          </a:blip>
          <a:stretch>
            <a:fillRect/>
          </a:stretch>
        </p:blipFill>
        <p:spPr>
          <a:xfrm>
            <a:off x="105826" y="125575"/>
            <a:ext cx="4838702" cy="48387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id="957" name="Google Shape;957;p129"/>
          <p:cNvPicPr preferRelativeResize="0"/>
          <p:nvPr/>
        </p:nvPicPr>
        <p:blipFill rotWithShape="1">
          <a:blip r:embed="rId3">
            <a:alphaModFix/>
          </a:blip>
          <a:srcRect b="0" l="0" r="15167" t="0"/>
          <a:stretch/>
        </p:blipFill>
        <p:spPr>
          <a:xfrm>
            <a:off x="1370625" y="0"/>
            <a:ext cx="7773384" cy="5143500"/>
          </a:xfrm>
          <a:prstGeom prst="rect">
            <a:avLst/>
          </a:prstGeom>
          <a:noFill/>
          <a:ln>
            <a:noFill/>
          </a:ln>
        </p:spPr>
      </p:pic>
      <p:grpSp>
        <p:nvGrpSpPr>
          <p:cNvPr id="958" name="Google Shape;958;p129"/>
          <p:cNvGrpSpPr/>
          <p:nvPr/>
        </p:nvGrpSpPr>
        <p:grpSpPr>
          <a:xfrm>
            <a:off x="0" y="-16200"/>
            <a:ext cx="3365476" cy="5175904"/>
            <a:chOff x="0" y="0"/>
            <a:chExt cx="4405650" cy="5175904"/>
          </a:xfrm>
        </p:grpSpPr>
        <p:sp>
          <p:nvSpPr>
            <p:cNvPr id="959" name="Google Shape;959;p129"/>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56A0D3"/>
            </a:solidFill>
            <a:ln>
              <a:noFill/>
            </a:ln>
          </p:spPr>
        </p:sp>
        <p:sp>
          <p:nvSpPr>
            <p:cNvPr id="960" name="Google Shape;960;p129"/>
            <p:cNvSpPr/>
            <p:nvPr/>
          </p:nvSpPr>
          <p:spPr>
            <a:xfrm>
              <a:off x="2788050" y="1559399"/>
              <a:ext cx="1617600" cy="3616500"/>
            </a:xfrm>
            <a:prstGeom prst="rtTriangle">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1" name="Google Shape;961;p129"/>
          <p:cNvSpPr txBox="1"/>
          <p:nvPr/>
        </p:nvSpPr>
        <p:spPr>
          <a:xfrm>
            <a:off x="204025" y="145125"/>
            <a:ext cx="3586200" cy="12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Roboto"/>
                <a:ea typeface="Roboto"/>
                <a:cs typeface="Roboto"/>
                <a:sym typeface="Roboto"/>
              </a:rPr>
              <a:t>Punishment</a:t>
            </a:r>
            <a:endParaRPr b="1" sz="3600">
              <a:solidFill>
                <a:srgbClr val="FFFFFF"/>
              </a:solidFill>
              <a:latin typeface="Roboto"/>
              <a:ea typeface="Roboto"/>
              <a:cs typeface="Roboto"/>
              <a:sym typeface="Roboto"/>
            </a:endParaRPr>
          </a:p>
          <a:p>
            <a:pPr indent="0" lvl="0" marL="0" rtl="0" algn="l">
              <a:spcBef>
                <a:spcPts val="0"/>
              </a:spcBef>
              <a:spcAft>
                <a:spcPts val="0"/>
              </a:spcAft>
              <a:buNone/>
            </a:pPr>
            <a:r>
              <a:rPr lang="en" sz="2200">
                <a:solidFill>
                  <a:schemeClr val="lt1"/>
                </a:solidFill>
                <a:latin typeface="Open Sans"/>
                <a:ea typeface="Open Sans"/>
                <a:cs typeface="Open Sans"/>
                <a:sym typeface="Open Sans"/>
              </a:rPr>
              <a:t>Is it worth it?</a:t>
            </a:r>
            <a:endParaRPr sz="2200">
              <a:solidFill>
                <a:schemeClr val="lt1"/>
              </a:solidFill>
              <a:latin typeface="Open Sans"/>
              <a:ea typeface="Open Sans"/>
              <a:cs typeface="Open Sans"/>
              <a:sym typeface="Open Sans"/>
            </a:endParaRPr>
          </a:p>
        </p:txBody>
      </p:sp>
      <p:sp>
        <p:nvSpPr>
          <p:cNvPr id="962" name="Google Shape;962;p129"/>
          <p:cNvSpPr txBox="1"/>
          <p:nvPr/>
        </p:nvSpPr>
        <p:spPr>
          <a:xfrm>
            <a:off x="105175" y="3597525"/>
            <a:ext cx="2906400" cy="18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Open Sans"/>
                <a:ea typeface="Open Sans"/>
                <a:cs typeface="Open Sans"/>
                <a:sym typeface="Open Sans"/>
              </a:rPr>
              <a:t>What did you think?</a:t>
            </a:r>
            <a:endParaRPr sz="1800">
              <a:solidFill>
                <a:schemeClr val="lt1"/>
              </a:solidFill>
              <a:latin typeface="Open Sans"/>
              <a:ea typeface="Open Sans"/>
              <a:cs typeface="Open Sans"/>
              <a:sym typeface="Open Sans"/>
            </a:endParaRPr>
          </a:p>
          <a:p>
            <a:pPr indent="0" lvl="0" marL="0" rtl="0" algn="l">
              <a:spcBef>
                <a:spcPts val="1000"/>
              </a:spcBef>
              <a:spcAft>
                <a:spcPts val="0"/>
              </a:spcAft>
              <a:buNone/>
            </a:pPr>
            <a:r>
              <a:rPr lang="en" sz="1600">
                <a:solidFill>
                  <a:schemeClr val="lt1"/>
                </a:solidFill>
                <a:latin typeface="Open Sans"/>
                <a:ea typeface="Open Sans"/>
                <a:cs typeface="Open Sans"/>
                <a:sym typeface="Open Sans"/>
              </a:rPr>
              <a:t>“I should be a better driver.”</a:t>
            </a:r>
            <a:endParaRPr sz="1600">
              <a:solidFill>
                <a:schemeClr val="lt1"/>
              </a:solidFill>
              <a:latin typeface="Open Sans"/>
              <a:ea typeface="Open Sans"/>
              <a:cs typeface="Open Sans"/>
              <a:sym typeface="Open Sans"/>
            </a:endParaRPr>
          </a:p>
          <a:p>
            <a:pPr indent="0" lvl="0" marL="0" rtl="0" algn="l">
              <a:spcBef>
                <a:spcPts val="1000"/>
              </a:spcBef>
              <a:spcAft>
                <a:spcPts val="0"/>
              </a:spcAft>
              <a:buNone/>
            </a:pPr>
            <a:r>
              <a:rPr lang="en" sz="1600">
                <a:solidFill>
                  <a:schemeClr val="lt1"/>
                </a:solidFill>
                <a:latin typeface="Open Sans"/>
                <a:ea typeface="Open Sans"/>
                <a:cs typeface="Open Sans"/>
                <a:sym typeface="Open Sans"/>
              </a:rPr>
              <a:t>“I should really watch </a:t>
            </a:r>
            <a:br>
              <a:rPr lang="en" sz="1600">
                <a:solidFill>
                  <a:schemeClr val="lt1"/>
                </a:solidFill>
                <a:latin typeface="Open Sans"/>
                <a:ea typeface="Open Sans"/>
                <a:cs typeface="Open Sans"/>
                <a:sym typeface="Open Sans"/>
              </a:rPr>
            </a:br>
            <a:r>
              <a:rPr lang="en" sz="1600">
                <a:solidFill>
                  <a:schemeClr val="lt1"/>
                </a:solidFill>
                <a:latin typeface="Open Sans"/>
                <a:ea typeface="Open Sans"/>
                <a:cs typeface="Open Sans"/>
                <a:sym typeface="Open Sans"/>
              </a:rPr>
              <a:t>more carefully for cops.”</a:t>
            </a:r>
            <a:endParaRPr sz="16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800">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85"/>
          <p:cNvPicPr preferRelativeResize="0"/>
          <p:nvPr/>
        </p:nvPicPr>
        <p:blipFill rotWithShape="1">
          <a:blip r:embed="rId3">
            <a:alphaModFix/>
          </a:blip>
          <a:srcRect b="3238" l="4498" r="0" t="2900"/>
          <a:stretch/>
        </p:blipFill>
        <p:spPr>
          <a:xfrm>
            <a:off x="4157450" y="80650"/>
            <a:ext cx="4533376" cy="4454999"/>
          </a:xfrm>
          <a:prstGeom prst="rect">
            <a:avLst/>
          </a:prstGeom>
          <a:noFill/>
          <a:ln>
            <a:noFill/>
          </a:ln>
        </p:spPr>
      </p:pic>
      <p:grpSp>
        <p:nvGrpSpPr>
          <p:cNvPr id="482" name="Google Shape;482;p85"/>
          <p:cNvGrpSpPr/>
          <p:nvPr/>
        </p:nvGrpSpPr>
        <p:grpSpPr>
          <a:xfrm>
            <a:off x="0" y="-16200"/>
            <a:ext cx="4405650" cy="5175904"/>
            <a:chOff x="0" y="0"/>
            <a:chExt cx="4405650" cy="5175904"/>
          </a:xfrm>
        </p:grpSpPr>
        <p:sp>
          <p:nvSpPr>
            <p:cNvPr id="483" name="Google Shape;483;p85"/>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484" name="Google Shape;484;p85"/>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5" name="Google Shape;485;p85"/>
          <p:cNvSpPr txBox="1"/>
          <p:nvPr/>
        </p:nvSpPr>
        <p:spPr>
          <a:xfrm>
            <a:off x="-38775" y="943050"/>
            <a:ext cx="3409800" cy="16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Roboto"/>
                <a:ea typeface="Roboto"/>
                <a:cs typeface="Roboto"/>
                <a:sym typeface="Roboto"/>
              </a:rPr>
              <a:t>Identity Wheel</a:t>
            </a:r>
            <a:endParaRPr b="1" sz="4800">
              <a:solidFill>
                <a:srgbClr val="FFFFFF"/>
              </a:solidFill>
              <a:latin typeface="Roboto"/>
              <a:ea typeface="Roboto"/>
              <a:cs typeface="Roboto"/>
              <a:sym typeface="Roboto"/>
            </a:endParaRPr>
          </a:p>
        </p:txBody>
      </p:sp>
      <p:pic>
        <p:nvPicPr>
          <p:cNvPr id="486" name="Google Shape;486;p85"/>
          <p:cNvPicPr preferRelativeResize="0"/>
          <p:nvPr/>
        </p:nvPicPr>
        <p:blipFill>
          <a:blip r:embed="rId4">
            <a:alphaModFix/>
          </a:blip>
          <a:stretch>
            <a:fillRect/>
          </a:stretch>
        </p:blipFill>
        <p:spPr>
          <a:xfrm>
            <a:off x="-5" y="4621050"/>
            <a:ext cx="985400" cy="522451"/>
          </a:xfrm>
          <a:prstGeom prst="rect">
            <a:avLst/>
          </a:prstGeom>
          <a:noFill/>
          <a:ln>
            <a:noFill/>
          </a:ln>
        </p:spPr>
      </p:pic>
      <p:pic>
        <p:nvPicPr>
          <p:cNvPr id="487" name="Google Shape;487;p85"/>
          <p:cNvPicPr preferRelativeResize="0"/>
          <p:nvPr/>
        </p:nvPicPr>
        <p:blipFill rotWithShape="1">
          <a:blip r:embed="rId5">
            <a:alphaModFix/>
          </a:blip>
          <a:srcRect b="0" l="0" r="0" t="0"/>
          <a:stretch/>
        </p:blipFill>
        <p:spPr>
          <a:xfrm>
            <a:off x="905900" y="3716897"/>
            <a:ext cx="3046901" cy="1442800"/>
          </a:xfrm>
          <a:prstGeom prst="rect">
            <a:avLst/>
          </a:prstGeom>
          <a:noFill/>
          <a:ln>
            <a:noFill/>
          </a:ln>
        </p:spPr>
      </p:pic>
      <p:sp>
        <p:nvSpPr>
          <p:cNvPr id="488" name="Google Shape;488;p85"/>
          <p:cNvSpPr txBox="1"/>
          <p:nvPr/>
        </p:nvSpPr>
        <p:spPr>
          <a:xfrm>
            <a:off x="142725" y="2571750"/>
            <a:ext cx="3046800" cy="92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Open Sans"/>
                <a:ea typeface="Open Sans"/>
                <a:cs typeface="Open Sans"/>
                <a:sym typeface="Open Sans"/>
              </a:rPr>
              <a:t>What’s your story? </a:t>
            </a:r>
            <a:endParaRPr sz="2000">
              <a:solidFill>
                <a:schemeClr val="lt1"/>
              </a:solidFill>
              <a:latin typeface="Open Sans"/>
              <a:ea typeface="Open Sans"/>
              <a:cs typeface="Open Sans"/>
              <a:sym typeface="Open Sans"/>
            </a:endParaRPr>
          </a:p>
          <a:p>
            <a:pPr indent="0" lvl="0" marL="0" rtl="0" algn="ctr">
              <a:spcBef>
                <a:spcPts val="1000"/>
              </a:spcBef>
              <a:spcAft>
                <a:spcPts val="0"/>
              </a:spcAft>
              <a:buNone/>
            </a:pPr>
            <a:r>
              <a:rPr lang="en" sz="2000">
                <a:solidFill>
                  <a:schemeClr val="lt1"/>
                </a:solidFill>
                <a:latin typeface="Open Sans"/>
                <a:ea typeface="Open Sans"/>
                <a:cs typeface="Open Sans"/>
                <a:sym typeface="Open Sans"/>
              </a:rPr>
              <a:t>What’s our connection?</a:t>
            </a:r>
            <a:endParaRPr sz="2000">
              <a:latin typeface="Open Sans"/>
              <a:ea typeface="Open Sans"/>
              <a:cs typeface="Open Sans"/>
              <a:sym typeface="Open Sans"/>
            </a:endParaRPr>
          </a:p>
        </p:txBody>
      </p:sp>
      <p:sp>
        <p:nvSpPr>
          <p:cNvPr id="489" name="Google Shape;489;p85"/>
          <p:cNvSpPr txBox="1"/>
          <p:nvPr/>
        </p:nvSpPr>
        <p:spPr>
          <a:xfrm>
            <a:off x="6157200" y="4611850"/>
            <a:ext cx="30000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200">
                <a:solidFill>
                  <a:srgbClr val="00447C"/>
                </a:solidFill>
                <a:latin typeface="Open Sans"/>
                <a:ea typeface="Open Sans"/>
                <a:cs typeface="Open Sans"/>
                <a:sym typeface="Open Sans"/>
              </a:rPr>
              <a:t>Digital Handouts: </a:t>
            </a:r>
            <a:r>
              <a:rPr b="1" lang="en" sz="1200" u="sng">
                <a:solidFill>
                  <a:srgbClr val="00447C"/>
                </a:solidFill>
                <a:latin typeface="Open Sans"/>
                <a:ea typeface="Open Sans"/>
                <a:cs typeface="Open Sans"/>
                <a:sym typeface="Open Sans"/>
                <a:hlinkClick r:id="rId6">
                  <a:extLst>
                    <a:ext uri="{A12FA001-AC4F-418D-AE19-62706E023703}">
                      <ahyp:hlinkClr val="tx"/>
                    </a:ext>
                  </a:extLst>
                </a:hlinkClick>
              </a:rPr>
              <a:t>tinyurl.com/GranitePL2024CRAB</a:t>
            </a:r>
            <a:endParaRPr b="1" sz="1200">
              <a:solidFill>
                <a:srgbClr val="00447C"/>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rgbClr val="56A1D5"/>
                </a:solidFill>
                <a:latin typeface="Open Sans"/>
                <a:ea typeface="Open Sans"/>
                <a:cs typeface="Open Sans"/>
                <a:sym typeface="Open Sans"/>
              </a:rPr>
              <a:t>Is it worth it?</a:t>
            </a:r>
            <a:endParaRPr sz="2800">
              <a:solidFill>
                <a:srgbClr val="56A1D5"/>
              </a:solidFill>
              <a:latin typeface="Open Sans"/>
              <a:ea typeface="Open Sans"/>
              <a:cs typeface="Open Sans"/>
              <a:sym typeface="Open Sans"/>
            </a:endParaRPr>
          </a:p>
        </p:txBody>
      </p:sp>
      <p:sp>
        <p:nvSpPr>
          <p:cNvPr id="968" name="Google Shape;968;p1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rgbClr val="00467F"/>
                </a:solidFill>
                <a:latin typeface="Roboto Medium"/>
                <a:ea typeface="Roboto Medium"/>
                <a:cs typeface="Roboto Medium"/>
                <a:sym typeface="Roboto Medium"/>
              </a:rPr>
              <a:t>Punishment</a:t>
            </a:r>
            <a:endParaRPr sz="4800">
              <a:solidFill>
                <a:srgbClr val="00467F"/>
              </a:solidFill>
              <a:latin typeface="Roboto Medium"/>
              <a:ea typeface="Roboto Medium"/>
              <a:cs typeface="Roboto Medium"/>
              <a:sym typeface="Roboto Medium"/>
            </a:endParaRPr>
          </a:p>
        </p:txBody>
      </p:sp>
      <p:sp>
        <p:nvSpPr>
          <p:cNvPr id="969" name="Google Shape;969;p130"/>
          <p:cNvSpPr txBox="1"/>
          <p:nvPr>
            <p:ph idx="2" type="body"/>
          </p:nvPr>
        </p:nvSpPr>
        <p:spPr>
          <a:xfrm>
            <a:off x="4649550" y="194325"/>
            <a:ext cx="4338000" cy="48642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100">
                <a:solidFill>
                  <a:srgbClr val="00447C"/>
                </a:solidFill>
                <a:latin typeface="Open Sans"/>
                <a:ea typeface="Open Sans"/>
                <a:cs typeface="Open Sans"/>
                <a:sym typeface="Open Sans"/>
              </a:rPr>
              <a:t>Punishment is meant to:</a:t>
            </a:r>
            <a:endParaRPr b="1" sz="2100">
              <a:solidFill>
                <a:srgbClr val="00447C"/>
              </a:solidFill>
              <a:latin typeface="Open Sans"/>
              <a:ea typeface="Open Sans"/>
              <a:cs typeface="Open Sans"/>
              <a:sym typeface="Open Sans"/>
            </a:endParaRPr>
          </a:p>
          <a:p>
            <a:pPr indent="-222250" lvl="0" marL="342900" rtl="0" algn="l">
              <a:spcBef>
                <a:spcPts val="1000"/>
              </a:spcBef>
              <a:spcAft>
                <a:spcPts val="0"/>
              </a:spcAft>
              <a:buClr>
                <a:srgbClr val="00447C"/>
              </a:buClr>
              <a:buSzPts val="1700"/>
              <a:buFont typeface="Open Sans"/>
              <a:buChar char="●"/>
            </a:pPr>
            <a:r>
              <a:rPr lang="en" sz="1700">
                <a:solidFill>
                  <a:srgbClr val="00447C"/>
                </a:solidFill>
                <a:latin typeface="Open Sans"/>
                <a:ea typeface="Open Sans"/>
                <a:cs typeface="Open Sans"/>
                <a:sym typeface="Open Sans"/>
              </a:rPr>
              <a:t>Inflict pain (mental or physical) when a student does something wrong so that the student associates pain with that behavior</a:t>
            </a:r>
            <a:endParaRPr sz="1700">
              <a:solidFill>
                <a:srgbClr val="00447C"/>
              </a:solidFill>
              <a:latin typeface="Open Sans"/>
              <a:ea typeface="Open Sans"/>
              <a:cs typeface="Open Sans"/>
              <a:sym typeface="Open Sans"/>
            </a:endParaRPr>
          </a:p>
          <a:p>
            <a:pPr indent="-222250" lvl="0" marL="342900" rtl="0" algn="l">
              <a:spcBef>
                <a:spcPts val="1000"/>
              </a:spcBef>
              <a:spcAft>
                <a:spcPts val="0"/>
              </a:spcAft>
              <a:buClr>
                <a:srgbClr val="00447C"/>
              </a:buClr>
              <a:buSzPts val="1700"/>
              <a:buFont typeface="Open Sans"/>
              <a:buChar char="●"/>
            </a:pPr>
            <a:r>
              <a:rPr lang="en" sz="1700">
                <a:solidFill>
                  <a:srgbClr val="00447C"/>
                </a:solidFill>
                <a:latin typeface="Open Sans"/>
                <a:ea typeface="Open Sans"/>
                <a:cs typeface="Open Sans"/>
                <a:sym typeface="Open Sans"/>
              </a:rPr>
              <a:t>Send a message to all students. </a:t>
            </a:r>
            <a:r>
              <a:rPr lang="en" sz="1700">
                <a:solidFill>
                  <a:srgbClr val="00447C"/>
                </a:solidFill>
                <a:latin typeface="Open Sans"/>
                <a:ea typeface="Open Sans"/>
                <a:cs typeface="Open Sans"/>
                <a:sym typeface="Open Sans"/>
              </a:rPr>
              <a:t>When</a:t>
            </a:r>
            <a:r>
              <a:rPr lang="en" sz="1700">
                <a:solidFill>
                  <a:srgbClr val="00447C"/>
                </a:solidFill>
                <a:latin typeface="Open Sans"/>
                <a:ea typeface="Open Sans"/>
                <a:cs typeface="Open Sans"/>
                <a:sym typeface="Open Sans"/>
              </a:rPr>
              <a:t> students see their classmates get punished, they fear the same might happen to them.</a:t>
            </a:r>
            <a:endParaRPr sz="1700">
              <a:solidFill>
                <a:srgbClr val="00447C"/>
              </a:solidFill>
              <a:latin typeface="Open Sans"/>
              <a:ea typeface="Open Sans"/>
              <a:cs typeface="Open Sans"/>
              <a:sym typeface="Open Sans"/>
            </a:endParaRPr>
          </a:p>
          <a:p>
            <a:pPr indent="-222250" lvl="0" marL="342900" rtl="0" algn="l">
              <a:spcBef>
                <a:spcPts val="1000"/>
              </a:spcBef>
              <a:spcAft>
                <a:spcPts val="0"/>
              </a:spcAft>
              <a:buClr>
                <a:srgbClr val="00447C"/>
              </a:buClr>
              <a:buSzPts val="1700"/>
              <a:buFont typeface="Open Sans"/>
              <a:buChar char="●"/>
            </a:pPr>
            <a:r>
              <a:rPr lang="en" sz="1700">
                <a:solidFill>
                  <a:srgbClr val="00447C"/>
                </a:solidFill>
                <a:latin typeface="Open Sans"/>
                <a:ea typeface="Open Sans"/>
                <a:cs typeface="Open Sans"/>
                <a:sym typeface="Open Sans"/>
              </a:rPr>
              <a:t>Give the teacher the ability to control students.</a:t>
            </a:r>
            <a:endParaRPr sz="1700">
              <a:solidFill>
                <a:srgbClr val="00447C"/>
              </a:solidFill>
              <a:latin typeface="Open Sans"/>
              <a:ea typeface="Open Sans"/>
              <a:cs typeface="Open Sans"/>
              <a:sym typeface="Open Sans"/>
            </a:endParaRPr>
          </a:p>
          <a:p>
            <a:pPr indent="-222250" lvl="0" marL="342900" rtl="0" algn="l">
              <a:spcBef>
                <a:spcPts val="1000"/>
              </a:spcBef>
              <a:spcAft>
                <a:spcPts val="1000"/>
              </a:spcAft>
              <a:buClr>
                <a:srgbClr val="00447C"/>
              </a:buClr>
              <a:buSzPts val="1700"/>
              <a:buFont typeface="Open Sans"/>
              <a:buChar char="●"/>
            </a:pPr>
            <a:r>
              <a:rPr lang="en" sz="1700">
                <a:solidFill>
                  <a:srgbClr val="00447C"/>
                </a:solidFill>
                <a:latin typeface="Open Sans"/>
                <a:ea typeface="Open Sans"/>
                <a:cs typeface="Open Sans"/>
                <a:sym typeface="Open Sans"/>
              </a:rPr>
              <a:t>Give the teacher the feeling of being in control, whether or not that control is real.</a:t>
            </a:r>
            <a:endParaRPr sz="1700">
              <a:solidFill>
                <a:srgbClr val="00447C"/>
              </a:solidFill>
              <a:latin typeface="Open Sans"/>
              <a:ea typeface="Open Sans"/>
              <a:cs typeface="Open Sans"/>
              <a:sym typeface="Open Sans"/>
            </a:endParaRPr>
          </a:p>
        </p:txBody>
      </p:sp>
      <p:pic>
        <p:nvPicPr>
          <p:cNvPr id="970" name="Google Shape;970;p130"/>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31"/>
          <p:cNvSpPr/>
          <p:nvPr/>
        </p:nvSpPr>
        <p:spPr>
          <a:xfrm rot="-5400000">
            <a:off x="4371138" y="-348117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31"/>
          <p:cNvSpPr txBox="1"/>
          <p:nvPr>
            <p:ph idx="4294967295" type="title"/>
          </p:nvPr>
        </p:nvSpPr>
        <p:spPr>
          <a:xfrm>
            <a:off x="468163" y="134950"/>
            <a:ext cx="8099100" cy="5727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Types of Effective Consequences</a:t>
            </a:r>
            <a:endParaRPr i="1" sz="3000">
              <a:solidFill>
                <a:srgbClr val="FFFFFF"/>
              </a:solidFill>
              <a:latin typeface="Roboto Medium"/>
              <a:ea typeface="Roboto Medium"/>
              <a:cs typeface="Roboto Medium"/>
              <a:sym typeface="Roboto Medium"/>
            </a:endParaRPr>
          </a:p>
        </p:txBody>
      </p:sp>
      <p:sp>
        <p:nvSpPr>
          <p:cNvPr id="977" name="Google Shape;977;p131"/>
          <p:cNvSpPr txBox="1"/>
          <p:nvPr/>
        </p:nvSpPr>
        <p:spPr>
          <a:xfrm>
            <a:off x="740925" y="823525"/>
            <a:ext cx="7946100" cy="42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700">
                <a:solidFill>
                  <a:schemeClr val="accent2"/>
                </a:solidFill>
                <a:latin typeface="Open Sans"/>
                <a:ea typeface="Open Sans"/>
                <a:cs typeface="Open Sans"/>
                <a:sym typeface="Open Sans"/>
              </a:rPr>
              <a:t>Consequences</a:t>
            </a:r>
            <a:r>
              <a:rPr lang="en" sz="1700">
                <a:solidFill>
                  <a:schemeClr val="accent2"/>
                </a:solidFill>
                <a:latin typeface="Open Sans"/>
                <a:ea typeface="Open Sans"/>
                <a:cs typeface="Open Sans"/>
                <a:sym typeface="Open Sans"/>
              </a:rPr>
              <a:t> that are </a:t>
            </a:r>
            <a:r>
              <a:rPr b="1" lang="en" sz="1700">
                <a:solidFill>
                  <a:schemeClr val="accent2"/>
                </a:solidFill>
                <a:latin typeface="Open Sans"/>
                <a:ea typeface="Open Sans"/>
                <a:cs typeface="Open Sans"/>
                <a:sym typeface="Open Sans"/>
              </a:rPr>
              <a:t>altruistic - </a:t>
            </a:r>
            <a:r>
              <a:rPr i="1" lang="en" sz="1200">
                <a:solidFill>
                  <a:schemeClr val="accent2"/>
                </a:solidFill>
                <a:latin typeface="Open Sans"/>
                <a:ea typeface="Open Sans"/>
                <a:cs typeface="Open Sans"/>
                <a:sym typeface="Open Sans"/>
              </a:rPr>
              <a:t>“Pushing Samantha to be first in line was hurtful. </a:t>
            </a:r>
            <a:br>
              <a:rPr i="1" lang="en" sz="1200">
                <a:solidFill>
                  <a:schemeClr val="accent2"/>
                </a:solidFill>
                <a:latin typeface="Open Sans"/>
                <a:ea typeface="Open Sans"/>
                <a:cs typeface="Open Sans"/>
                <a:sym typeface="Open Sans"/>
              </a:rPr>
            </a:br>
            <a:r>
              <a:rPr i="1" lang="en" sz="1200">
                <a:solidFill>
                  <a:schemeClr val="accent2"/>
                </a:solidFill>
                <a:latin typeface="Open Sans"/>
                <a:ea typeface="Open Sans"/>
                <a:cs typeface="Open Sans"/>
                <a:sym typeface="Open Sans"/>
              </a:rPr>
              <a:t>Please think about something nice you can do for her and tell me before lunch.”</a:t>
            </a:r>
            <a:endParaRPr i="1" sz="1200">
              <a:solidFill>
                <a:schemeClr val="accent2"/>
              </a:solidFill>
              <a:latin typeface="Open Sans"/>
              <a:ea typeface="Open Sans"/>
              <a:cs typeface="Open Sans"/>
              <a:sym typeface="Open Sans"/>
            </a:endParaRPr>
          </a:p>
          <a:p>
            <a:pPr indent="0" lvl="0" marL="0" marR="0" rtl="0" algn="l">
              <a:lnSpc>
                <a:spcPct val="100000"/>
              </a:lnSpc>
              <a:spcBef>
                <a:spcPts val="1000"/>
              </a:spcBef>
              <a:spcAft>
                <a:spcPts val="0"/>
              </a:spcAft>
              <a:buNone/>
            </a:pPr>
            <a:r>
              <a:rPr lang="en" sz="1700">
                <a:solidFill>
                  <a:schemeClr val="accent2"/>
                </a:solidFill>
                <a:latin typeface="Open Sans"/>
                <a:ea typeface="Open Sans"/>
                <a:cs typeface="Open Sans"/>
                <a:sym typeface="Open Sans"/>
              </a:rPr>
              <a:t>Consequences that </a:t>
            </a:r>
            <a:r>
              <a:rPr b="1" lang="en" sz="1700">
                <a:solidFill>
                  <a:schemeClr val="accent2"/>
                </a:solidFill>
                <a:latin typeface="Open Sans"/>
                <a:ea typeface="Open Sans"/>
                <a:cs typeface="Open Sans"/>
                <a:sym typeface="Open Sans"/>
              </a:rPr>
              <a:t>teach - </a:t>
            </a:r>
            <a:r>
              <a:rPr i="1" lang="en" sz="1300">
                <a:solidFill>
                  <a:schemeClr val="accent2"/>
                </a:solidFill>
                <a:latin typeface="Open Sans"/>
                <a:ea typeface="Open Sans"/>
                <a:cs typeface="Open Sans"/>
                <a:sym typeface="Open Sans"/>
              </a:rPr>
              <a:t>“</a:t>
            </a:r>
            <a:r>
              <a:rPr i="1" lang="en" sz="1200">
                <a:solidFill>
                  <a:schemeClr val="accent2"/>
                </a:solidFill>
                <a:latin typeface="Open Sans"/>
                <a:ea typeface="Open Sans"/>
                <a:cs typeface="Open Sans"/>
                <a:sym typeface="Open Sans"/>
              </a:rPr>
              <a:t>Lets practice calmly walking into class with voices lower.”</a:t>
            </a:r>
            <a:endParaRPr i="1" sz="1200">
              <a:solidFill>
                <a:schemeClr val="accent2"/>
              </a:solidFill>
              <a:latin typeface="Open Sans"/>
              <a:ea typeface="Open Sans"/>
              <a:cs typeface="Open Sans"/>
              <a:sym typeface="Open Sans"/>
            </a:endParaRPr>
          </a:p>
          <a:p>
            <a:pPr indent="0" lvl="0" marL="0" marR="0" rtl="0" algn="l">
              <a:lnSpc>
                <a:spcPct val="100000"/>
              </a:lnSpc>
              <a:spcBef>
                <a:spcPts val="1000"/>
              </a:spcBef>
              <a:spcAft>
                <a:spcPts val="0"/>
              </a:spcAft>
              <a:buNone/>
            </a:pPr>
            <a:r>
              <a:rPr lang="en" sz="1700">
                <a:solidFill>
                  <a:schemeClr val="accent2"/>
                </a:solidFill>
                <a:latin typeface="Open Sans"/>
                <a:ea typeface="Open Sans"/>
                <a:cs typeface="Open Sans"/>
                <a:sym typeface="Open Sans"/>
              </a:rPr>
              <a:t>Consequences that offer </a:t>
            </a:r>
            <a:r>
              <a:rPr b="1" lang="en" sz="1700">
                <a:solidFill>
                  <a:schemeClr val="accent2"/>
                </a:solidFill>
                <a:latin typeface="Open Sans"/>
                <a:ea typeface="Open Sans"/>
                <a:cs typeface="Open Sans"/>
                <a:sym typeface="Open Sans"/>
              </a:rPr>
              <a:t>choices -</a:t>
            </a:r>
            <a:r>
              <a:rPr lang="en" sz="1700">
                <a:solidFill>
                  <a:schemeClr val="accent2"/>
                </a:solidFill>
                <a:latin typeface="Open Sans"/>
                <a:ea typeface="Open Sans"/>
                <a:cs typeface="Open Sans"/>
                <a:sym typeface="Open Sans"/>
              </a:rPr>
              <a:t> </a:t>
            </a:r>
            <a:r>
              <a:rPr i="1" lang="en" sz="1200">
                <a:solidFill>
                  <a:schemeClr val="accent2"/>
                </a:solidFill>
                <a:latin typeface="Open Sans"/>
                <a:ea typeface="Open Sans"/>
                <a:cs typeface="Open Sans"/>
                <a:sym typeface="Open Sans"/>
              </a:rPr>
              <a:t>“There are at least three ways to avoid </a:t>
            </a:r>
            <a:r>
              <a:rPr i="1" lang="en" sz="1200">
                <a:solidFill>
                  <a:schemeClr val="accent2"/>
                </a:solidFill>
                <a:latin typeface="Open Sans"/>
                <a:ea typeface="Open Sans"/>
                <a:cs typeface="Open Sans"/>
                <a:sym typeface="Open Sans"/>
              </a:rPr>
              <a:t>unpleasant</a:t>
            </a:r>
            <a:r>
              <a:rPr i="1" lang="en" sz="1200">
                <a:solidFill>
                  <a:schemeClr val="accent2"/>
                </a:solidFill>
                <a:latin typeface="Open Sans"/>
                <a:ea typeface="Open Sans"/>
                <a:cs typeface="Open Sans"/>
                <a:sym typeface="Open Sans"/>
              </a:rPr>
              <a:t> </a:t>
            </a:r>
            <a:br>
              <a:rPr i="1" lang="en" sz="1200">
                <a:solidFill>
                  <a:schemeClr val="accent2"/>
                </a:solidFill>
                <a:latin typeface="Open Sans"/>
                <a:ea typeface="Open Sans"/>
                <a:cs typeface="Open Sans"/>
                <a:sym typeface="Open Sans"/>
              </a:rPr>
            </a:br>
            <a:r>
              <a:rPr i="1" lang="en" sz="1200">
                <a:solidFill>
                  <a:schemeClr val="accent2"/>
                </a:solidFill>
                <a:latin typeface="Open Sans"/>
                <a:ea typeface="Open Sans"/>
                <a:cs typeface="Open Sans"/>
                <a:sym typeface="Open Sans"/>
              </a:rPr>
              <a:t>confrontations: walk away, say you see </a:t>
            </a:r>
            <a:r>
              <a:rPr i="1" lang="en" sz="1200">
                <a:solidFill>
                  <a:schemeClr val="accent2"/>
                </a:solidFill>
                <a:latin typeface="Open Sans"/>
                <a:ea typeface="Open Sans"/>
                <a:cs typeface="Open Sans"/>
                <a:sym typeface="Open Sans"/>
              </a:rPr>
              <a:t>their</a:t>
            </a:r>
            <a:r>
              <a:rPr i="1" lang="en" sz="1200">
                <a:solidFill>
                  <a:schemeClr val="accent2"/>
                </a:solidFill>
                <a:latin typeface="Open Sans"/>
                <a:ea typeface="Open Sans"/>
                <a:cs typeface="Open Sans"/>
                <a:sym typeface="Open Sans"/>
              </a:rPr>
              <a:t> point and respectfully disagree, or make it clear you will not </a:t>
            </a:r>
            <a:br>
              <a:rPr i="1" lang="en" sz="1200">
                <a:solidFill>
                  <a:schemeClr val="accent2"/>
                </a:solidFill>
                <a:latin typeface="Open Sans"/>
                <a:ea typeface="Open Sans"/>
                <a:cs typeface="Open Sans"/>
                <a:sym typeface="Open Sans"/>
              </a:rPr>
            </a:br>
            <a:r>
              <a:rPr i="1" lang="en" sz="1200">
                <a:solidFill>
                  <a:schemeClr val="accent2"/>
                </a:solidFill>
                <a:latin typeface="Open Sans"/>
                <a:ea typeface="Open Sans"/>
                <a:cs typeface="Open Sans"/>
                <a:sym typeface="Open Sans"/>
              </a:rPr>
              <a:t>engage in nasty talk. Which works best for you?”</a:t>
            </a:r>
            <a:endParaRPr i="1" sz="1200">
              <a:solidFill>
                <a:schemeClr val="accent2"/>
              </a:solidFill>
              <a:latin typeface="Open Sans"/>
              <a:ea typeface="Open Sans"/>
              <a:cs typeface="Open Sans"/>
              <a:sym typeface="Open Sans"/>
            </a:endParaRPr>
          </a:p>
          <a:p>
            <a:pPr indent="0" lvl="0" marL="0" marR="0" rtl="0" algn="l">
              <a:lnSpc>
                <a:spcPct val="100000"/>
              </a:lnSpc>
              <a:spcBef>
                <a:spcPts val="1000"/>
              </a:spcBef>
              <a:spcAft>
                <a:spcPts val="0"/>
              </a:spcAft>
              <a:buNone/>
            </a:pPr>
            <a:r>
              <a:rPr lang="en" sz="1700">
                <a:solidFill>
                  <a:schemeClr val="accent2"/>
                </a:solidFill>
                <a:latin typeface="Open Sans"/>
                <a:ea typeface="Open Sans"/>
                <a:cs typeface="Open Sans"/>
                <a:sym typeface="Open Sans"/>
              </a:rPr>
              <a:t>Consequences that </a:t>
            </a:r>
            <a:r>
              <a:rPr b="1" lang="en" sz="1700">
                <a:solidFill>
                  <a:schemeClr val="accent2"/>
                </a:solidFill>
                <a:latin typeface="Open Sans"/>
                <a:ea typeface="Open Sans"/>
                <a:cs typeface="Open Sans"/>
                <a:sym typeface="Open Sans"/>
              </a:rPr>
              <a:t>transform punishments - </a:t>
            </a:r>
            <a:r>
              <a:rPr i="1" lang="en" sz="1200">
                <a:solidFill>
                  <a:schemeClr val="accent2"/>
                </a:solidFill>
                <a:latin typeface="Open Sans"/>
                <a:ea typeface="Open Sans"/>
                <a:cs typeface="Open Sans"/>
                <a:sym typeface="Open Sans"/>
              </a:rPr>
              <a:t>“Kelley, we are headed for a major </a:t>
            </a:r>
            <a:br>
              <a:rPr i="1" lang="en" sz="1200">
                <a:solidFill>
                  <a:schemeClr val="accent2"/>
                </a:solidFill>
                <a:latin typeface="Open Sans"/>
                <a:ea typeface="Open Sans"/>
                <a:cs typeface="Open Sans"/>
                <a:sym typeface="Open Sans"/>
              </a:rPr>
            </a:br>
            <a:r>
              <a:rPr i="1" lang="en" sz="1200">
                <a:solidFill>
                  <a:schemeClr val="accent2"/>
                </a:solidFill>
                <a:latin typeface="Open Sans"/>
                <a:ea typeface="Open Sans"/>
                <a:cs typeface="Open Sans"/>
                <a:sym typeface="Open Sans"/>
              </a:rPr>
              <a:t>disagreement. Please take a break in Mrs. Prague’s class and come back when you are ready to learn. </a:t>
            </a:r>
            <a:r>
              <a:rPr i="1" lang="en" sz="1200">
                <a:solidFill>
                  <a:schemeClr val="accent2"/>
                </a:solidFill>
                <a:latin typeface="Open Sans"/>
                <a:ea typeface="Open Sans"/>
                <a:cs typeface="Open Sans"/>
                <a:sym typeface="Open Sans"/>
              </a:rPr>
              <a:t>Please</a:t>
            </a:r>
            <a:r>
              <a:rPr i="1" lang="en" sz="1200">
                <a:solidFill>
                  <a:schemeClr val="accent2"/>
                </a:solidFill>
                <a:latin typeface="Open Sans"/>
                <a:ea typeface="Open Sans"/>
                <a:cs typeface="Open Sans"/>
                <a:sym typeface="Open Sans"/>
              </a:rPr>
              <a:t> </a:t>
            </a:r>
            <a:br>
              <a:rPr i="1" lang="en" sz="1200">
                <a:solidFill>
                  <a:schemeClr val="accent2"/>
                </a:solidFill>
                <a:latin typeface="Open Sans"/>
                <a:ea typeface="Open Sans"/>
                <a:cs typeface="Open Sans"/>
                <a:sym typeface="Open Sans"/>
              </a:rPr>
            </a:br>
            <a:r>
              <a:rPr i="1" lang="en" sz="1200">
                <a:solidFill>
                  <a:schemeClr val="accent2"/>
                </a:solidFill>
                <a:latin typeface="Open Sans"/>
                <a:ea typeface="Open Sans"/>
                <a:cs typeface="Open Sans"/>
                <a:sym typeface="Open Sans"/>
              </a:rPr>
              <a:t>do not be long. This lesson is too important for </a:t>
            </a:r>
            <a:r>
              <a:rPr i="1" lang="en" sz="1200">
                <a:solidFill>
                  <a:schemeClr val="accent2"/>
                </a:solidFill>
                <a:latin typeface="Open Sans"/>
                <a:ea typeface="Open Sans"/>
                <a:cs typeface="Open Sans"/>
                <a:sym typeface="Open Sans"/>
              </a:rPr>
              <a:t>you to</a:t>
            </a:r>
            <a:r>
              <a:rPr i="1" lang="en" sz="1200">
                <a:solidFill>
                  <a:schemeClr val="accent2"/>
                </a:solidFill>
                <a:latin typeface="Open Sans"/>
                <a:ea typeface="Open Sans"/>
                <a:cs typeface="Open Sans"/>
                <a:sym typeface="Open Sans"/>
              </a:rPr>
              <a:t> miss and we will miss you.”</a:t>
            </a:r>
            <a:endParaRPr i="1" sz="1200">
              <a:solidFill>
                <a:schemeClr val="accent2"/>
              </a:solidFill>
              <a:latin typeface="Open Sans"/>
              <a:ea typeface="Open Sans"/>
              <a:cs typeface="Open Sans"/>
              <a:sym typeface="Open Sans"/>
            </a:endParaRPr>
          </a:p>
          <a:p>
            <a:pPr indent="0" lvl="0" marL="0" marR="0" rtl="0" algn="l">
              <a:lnSpc>
                <a:spcPct val="100000"/>
              </a:lnSpc>
              <a:spcBef>
                <a:spcPts val="1000"/>
              </a:spcBef>
              <a:spcAft>
                <a:spcPts val="0"/>
              </a:spcAft>
              <a:buNone/>
            </a:pPr>
            <a:r>
              <a:rPr lang="en" sz="1700">
                <a:solidFill>
                  <a:schemeClr val="accent2"/>
                </a:solidFill>
                <a:latin typeface="Open Sans"/>
                <a:ea typeface="Open Sans"/>
                <a:cs typeface="Open Sans"/>
                <a:sym typeface="Open Sans"/>
              </a:rPr>
              <a:t>Consequences that </a:t>
            </a:r>
            <a:r>
              <a:rPr b="1" lang="en" sz="1700">
                <a:solidFill>
                  <a:schemeClr val="accent2"/>
                </a:solidFill>
                <a:latin typeface="Open Sans"/>
                <a:ea typeface="Open Sans"/>
                <a:cs typeface="Open Sans"/>
                <a:sym typeface="Open Sans"/>
              </a:rPr>
              <a:t>plan -</a:t>
            </a:r>
            <a:r>
              <a:rPr lang="en" sz="1700">
                <a:solidFill>
                  <a:schemeClr val="accent2"/>
                </a:solidFill>
                <a:latin typeface="Open Sans"/>
                <a:ea typeface="Open Sans"/>
                <a:cs typeface="Open Sans"/>
                <a:sym typeface="Open Sans"/>
              </a:rPr>
              <a:t> </a:t>
            </a:r>
            <a:r>
              <a:rPr i="1" lang="en" sz="1200">
                <a:solidFill>
                  <a:schemeClr val="accent2"/>
                </a:solidFill>
                <a:latin typeface="Open Sans"/>
                <a:ea typeface="Open Sans"/>
                <a:cs typeface="Open Sans"/>
                <a:sym typeface="Open Sans"/>
              </a:rPr>
              <a:t>“What </a:t>
            </a:r>
            <a:r>
              <a:rPr i="1" lang="en" sz="1200">
                <a:solidFill>
                  <a:schemeClr val="accent2"/>
                </a:solidFill>
                <a:latin typeface="Open Sans"/>
                <a:ea typeface="Open Sans"/>
                <a:cs typeface="Open Sans"/>
                <a:sym typeface="Open Sans"/>
              </a:rPr>
              <a:t>specifically</a:t>
            </a:r>
            <a:r>
              <a:rPr i="1" lang="en" sz="1200">
                <a:solidFill>
                  <a:schemeClr val="accent2"/>
                </a:solidFill>
                <a:latin typeface="Open Sans"/>
                <a:ea typeface="Open Sans"/>
                <a:cs typeface="Open Sans"/>
                <a:sym typeface="Open Sans"/>
              </a:rPr>
              <a:t> will you do first when Casey looks at you again? </a:t>
            </a:r>
            <a:br>
              <a:rPr i="1" lang="en" sz="1200">
                <a:solidFill>
                  <a:schemeClr val="accent2"/>
                </a:solidFill>
                <a:latin typeface="Open Sans"/>
                <a:ea typeface="Open Sans"/>
                <a:cs typeface="Open Sans"/>
                <a:sym typeface="Open Sans"/>
              </a:rPr>
            </a:br>
            <a:r>
              <a:rPr i="1" lang="en" sz="1200">
                <a:solidFill>
                  <a:schemeClr val="accent2"/>
                </a:solidFill>
                <a:latin typeface="Open Sans"/>
                <a:ea typeface="Open Sans"/>
                <a:cs typeface="Open Sans"/>
                <a:sym typeface="Open Sans"/>
              </a:rPr>
              <a:t>What will you do next?”</a:t>
            </a:r>
            <a:endParaRPr i="1" sz="1200">
              <a:solidFill>
                <a:schemeClr val="accent2"/>
              </a:solidFill>
              <a:latin typeface="Open Sans"/>
              <a:ea typeface="Open Sans"/>
              <a:cs typeface="Open Sans"/>
              <a:sym typeface="Open Sans"/>
            </a:endParaRPr>
          </a:p>
          <a:p>
            <a:pPr indent="0" lvl="0" marL="0" marR="0" rtl="0" algn="l">
              <a:lnSpc>
                <a:spcPct val="100000"/>
              </a:lnSpc>
              <a:spcBef>
                <a:spcPts val="1000"/>
              </a:spcBef>
              <a:spcAft>
                <a:spcPts val="0"/>
              </a:spcAft>
              <a:buNone/>
            </a:pPr>
            <a:r>
              <a:rPr lang="en" sz="1700">
                <a:solidFill>
                  <a:schemeClr val="accent2"/>
                </a:solidFill>
                <a:latin typeface="Open Sans"/>
                <a:ea typeface="Open Sans"/>
                <a:cs typeface="Open Sans"/>
                <a:sym typeface="Open Sans"/>
              </a:rPr>
              <a:t>Consequences that are </a:t>
            </a:r>
            <a:r>
              <a:rPr b="1" lang="en" sz="1700">
                <a:solidFill>
                  <a:schemeClr val="accent2"/>
                </a:solidFill>
                <a:latin typeface="Open Sans"/>
                <a:ea typeface="Open Sans"/>
                <a:cs typeface="Open Sans"/>
                <a:sym typeface="Open Sans"/>
              </a:rPr>
              <a:t>based on logic - </a:t>
            </a:r>
            <a:r>
              <a:rPr i="1" lang="en" sz="1200">
                <a:solidFill>
                  <a:schemeClr val="accent2"/>
                </a:solidFill>
                <a:latin typeface="Open Sans"/>
                <a:ea typeface="Open Sans"/>
                <a:cs typeface="Open Sans"/>
                <a:sym typeface="Open Sans"/>
              </a:rPr>
              <a:t>“The cafeteria is a mess and our Custodian </a:t>
            </a:r>
            <a:br>
              <a:rPr i="1" lang="en" sz="1200">
                <a:solidFill>
                  <a:schemeClr val="accent2"/>
                </a:solidFill>
                <a:latin typeface="Open Sans"/>
                <a:ea typeface="Open Sans"/>
                <a:cs typeface="Open Sans"/>
                <a:sym typeface="Open Sans"/>
              </a:rPr>
            </a:br>
            <a:r>
              <a:rPr i="1" lang="en" sz="1200">
                <a:solidFill>
                  <a:schemeClr val="accent2"/>
                </a:solidFill>
                <a:latin typeface="Open Sans"/>
                <a:ea typeface="Open Sans"/>
                <a:cs typeface="Open Sans"/>
                <a:sym typeface="Open Sans"/>
              </a:rPr>
              <a:t>could use your help with the cleaning.” (After one student throws food at another).</a:t>
            </a:r>
            <a:r>
              <a:rPr lang="en" sz="1200">
                <a:solidFill>
                  <a:schemeClr val="accent2"/>
                </a:solidFill>
                <a:latin typeface="Open Sans"/>
                <a:ea typeface="Open Sans"/>
                <a:cs typeface="Open Sans"/>
                <a:sym typeface="Open Sans"/>
              </a:rPr>
              <a:t> </a:t>
            </a:r>
            <a:endParaRPr sz="1200">
              <a:solidFill>
                <a:schemeClr val="accent2"/>
              </a:solidFill>
              <a:latin typeface="Open Sans"/>
              <a:ea typeface="Open Sans"/>
              <a:cs typeface="Open Sans"/>
              <a:sym typeface="Open Sans"/>
            </a:endParaRPr>
          </a:p>
          <a:p>
            <a:pPr indent="0" lvl="0" marL="0" marR="0" rtl="0" algn="l">
              <a:lnSpc>
                <a:spcPct val="100000"/>
              </a:lnSpc>
              <a:spcBef>
                <a:spcPts val="1000"/>
              </a:spcBef>
              <a:spcAft>
                <a:spcPts val="0"/>
              </a:spcAft>
              <a:buNone/>
            </a:pPr>
            <a:r>
              <a:rPr lang="en" sz="1700">
                <a:solidFill>
                  <a:schemeClr val="accent2"/>
                </a:solidFill>
                <a:latin typeface="Open Sans"/>
                <a:ea typeface="Open Sans"/>
                <a:cs typeface="Open Sans"/>
                <a:sym typeface="Open Sans"/>
              </a:rPr>
              <a:t>Consequences that </a:t>
            </a:r>
            <a:r>
              <a:rPr b="1" lang="en" sz="1700">
                <a:solidFill>
                  <a:schemeClr val="accent2"/>
                </a:solidFill>
                <a:latin typeface="Open Sans"/>
                <a:ea typeface="Open Sans"/>
                <a:cs typeface="Open Sans"/>
                <a:sym typeface="Open Sans"/>
              </a:rPr>
              <a:t>involve parents - </a:t>
            </a:r>
            <a:r>
              <a:rPr i="1" lang="en" sz="1200">
                <a:solidFill>
                  <a:schemeClr val="accent2"/>
                </a:solidFill>
                <a:latin typeface="Open Sans"/>
                <a:ea typeface="Open Sans"/>
                <a:cs typeface="Open Sans"/>
                <a:sym typeface="Open Sans"/>
              </a:rPr>
              <a:t>“Thank you for coming to discuss your daughter. </a:t>
            </a:r>
            <a:br>
              <a:rPr i="1" lang="en" sz="1200">
                <a:solidFill>
                  <a:schemeClr val="accent2"/>
                </a:solidFill>
                <a:latin typeface="Open Sans"/>
                <a:ea typeface="Open Sans"/>
                <a:cs typeface="Open Sans"/>
                <a:sym typeface="Open Sans"/>
              </a:rPr>
            </a:br>
            <a:r>
              <a:rPr i="1" lang="en" sz="1200">
                <a:solidFill>
                  <a:schemeClr val="accent2"/>
                </a:solidFill>
                <a:latin typeface="Open Sans"/>
                <a:ea typeface="Open Sans"/>
                <a:cs typeface="Open Sans"/>
                <a:sym typeface="Open Sans"/>
              </a:rPr>
              <a:t>I think she is hurting her future in school and I hope we can find a way to help her together.”</a:t>
            </a:r>
            <a:endParaRPr i="1" sz="1200">
              <a:solidFill>
                <a:schemeClr val="accent2"/>
              </a:solidFill>
              <a:latin typeface="Open Sans"/>
              <a:ea typeface="Open Sans"/>
              <a:cs typeface="Open Sans"/>
              <a:sym typeface="Open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32"/>
          <p:cNvSpPr/>
          <p:nvPr/>
        </p:nvSpPr>
        <p:spPr>
          <a:xfrm>
            <a:off x="5889075" y="0"/>
            <a:ext cx="32550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32"/>
          <p:cNvSpPr txBox="1"/>
          <p:nvPr/>
        </p:nvSpPr>
        <p:spPr>
          <a:xfrm>
            <a:off x="5991800" y="372875"/>
            <a:ext cx="2970900" cy="44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lt1"/>
                </a:solidFill>
                <a:latin typeface="Roboto"/>
                <a:ea typeface="Roboto"/>
                <a:cs typeface="Roboto"/>
                <a:sym typeface="Roboto"/>
              </a:rPr>
              <a:t>Ask yourself:</a:t>
            </a:r>
            <a:endParaRPr b="1" sz="1900">
              <a:solidFill>
                <a:srgbClr val="FFFFFF"/>
              </a:solidFill>
              <a:latin typeface="Open Sans"/>
              <a:ea typeface="Open Sans"/>
              <a:cs typeface="Open Sans"/>
              <a:sym typeface="Open Sans"/>
            </a:endParaRPr>
          </a:p>
          <a:p>
            <a:pPr indent="-222250" lvl="0" marL="342900" rtl="0" algn="l">
              <a:spcBef>
                <a:spcPts val="1000"/>
              </a:spcBef>
              <a:spcAft>
                <a:spcPts val="0"/>
              </a:spcAft>
              <a:buClr>
                <a:srgbClr val="FFFFFF"/>
              </a:buClr>
              <a:buSzPts val="1700"/>
              <a:buFont typeface="Open Sans"/>
              <a:buChar char="●"/>
            </a:pPr>
            <a:r>
              <a:rPr lang="en" sz="1700">
                <a:solidFill>
                  <a:srgbClr val="FFFFFF"/>
                </a:solidFill>
                <a:latin typeface="Open Sans"/>
                <a:ea typeface="Open Sans"/>
                <a:cs typeface="Open Sans"/>
                <a:sym typeface="Open Sans"/>
              </a:rPr>
              <a:t>What have I tried before when this happened? Did it </a:t>
            </a:r>
            <a:r>
              <a:rPr lang="en" sz="1700">
                <a:solidFill>
                  <a:srgbClr val="FFFFFF"/>
                </a:solidFill>
                <a:latin typeface="Open Sans"/>
                <a:ea typeface="Open Sans"/>
                <a:cs typeface="Open Sans"/>
                <a:sym typeface="Open Sans"/>
              </a:rPr>
              <a:t>help</a:t>
            </a:r>
            <a:r>
              <a:rPr lang="en" sz="1700">
                <a:solidFill>
                  <a:srgbClr val="FFFFFF"/>
                </a:solidFill>
                <a:latin typeface="Open Sans"/>
                <a:ea typeface="Open Sans"/>
                <a:cs typeface="Open Sans"/>
                <a:sym typeface="Open Sans"/>
              </a:rPr>
              <a:t>? Were there </a:t>
            </a:r>
            <a:r>
              <a:rPr lang="en" sz="1700">
                <a:solidFill>
                  <a:srgbClr val="FFFFFF"/>
                </a:solidFill>
                <a:latin typeface="Open Sans"/>
                <a:ea typeface="Open Sans"/>
                <a:cs typeface="Open Sans"/>
                <a:sym typeface="Open Sans"/>
              </a:rPr>
              <a:t>negative</a:t>
            </a:r>
            <a:r>
              <a:rPr lang="en" sz="1700">
                <a:solidFill>
                  <a:srgbClr val="FFFFFF"/>
                </a:solidFill>
                <a:latin typeface="Open Sans"/>
                <a:ea typeface="Open Sans"/>
                <a:cs typeface="Open Sans"/>
                <a:sym typeface="Open Sans"/>
              </a:rPr>
              <a:t> results?</a:t>
            </a:r>
            <a:endParaRPr sz="1700">
              <a:solidFill>
                <a:srgbClr val="FFFFFF"/>
              </a:solidFill>
              <a:latin typeface="Open Sans"/>
              <a:ea typeface="Open Sans"/>
              <a:cs typeface="Open Sans"/>
              <a:sym typeface="Open Sans"/>
            </a:endParaRPr>
          </a:p>
          <a:p>
            <a:pPr indent="-222250" lvl="0" marL="342900" rtl="0" algn="l">
              <a:spcBef>
                <a:spcPts val="1000"/>
              </a:spcBef>
              <a:spcAft>
                <a:spcPts val="0"/>
              </a:spcAft>
              <a:buClr>
                <a:srgbClr val="FFFFFF"/>
              </a:buClr>
              <a:buSzPts val="1700"/>
              <a:buFont typeface="Open Sans"/>
              <a:buChar char="●"/>
            </a:pPr>
            <a:r>
              <a:rPr lang="en" sz="1700">
                <a:solidFill>
                  <a:srgbClr val="FFFFFF"/>
                </a:solidFill>
                <a:latin typeface="Open Sans"/>
                <a:ea typeface="Open Sans"/>
                <a:cs typeface="Open Sans"/>
                <a:sym typeface="Open Sans"/>
              </a:rPr>
              <a:t>Is it more important that the student feel bad about what they did or that they change their behavior?</a:t>
            </a:r>
            <a:endParaRPr sz="1700">
              <a:solidFill>
                <a:srgbClr val="FFFFFF"/>
              </a:solidFill>
              <a:latin typeface="Open Sans"/>
              <a:ea typeface="Open Sans"/>
              <a:cs typeface="Open Sans"/>
              <a:sym typeface="Open Sans"/>
            </a:endParaRPr>
          </a:p>
          <a:p>
            <a:pPr indent="-222250" lvl="0" marL="342900" rtl="0" algn="l">
              <a:spcBef>
                <a:spcPts val="1000"/>
              </a:spcBef>
              <a:spcAft>
                <a:spcPts val="0"/>
              </a:spcAft>
              <a:buClr>
                <a:srgbClr val="FFFFFF"/>
              </a:buClr>
              <a:buSzPts val="1700"/>
              <a:buFont typeface="Open Sans"/>
              <a:buChar char="●"/>
            </a:pPr>
            <a:r>
              <a:rPr lang="en" sz="1700">
                <a:solidFill>
                  <a:srgbClr val="FFFFFF"/>
                </a:solidFill>
                <a:latin typeface="Open Sans"/>
                <a:ea typeface="Open Sans"/>
                <a:cs typeface="Open Sans"/>
                <a:sym typeface="Open Sans"/>
              </a:rPr>
              <a:t>What haven’t I tried that might work?</a:t>
            </a:r>
            <a:endParaRPr sz="1700">
              <a:solidFill>
                <a:srgbClr val="FFFFFF"/>
              </a:solidFill>
              <a:latin typeface="Open Sans"/>
              <a:ea typeface="Open Sans"/>
              <a:cs typeface="Open Sans"/>
              <a:sym typeface="Open Sans"/>
            </a:endParaRPr>
          </a:p>
          <a:p>
            <a:pPr indent="-222250" lvl="0" marL="342900" rtl="0" algn="l">
              <a:spcBef>
                <a:spcPts val="1000"/>
              </a:spcBef>
              <a:spcAft>
                <a:spcPts val="1000"/>
              </a:spcAft>
              <a:buClr>
                <a:srgbClr val="FFFFFF"/>
              </a:buClr>
              <a:buSzPts val="1700"/>
              <a:buFont typeface="Open Sans"/>
              <a:buChar char="●"/>
            </a:pPr>
            <a:r>
              <a:rPr lang="en" sz="1700">
                <a:solidFill>
                  <a:srgbClr val="FFFFFF"/>
                </a:solidFill>
                <a:latin typeface="Open Sans"/>
                <a:ea typeface="Open Sans"/>
                <a:cs typeface="Open Sans"/>
                <a:sym typeface="Open Sans"/>
              </a:rPr>
              <a:t>Who can I ask if I am out of ideas?</a:t>
            </a:r>
            <a:endParaRPr sz="1700">
              <a:solidFill>
                <a:srgbClr val="FFFFFF"/>
              </a:solidFill>
              <a:latin typeface="Open Sans"/>
              <a:ea typeface="Open Sans"/>
              <a:cs typeface="Open Sans"/>
              <a:sym typeface="Open Sans"/>
            </a:endParaRPr>
          </a:p>
        </p:txBody>
      </p:sp>
      <p:sp>
        <p:nvSpPr>
          <p:cNvPr id="984" name="Google Shape;984;p132"/>
          <p:cNvSpPr txBox="1"/>
          <p:nvPr/>
        </p:nvSpPr>
        <p:spPr>
          <a:xfrm>
            <a:off x="409977" y="508675"/>
            <a:ext cx="56598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00467F"/>
                </a:solidFill>
                <a:latin typeface="Roboto"/>
                <a:ea typeface="Roboto"/>
                <a:cs typeface="Roboto"/>
                <a:sym typeface="Roboto"/>
              </a:rPr>
              <a:t>Everyday Behaviors</a:t>
            </a:r>
            <a:endParaRPr b="1" sz="3600">
              <a:solidFill>
                <a:srgbClr val="00467F"/>
              </a:solidFill>
              <a:latin typeface="Roboto"/>
              <a:ea typeface="Roboto"/>
              <a:cs typeface="Roboto"/>
              <a:sym typeface="Roboto"/>
            </a:endParaRPr>
          </a:p>
        </p:txBody>
      </p:sp>
      <p:sp>
        <p:nvSpPr>
          <p:cNvPr id="985" name="Google Shape;985;p132"/>
          <p:cNvSpPr txBox="1"/>
          <p:nvPr/>
        </p:nvSpPr>
        <p:spPr>
          <a:xfrm>
            <a:off x="409975" y="1064250"/>
            <a:ext cx="5192400" cy="397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0467F"/>
                </a:solidFill>
                <a:latin typeface="Open Sans"/>
                <a:ea typeface="Open Sans"/>
                <a:cs typeface="Open Sans"/>
                <a:sym typeface="Open Sans"/>
              </a:rPr>
              <a:t>Most behaviors we see are minor infractions that </a:t>
            </a:r>
            <a:r>
              <a:rPr lang="en" sz="1800">
                <a:solidFill>
                  <a:srgbClr val="00467F"/>
                </a:solidFill>
                <a:latin typeface="Open Sans"/>
                <a:ea typeface="Open Sans"/>
                <a:cs typeface="Open Sans"/>
                <a:sym typeface="Open Sans"/>
              </a:rPr>
              <a:t>require quick interventions. </a:t>
            </a:r>
            <a:endParaRPr sz="1800">
              <a:solidFill>
                <a:srgbClr val="00467F"/>
              </a:solidFill>
              <a:latin typeface="Open Sans"/>
              <a:ea typeface="Open Sans"/>
              <a:cs typeface="Open Sans"/>
              <a:sym typeface="Open Sans"/>
            </a:endParaRPr>
          </a:p>
          <a:p>
            <a:pPr indent="-215900" lvl="0" marL="342900" rtl="0" algn="l">
              <a:lnSpc>
                <a:spcPct val="115000"/>
              </a:lnSpc>
              <a:spcBef>
                <a:spcPts val="100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Talking when another student is talking</a:t>
            </a:r>
            <a:endParaRPr sz="1600">
              <a:solidFill>
                <a:srgbClr val="00467F"/>
              </a:solidFill>
              <a:latin typeface="Open Sans"/>
              <a:ea typeface="Open Sans"/>
              <a:cs typeface="Open Sans"/>
              <a:sym typeface="Open Sans"/>
            </a:endParaRPr>
          </a:p>
          <a:p>
            <a:pPr indent="-215900" lvl="0" marL="342900" rtl="0" algn="l">
              <a:lnSpc>
                <a:spcPct val="115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Not sitting when asked</a:t>
            </a:r>
            <a:endParaRPr sz="1600">
              <a:solidFill>
                <a:srgbClr val="00467F"/>
              </a:solidFill>
              <a:latin typeface="Open Sans"/>
              <a:ea typeface="Open Sans"/>
              <a:cs typeface="Open Sans"/>
              <a:sym typeface="Open Sans"/>
            </a:endParaRPr>
          </a:p>
          <a:p>
            <a:pPr indent="-215900" lvl="0" marL="342900" rtl="0" algn="l">
              <a:lnSpc>
                <a:spcPct val="115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Slamming a door</a:t>
            </a:r>
            <a:endParaRPr sz="1600">
              <a:solidFill>
                <a:srgbClr val="00467F"/>
              </a:solidFill>
              <a:latin typeface="Open Sans"/>
              <a:ea typeface="Open Sans"/>
              <a:cs typeface="Open Sans"/>
              <a:sym typeface="Open Sans"/>
            </a:endParaRPr>
          </a:p>
          <a:p>
            <a:pPr indent="-215900" lvl="0" marL="342900" rtl="0" algn="l">
              <a:lnSpc>
                <a:spcPct val="115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Using an unauthorized electronic device</a:t>
            </a:r>
            <a:endParaRPr sz="1600">
              <a:solidFill>
                <a:srgbClr val="00467F"/>
              </a:solidFill>
              <a:latin typeface="Open Sans"/>
              <a:ea typeface="Open Sans"/>
              <a:cs typeface="Open Sans"/>
              <a:sym typeface="Open Sans"/>
            </a:endParaRPr>
          </a:p>
          <a:p>
            <a:pPr indent="-215900" lvl="0" marL="342900" rtl="0" algn="l">
              <a:lnSpc>
                <a:spcPct val="115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Disrupting the lesson by humming, tapping, etc.</a:t>
            </a:r>
            <a:endParaRPr sz="1600">
              <a:solidFill>
                <a:srgbClr val="00467F"/>
              </a:solidFill>
              <a:latin typeface="Open Sans"/>
              <a:ea typeface="Open Sans"/>
              <a:cs typeface="Open Sans"/>
              <a:sym typeface="Open Sans"/>
            </a:endParaRPr>
          </a:p>
          <a:p>
            <a:pPr indent="-215900" lvl="0" marL="342900" rtl="0" algn="l">
              <a:lnSpc>
                <a:spcPct val="115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Not doing homework or in-class assignments</a:t>
            </a:r>
            <a:endParaRPr sz="1600">
              <a:solidFill>
                <a:srgbClr val="00467F"/>
              </a:solidFill>
              <a:latin typeface="Open Sans"/>
              <a:ea typeface="Open Sans"/>
              <a:cs typeface="Open Sans"/>
              <a:sym typeface="Open Sans"/>
            </a:endParaRPr>
          </a:p>
          <a:p>
            <a:pPr indent="-215900" lvl="0" marL="342900" rtl="0" algn="l">
              <a:lnSpc>
                <a:spcPct val="115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Horseplay</a:t>
            </a:r>
            <a:endParaRPr sz="1600">
              <a:solidFill>
                <a:srgbClr val="00467F"/>
              </a:solidFill>
              <a:latin typeface="Open Sans"/>
              <a:ea typeface="Open Sans"/>
              <a:cs typeface="Open Sans"/>
              <a:sym typeface="Open Sans"/>
            </a:endParaRPr>
          </a:p>
          <a:p>
            <a:pPr indent="0" lvl="0" marL="0" rtl="0" algn="r">
              <a:lnSpc>
                <a:spcPct val="115000"/>
              </a:lnSpc>
              <a:spcBef>
                <a:spcPts val="1000"/>
              </a:spcBef>
              <a:spcAft>
                <a:spcPts val="1000"/>
              </a:spcAft>
              <a:buNone/>
            </a:pPr>
            <a:r>
              <a:rPr b="1" lang="en" sz="1900">
                <a:solidFill>
                  <a:srgbClr val="00467F"/>
                </a:solidFill>
                <a:latin typeface="Open Sans"/>
                <a:ea typeface="Open Sans"/>
                <a:cs typeface="Open Sans"/>
                <a:sym typeface="Open Sans"/>
              </a:rPr>
              <a:t>How you respond to these </a:t>
            </a:r>
            <a:br>
              <a:rPr b="1" lang="en" sz="1900">
                <a:solidFill>
                  <a:srgbClr val="00467F"/>
                </a:solidFill>
                <a:latin typeface="Open Sans"/>
                <a:ea typeface="Open Sans"/>
                <a:cs typeface="Open Sans"/>
                <a:sym typeface="Open Sans"/>
              </a:rPr>
            </a:br>
            <a:r>
              <a:rPr b="1" lang="en" sz="1900">
                <a:solidFill>
                  <a:srgbClr val="00467F"/>
                </a:solidFill>
                <a:latin typeface="Open Sans"/>
                <a:ea typeface="Open Sans"/>
                <a:cs typeface="Open Sans"/>
                <a:sym typeface="Open Sans"/>
              </a:rPr>
              <a:t>behaviors can either increase </a:t>
            </a:r>
            <a:br>
              <a:rPr b="1" lang="en" sz="1900">
                <a:solidFill>
                  <a:srgbClr val="00467F"/>
                </a:solidFill>
                <a:latin typeface="Open Sans"/>
                <a:ea typeface="Open Sans"/>
                <a:cs typeface="Open Sans"/>
                <a:sym typeface="Open Sans"/>
              </a:rPr>
            </a:br>
            <a:r>
              <a:rPr b="1" lang="en" sz="1900">
                <a:solidFill>
                  <a:srgbClr val="00467F"/>
                </a:solidFill>
                <a:latin typeface="Open Sans"/>
                <a:ea typeface="Open Sans"/>
                <a:cs typeface="Open Sans"/>
                <a:sym typeface="Open Sans"/>
              </a:rPr>
              <a:t>student misbehavior or decrease it.</a:t>
            </a:r>
            <a:endParaRPr b="1" sz="1900">
              <a:solidFill>
                <a:srgbClr val="00467F"/>
              </a:solidFill>
              <a:latin typeface="Open Sans"/>
              <a:ea typeface="Open Sans"/>
              <a:cs typeface="Open Sans"/>
              <a:sym typeface="Open Sans"/>
            </a:endParaRPr>
          </a:p>
        </p:txBody>
      </p:sp>
      <p:pic>
        <p:nvPicPr>
          <p:cNvPr id="986" name="Google Shape;986;p132"/>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83">
                                            <p:txEl>
                                              <p:pRg end="0" st="0"/>
                                            </p:txEl>
                                          </p:spTgt>
                                        </p:tgtEl>
                                        <p:attrNameLst>
                                          <p:attrName>style.visibility</p:attrName>
                                        </p:attrNameLst>
                                      </p:cBhvr>
                                      <p:to>
                                        <p:strVal val="visible"/>
                                      </p:to>
                                    </p:set>
                                    <p:anim calcmode="lin" valueType="num">
                                      <p:cBhvr additive="base">
                                        <p:cTn dur="1000"/>
                                        <p:tgtEl>
                                          <p:spTgt spid="98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83">
                                            <p:txEl>
                                              <p:pRg end="1" st="1"/>
                                            </p:txEl>
                                          </p:spTgt>
                                        </p:tgtEl>
                                        <p:attrNameLst>
                                          <p:attrName>style.visibility</p:attrName>
                                        </p:attrNameLst>
                                      </p:cBhvr>
                                      <p:to>
                                        <p:strVal val="visible"/>
                                      </p:to>
                                    </p:set>
                                    <p:anim calcmode="lin" valueType="num">
                                      <p:cBhvr additive="base">
                                        <p:cTn dur="1000"/>
                                        <p:tgtEl>
                                          <p:spTgt spid="98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83">
                                            <p:txEl>
                                              <p:pRg end="2" st="2"/>
                                            </p:txEl>
                                          </p:spTgt>
                                        </p:tgtEl>
                                        <p:attrNameLst>
                                          <p:attrName>style.visibility</p:attrName>
                                        </p:attrNameLst>
                                      </p:cBhvr>
                                      <p:to>
                                        <p:strVal val="visible"/>
                                      </p:to>
                                    </p:set>
                                    <p:anim calcmode="lin" valueType="num">
                                      <p:cBhvr additive="base">
                                        <p:cTn dur="1000"/>
                                        <p:tgtEl>
                                          <p:spTgt spid="983">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83">
                                            <p:txEl>
                                              <p:pRg end="3" st="3"/>
                                            </p:txEl>
                                          </p:spTgt>
                                        </p:tgtEl>
                                        <p:attrNameLst>
                                          <p:attrName>style.visibility</p:attrName>
                                        </p:attrNameLst>
                                      </p:cBhvr>
                                      <p:to>
                                        <p:strVal val="visible"/>
                                      </p:to>
                                    </p:set>
                                    <p:anim calcmode="lin" valueType="num">
                                      <p:cBhvr additive="base">
                                        <p:cTn dur="1000"/>
                                        <p:tgtEl>
                                          <p:spTgt spid="983">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83">
                                            <p:txEl>
                                              <p:pRg end="4" st="4"/>
                                            </p:txEl>
                                          </p:spTgt>
                                        </p:tgtEl>
                                        <p:attrNameLst>
                                          <p:attrName>style.visibility</p:attrName>
                                        </p:attrNameLst>
                                      </p:cBhvr>
                                      <p:to>
                                        <p:strVal val="visible"/>
                                      </p:to>
                                    </p:set>
                                    <p:anim calcmode="lin" valueType="num">
                                      <p:cBhvr additive="base">
                                        <p:cTn dur="1000"/>
                                        <p:tgtEl>
                                          <p:spTgt spid="983">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33"/>
          <p:cNvSpPr/>
          <p:nvPr/>
        </p:nvSpPr>
        <p:spPr>
          <a:xfrm rot="-5400000">
            <a:off x="4371125" y="-355255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33"/>
          <p:cNvSpPr txBox="1"/>
          <p:nvPr>
            <p:ph idx="4294967295" type="title"/>
          </p:nvPr>
        </p:nvSpPr>
        <p:spPr>
          <a:xfrm>
            <a:off x="468150" y="63575"/>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Two-Step Intervention</a:t>
            </a:r>
            <a:endParaRPr i="1" sz="3000">
              <a:solidFill>
                <a:srgbClr val="FFFFFF"/>
              </a:solidFill>
              <a:latin typeface="Roboto Medium"/>
              <a:ea typeface="Roboto Medium"/>
              <a:cs typeface="Roboto Medium"/>
              <a:sym typeface="Roboto Medium"/>
            </a:endParaRPr>
          </a:p>
        </p:txBody>
      </p:sp>
      <p:sp>
        <p:nvSpPr>
          <p:cNvPr id="993" name="Google Shape;993;p133"/>
          <p:cNvSpPr txBox="1"/>
          <p:nvPr/>
        </p:nvSpPr>
        <p:spPr>
          <a:xfrm>
            <a:off x="112275" y="744225"/>
            <a:ext cx="4865100" cy="1054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15000"/>
              </a:lnSpc>
              <a:spcBef>
                <a:spcPts val="0"/>
              </a:spcBef>
              <a:spcAft>
                <a:spcPts val="0"/>
              </a:spcAft>
              <a:buClr>
                <a:srgbClr val="00467F"/>
              </a:buClr>
              <a:buSzPts val="1900"/>
              <a:buFont typeface="Open Sans"/>
              <a:buAutoNum type="arabicPeriod"/>
            </a:pPr>
            <a:r>
              <a:rPr b="1" lang="en" sz="1900">
                <a:solidFill>
                  <a:srgbClr val="00467F"/>
                </a:solidFill>
                <a:latin typeface="Open Sans"/>
                <a:ea typeface="Open Sans"/>
                <a:cs typeface="Open Sans"/>
                <a:sym typeface="Open Sans"/>
              </a:rPr>
              <a:t>Stabilize the student and situation</a:t>
            </a:r>
            <a:endParaRPr b="1" sz="1900">
              <a:solidFill>
                <a:srgbClr val="00467F"/>
              </a:solidFill>
              <a:latin typeface="Open Sans"/>
              <a:ea typeface="Open Sans"/>
              <a:cs typeface="Open Sans"/>
              <a:sym typeface="Open Sans"/>
            </a:endParaRPr>
          </a:p>
          <a:p>
            <a:pPr indent="-349250" lvl="0" marL="457200" marR="0" rtl="0" algn="l">
              <a:lnSpc>
                <a:spcPct val="115000"/>
              </a:lnSpc>
              <a:spcBef>
                <a:spcPts val="0"/>
              </a:spcBef>
              <a:spcAft>
                <a:spcPts val="0"/>
              </a:spcAft>
              <a:buClr>
                <a:srgbClr val="00467F"/>
              </a:buClr>
              <a:buSzPts val="1900"/>
              <a:buFont typeface="Open Sans"/>
              <a:buAutoNum type="arabicPeriod"/>
            </a:pPr>
            <a:r>
              <a:rPr b="1" lang="en" sz="1900">
                <a:solidFill>
                  <a:srgbClr val="00467F"/>
                </a:solidFill>
                <a:latin typeface="Open Sans"/>
                <a:ea typeface="Open Sans"/>
                <a:cs typeface="Open Sans"/>
                <a:sym typeface="Open Sans"/>
              </a:rPr>
              <a:t>Repair the damage done</a:t>
            </a:r>
            <a:endParaRPr b="1" sz="1900">
              <a:solidFill>
                <a:srgbClr val="00467F"/>
              </a:solidFill>
              <a:latin typeface="Open Sans"/>
              <a:ea typeface="Open Sans"/>
              <a:cs typeface="Open Sans"/>
              <a:sym typeface="Open Sans"/>
            </a:endParaRPr>
          </a:p>
        </p:txBody>
      </p:sp>
      <p:sp>
        <p:nvSpPr>
          <p:cNvPr id="994" name="Google Shape;994;p133"/>
          <p:cNvSpPr txBox="1"/>
          <p:nvPr/>
        </p:nvSpPr>
        <p:spPr>
          <a:xfrm>
            <a:off x="259550" y="1660525"/>
            <a:ext cx="4503000" cy="263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599BD5"/>
                </a:solidFill>
                <a:latin typeface="Open Sans"/>
                <a:ea typeface="Open Sans"/>
                <a:cs typeface="Open Sans"/>
                <a:sym typeface="Open Sans"/>
              </a:rPr>
              <a:t>Things to Keep in Mind</a:t>
            </a:r>
            <a:endParaRPr b="1" sz="1800">
              <a:solidFill>
                <a:srgbClr val="599BD5"/>
              </a:solidFill>
              <a:latin typeface="Open Sans"/>
              <a:ea typeface="Open Sans"/>
              <a:cs typeface="Open Sans"/>
              <a:sym typeface="Open Sans"/>
            </a:endParaRPr>
          </a:p>
          <a:p>
            <a:pPr indent="-215900" lvl="0" marL="228600" marR="0" rtl="0" algn="l">
              <a:lnSpc>
                <a:spcPct val="100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Stabilizing is not excusing behavior, it will be dealt with at a later, more appropriate time.</a:t>
            </a:r>
            <a:endParaRPr sz="1600">
              <a:solidFill>
                <a:srgbClr val="00467F"/>
              </a:solidFill>
              <a:latin typeface="Open Sans"/>
              <a:ea typeface="Open Sans"/>
              <a:cs typeface="Open Sans"/>
              <a:sym typeface="Open Sans"/>
            </a:endParaRPr>
          </a:p>
          <a:p>
            <a:pPr indent="-215900" lvl="0" marL="228600" marR="0" rtl="0" algn="l">
              <a:lnSpc>
                <a:spcPct val="100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Show students you are willing to listen to their side of the story</a:t>
            </a:r>
            <a:endParaRPr sz="1600">
              <a:solidFill>
                <a:srgbClr val="00467F"/>
              </a:solidFill>
              <a:latin typeface="Open Sans"/>
              <a:ea typeface="Open Sans"/>
              <a:cs typeface="Open Sans"/>
              <a:sym typeface="Open Sans"/>
            </a:endParaRPr>
          </a:p>
          <a:p>
            <a:pPr indent="-215900" lvl="0" marL="228600" marR="0" rtl="0" algn="l">
              <a:lnSpc>
                <a:spcPct val="100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Guess the motive for misbehavior.</a:t>
            </a:r>
            <a:endParaRPr sz="1600">
              <a:solidFill>
                <a:srgbClr val="00467F"/>
              </a:solidFill>
              <a:latin typeface="Open Sans"/>
              <a:ea typeface="Open Sans"/>
              <a:cs typeface="Open Sans"/>
              <a:sym typeface="Open Sans"/>
            </a:endParaRPr>
          </a:p>
          <a:p>
            <a:pPr indent="-215900" lvl="0" marL="228600" marR="0" rtl="0" algn="l">
              <a:lnSpc>
                <a:spcPct val="100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Deflect arguing by agreeing</a:t>
            </a:r>
            <a:endParaRPr sz="1600">
              <a:solidFill>
                <a:srgbClr val="00467F"/>
              </a:solidFill>
              <a:latin typeface="Open Sans"/>
              <a:ea typeface="Open Sans"/>
              <a:cs typeface="Open Sans"/>
              <a:sym typeface="Open Sans"/>
            </a:endParaRPr>
          </a:p>
          <a:p>
            <a:pPr indent="-215900" lvl="0" marL="228600" marR="0" rtl="0" algn="l">
              <a:lnSpc>
                <a:spcPct val="100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Respond unexpectedly</a:t>
            </a:r>
            <a:endParaRPr sz="1600">
              <a:solidFill>
                <a:srgbClr val="00467F"/>
              </a:solidFill>
              <a:latin typeface="Open Sans"/>
              <a:ea typeface="Open Sans"/>
              <a:cs typeface="Open Sans"/>
              <a:sym typeface="Open Sans"/>
            </a:endParaRPr>
          </a:p>
          <a:p>
            <a:pPr indent="-215900" lvl="0" marL="228600" marR="0" rtl="0" algn="l">
              <a:lnSpc>
                <a:spcPct val="100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Try hard not to </a:t>
            </a:r>
            <a:r>
              <a:rPr lang="en" sz="1600">
                <a:solidFill>
                  <a:srgbClr val="00467F"/>
                </a:solidFill>
                <a:latin typeface="Open Sans"/>
                <a:ea typeface="Open Sans"/>
                <a:cs typeface="Open Sans"/>
                <a:sym typeface="Open Sans"/>
              </a:rPr>
              <a:t>criticize</a:t>
            </a:r>
            <a:r>
              <a:rPr lang="en" sz="1600">
                <a:solidFill>
                  <a:srgbClr val="00467F"/>
                </a:solidFill>
                <a:latin typeface="Open Sans"/>
                <a:ea typeface="Open Sans"/>
                <a:cs typeface="Open Sans"/>
                <a:sym typeface="Open Sans"/>
              </a:rPr>
              <a:t>, lecture, scold, blame, or argue.</a:t>
            </a:r>
            <a:endParaRPr sz="1600">
              <a:solidFill>
                <a:srgbClr val="00467F"/>
              </a:solidFill>
              <a:latin typeface="Open Sans"/>
              <a:ea typeface="Open Sans"/>
              <a:cs typeface="Open Sans"/>
              <a:sym typeface="Open Sans"/>
            </a:endParaRPr>
          </a:p>
          <a:p>
            <a:pPr indent="-215900" lvl="0" marL="228600" marR="0" rtl="0" algn="l">
              <a:lnSpc>
                <a:spcPct val="100000"/>
              </a:lnSpc>
              <a:spcBef>
                <a:spcPts val="0"/>
              </a:spcBef>
              <a:spcAft>
                <a:spcPts val="0"/>
              </a:spcAft>
              <a:buClr>
                <a:srgbClr val="00467F"/>
              </a:buClr>
              <a:buSzPts val="1600"/>
              <a:buFont typeface="Open Sans"/>
              <a:buChar char="●"/>
            </a:pPr>
            <a:r>
              <a:rPr lang="en" sz="1600">
                <a:solidFill>
                  <a:srgbClr val="00467F"/>
                </a:solidFill>
                <a:latin typeface="Open Sans"/>
                <a:ea typeface="Open Sans"/>
                <a:cs typeface="Open Sans"/>
                <a:sym typeface="Open Sans"/>
              </a:rPr>
              <a:t>Avoid embarrassing or attacking a students’ dignity</a:t>
            </a:r>
            <a:endParaRPr sz="1600">
              <a:solidFill>
                <a:srgbClr val="00467F"/>
              </a:solidFill>
              <a:latin typeface="Open Sans"/>
              <a:ea typeface="Open Sans"/>
              <a:cs typeface="Open Sans"/>
              <a:sym typeface="Open Sans"/>
            </a:endParaRPr>
          </a:p>
        </p:txBody>
      </p:sp>
      <p:sp>
        <p:nvSpPr>
          <p:cNvPr id="995" name="Google Shape;995;p133"/>
          <p:cNvSpPr txBox="1"/>
          <p:nvPr/>
        </p:nvSpPr>
        <p:spPr>
          <a:xfrm>
            <a:off x="4908025" y="725675"/>
            <a:ext cx="4087800" cy="434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599BD5"/>
                </a:solidFill>
                <a:latin typeface="Open Sans"/>
                <a:ea typeface="Open Sans"/>
                <a:cs typeface="Open Sans"/>
                <a:sym typeface="Open Sans"/>
              </a:rPr>
              <a:t>Common Stabilizers</a:t>
            </a:r>
            <a:endParaRPr b="1" sz="1800">
              <a:solidFill>
                <a:srgbClr val="599BD5"/>
              </a:solidFill>
              <a:latin typeface="Open Sans"/>
              <a:ea typeface="Open Sans"/>
              <a:cs typeface="Open Sans"/>
              <a:sym typeface="Open Sans"/>
            </a:endParaRPr>
          </a:p>
          <a:p>
            <a:pPr indent="-206375" lvl="0" marL="228600" marR="0" rtl="0" algn="l">
              <a:lnSpc>
                <a:spcPct val="100000"/>
              </a:lnSpc>
              <a:spcBef>
                <a:spcPts val="0"/>
              </a:spcBef>
              <a:spcAft>
                <a:spcPts val="0"/>
              </a:spcAft>
              <a:buClr>
                <a:srgbClr val="00467F"/>
              </a:buClr>
              <a:buSzPts val="1450"/>
              <a:buFont typeface="Roboto"/>
              <a:buChar char="●"/>
            </a:pPr>
            <a:r>
              <a:rPr b="1" lang="en" sz="1450">
                <a:solidFill>
                  <a:srgbClr val="00467F"/>
                </a:solidFill>
                <a:latin typeface="Open Sans"/>
                <a:ea typeface="Open Sans"/>
                <a:cs typeface="Open Sans"/>
                <a:sym typeface="Open Sans"/>
              </a:rPr>
              <a:t>Privacy - </a:t>
            </a:r>
            <a:r>
              <a:rPr lang="en" sz="1450">
                <a:solidFill>
                  <a:srgbClr val="00467F"/>
                </a:solidFill>
                <a:latin typeface="Open Sans"/>
                <a:ea typeface="Open Sans"/>
                <a:cs typeface="Open Sans"/>
                <a:sym typeface="Open Sans"/>
              </a:rPr>
              <a:t>discussing the behavior in a private setting rather than publicly.</a:t>
            </a:r>
            <a:endParaRPr sz="1450">
              <a:solidFill>
                <a:srgbClr val="00467F"/>
              </a:solidFill>
              <a:latin typeface="Open Sans"/>
              <a:ea typeface="Open Sans"/>
              <a:cs typeface="Open Sans"/>
              <a:sym typeface="Open Sans"/>
            </a:endParaRPr>
          </a:p>
          <a:p>
            <a:pPr indent="-206375" lvl="0" marL="228600" marR="0" rtl="0" algn="l">
              <a:lnSpc>
                <a:spcPct val="100000"/>
              </a:lnSpc>
              <a:spcBef>
                <a:spcPts val="0"/>
              </a:spcBef>
              <a:spcAft>
                <a:spcPts val="0"/>
              </a:spcAft>
              <a:buClr>
                <a:srgbClr val="00467F"/>
              </a:buClr>
              <a:buSzPts val="1450"/>
              <a:buFont typeface="Roboto"/>
              <a:buChar char="●"/>
            </a:pPr>
            <a:r>
              <a:rPr b="1" lang="en" sz="1450">
                <a:solidFill>
                  <a:srgbClr val="00467F"/>
                </a:solidFill>
                <a:latin typeface="Open Sans"/>
                <a:ea typeface="Open Sans"/>
                <a:cs typeface="Open Sans"/>
                <a:sym typeface="Open Sans"/>
              </a:rPr>
              <a:t>Proximity - </a:t>
            </a:r>
            <a:r>
              <a:rPr lang="en" sz="1450">
                <a:solidFill>
                  <a:srgbClr val="00467F"/>
                </a:solidFill>
                <a:latin typeface="Open Sans"/>
                <a:ea typeface="Open Sans"/>
                <a:cs typeface="Open Sans"/>
                <a:sym typeface="Open Sans"/>
              </a:rPr>
              <a:t>be aware of cultural differences and do not invade personal space</a:t>
            </a:r>
            <a:endParaRPr sz="1450">
              <a:solidFill>
                <a:srgbClr val="00467F"/>
              </a:solidFill>
              <a:latin typeface="Open Sans"/>
              <a:ea typeface="Open Sans"/>
              <a:cs typeface="Open Sans"/>
              <a:sym typeface="Open Sans"/>
            </a:endParaRPr>
          </a:p>
          <a:p>
            <a:pPr indent="-206375" lvl="0" marL="228600" marR="0" rtl="0" algn="l">
              <a:lnSpc>
                <a:spcPct val="100000"/>
              </a:lnSpc>
              <a:spcBef>
                <a:spcPts val="0"/>
              </a:spcBef>
              <a:spcAft>
                <a:spcPts val="0"/>
              </a:spcAft>
              <a:buClr>
                <a:srgbClr val="00467F"/>
              </a:buClr>
              <a:buSzPts val="1450"/>
              <a:buFont typeface="Roboto"/>
              <a:buChar char="●"/>
            </a:pPr>
            <a:r>
              <a:rPr b="1" lang="en" sz="1450">
                <a:solidFill>
                  <a:srgbClr val="00467F"/>
                </a:solidFill>
                <a:latin typeface="Open Sans"/>
                <a:ea typeface="Open Sans"/>
                <a:cs typeface="Open Sans"/>
                <a:sym typeface="Open Sans"/>
              </a:rPr>
              <a:t>Distraction - </a:t>
            </a:r>
            <a:r>
              <a:rPr lang="en" sz="1450">
                <a:solidFill>
                  <a:srgbClr val="00467F"/>
                </a:solidFill>
                <a:latin typeface="Open Sans"/>
                <a:ea typeface="Open Sans"/>
                <a:cs typeface="Open Sans"/>
                <a:sym typeface="Open Sans"/>
              </a:rPr>
              <a:t>talk with an individual student while other students are heavily engaged in group or partner work</a:t>
            </a:r>
            <a:endParaRPr sz="1450">
              <a:solidFill>
                <a:srgbClr val="00467F"/>
              </a:solidFill>
              <a:latin typeface="Open Sans"/>
              <a:ea typeface="Open Sans"/>
              <a:cs typeface="Open Sans"/>
              <a:sym typeface="Open Sans"/>
            </a:endParaRPr>
          </a:p>
          <a:p>
            <a:pPr indent="-206375" lvl="0" marL="228600" marR="0" rtl="0" algn="l">
              <a:lnSpc>
                <a:spcPct val="100000"/>
              </a:lnSpc>
              <a:spcBef>
                <a:spcPts val="0"/>
              </a:spcBef>
              <a:spcAft>
                <a:spcPts val="0"/>
              </a:spcAft>
              <a:buClr>
                <a:srgbClr val="00467F"/>
              </a:buClr>
              <a:buSzPts val="1450"/>
              <a:buFont typeface="Roboto"/>
              <a:buChar char="●"/>
            </a:pPr>
            <a:r>
              <a:rPr b="1" lang="en" sz="1450">
                <a:solidFill>
                  <a:srgbClr val="00467F"/>
                </a:solidFill>
                <a:latin typeface="Open Sans"/>
                <a:ea typeface="Open Sans"/>
                <a:cs typeface="Open Sans"/>
                <a:sym typeface="Open Sans"/>
              </a:rPr>
              <a:t>Cruising - </a:t>
            </a:r>
            <a:r>
              <a:rPr lang="en" sz="1450">
                <a:solidFill>
                  <a:srgbClr val="00467F"/>
                </a:solidFill>
                <a:latin typeface="Open Sans"/>
                <a:ea typeface="Open Sans"/>
                <a:cs typeface="Open Sans"/>
                <a:sym typeface="Open Sans"/>
              </a:rPr>
              <a:t>walk around the classroom as you are teaching</a:t>
            </a:r>
            <a:endParaRPr sz="1450">
              <a:solidFill>
                <a:srgbClr val="00467F"/>
              </a:solidFill>
              <a:latin typeface="Open Sans"/>
              <a:ea typeface="Open Sans"/>
              <a:cs typeface="Open Sans"/>
              <a:sym typeface="Open Sans"/>
            </a:endParaRPr>
          </a:p>
          <a:p>
            <a:pPr indent="-206375" lvl="0" marL="228600" marR="0" rtl="0" algn="l">
              <a:lnSpc>
                <a:spcPct val="100000"/>
              </a:lnSpc>
              <a:spcBef>
                <a:spcPts val="0"/>
              </a:spcBef>
              <a:spcAft>
                <a:spcPts val="0"/>
              </a:spcAft>
              <a:buClr>
                <a:srgbClr val="00467F"/>
              </a:buClr>
              <a:buSzPts val="1450"/>
              <a:buFont typeface="Roboto"/>
              <a:buChar char="●"/>
            </a:pPr>
            <a:r>
              <a:rPr b="1" lang="en" sz="1450">
                <a:solidFill>
                  <a:srgbClr val="00467F"/>
                </a:solidFill>
                <a:latin typeface="Open Sans"/>
                <a:ea typeface="Open Sans"/>
                <a:cs typeface="Open Sans"/>
                <a:sym typeface="Open Sans"/>
              </a:rPr>
              <a:t>Perseverance - </a:t>
            </a:r>
            <a:r>
              <a:rPr lang="en" sz="1450">
                <a:solidFill>
                  <a:srgbClr val="00467F"/>
                </a:solidFill>
                <a:latin typeface="Open Sans"/>
                <a:ea typeface="Open Sans"/>
                <a:cs typeface="Open Sans"/>
                <a:sym typeface="Open Sans"/>
              </a:rPr>
              <a:t>once you have asked a student to do something, do not move away until they have done it</a:t>
            </a:r>
            <a:endParaRPr sz="1450">
              <a:solidFill>
                <a:srgbClr val="00467F"/>
              </a:solidFill>
              <a:latin typeface="Open Sans"/>
              <a:ea typeface="Open Sans"/>
              <a:cs typeface="Open Sans"/>
              <a:sym typeface="Open Sans"/>
            </a:endParaRPr>
          </a:p>
          <a:p>
            <a:pPr indent="-206375" lvl="0" marL="228600" marR="0" rtl="0" algn="l">
              <a:lnSpc>
                <a:spcPct val="100000"/>
              </a:lnSpc>
              <a:spcBef>
                <a:spcPts val="0"/>
              </a:spcBef>
              <a:spcAft>
                <a:spcPts val="0"/>
              </a:spcAft>
              <a:buClr>
                <a:srgbClr val="00467F"/>
              </a:buClr>
              <a:buSzPts val="1450"/>
              <a:buFont typeface="Roboto"/>
              <a:buChar char="●"/>
            </a:pPr>
            <a:r>
              <a:rPr b="1" lang="en" sz="1450">
                <a:solidFill>
                  <a:srgbClr val="00467F"/>
                </a:solidFill>
                <a:latin typeface="Open Sans"/>
                <a:ea typeface="Open Sans"/>
                <a:cs typeface="Open Sans"/>
                <a:sym typeface="Open Sans"/>
              </a:rPr>
              <a:t>Lower shields and start fresh - </a:t>
            </a:r>
            <a:r>
              <a:rPr lang="en" sz="1450">
                <a:solidFill>
                  <a:srgbClr val="00467F"/>
                </a:solidFill>
                <a:latin typeface="Open Sans"/>
                <a:ea typeface="Open Sans"/>
                <a:cs typeface="Open Sans"/>
                <a:sym typeface="Open Sans"/>
              </a:rPr>
              <a:t>wait to address behavior until shields are lowered</a:t>
            </a:r>
            <a:endParaRPr sz="1450">
              <a:solidFill>
                <a:srgbClr val="00467F"/>
              </a:solidFill>
              <a:latin typeface="Open Sans"/>
              <a:ea typeface="Open Sans"/>
              <a:cs typeface="Open Sans"/>
              <a:sym typeface="Open Sans"/>
            </a:endParaRPr>
          </a:p>
          <a:p>
            <a:pPr indent="-206375" lvl="0" marL="228600" marR="0" rtl="0" algn="l">
              <a:lnSpc>
                <a:spcPct val="100000"/>
              </a:lnSpc>
              <a:spcBef>
                <a:spcPts val="0"/>
              </a:spcBef>
              <a:spcAft>
                <a:spcPts val="0"/>
              </a:spcAft>
              <a:buClr>
                <a:srgbClr val="00467F"/>
              </a:buClr>
              <a:buSzPts val="1450"/>
              <a:buFont typeface="Roboto"/>
              <a:buChar char="●"/>
            </a:pPr>
            <a:r>
              <a:rPr b="1" lang="en" sz="1450">
                <a:solidFill>
                  <a:srgbClr val="00467F"/>
                </a:solidFill>
                <a:latin typeface="Open Sans"/>
                <a:ea typeface="Open Sans"/>
                <a:cs typeface="Open Sans"/>
                <a:sym typeface="Open Sans"/>
              </a:rPr>
              <a:t>The terminator - </a:t>
            </a:r>
            <a:r>
              <a:rPr lang="en" sz="1450">
                <a:solidFill>
                  <a:srgbClr val="00467F"/>
                </a:solidFill>
                <a:latin typeface="Open Sans"/>
                <a:ea typeface="Open Sans"/>
                <a:cs typeface="Open Sans"/>
                <a:sym typeface="Open Sans"/>
              </a:rPr>
              <a:t>“I’ll be back.”</a:t>
            </a:r>
            <a:endParaRPr sz="1450">
              <a:solidFill>
                <a:srgbClr val="00467F"/>
              </a:solidFill>
              <a:latin typeface="Open Sans"/>
              <a:ea typeface="Open Sans"/>
              <a:cs typeface="Open Sans"/>
              <a:sym typeface="Open Sans"/>
            </a:endParaRPr>
          </a:p>
          <a:p>
            <a:pPr indent="-206375" lvl="0" marL="228600" marR="0" rtl="0" algn="l">
              <a:lnSpc>
                <a:spcPct val="100000"/>
              </a:lnSpc>
              <a:spcBef>
                <a:spcPts val="0"/>
              </a:spcBef>
              <a:spcAft>
                <a:spcPts val="0"/>
              </a:spcAft>
              <a:buClr>
                <a:srgbClr val="00467F"/>
              </a:buClr>
              <a:buSzPts val="1450"/>
              <a:buFont typeface="Roboto"/>
              <a:buChar char="●"/>
            </a:pPr>
            <a:r>
              <a:rPr b="1" lang="en" sz="1450">
                <a:solidFill>
                  <a:srgbClr val="00467F"/>
                </a:solidFill>
                <a:latin typeface="Open Sans"/>
                <a:ea typeface="Open Sans"/>
                <a:cs typeface="Open Sans"/>
                <a:sym typeface="Open Sans"/>
              </a:rPr>
              <a:t>Reframing - </a:t>
            </a:r>
            <a:r>
              <a:rPr lang="en" sz="1450">
                <a:solidFill>
                  <a:srgbClr val="00467F"/>
                </a:solidFill>
                <a:latin typeface="Open Sans"/>
                <a:ea typeface="Open Sans"/>
                <a:cs typeface="Open Sans"/>
                <a:sym typeface="Open Sans"/>
              </a:rPr>
              <a:t>Is the student stubborn or persistent?</a:t>
            </a:r>
            <a:endParaRPr sz="1450">
              <a:solidFill>
                <a:srgbClr val="00467F"/>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34"/>
          <p:cNvSpPr/>
          <p:nvPr/>
        </p:nvSpPr>
        <p:spPr>
          <a:xfrm rot="-5400000">
            <a:off x="4371138" y="-340497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34"/>
          <p:cNvSpPr txBox="1"/>
          <p:nvPr>
            <p:ph idx="4294967295" type="title"/>
          </p:nvPr>
        </p:nvSpPr>
        <p:spPr>
          <a:xfrm>
            <a:off x="468163" y="211150"/>
            <a:ext cx="8099100" cy="5727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Medium"/>
                <a:ea typeface="Roboto Medium"/>
                <a:cs typeface="Roboto Medium"/>
                <a:sym typeface="Roboto Medium"/>
              </a:rPr>
              <a:t>Strategies for Students Who Chronically Misbehave</a:t>
            </a:r>
            <a:endParaRPr i="1" sz="2600">
              <a:solidFill>
                <a:srgbClr val="FFFFFF"/>
              </a:solidFill>
              <a:latin typeface="Roboto Medium"/>
              <a:ea typeface="Roboto Medium"/>
              <a:cs typeface="Roboto Medium"/>
              <a:sym typeface="Roboto Medium"/>
            </a:endParaRPr>
          </a:p>
        </p:txBody>
      </p:sp>
      <p:sp>
        <p:nvSpPr>
          <p:cNvPr id="1002" name="Google Shape;1002;p134"/>
          <p:cNvSpPr txBox="1"/>
          <p:nvPr/>
        </p:nvSpPr>
        <p:spPr>
          <a:xfrm>
            <a:off x="341700" y="899725"/>
            <a:ext cx="4078200" cy="386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800">
                <a:solidFill>
                  <a:srgbClr val="00467F"/>
                </a:solidFill>
                <a:latin typeface="Open Sans"/>
                <a:ea typeface="Open Sans"/>
                <a:cs typeface="Open Sans"/>
                <a:sym typeface="Open Sans"/>
              </a:rPr>
              <a:t>Exploratory</a:t>
            </a:r>
            <a:r>
              <a:rPr b="1" lang="en" sz="1800">
                <a:solidFill>
                  <a:srgbClr val="00467F"/>
                </a:solidFill>
                <a:latin typeface="Open Sans"/>
                <a:ea typeface="Open Sans"/>
                <a:cs typeface="Open Sans"/>
                <a:sym typeface="Open Sans"/>
              </a:rPr>
              <a:t> Questions </a:t>
            </a:r>
            <a:endParaRPr b="1" sz="1800">
              <a:solidFill>
                <a:srgbClr val="00467F"/>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
                <a:solidFill>
                  <a:srgbClr val="00467F"/>
                </a:solidFill>
                <a:latin typeface="Open Sans"/>
                <a:ea typeface="Open Sans"/>
                <a:cs typeface="Open Sans"/>
                <a:sym typeface="Open Sans"/>
              </a:rPr>
              <a:t>Meant to be asked when things are stable, to promote reflection and insight. They may also lead to a plan.</a:t>
            </a:r>
            <a:endParaRPr>
              <a:solidFill>
                <a:srgbClr val="00467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a:solidFill>
                <a:srgbClr val="00467F"/>
              </a:solidFill>
              <a:latin typeface="Open Sans"/>
              <a:ea typeface="Open Sans"/>
              <a:cs typeface="Open Sans"/>
              <a:sym typeface="Open Sans"/>
            </a:endParaRPr>
          </a:p>
          <a:p>
            <a:pPr indent="0" lvl="0" marL="0" marR="0" rtl="0" algn="l">
              <a:lnSpc>
                <a:spcPct val="100000"/>
              </a:lnSpc>
              <a:spcBef>
                <a:spcPts val="0"/>
              </a:spcBef>
              <a:spcAft>
                <a:spcPts val="0"/>
              </a:spcAft>
              <a:buNone/>
            </a:pPr>
            <a:r>
              <a:rPr b="1" lang="en">
                <a:solidFill>
                  <a:srgbClr val="00467F"/>
                </a:solidFill>
                <a:latin typeface="Open Sans"/>
                <a:ea typeface="Open Sans"/>
                <a:cs typeface="Open Sans"/>
                <a:sym typeface="Open Sans"/>
              </a:rPr>
              <a:t>Examples include:</a:t>
            </a:r>
            <a:endParaRPr b="1">
              <a:solidFill>
                <a:srgbClr val="00467F"/>
              </a:solidFill>
              <a:latin typeface="Open Sans"/>
              <a:ea typeface="Open Sans"/>
              <a:cs typeface="Open Sans"/>
              <a:sym typeface="Open Sans"/>
            </a:endParaRPr>
          </a:p>
          <a:p>
            <a:pPr indent="-203200" lvl="0" marL="28575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What can you tell me about the behavior that upset you so much?</a:t>
            </a:r>
            <a:endParaRPr>
              <a:solidFill>
                <a:srgbClr val="00467F"/>
              </a:solidFill>
              <a:latin typeface="Open Sans"/>
              <a:ea typeface="Open Sans"/>
              <a:cs typeface="Open Sans"/>
              <a:sym typeface="Open Sans"/>
            </a:endParaRPr>
          </a:p>
          <a:p>
            <a:pPr indent="-203200" lvl="0" marL="28575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Do you know why we have a rule about…?</a:t>
            </a:r>
            <a:endParaRPr>
              <a:solidFill>
                <a:srgbClr val="00467F"/>
              </a:solidFill>
              <a:latin typeface="Open Sans"/>
              <a:ea typeface="Open Sans"/>
              <a:cs typeface="Open Sans"/>
              <a:sym typeface="Open Sans"/>
            </a:endParaRPr>
          </a:p>
          <a:p>
            <a:pPr indent="-203200" lvl="0" marL="28575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Can you stop (behavior) when you want to stop?</a:t>
            </a:r>
            <a:endParaRPr>
              <a:solidFill>
                <a:srgbClr val="00467F"/>
              </a:solidFill>
              <a:latin typeface="Open Sans"/>
              <a:ea typeface="Open Sans"/>
              <a:cs typeface="Open Sans"/>
              <a:sym typeface="Open Sans"/>
            </a:endParaRPr>
          </a:p>
          <a:p>
            <a:pPr indent="-203200" lvl="0" marL="28575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Can you stop (behavior) when you are asked to stop?</a:t>
            </a:r>
            <a:endParaRPr>
              <a:solidFill>
                <a:srgbClr val="00467F"/>
              </a:solidFill>
              <a:latin typeface="Open Sans"/>
              <a:ea typeface="Open Sans"/>
              <a:cs typeface="Open Sans"/>
              <a:sym typeface="Open Sans"/>
            </a:endParaRPr>
          </a:p>
          <a:p>
            <a:pPr indent="-203200" lvl="0" marL="28575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What do you think would happen if everyone…?</a:t>
            </a:r>
            <a:endParaRPr>
              <a:solidFill>
                <a:srgbClr val="00467F"/>
              </a:solidFill>
              <a:latin typeface="Open Sans"/>
              <a:ea typeface="Open Sans"/>
              <a:cs typeface="Open Sans"/>
              <a:sym typeface="Open Sans"/>
            </a:endParaRPr>
          </a:p>
          <a:p>
            <a:pPr indent="-203200" lvl="0" marL="28575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If you were in charge, what would you do if someone kept breaking the rule? How do you think that would help?</a:t>
            </a:r>
            <a:endParaRPr>
              <a:solidFill>
                <a:srgbClr val="00467F"/>
              </a:solidFill>
              <a:latin typeface="Open Sans"/>
              <a:ea typeface="Open Sans"/>
              <a:cs typeface="Open Sans"/>
              <a:sym typeface="Open Sans"/>
            </a:endParaRPr>
          </a:p>
        </p:txBody>
      </p:sp>
      <p:sp>
        <p:nvSpPr>
          <p:cNvPr id="1003" name="Google Shape;1003;p134"/>
          <p:cNvSpPr txBox="1"/>
          <p:nvPr/>
        </p:nvSpPr>
        <p:spPr>
          <a:xfrm>
            <a:off x="4701250" y="899725"/>
            <a:ext cx="4078200" cy="401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800">
                <a:solidFill>
                  <a:srgbClr val="00467F"/>
                </a:solidFill>
                <a:latin typeface="Open Sans"/>
                <a:ea typeface="Open Sans"/>
                <a:cs typeface="Open Sans"/>
                <a:sym typeface="Open Sans"/>
              </a:rPr>
              <a:t>Teaching and Practicing Key Social Skills</a:t>
            </a:r>
            <a:endParaRPr b="1" sz="1800">
              <a:solidFill>
                <a:srgbClr val="00467F"/>
              </a:solidFill>
              <a:latin typeface="Open Sans"/>
              <a:ea typeface="Open Sans"/>
              <a:cs typeface="Open Sans"/>
              <a:sym typeface="Open Sans"/>
            </a:endParaRPr>
          </a:p>
          <a:p>
            <a:pPr indent="0" lvl="0" marL="0" marR="0" rtl="0" algn="l">
              <a:lnSpc>
                <a:spcPct val="100000"/>
              </a:lnSpc>
              <a:spcBef>
                <a:spcPts val="1000"/>
              </a:spcBef>
              <a:spcAft>
                <a:spcPts val="0"/>
              </a:spcAft>
              <a:buNone/>
            </a:pPr>
            <a:r>
              <a:rPr lang="en">
                <a:solidFill>
                  <a:srgbClr val="00467F"/>
                </a:solidFill>
                <a:latin typeface="Open Sans"/>
                <a:ea typeface="Open Sans"/>
                <a:cs typeface="Open Sans"/>
                <a:sym typeface="Open Sans"/>
              </a:rPr>
              <a:t>Students may not be taught our cultural norms or social skills at home and need explicit instruction on:</a:t>
            </a:r>
            <a:endParaRPr>
              <a:solidFill>
                <a:srgbClr val="00467F"/>
              </a:solidFill>
              <a:latin typeface="Open Sans"/>
              <a:ea typeface="Open Sans"/>
              <a:cs typeface="Open Sans"/>
              <a:sym typeface="Open Sans"/>
            </a:endParaRPr>
          </a:p>
          <a:p>
            <a:pPr indent="-317500" lvl="0" marL="457200" marR="0" rtl="0" algn="l">
              <a:lnSpc>
                <a:spcPct val="100000"/>
              </a:lnSpc>
              <a:spcBef>
                <a:spcPts val="100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Greeting others</a:t>
            </a:r>
            <a:endParaRPr>
              <a:solidFill>
                <a:srgbClr val="00467F"/>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Making a request</a:t>
            </a:r>
            <a:endParaRPr>
              <a:solidFill>
                <a:srgbClr val="00467F"/>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Getting someone’s attention</a:t>
            </a:r>
            <a:endParaRPr>
              <a:solidFill>
                <a:srgbClr val="00467F"/>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Accepting criticism</a:t>
            </a:r>
            <a:endParaRPr>
              <a:solidFill>
                <a:srgbClr val="00467F"/>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Disagreeing</a:t>
            </a:r>
            <a:endParaRPr>
              <a:solidFill>
                <a:srgbClr val="00467F"/>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Self calming</a:t>
            </a:r>
            <a:endParaRPr>
              <a:solidFill>
                <a:srgbClr val="00467F"/>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Thinking before </a:t>
            </a:r>
            <a:br>
              <a:rPr lang="en">
                <a:solidFill>
                  <a:srgbClr val="00467F"/>
                </a:solidFill>
                <a:latin typeface="Open Sans"/>
                <a:ea typeface="Open Sans"/>
                <a:cs typeface="Open Sans"/>
                <a:sym typeface="Open Sans"/>
              </a:rPr>
            </a:br>
            <a:r>
              <a:rPr lang="en">
                <a:solidFill>
                  <a:srgbClr val="00467F"/>
                </a:solidFill>
                <a:latin typeface="Open Sans"/>
                <a:ea typeface="Open Sans"/>
                <a:cs typeface="Open Sans"/>
                <a:sym typeface="Open Sans"/>
              </a:rPr>
              <a:t>acting</a:t>
            </a:r>
            <a:endParaRPr>
              <a:solidFill>
                <a:srgbClr val="00467F"/>
              </a:solidFill>
              <a:latin typeface="Open Sans"/>
              <a:ea typeface="Open Sans"/>
              <a:cs typeface="Open Sans"/>
              <a:sym typeface="Open Sans"/>
            </a:endParaRPr>
          </a:p>
          <a:p>
            <a:pPr indent="-317500" lvl="0" marL="457200" marR="0" rtl="0" algn="l">
              <a:lnSpc>
                <a:spcPct val="100000"/>
              </a:lnSpc>
              <a:spcBef>
                <a:spcPts val="0"/>
              </a:spcBef>
              <a:spcAft>
                <a:spcPts val="0"/>
              </a:spcAft>
              <a:buClr>
                <a:srgbClr val="00467F"/>
              </a:buClr>
              <a:buSzPts val="1400"/>
              <a:buFont typeface="Open Sans"/>
              <a:buChar char="●"/>
            </a:pPr>
            <a:r>
              <a:rPr lang="en">
                <a:solidFill>
                  <a:srgbClr val="00467F"/>
                </a:solidFill>
                <a:latin typeface="Open Sans"/>
                <a:ea typeface="Open Sans"/>
                <a:cs typeface="Open Sans"/>
                <a:sym typeface="Open Sans"/>
              </a:rPr>
              <a:t>“I” statements</a:t>
            </a:r>
            <a:endParaRPr>
              <a:solidFill>
                <a:srgbClr val="00467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a:solidFill>
                <a:srgbClr val="00467F"/>
              </a:solidFill>
              <a:latin typeface="Open Sans"/>
              <a:ea typeface="Open Sans"/>
              <a:cs typeface="Open Sans"/>
              <a:sym typeface="Open Sans"/>
            </a:endParaRPr>
          </a:p>
        </p:txBody>
      </p:sp>
      <p:pic>
        <p:nvPicPr>
          <p:cNvPr id="1004" name="Google Shape;1004;p134"/>
          <p:cNvPicPr preferRelativeResize="0"/>
          <p:nvPr/>
        </p:nvPicPr>
        <p:blipFill rotWithShape="1">
          <a:blip r:embed="rId3">
            <a:alphaModFix/>
          </a:blip>
          <a:srcRect b="32143" l="0" r="0" t="0"/>
          <a:stretch/>
        </p:blipFill>
        <p:spPr>
          <a:xfrm>
            <a:off x="6586825" y="3399900"/>
            <a:ext cx="2600873" cy="176487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67F"/>
        </a:solidFill>
      </p:bgPr>
    </p:bg>
    <p:spTree>
      <p:nvGrpSpPr>
        <p:cNvPr id="1008" name="Shape 1008"/>
        <p:cNvGrpSpPr/>
        <p:nvPr/>
      </p:nvGrpSpPr>
      <p:grpSpPr>
        <a:xfrm>
          <a:off x="0" y="0"/>
          <a:ext cx="0" cy="0"/>
          <a:chOff x="0" y="0"/>
          <a:chExt cx="0" cy="0"/>
        </a:xfrm>
      </p:grpSpPr>
      <p:sp>
        <p:nvSpPr>
          <p:cNvPr id="1009" name="Google Shape;1009;p13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Mediation process with teacher, student, and </a:t>
            </a:r>
            <a:br>
              <a:rPr lang="en">
                <a:solidFill>
                  <a:schemeClr val="lt1"/>
                </a:solidFill>
                <a:latin typeface="Open Sans"/>
                <a:ea typeface="Open Sans"/>
                <a:cs typeface="Open Sans"/>
                <a:sym typeface="Open Sans"/>
              </a:rPr>
            </a:br>
            <a:r>
              <a:rPr lang="en">
                <a:solidFill>
                  <a:schemeClr val="lt1"/>
                </a:solidFill>
                <a:latin typeface="Open Sans"/>
                <a:ea typeface="Open Sans"/>
                <a:cs typeface="Open Sans"/>
                <a:sym typeface="Open Sans"/>
              </a:rPr>
              <a:t>neutral third party</a:t>
            </a:r>
            <a:endParaRPr>
              <a:solidFill>
                <a:schemeClr val="lt1"/>
              </a:solidFill>
              <a:latin typeface="Open Sans"/>
              <a:ea typeface="Open Sans"/>
              <a:cs typeface="Open Sans"/>
              <a:sym typeface="Open Sans"/>
            </a:endParaRPr>
          </a:p>
        </p:txBody>
      </p:sp>
      <p:sp>
        <p:nvSpPr>
          <p:cNvPr id="1010" name="Google Shape;1010;p13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Positive Student Confrontation</a:t>
            </a:r>
            <a:endParaRPr b="1">
              <a:solidFill>
                <a:schemeClr val="lt1"/>
              </a:solidFill>
              <a:latin typeface="Roboto"/>
              <a:ea typeface="Roboto"/>
              <a:cs typeface="Roboto"/>
              <a:sym typeface="Roboto"/>
            </a:endParaRPr>
          </a:p>
        </p:txBody>
      </p:sp>
      <p:sp>
        <p:nvSpPr>
          <p:cNvPr id="1011" name="Google Shape;1011;p135"/>
          <p:cNvSpPr txBox="1"/>
          <p:nvPr>
            <p:ph idx="2" type="body"/>
          </p:nvPr>
        </p:nvSpPr>
        <p:spPr>
          <a:xfrm>
            <a:off x="4681775" y="876475"/>
            <a:ext cx="4316700" cy="3695100"/>
          </a:xfrm>
          <a:prstGeom prst="rect">
            <a:avLst/>
          </a:prstGeom>
        </p:spPr>
        <p:txBody>
          <a:bodyPr anchorCtr="0" anchor="ctr" bIns="91425" lIns="91425" spcFirstLastPara="1" rIns="91425" wrap="square" tIns="91425">
            <a:noAutofit/>
          </a:bodyPr>
          <a:lstStyle/>
          <a:p>
            <a:pPr indent="-323850" lvl="0" marL="457200" rtl="0" algn="l">
              <a:spcBef>
                <a:spcPts val="0"/>
              </a:spcBef>
              <a:spcAft>
                <a:spcPts val="0"/>
              </a:spcAft>
              <a:buSzPts val="1500"/>
              <a:buFont typeface="Open Sans"/>
              <a:buAutoNum type="arabicPeriod"/>
            </a:pPr>
            <a:r>
              <a:rPr lang="en" sz="1500">
                <a:latin typeface="Open Sans"/>
                <a:ea typeface="Open Sans"/>
                <a:cs typeface="Open Sans"/>
                <a:sym typeface="Open Sans"/>
              </a:rPr>
              <a:t>The coach describes the problem, process and his or her role.</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AutoNum type="arabicPeriod"/>
            </a:pPr>
            <a:r>
              <a:rPr lang="en" sz="1500">
                <a:latin typeface="Open Sans"/>
                <a:ea typeface="Open Sans"/>
                <a:cs typeface="Open Sans"/>
                <a:sym typeface="Open Sans"/>
              </a:rPr>
              <a:t>The coach encourages both the teacher and student to share feelings of dislike, resentment, anger, or frustration. Ask each side to paraphrase the other’s statements.</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AutoNum type="arabicPeriod"/>
            </a:pPr>
            <a:r>
              <a:rPr lang="en" sz="1500">
                <a:latin typeface="Open Sans"/>
                <a:ea typeface="Open Sans"/>
                <a:cs typeface="Open Sans"/>
                <a:sym typeface="Open Sans"/>
              </a:rPr>
              <a:t>The teacher and student share appreciations.</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AutoNum type="arabicPeriod"/>
            </a:pPr>
            <a:r>
              <a:rPr lang="en" sz="1500">
                <a:latin typeface="Open Sans"/>
                <a:ea typeface="Open Sans"/>
                <a:cs typeface="Open Sans"/>
                <a:sym typeface="Open Sans"/>
              </a:rPr>
              <a:t>The teacher and student make demands.</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AutoNum type="arabicPeriod"/>
            </a:pPr>
            <a:r>
              <a:rPr lang="en" sz="1500">
                <a:latin typeface="Open Sans"/>
                <a:ea typeface="Open Sans"/>
                <a:cs typeface="Open Sans"/>
                <a:sym typeface="Open Sans"/>
              </a:rPr>
              <a:t>The teacher and student negotiate a solution.</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AutoNum type="arabicPeriod"/>
            </a:pPr>
            <a:r>
              <a:rPr lang="en" sz="1500">
                <a:latin typeface="Open Sans"/>
                <a:ea typeface="Open Sans"/>
                <a:cs typeface="Open Sans"/>
                <a:sym typeface="Open Sans"/>
              </a:rPr>
              <a:t>Agreement is reached, put in writing and signed by the teacher and the </a:t>
            </a:r>
            <a:r>
              <a:rPr lang="en" sz="1500">
                <a:latin typeface="Open Sans"/>
                <a:ea typeface="Open Sans"/>
                <a:cs typeface="Open Sans"/>
                <a:sym typeface="Open Sans"/>
              </a:rPr>
              <a:t>student</a:t>
            </a:r>
            <a:r>
              <a:rPr lang="en" sz="1500">
                <a:latin typeface="Open Sans"/>
                <a:ea typeface="Open Sans"/>
                <a:cs typeface="Open Sans"/>
                <a:sym typeface="Open Sans"/>
              </a:rPr>
              <a:t>.</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AutoNum type="arabicPeriod"/>
            </a:pPr>
            <a:r>
              <a:rPr lang="en" sz="1500">
                <a:latin typeface="Open Sans"/>
                <a:ea typeface="Open Sans"/>
                <a:cs typeface="Open Sans"/>
                <a:sym typeface="Open Sans"/>
              </a:rPr>
              <a:t>Evaluation responsibilities are established.</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AutoNum type="arabicPeriod"/>
            </a:pPr>
            <a:r>
              <a:rPr lang="en" sz="1500">
                <a:latin typeface="Open Sans"/>
                <a:ea typeface="Open Sans"/>
                <a:cs typeface="Open Sans"/>
                <a:sym typeface="Open Sans"/>
              </a:rPr>
              <a:t>A follow-up meeting is scheduled.</a:t>
            </a:r>
            <a:endParaRPr sz="1500">
              <a:latin typeface="Open Sans"/>
              <a:ea typeface="Open Sans"/>
              <a:cs typeface="Open Sans"/>
              <a:sym typeface="Open Sans"/>
            </a:endParaRPr>
          </a:p>
        </p:txBody>
      </p:sp>
      <p:pic>
        <p:nvPicPr>
          <p:cNvPr id="1012" name="Google Shape;1012;p135"/>
          <p:cNvPicPr preferRelativeResize="0"/>
          <p:nvPr/>
        </p:nvPicPr>
        <p:blipFill>
          <a:blip r:embed="rId3">
            <a:alphaModFix/>
          </a:blip>
          <a:stretch>
            <a:fillRect/>
          </a:stretch>
        </p:blipFill>
        <p:spPr>
          <a:xfrm>
            <a:off x="-5" y="4621050"/>
            <a:ext cx="985400" cy="5224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A0D3"/>
        </a:solidFill>
      </p:bgPr>
    </p:bg>
    <p:spTree>
      <p:nvGrpSpPr>
        <p:cNvPr id="1016" name="Shape 1016"/>
        <p:cNvGrpSpPr/>
        <p:nvPr/>
      </p:nvGrpSpPr>
      <p:grpSpPr>
        <a:xfrm>
          <a:off x="0" y="0"/>
          <a:ext cx="0" cy="0"/>
          <a:chOff x="0" y="0"/>
          <a:chExt cx="0" cy="0"/>
        </a:xfrm>
      </p:grpSpPr>
      <p:sp>
        <p:nvSpPr>
          <p:cNvPr id="1017" name="Google Shape;1017;p13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Collaborative effort among school personnel, parents, and the student.</a:t>
            </a:r>
            <a:endParaRPr>
              <a:solidFill>
                <a:schemeClr val="lt1"/>
              </a:solidFill>
              <a:latin typeface="Open Sans"/>
              <a:ea typeface="Open Sans"/>
              <a:cs typeface="Open Sans"/>
              <a:sym typeface="Open Sans"/>
            </a:endParaRPr>
          </a:p>
        </p:txBody>
      </p:sp>
      <p:sp>
        <p:nvSpPr>
          <p:cNvPr id="1018" name="Google Shape;1018;p13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Family Intervention</a:t>
            </a:r>
            <a:endParaRPr b="1">
              <a:solidFill>
                <a:schemeClr val="lt1"/>
              </a:solidFill>
              <a:latin typeface="Roboto"/>
              <a:ea typeface="Roboto"/>
              <a:cs typeface="Roboto"/>
              <a:sym typeface="Roboto"/>
            </a:endParaRPr>
          </a:p>
        </p:txBody>
      </p:sp>
      <p:sp>
        <p:nvSpPr>
          <p:cNvPr id="1019" name="Google Shape;1019;p136"/>
          <p:cNvSpPr txBox="1"/>
          <p:nvPr>
            <p:ph idx="2" type="body"/>
          </p:nvPr>
        </p:nvSpPr>
        <p:spPr>
          <a:xfrm>
            <a:off x="4731300" y="800275"/>
            <a:ext cx="4290900" cy="36951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Font typeface="Open Sans"/>
              <a:buAutoNum type="arabicPeriod"/>
            </a:pPr>
            <a:r>
              <a:rPr lang="en" sz="1600">
                <a:latin typeface="Open Sans"/>
                <a:ea typeface="Open Sans"/>
                <a:cs typeface="Open Sans"/>
                <a:sym typeface="Open Sans"/>
              </a:rPr>
              <a:t>Meet with parent(s) without the student to come to an agreement about working as a team first. Then bring the student into the conversation.</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AutoNum type="arabicPeriod"/>
            </a:pPr>
            <a:r>
              <a:rPr lang="en" sz="1600">
                <a:latin typeface="Open Sans"/>
                <a:ea typeface="Open Sans"/>
                <a:cs typeface="Open Sans"/>
                <a:sym typeface="Open Sans"/>
              </a:rPr>
              <a:t>Be certain that the problem is a lack of effort.</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AutoNum type="arabicPeriod"/>
            </a:pPr>
            <a:r>
              <a:rPr lang="en" sz="1600">
                <a:latin typeface="Open Sans"/>
                <a:ea typeface="Open Sans"/>
                <a:cs typeface="Open Sans"/>
                <a:sym typeface="Open Sans"/>
              </a:rPr>
              <a:t>Agree together on a concrete goal that is measurable and can be </a:t>
            </a:r>
            <a:r>
              <a:rPr lang="en" sz="1600">
                <a:latin typeface="Open Sans"/>
                <a:ea typeface="Open Sans"/>
                <a:cs typeface="Open Sans"/>
                <a:sym typeface="Open Sans"/>
              </a:rPr>
              <a:t>reached</a:t>
            </a:r>
            <a:r>
              <a:rPr lang="en" sz="1600">
                <a:latin typeface="Open Sans"/>
                <a:ea typeface="Open Sans"/>
                <a:cs typeface="Open Sans"/>
                <a:sym typeface="Open Sans"/>
              </a:rPr>
              <a:t> in a short amount of time.</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AutoNum type="arabicPeriod"/>
            </a:pPr>
            <a:r>
              <a:rPr lang="en" sz="1600">
                <a:latin typeface="Open Sans"/>
                <a:ea typeface="Open Sans"/>
                <a:cs typeface="Open Sans"/>
                <a:sym typeface="Open Sans"/>
              </a:rPr>
              <a:t>Establish positive and negative consequences for failing to reach the goal.</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AutoNum type="arabicPeriod"/>
            </a:pPr>
            <a:r>
              <a:rPr lang="en" sz="1600">
                <a:latin typeface="Open Sans"/>
                <a:ea typeface="Open Sans"/>
                <a:cs typeface="Open Sans"/>
                <a:sym typeface="Open Sans"/>
              </a:rPr>
              <a:t>Consider making the plan a written contract.</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AutoNum type="arabicPeriod"/>
            </a:pPr>
            <a:r>
              <a:rPr lang="en" sz="1600">
                <a:latin typeface="Open Sans"/>
                <a:ea typeface="Open Sans"/>
                <a:cs typeface="Open Sans"/>
                <a:sym typeface="Open Sans"/>
              </a:rPr>
              <a:t>Decide how you will monitor the student’s </a:t>
            </a:r>
            <a:r>
              <a:rPr lang="en" sz="1600">
                <a:latin typeface="Open Sans"/>
                <a:ea typeface="Open Sans"/>
                <a:cs typeface="Open Sans"/>
                <a:sym typeface="Open Sans"/>
              </a:rPr>
              <a:t>progress</a:t>
            </a:r>
            <a:r>
              <a:rPr lang="en" sz="1600">
                <a:latin typeface="Open Sans"/>
                <a:ea typeface="Open Sans"/>
                <a:cs typeface="Open Sans"/>
                <a:sym typeface="Open Sans"/>
              </a:rPr>
              <a:t>.</a:t>
            </a:r>
            <a:endParaRPr sz="1600">
              <a:latin typeface="Open Sans"/>
              <a:ea typeface="Open Sans"/>
              <a:cs typeface="Open Sans"/>
              <a:sym typeface="Open Sans"/>
            </a:endParaRPr>
          </a:p>
        </p:txBody>
      </p:sp>
      <p:pic>
        <p:nvPicPr>
          <p:cNvPr id="1020" name="Google Shape;1020;p136"/>
          <p:cNvPicPr preferRelativeResize="0"/>
          <p:nvPr/>
        </p:nvPicPr>
        <p:blipFill>
          <a:blip r:embed="rId3">
            <a:alphaModFix/>
          </a:blip>
          <a:stretch>
            <a:fillRect/>
          </a:stretch>
        </p:blipFill>
        <p:spPr>
          <a:xfrm>
            <a:off x="-5" y="4621050"/>
            <a:ext cx="985400" cy="52245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47C"/>
        </a:solidFill>
      </p:bgPr>
    </p:bg>
    <p:spTree>
      <p:nvGrpSpPr>
        <p:cNvPr id="1024" name="Shape 1024"/>
        <p:cNvGrpSpPr/>
        <p:nvPr/>
      </p:nvGrpSpPr>
      <p:grpSpPr>
        <a:xfrm>
          <a:off x="0" y="0"/>
          <a:ext cx="0" cy="0"/>
          <a:chOff x="0" y="0"/>
          <a:chExt cx="0" cy="0"/>
        </a:xfrm>
      </p:grpSpPr>
      <p:sp>
        <p:nvSpPr>
          <p:cNvPr id="1025" name="Google Shape;1025;p137"/>
          <p:cNvSpPr txBox="1"/>
          <p:nvPr>
            <p:ph idx="1" type="subTitle"/>
          </p:nvPr>
        </p:nvSpPr>
        <p:spPr>
          <a:xfrm>
            <a:off x="265500" y="2574475"/>
            <a:ext cx="4045200" cy="158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A way to spend two </a:t>
            </a:r>
            <a:r>
              <a:rPr lang="en">
                <a:solidFill>
                  <a:schemeClr val="lt1"/>
                </a:solidFill>
                <a:latin typeface="Open Sans"/>
                <a:ea typeface="Open Sans"/>
                <a:cs typeface="Open Sans"/>
                <a:sym typeface="Open Sans"/>
              </a:rPr>
              <a:t>minutes</a:t>
            </a:r>
            <a:r>
              <a:rPr lang="en">
                <a:solidFill>
                  <a:schemeClr val="lt1"/>
                </a:solidFill>
                <a:latin typeface="Open Sans"/>
                <a:ea typeface="Open Sans"/>
                <a:cs typeface="Open Sans"/>
                <a:sym typeface="Open Sans"/>
              </a:rPr>
              <a:t> per day to really get to know a student who you have a hard time connecting with.</a:t>
            </a:r>
            <a:endParaRPr>
              <a:solidFill>
                <a:schemeClr val="lt1"/>
              </a:solidFill>
              <a:latin typeface="Open Sans"/>
              <a:ea typeface="Open Sans"/>
              <a:cs typeface="Open Sans"/>
              <a:sym typeface="Open Sans"/>
            </a:endParaRPr>
          </a:p>
        </p:txBody>
      </p:sp>
      <p:sp>
        <p:nvSpPr>
          <p:cNvPr id="1026" name="Google Shape;1026;p137"/>
          <p:cNvSpPr txBox="1"/>
          <p:nvPr>
            <p:ph type="title"/>
          </p:nvPr>
        </p:nvSpPr>
        <p:spPr>
          <a:xfrm>
            <a:off x="265500" y="10045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Two Minute Intervention</a:t>
            </a:r>
            <a:endParaRPr b="1">
              <a:solidFill>
                <a:schemeClr val="lt1"/>
              </a:solidFill>
              <a:latin typeface="Roboto"/>
              <a:ea typeface="Roboto"/>
              <a:cs typeface="Roboto"/>
              <a:sym typeface="Roboto"/>
            </a:endParaRPr>
          </a:p>
        </p:txBody>
      </p:sp>
      <p:sp>
        <p:nvSpPr>
          <p:cNvPr id="1027" name="Google Shape;1027;p137"/>
          <p:cNvSpPr txBox="1"/>
          <p:nvPr>
            <p:ph idx="2" type="body"/>
          </p:nvPr>
        </p:nvSpPr>
        <p:spPr>
          <a:xfrm>
            <a:off x="4706400" y="176850"/>
            <a:ext cx="4249800" cy="4789800"/>
          </a:xfrm>
          <a:prstGeom prst="rect">
            <a:avLst/>
          </a:prstGeom>
        </p:spPr>
        <p:txBody>
          <a:bodyPr anchorCtr="0" anchor="ctr" bIns="91425" lIns="91425" spcFirstLastPara="1" rIns="91425" wrap="square" tIns="91425">
            <a:noAutofit/>
          </a:bodyPr>
          <a:lstStyle/>
          <a:p>
            <a:pPr indent="-209550" lvl="0" marL="228600" rtl="0" algn="l">
              <a:spcBef>
                <a:spcPts val="0"/>
              </a:spcBef>
              <a:spcAft>
                <a:spcPts val="0"/>
              </a:spcAft>
              <a:buClr>
                <a:srgbClr val="00447C"/>
              </a:buClr>
              <a:buSzPts val="1500"/>
              <a:buFont typeface="Open Sans"/>
              <a:buAutoNum type="arabicPeriod"/>
            </a:pPr>
            <a:r>
              <a:rPr lang="en" sz="1500">
                <a:solidFill>
                  <a:srgbClr val="00447C"/>
                </a:solidFill>
                <a:latin typeface="Open Sans"/>
                <a:ea typeface="Open Sans"/>
                <a:cs typeface="Open Sans"/>
                <a:sym typeface="Open Sans"/>
              </a:rPr>
              <a:t>Spend two </a:t>
            </a:r>
            <a:r>
              <a:rPr lang="en" sz="1500">
                <a:solidFill>
                  <a:srgbClr val="00447C"/>
                </a:solidFill>
                <a:latin typeface="Open Sans"/>
                <a:ea typeface="Open Sans"/>
                <a:cs typeface="Open Sans"/>
                <a:sym typeface="Open Sans"/>
              </a:rPr>
              <a:t>minutes</a:t>
            </a:r>
            <a:r>
              <a:rPr lang="en" sz="1500">
                <a:solidFill>
                  <a:srgbClr val="00447C"/>
                </a:solidFill>
                <a:latin typeface="Open Sans"/>
                <a:ea typeface="Open Sans"/>
                <a:cs typeface="Open Sans"/>
                <a:sym typeface="Open Sans"/>
              </a:rPr>
              <a:t> talking conversationally with a target student for 10 consecutive days. Make the conversation informal. Do not talk about academics, performance, or behavior.</a:t>
            </a:r>
            <a:endParaRPr sz="1500">
              <a:solidFill>
                <a:srgbClr val="00447C"/>
              </a:solidFill>
              <a:latin typeface="Open Sans"/>
              <a:ea typeface="Open Sans"/>
              <a:cs typeface="Open Sans"/>
              <a:sym typeface="Open Sans"/>
            </a:endParaRPr>
          </a:p>
          <a:p>
            <a:pPr indent="-209550" lvl="0" marL="228600" rtl="0" algn="l">
              <a:spcBef>
                <a:spcPts val="0"/>
              </a:spcBef>
              <a:spcAft>
                <a:spcPts val="0"/>
              </a:spcAft>
              <a:buClr>
                <a:srgbClr val="00447C"/>
              </a:buClr>
              <a:buSzPts val="1500"/>
              <a:buFont typeface="Open Sans"/>
              <a:buAutoNum type="arabicPeriod"/>
            </a:pPr>
            <a:r>
              <a:rPr lang="en" sz="1500">
                <a:solidFill>
                  <a:srgbClr val="00447C"/>
                </a:solidFill>
                <a:latin typeface="Open Sans"/>
                <a:ea typeface="Open Sans"/>
                <a:cs typeface="Open Sans"/>
                <a:sym typeface="Open Sans"/>
              </a:rPr>
              <a:t>Talk about a topic that is interesting to that student. If you don’t know the student’s interests or they are reluctant to share, talk about your interests and end your share with “How about you?”</a:t>
            </a:r>
            <a:endParaRPr sz="1500">
              <a:solidFill>
                <a:srgbClr val="00447C"/>
              </a:solidFill>
              <a:latin typeface="Open Sans"/>
              <a:ea typeface="Open Sans"/>
              <a:cs typeface="Open Sans"/>
              <a:sym typeface="Open Sans"/>
            </a:endParaRPr>
          </a:p>
          <a:p>
            <a:pPr indent="-209550" lvl="0" marL="228600" rtl="0" algn="l">
              <a:spcBef>
                <a:spcPts val="0"/>
              </a:spcBef>
              <a:spcAft>
                <a:spcPts val="0"/>
              </a:spcAft>
              <a:buClr>
                <a:srgbClr val="00447C"/>
              </a:buClr>
              <a:buSzPts val="1500"/>
              <a:buFont typeface="Open Sans"/>
              <a:buAutoNum type="arabicPeriod"/>
            </a:pPr>
            <a:r>
              <a:rPr lang="en" sz="1500">
                <a:solidFill>
                  <a:srgbClr val="00447C"/>
                </a:solidFill>
                <a:latin typeface="Open Sans"/>
                <a:ea typeface="Open Sans"/>
                <a:cs typeface="Open Sans"/>
                <a:sym typeface="Open Sans"/>
              </a:rPr>
              <a:t>At the beginning, be prepared to do most if not all, of the talking.</a:t>
            </a:r>
            <a:endParaRPr sz="1500">
              <a:solidFill>
                <a:srgbClr val="00447C"/>
              </a:solidFill>
              <a:latin typeface="Open Sans"/>
              <a:ea typeface="Open Sans"/>
              <a:cs typeface="Open Sans"/>
              <a:sym typeface="Open Sans"/>
            </a:endParaRPr>
          </a:p>
          <a:p>
            <a:pPr indent="-209550" lvl="0" marL="228600" rtl="0" algn="l">
              <a:spcBef>
                <a:spcPts val="0"/>
              </a:spcBef>
              <a:spcAft>
                <a:spcPts val="0"/>
              </a:spcAft>
              <a:buClr>
                <a:srgbClr val="00447C"/>
              </a:buClr>
              <a:buSzPts val="1500"/>
              <a:buFont typeface="Open Sans"/>
              <a:buAutoNum type="arabicPeriod"/>
            </a:pPr>
            <a:r>
              <a:rPr lang="en" sz="1500">
                <a:solidFill>
                  <a:srgbClr val="00447C"/>
                </a:solidFill>
                <a:latin typeface="Open Sans"/>
                <a:ea typeface="Open Sans"/>
                <a:cs typeface="Open Sans"/>
                <a:sym typeface="Open Sans"/>
              </a:rPr>
              <a:t>Be prepared for initial rejection, </a:t>
            </a:r>
            <a:r>
              <a:rPr lang="en" sz="1500">
                <a:solidFill>
                  <a:srgbClr val="00447C"/>
                </a:solidFill>
                <a:latin typeface="Open Sans"/>
                <a:ea typeface="Open Sans"/>
                <a:cs typeface="Open Sans"/>
                <a:sym typeface="Open Sans"/>
              </a:rPr>
              <a:t>especially</a:t>
            </a:r>
            <a:r>
              <a:rPr lang="en" sz="1500">
                <a:solidFill>
                  <a:srgbClr val="00447C"/>
                </a:solidFill>
                <a:latin typeface="Open Sans"/>
                <a:ea typeface="Open Sans"/>
                <a:cs typeface="Open Sans"/>
                <a:sym typeface="Open Sans"/>
              </a:rPr>
              <a:t> with older students.</a:t>
            </a:r>
            <a:endParaRPr sz="1500">
              <a:solidFill>
                <a:srgbClr val="00447C"/>
              </a:solidFill>
              <a:latin typeface="Open Sans"/>
              <a:ea typeface="Open Sans"/>
              <a:cs typeface="Open Sans"/>
              <a:sym typeface="Open Sans"/>
            </a:endParaRPr>
          </a:p>
          <a:p>
            <a:pPr indent="-209550" lvl="0" marL="228600" rtl="0" algn="l">
              <a:spcBef>
                <a:spcPts val="0"/>
              </a:spcBef>
              <a:spcAft>
                <a:spcPts val="0"/>
              </a:spcAft>
              <a:buClr>
                <a:srgbClr val="00447C"/>
              </a:buClr>
              <a:buSzPts val="1500"/>
              <a:buFont typeface="Open Sans"/>
              <a:buAutoNum type="arabicPeriod"/>
            </a:pPr>
            <a:r>
              <a:rPr lang="en" sz="1500">
                <a:solidFill>
                  <a:srgbClr val="00447C"/>
                </a:solidFill>
                <a:latin typeface="Open Sans"/>
                <a:ea typeface="Open Sans"/>
                <a:cs typeface="Open Sans"/>
                <a:sym typeface="Open Sans"/>
              </a:rPr>
              <a:t>Don’t lie. Don’t pretend to know, care about, or do anything that you don’t want.</a:t>
            </a:r>
            <a:endParaRPr sz="1500">
              <a:solidFill>
                <a:srgbClr val="00447C"/>
              </a:solidFill>
              <a:latin typeface="Open Sans"/>
              <a:ea typeface="Open Sans"/>
              <a:cs typeface="Open Sans"/>
              <a:sym typeface="Open Sans"/>
            </a:endParaRPr>
          </a:p>
          <a:p>
            <a:pPr indent="-209550" lvl="0" marL="228600" rtl="0" algn="l">
              <a:spcBef>
                <a:spcPts val="0"/>
              </a:spcBef>
              <a:spcAft>
                <a:spcPts val="1600"/>
              </a:spcAft>
              <a:buClr>
                <a:srgbClr val="00447C"/>
              </a:buClr>
              <a:buSzPts val="1500"/>
              <a:buFont typeface="Open Sans"/>
              <a:buAutoNum type="arabicPeriod"/>
            </a:pPr>
            <a:r>
              <a:rPr lang="en" sz="1500">
                <a:solidFill>
                  <a:srgbClr val="00447C"/>
                </a:solidFill>
                <a:latin typeface="Open Sans"/>
                <a:ea typeface="Open Sans"/>
                <a:cs typeface="Open Sans"/>
                <a:sym typeface="Open Sans"/>
              </a:rPr>
              <a:t>Work with one student at a time.</a:t>
            </a:r>
            <a:endParaRPr sz="1500">
              <a:solidFill>
                <a:srgbClr val="00447C"/>
              </a:solidFill>
              <a:latin typeface="Open Sans"/>
              <a:ea typeface="Open Sans"/>
              <a:cs typeface="Open Sans"/>
              <a:sym typeface="Open Sans"/>
            </a:endParaRPr>
          </a:p>
        </p:txBody>
      </p:sp>
      <p:pic>
        <p:nvPicPr>
          <p:cNvPr id="1028" name="Google Shape;1028;p137"/>
          <p:cNvPicPr preferRelativeResize="0"/>
          <p:nvPr/>
        </p:nvPicPr>
        <p:blipFill>
          <a:blip r:embed="rId3">
            <a:alphaModFix/>
          </a:blip>
          <a:stretch>
            <a:fillRect/>
          </a:stretch>
        </p:blipFill>
        <p:spPr>
          <a:xfrm>
            <a:off x="-5" y="4621050"/>
            <a:ext cx="985400" cy="5224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38"/>
          <p:cNvSpPr txBox="1"/>
          <p:nvPr/>
        </p:nvSpPr>
        <p:spPr>
          <a:xfrm>
            <a:off x="247627" y="350775"/>
            <a:ext cx="83286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200">
                <a:solidFill>
                  <a:srgbClr val="00457E"/>
                </a:solidFill>
                <a:latin typeface="Roboto"/>
                <a:ea typeface="Roboto"/>
                <a:cs typeface="Roboto"/>
                <a:sym typeface="Roboto"/>
              </a:rPr>
              <a:t>New </a:t>
            </a:r>
            <a:r>
              <a:rPr b="1" lang="en" sz="4200">
                <a:solidFill>
                  <a:srgbClr val="00457E"/>
                </a:solidFill>
                <a:latin typeface="Roboto"/>
                <a:ea typeface="Roboto"/>
                <a:cs typeface="Roboto"/>
                <a:sym typeface="Roboto"/>
              </a:rPr>
              <a:t>Year's</a:t>
            </a:r>
            <a:r>
              <a:rPr b="1" lang="en" sz="4200">
                <a:solidFill>
                  <a:srgbClr val="00457E"/>
                </a:solidFill>
                <a:latin typeface="Roboto"/>
                <a:ea typeface="Roboto"/>
                <a:cs typeface="Roboto"/>
                <a:sym typeface="Roboto"/>
              </a:rPr>
              <a:t> Resolutions</a:t>
            </a:r>
            <a:endParaRPr b="1" sz="4200">
              <a:solidFill>
                <a:srgbClr val="00457E"/>
              </a:solidFill>
              <a:latin typeface="Roboto"/>
              <a:ea typeface="Roboto"/>
              <a:cs typeface="Roboto"/>
              <a:sym typeface="Roboto"/>
            </a:endParaRPr>
          </a:p>
        </p:txBody>
      </p:sp>
      <p:cxnSp>
        <p:nvCxnSpPr>
          <p:cNvPr id="1034" name="Google Shape;1034;p138"/>
          <p:cNvCxnSpPr/>
          <p:nvPr/>
        </p:nvCxnSpPr>
        <p:spPr>
          <a:xfrm>
            <a:off x="2350" y="2790125"/>
            <a:ext cx="7014000" cy="0"/>
          </a:xfrm>
          <a:prstGeom prst="straightConnector1">
            <a:avLst/>
          </a:prstGeom>
          <a:noFill/>
          <a:ln cap="flat" cmpd="sng" w="19050">
            <a:solidFill>
              <a:srgbClr val="5B6368"/>
            </a:solidFill>
            <a:prstDash val="dot"/>
            <a:round/>
            <a:headEnd len="sm" w="sm" type="none"/>
            <a:tailEnd len="sm" w="sm" type="none"/>
          </a:ln>
        </p:spPr>
      </p:cxnSp>
      <p:grpSp>
        <p:nvGrpSpPr>
          <p:cNvPr id="1035" name="Google Shape;1035;p138"/>
          <p:cNvGrpSpPr/>
          <p:nvPr/>
        </p:nvGrpSpPr>
        <p:grpSpPr>
          <a:xfrm>
            <a:off x="247635" y="1439671"/>
            <a:ext cx="196200" cy="1448400"/>
            <a:chOff x="247635" y="1439671"/>
            <a:chExt cx="196200" cy="1448400"/>
          </a:xfrm>
        </p:grpSpPr>
        <p:sp>
          <p:nvSpPr>
            <p:cNvPr id="1036" name="Google Shape;1036;p138"/>
            <p:cNvSpPr/>
            <p:nvPr/>
          </p:nvSpPr>
          <p:spPr>
            <a:xfrm>
              <a:off x="247635" y="2692171"/>
              <a:ext cx="196200" cy="195900"/>
            </a:xfrm>
            <a:prstGeom prst="ellipse">
              <a:avLst/>
            </a:prstGeom>
            <a:solidFill>
              <a:srgbClr val="00467F"/>
            </a:solidFill>
            <a:ln cap="flat" cmpd="sng" w="9525">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7" name="Google Shape;1037;p138"/>
            <p:cNvCxnSpPr>
              <a:stCxn id="1036" idx="0"/>
            </p:cNvCxnSpPr>
            <p:nvPr/>
          </p:nvCxnSpPr>
          <p:spPr>
            <a:xfrm rot="10800000">
              <a:off x="345735" y="1439671"/>
              <a:ext cx="0" cy="1252500"/>
            </a:xfrm>
            <a:prstGeom prst="straightConnector1">
              <a:avLst/>
            </a:prstGeom>
            <a:noFill/>
            <a:ln cap="flat" cmpd="sng" w="19050">
              <a:solidFill>
                <a:srgbClr val="00467F"/>
              </a:solidFill>
              <a:prstDash val="solid"/>
              <a:round/>
              <a:headEnd len="sm" w="sm" type="none"/>
              <a:tailEnd len="med" w="med" type="oval"/>
            </a:ln>
          </p:spPr>
        </p:cxnSp>
      </p:grpSp>
      <p:sp>
        <p:nvSpPr>
          <p:cNvPr id="1038" name="Google Shape;1038;p138"/>
          <p:cNvSpPr txBox="1"/>
          <p:nvPr/>
        </p:nvSpPr>
        <p:spPr>
          <a:xfrm>
            <a:off x="409987" y="1197848"/>
            <a:ext cx="1982100" cy="5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0457E"/>
                </a:solidFill>
                <a:latin typeface="Roboto"/>
                <a:ea typeface="Roboto"/>
                <a:cs typeface="Roboto"/>
                <a:sym typeface="Roboto"/>
              </a:rPr>
              <a:t>1 Month</a:t>
            </a:r>
            <a:endParaRPr b="1" sz="2300">
              <a:solidFill>
                <a:srgbClr val="00457E"/>
              </a:solidFill>
              <a:latin typeface="Roboto"/>
              <a:ea typeface="Roboto"/>
              <a:cs typeface="Roboto"/>
              <a:sym typeface="Roboto"/>
            </a:endParaRPr>
          </a:p>
          <a:p>
            <a:pPr indent="0" lvl="0" marL="0" rtl="0" algn="l">
              <a:spcBef>
                <a:spcPts val="0"/>
              </a:spcBef>
              <a:spcAft>
                <a:spcPts val="0"/>
              </a:spcAft>
              <a:buNone/>
            </a:pPr>
            <a:r>
              <a:rPr lang="en" sz="3000">
                <a:solidFill>
                  <a:srgbClr val="56A0D3"/>
                </a:solidFill>
                <a:latin typeface="Roboto Light"/>
                <a:ea typeface="Roboto Light"/>
                <a:cs typeface="Roboto Light"/>
                <a:sym typeface="Roboto Light"/>
              </a:rPr>
              <a:t>8%</a:t>
            </a:r>
            <a:endParaRPr sz="3000">
              <a:solidFill>
                <a:srgbClr val="56A0D3"/>
              </a:solidFill>
              <a:latin typeface="Roboto Light"/>
              <a:ea typeface="Roboto Light"/>
              <a:cs typeface="Roboto Light"/>
              <a:sym typeface="Roboto Light"/>
            </a:endParaRPr>
          </a:p>
        </p:txBody>
      </p:sp>
      <p:cxnSp>
        <p:nvCxnSpPr>
          <p:cNvPr id="1039" name="Google Shape;1039;p138"/>
          <p:cNvCxnSpPr/>
          <p:nvPr/>
        </p:nvCxnSpPr>
        <p:spPr>
          <a:xfrm rot="-5400000">
            <a:off x="6734177" y="1736771"/>
            <a:ext cx="1335300" cy="762000"/>
          </a:xfrm>
          <a:prstGeom prst="bentConnector3">
            <a:avLst>
              <a:gd fmla="val 50000" name="adj1"/>
            </a:avLst>
          </a:prstGeom>
          <a:noFill/>
          <a:ln cap="flat" cmpd="sng" w="19050">
            <a:solidFill>
              <a:srgbClr val="5B6368"/>
            </a:solidFill>
            <a:prstDash val="dot"/>
            <a:round/>
            <a:headEnd len="med" w="med" type="none"/>
            <a:tailEnd len="med" w="med" type="stealth"/>
          </a:ln>
        </p:spPr>
      </p:cxnSp>
      <p:grpSp>
        <p:nvGrpSpPr>
          <p:cNvPr id="1040" name="Google Shape;1040;p138"/>
          <p:cNvGrpSpPr/>
          <p:nvPr/>
        </p:nvGrpSpPr>
        <p:grpSpPr>
          <a:xfrm>
            <a:off x="2914635" y="1439671"/>
            <a:ext cx="196200" cy="1448400"/>
            <a:chOff x="247635" y="1439671"/>
            <a:chExt cx="196200" cy="1448400"/>
          </a:xfrm>
        </p:grpSpPr>
        <p:sp>
          <p:nvSpPr>
            <p:cNvPr id="1041" name="Google Shape;1041;p138"/>
            <p:cNvSpPr/>
            <p:nvPr/>
          </p:nvSpPr>
          <p:spPr>
            <a:xfrm>
              <a:off x="247635" y="2692171"/>
              <a:ext cx="196200" cy="195900"/>
            </a:xfrm>
            <a:prstGeom prst="ellipse">
              <a:avLst/>
            </a:prstGeom>
            <a:solidFill>
              <a:srgbClr val="00467F"/>
            </a:solidFill>
            <a:ln cap="flat" cmpd="sng" w="9525">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42" name="Google Shape;1042;p138"/>
            <p:cNvCxnSpPr>
              <a:stCxn id="1041" idx="0"/>
            </p:cNvCxnSpPr>
            <p:nvPr/>
          </p:nvCxnSpPr>
          <p:spPr>
            <a:xfrm rot="10800000">
              <a:off x="345735" y="1439671"/>
              <a:ext cx="0" cy="1252500"/>
            </a:xfrm>
            <a:prstGeom prst="straightConnector1">
              <a:avLst/>
            </a:prstGeom>
            <a:noFill/>
            <a:ln cap="flat" cmpd="sng" w="19050">
              <a:solidFill>
                <a:srgbClr val="00467F"/>
              </a:solidFill>
              <a:prstDash val="solid"/>
              <a:round/>
              <a:headEnd len="sm" w="sm" type="none"/>
              <a:tailEnd len="med" w="med" type="oval"/>
            </a:ln>
          </p:spPr>
        </p:cxnSp>
      </p:grpSp>
      <p:grpSp>
        <p:nvGrpSpPr>
          <p:cNvPr id="1043" name="Google Shape;1043;p138"/>
          <p:cNvGrpSpPr/>
          <p:nvPr/>
        </p:nvGrpSpPr>
        <p:grpSpPr>
          <a:xfrm>
            <a:off x="5581635" y="1439671"/>
            <a:ext cx="196200" cy="1448400"/>
            <a:chOff x="247635" y="1439671"/>
            <a:chExt cx="196200" cy="1448400"/>
          </a:xfrm>
        </p:grpSpPr>
        <p:sp>
          <p:nvSpPr>
            <p:cNvPr id="1044" name="Google Shape;1044;p138"/>
            <p:cNvSpPr/>
            <p:nvPr/>
          </p:nvSpPr>
          <p:spPr>
            <a:xfrm>
              <a:off x="247635" y="2692171"/>
              <a:ext cx="196200" cy="195900"/>
            </a:xfrm>
            <a:prstGeom prst="ellipse">
              <a:avLst/>
            </a:prstGeom>
            <a:solidFill>
              <a:srgbClr val="00467F"/>
            </a:solidFill>
            <a:ln cap="flat" cmpd="sng" w="9525">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45" name="Google Shape;1045;p138"/>
            <p:cNvCxnSpPr>
              <a:stCxn id="1044" idx="0"/>
            </p:cNvCxnSpPr>
            <p:nvPr/>
          </p:nvCxnSpPr>
          <p:spPr>
            <a:xfrm rot="10800000">
              <a:off x="345735" y="1439671"/>
              <a:ext cx="0" cy="1252500"/>
            </a:xfrm>
            <a:prstGeom prst="straightConnector1">
              <a:avLst/>
            </a:prstGeom>
            <a:noFill/>
            <a:ln cap="flat" cmpd="sng" w="19050">
              <a:solidFill>
                <a:srgbClr val="00467F"/>
              </a:solidFill>
              <a:prstDash val="solid"/>
              <a:round/>
              <a:headEnd len="sm" w="sm" type="none"/>
              <a:tailEnd len="med" w="med" type="oval"/>
            </a:ln>
          </p:spPr>
        </p:cxnSp>
      </p:grpSp>
      <p:grpSp>
        <p:nvGrpSpPr>
          <p:cNvPr id="1046" name="Google Shape;1046;p138"/>
          <p:cNvGrpSpPr/>
          <p:nvPr/>
        </p:nvGrpSpPr>
        <p:grpSpPr>
          <a:xfrm rot="10800000">
            <a:off x="1581135" y="2692171"/>
            <a:ext cx="196200" cy="636000"/>
            <a:chOff x="247635" y="2252071"/>
            <a:chExt cx="196200" cy="636000"/>
          </a:xfrm>
        </p:grpSpPr>
        <p:sp>
          <p:nvSpPr>
            <p:cNvPr id="1047" name="Google Shape;1047;p138"/>
            <p:cNvSpPr/>
            <p:nvPr/>
          </p:nvSpPr>
          <p:spPr>
            <a:xfrm>
              <a:off x="247635" y="2692171"/>
              <a:ext cx="196200" cy="195900"/>
            </a:xfrm>
            <a:prstGeom prst="ellipse">
              <a:avLst/>
            </a:prstGeom>
            <a:solidFill>
              <a:srgbClr val="00467F"/>
            </a:solidFill>
            <a:ln cap="flat" cmpd="sng" w="9525">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48" name="Google Shape;1048;p138"/>
            <p:cNvCxnSpPr>
              <a:stCxn id="1047" idx="0"/>
            </p:cNvCxnSpPr>
            <p:nvPr/>
          </p:nvCxnSpPr>
          <p:spPr>
            <a:xfrm rot="10800000">
              <a:off x="341535" y="2252071"/>
              <a:ext cx="4200" cy="440100"/>
            </a:xfrm>
            <a:prstGeom prst="straightConnector1">
              <a:avLst/>
            </a:prstGeom>
            <a:noFill/>
            <a:ln cap="flat" cmpd="sng" w="19050">
              <a:solidFill>
                <a:srgbClr val="00467F"/>
              </a:solidFill>
              <a:prstDash val="solid"/>
              <a:round/>
              <a:headEnd len="sm" w="sm" type="none"/>
              <a:tailEnd len="med" w="med" type="oval"/>
            </a:ln>
          </p:spPr>
        </p:cxnSp>
      </p:grpSp>
      <p:grpSp>
        <p:nvGrpSpPr>
          <p:cNvPr id="1049" name="Google Shape;1049;p138"/>
          <p:cNvGrpSpPr/>
          <p:nvPr/>
        </p:nvGrpSpPr>
        <p:grpSpPr>
          <a:xfrm rot="10800000">
            <a:off x="4248135" y="2692171"/>
            <a:ext cx="196200" cy="636000"/>
            <a:chOff x="247635" y="2252071"/>
            <a:chExt cx="196200" cy="636000"/>
          </a:xfrm>
        </p:grpSpPr>
        <p:sp>
          <p:nvSpPr>
            <p:cNvPr id="1050" name="Google Shape;1050;p138"/>
            <p:cNvSpPr/>
            <p:nvPr/>
          </p:nvSpPr>
          <p:spPr>
            <a:xfrm>
              <a:off x="247635" y="2692171"/>
              <a:ext cx="196200" cy="195900"/>
            </a:xfrm>
            <a:prstGeom prst="ellipse">
              <a:avLst/>
            </a:prstGeom>
            <a:solidFill>
              <a:srgbClr val="00467F"/>
            </a:solidFill>
            <a:ln cap="flat" cmpd="sng" w="9525">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51" name="Google Shape;1051;p138"/>
            <p:cNvCxnSpPr>
              <a:stCxn id="1050" idx="0"/>
            </p:cNvCxnSpPr>
            <p:nvPr/>
          </p:nvCxnSpPr>
          <p:spPr>
            <a:xfrm rot="10800000">
              <a:off x="341535" y="2252071"/>
              <a:ext cx="4200" cy="440100"/>
            </a:xfrm>
            <a:prstGeom prst="straightConnector1">
              <a:avLst/>
            </a:prstGeom>
            <a:noFill/>
            <a:ln cap="flat" cmpd="sng" w="19050">
              <a:solidFill>
                <a:srgbClr val="00467F"/>
              </a:solidFill>
              <a:prstDash val="solid"/>
              <a:round/>
              <a:headEnd len="sm" w="sm" type="none"/>
              <a:tailEnd len="med" w="med" type="oval"/>
            </a:ln>
          </p:spPr>
        </p:cxnSp>
      </p:grpSp>
      <p:grpSp>
        <p:nvGrpSpPr>
          <p:cNvPr id="1052" name="Google Shape;1052;p138"/>
          <p:cNvGrpSpPr/>
          <p:nvPr/>
        </p:nvGrpSpPr>
        <p:grpSpPr>
          <a:xfrm rot="10800000">
            <a:off x="6915135" y="2692171"/>
            <a:ext cx="196200" cy="636000"/>
            <a:chOff x="247635" y="2252071"/>
            <a:chExt cx="196200" cy="636000"/>
          </a:xfrm>
        </p:grpSpPr>
        <p:sp>
          <p:nvSpPr>
            <p:cNvPr id="1053" name="Google Shape;1053;p138"/>
            <p:cNvSpPr/>
            <p:nvPr/>
          </p:nvSpPr>
          <p:spPr>
            <a:xfrm>
              <a:off x="247635" y="2692171"/>
              <a:ext cx="196200" cy="195900"/>
            </a:xfrm>
            <a:prstGeom prst="ellipse">
              <a:avLst/>
            </a:prstGeom>
            <a:solidFill>
              <a:srgbClr val="00467F"/>
            </a:solidFill>
            <a:ln cap="flat" cmpd="sng" w="9525">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54" name="Google Shape;1054;p138"/>
            <p:cNvCxnSpPr>
              <a:stCxn id="1053" idx="0"/>
            </p:cNvCxnSpPr>
            <p:nvPr/>
          </p:nvCxnSpPr>
          <p:spPr>
            <a:xfrm rot="10800000">
              <a:off x="341535" y="2252071"/>
              <a:ext cx="4200" cy="440100"/>
            </a:xfrm>
            <a:prstGeom prst="straightConnector1">
              <a:avLst/>
            </a:prstGeom>
            <a:noFill/>
            <a:ln cap="flat" cmpd="sng" w="19050">
              <a:solidFill>
                <a:srgbClr val="00467F"/>
              </a:solidFill>
              <a:prstDash val="solid"/>
              <a:round/>
              <a:headEnd len="sm" w="sm" type="none"/>
              <a:tailEnd len="med" w="med" type="oval"/>
            </a:ln>
          </p:spPr>
        </p:cxnSp>
      </p:grpSp>
      <p:sp>
        <p:nvSpPr>
          <p:cNvPr id="1055" name="Google Shape;1055;p138"/>
          <p:cNvSpPr txBox="1"/>
          <p:nvPr/>
        </p:nvSpPr>
        <p:spPr>
          <a:xfrm>
            <a:off x="3054312" y="1197848"/>
            <a:ext cx="1982100" cy="5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0457E"/>
                </a:solidFill>
                <a:latin typeface="Roboto"/>
                <a:ea typeface="Roboto"/>
                <a:cs typeface="Roboto"/>
                <a:sym typeface="Roboto"/>
              </a:rPr>
              <a:t>4 Months</a:t>
            </a:r>
            <a:endParaRPr b="1" sz="2300">
              <a:solidFill>
                <a:srgbClr val="00457E"/>
              </a:solidFill>
              <a:latin typeface="Roboto"/>
              <a:ea typeface="Roboto"/>
              <a:cs typeface="Roboto"/>
              <a:sym typeface="Roboto"/>
            </a:endParaRPr>
          </a:p>
          <a:p>
            <a:pPr indent="0" lvl="0" marL="0" rtl="0" algn="l">
              <a:spcBef>
                <a:spcPts val="0"/>
              </a:spcBef>
              <a:spcAft>
                <a:spcPts val="0"/>
              </a:spcAft>
              <a:buNone/>
            </a:pPr>
            <a:r>
              <a:rPr lang="en" sz="3000">
                <a:solidFill>
                  <a:srgbClr val="56A0D3"/>
                </a:solidFill>
                <a:latin typeface="Roboto Light"/>
                <a:ea typeface="Roboto Light"/>
                <a:cs typeface="Roboto Light"/>
                <a:sym typeface="Roboto Light"/>
              </a:rPr>
              <a:t>13%</a:t>
            </a:r>
            <a:endParaRPr sz="3000">
              <a:solidFill>
                <a:srgbClr val="56A0D3"/>
              </a:solidFill>
              <a:latin typeface="Roboto Light"/>
              <a:ea typeface="Roboto Light"/>
              <a:cs typeface="Roboto Light"/>
              <a:sym typeface="Roboto Light"/>
            </a:endParaRPr>
          </a:p>
        </p:txBody>
      </p:sp>
      <p:sp>
        <p:nvSpPr>
          <p:cNvPr id="1056" name="Google Shape;1056;p138"/>
          <p:cNvSpPr txBox="1"/>
          <p:nvPr/>
        </p:nvSpPr>
        <p:spPr>
          <a:xfrm>
            <a:off x="5777837" y="1197848"/>
            <a:ext cx="1982100" cy="5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0457E"/>
                </a:solidFill>
                <a:latin typeface="Roboto"/>
                <a:ea typeface="Roboto"/>
                <a:cs typeface="Roboto"/>
                <a:sym typeface="Roboto"/>
              </a:rPr>
              <a:t>9 Months</a:t>
            </a:r>
            <a:endParaRPr b="1" sz="2300">
              <a:solidFill>
                <a:srgbClr val="00457E"/>
              </a:solidFill>
              <a:latin typeface="Roboto"/>
              <a:ea typeface="Roboto"/>
              <a:cs typeface="Roboto"/>
              <a:sym typeface="Roboto"/>
            </a:endParaRPr>
          </a:p>
          <a:p>
            <a:pPr indent="0" lvl="0" marL="0" rtl="0" algn="l">
              <a:spcBef>
                <a:spcPts val="0"/>
              </a:spcBef>
              <a:spcAft>
                <a:spcPts val="0"/>
              </a:spcAft>
              <a:buNone/>
            </a:pPr>
            <a:r>
              <a:rPr lang="en" sz="3000">
                <a:solidFill>
                  <a:srgbClr val="56A0D3"/>
                </a:solidFill>
                <a:latin typeface="Roboto Light"/>
                <a:ea typeface="Roboto Light"/>
                <a:cs typeface="Roboto Light"/>
                <a:sym typeface="Roboto Light"/>
              </a:rPr>
              <a:t>2%</a:t>
            </a:r>
            <a:endParaRPr sz="3000">
              <a:solidFill>
                <a:srgbClr val="56A0D3"/>
              </a:solidFill>
              <a:latin typeface="Roboto Light"/>
              <a:ea typeface="Roboto Light"/>
              <a:cs typeface="Roboto Light"/>
              <a:sym typeface="Roboto Light"/>
            </a:endParaRPr>
          </a:p>
        </p:txBody>
      </p:sp>
      <p:sp>
        <p:nvSpPr>
          <p:cNvPr id="1057" name="Google Shape;1057;p138"/>
          <p:cNvSpPr txBox="1"/>
          <p:nvPr/>
        </p:nvSpPr>
        <p:spPr>
          <a:xfrm>
            <a:off x="6569000" y="311075"/>
            <a:ext cx="2530800" cy="10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00457E"/>
                </a:solidFill>
                <a:latin typeface="Roboto"/>
                <a:ea typeface="Roboto"/>
                <a:cs typeface="Roboto"/>
                <a:sym typeface="Roboto"/>
              </a:rPr>
              <a:t>More than 1 Year</a:t>
            </a:r>
            <a:endParaRPr b="1" sz="2300">
              <a:solidFill>
                <a:srgbClr val="00457E"/>
              </a:solidFill>
              <a:latin typeface="Roboto"/>
              <a:ea typeface="Roboto"/>
              <a:cs typeface="Roboto"/>
              <a:sym typeface="Roboto"/>
            </a:endParaRPr>
          </a:p>
          <a:p>
            <a:pPr indent="0" lvl="0" marL="0" rtl="0" algn="ctr">
              <a:spcBef>
                <a:spcPts val="0"/>
              </a:spcBef>
              <a:spcAft>
                <a:spcPts val="0"/>
              </a:spcAft>
              <a:buNone/>
            </a:pPr>
            <a:r>
              <a:rPr lang="en" sz="3000">
                <a:solidFill>
                  <a:srgbClr val="56A0D3"/>
                </a:solidFill>
                <a:latin typeface="Roboto Light"/>
                <a:ea typeface="Roboto Light"/>
                <a:cs typeface="Roboto Light"/>
                <a:sym typeface="Roboto Light"/>
              </a:rPr>
              <a:t>6%</a:t>
            </a:r>
            <a:endParaRPr sz="3000">
              <a:solidFill>
                <a:srgbClr val="56A0D3"/>
              </a:solidFill>
              <a:latin typeface="Roboto Light"/>
              <a:ea typeface="Roboto Light"/>
              <a:cs typeface="Roboto Light"/>
              <a:sym typeface="Roboto Light"/>
            </a:endParaRPr>
          </a:p>
        </p:txBody>
      </p:sp>
      <p:sp>
        <p:nvSpPr>
          <p:cNvPr id="1058" name="Google Shape;1058;p138"/>
          <p:cNvSpPr/>
          <p:nvPr/>
        </p:nvSpPr>
        <p:spPr>
          <a:xfrm rot="10800000">
            <a:off x="7680735" y="1250883"/>
            <a:ext cx="196200" cy="195900"/>
          </a:xfrm>
          <a:prstGeom prst="ellipse">
            <a:avLst/>
          </a:prstGeom>
          <a:solidFill>
            <a:srgbClr val="00467F"/>
          </a:solidFill>
          <a:ln cap="flat" cmpd="sng" w="9525">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38"/>
          <p:cNvSpPr txBox="1"/>
          <p:nvPr/>
        </p:nvSpPr>
        <p:spPr>
          <a:xfrm>
            <a:off x="1692634" y="3013491"/>
            <a:ext cx="1982100" cy="5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0457E"/>
                </a:solidFill>
                <a:latin typeface="Roboto"/>
                <a:ea typeface="Roboto"/>
                <a:cs typeface="Roboto"/>
                <a:sym typeface="Roboto"/>
              </a:rPr>
              <a:t>2 Months</a:t>
            </a:r>
            <a:endParaRPr b="1" sz="2300">
              <a:solidFill>
                <a:srgbClr val="00457E"/>
              </a:solidFill>
              <a:latin typeface="Roboto"/>
              <a:ea typeface="Roboto"/>
              <a:cs typeface="Roboto"/>
              <a:sym typeface="Roboto"/>
            </a:endParaRPr>
          </a:p>
          <a:p>
            <a:pPr indent="0" lvl="0" marL="0" rtl="0" algn="l">
              <a:spcBef>
                <a:spcPts val="0"/>
              </a:spcBef>
              <a:spcAft>
                <a:spcPts val="0"/>
              </a:spcAft>
              <a:buNone/>
            </a:pPr>
            <a:r>
              <a:rPr lang="en" sz="3000">
                <a:solidFill>
                  <a:srgbClr val="56A0D3"/>
                </a:solidFill>
                <a:latin typeface="Roboto Light"/>
                <a:ea typeface="Roboto Light"/>
                <a:cs typeface="Roboto Light"/>
                <a:sym typeface="Roboto Light"/>
              </a:rPr>
              <a:t>22%</a:t>
            </a:r>
            <a:endParaRPr sz="3000">
              <a:solidFill>
                <a:srgbClr val="56A0D3"/>
              </a:solidFill>
              <a:latin typeface="Roboto Light"/>
              <a:ea typeface="Roboto Light"/>
              <a:cs typeface="Roboto Light"/>
              <a:sym typeface="Roboto Light"/>
            </a:endParaRPr>
          </a:p>
        </p:txBody>
      </p:sp>
      <p:sp>
        <p:nvSpPr>
          <p:cNvPr id="1060" name="Google Shape;1060;p138"/>
          <p:cNvSpPr txBox="1"/>
          <p:nvPr/>
        </p:nvSpPr>
        <p:spPr>
          <a:xfrm>
            <a:off x="4444334" y="3013491"/>
            <a:ext cx="1982100" cy="5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0457E"/>
                </a:solidFill>
                <a:latin typeface="Roboto"/>
                <a:ea typeface="Roboto"/>
                <a:cs typeface="Roboto"/>
                <a:sym typeface="Roboto"/>
              </a:rPr>
              <a:t>6 Months</a:t>
            </a:r>
            <a:endParaRPr b="1" sz="2300">
              <a:solidFill>
                <a:srgbClr val="00457E"/>
              </a:solidFill>
              <a:latin typeface="Roboto"/>
              <a:ea typeface="Roboto"/>
              <a:cs typeface="Roboto"/>
              <a:sym typeface="Roboto"/>
            </a:endParaRPr>
          </a:p>
          <a:p>
            <a:pPr indent="0" lvl="0" marL="0" rtl="0" algn="l">
              <a:spcBef>
                <a:spcPts val="0"/>
              </a:spcBef>
              <a:spcAft>
                <a:spcPts val="0"/>
              </a:spcAft>
              <a:buNone/>
            </a:pPr>
            <a:r>
              <a:rPr lang="en" sz="3000">
                <a:solidFill>
                  <a:srgbClr val="56A0D3"/>
                </a:solidFill>
                <a:latin typeface="Roboto Light"/>
                <a:ea typeface="Roboto Light"/>
                <a:cs typeface="Roboto Light"/>
                <a:sym typeface="Roboto Light"/>
              </a:rPr>
              <a:t>5%</a:t>
            </a:r>
            <a:endParaRPr sz="3000">
              <a:solidFill>
                <a:srgbClr val="56A0D3"/>
              </a:solidFill>
              <a:latin typeface="Roboto Light"/>
              <a:ea typeface="Roboto Light"/>
              <a:cs typeface="Roboto Light"/>
              <a:sym typeface="Roboto Light"/>
            </a:endParaRPr>
          </a:p>
        </p:txBody>
      </p:sp>
      <p:sp>
        <p:nvSpPr>
          <p:cNvPr id="1061" name="Google Shape;1061;p138"/>
          <p:cNvSpPr txBox="1"/>
          <p:nvPr/>
        </p:nvSpPr>
        <p:spPr>
          <a:xfrm>
            <a:off x="7020834" y="3013491"/>
            <a:ext cx="1982100" cy="5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0457E"/>
                </a:solidFill>
                <a:latin typeface="Roboto"/>
                <a:ea typeface="Roboto"/>
                <a:cs typeface="Roboto"/>
                <a:sym typeface="Roboto"/>
              </a:rPr>
              <a:t>12 Months</a:t>
            </a:r>
            <a:endParaRPr b="1" sz="2300">
              <a:solidFill>
                <a:srgbClr val="00457E"/>
              </a:solidFill>
              <a:latin typeface="Roboto"/>
              <a:ea typeface="Roboto"/>
              <a:cs typeface="Roboto"/>
              <a:sym typeface="Roboto"/>
            </a:endParaRPr>
          </a:p>
          <a:p>
            <a:pPr indent="0" lvl="0" marL="0" rtl="0" algn="l">
              <a:spcBef>
                <a:spcPts val="0"/>
              </a:spcBef>
              <a:spcAft>
                <a:spcPts val="0"/>
              </a:spcAft>
              <a:buNone/>
            </a:pPr>
            <a:r>
              <a:rPr lang="en" sz="3000">
                <a:solidFill>
                  <a:srgbClr val="56A0D3"/>
                </a:solidFill>
                <a:latin typeface="Roboto Light"/>
                <a:ea typeface="Roboto Light"/>
                <a:cs typeface="Roboto Light"/>
                <a:sym typeface="Roboto Light"/>
              </a:rPr>
              <a:t>1%</a:t>
            </a:r>
            <a:endParaRPr sz="3000">
              <a:solidFill>
                <a:srgbClr val="56A0D3"/>
              </a:solidFill>
              <a:latin typeface="Roboto Light"/>
              <a:ea typeface="Roboto Light"/>
              <a:cs typeface="Roboto Light"/>
              <a:sym typeface="Roboto Light"/>
            </a:endParaRPr>
          </a:p>
        </p:txBody>
      </p:sp>
      <p:pic>
        <p:nvPicPr>
          <p:cNvPr id="1062" name="Google Shape;1062;p138"/>
          <p:cNvPicPr preferRelativeResize="0"/>
          <p:nvPr/>
        </p:nvPicPr>
        <p:blipFill>
          <a:blip r:embed="rId3">
            <a:alphaModFix/>
          </a:blip>
          <a:stretch>
            <a:fillRect/>
          </a:stretch>
        </p:blipFill>
        <p:spPr>
          <a:xfrm>
            <a:off x="8129850" y="4605800"/>
            <a:ext cx="1014151" cy="537699"/>
          </a:xfrm>
          <a:prstGeom prst="rect">
            <a:avLst/>
          </a:prstGeom>
          <a:noFill/>
          <a:ln>
            <a:noFill/>
          </a:ln>
        </p:spPr>
      </p:pic>
      <p:sp>
        <p:nvSpPr>
          <p:cNvPr id="1063" name="Google Shape;1063;p138"/>
          <p:cNvSpPr txBox="1"/>
          <p:nvPr/>
        </p:nvSpPr>
        <p:spPr>
          <a:xfrm>
            <a:off x="2022300" y="4242300"/>
            <a:ext cx="5099400" cy="8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457E"/>
                </a:solidFill>
                <a:latin typeface="Open Sans"/>
                <a:ea typeface="Open Sans"/>
                <a:cs typeface="Open Sans"/>
                <a:sym typeface="Open Sans"/>
              </a:rPr>
              <a:t>The average New Year’s </a:t>
            </a:r>
            <a:r>
              <a:rPr lang="en" sz="2400">
                <a:solidFill>
                  <a:srgbClr val="00457E"/>
                </a:solidFill>
                <a:latin typeface="Open Sans"/>
                <a:ea typeface="Open Sans"/>
                <a:cs typeface="Open Sans"/>
                <a:sym typeface="Open Sans"/>
              </a:rPr>
              <a:t>Resolution</a:t>
            </a:r>
            <a:r>
              <a:rPr lang="en" sz="2400">
                <a:solidFill>
                  <a:srgbClr val="00457E"/>
                </a:solidFill>
                <a:latin typeface="Open Sans"/>
                <a:ea typeface="Open Sans"/>
                <a:cs typeface="Open Sans"/>
                <a:sym typeface="Open Sans"/>
              </a:rPr>
              <a:t> lasts 3.75 months.</a:t>
            </a:r>
            <a:endParaRPr sz="2400">
              <a:solidFill>
                <a:srgbClr val="00457E"/>
              </a:solidFill>
              <a:latin typeface="Open Sans"/>
              <a:ea typeface="Open Sans"/>
              <a:cs typeface="Open Sans"/>
              <a:sym typeface="Open Sans"/>
            </a:endParaRPr>
          </a:p>
        </p:txBody>
      </p:sp>
      <p:pic>
        <p:nvPicPr>
          <p:cNvPr id="1064" name="Google Shape;1064;p138"/>
          <p:cNvPicPr preferRelativeResize="0"/>
          <p:nvPr/>
        </p:nvPicPr>
        <p:blipFill>
          <a:blip r:embed="rId4">
            <a:alphaModFix/>
          </a:blip>
          <a:stretch>
            <a:fillRect/>
          </a:stretch>
        </p:blipFill>
        <p:spPr>
          <a:xfrm>
            <a:off x="103350" y="3971775"/>
            <a:ext cx="1838573" cy="1058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pic>
        <p:nvPicPr>
          <p:cNvPr id="1069" name="Google Shape;1069;p139"/>
          <p:cNvPicPr preferRelativeResize="0"/>
          <p:nvPr/>
        </p:nvPicPr>
        <p:blipFill rotWithShape="1">
          <a:blip r:embed="rId3">
            <a:alphaModFix/>
          </a:blip>
          <a:srcRect b="5989" l="38714" r="19588" t="19232"/>
          <a:stretch/>
        </p:blipFill>
        <p:spPr>
          <a:xfrm rot="-218343">
            <a:off x="553167" y="1032053"/>
            <a:ext cx="2301837" cy="2751593"/>
          </a:xfrm>
          <a:prstGeom prst="rect">
            <a:avLst/>
          </a:prstGeom>
          <a:noFill/>
          <a:ln cap="flat" cmpd="sng" w="19050">
            <a:solidFill>
              <a:srgbClr val="888888"/>
            </a:solidFill>
            <a:prstDash val="solid"/>
            <a:round/>
            <a:headEnd len="sm" w="sm" type="none"/>
            <a:tailEnd len="sm" w="sm" type="none"/>
          </a:ln>
        </p:spPr>
      </p:pic>
      <p:sp>
        <p:nvSpPr>
          <p:cNvPr id="1070" name="Google Shape;1070;p139"/>
          <p:cNvSpPr/>
          <p:nvPr/>
        </p:nvSpPr>
        <p:spPr>
          <a:xfrm rot="-5400000">
            <a:off x="4371138"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39"/>
          <p:cNvSpPr txBox="1"/>
          <p:nvPr>
            <p:ph idx="4294967295" type="title"/>
          </p:nvPr>
        </p:nvSpPr>
        <p:spPr>
          <a:xfrm>
            <a:off x="468163" y="113300"/>
            <a:ext cx="8099100" cy="5727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Resources</a:t>
            </a:r>
            <a:endParaRPr b="1" i="1" sz="3000">
              <a:solidFill>
                <a:srgbClr val="FFFFFF"/>
              </a:solidFill>
              <a:latin typeface="Roboto"/>
              <a:ea typeface="Roboto"/>
              <a:cs typeface="Roboto"/>
              <a:sym typeface="Roboto"/>
            </a:endParaRPr>
          </a:p>
        </p:txBody>
      </p:sp>
      <p:sp>
        <p:nvSpPr>
          <p:cNvPr id="1072" name="Google Shape;1072;p139"/>
          <p:cNvSpPr txBox="1"/>
          <p:nvPr/>
        </p:nvSpPr>
        <p:spPr>
          <a:xfrm>
            <a:off x="3369975" y="2421238"/>
            <a:ext cx="2105100" cy="785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300" u="sng">
                <a:solidFill>
                  <a:srgbClr val="599BD5"/>
                </a:solidFill>
                <a:latin typeface="Open Sans"/>
                <a:ea typeface="Open Sans"/>
                <a:cs typeface="Open Sans"/>
                <a:sym typeface="Open Sans"/>
                <a:hlinkClick r:id="rId4">
                  <a:extLst>
                    <a:ext uri="{A12FA001-AC4F-418D-AE19-62706E023703}">
                      <ahyp:hlinkClr val="tx"/>
                    </a:ext>
                  </a:extLst>
                </a:hlinkClick>
              </a:rPr>
              <a:t>Reframing </a:t>
            </a:r>
            <a:br>
              <a:rPr lang="en" sz="1300" u="sng">
                <a:solidFill>
                  <a:srgbClr val="599BD5"/>
                </a:solidFill>
                <a:latin typeface="Open Sans"/>
                <a:ea typeface="Open Sans"/>
                <a:cs typeface="Open Sans"/>
                <a:sym typeface="Open Sans"/>
                <a:hlinkClick r:id="rId5">
                  <a:extLst>
                    <a:ext uri="{A12FA001-AC4F-418D-AE19-62706E023703}">
                      <ahyp:hlinkClr val="tx"/>
                    </a:ext>
                  </a:extLst>
                </a:hlinkClick>
              </a:rPr>
            </a:br>
            <a:r>
              <a:rPr lang="en" sz="1300" u="sng">
                <a:solidFill>
                  <a:srgbClr val="599BD5"/>
                </a:solidFill>
                <a:latin typeface="Open Sans"/>
                <a:ea typeface="Open Sans"/>
                <a:cs typeface="Open Sans"/>
                <a:sym typeface="Open Sans"/>
                <a:hlinkClick r:id="rId6">
                  <a:extLst>
                    <a:ext uri="{A12FA001-AC4F-418D-AE19-62706E023703}">
                      <ahyp:hlinkClr val="tx"/>
                    </a:ext>
                  </a:extLst>
                </a:hlinkClick>
              </a:rPr>
              <a:t>Classroom Management </a:t>
            </a:r>
            <a:br>
              <a:rPr lang="en" sz="1300" u="sng">
                <a:solidFill>
                  <a:srgbClr val="599BD5"/>
                </a:solidFill>
                <a:latin typeface="Open Sans"/>
                <a:ea typeface="Open Sans"/>
                <a:cs typeface="Open Sans"/>
                <a:sym typeface="Open Sans"/>
                <a:hlinkClick r:id="rId7">
                  <a:extLst>
                    <a:ext uri="{A12FA001-AC4F-418D-AE19-62706E023703}">
                      <ahyp:hlinkClr val="tx"/>
                    </a:ext>
                  </a:extLst>
                </a:hlinkClick>
              </a:rPr>
            </a:br>
            <a:r>
              <a:rPr lang="en" sz="1300" u="sng">
                <a:solidFill>
                  <a:srgbClr val="599BD5"/>
                </a:solidFill>
                <a:latin typeface="Open Sans"/>
                <a:ea typeface="Open Sans"/>
                <a:cs typeface="Open Sans"/>
                <a:sym typeface="Open Sans"/>
                <a:hlinkClick r:id="rId8">
                  <a:extLst>
                    <a:ext uri="{A12FA001-AC4F-418D-AE19-62706E023703}">
                      <ahyp:hlinkClr val="tx"/>
                    </a:ext>
                  </a:extLst>
                </a:hlinkClick>
              </a:rPr>
              <a:t>A Toolkit for Educators</a:t>
            </a:r>
            <a:endParaRPr sz="1300">
              <a:solidFill>
                <a:srgbClr val="599BD5"/>
              </a:solidFill>
              <a:latin typeface="Open Sans"/>
              <a:ea typeface="Open Sans"/>
              <a:cs typeface="Open Sans"/>
              <a:sym typeface="Open Sans"/>
            </a:endParaRPr>
          </a:p>
        </p:txBody>
      </p:sp>
      <p:pic>
        <p:nvPicPr>
          <p:cNvPr id="1073" name="Google Shape;1073;p139">
            <a:hlinkClick r:id="rId9"/>
          </p:cNvPr>
          <p:cNvPicPr preferRelativeResize="0"/>
          <p:nvPr/>
        </p:nvPicPr>
        <p:blipFill>
          <a:blip r:embed="rId10">
            <a:alphaModFix/>
          </a:blip>
          <a:stretch>
            <a:fillRect/>
          </a:stretch>
        </p:blipFill>
        <p:spPr>
          <a:xfrm rot="5399987">
            <a:off x="6354527" y="583847"/>
            <a:ext cx="1981602" cy="2582803"/>
          </a:xfrm>
          <a:prstGeom prst="rect">
            <a:avLst/>
          </a:prstGeom>
          <a:noFill/>
          <a:ln>
            <a:noFill/>
          </a:ln>
        </p:spPr>
      </p:pic>
      <p:pic>
        <p:nvPicPr>
          <p:cNvPr id="1074" name="Google Shape;1074;p139"/>
          <p:cNvPicPr preferRelativeResize="0"/>
          <p:nvPr/>
        </p:nvPicPr>
        <p:blipFill rotWithShape="1">
          <a:blip r:embed="rId11">
            <a:alphaModFix/>
          </a:blip>
          <a:srcRect b="15760" l="39114" r="22428" t="19752"/>
          <a:stretch/>
        </p:blipFill>
        <p:spPr>
          <a:xfrm rot="-237896">
            <a:off x="1049094" y="2276771"/>
            <a:ext cx="2355113" cy="2632160"/>
          </a:xfrm>
          <a:prstGeom prst="rect">
            <a:avLst/>
          </a:prstGeom>
          <a:noFill/>
          <a:ln cap="flat" cmpd="sng" w="19050">
            <a:solidFill>
              <a:srgbClr val="888888"/>
            </a:solidFill>
            <a:prstDash val="solid"/>
            <a:round/>
            <a:headEnd len="sm" w="sm" type="none"/>
            <a:tailEnd len="sm" w="sm" type="none"/>
          </a:ln>
        </p:spPr>
      </p:pic>
      <p:sp>
        <p:nvSpPr>
          <p:cNvPr id="1075" name="Google Shape;1075;p139"/>
          <p:cNvSpPr txBox="1"/>
          <p:nvPr/>
        </p:nvSpPr>
        <p:spPr>
          <a:xfrm>
            <a:off x="3022975" y="921638"/>
            <a:ext cx="2563500" cy="1611000"/>
          </a:xfrm>
          <a:prstGeom prst="rect">
            <a:avLst/>
          </a:prstGeom>
          <a:noFill/>
          <a:ln>
            <a:noFill/>
          </a:ln>
        </p:spPr>
        <p:txBody>
          <a:bodyPr anchorCtr="0" anchor="t" bIns="91425" lIns="91425" spcFirstLastPara="1" rIns="91425" wrap="square" tIns="91425">
            <a:noAutofit/>
          </a:bodyPr>
          <a:lstStyle/>
          <a:p>
            <a:pPr indent="-215900" lvl="0" marL="228600" rtl="0" algn="l">
              <a:spcBef>
                <a:spcPts val="0"/>
              </a:spcBef>
              <a:spcAft>
                <a:spcPts val="0"/>
              </a:spcAft>
              <a:buSzPts val="1600"/>
              <a:buFont typeface="Open Sans"/>
              <a:buChar char="●"/>
            </a:pPr>
            <a:r>
              <a:rPr lang="en" sz="1600">
                <a:latin typeface="Open Sans"/>
                <a:ea typeface="Open Sans"/>
                <a:cs typeface="Open Sans"/>
                <a:sym typeface="Open Sans"/>
              </a:rPr>
              <a:t>Six Ways to </a:t>
            </a:r>
            <a:br>
              <a:rPr lang="en" sz="1600">
                <a:latin typeface="Open Sans"/>
                <a:ea typeface="Open Sans"/>
                <a:cs typeface="Open Sans"/>
                <a:sym typeface="Open Sans"/>
              </a:rPr>
            </a:br>
            <a:r>
              <a:rPr lang="en" sz="1600">
                <a:latin typeface="Open Sans"/>
                <a:ea typeface="Open Sans"/>
                <a:cs typeface="Open Sans"/>
                <a:sym typeface="Open Sans"/>
              </a:rPr>
              <a:t>Redirect Classroom Disruption</a:t>
            </a:r>
            <a:endParaRPr sz="1600">
              <a:latin typeface="Open Sans"/>
              <a:ea typeface="Open Sans"/>
              <a:cs typeface="Open Sans"/>
              <a:sym typeface="Open Sans"/>
            </a:endParaRPr>
          </a:p>
          <a:p>
            <a:pPr indent="-215900" lvl="0" marL="457200" rtl="0" algn="l">
              <a:spcBef>
                <a:spcPts val="1000"/>
              </a:spcBef>
              <a:spcAft>
                <a:spcPts val="0"/>
              </a:spcAft>
              <a:buSzPts val="1600"/>
              <a:buFont typeface="Open Sans"/>
              <a:buChar char="●"/>
            </a:pPr>
            <a:r>
              <a:rPr lang="en" sz="1600">
                <a:latin typeface="Open Sans"/>
                <a:ea typeface="Open Sans"/>
                <a:cs typeface="Open Sans"/>
                <a:sym typeface="Open Sans"/>
              </a:rPr>
              <a:t>Eight Alternatives to Classroom Removal</a:t>
            </a:r>
            <a:endParaRPr sz="1600">
              <a:latin typeface="Open Sans"/>
              <a:ea typeface="Open Sans"/>
              <a:cs typeface="Open Sans"/>
              <a:sym typeface="Open Sans"/>
            </a:endParaRPr>
          </a:p>
        </p:txBody>
      </p:sp>
      <p:pic>
        <p:nvPicPr>
          <p:cNvPr id="1076" name="Google Shape;1076;p139"/>
          <p:cNvPicPr preferRelativeResize="0"/>
          <p:nvPr/>
        </p:nvPicPr>
        <p:blipFill>
          <a:blip r:embed="rId12">
            <a:alphaModFix/>
          </a:blip>
          <a:stretch>
            <a:fillRect/>
          </a:stretch>
        </p:blipFill>
        <p:spPr>
          <a:xfrm>
            <a:off x="7202525" y="3234425"/>
            <a:ext cx="1772949" cy="1772949"/>
          </a:xfrm>
          <a:prstGeom prst="rect">
            <a:avLst/>
          </a:prstGeom>
          <a:noFill/>
          <a:ln>
            <a:noFill/>
          </a:ln>
        </p:spPr>
      </p:pic>
      <p:sp>
        <p:nvSpPr>
          <p:cNvPr id="1077" name="Google Shape;1077;p139"/>
          <p:cNvSpPr txBox="1"/>
          <p:nvPr/>
        </p:nvSpPr>
        <p:spPr>
          <a:xfrm>
            <a:off x="5551925" y="2789850"/>
            <a:ext cx="3586800" cy="65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u="sng">
                <a:solidFill>
                  <a:srgbClr val="599BD5"/>
                </a:solidFill>
                <a:latin typeface="Open Sans"/>
                <a:ea typeface="Open Sans"/>
                <a:cs typeface="Open Sans"/>
                <a:sym typeface="Open Sans"/>
                <a:hlinkClick r:id="rId13">
                  <a:extLst>
                    <a:ext uri="{A12FA001-AC4F-418D-AE19-62706E023703}">
                      <ahyp:hlinkClr val="tx"/>
                    </a:ext>
                  </a:extLst>
                </a:hlinkClick>
              </a:rPr>
              <a:t>Speak Up at School Pocket Guide</a:t>
            </a:r>
            <a:endParaRPr sz="1600">
              <a:solidFill>
                <a:srgbClr val="599BD5"/>
              </a:solidFill>
              <a:latin typeface="Open Sans"/>
              <a:ea typeface="Open Sans"/>
              <a:cs typeface="Open Sans"/>
              <a:sym typeface="Open Sans"/>
            </a:endParaRPr>
          </a:p>
        </p:txBody>
      </p:sp>
      <p:pic>
        <p:nvPicPr>
          <p:cNvPr id="1078" name="Google Shape;1078;p139">
            <a:hlinkClick r:id="rId14"/>
          </p:cNvPr>
          <p:cNvPicPr preferRelativeResize="0"/>
          <p:nvPr/>
        </p:nvPicPr>
        <p:blipFill>
          <a:blip r:embed="rId15">
            <a:alphaModFix/>
          </a:blip>
          <a:stretch>
            <a:fillRect/>
          </a:stretch>
        </p:blipFill>
        <p:spPr>
          <a:xfrm rot="-160662">
            <a:off x="3786211" y="3352248"/>
            <a:ext cx="1037025" cy="15555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8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8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Reflect</a:t>
            </a:r>
            <a:endParaRPr i="1" sz="3000">
              <a:solidFill>
                <a:srgbClr val="FFFFFF"/>
              </a:solidFill>
              <a:latin typeface="Roboto Medium"/>
              <a:ea typeface="Roboto Medium"/>
              <a:cs typeface="Roboto Medium"/>
              <a:sym typeface="Roboto Medium"/>
            </a:endParaRPr>
          </a:p>
        </p:txBody>
      </p:sp>
      <p:sp>
        <p:nvSpPr>
          <p:cNvPr id="496" name="Google Shape;496;p86"/>
          <p:cNvSpPr txBox="1"/>
          <p:nvPr/>
        </p:nvSpPr>
        <p:spPr>
          <a:xfrm>
            <a:off x="450350" y="801875"/>
            <a:ext cx="8069100" cy="3775500"/>
          </a:xfrm>
          <a:prstGeom prst="rect">
            <a:avLst/>
          </a:prstGeom>
          <a:noFill/>
          <a:ln>
            <a:noFill/>
          </a:ln>
        </p:spPr>
        <p:txBody>
          <a:bodyPr anchorCtr="0" anchor="ctr" bIns="91425" lIns="91425" spcFirstLastPara="1" rIns="91425" wrap="square" tIns="91425">
            <a:noAutofit/>
          </a:bodyPr>
          <a:lstStyle/>
          <a:p>
            <a:pPr indent="-368300" lvl="0" marL="457200" rtl="0" algn="l">
              <a:lnSpc>
                <a:spcPct val="90000"/>
              </a:lnSpc>
              <a:spcBef>
                <a:spcPts val="80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When you look at your three most important identity markers, which specific life experiences made those so prominent? </a:t>
            </a:r>
            <a:endParaRPr sz="2200">
              <a:solidFill>
                <a:schemeClr val="dk1"/>
              </a:solidFill>
              <a:latin typeface="Open Sans"/>
              <a:ea typeface="Open Sans"/>
              <a:cs typeface="Open Sans"/>
              <a:sym typeface="Open Sans"/>
            </a:endParaRPr>
          </a:p>
          <a:p>
            <a:pPr indent="-368300" lvl="0" marL="457200" rtl="0" algn="l">
              <a:lnSpc>
                <a:spcPct val="90000"/>
              </a:lnSpc>
              <a:spcBef>
                <a:spcPts val="100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What impact have your top identity markers had on your life? </a:t>
            </a:r>
            <a:endParaRPr sz="2200">
              <a:solidFill>
                <a:schemeClr val="dk1"/>
              </a:solidFill>
              <a:latin typeface="Open Sans"/>
              <a:ea typeface="Open Sans"/>
              <a:cs typeface="Open Sans"/>
              <a:sym typeface="Open Sans"/>
            </a:endParaRPr>
          </a:p>
          <a:p>
            <a:pPr indent="-368300" lvl="0" marL="457200" rtl="0" algn="l">
              <a:lnSpc>
                <a:spcPct val="90000"/>
              </a:lnSpc>
              <a:spcBef>
                <a:spcPts val="100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Have any of your identity markers felt more salient or relevant during other periods of your life? How so? </a:t>
            </a:r>
            <a:endParaRPr sz="2200">
              <a:solidFill>
                <a:schemeClr val="dk1"/>
              </a:solidFill>
              <a:latin typeface="Open Sans"/>
              <a:ea typeface="Open Sans"/>
              <a:cs typeface="Open Sans"/>
              <a:sym typeface="Open Sans"/>
            </a:endParaRPr>
          </a:p>
          <a:p>
            <a:pPr indent="-368300" lvl="0" marL="457200" rtl="0" algn="l">
              <a:lnSpc>
                <a:spcPct val="90000"/>
              </a:lnSpc>
              <a:spcBef>
                <a:spcPts val="100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Do your closest friends share aspects of your identity? In which way(s)? </a:t>
            </a:r>
            <a:endParaRPr sz="2200">
              <a:solidFill>
                <a:schemeClr val="dk1"/>
              </a:solidFill>
              <a:latin typeface="Open Sans"/>
              <a:ea typeface="Open Sans"/>
              <a:cs typeface="Open Sans"/>
              <a:sym typeface="Open Sans"/>
            </a:endParaRPr>
          </a:p>
          <a:p>
            <a:pPr indent="-368300" lvl="0" marL="457200" rtl="0" algn="l">
              <a:lnSpc>
                <a:spcPct val="90000"/>
              </a:lnSpc>
              <a:spcBef>
                <a:spcPts val="1000"/>
              </a:spcBef>
              <a:spcAft>
                <a:spcPts val="1000"/>
              </a:spcAft>
              <a:buClr>
                <a:schemeClr val="dk1"/>
              </a:buClr>
              <a:buSzPts val="2200"/>
              <a:buFont typeface="Open Sans"/>
              <a:buChar char="●"/>
            </a:pPr>
            <a:r>
              <a:rPr lang="en" sz="2200">
                <a:solidFill>
                  <a:schemeClr val="dk1"/>
                </a:solidFill>
                <a:latin typeface="Open Sans"/>
                <a:ea typeface="Open Sans"/>
                <a:cs typeface="Open Sans"/>
                <a:sym typeface="Open Sans"/>
              </a:rPr>
              <a:t>What have you learned about yourself from this activity?</a:t>
            </a:r>
            <a:endParaRPr sz="2200">
              <a:solidFill>
                <a:schemeClr val="dk1"/>
              </a:solidFill>
              <a:latin typeface="Open Sans"/>
              <a:ea typeface="Open Sans"/>
              <a:cs typeface="Open Sans"/>
              <a:sym typeface="Open Sans"/>
            </a:endParaRPr>
          </a:p>
        </p:txBody>
      </p:sp>
      <p:pic>
        <p:nvPicPr>
          <p:cNvPr id="497" name="Google Shape;497;p86"/>
          <p:cNvPicPr preferRelativeResize="0"/>
          <p:nvPr/>
        </p:nvPicPr>
        <p:blipFill>
          <a:blip r:embed="rId3">
            <a:alphaModFix/>
          </a:blip>
          <a:stretch>
            <a:fillRect/>
          </a:stretch>
        </p:blipFill>
        <p:spPr>
          <a:xfrm>
            <a:off x="57375" y="4529700"/>
            <a:ext cx="1067526" cy="565999"/>
          </a:xfrm>
          <a:prstGeom prst="rect">
            <a:avLst/>
          </a:prstGeom>
          <a:noFill/>
          <a:ln>
            <a:noFill/>
          </a:ln>
        </p:spPr>
      </p:pic>
      <p:sp>
        <p:nvSpPr>
          <p:cNvPr id="498" name="Google Shape;498;p86"/>
          <p:cNvSpPr txBox="1"/>
          <p:nvPr/>
        </p:nvSpPr>
        <p:spPr>
          <a:xfrm>
            <a:off x="6157200" y="4611850"/>
            <a:ext cx="30000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200">
                <a:solidFill>
                  <a:srgbClr val="00447C"/>
                </a:solidFill>
                <a:latin typeface="Open Sans"/>
                <a:ea typeface="Open Sans"/>
                <a:cs typeface="Open Sans"/>
                <a:sym typeface="Open Sans"/>
              </a:rPr>
              <a:t>Digital Handouts: </a:t>
            </a:r>
            <a:r>
              <a:rPr b="1" lang="en" sz="1200" u="sng">
                <a:solidFill>
                  <a:srgbClr val="00447C"/>
                </a:solidFill>
                <a:latin typeface="Open Sans"/>
                <a:ea typeface="Open Sans"/>
                <a:cs typeface="Open Sans"/>
                <a:sym typeface="Open Sans"/>
                <a:hlinkClick r:id="rId4">
                  <a:extLst>
                    <a:ext uri="{A12FA001-AC4F-418D-AE19-62706E023703}">
                      <ahyp:hlinkClr val="tx"/>
                    </a:ext>
                  </a:extLst>
                </a:hlinkClick>
              </a:rPr>
              <a:t>tinyurl.com/GranitePL2024CRAB</a:t>
            </a:r>
            <a:endParaRPr b="1" sz="1200">
              <a:solidFill>
                <a:srgbClr val="00447C"/>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40"/>
          <p:cNvSpPr txBox="1"/>
          <p:nvPr/>
        </p:nvSpPr>
        <p:spPr>
          <a:xfrm>
            <a:off x="337050" y="1025500"/>
            <a:ext cx="8608500" cy="1548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00447C"/>
                </a:solidFill>
                <a:latin typeface="Open Sans"/>
                <a:ea typeface="Open Sans"/>
                <a:cs typeface="Open Sans"/>
                <a:sym typeface="Open Sans"/>
              </a:rPr>
              <a:t>Adaptation of existing systems to better meet the needs, values, and strengths of students, families, communities.</a:t>
            </a:r>
            <a:endParaRPr b="1" sz="2300">
              <a:solidFill>
                <a:srgbClr val="00447C"/>
              </a:solidFill>
              <a:latin typeface="Open Sans"/>
              <a:ea typeface="Open Sans"/>
              <a:cs typeface="Open Sans"/>
              <a:sym typeface="Open Sans"/>
            </a:endParaRPr>
          </a:p>
          <a:p>
            <a:pPr indent="-215900" lvl="0" marL="400050" rtl="0" algn="l">
              <a:spcBef>
                <a:spcPts val="1000"/>
              </a:spcBef>
              <a:spcAft>
                <a:spcPts val="0"/>
              </a:spcAft>
              <a:buClr>
                <a:srgbClr val="00447C"/>
              </a:buClr>
              <a:buSzPts val="1600"/>
              <a:buFont typeface="Open Sans"/>
              <a:buChar char="●"/>
            </a:pPr>
            <a:r>
              <a:rPr lang="en" sz="1600">
                <a:solidFill>
                  <a:srgbClr val="00447C"/>
                </a:solidFill>
                <a:latin typeface="Open Sans"/>
                <a:ea typeface="Open Sans"/>
                <a:cs typeface="Open Sans"/>
                <a:sym typeface="Open Sans"/>
              </a:rPr>
              <a:t>Language</a:t>
            </a:r>
            <a:endParaRPr sz="1600">
              <a:solidFill>
                <a:srgbClr val="00447C"/>
              </a:solidFill>
              <a:latin typeface="Open Sans"/>
              <a:ea typeface="Open Sans"/>
              <a:cs typeface="Open Sans"/>
              <a:sym typeface="Open Sans"/>
            </a:endParaRPr>
          </a:p>
          <a:p>
            <a:pPr indent="-215900" lvl="0" marL="400050" rtl="0" algn="l">
              <a:spcBef>
                <a:spcPts val="0"/>
              </a:spcBef>
              <a:spcAft>
                <a:spcPts val="0"/>
              </a:spcAft>
              <a:buClr>
                <a:srgbClr val="00447C"/>
              </a:buClr>
              <a:buSzPts val="1600"/>
              <a:buFont typeface="Open Sans"/>
              <a:buChar char="●"/>
            </a:pPr>
            <a:r>
              <a:rPr lang="en" sz="1600">
                <a:solidFill>
                  <a:srgbClr val="00447C"/>
                </a:solidFill>
                <a:latin typeface="Open Sans"/>
                <a:ea typeface="Open Sans"/>
                <a:cs typeface="Open Sans"/>
                <a:sym typeface="Open Sans"/>
              </a:rPr>
              <a:t>Visual Representations</a:t>
            </a:r>
            <a:endParaRPr sz="1600">
              <a:solidFill>
                <a:srgbClr val="00447C"/>
              </a:solidFill>
              <a:latin typeface="Open Sans"/>
              <a:ea typeface="Open Sans"/>
              <a:cs typeface="Open Sans"/>
              <a:sym typeface="Open Sans"/>
            </a:endParaRPr>
          </a:p>
          <a:p>
            <a:pPr indent="0" lvl="0" marL="0" rtl="0" algn="l">
              <a:spcBef>
                <a:spcPts val="0"/>
              </a:spcBef>
              <a:spcAft>
                <a:spcPts val="0"/>
              </a:spcAft>
              <a:buNone/>
            </a:pPr>
            <a:r>
              <a:t/>
            </a:r>
            <a:endParaRPr b="1" sz="100">
              <a:solidFill>
                <a:srgbClr val="00447C"/>
              </a:solidFill>
              <a:latin typeface="Open Sans"/>
              <a:ea typeface="Open Sans"/>
              <a:cs typeface="Open Sans"/>
              <a:sym typeface="Open Sans"/>
            </a:endParaRPr>
          </a:p>
        </p:txBody>
      </p:sp>
      <p:sp>
        <p:nvSpPr>
          <p:cNvPr id="1084" name="Google Shape;1084;p140"/>
          <p:cNvSpPr/>
          <p:nvPr/>
        </p:nvSpPr>
        <p:spPr>
          <a:xfrm rot="-5400000">
            <a:off x="4371138"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40"/>
          <p:cNvSpPr txBox="1"/>
          <p:nvPr>
            <p:ph idx="4294967295" type="title"/>
          </p:nvPr>
        </p:nvSpPr>
        <p:spPr>
          <a:xfrm>
            <a:off x="468163" y="113300"/>
            <a:ext cx="8099100" cy="5727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What is Cultural Responsiveness?</a:t>
            </a:r>
            <a:endParaRPr b="1" i="1" sz="3000">
              <a:solidFill>
                <a:srgbClr val="FFFFFF"/>
              </a:solidFill>
              <a:latin typeface="Roboto"/>
              <a:ea typeface="Roboto"/>
              <a:cs typeface="Roboto"/>
              <a:sym typeface="Roboto"/>
            </a:endParaRPr>
          </a:p>
        </p:txBody>
      </p:sp>
      <p:grpSp>
        <p:nvGrpSpPr>
          <p:cNvPr id="1086" name="Google Shape;1086;p140"/>
          <p:cNvGrpSpPr/>
          <p:nvPr/>
        </p:nvGrpSpPr>
        <p:grpSpPr>
          <a:xfrm>
            <a:off x="583498" y="2848335"/>
            <a:ext cx="8126026" cy="1914179"/>
            <a:chOff x="735898" y="3076936"/>
            <a:chExt cx="8126026" cy="1914179"/>
          </a:xfrm>
        </p:grpSpPr>
        <p:cxnSp>
          <p:nvCxnSpPr>
            <p:cNvPr id="1087" name="Google Shape;1087;p140"/>
            <p:cNvCxnSpPr/>
            <p:nvPr/>
          </p:nvCxnSpPr>
          <p:spPr>
            <a:xfrm flipH="1" rot="10800000">
              <a:off x="2370975" y="4107600"/>
              <a:ext cx="5831700" cy="7200"/>
            </a:xfrm>
            <a:prstGeom prst="straightConnector1">
              <a:avLst/>
            </a:prstGeom>
            <a:noFill/>
            <a:ln cap="flat" cmpd="sng" w="28575">
              <a:solidFill>
                <a:srgbClr val="0099CD"/>
              </a:solidFill>
              <a:prstDash val="dot"/>
              <a:round/>
              <a:headEnd len="med" w="med" type="none"/>
              <a:tailEnd len="med" w="med" type="none"/>
            </a:ln>
          </p:spPr>
        </p:cxnSp>
        <p:pic>
          <p:nvPicPr>
            <p:cNvPr id="1088" name="Google Shape;1088;p140"/>
            <p:cNvPicPr preferRelativeResize="0"/>
            <p:nvPr/>
          </p:nvPicPr>
          <p:blipFill>
            <a:blip r:embed="rId3">
              <a:alphaModFix/>
            </a:blip>
            <a:stretch>
              <a:fillRect/>
            </a:stretch>
          </p:blipFill>
          <p:spPr>
            <a:xfrm>
              <a:off x="735898" y="3076946"/>
              <a:ext cx="1914174" cy="1914152"/>
            </a:xfrm>
            <a:prstGeom prst="rect">
              <a:avLst/>
            </a:prstGeom>
            <a:noFill/>
            <a:ln>
              <a:noFill/>
            </a:ln>
          </p:spPr>
        </p:pic>
        <p:pic>
          <p:nvPicPr>
            <p:cNvPr id="1089" name="Google Shape;1089;p140"/>
            <p:cNvPicPr preferRelativeResize="0"/>
            <p:nvPr/>
          </p:nvPicPr>
          <p:blipFill>
            <a:blip r:embed="rId4">
              <a:alphaModFix/>
            </a:blip>
            <a:stretch>
              <a:fillRect/>
            </a:stretch>
          </p:blipFill>
          <p:spPr>
            <a:xfrm>
              <a:off x="2792013" y="3076935"/>
              <a:ext cx="1914179" cy="1914179"/>
            </a:xfrm>
            <a:prstGeom prst="rect">
              <a:avLst/>
            </a:prstGeom>
            <a:noFill/>
            <a:ln>
              <a:noFill/>
            </a:ln>
          </p:spPr>
        </p:pic>
        <p:pic>
          <p:nvPicPr>
            <p:cNvPr id="1090" name="Google Shape;1090;p140"/>
            <p:cNvPicPr preferRelativeResize="0"/>
            <p:nvPr/>
          </p:nvPicPr>
          <p:blipFill>
            <a:blip r:embed="rId5">
              <a:alphaModFix/>
            </a:blip>
            <a:stretch>
              <a:fillRect/>
            </a:stretch>
          </p:blipFill>
          <p:spPr>
            <a:xfrm>
              <a:off x="4848142" y="3076935"/>
              <a:ext cx="1914178" cy="1914179"/>
            </a:xfrm>
            <a:prstGeom prst="rect">
              <a:avLst/>
            </a:prstGeom>
            <a:noFill/>
            <a:ln>
              <a:noFill/>
            </a:ln>
          </p:spPr>
        </p:pic>
        <p:pic>
          <p:nvPicPr>
            <p:cNvPr id="1091" name="Google Shape;1091;p140"/>
            <p:cNvPicPr preferRelativeResize="0"/>
            <p:nvPr/>
          </p:nvPicPr>
          <p:blipFill>
            <a:blip r:embed="rId6">
              <a:alphaModFix/>
            </a:blip>
            <a:stretch>
              <a:fillRect/>
            </a:stretch>
          </p:blipFill>
          <p:spPr>
            <a:xfrm>
              <a:off x="6947745" y="3076935"/>
              <a:ext cx="1914179" cy="1914179"/>
            </a:xfrm>
            <a:prstGeom prst="rect">
              <a:avLst/>
            </a:prstGeom>
            <a:noFill/>
            <a:ln>
              <a:noFill/>
            </a:ln>
          </p:spPr>
        </p:pic>
      </p:grpSp>
      <p:sp>
        <p:nvSpPr>
          <p:cNvPr id="1092" name="Google Shape;1092;p140"/>
          <p:cNvSpPr txBox="1"/>
          <p:nvPr/>
        </p:nvSpPr>
        <p:spPr>
          <a:xfrm>
            <a:off x="2663952" y="1862328"/>
            <a:ext cx="3000000" cy="646500"/>
          </a:xfrm>
          <a:prstGeom prst="rect">
            <a:avLst/>
          </a:prstGeom>
          <a:noFill/>
          <a:ln>
            <a:noFill/>
          </a:ln>
        </p:spPr>
        <p:txBody>
          <a:bodyPr anchorCtr="0" anchor="t" bIns="91425" lIns="91425" spcFirstLastPara="1" rIns="91425" wrap="square" tIns="91425">
            <a:spAutoFit/>
          </a:bodyPr>
          <a:lstStyle/>
          <a:p>
            <a:pPr indent="-209550" lvl="0" marL="857250" rtl="0" algn="l">
              <a:spcBef>
                <a:spcPts val="0"/>
              </a:spcBef>
              <a:spcAft>
                <a:spcPts val="0"/>
              </a:spcAft>
              <a:buClr>
                <a:srgbClr val="00447C"/>
              </a:buClr>
              <a:buSzPts val="1500"/>
              <a:buFont typeface="Open Sans"/>
              <a:buChar char="●"/>
            </a:pPr>
            <a:r>
              <a:rPr lang="en" sz="1500">
                <a:solidFill>
                  <a:srgbClr val="00447C"/>
                </a:solidFill>
                <a:latin typeface="Open Sans"/>
                <a:ea typeface="Open Sans"/>
                <a:cs typeface="Open Sans"/>
                <a:sym typeface="Open Sans"/>
              </a:rPr>
              <a:t>Relevance</a:t>
            </a:r>
            <a:endParaRPr sz="1500">
              <a:solidFill>
                <a:srgbClr val="00447C"/>
              </a:solidFill>
              <a:latin typeface="Open Sans"/>
              <a:ea typeface="Open Sans"/>
              <a:cs typeface="Open Sans"/>
              <a:sym typeface="Open Sans"/>
            </a:endParaRPr>
          </a:p>
          <a:p>
            <a:pPr indent="-209550" lvl="0" marL="857250" rtl="0" algn="l">
              <a:spcBef>
                <a:spcPts val="0"/>
              </a:spcBef>
              <a:spcAft>
                <a:spcPts val="0"/>
              </a:spcAft>
              <a:buClr>
                <a:srgbClr val="00447C"/>
              </a:buClr>
              <a:buSzPts val="1500"/>
              <a:buFont typeface="Open Sans"/>
              <a:buChar char="●"/>
            </a:pPr>
            <a:r>
              <a:rPr lang="en" sz="1500">
                <a:solidFill>
                  <a:srgbClr val="00447C"/>
                </a:solidFill>
                <a:latin typeface="Open Sans"/>
                <a:ea typeface="Open Sans"/>
                <a:cs typeface="Open Sans"/>
                <a:sym typeface="Open Sans"/>
              </a:rPr>
              <a:t>Instructional Methods</a:t>
            </a:r>
            <a:endParaRPr sz="1500">
              <a:solidFill>
                <a:srgbClr val="00447C"/>
              </a:solidFill>
              <a:latin typeface="Open Sans"/>
              <a:ea typeface="Open Sans"/>
              <a:cs typeface="Open Sans"/>
              <a:sym typeface="Open Sans"/>
            </a:endParaRPr>
          </a:p>
        </p:txBody>
      </p:sp>
      <p:sp>
        <p:nvSpPr>
          <p:cNvPr id="1093" name="Google Shape;1093;p140"/>
          <p:cNvSpPr txBox="1"/>
          <p:nvPr/>
        </p:nvSpPr>
        <p:spPr>
          <a:xfrm>
            <a:off x="5272525" y="1862328"/>
            <a:ext cx="3214800" cy="677100"/>
          </a:xfrm>
          <a:prstGeom prst="rect">
            <a:avLst/>
          </a:prstGeom>
          <a:noFill/>
          <a:ln>
            <a:noFill/>
          </a:ln>
        </p:spPr>
        <p:txBody>
          <a:bodyPr anchorCtr="0" anchor="t" bIns="91425" lIns="91425" spcFirstLastPara="1" rIns="91425" wrap="square" tIns="91425">
            <a:spAutoFit/>
          </a:bodyPr>
          <a:lstStyle/>
          <a:p>
            <a:pPr indent="-215900" lvl="0" marL="857250" rtl="0" algn="l">
              <a:spcBef>
                <a:spcPts val="0"/>
              </a:spcBef>
              <a:spcAft>
                <a:spcPts val="0"/>
              </a:spcAft>
              <a:buClr>
                <a:srgbClr val="00447C"/>
              </a:buClr>
              <a:buSzPts val="1600"/>
              <a:buFont typeface="Open Sans"/>
              <a:buChar char="●"/>
            </a:pPr>
            <a:r>
              <a:rPr lang="en" sz="1600">
                <a:solidFill>
                  <a:srgbClr val="00447C"/>
                </a:solidFill>
                <a:latin typeface="Open Sans"/>
                <a:ea typeface="Open Sans"/>
                <a:cs typeface="Open Sans"/>
                <a:sym typeface="Open Sans"/>
              </a:rPr>
              <a:t>Voice and Choice</a:t>
            </a:r>
            <a:endParaRPr sz="1600">
              <a:solidFill>
                <a:srgbClr val="00447C"/>
              </a:solidFill>
              <a:latin typeface="Open Sans"/>
              <a:ea typeface="Open Sans"/>
              <a:cs typeface="Open Sans"/>
              <a:sym typeface="Open Sans"/>
            </a:endParaRPr>
          </a:p>
          <a:p>
            <a:pPr indent="-215900" lvl="0" marL="857250" rtl="0" algn="l">
              <a:spcBef>
                <a:spcPts val="0"/>
              </a:spcBef>
              <a:spcAft>
                <a:spcPts val="0"/>
              </a:spcAft>
              <a:buClr>
                <a:srgbClr val="00447C"/>
              </a:buClr>
              <a:buSzPts val="1600"/>
              <a:buFont typeface="Open Sans"/>
              <a:buChar char="●"/>
            </a:pPr>
            <a:r>
              <a:rPr lang="en" sz="1600">
                <a:solidFill>
                  <a:srgbClr val="00447C"/>
                </a:solidFill>
                <a:latin typeface="Open Sans"/>
                <a:ea typeface="Open Sans"/>
                <a:cs typeface="Open Sans"/>
                <a:sym typeface="Open Sans"/>
              </a:rPr>
              <a:t>Co-creation of Systems</a:t>
            </a:r>
            <a:endParaRPr sz="1600">
              <a:solidFill>
                <a:srgbClr val="00447C"/>
              </a:solidFill>
              <a:latin typeface="Open Sans"/>
              <a:ea typeface="Open Sans"/>
              <a:cs typeface="Open Sans"/>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A0D3"/>
        </a:solidFill>
      </p:bgPr>
    </p:bg>
    <p:spTree>
      <p:nvGrpSpPr>
        <p:cNvPr id="1097" name="Shape 1097"/>
        <p:cNvGrpSpPr/>
        <p:nvPr/>
      </p:nvGrpSpPr>
      <p:grpSpPr>
        <a:xfrm>
          <a:off x="0" y="0"/>
          <a:ext cx="0" cy="0"/>
          <a:chOff x="0" y="0"/>
          <a:chExt cx="0" cy="0"/>
        </a:xfrm>
      </p:grpSpPr>
      <p:sp>
        <p:nvSpPr>
          <p:cNvPr id="1098" name="Google Shape;1098;p14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Open Sans"/>
                <a:ea typeface="Open Sans"/>
                <a:cs typeface="Open Sans"/>
                <a:sym typeface="Open Sans"/>
              </a:rPr>
              <a:t>Help is available!</a:t>
            </a:r>
            <a:endParaRPr sz="2400">
              <a:solidFill>
                <a:schemeClr val="lt1"/>
              </a:solidFill>
              <a:latin typeface="Open Sans"/>
              <a:ea typeface="Open Sans"/>
              <a:cs typeface="Open Sans"/>
              <a:sym typeface="Open Sans"/>
            </a:endParaRPr>
          </a:p>
        </p:txBody>
      </p:sp>
      <p:sp>
        <p:nvSpPr>
          <p:cNvPr id="1099" name="Google Shape;1099;p14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District Support</a:t>
            </a:r>
            <a:endParaRPr b="1">
              <a:solidFill>
                <a:schemeClr val="lt1"/>
              </a:solidFill>
              <a:latin typeface="Roboto"/>
              <a:ea typeface="Roboto"/>
              <a:cs typeface="Roboto"/>
              <a:sym typeface="Roboto"/>
            </a:endParaRPr>
          </a:p>
        </p:txBody>
      </p:sp>
      <p:sp>
        <p:nvSpPr>
          <p:cNvPr id="1100" name="Google Shape;1100;p141"/>
          <p:cNvSpPr txBox="1"/>
          <p:nvPr>
            <p:ph idx="2" type="body"/>
          </p:nvPr>
        </p:nvSpPr>
        <p:spPr>
          <a:xfrm>
            <a:off x="4939500" y="800275"/>
            <a:ext cx="4045200" cy="36951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447C"/>
                </a:solidFill>
                <a:latin typeface="Open Sans"/>
                <a:ea typeface="Open Sans"/>
                <a:cs typeface="Open Sans"/>
                <a:sym typeface="Open Sans"/>
              </a:rPr>
              <a:t>Educational Equity </a:t>
            </a:r>
            <a:endParaRPr b="1" sz="2400">
              <a:solidFill>
                <a:srgbClr val="00447C"/>
              </a:solidFill>
              <a:latin typeface="Open Sans"/>
              <a:ea typeface="Open Sans"/>
              <a:cs typeface="Open Sans"/>
              <a:sym typeface="Open Sans"/>
            </a:endParaRPr>
          </a:p>
          <a:p>
            <a:pPr indent="-368300" lvl="0" marL="628650" rtl="0" algn="l">
              <a:lnSpc>
                <a:spcPct val="100000"/>
              </a:lnSpc>
              <a:spcBef>
                <a:spcPts val="1600"/>
              </a:spcBef>
              <a:spcAft>
                <a:spcPts val="0"/>
              </a:spcAft>
              <a:buClr>
                <a:srgbClr val="00447C"/>
              </a:buClr>
              <a:buSzPts val="2200"/>
              <a:buFont typeface="Open Sans"/>
              <a:buChar char="●"/>
            </a:pPr>
            <a:r>
              <a:rPr lang="en" sz="2200">
                <a:solidFill>
                  <a:srgbClr val="00447C"/>
                </a:solidFill>
                <a:latin typeface="Open Sans"/>
                <a:ea typeface="Open Sans"/>
                <a:cs typeface="Open Sans"/>
                <a:sym typeface="Open Sans"/>
              </a:rPr>
              <a:t>Teacher Specialists</a:t>
            </a:r>
            <a:endParaRPr sz="2200">
              <a:solidFill>
                <a:srgbClr val="00447C"/>
              </a:solidFill>
              <a:latin typeface="Open Sans"/>
              <a:ea typeface="Open Sans"/>
              <a:cs typeface="Open Sans"/>
              <a:sym typeface="Open Sans"/>
            </a:endParaRPr>
          </a:p>
          <a:p>
            <a:pPr indent="-368300" lvl="0" marL="628650" rtl="0" algn="l">
              <a:lnSpc>
                <a:spcPct val="100000"/>
              </a:lnSpc>
              <a:spcBef>
                <a:spcPts val="0"/>
              </a:spcBef>
              <a:spcAft>
                <a:spcPts val="0"/>
              </a:spcAft>
              <a:buClr>
                <a:srgbClr val="00447C"/>
              </a:buClr>
              <a:buSzPts val="2200"/>
              <a:buFont typeface="Open Sans"/>
              <a:buChar char="●"/>
            </a:pPr>
            <a:r>
              <a:rPr lang="en" sz="2200">
                <a:solidFill>
                  <a:srgbClr val="00447C"/>
                </a:solidFill>
                <a:latin typeface="Open Sans"/>
                <a:ea typeface="Open Sans"/>
                <a:cs typeface="Open Sans"/>
                <a:sym typeface="Open Sans"/>
              </a:rPr>
              <a:t>Refugee/ Newcomer </a:t>
            </a:r>
            <a:r>
              <a:rPr lang="en" sz="2200">
                <a:solidFill>
                  <a:srgbClr val="00447C"/>
                </a:solidFill>
                <a:latin typeface="Open Sans"/>
                <a:ea typeface="Open Sans"/>
                <a:cs typeface="Open Sans"/>
                <a:sym typeface="Open Sans"/>
              </a:rPr>
              <a:t>Liaisons</a:t>
            </a:r>
            <a:endParaRPr sz="2200">
              <a:solidFill>
                <a:srgbClr val="00447C"/>
              </a:solidFill>
              <a:latin typeface="Open Sans"/>
              <a:ea typeface="Open Sans"/>
              <a:cs typeface="Open Sans"/>
              <a:sym typeface="Open Sans"/>
            </a:endParaRPr>
          </a:p>
          <a:p>
            <a:pPr indent="0" lvl="0" marL="0" rtl="0" algn="l">
              <a:lnSpc>
                <a:spcPct val="100000"/>
              </a:lnSpc>
              <a:spcBef>
                <a:spcPts val="1600"/>
              </a:spcBef>
              <a:spcAft>
                <a:spcPts val="0"/>
              </a:spcAft>
              <a:buNone/>
            </a:pPr>
            <a:r>
              <a:rPr b="1" lang="en" sz="2400">
                <a:solidFill>
                  <a:srgbClr val="00447C"/>
                </a:solidFill>
                <a:latin typeface="Open Sans"/>
                <a:ea typeface="Open Sans"/>
                <a:cs typeface="Open Sans"/>
                <a:sym typeface="Open Sans"/>
              </a:rPr>
              <a:t>Family and Community Engagement</a:t>
            </a:r>
            <a:endParaRPr b="1" sz="2400">
              <a:solidFill>
                <a:srgbClr val="00447C"/>
              </a:solidFill>
              <a:latin typeface="Open Sans"/>
              <a:ea typeface="Open Sans"/>
              <a:cs typeface="Open Sans"/>
              <a:sym typeface="Open Sans"/>
            </a:endParaRPr>
          </a:p>
          <a:p>
            <a:pPr indent="-368300" lvl="0" marL="571500" rtl="0" algn="l">
              <a:lnSpc>
                <a:spcPct val="100000"/>
              </a:lnSpc>
              <a:spcBef>
                <a:spcPts val="1600"/>
              </a:spcBef>
              <a:spcAft>
                <a:spcPts val="0"/>
              </a:spcAft>
              <a:buClr>
                <a:srgbClr val="00447C"/>
              </a:buClr>
              <a:buSzPts val="2200"/>
              <a:buFont typeface="Open Sans"/>
              <a:buChar char="●"/>
            </a:pPr>
            <a:r>
              <a:rPr lang="en" sz="2200">
                <a:solidFill>
                  <a:srgbClr val="00447C"/>
                </a:solidFill>
                <a:latin typeface="Open Sans"/>
                <a:ea typeface="Open Sans"/>
                <a:cs typeface="Open Sans"/>
                <a:sym typeface="Open Sans"/>
              </a:rPr>
              <a:t>Family Connectors</a:t>
            </a:r>
            <a:endParaRPr sz="2200">
              <a:solidFill>
                <a:srgbClr val="00447C"/>
              </a:solidFill>
              <a:latin typeface="Open Sans"/>
              <a:ea typeface="Open Sans"/>
              <a:cs typeface="Open Sans"/>
              <a:sym typeface="Open Sans"/>
            </a:endParaRPr>
          </a:p>
        </p:txBody>
      </p:sp>
      <p:pic>
        <p:nvPicPr>
          <p:cNvPr id="1101" name="Google Shape;1101;p141"/>
          <p:cNvPicPr preferRelativeResize="0"/>
          <p:nvPr/>
        </p:nvPicPr>
        <p:blipFill>
          <a:blip r:embed="rId3">
            <a:alphaModFix/>
          </a:blip>
          <a:stretch>
            <a:fillRect/>
          </a:stretch>
        </p:blipFill>
        <p:spPr>
          <a:xfrm>
            <a:off x="-5" y="4621050"/>
            <a:ext cx="985400" cy="522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87" title="Most Common Educator Handbook Referals"/>
          <p:cNvPicPr preferRelativeResize="0"/>
          <p:nvPr/>
        </p:nvPicPr>
        <p:blipFill>
          <a:blip r:embed="rId3">
            <a:alphaModFix/>
          </a:blip>
          <a:stretch>
            <a:fillRect/>
          </a:stretch>
        </p:blipFill>
        <p:spPr>
          <a:xfrm>
            <a:off x="659300" y="152400"/>
            <a:ext cx="7825389" cy="4669149"/>
          </a:xfrm>
          <a:prstGeom prst="rect">
            <a:avLst/>
          </a:prstGeom>
          <a:noFill/>
          <a:ln>
            <a:noFill/>
          </a:ln>
        </p:spPr>
      </p:pic>
      <p:pic>
        <p:nvPicPr>
          <p:cNvPr id="504" name="Google Shape;504;p87"/>
          <p:cNvPicPr preferRelativeResize="0"/>
          <p:nvPr/>
        </p:nvPicPr>
        <p:blipFill>
          <a:blip r:embed="rId4">
            <a:alphaModFix/>
          </a:blip>
          <a:stretch>
            <a:fillRect/>
          </a:stretch>
        </p:blipFill>
        <p:spPr>
          <a:xfrm>
            <a:off x="8011625" y="4520150"/>
            <a:ext cx="1067526" cy="565999"/>
          </a:xfrm>
          <a:prstGeom prst="rect">
            <a:avLst/>
          </a:prstGeom>
          <a:noFill/>
          <a:ln>
            <a:noFill/>
          </a:ln>
        </p:spPr>
      </p:pic>
      <p:pic>
        <p:nvPicPr>
          <p:cNvPr id="505" name="Google Shape;505;p87"/>
          <p:cNvPicPr preferRelativeResize="0"/>
          <p:nvPr/>
        </p:nvPicPr>
        <p:blipFill rotWithShape="1">
          <a:blip r:embed="rId5">
            <a:alphaModFix/>
          </a:blip>
          <a:srcRect b="0" l="7520" r="6826" t="8508"/>
          <a:stretch/>
        </p:blipFill>
        <p:spPr>
          <a:xfrm>
            <a:off x="103900" y="4381113"/>
            <a:ext cx="660050" cy="705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88" title="Risk Ratio vs. Race"/>
          <p:cNvPicPr preferRelativeResize="0"/>
          <p:nvPr/>
        </p:nvPicPr>
        <p:blipFill>
          <a:blip r:embed="rId3">
            <a:alphaModFix/>
          </a:blip>
          <a:stretch>
            <a:fillRect/>
          </a:stretch>
        </p:blipFill>
        <p:spPr>
          <a:xfrm>
            <a:off x="270650" y="0"/>
            <a:ext cx="6840801" cy="4977355"/>
          </a:xfrm>
          <a:prstGeom prst="rect">
            <a:avLst/>
          </a:prstGeom>
          <a:noFill/>
          <a:ln>
            <a:noFill/>
          </a:ln>
        </p:spPr>
      </p:pic>
      <p:cxnSp>
        <p:nvCxnSpPr>
          <p:cNvPr id="511" name="Google Shape;511;p88"/>
          <p:cNvCxnSpPr/>
          <p:nvPr/>
        </p:nvCxnSpPr>
        <p:spPr>
          <a:xfrm flipH="1">
            <a:off x="4062375" y="668200"/>
            <a:ext cx="3600" cy="3388800"/>
          </a:xfrm>
          <a:prstGeom prst="straightConnector1">
            <a:avLst/>
          </a:prstGeom>
          <a:noFill/>
          <a:ln cap="flat" cmpd="sng" w="38100">
            <a:solidFill>
              <a:srgbClr val="BC513C"/>
            </a:solidFill>
            <a:prstDash val="solid"/>
            <a:round/>
            <a:headEnd len="med" w="med" type="none"/>
            <a:tailEnd len="med" w="med" type="none"/>
          </a:ln>
        </p:spPr>
      </p:cxnSp>
      <p:sp>
        <p:nvSpPr>
          <p:cNvPr id="512" name="Google Shape;512;p88"/>
          <p:cNvSpPr txBox="1"/>
          <p:nvPr/>
        </p:nvSpPr>
        <p:spPr>
          <a:xfrm>
            <a:off x="52800" y="4743625"/>
            <a:ext cx="90384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1.0 means that students in that group receive their “fair share” of Educators Handbook referrals.</a:t>
            </a:r>
            <a:endParaRPr>
              <a:solidFill>
                <a:schemeClr val="dk1"/>
              </a:solidFill>
              <a:latin typeface="Open Sans"/>
              <a:ea typeface="Open Sans"/>
              <a:cs typeface="Open Sans"/>
              <a:sym typeface="Open Sans"/>
            </a:endParaRPr>
          </a:p>
        </p:txBody>
      </p:sp>
      <p:pic>
        <p:nvPicPr>
          <p:cNvPr id="513" name="Google Shape;513;p88"/>
          <p:cNvPicPr preferRelativeResize="0"/>
          <p:nvPr/>
        </p:nvPicPr>
        <p:blipFill>
          <a:blip r:embed="rId4">
            <a:alphaModFix/>
          </a:blip>
          <a:stretch>
            <a:fillRect/>
          </a:stretch>
        </p:blipFill>
        <p:spPr>
          <a:xfrm>
            <a:off x="8023675" y="4505525"/>
            <a:ext cx="1067526" cy="565999"/>
          </a:xfrm>
          <a:prstGeom prst="rect">
            <a:avLst/>
          </a:prstGeom>
          <a:noFill/>
          <a:ln>
            <a:noFill/>
          </a:ln>
        </p:spPr>
      </p:pic>
      <p:pic>
        <p:nvPicPr>
          <p:cNvPr id="514" name="Google Shape;514;p88">
            <a:hlinkClick r:id="rId5"/>
          </p:cNvPr>
          <p:cNvPicPr preferRelativeResize="0"/>
          <p:nvPr/>
        </p:nvPicPr>
        <p:blipFill>
          <a:blip r:embed="rId6">
            <a:alphaModFix/>
          </a:blip>
          <a:stretch>
            <a:fillRect/>
          </a:stretch>
        </p:blipFill>
        <p:spPr>
          <a:xfrm>
            <a:off x="7518474" y="2875407"/>
            <a:ext cx="1138452" cy="1472511"/>
          </a:xfrm>
          <a:prstGeom prst="rect">
            <a:avLst/>
          </a:prstGeom>
          <a:noFill/>
          <a:ln>
            <a:noFill/>
          </a:ln>
        </p:spPr>
      </p:pic>
      <p:sp>
        <p:nvSpPr>
          <p:cNvPr id="515" name="Google Shape;515;p88"/>
          <p:cNvSpPr txBox="1"/>
          <p:nvPr/>
        </p:nvSpPr>
        <p:spPr>
          <a:xfrm>
            <a:off x="7278150" y="2088700"/>
            <a:ext cx="1619100" cy="13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Open Sans"/>
                <a:ea typeface="Open Sans"/>
                <a:cs typeface="Open Sans"/>
                <a:sym typeface="Open Sans"/>
              </a:rPr>
              <a:t>For more </a:t>
            </a:r>
            <a:r>
              <a:rPr lang="en">
                <a:solidFill>
                  <a:schemeClr val="dk1"/>
                </a:solidFill>
                <a:latin typeface="Open Sans"/>
                <a:ea typeface="Open Sans"/>
                <a:cs typeface="Open Sans"/>
                <a:sym typeface="Open Sans"/>
              </a:rPr>
              <a:t>information</a:t>
            </a:r>
            <a:r>
              <a:rPr lang="en">
                <a:solidFill>
                  <a:schemeClr val="dk1"/>
                </a:solidFill>
                <a:latin typeface="Open Sans"/>
                <a:ea typeface="Open Sans"/>
                <a:cs typeface="Open Sans"/>
                <a:sym typeface="Open Sans"/>
              </a:rPr>
              <a:t> on Risk Ratio: </a:t>
            </a:r>
            <a:endParaRPr>
              <a:solidFill>
                <a:schemeClr val="dk1"/>
              </a:solidFill>
              <a:latin typeface="Open Sans"/>
              <a:ea typeface="Open Sans"/>
              <a:cs typeface="Open Sans"/>
              <a:sym typeface="Open Sans"/>
            </a:endParaRPr>
          </a:p>
        </p:txBody>
      </p:sp>
      <p:pic>
        <p:nvPicPr>
          <p:cNvPr id="516" name="Google Shape;516;p88"/>
          <p:cNvPicPr preferRelativeResize="0"/>
          <p:nvPr/>
        </p:nvPicPr>
        <p:blipFill rotWithShape="1">
          <a:blip r:embed="rId7">
            <a:alphaModFix/>
          </a:blip>
          <a:srcRect b="0" l="7520" r="6826" t="8508"/>
          <a:stretch/>
        </p:blipFill>
        <p:spPr>
          <a:xfrm>
            <a:off x="7619863" y="1089280"/>
            <a:ext cx="935670" cy="999425"/>
          </a:xfrm>
          <a:prstGeom prst="rect">
            <a:avLst/>
          </a:prstGeom>
          <a:noFill/>
          <a:ln>
            <a:noFill/>
          </a:ln>
        </p:spPr>
      </p:pic>
      <p:sp>
        <p:nvSpPr>
          <p:cNvPr id="517" name="Google Shape;517;p88"/>
          <p:cNvSpPr txBox="1"/>
          <p:nvPr/>
        </p:nvSpPr>
        <p:spPr>
          <a:xfrm>
            <a:off x="7278150" y="106650"/>
            <a:ext cx="1619100" cy="90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Open Sans"/>
                <a:ea typeface="Open Sans"/>
                <a:cs typeface="Open Sans"/>
                <a:sym typeface="Open Sans"/>
              </a:rPr>
              <a:t>Based on 2023-2024 Educators Handbook Data</a:t>
            </a:r>
            <a:endParaRPr>
              <a:solidFill>
                <a:schemeClr val="dk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89" title="Special Populations"/>
          <p:cNvPicPr preferRelativeResize="0"/>
          <p:nvPr/>
        </p:nvPicPr>
        <p:blipFill>
          <a:blip r:embed="rId3">
            <a:alphaModFix/>
          </a:blip>
          <a:stretch>
            <a:fillRect/>
          </a:stretch>
        </p:blipFill>
        <p:spPr>
          <a:xfrm>
            <a:off x="52800" y="48475"/>
            <a:ext cx="7593225" cy="4695150"/>
          </a:xfrm>
          <a:prstGeom prst="rect">
            <a:avLst/>
          </a:prstGeom>
          <a:noFill/>
          <a:ln>
            <a:noFill/>
          </a:ln>
        </p:spPr>
      </p:pic>
      <p:cxnSp>
        <p:nvCxnSpPr>
          <p:cNvPr id="523" name="Google Shape;523;p89"/>
          <p:cNvCxnSpPr/>
          <p:nvPr/>
        </p:nvCxnSpPr>
        <p:spPr>
          <a:xfrm flipH="1">
            <a:off x="3745400" y="735400"/>
            <a:ext cx="3600" cy="3504900"/>
          </a:xfrm>
          <a:prstGeom prst="straightConnector1">
            <a:avLst/>
          </a:prstGeom>
          <a:noFill/>
          <a:ln cap="flat" cmpd="sng" w="38100">
            <a:solidFill>
              <a:srgbClr val="BC513C"/>
            </a:solidFill>
            <a:prstDash val="solid"/>
            <a:round/>
            <a:headEnd len="med" w="med" type="none"/>
            <a:tailEnd len="med" w="med" type="none"/>
          </a:ln>
        </p:spPr>
      </p:cxnSp>
      <p:pic>
        <p:nvPicPr>
          <p:cNvPr id="524" name="Google Shape;524;p89"/>
          <p:cNvPicPr preferRelativeResize="0"/>
          <p:nvPr/>
        </p:nvPicPr>
        <p:blipFill>
          <a:blip r:embed="rId4">
            <a:alphaModFix/>
          </a:blip>
          <a:stretch>
            <a:fillRect/>
          </a:stretch>
        </p:blipFill>
        <p:spPr>
          <a:xfrm>
            <a:off x="8023675" y="4505525"/>
            <a:ext cx="1067526" cy="565999"/>
          </a:xfrm>
          <a:prstGeom prst="rect">
            <a:avLst/>
          </a:prstGeom>
          <a:noFill/>
          <a:ln>
            <a:noFill/>
          </a:ln>
        </p:spPr>
      </p:pic>
      <p:sp>
        <p:nvSpPr>
          <p:cNvPr id="525" name="Google Shape;525;p89"/>
          <p:cNvSpPr txBox="1"/>
          <p:nvPr/>
        </p:nvSpPr>
        <p:spPr>
          <a:xfrm>
            <a:off x="52800" y="4505525"/>
            <a:ext cx="9038400" cy="5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*ML = Multilingual Learner</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1.0 means that students in that group receive their “fair share” of Educators Handbook referrals.</a:t>
            </a:r>
            <a:endParaRPr>
              <a:solidFill>
                <a:schemeClr val="dk1"/>
              </a:solidFill>
              <a:latin typeface="Open Sans"/>
              <a:ea typeface="Open Sans"/>
              <a:cs typeface="Open Sans"/>
              <a:sym typeface="Open Sans"/>
            </a:endParaRPr>
          </a:p>
        </p:txBody>
      </p:sp>
      <p:pic>
        <p:nvPicPr>
          <p:cNvPr id="526" name="Google Shape;526;p89">
            <a:hlinkClick r:id="rId5"/>
          </p:cNvPr>
          <p:cNvPicPr preferRelativeResize="0"/>
          <p:nvPr/>
        </p:nvPicPr>
        <p:blipFill>
          <a:blip r:embed="rId6">
            <a:alphaModFix/>
          </a:blip>
          <a:stretch>
            <a:fillRect/>
          </a:stretch>
        </p:blipFill>
        <p:spPr>
          <a:xfrm>
            <a:off x="7747074" y="2875407"/>
            <a:ext cx="1138452" cy="1472511"/>
          </a:xfrm>
          <a:prstGeom prst="rect">
            <a:avLst/>
          </a:prstGeom>
          <a:noFill/>
          <a:ln>
            <a:noFill/>
          </a:ln>
        </p:spPr>
      </p:pic>
      <p:sp>
        <p:nvSpPr>
          <p:cNvPr id="527" name="Google Shape;527;p89"/>
          <p:cNvSpPr txBox="1"/>
          <p:nvPr/>
        </p:nvSpPr>
        <p:spPr>
          <a:xfrm>
            <a:off x="7506750" y="2088700"/>
            <a:ext cx="1619100" cy="13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Open Sans"/>
                <a:ea typeface="Open Sans"/>
                <a:cs typeface="Open Sans"/>
                <a:sym typeface="Open Sans"/>
              </a:rPr>
              <a:t>For more information on Risk Ratio: </a:t>
            </a:r>
            <a:endParaRPr>
              <a:solidFill>
                <a:schemeClr val="dk1"/>
              </a:solidFill>
              <a:latin typeface="Open Sans"/>
              <a:ea typeface="Open Sans"/>
              <a:cs typeface="Open Sans"/>
              <a:sym typeface="Open Sans"/>
            </a:endParaRPr>
          </a:p>
        </p:txBody>
      </p:sp>
      <p:pic>
        <p:nvPicPr>
          <p:cNvPr id="528" name="Google Shape;528;p89"/>
          <p:cNvPicPr preferRelativeResize="0"/>
          <p:nvPr/>
        </p:nvPicPr>
        <p:blipFill rotWithShape="1">
          <a:blip r:embed="rId7">
            <a:alphaModFix/>
          </a:blip>
          <a:srcRect b="0" l="7520" r="6826" t="8508"/>
          <a:stretch/>
        </p:blipFill>
        <p:spPr>
          <a:xfrm>
            <a:off x="7848463" y="1089280"/>
            <a:ext cx="935670" cy="999425"/>
          </a:xfrm>
          <a:prstGeom prst="rect">
            <a:avLst/>
          </a:prstGeom>
          <a:noFill/>
          <a:ln>
            <a:noFill/>
          </a:ln>
        </p:spPr>
      </p:pic>
      <p:sp>
        <p:nvSpPr>
          <p:cNvPr id="529" name="Google Shape;529;p89"/>
          <p:cNvSpPr txBox="1"/>
          <p:nvPr/>
        </p:nvSpPr>
        <p:spPr>
          <a:xfrm>
            <a:off x="7506750" y="106650"/>
            <a:ext cx="1619100" cy="90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Open Sans"/>
                <a:ea typeface="Open Sans"/>
                <a:cs typeface="Open Sans"/>
                <a:sym typeface="Open Sans"/>
              </a:rPr>
              <a:t>Based on 2023-2024 Educators Handbook Data</a:t>
            </a:r>
            <a:endParaRPr>
              <a:solidFill>
                <a:schemeClr val="dk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RANI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