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2" roundtripDataSignature="AMtx7mhlxi/oHFi06DpiYKOusLIxUe5O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10" Type="http://schemas.openxmlformats.org/officeDocument/2006/relationships/slide" Target="slides/slide6.xml"/><Relationship Id="rId32"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265b5c37986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g265b5c37986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g265b5c37986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000000"/>
              </a:buClr>
              <a:buSzPts val="1400"/>
              <a:buFont typeface="Arial"/>
              <a:buNone/>
            </a:pPr>
            <a:r>
              <a:t/>
            </a:r>
            <a:endParaRPr/>
          </a:p>
        </p:txBody>
      </p:sp>
      <p:sp>
        <p:nvSpPr>
          <p:cNvPr id="149" name="Google Shape;149;p1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a3e4dcf228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g2a3e4dcf228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6" name="Google Shape;156;g2a3e4dcf228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2" name="Google Shape;16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8" name="Google Shape;16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4" name="Google Shape;174;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0" name="Google Shape;180;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6" name="Google Shape;18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2" name="Google Shape;192;p2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
        <p:nvSpPr>
          <p:cNvPr id="193" name="Google Shape;193;p2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206ca74407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9" name="Google Shape;199;g206ca74407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0" name="Google Shape;200;g206ca744070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2b9eb3863e2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6" name="Google Shape;206;g2b9eb3863e2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7" name="Google Shape;207;g2b9eb3863e2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b764dfd3a2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g2b764dfd3a2_0_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5" name="Google Shape;95;g2b764dfd3a2_0_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4" name="Google Shape;214;p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3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0" name="Google Shape;220;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3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6" name="Google Shape;226;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4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2" name="Google Shape;232;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8" name="Google Shape;238;p4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9" name="Google Shape;239;p4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5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5" name="Google Shape;245;p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5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1" name="Google Shape;251;p5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7" name="Google Shape;257;p5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8" name="Google Shape;258;p5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0" name="Google Shape;11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5" name="Google Shape;13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2" name="Google Shape;142;p1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5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5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5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5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5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6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6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6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6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6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6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6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6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6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6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5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5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5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5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5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5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5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5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5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5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5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5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5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5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5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5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5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5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5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6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6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6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6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6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6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6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6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6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6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62"/>
          <p:cNvSpPr/>
          <p:nvPr>
            <p:ph idx="2" type="pic"/>
          </p:nvPr>
        </p:nvSpPr>
        <p:spPr>
          <a:xfrm>
            <a:off x="5183188" y="987425"/>
            <a:ext cx="6172200" cy="4873625"/>
          </a:xfrm>
          <a:prstGeom prst="rect">
            <a:avLst/>
          </a:prstGeom>
          <a:noFill/>
          <a:ln>
            <a:noFill/>
          </a:ln>
        </p:spPr>
      </p:sp>
      <p:sp>
        <p:nvSpPr>
          <p:cNvPr id="68" name="Google Shape;68;p6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6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6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6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5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5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5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5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5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docs.google.com/document/d/1CZtbZ42KV3vEEW8_0CIcUv2qslK7Iu5X/edi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g265b5c37986_0_0"/>
          <p:cNvSpPr txBox="1"/>
          <p:nvPr>
            <p:ph type="title"/>
          </p:nvPr>
        </p:nvSpPr>
        <p:spPr>
          <a:xfrm>
            <a:off x="838200" y="145925"/>
            <a:ext cx="10515600" cy="10845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b="1" lang="en-US" sz="2200">
                <a:latin typeface="Arial"/>
                <a:ea typeface="Arial"/>
                <a:cs typeface="Arial"/>
                <a:sym typeface="Arial"/>
              </a:rPr>
              <a:t>Document 4f: FA Thank-a-Thon</a:t>
            </a:r>
            <a:br>
              <a:rPr b="1" lang="en-US" sz="2200"/>
            </a:br>
            <a:r>
              <a:rPr b="1" lang="en-US" sz="2200">
                <a:latin typeface="Arial"/>
                <a:ea typeface="Arial"/>
                <a:cs typeface="Arial"/>
                <a:sym typeface="Arial"/>
              </a:rPr>
              <a:t>Videoconference Meeting Format</a:t>
            </a:r>
            <a:endParaRPr b="1" sz="2200">
              <a:latin typeface="Arial"/>
              <a:ea typeface="Arial"/>
              <a:cs typeface="Arial"/>
              <a:sym typeface="Arial"/>
            </a:endParaRPr>
          </a:p>
        </p:txBody>
      </p:sp>
      <p:sp>
        <p:nvSpPr>
          <p:cNvPr id="90" name="Google Shape;90;g265b5c37986_0_0"/>
          <p:cNvSpPr txBox="1"/>
          <p:nvPr>
            <p:ph idx="1" type="body"/>
          </p:nvPr>
        </p:nvSpPr>
        <p:spPr>
          <a:xfrm>
            <a:off x="748300" y="891775"/>
            <a:ext cx="10515600" cy="5709300"/>
          </a:xfrm>
          <a:prstGeom prst="rect">
            <a:avLst/>
          </a:prstGeom>
          <a:noFill/>
          <a:ln>
            <a:noFill/>
          </a:ln>
        </p:spPr>
        <p:txBody>
          <a:bodyPr anchorCtr="0" anchor="t" bIns="45700" lIns="91425" spcFirstLastPara="1" rIns="91425" wrap="square" tIns="45700">
            <a:noAutofit/>
          </a:bodyPr>
          <a:lstStyle/>
          <a:p>
            <a:pPr indent="0" lvl="0" marL="0" rtl="0" algn="ctr">
              <a:lnSpc>
                <a:spcPct val="110000"/>
              </a:lnSpc>
              <a:spcBef>
                <a:spcPts val="0"/>
              </a:spcBef>
              <a:spcAft>
                <a:spcPts val="0"/>
              </a:spcAft>
              <a:buSzPts val="1800"/>
              <a:buNone/>
            </a:pPr>
            <a:r>
              <a:t/>
            </a:r>
            <a:endParaRPr b="1" sz="1500">
              <a:latin typeface="Arial"/>
              <a:ea typeface="Arial"/>
              <a:cs typeface="Arial"/>
              <a:sym typeface="Arial"/>
            </a:endParaRPr>
          </a:p>
          <a:p>
            <a:pPr indent="0" lvl="0" marL="0" rtl="0" algn="ctr">
              <a:lnSpc>
                <a:spcPct val="110000"/>
              </a:lnSpc>
              <a:spcBef>
                <a:spcPts val="0"/>
              </a:spcBef>
              <a:spcAft>
                <a:spcPts val="0"/>
              </a:spcAft>
              <a:buSzPts val="1800"/>
              <a:buNone/>
            </a:pPr>
            <a:r>
              <a:t/>
            </a:r>
            <a:endParaRPr b="1" sz="1500">
              <a:latin typeface="Arial"/>
              <a:ea typeface="Arial"/>
              <a:cs typeface="Arial"/>
              <a:sym typeface="Arial"/>
            </a:endParaRPr>
          </a:p>
          <a:p>
            <a:pPr indent="0" lvl="0" marL="457200" rtl="0" algn="l">
              <a:lnSpc>
                <a:spcPct val="110000"/>
              </a:lnSpc>
              <a:spcBef>
                <a:spcPts val="0"/>
              </a:spcBef>
              <a:spcAft>
                <a:spcPts val="0"/>
              </a:spcAft>
              <a:buSzPts val="1100"/>
              <a:buNone/>
            </a:pPr>
            <a:r>
              <a:rPr b="1" lang="en-US" sz="2000">
                <a:latin typeface="Arial"/>
                <a:ea typeface="Arial"/>
                <a:cs typeface="Arial"/>
                <a:sym typeface="Arial"/>
              </a:rPr>
              <a:t>What is a Thank-a-Thon?</a:t>
            </a:r>
            <a:endParaRPr b="1" sz="2000">
              <a:latin typeface="Arial"/>
              <a:ea typeface="Arial"/>
              <a:cs typeface="Arial"/>
              <a:sym typeface="Arial"/>
            </a:endParaRPr>
          </a:p>
          <a:p>
            <a:pPr indent="0" lvl="0" marL="457200" rtl="0" algn="l">
              <a:lnSpc>
                <a:spcPct val="110000"/>
              </a:lnSpc>
              <a:spcBef>
                <a:spcPts val="0"/>
              </a:spcBef>
              <a:spcAft>
                <a:spcPts val="0"/>
              </a:spcAft>
              <a:buClr>
                <a:schemeClr val="dk1"/>
              </a:buClr>
              <a:buSzPts val="1100"/>
              <a:buFont typeface="Arial"/>
              <a:buNone/>
            </a:pPr>
            <a:r>
              <a:t/>
            </a:r>
            <a:endParaRPr b="1" sz="2300">
              <a:latin typeface="Arial"/>
              <a:ea typeface="Arial"/>
              <a:cs typeface="Arial"/>
              <a:sym typeface="Arial"/>
            </a:endParaRPr>
          </a:p>
          <a:p>
            <a:pPr indent="-349250" lvl="0" marL="914400" rtl="0" algn="l">
              <a:lnSpc>
                <a:spcPct val="110000"/>
              </a:lnSpc>
              <a:spcBef>
                <a:spcPts val="0"/>
              </a:spcBef>
              <a:spcAft>
                <a:spcPts val="0"/>
              </a:spcAft>
              <a:buSzPts val="1900"/>
              <a:buChar char="●"/>
            </a:pPr>
            <a:r>
              <a:rPr lang="en-US" sz="1900">
                <a:latin typeface="Arial"/>
                <a:ea typeface="Arial"/>
                <a:cs typeface="Arial"/>
                <a:sym typeface="Arial"/>
              </a:rPr>
              <a:t>Thank-a-Thons are special meetings traditionally held on American Thanksgiving that focus on gratitude. Fellowships outside the US are encouraged to establish this tradition on their Thanksgiving Day (where applicable), or another day of their choosing.</a:t>
            </a:r>
            <a:endParaRPr sz="1900">
              <a:latin typeface="Arial"/>
              <a:ea typeface="Arial"/>
              <a:cs typeface="Arial"/>
              <a:sym typeface="Arial"/>
            </a:endParaRPr>
          </a:p>
          <a:p>
            <a:pPr indent="-349250" lvl="0" marL="914400" rtl="0" algn="l">
              <a:lnSpc>
                <a:spcPct val="110000"/>
              </a:lnSpc>
              <a:spcBef>
                <a:spcPts val="0"/>
              </a:spcBef>
              <a:spcAft>
                <a:spcPts val="0"/>
              </a:spcAft>
              <a:buSzPts val="1900"/>
              <a:buChar char="●"/>
            </a:pPr>
            <a:r>
              <a:rPr lang="en-US" sz="1900">
                <a:latin typeface="Arial"/>
                <a:ea typeface="Arial"/>
                <a:cs typeface="Arial"/>
                <a:sym typeface="Arial"/>
              </a:rPr>
              <a:t>Thank-a-Thons are 60-120 minutes long, depending on the size of the meeting and whether or not two speakers and/or a break is desired by the coordinating group.</a:t>
            </a:r>
            <a:endParaRPr sz="1900">
              <a:latin typeface="Arial"/>
              <a:ea typeface="Arial"/>
              <a:cs typeface="Arial"/>
              <a:sym typeface="Arial"/>
            </a:endParaRPr>
          </a:p>
          <a:p>
            <a:pPr indent="-349250" lvl="0" marL="914400" rtl="0" algn="l">
              <a:lnSpc>
                <a:spcPct val="110000"/>
              </a:lnSpc>
              <a:spcBef>
                <a:spcPts val="0"/>
              </a:spcBef>
              <a:spcAft>
                <a:spcPts val="0"/>
              </a:spcAft>
              <a:buSzPts val="1900"/>
              <a:buChar char="●"/>
            </a:pPr>
            <a:r>
              <a:rPr lang="en-US" sz="1900">
                <a:latin typeface="Arial"/>
                <a:ea typeface="Arial"/>
                <a:cs typeface="Arial"/>
                <a:sym typeface="Arial"/>
              </a:rPr>
              <a:t>Thank-a-Thons can be </a:t>
            </a:r>
            <a:r>
              <a:rPr lang="en-US" sz="1900" u="sng">
                <a:solidFill>
                  <a:schemeClr val="hlink"/>
                </a:solidFill>
                <a:latin typeface="Arial"/>
                <a:ea typeface="Arial"/>
                <a:cs typeface="Arial"/>
                <a:sym typeface="Arial"/>
                <a:hlinkClick r:id="rId3"/>
              </a:rPr>
              <a:t>in-person</a:t>
            </a:r>
            <a:r>
              <a:rPr lang="en-US" sz="1900">
                <a:latin typeface="Arial"/>
                <a:ea typeface="Arial"/>
                <a:cs typeface="Arial"/>
                <a:sym typeface="Arial"/>
              </a:rPr>
              <a:t> or virtual. </a:t>
            </a:r>
            <a:endParaRPr sz="1900">
              <a:latin typeface="Arial"/>
              <a:ea typeface="Arial"/>
              <a:cs typeface="Arial"/>
              <a:sym typeface="Arial"/>
            </a:endParaRPr>
          </a:p>
          <a:p>
            <a:pPr indent="-349250" lvl="0" marL="914400" rtl="0" algn="l">
              <a:lnSpc>
                <a:spcPct val="110000"/>
              </a:lnSpc>
              <a:spcBef>
                <a:spcPts val="0"/>
              </a:spcBef>
              <a:spcAft>
                <a:spcPts val="0"/>
              </a:spcAft>
              <a:buSzPts val="1900"/>
              <a:buChar char="●"/>
            </a:pPr>
            <a:r>
              <a:rPr lang="en-US" sz="1900">
                <a:latin typeface="Arial"/>
                <a:ea typeface="Arial"/>
                <a:cs typeface="Arial"/>
                <a:sym typeface="Arial"/>
              </a:rPr>
              <a:t>Large fellowships may want to schedule multiple Thank-a-Thons that run consecutively throughout a geographical area with a single speaker at each.</a:t>
            </a:r>
            <a:endParaRPr sz="1900">
              <a:latin typeface="Arial"/>
              <a:ea typeface="Arial"/>
              <a:cs typeface="Arial"/>
              <a:sym typeface="Arial"/>
            </a:endParaRPr>
          </a:p>
          <a:p>
            <a:pPr indent="-349250" lvl="0" marL="914400" rtl="0" algn="l">
              <a:lnSpc>
                <a:spcPct val="110000"/>
              </a:lnSpc>
              <a:spcBef>
                <a:spcPts val="0"/>
              </a:spcBef>
              <a:spcAft>
                <a:spcPts val="0"/>
              </a:spcAft>
              <a:buSzPts val="1900"/>
              <a:buChar char="●"/>
            </a:pPr>
            <a:r>
              <a:rPr lang="en-US" sz="1900">
                <a:latin typeface="Arial"/>
                <a:ea typeface="Arial"/>
                <a:cs typeface="Arial"/>
                <a:sym typeface="Arial"/>
              </a:rPr>
              <a:t>Thank-a-Thons should not replace a regularly scheduled FA meeting; instead, meetings can choose, by group conscience, to use one of the format types listed below in their weekly 90-minute meeting.</a:t>
            </a:r>
            <a:endParaRPr>
              <a:latin typeface="Arial"/>
              <a:ea typeface="Arial"/>
              <a:cs typeface="Arial"/>
              <a:sym typeface="Arial"/>
            </a:endParaRPr>
          </a:p>
          <a:p>
            <a:pPr indent="0" lvl="0" marL="0" rtl="0" algn="l">
              <a:lnSpc>
                <a:spcPct val="110000"/>
              </a:lnSpc>
              <a:spcBef>
                <a:spcPts val="1000"/>
              </a:spcBef>
              <a:spcAft>
                <a:spcPts val="0"/>
              </a:spcAft>
              <a:buSzPts val="1800"/>
              <a:buNone/>
            </a:pPr>
            <a:r>
              <a:t/>
            </a:r>
            <a:endParaRPr sz="1500">
              <a:latin typeface="Arial"/>
              <a:ea typeface="Arial"/>
              <a:cs typeface="Arial"/>
              <a:sym typeface="Arial"/>
            </a:endParaRPr>
          </a:p>
          <a:p>
            <a:pPr indent="0" lvl="0" marL="0" rtl="0" algn="l">
              <a:lnSpc>
                <a:spcPct val="110000"/>
              </a:lnSpc>
              <a:spcBef>
                <a:spcPts val="0"/>
              </a:spcBef>
              <a:spcAft>
                <a:spcPts val="0"/>
              </a:spcAft>
              <a:buClr>
                <a:schemeClr val="dk1"/>
              </a:buClr>
              <a:buSzPts val="1100"/>
              <a:buFont typeface="Arial"/>
              <a:buNone/>
            </a:pPr>
            <a:r>
              <a:t/>
            </a:r>
            <a:endParaRPr sz="1500">
              <a:latin typeface="Arial"/>
              <a:ea typeface="Arial"/>
              <a:cs typeface="Arial"/>
              <a:sym typeface="Arial"/>
            </a:endParaRPr>
          </a:p>
          <a:p>
            <a:pPr indent="0" lvl="0" marL="0" rtl="0" algn="l">
              <a:lnSpc>
                <a:spcPct val="110000"/>
              </a:lnSpc>
              <a:spcBef>
                <a:spcPts val="0"/>
              </a:spcBef>
              <a:spcAft>
                <a:spcPts val="0"/>
              </a:spcAft>
              <a:buSzPts val="1800"/>
              <a:buNone/>
            </a:pPr>
            <a:r>
              <a:rPr lang="en-US" sz="1400">
                <a:latin typeface="Arial"/>
                <a:ea typeface="Arial"/>
                <a:cs typeface="Arial"/>
                <a:sym typeface="Arial"/>
              </a:rPr>
              <a:t>Revised July 2024</a:t>
            </a:r>
            <a:endParaRPr sz="1400">
              <a:latin typeface="Arial"/>
              <a:ea typeface="Arial"/>
              <a:cs typeface="Arial"/>
              <a:sym typeface="Arial"/>
            </a:endParaRPr>
          </a:p>
        </p:txBody>
      </p:sp>
      <p:sp>
        <p:nvSpPr>
          <p:cNvPr id="91" name="Google Shape;91;g265b5c37986_0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6"/>
          <p:cNvSpPr txBox="1"/>
          <p:nvPr>
            <p:ph idx="1" type="body"/>
          </p:nvPr>
        </p:nvSpPr>
        <p:spPr>
          <a:xfrm>
            <a:off x="704400" y="564900"/>
            <a:ext cx="10515600" cy="5728200"/>
          </a:xfrm>
          <a:prstGeom prst="rect">
            <a:avLst/>
          </a:prstGeom>
          <a:noFill/>
          <a:ln>
            <a:noFill/>
          </a:ln>
        </p:spPr>
        <p:txBody>
          <a:bodyPr anchorCtr="0" anchor="t" bIns="45700" lIns="91425" spcFirstLastPara="1" rIns="91425" wrap="square" tIns="45700">
            <a:noAutofit/>
          </a:bodyPr>
          <a:lstStyle/>
          <a:p>
            <a:pPr indent="0" lvl="0" marL="0" rtl="0" algn="l">
              <a:lnSpc>
                <a:spcPct val="107916"/>
              </a:lnSpc>
              <a:spcBef>
                <a:spcPts val="0"/>
              </a:spcBef>
              <a:spcAft>
                <a:spcPts val="0"/>
              </a:spcAft>
              <a:buClr>
                <a:schemeClr val="dk1"/>
              </a:buClr>
              <a:buSzPts val="1100"/>
              <a:buFont typeface="Arial"/>
              <a:buNone/>
            </a:pPr>
            <a:r>
              <a:rPr b="1" lang="en-US" sz="3000"/>
              <a:t>VIDEOCONFERENCE MEETING BEST PRACTICES</a:t>
            </a:r>
            <a:endParaRPr sz="3000">
              <a:highlight>
                <a:schemeClr val="lt1"/>
              </a:highlight>
            </a:endParaRPr>
          </a:p>
          <a:p>
            <a:pPr indent="0" lvl="0" marL="0" marR="589915" rtl="0" algn="l">
              <a:lnSpc>
                <a:spcPct val="100000"/>
              </a:lnSpc>
              <a:spcBef>
                <a:spcPts val="1500"/>
              </a:spcBef>
              <a:spcAft>
                <a:spcPts val="0"/>
              </a:spcAft>
              <a:buClr>
                <a:schemeClr val="dk1"/>
              </a:buClr>
              <a:buSzPts val="1100"/>
              <a:buFont typeface="Arial"/>
              <a:buNone/>
            </a:pPr>
            <a:r>
              <a:rPr lang="en-US" sz="2500">
                <a:highlight>
                  <a:schemeClr val="lt1"/>
                </a:highlight>
              </a:rPr>
              <a:t>Being fully present at meetings allows us to absorb the sharing of strength and hope. Actively listening creates the connection and unity that supports lasting recovery.</a:t>
            </a:r>
            <a:endParaRPr sz="2500">
              <a:highlight>
                <a:schemeClr val="lt1"/>
              </a:highlight>
            </a:endParaRPr>
          </a:p>
          <a:p>
            <a:pPr indent="0" lvl="0" marL="0" marR="589915" rtl="0" algn="l">
              <a:lnSpc>
                <a:spcPct val="100000"/>
              </a:lnSpc>
              <a:spcBef>
                <a:spcPts val="1500"/>
              </a:spcBef>
              <a:spcAft>
                <a:spcPts val="0"/>
              </a:spcAft>
              <a:buClr>
                <a:schemeClr val="dk1"/>
              </a:buClr>
              <a:buSzPts val="1100"/>
              <a:buFont typeface="Arial"/>
              <a:buNone/>
            </a:pPr>
            <a:r>
              <a:rPr lang="en-US" sz="2500">
                <a:highlight>
                  <a:schemeClr val="lt1"/>
                </a:highlight>
              </a:rPr>
              <a:t>To stay present and avoid distracting others, please refrain from driving, walking, doing computer work, using your phone, and caring for children or pets.</a:t>
            </a:r>
            <a:endParaRPr b="1" sz="3000"/>
          </a:p>
          <a:p>
            <a:pPr indent="0" lvl="0" marL="0" rtl="0" algn="l">
              <a:lnSpc>
                <a:spcPct val="90000"/>
              </a:lnSpc>
              <a:spcBef>
                <a:spcPts val="1000"/>
              </a:spcBef>
              <a:spcAft>
                <a:spcPts val="0"/>
              </a:spcAft>
              <a:buSzPts val="1800"/>
              <a:buNone/>
            </a:pPr>
            <a:r>
              <a:t/>
            </a:r>
            <a:endParaRPr/>
          </a:p>
        </p:txBody>
      </p:sp>
      <p:sp>
        <p:nvSpPr>
          <p:cNvPr id="152" name="Google Shape;152;p16"/>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g2a3e4dcf228_0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159" name="Google Shape;159;g2a3e4dcf228_0_0"/>
          <p:cNvSpPr txBox="1"/>
          <p:nvPr>
            <p:ph idx="1" type="body"/>
          </p:nvPr>
        </p:nvSpPr>
        <p:spPr>
          <a:xfrm>
            <a:off x="669750" y="807300"/>
            <a:ext cx="10515600" cy="52434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800"/>
              <a:buNone/>
            </a:pPr>
            <a:r>
              <a:rPr lang="en-US" sz="2500"/>
              <a:t>The following readings are taken directly from the Big Book of Alcoholics Anonymous (A.A.), the program on which FA is based.</a:t>
            </a:r>
            <a:endParaRPr sz="2500">
              <a:highlight>
                <a:schemeClr val="lt1"/>
              </a:highlight>
            </a:endParaRPr>
          </a:p>
          <a:p>
            <a:pPr indent="0" lvl="0" marL="0" rtl="0" algn="l">
              <a:lnSpc>
                <a:spcPct val="100000"/>
              </a:lnSpc>
              <a:spcBef>
                <a:spcPts val="2000"/>
              </a:spcBef>
              <a:spcAft>
                <a:spcPts val="0"/>
              </a:spcAft>
              <a:buClr>
                <a:schemeClr val="dk1"/>
              </a:buClr>
              <a:buSzPts val="1100"/>
              <a:buFont typeface="Arial"/>
              <a:buNone/>
            </a:pPr>
            <a:r>
              <a:rPr lang="en-US" sz="2500">
                <a:highlight>
                  <a:schemeClr val="lt1"/>
                </a:highlight>
              </a:rPr>
              <a:t>A.A. requires content from the Big Book to be read as originally written, so you will hear gendered language and the words “alcohol” and “alcoholic.” However, A.A. permits alterations in the wording of the Twelve Steps and Twelve Traditions.</a:t>
            </a:r>
            <a:endParaRPr sz="2500">
              <a:highlight>
                <a:schemeClr val="lt1"/>
              </a:highlight>
            </a:endParaRPr>
          </a:p>
          <a:p>
            <a:pPr indent="0" lvl="0" marL="0" rtl="0" algn="l">
              <a:lnSpc>
                <a:spcPct val="100000"/>
              </a:lnSpc>
              <a:spcBef>
                <a:spcPts val="2000"/>
              </a:spcBef>
              <a:spcAft>
                <a:spcPts val="0"/>
              </a:spcAft>
              <a:buClr>
                <a:schemeClr val="dk1"/>
              </a:buClr>
              <a:buSzPts val="2800"/>
              <a:buFont typeface="Arial"/>
              <a:buNone/>
            </a:pPr>
            <a:r>
              <a:rPr lang="en-US" sz="2500"/>
              <a:t>We encourage anyone without 90 days of continuous abstinence to read. Those with more than 90 days, please refrain from reading unless there are no volunteers. </a:t>
            </a:r>
            <a:endParaRPr sz="2500"/>
          </a:p>
          <a:p>
            <a:pPr indent="0" lvl="0" marL="0" rtl="0" algn="l">
              <a:lnSpc>
                <a:spcPct val="100000"/>
              </a:lnSpc>
              <a:spcBef>
                <a:spcPts val="0"/>
              </a:spcBef>
              <a:spcAft>
                <a:spcPts val="0"/>
              </a:spcAft>
              <a:buClr>
                <a:schemeClr val="dk1"/>
              </a:buClr>
              <a:buSzPts val="2800"/>
              <a:buFont typeface="Arial"/>
              <a:buNone/>
            </a:pPr>
            <a:r>
              <a:t/>
            </a:r>
            <a:endParaRPr sz="2500"/>
          </a:p>
          <a:p>
            <a:pPr indent="0" lvl="0" marL="0" rtl="0" algn="l">
              <a:lnSpc>
                <a:spcPct val="100000"/>
              </a:lnSpc>
              <a:spcBef>
                <a:spcPts val="0"/>
              </a:spcBef>
              <a:spcAft>
                <a:spcPts val="0"/>
              </a:spcAft>
              <a:buClr>
                <a:schemeClr val="dk1"/>
              </a:buClr>
              <a:buSzPts val="1100"/>
              <a:buFont typeface="Arial"/>
              <a:buNone/>
            </a:pPr>
            <a:r>
              <a:rPr lang="en-US" sz="2500">
                <a:highlight>
                  <a:schemeClr val="lt1"/>
                </a:highlight>
              </a:rPr>
              <a:t>Would someone please read </a:t>
            </a:r>
            <a:r>
              <a:rPr b="1" lang="en-US" sz="2500">
                <a:highlight>
                  <a:schemeClr val="lt1"/>
                </a:highlight>
              </a:rPr>
              <a:t>HOW IT WORKS</a:t>
            </a:r>
            <a:r>
              <a:rPr lang="en-US" sz="2500">
                <a:highlight>
                  <a:schemeClr val="lt1"/>
                </a:highlight>
              </a:rPr>
              <a:t>? </a:t>
            </a:r>
            <a:r>
              <a:rPr lang="en-US" sz="2500"/>
              <a:t>[</a:t>
            </a:r>
            <a:r>
              <a:rPr i="1" lang="en-US" sz="2500"/>
              <a:t>Call on a volunteer.</a:t>
            </a:r>
            <a:r>
              <a:rPr lang="en-US" sz="2500"/>
              <a:t>]</a:t>
            </a:r>
            <a:endParaRPr sz="2500">
              <a:highlight>
                <a:schemeClr val="lt1"/>
              </a:highlight>
            </a:endParaRPr>
          </a:p>
          <a:p>
            <a:pPr indent="0" lvl="0" marL="0" rtl="0" algn="l">
              <a:lnSpc>
                <a:spcPct val="100000"/>
              </a:lnSpc>
              <a:spcBef>
                <a:spcPts val="2000"/>
              </a:spcBef>
              <a:spcAft>
                <a:spcPts val="2000"/>
              </a:spcAft>
              <a:buClr>
                <a:schemeClr val="dk1"/>
              </a:buClr>
              <a:buSzPts val="1100"/>
              <a:buFont typeface="Arial"/>
              <a:buNone/>
            </a:pPr>
            <a:r>
              <a:t/>
            </a:r>
            <a:endParaRPr sz="2500">
              <a:highlight>
                <a:schemeClr val="lt1"/>
              </a:highligh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8"/>
          <p:cNvSpPr txBox="1"/>
          <p:nvPr>
            <p:ph idx="1" type="body"/>
          </p:nvPr>
        </p:nvSpPr>
        <p:spPr>
          <a:xfrm>
            <a:off x="742200" y="234900"/>
            <a:ext cx="10611600" cy="6562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400"/>
              <a:buNone/>
            </a:pPr>
            <a:r>
              <a:rPr b="1" lang="en-US" sz="3000"/>
              <a:t>HOW IT WORKS</a:t>
            </a:r>
            <a:endParaRPr b="1" sz="3000"/>
          </a:p>
          <a:p>
            <a:pPr indent="0" lvl="0" marL="0" rtl="0" algn="l">
              <a:lnSpc>
                <a:spcPct val="100000"/>
              </a:lnSpc>
              <a:spcBef>
                <a:spcPts val="0"/>
              </a:spcBef>
              <a:spcAft>
                <a:spcPts val="0"/>
              </a:spcAft>
              <a:buClr>
                <a:schemeClr val="dk1"/>
              </a:buClr>
              <a:buSzPts val="2400"/>
              <a:buNone/>
            </a:pPr>
            <a:r>
              <a:t/>
            </a:r>
            <a:endParaRPr b="1" sz="1000"/>
          </a:p>
          <a:p>
            <a:pPr indent="0" lvl="0" marL="0" rtl="0" algn="l">
              <a:lnSpc>
                <a:spcPct val="100000"/>
              </a:lnSpc>
              <a:spcBef>
                <a:spcPts val="1000"/>
              </a:spcBef>
              <a:spcAft>
                <a:spcPts val="0"/>
              </a:spcAft>
              <a:buClr>
                <a:schemeClr val="dk1"/>
              </a:buClr>
              <a:buSzPts val="2400"/>
              <a:buNone/>
            </a:pPr>
            <a:r>
              <a:rPr b="1" lang="en-US" sz="2500"/>
              <a:t>Rarely have we seen a person fail who has thoroughly followed our path. Those who do not recover are people who cannot or will not completely give themselves to this simple program, usually men and women who are constitutionally incapable of being honest with themselves. There are such unfortunates. They are not at fault; they seem to have been born that way. They are naturally incapable of grasping and developing a manner of living which demands rigorous honesty. Their chances are less than average. There are those, too, who suffer from grave emotional and mental disorders, but many of them do recover if they have the capacity to be honest.</a:t>
            </a:r>
            <a:endParaRPr b="1" sz="2500"/>
          </a:p>
          <a:p>
            <a:pPr indent="0" lvl="0" marL="0" rtl="0" algn="just">
              <a:lnSpc>
                <a:spcPct val="100000"/>
              </a:lnSpc>
              <a:spcBef>
                <a:spcPts val="0"/>
              </a:spcBef>
              <a:spcAft>
                <a:spcPts val="0"/>
              </a:spcAft>
              <a:buClr>
                <a:schemeClr val="dk1"/>
              </a:buClr>
              <a:buSzPts val="2400"/>
              <a:buNone/>
            </a:pPr>
            <a:r>
              <a:t/>
            </a:r>
            <a:endParaRPr b="1" sz="2500"/>
          </a:p>
          <a:p>
            <a:pPr indent="0" lvl="0" marL="0" rtl="0" algn="just">
              <a:lnSpc>
                <a:spcPct val="100000"/>
              </a:lnSpc>
              <a:spcBef>
                <a:spcPts val="0"/>
              </a:spcBef>
              <a:spcAft>
                <a:spcPts val="0"/>
              </a:spcAft>
              <a:buClr>
                <a:schemeClr val="dk1"/>
              </a:buClr>
              <a:buSzPts val="2400"/>
              <a:buNone/>
            </a:pPr>
            <a:r>
              <a:rPr b="1" lang="en-US" sz="2500"/>
              <a:t>Our stories disclose in a general way what we used to be like, what happened, and what we are like now. If you have decided you want what we have and are willing to go to any length to get it—then you are ready to take certain steps.</a:t>
            </a:r>
            <a:endParaRPr b="1" sz="2500"/>
          </a:p>
          <a:p>
            <a:pPr indent="0" lvl="0" marL="0" marR="589915" rtl="0" algn="just">
              <a:lnSpc>
                <a:spcPct val="105833"/>
              </a:lnSpc>
              <a:spcBef>
                <a:spcPts val="0"/>
              </a:spcBef>
              <a:spcAft>
                <a:spcPts val="0"/>
              </a:spcAft>
              <a:buSzPts val="1800"/>
              <a:buNone/>
            </a:pPr>
            <a:r>
              <a:t/>
            </a:r>
            <a:endParaRPr i="1" sz="1000"/>
          </a:p>
          <a:p>
            <a:pPr indent="0" lvl="0" marL="0" marR="589915" rtl="0" algn="just">
              <a:lnSpc>
                <a:spcPct val="105833"/>
              </a:lnSpc>
              <a:spcBef>
                <a:spcPts val="835"/>
              </a:spcBef>
              <a:spcAft>
                <a:spcPts val="835"/>
              </a:spcAft>
              <a:buSzPts val="1800"/>
              <a:buNone/>
            </a:pPr>
            <a:r>
              <a:rPr i="1" lang="en-US" sz="2100"/>
              <a:t>(</a:t>
            </a:r>
            <a:r>
              <a:rPr i="1" lang="en-US" sz="2000"/>
              <a:t>Continued on next slide.)</a:t>
            </a:r>
            <a:endParaRPr i="1" sz="2600"/>
          </a:p>
        </p:txBody>
      </p:sp>
      <p:sp>
        <p:nvSpPr>
          <p:cNvPr id="165" name="Google Shape;165;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9"/>
          <p:cNvSpPr txBox="1"/>
          <p:nvPr>
            <p:ph idx="1" type="body"/>
          </p:nvPr>
        </p:nvSpPr>
        <p:spPr>
          <a:xfrm>
            <a:off x="667200" y="424800"/>
            <a:ext cx="10686600" cy="64332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chemeClr val="dk1"/>
              </a:buClr>
              <a:buSzPts val="2400"/>
              <a:buNone/>
            </a:pPr>
            <a:r>
              <a:rPr b="1" lang="en-US" sz="3000"/>
              <a:t>HOW IT WORKS</a:t>
            </a:r>
            <a:r>
              <a:rPr lang="en-US" sz="2900"/>
              <a:t> </a:t>
            </a:r>
            <a:r>
              <a:rPr lang="en-US" sz="2500"/>
              <a:t>(continued)</a:t>
            </a:r>
            <a:endParaRPr sz="2500"/>
          </a:p>
          <a:p>
            <a:pPr indent="0" lvl="0" marL="0" rtl="0" algn="just">
              <a:lnSpc>
                <a:spcPct val="100000"/>
              </a:lnSpc>
              <a:spcBef>
                <a:spcPts val="0"/>
              </a:spcBef>
              <a:spcAft>
                <a:spcPts val="0"/>
              </a:spcAft>
              <a:buClr>
                <a:schemeClr val="dk1"/>
              </a:buClr>
              <a:buSzPts val="2400"/>
              <a:buNone/>
            </a:pPr>
            <a:r>
              <a:t/>
            </a:r>
            <a:endParaRPr sz="1000"/>
          </a:p>
          <a:p>
            <a:pPr indent="0" lvl="0" marL="0" rtl="0" algn="just">
              <a:lnSpc>
                <a:spcPct val="100000"/>
              </a:lnSpc>
              <a:spcBef>
                <a:spcPts val="1000"/>
              </a:spcBef>
              <a:spcAft>
                <a:spcPts val="0"/>
              </a:spcAft>
              <a:buClr>
                <a:schemeClr val="dk1"/>
              </a:buClr>
              <a:buSzPts val="2400"/>
              <a:buNone/>
            </a:pPr>
            <a:r>
              <a:rPr b="1" lang="en-US" sz="2500"/>
              <a:t>At some of these we balked. We thought we could find an easier, softer way. But we could not. With all the earnestness at our command, we beg of you to be fearless and thorough from the very start. Some of us have tried to hold on to our old ideas and the result was nil until we let go absolutely.</a:t>
            </a:r>
            <a:endParaRPr b="1" sz="2500"/>
          </a:p>
          <a:p>
            <a:pPr indent="0" lvl="0" marL="0" rtl="0" algn="l">
              <a:lnSpc>
                <a:spcPct val="100000"/>
              </a:lnSpc>
              <a:spcBef>
                <a:spcPts val="1000"/>
              </a:spcBef>
              <a:spcAft>
                <a:spcPts val="0"/>
              </a:spcAft>
              <a:buClr>
                <a:schemeClr val="dk1"/>
              </a:buClr>
              <a:buSzPts val="2400"/>
              <a:buNone/>
            </a:pPr>
            <a:r>
              <a:rPr b="1" lang="en-US" sz="2500"/>
              <a:t>Remember we deal with alcohol—cunning, baffling, powerful! Without help it is too much for us. But there is One who has all power—that One is God. May you find Him now!</a:t>
            </a:r>
            <a:endParaRPr b="1" sz="2500"/>
          </a:p>
          <a:p>
            <a:pPr indent="0" lvl="0" marL="0" rtl="0" algn="just">
              <a:lnSpc>
                <a:spcPct val="100000"/>
              </a:lnSpc>
              <a:spcBef>
                <a:spcPts val="1000"/>
              </a:spcBef>
              <a:spcAft>
                <a:spcPts val="0"/>
              </a:spcAft>
              <a:buClr>
                <a:schemeClr val="dk1"/>
              </a:buClr>
              <a:buSzPts val="2400"/>
              <a:buNone/>
            </a:pPr>
            <a:r>
              <a:rPr b="1" lang="en-US" sz="2500"/>
              <a:t>Half measures availed us nothing. We stood at the turning point. We asked His protection and care with complete abandon. Here are the steps we took, which are suggested as a program of recovery.</a:t>
            </a:r>
            <a:endParaRPr b="1" sz="2500"/>
          </a:p>
          <a:p>
            <a:pPr indent="0" lvl="0" marL="0" marR="589915" rtl="0" algn="just">
              <a:lnSpc>
                <a:spcPct val="105833"/>
              </a:lnSpc>
              <a:spcBef>
                <a:spcPts val="0"/>
              </a:spcBef>
              <a:spcAft>
                <a:spcPts val="0"/>
              </a:spcAft>
              <a:buClr>
                <a:schemeClr val="dk1"/>
              </a:buClr>
              <a:buSzPts val="1100"/>
              <a:buNone/>
            </a:pPr>
            <a:r>
              <a:t/>
            </a:r>
            <a:endParaRPr b="1" i="1" sz="2000"/>
          </a:p>
          <a:p>
            <a:pPr indent="0" lvl="0" marL="0" rtl="0" algn="r">
              <a:lnSpc>
                <a:spcPct val="90000"/>
              </a:lnSpc>
              <a:spcBef>
                <a:spcPts val="1000"/>
              </a:spcBef>
              <a:spcAft>
                <a:spcPts val="0"/>
              </a:spcAft>
              <a:buClr>
                <a:schemeClr val="dk1"/>
              </a:buClr>
              <a:buSzPts val="2400"/>
              <a:buNone/>
            </a:pPr>
            <a:r>
              <a:t/>
            </a:r>
            <a:endParaRPr b="1" i="1" sz="2400"/>
          </a:p>
          <a:p>
            <a:pPr indent="0" lvl="0" marL="0" rtl="0" algn="r">
              <a:lnSpc>
                <a:spcPct val="90000"/>
              </a:lnSpc>
              <a:spcBef>
                <a:spcPts val="1000"/>
              </a:spcBef>
              <a:spcAft>
                <a:spcPts val="0"/>
              </a:spcAft>
              <a:buClr>
                <a:schemeClr val="dk1"/>
              </a:buClr>
              <a:buSzPts val="2400"/>
              <a:buNone/>
            </a:pPr>
            <a:r>
              <a:t/>
            </a:r>
            <a:endParaRPr b="1" i="1" sz="2400"/>
          </a:p>
          <a:p>
            <a:pPr indent="0" lvl="0" marL="0" rtl="0" algn="just">
              <a:lnSpc>
                <a:spcPct val="100000"/>
              </a:lnSpc>
              <a:spcBef>
                <a:spcPts val="1000"/>
              </a:spcBef>
              <a:spcAft>
                <a:spcPts val="0"/>
              </a:spcAft>
              <a:buClr>
                <a:schemeClr val="dk1"/>
              </a:buClr>
              <a:buSzPts val="2400"/>
              <a:buNone/>
            </a:pPr>
            <a:r>
              <a:t/>
            </a:r>
            <a:endParaRPr sz="2500"/>
          </a:p>
        </p:txBody>
      </p:sp>
      <p:sp>
        <p:nvSpPr>
          <p:cNvPr id="171" name="Google Shape;171;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1"/>
          <p:cNvSpPr txBox="1"/>
          <p:nvPr>
            <p:ph idx="1" type="body"/>
          </p:nvPr>
        </p:nvSpPr>
        <p:spPr>
          <a:xfrm>
            <a:off x="580525" y="250250"/>
            <a:ext cx="11277600" cy="5975400"/>
          </a:xfrm>
          <a:prstGeom prst="rect">
            <a:avLst/>
          </a:prstGeom>
          <a:noFill/>
          <a:ln>
            <a:noFill/>
          </a:ln>
        </p:spPr>
        <p:txBody>
          <a:bodyPr anchorCtr="0" anchor="t" bIns="45700" lIns="91425" spcFirstLastPara="1" rIns="91425" wrap="square" tIns="45700">
            <a:noAutofit/>
          </a:bodyPr>
          <a:lstStyle/>
          <a:p>
            <a:pPr indent="0" lvl="0" marL="0" marR="1667510" rtl="0" algn="just">
              <a:lnSpc>
                <a:spcPct val="103333"/>
              </a:lnSpc>
              <a:spcBef>
                <a:spcPts val="0"/>
              </a:spcBef>
              <a:spcAft>
                <a:spcPts val="0"/>
              </a:spcAft>
              <a:buClr>
                <a:schemeClr val="dk1"/>
              </a:buClr>
              <a:buSzPts val="1100"/>
              <a:buFont typeface="Arial"/>
              <a:buNone/>
            </a:pPr>
            <a:r>
              <a:rPr lang="en-US" sz="2500"/>
              <a:t>Would someone please read the </a:t>
            </a:r>
            <a:r>
              <a:rPr b="1" lang="en-US" sz="2500"/>
              <a:t>TWELVE STEPS</a:t>
            </a:r>
            <a:r>
              <a:rPr lang="en-US" sz="2500"/>
              <a:t> as adapted by FA</a:t>
            </a:r>
            <a:r>
              <a:rPr lang="en-US" sz="2700"/>
              <a:t>? </a:t>
            </a:r>
            <a:r>
              <a:rPr lang="en-US" sz="2500"/>
              <a:t>[</a:t>
            </a:r>
            <a:r>
              <a:rPr i="1" lang="en-US" sz="2500"/>
              <a:t>Call on a volunteer.</a:t>
            </a:r>
            <a:r>
              <a:rPr lang="en-US" sz="2500"/>
              <a:t>]</a:t>
            </a:r>
            <a:endParaRPr b="1" sz="2700" u="sng"/>
          </a:p>
          <a:p>
            <a:pPr indent="0" lvl="0" marL="0" rtl="0" algn="just">
              <a:lnSpc>
                <a:spcPct val="90000"/>
              </a:lnSpc>
              <a:spcBef>
                <a:spcPts val="600"/>
              </a:spcBef>
              <a:spcAft>
                <a:spcPts val="0"/>
              </a:spcAft>
              <a:buClr>
                <a:schemeClr val="dk1"/>
              </a:buClr>
              <a:buSzPts val="2000"/>
              <a:buNone/>
            </a:pPr>
            <a:r>
              <a:t/>
            </a:r>
            <a:endParaRPr b="1" sz="1200" u="sng"/>
          </a:p>
          <a:p>
            <a:pPr indent="0" lvl="0" marL="0" rtl="0" algn="just">
              <a:lnSpc>
                <a:spcPct val="90000"/>
              </a:lnSpc>
              <a:spcBef>
                <a:spcPts val="600"/>
              </a:spcBef>
              <a:spcAft>
                <a:spcPts val="0"/>
              </a:spcAft>
              <a:buClr>
                <a:schemeClr val="dk1"/>
              </a:buClr>
              <a:buSzPts val="2000"/>
              <a:buNone/>
            </a:pPr>
            <a:r>
              <a:rPr b="1" lang="en-US" sz="2700"/>
              <a:t>THE TWELVE STEPS </a:t>
            </a:r>
            <a:endParaRPr b="1" sz="2700"/>
          </a:p>
          <a:p>
            <a:pPr indent="-457200" lvl="0" marL="457200" rtl="0" algn="l">
              <a:lnSpc>
                <a:spcPct val="100000"/>
              </a:lnSpc>
              <a:spcBef>
                <a:spcPts val="600"/>
              </a:spcBef>
              <a:spcAft>
                <a:spcPts val="0"/>
              </a:spcAft>
              <a:buClr>
                <a:schemeClr val="dk1"/>
              </a:buClr>
              <a:buSzPts val="2000"/>
              <a:buNone/>
            </a:pPr>
            <a:r>
              <a:rPr b="1" lang="en-US" sz="2400"/>
              <a:t>1.	We admitted we were powerless over food—that our lives had become unmanageable.</a:t>
            </a:r>
            <a:endParaRPr b="1" sz="2400"/>
          </a:p>
          <a:p>
            <a:pPr indent="-457200" lvl="0" marL="457200" rtl="0" algn="l">
              <a:lnSpc>
                <a:spcPct val="100000"/>
              </a:lnSpc>
              <a:spcBef>
                <a:spcPts val="600"/>
              </a:spcBef>
              <a:spcAft>
                <a:spcPts val="0"/>
              </a:spcAft>
              <a:buClr>
                <a:schemeClr val="dk1"/>
              </a:buClr>
              <a:buSzPts val="2000"/>
              <a:buNone/>
            </a:pPr>
            <a:r>
              <a:rPr b="1" lang="en-US" sz="2400"/>
              <a:t>2. 	Came to believe that a Power greater than ourselves could restore us to sanity.</a:t>
            </a:r>
            <a:endParaRPr b="1" sz="2400"/>
          </a:p>
          <a:p>
            <a:pPr indent="-457200" lvl="0" marL="457200" rtl="0" algn="l">
              <a:lnSpc>
                <a:spcPct val="100000"/>
              </a:lnSpc>
              <a:spcBef>
                <a:spcPts val="600"/>
              </a:spcBef>
              <a:spcAft>
                <a:spcPts val="0"/>
              </a:spcAft>
              <a:buClr>
                <a:schemeClr val="dk1"/>
              </a:buClr>
              <a:buSzPts val="2000"/>
              <a:buNone/>
            </a:pPr>
            <a:r>
              <a:rPr b="1" lang="en-US" sz="2400"/>
              <a:t>3.	Made a decision to turn our will and our lives over to the care of God as we understood Him.</a:t>
            </a:r>
            <a:endParaRPr b="1" sz="2400"/>
          </a:p>
          <a:p>
            <a:pPr indent="-457200" lvl="0" marL="457200" rtl="0" algn="l">
              <a:lnSpc>
                <a:spcPct val="100000"/>
              </a:lnSpc>
              <a:spcBef>
                <a:spcPts val="600"/>
              </a:spcBef>
              <a:spcAft>
                <a:spcPts val="0"/>
              </a:spcAft>
              <a:buClr>
                <a:schemeClr val="dk1"/>
              </a:buClr>
              <a:buSzPts val="2000"/>
              <a:buNone/>
            </a:pPr>
            <a:r>
              <a:rPr b="1" lang="en-US" sz="2400"/>
              <a:t>4.	Made a searching and fearless moral inventory of ourselves.</a:t>
            </a:r>
            <a:endParaRPr b="1" sz="2400"/>
          </a:p>
          <a:p>
            <a:pPr indent="-457200" lvl="0" marL="457200" rtl="0" algn="l">
              <a:lnSpc>
                <a:spcPct val="100000"/>
              </a:lnSpc>
              <a:spcBef>
                <a:spcPts val="600"/>
              </a:spcBef>
              <a:spcAft>
                <a:spcPts val="0"/>
              </a:spcAft>
              <a:buClr>
                <a:schemeClr val="dk1"/>
              </a:buClr>
              <a:buSzPts val="2000"/>
              <a:buNone/>
            </a:pPr>
            <a:r>
              <a:rPr b="1" lang="en-US" sz="2400"/>
              <a:t>5.	Admitted to God, to ourselves, and to another human being the exact nature of our wrongs.</a:t>
            </a:r>
            <a:endParaRPr b="1" sz="2400"/>
          </a:p>
          <a:p>
            <a:pPr indent="-457200" lvl="0" marL="457200" rtl="0" algn="l">
              <a:lnSpc>
                <a:spcPct val="100000"/>
              </a:lnSpc>
              <a:spcBef>
                <a:spcPts val="600"/>
              </a:spcBef>
              <a:spcAft>
                <a:spcPts val="0"/>
              </a:spcAft>
              <a:buClr>
                <a:schemeClr val="dk1"/>
              </a:buClr>
              <a:buSzPts val="2000"/>
              <a:buNone/>
            </a:pPr>
            <a:r>
              <a:rPr b="1" lang="en-US" sz="2400"/>
              <a:t>6.	Were entirely ready to have God remove all these defects of character.</a:t>
            </a:r>
            <a:endParaRPr b="1" sz="2400"/>
          </a:p>
          <a:p>
            <a:pPr indent="-457200" lvl="0" marL="457200" rtl="0" algn="l">
              <a:lnSpc>
                <a:spcPct val="90000"/>
              </a:lnSpc>
              <a:spcBef>
                <a:spcPts val="600"/>
              </a:spcBef>
              <a:spcAft>
                <a:spcPts val="0"/>
              </a:spcAft>
              <a:buClr>
                <a:schemeClr val="dk1"/>
              </a:buClr>
              <a:buSzPts val="2000"/>
              <a:buNone/>
            </a:pPr>
            <a:r>
              <a:t/>
            </a:r>
            <a:endParaRPr i="1" sz="1200"/>
          </a:p>
          <a:p>
            <a:pPr indent="-457200" lvl="0" marL="457200" rtl="0" algn="l">
              <a:lnSpc>
                <a:spcPct val="90000"/>
              </a:lnSpc>
              <a:spcBef>
                <a:spcPts val="600"/>
              </a:spcBef>
              <a:spcAft>
                <a:spcPts val="0"/>
              </a:spcAft>
              <a:buClr>
                <a:schemeClr val="dk1"/>
              </a:buClr>
              <a:buSzPts val="2000"/>
              <a:buNone/>
            </a:pPr>
            <a:r>
              <a:rPr i="1" lang="en-US" sz="2500"/>
              <a:t>(Continued on next slide.)</a:t>
            </a:r>
            <a:endParaRPr i="1" sz="2500"/>
          </a:p>
        </p:txBody>
      </p:sp>
      <p:sp>
        <p:nvSpPr>
          <p:cNvPr id="177" name="Google Shape;177;p11"/>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2"/>
          <p:cNvSpPr txBox="1"/>
          <p:nvPr>
            <p:ph idx="1" type="body"/>
          </p:nvPr>
        </p:nvSpPr>
        <p:spPr>
          <a:xfrm>
            <a:off x="712300" y="258450"/>
            <a:ext cx="10565400" cy="6097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000"/>
              <a:buNone/>
            </a:pPr>
            <a:r>
              <a:rPr b="1" lang="en-US"/>
              <a:t>THE TWELVE STEPS</a:t>
            </a:r>
            <a:r>
              <a:rPr b="1" lang="en-US" sz="2500"/>
              <a:t> </a:t>
            </a:r>
            <a:r>
              <a:rPr lang="en-US" sz="2500"/>
              <a:t>(continued)</a:t>
            </a:r>
            <a:endParaRPr sz="2500"/>
          </a:p>
          <a:p>
            <a:pPr indent="0" lvl="0" marL="0" rtl="0" algn="l">
              <a:lnSpc>
                <a:spcPct val="90000"/>
              </a:lnSpc>
              <a:spcBef>
                <a:spcPts val="0"/>
              </a:spcBef>
              <a:spcAft>
                <a:spcPts val="0"/>
              </a:spcAft>
              <a:buClr>
                <a:schemeClr val="dk1"/>
              </a:buClr>
              <a:buSzPts val="2000"/>
              <a:buNone/>
            </a:pPr>
            <a:r>
              <a:t/>
            </a:r>
            <a:endParaRPr sz="1200"/>
          </a:p>
          <a:p>
            <a:pPr indent="-457200" lvl="0" marL="457200" rtl="0" algn="l">
              <a:lnSpc>
                <a:spcPct val="100000"/>
              </a:lnSpc>
              <a:spcBef>
                <a:spcPts val="600"/>
              </a:spcBef>
              <a:spcAft>
                <a:spcPts val="0"/>
              </a:spcAft>
              <a:buClr>
                <a:schemeClr val="dk1"/>
              </a:buClr>
              <a:buSzPts val="2000"/>
              <a:buNone/>
            </a:pPr>
            <a:r>
              <a:rPr b="1" lang="en-US" sz="2500"/>
              <a:t>7.	Humbly asked Him to remove our shortcomings.</a:t>
            </a:r>
            <a:endParaRPr b="1" sz="2500"/>
          </a:p>
          <a:p>
            <a:pPr indent="-457200" lvl="0" marL="457200" rtl="0" algn="l">
              <a:lnSpc>
                <a:spcPct val="100000"/>
              </a:lnSpc>
              <a:spcBef>
                <a:spcPts val="600"/>
              </a:spcBef>
              <a:spcAft>
                <a:spcPts val="0"/>
              </a:spcAft>
              <a:buClr>
                <a:schemeClr val="dk1"/>
              </a:buClr>
              <a:buSzPts val="2000"/>
              <a:buNone/>
            </a:pPr>
            <a:r>
              <a:rPr b="1" lang="en-US" sz="2500"/>
              <a:t>8.	Made a list of all persons we had harmed, and became willing to make amends to them all. </a:t>
            </a:r>
            <a:endParaRPr b="1" sz="2500"/>
          </a:p>
          <a:p>
            <a:pPr indent="-457200" lvl="0" marL="457200" rtl="0" algn="l">
              <a:lnSpc>
                <a:spcPct val="100000"/>
              </a:lnSpc>
              <a:spcBef>
                <a:spcPts val="600"/>
              </a:spcBef>
              <a:spcAft>
                <a:spcPts val="0"/>
              </a:spcAft>
              <a:buClr>
                <a:schemeClr val="dk1"/>
              </a:buClr>
              <a:buSzPts val="2000"/>
              <a:buNone/>
            </a:pPr>
            <a:r>
              <a:rPr b="1" lang="en-US" sz="2500"/>
              <a:t>9.	Made direct amends to such people wherever possible, except when to do so would injure them or others. </a:t>
            </a:r>
            <a:endParaRPr b="1" sz="2500"/>
          </a:p>
          <a:p>
            <a:pPr indent="-457200" lvl="0" marL="457200" rtl="0" algn="l">
              <a:lnSpc>
                <a:spcPct val="100000"/>
              </a:lnSpc>
              <a:spcBef>
                <a:spcPts val="600"/>
              </a:spcBef>
              <a:spcAft>
                <a:spcPts val="0"/>
              </a:spcAft>
              <a:buClr>
                <a:schemeClr val="dk1"/>
              </a:buClr>
              <a:buSzPts val="2000"/>
              <a:buNone/>
            </a:pPr>
            <a:r>
              <a:rPr b="1" lang="en-US" sz="2500"/>
              <a:t>10.	Continued to take personal inventory, and when we were wrong, promptly admitted it. </a:t>
            </a:r>
            <a:endParaRPr b="1" sz="2500"/>
          </a:p>
          <a:p>
            <a:pPr indent="-457200" lvl="0" marL="457200" rtl="0" algn="l">
              <a:lnSpc>
                <a:spcPct val="100000"/>
              </a:lnSpc>
              <a:spcBef>
                <a:spcPts val="600"/>
              </a:spcBef>
              <a:spcAft>
                <a:spcPts val="0"/>
              </a:spcAft>
              <a:buClr>
                <a:schemeClr val="dk1"/>
              </a:buClr>
              <a:buSzPts val="2000"/>
              <a:buNone/>
            </a:pPr>
            <a:r>
              <a:rPr b="1" lang="en-US" sz="2500"/>
              <a:t>11.	Sought through prayer and meditation to improve our conscious contact with God as we understood Him, praying only for knowledge of His will for us and the power to carry that out. </a:t>
            </a:r>
            <a:endParaRPr b="1" sz="2500"/>
          </a:p>
          <a:p>
            <a:pPr indent="-457200" lvl="0" marL="457200" rtl="0" algn="l">
              <a:lnSpc>
                <a:spcPct val="100000"/>
              </a:lnSpc>
              <a:spcBef>
                <a:spcPts val="600"/>
              </a:spcBef>
              <a:spcAft>
                <a:spcPts val="0"/>
              </a:spcAft>
              <a:buClr>
                <a:schemeClr val="dk1"/>
              </a:buClr>
              <a:buSzPts val="2000"/>
              <a:buNone/>
            </a:pPr>
            <a:r>
              <a:rPr b="1" lang="en-US" sz="2500"/>
              <a:t>12.	Having had a spiritual awakening as the result of these steps, we tried to carry this message to food addicts, and to practice these principles in all our affairs.</a:t>
            </a:r>
            <a:endParaRPr b="1" sz="2500"/>
          </a:p>
        </p:txBody>
      </p:sp>
      <p:sp>
        <p:nvSpPr>
          <p:cNvPr id="183" name="Google Shape;1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13"/>
          <p:cNvSpPr txBox="1"/>
          <p:nvPr>
            <p:ph idx="1" type="body"/>
          </p:nvPr>
        </p:nvSpPr>
        <p:spPr>
          <a:xfrm>
            <a:off x="650950" y="261150"/>
            <a:ext cx="10626600" cy="6335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000"/>
              <a:buNone/>
            </a:pPr>
            <a:r>
              <a:rPr b="1" lang="en-US" sz="2500"/>
              <a:t>The following passage is also from </a:t>
            </a:r>
            <a:r>
              <a:rPr b="1" i="1" lang="en-US" sz="2500"/>
              <a:t>The Big Book</a:t>
            </a:r>
            <a:r>
              <a:rPr b="1" lang="en-US" sz="3000">
                <a:solidFill>
                  <a:srgbClr val="000000"/>
                </a:solidFill>
              </a:rPr>
              <a:t>:</a:t>
            </a:r>
            <a:endParaRPr b="1" sz="2500"/>
          </a:p>
          <a:p>
            <a:pPr indent="0" lvl="0" marL="0" rtl="0" algn="l">
              <a:lnSpc>
                <a:spcPct val="100000"/>
              </a:lnSpc>
              <a:spcBef>
                <a:spcPts val="1000"/>
              </a:spcBef>
              <a:spcAft>
                <a:spcPts val="0"/>
              </a:spcAft>
              <a:buClr>
                <a:schemeClr val="dk1"/>
              </a:buClr>
              <a:buSzPts val="2000"/>
              <a:buNone/>
            </a:pPr>
            <a:r>
              <a:rPr lang="en-US" sz="2500"/>
              <a:t>Many of us exclaimed, “What an order! I can’t go through with it.” Do not be discouraged. No one among us has been able to maintain anything like perfect adherence to these principles. We are not saints. The point is that we are willing to grow along spiritual lines. The principles we have set down are guides to progress. We claim spiritual progress rather than spiritual perfection.</a:t>
            </a:r>
            <a:endParaRPr sz="2500"/>
          </a:p>
          <a:p>
            <a:pPr indent="0" lvl="0" marL="0" rtl="0" algn="l">
              <a:lnSpc>
                <a:spcPct val="100000"/>
              </a:lnSpc>
              <a:spcBef>
                <a:spcPts val="1000"/>
              </a:spcBef>
              <a:spcAft>
                <a:spcPts val="0"/>
              </a:spcAft>
              <a:buClr>
                <a:schemeClr val="dk1"/>
              </a:buClr>
              <a:buSzPts val="2000"/>
              <a:buNone/>
            </a:pPr>
            <a:r>
              <a:rPr lang="en-US" sz="2500"/>
              <a:t>Our description of the alcoholic, the chapter to the agnostic, and our personal adventures before and after make clear three pertinent ideas:</a:t>
            </a:r>
            <a:endParaRPr sz="2300"/>
          </a:p>
          <a:p>
            <a:pPr indent="0" lvl="0" marL="0" rtl="0" algn="just">
              <a:lnSpc>
                <a:spcPct val="100000"/>
              </a:lnSpc>
              <a:spcBef>
                <a:spcPts val="1000"/>
              </a:spcBef>
              <a:spcAft>
                <a:spcPts val="0"/>
              </a:spcAft>
              <a:buSzPts val="1800"/>
              <a:buNone/>
            </a:pPr>
            <a:r>
              <a:rPr lang="en-US" sz="2300"/>
              <a:t>  </a:t>
            </a:r>
            <a:r>
              <a:rPr lang="en-US" sz="2500"/>
              <a:t>(a) That we were alcoholic and could not manage our own lives.</a:t>
            </a:r>
            <a:endParaRPr sz="2500"/>
          </a:p>
          <a:p>
            <a:pPr indent="0" lvl="0" marL="0" rtl="0" algn="just">
              <a:lnSpc>
                <a:spcPct val="100000"/>
              </a:lnSpc>
              <a:spcBef>
                <a:spcPts val="1000"/>
              </a:spcBef>
              <a:spcAft>
                <a:spcPts val="0"/>
              </a:spcAft>
              <a:buSzPts val="1800"/>
              <a:buNone/>
            </a:pPr>
            <a:r>
              <a:rPr lang="en-US" sz="2500"/>
              <a:t>  (b) That probably no human power could have relieved our alcoholism.</a:t>
            </a:r>
            <a:endParaRPr sz="2500"/>
          </a:p>
          <a:p>
            <a:pPr indent="0" lvl="0" marL="0" rtl="0" algn="just">
              <a:lnSpc>
                <a:spcPct val="100000"/>
              </a:lnSpc>
              <a:spcBef>
                <a:spcPts val="1000"/>
              </a:spcBef>
              <a:spcAft>
                <a:spcPts val="0"/>
              </a:spcAft>
              <a:buSzPts val="1800"/>
              <a:buNone/>
            </a:pPr>
            <a:r>
              <a:rPr lang="en-US" sz="2500"/>
              <a:t>  (c)  That God could and would if </a:t>
            </a:r>
            <a:r>
              <a:rPr lang="en-US" sz="2500">
                <a:extLst>
                  <a:ext uri="http://customooxmlschemas.google.com/">
                    <go:slidesCustomData xmlns:go="http://customooxmlschemas.google.com/" textRoundtripDataId="5"/>
                  </a:ext>
                </a:extLst>
              </a:rPr>
              <a:t>He</a:t>
            </a:r>
            <a:r>
              <a:rPr lang="en-US" sz="2500"/>
              <a:t> were sought.</a:t>
            </a:r>
            <a:endParaRPr sz="2500"/>
          </a:p>
          <a:p>
            <a:pPr indent="0" lvl="0" marL="0" rtl="0" algn="just">
              <a:lnSpc>
                <a:spcPct val="100000"/>
              </a:lnSpc>
              <a:spcBef>
                <a:spcPts val="1000"/>
              </a:spcBef>
              <a:spcAft>
                <a:spcPts val="0"/>
              </a:spcAft>
              <a:buSzPts val="1800"/>
              <a:buNone/>
            </a:pPr>
            <a:r>
              <a:t/>
            </a:r>
            <a:endParaRPr sz="2300"/>
          </a:p>
          <a:p>
            <a:pPr indent="0" lvl="0" marL="0" rtl="0" algn="just">
              <a:lnSpc>
                <a:spcPct val="100000"/>
              </a:lnSpc>
              <a:spcBef>
                <a:spcPts val="1000"/>
              </a:spcBef>
              <a:spcAft>
                <a:spcPts val="0"/>
              </a:spcAft>
              <a:buSzPts val="1800"/>
              <a:buNone/>
            </a:pPr>
            <a:r>
              <a:t/>
            </a:r>
            <a:endParaRPr sz="2500"/>
          </a:p>
        </p:txBody>
      </p:sp>
      <p:sp>
        <p:nvSpPr>
          <p:cNvPr id="189" name="Google Shape;18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196" name="Google Shape;196;p29"/>
          <p:cNvSpPr txBox="1"/>
          <p:nvPr>
            <p:ph idx="1" type="body"/>
          </p:nvPr>
        </p:nvSpPr>
        <p:spPr>
          <a:xfrm>
            <a:off x="783250" y="1050450"/>
            <a:ext cx="10508400" cy="4984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rPr b="1" lang="en-US" sz="3000"/>
              <a:t>QUALIFICATION OPTION </a:t>
            </a:r>
            <a:endParaRPr sz="2500"/>
          </a:p>
          <a:p>
            <a:pPr indent="0" lvl="0" marL="0" rtl="0" algn="l">
              <a:lnSpc>
                <a:spcPct val="115000"/>
              </a:lnSpc>
              <a:spcBef>
                <a:spcPts val="0"/>
              </a:spcBef>
              <a:spcAft>
                <a:spcPts val="0"/>
              </a:spcAft>
              <a:buClr>
                <a:schemeClr val="dk1"/>
              </a:buClr>
              <a:buSzPts val="1100"/>
              <a:buFont typeface="Arial"/>
              <a:buNone/>
            </a:pPr>
            <a:r>
              <a:t/>
            </a:r>
            <a:endParaRPr sz="2500"/>
          </a:p>
          <a:p>
            <a:pPr indent="0" lvl="0" marL="0" rtl="0" algn="l">
              <a:lnSpc>
                <a:spcPct val="115000"/>
              </a:lnSpc>
              <a:spcBef>
                <a:spcPts val="1200"/>
              </a:spcBef>
              <a:spcAft>
                <a:spcPts val="0"/>
              </a:spcAft>
              <a:buClr>
                <a:schemeClr val="dk1"/>
              </a:buClr>
              <a:buSzPts val="1100"/>
              <a:buFont typeface="Arial"/>
              <a:buNone/>
            </a:pPr>
            <a:r>
              <a:rPr lang="en-US" sz="2500"/>
              <a:t>We will now hear sharing of experience, strength, and hope regarding recovery in FA. Today’s focus is on gratitude. </a:t>
            </a:r>
            <a:endParaRPr sz="2500"/>
          </a:p>
          <a:p>
            <a:pPr indent="0" lvl="0" marL="0" rtl="0" algn="l">
              <a:lnSpc>
                <a:spcPct val="115000"/>
              </a:lnSpc>
              <a:spcBef>
                <a:spcPts val="1200"/>
              </a:spcBef>
              <a:spcAft>
                <a:spcPts val="0"/>
              </a:spcAft>
              <a:buClr>
                <a:schemeClr val="dk1"/>
              </a:buClr>
              <a:buSzPts val="1100"/>
              <a:buFont typeface="Arial"/>
              <a:buNone/>
            </a:pPr>
            <a:r>
              <a:rPr lang="en-US" sz="2500"/>
              <a:t>[</a:t>
            </a:r>
            <a:r>
              <a:rPr i="1" lang="en-US" sz="2500"/>
              <a:t>The qualification(s) should end 45 minutes after the meeting start time. The time can be divided among the number of </a:t>
            </a:r>
            <a:r>
              <a:rPr i="1" lang="en-US" sz="2500">
                <a:extLst>
                  <a:ext uri="http://customooxmlschemas.google.com/">
                    <go:slidesCustomData xmlns:go="http://customooxmlschemas.google.com/" textRoundtripDataId="6"/>
                  </a:ext>
                </a:extLst>
              </a:rPr>
              <a:t>speakers</a:t>
            </a:r>
            <a:r>
              <a:rPr i="1" lang="en-US" sz="2500"/>
              <a:t>.</a:t>
            </a:r>
            <a:r>
              <a:rPr lang="en-US" sz="2500"/>
              <a:t>]</a:t>
            </a:r>
            <a:endParaRPr sz="2500"/>
          </a:p>
          <a:p>
            <a:pPr indent="0" lvl="0" marL="0" rtl="0" algn="l">
              <a:lnSpc>
                <a:spcPct val="115000"/>
              </a:lnSpc>
              <a:spcBef>
                <a:spcPts val="1200"/>
              </a:spcBef>
              <a:spcAft>
                <a:spcPts val="0"/>
              </a:spcAft>
              <a:buClr>
                <a:schemeClr val="dk1"/>
              </a:buClr>
              <a:buSzPts val="1100"/>
              <a:buFont typeface="Arial"/>
              <a:buNone/>
            </a:pPr>
            <a:r>
              <a:t/>
            </a:r>
            <a:endParaRPr sz="2500"/>
          </a:p>
          <a:p>
            <a:pPr indent="0" lvl="0" marL="0" rtl="0" algn="l">
              <a:lnSpc>
                <a:spcPct val="115000"/>
              </a:lnSpc>
              <a:spcBef>
                <a:spcPts val="0"/>
              </a:spcBef>
              <a:spcAft>
                <a:spcPts val="0"/>
              </a:spcAft>
              <a:buClr>
                <a:schemeClr val="dk1"/>
              </a:buClr>
              <a:buSzPts val="1100"/>
              <a:buFont typeface="Arial"/>
              <a:buNone/>
            </a:pPr>
            <a:r>
              <a:rPr lang="en-US" sz="2500"/>
              <a:t>      	         </a:t>
            </a:r>
            <a:endParaRPr sz="2500"/>
          </a:p>
          <a:p>
            <a:pPr indent="0" lvl="0" marL="0" rtl="0" algn="l">
              <a:lnSpc>
                <a:spcPct val="115000"/>
              </a:lnSpc>
              <a:spcBef>
                <a:spcPts val="0"/>
              </a:spcBef>
              <a:spcAft>
                <a:spcPts val="0"/>
              </a:spcAft>
              <a:buClr>
                <a:schemeClr val="dk1"/>
              </a:buClr>
              <a:buSzPts val="1100"/>
              <a:buFont typeface="Arial"/>
              <a:buNone/>
            </a:pPr>
            <a:r>
              <a:t/>
            </a:r>
            <a:endParaRPr i="1" sz="2500">
              <a:highlight>
                <a:srgbClr val="00FFFF"/>
              </a:highlight>
            </a:endParaRPr>
          </a:p>
          <a:p>
            <a:pPr indent="0" lvl="0" marL="0" rtl="0" algn="l">
              <a:lnSpc>
                <a:spcPct val="115000"/>
              </a:lnSpc>
              <a:spcBef>
                <a:spcPts val="0"/>
              </a:spcBef>
              <a:spcAft>
                <a:spcPts val="0"/>
              </a:spcAft>
              <a:buClr>
                <a:schemeClr val="dk1"/>
              </a:buClr>
              <a:buSzPts val="1100"/>
              <a:buFont typeface="Arial"/>
              <a:buNone/>
            </a:pPr>
            <a:r>
              <a:rPr i="1" lang="en-US" sz="2500"/>
              <a:t>     </a:t>
            </a:r>
            <a:r>
              <a:rPr lang="en-US" sz="2500"/>
              <a:t> </a:t>
            </a:r>
            <a:endParaRPr sz="2500"/>
          </a:p>
          <a:p>
            <a:pPr indent="0" lvl="0" marL="0" rtl="0" algn="l">
              <a:lnSpc>
                <a:spcPct val="115000"/>
              </a:lnSpc>
              <a:spcBef>
                <a:spcPts val="0"/>
              </a:spcBef>
              <a:spcAft>
                <a:spcPts val="0"/>
              </a:spcAft>
              <a:buClr>
                <a:schemeClr val="dk1"/>
              </a:buClr>
              <a:buSzPts val="1100"/>
              <a:buFont typeface="Arial"/>
              <a:buNone/>
            </a:pPr>
            <a:r>
              <a:t/>
            </a:r>
            <a:endParaRPr i="1" sz="2500">
              <a:highlight>
                <a:srgbClr val="00FFFF"/>
              </a:highlight>
            </a:endParaRPr>
          </a:p>
          <a:p>
            <a:pPr indent="0" lvl="0" marL="0" rtl="0" algn="l">
              <a:lnSpc>
                <a:spcPct val="90000"/>
              </a:lnSpc>
              <a:spcBef>
                <a:spcPts val="0"/>
              </a:spcBef>
              <a:spcAft>
                <a:spcPts val="0"/>
              </a:spcAft>
              <a:buClr>
                <a:schemeClr val="dk1"/>
              </a:buClr>
              <a:buSzPts val="2800"/>
              <a:buNone/>
            </a:pPr>
            <a:r>
              <a:t/>
            </a:r>
            <a:endParaRPr i="1" sz="25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g206ca744070_0_0"/>
          <p:cNvSpPr txBox="1"/>
          <p:nvPr>
            <p:ph idx="1" type="body"/>
          </p:nvPr>
        </p:nvSpPr>
        <p:spPr>
          <a:xfrm>
            <a:off x="786400" y="882800"/>
            <a:ext cx="10515600" cy="5389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800"/>
              <a:buFont typeface="Arial"/>
              <a:buNone/>
            </a:pPr>
            <a:r>
              <a:rPr b="1" lang="en-US" sz="3200">
                <a:highlight>
                  <a:schemeClr val="lt1"/>
                </a:highlight>
              </a:rPr>
              <a:t>SHARING MEETING OPTION</a:t>
            </a:r>
            <a:endParaRPr sz="4800">
              <a:highlight>
                <a:schemeClr val="lt1"/>
              </a:highlight>
            </a:endParaRPr>
          </a:p>
          <a:p>
            <a:pPr indent="0" lvl="0" marL="0" rtl="0" algn="l">
              <a:lnSpc>
                <a:spcPct val="90000"/>
              </a:lnSpc>
              <a:spcBef>
                <a:spcPts val="0"/>
              </a:spcBef>
              <a:spcAft>
                <a:spcPts val="0"/>
              </a:spcAft>
              <a:buClr>
                <a:schemeClr val="dk1"/>
              </a:buClr>
              <a:buSzPts val="1800"/>
              <a:buFont typeface="Arial"/>
              <a:buNone/>
            </a:pPr>
            <a:r>
              <a:t/>
            </a:r>
            <a:endParaRPr sz="4800">
              <a:highlight>
                <a:schemeClr val="lt1"/>
              </a:highlight>
            </a:endParaRPr>
          </a:p>
          <a:p>
            <a:pPr indent="0" lvl="0" marL="0" rtl="0" algn="l">
              <a:lnSpc>
                <a:spcPct val="90000"/>
              </a:lnSpc>
              <a:spcBef>
                <a:spcPts val="1000"/>
              </a:spcBef>
              <a:spcAft>
                <a:spcPts val="0"/>
              </a:spcAft>
              <a:buClr>
                <a:schemeClr val="dk1"/>
              </a:buClr>
              <a:buSzPts val="1100"/>
              <a:buFont typeface="Arial"/>
              <a:buNone/>
            </a:pPr>
            <a:r>
              <a:rPr lang="en-US" sz="2500">
                <a:highlight>
                  <a:srgbClr val="FFFFFF"/>
                </a:highlight>
              </a:rPr>
              <a:t>In FA meetings, sharing is open to those with 90 days or more of continuous abstinence who are working with an FA sponsor.</a:t>
            </a:r>
            <a:endParaRPr sz="2500">
              <a:highlight>
                <a:srgbClr val="FFFFFF"/>
              </a:highlight>
            </a:endParaRPr>
          </a:p>
          <a:p>
            <a:pPr indent="0" lvl="0" marL="0" rtl="0" algn="l">
              <a:lnSpc>
                <a:spcPct val="90000"/>
              </a:lnSpc>
              <a:spcBef>
                <a:spcPts val="1000"/>
              </a:spcBef>
              <a:spcAft>
                <a:spcPts val="0"/>
              </a:spcAft>
              <a:buClr>
                <a:schemeClr val="dk1"/>
              </a:buClr>
              <a:buSzPts val="1100"/>
              <a:buFont typeface="Arial"/>
              <a:buNone/>
            </a:pPr>
            <a:r>
              <a:t/>
            </a:r>
            <a:endParaRPr sz="2500">
              <a:highlight>
                <a:srgbClr val="FFFFFF"/>
              </a:highlight>
            </a:endParaRPr>
          </a:p>
          <a:p>
            <a:pPr indent="0" lvl="0" marL="0" rtl="0" algn="l">
              <a:lnSpc>
                <a:spcPct val="90000"/>
              </a:lnSpc>
              <a:spcBef>
                <a:spcPts val="1000"/>
              </a:spcBef>
              <a:spcAft>
                <a:spcPts val="0"/>
              </a:spcAft>
              <a:buClr>
                <a:schemeClr val="dk1"/>
              </a:buClr>
              <a:buSzPts val="1100"/>
              <a:buFont typeface="Arial"/>
              <a:buNone/>
            </a:pPr>
            <a:r>
              <a:rPr lang="en-US" sz="2500">
                <a:highlight>
                  <a:srgbClr val="FFFFFF"/>
                </a:highlight>
              </a:rPr>
              <a:t>The meeting is now open for sharing. Please focus on gratitude and keep your sharing to 3-5 minutes to allow other members time to speak. </a:t>
            </a:r>
            <a:endParaRPr sz="2500">
              <a:highlight>
                <a:srgbClr val="FFFFFF"/>
              </a:highlight>
            </a:endParaRPr>
          </a:p>
          <a:p>
            <a:pPr indent="0" lvl="0" marL="0" rtl="0" algn="l">
              <a:lnSpc>
                <a:spcPct val="90000"/>
              </a:lnSpc>
              <a:spcBef>
                <a:spcPts val="1000"/>
              </a:spcBef>
              <a:spcAft>
                <a:spcPts val="0"/>
              </a:spcAft>
              <a:buClr>
                <a:schemeClr val="dk1"/>
              </a:buClr>
              <a:buSzPts val="1100"/>
              <a:buFont typeface="Arial"/>
              <a:buNone/>
            </a:pPr>
            <a:r>
              <a:t/>
            </a:r>
            <a:endParaRPr sz="2500">
              <a:highlight>
                <a:srgbClr val="FFFFFF"/>
              </a:highlight>
            </a:endParaRPr>
          </a:p>
          <a:p>
            <a:pPr indent="0" lvl="0" marL="0" rtl="0" algn="l">
              <a:lnSpc>
                <a:spcPct val="90000"/>
              </a:lnSpc>
              <a:spcBef>
                <a:spcPts val="1000"/>
              </a:spcBef>
              <a:spcAft>
                <a:spcPts val="0"/>
              </a:spcAft>
              <a:buClr>
                <a:schemeClr val="dk1"/>
              </a:buClr>
              <a:buSzPts val="1100"/>
              <a:buFont typeface="Arial"/>
              <a:buNone/>
            </a:pPr>
            <a:r>
              <a:rPr lang="en-US" sz="2500">
                <a:highlight>
                  <a:srgbClr val="FFFFFF"/>
                </a:highlight>
              </a:rPr>
              <a:t>[</a:t>
            </a:r>
            <a:r>
              <a:rPr i="1" lang="en-US" sz="2500">
                <a:highlight>
                  <a:srgbClr val="FFFFFF"/>
                </a:highlight>
              </a:rPr>
              <a:t>Sharing should conclude 50</a:t>
            </a:r>
            <a:r>
              <a:rPr i="1" lang="en-US" sz="2500">
                <a:highlight>
                  <a:srgbClr val="FFFFFF"/>
                </a:highlight>
                <a:extLst>
                  <a:ext uri="http://customooxmlschemas.google.com/">
                    <go:slidesCustomData xmlns:go="http://customooxmlschemas.google.com/" textRoundtripDataId="7"/>
                  </a:ext>
                </a:extLst>
              </a:rPr>
              <a:t> </a:t>
            </a:r>
            <a:r>
              <a:rPr i="1" lang="en-US" sz="2500">
                <a:highlight>
                  <a:srgbClr val="FFFFFF"/>
                </a:highlight>
              </a:rPr>
              <a:t>minutes after the meeting start time.</a:t>
            </a:r>
            <a:r>
              <a:rPr lang="en-US" sz="2500">
                <a:highlight>
                  <a:srgbClr val="FFFFFF"/>
                </a:highlight>
              </a:rPr>
              <a:t>]</a:t>
            </a:r>
            <a:endParaRPr sz="2500">
              <a:highlight>
                <a:srgbClr val="FFFFFF"/>
              </a:highlight>
            </a:endParaRPr>
          </a:p>
        </p:txBody>
      </p:sp>
      <p:sp>
        <p:nvSpPr>
          <p:cNvPr id="203" name="Google Shape;203;g206ca744070_0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g2b9eb3863e2_0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1000"/>
              </a:spcBef>
              <a:spcAft>
                <a:spcPts val="0"/>
              </a:spcAft>
              <a:buClr>
                <a:schemeClr val="dk1"/>
              </a:buClr>
              <a:buSzPts val="1100"/>
              <a:buFont typeface="Arial"/>
              <a:buNone/>
            </a:pPr>
            <a:r>
              <a:rPr b="1" lang="en-US" sz="3200">
                <a:highlight>
                  <a:schemeClr val="lt1"/>
                </a:highlight>
              </a:rPr>
              <a:t>TOOLS MEETING OPTION - LIVING ABSTINENTLY (GRATITUDE)</a:t>
            </a:r>
            <a:endParaRPr b="1" sz="3200">
              <a:highlight>
                <a:schemeClr val="lt1"/>
              </a:highlight>
            </a:endParaRPr>
          </a:p>
        </p:txBody>
      </p:sp>
      <p:sp>
        <p:nvSpPr>
          <p:cNvPr id="210" name="Google Shape;210;g2b9eb3863e2_0_0"/>
          <p:cNvSpPr txBox="1"/>
          <p:nvPr>
            <p:ph idx="1" type="body"/>
          </p:nvPr>
        </p:nvSpPr>
        <p:spPr>
          <a:xfrm>
            <a:off x="838200" y="1485225"/>
            <a:ext cx="10515600" cy="51693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1800"/>
              <a:buNone/>
            </a:pPr>
            <a:r>
              <a:rPr lang="en-US" sz="2600"/>
              <a:t>Today we will read from </a:t>
            </a:r>
            <a:r>
              <a:rPr i="1" lang="en-US" sz="2600"/>
              <a:t>Living Abstinently: A Guide to the FA Tools</a:t>
            </a:r>
            <a:r>
              <a:rPr lang="en-US" sz="2600"/>
              <a:t>. We’ll start with the </a:t>
            </a:r>
            <a:r>
              <a:rPr b="1" lang="en-US" sz="2600"/>
              <a:t>Introduction </a:t>
            </a:r>
            <a:r>
              <a:rPr lang="en-US" sz="2600"/>
              <a:t>and then move to the tool of </a:t>
            </a:r>
            <a:r>
              <a:rPr b="1" lang="en-US" sz="2600"/>
              <a:t>Gratitude</a:t>
            </a:r>
            <a:r>
              <a:rPr lang="en-US" sz="2600"/>
              <a:t>.</a:t>
            </a:r>
            <a:endParaRPr sz="2600"/>
          </a:p>
          <a:p>
            <a:pPr indent="0" lvl="0" marL="0" rtl="0" algn="l">
              <a:lnSpc>
                <a:spcPct val="90000"/>
              </a:lnSpc>
              <a:spcBef>
                <a:spcPts val="1000"/>
              </a:spcBef>
              <a:spcAft>
                <a:spcPts val="0"/>
              </a:spcAft>
              <a:buSzPts val="1800"/>
              <a:buNone/>
            </a:pPr>
            <a:r>
              <a:rPr lang="en-US" sz="2600"/>
              <a:t>Please raise your virtual hand if you would like to read a paragraph. To maintain flow, you do not need to say your name. [</a:t>
            </a:r>
            <a:r>
              <a:rPr i="1" lang="en-US" sz="2600"/>
              <a:t>Call on volunteers.</a:t>
            </a:r>
            <a:r>
              <a:rPr lang="en-US" sz="2600"/>
              <a:t>] </a:t>
            </a:r>
            <a:endParaRPr sz="2600"/>
          </a:p>
          <a:p>
            <a:pPr indent="0" lvl="0" marL="0" rtl="0" algn="l">
              <a:lnSpc>
                <a:spcPct val="90000"/>
              </a:lnSpc>
              <a:spcBef>
                <a:spcPts val="1000"/>
              </a:spcBef>
              <a:spcAft>
                <a:spcPts val="0"/>
              </a:spcAft>
              <a:buSzPts val="1800"/>
              <a:buNone/>
            </a:pPr>
            <a:r>
              <a:rPr lang="en-US" sz="2400"/>
              <a:t>[</a:t>
            </a:r>
            <a:r>
              <a:rPr i="1" lang="en-US" sz="2400"/>
              <a:t>After the reading.</a:t>
            </a:r>
            <a:r>
              <a:rPr lang="en-US" sz="2400"/>
              <a:t>]</a:t>
            </a:r>
            <a:endParaRPr sz="2400"/>
          </a:p>
          <a:p>
            <a:pPr indent="0" lvl="0" marL="0" rtl="0" algn="l">
              <a:lnSpc>
                <a:spcPct val="90000"/>
              </a:lnSpc>
              <a:spcBef>
                <a:spcPts val="1000"/>
              </a:spcBef>
              <a:spcAft>
                <a:spcPts val="0"/>
              </a:spcAft>
              <a:buSzPts val="1800"/>
              <a:buNone/>
            </a:pPr>
            <a:r>
              <a:rPr lang="en-US" sz="2600"/>
              <a:t>In FA meetings, sharing is open to those with 90 days or more of continuous abstinence who are working with an FA sponsor. </a:t>
            </a:r>
            <a:endParaRPr sz="2600"/>
          </a:p>
          <a:p>
            <a:pPr indent="0" lvl="0" marL="0" rtl="0" algn="l">
              <a:lnSpc>
                <a:spcPct val="90000"/>
              </a:lnSpc>
              <a:spcBef>
                <a:spcPts val="1000"/>
              </a:spcBef>
              <a:spcAft>
                <a:spcPts val="0"/>
              </a:spcAft>
              <a:buClr>
                <a:schemeClr val="dk1"/>
              </a:buClr>
              <a:buSzPts val="1100"/>
              <a:buFont typeface="Arial"/>
              <a:buNone/>
            </a:pPr>
            <a:r>
              <a:rPr lang="en-US" sz="2600">
                <a:highlight>
                  <a:schemeClr val="lt1"/>
                </a:highlight>
              </a:rPr>
              <a:t>The meeting is now open for sharing. Please focus on gratitude and keep your sharing to 3-5 minutes to allow other members time to speak.</a:t>
            </a:r>
            <a:endParaRPr sz="2600"/>
          </a:p>
          <a:p>
            <a:pPr indent="0" lvl="0" marL="0" rtl="0" algn="l">
              <a:lnSpc>
                <a:spcPct val="90000"/>
              </a:lnSpc>
              <a:spcBef>
                <a:spcPts val="1000"/>
              </a:spcBef>
              <a:spcAft>
                <a:spcPts val="0"/>
              </a:spcAft>
              <a:buSzPts val="1800"/>
              <a:buNone/>
            </a:pPr>
            <a:r>
              <a:rPr lang="en-US" sz="2600"/>
              <a:t>[</a:t>
            </a:r>
            <a:r>
              <a:rPr i="1" lang="en-US" sz="2600"/>
              <a:t>Sharing should conclude 50</a:t>
            </a:r>
            <a:r>
              <a:rPr i="1" lang="en-US" sz="2600">
                <a:extLst>
                  <a:ext uri="http://customooxmlschemas.google.com/">
                    <go:slidesCustomData xmlns:go="http://customooxmlschemas.google.com/" textRoundtripDataId="8"/>
                  </a:ext>
                </a:extLst>
              </a:rPr>
              <a:t> </a:t>
            </a:r>
            <a:r>
              <a:rPr i="1" lang="en-US" sz="2600"/>
              <a:t>minutes after the meeting start time.</a:t>
            </a:r>
            <a:r>
              <a:rPr lang="en-US" sz="2600"/>
              <a:t>]</a:t>
            </a:r>
            <a:endParaRPr sz="2600"/>
          </a:p>
        </p:txBody>
      </p:sp>
      <p:sp>
        <p:nvSpPr>
          <p:cNvPr id="211" name="Google Shape;211;g2b9eb3863e2_0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g2b764dfd3a2_0_4"/>
          <p:cNvSpPr txBox="1"/>
          <p:nvPr>
            <p:ph type="title"/>
          </p:nvPr>
        </p:nvSpPr>
        <p:spPr>
          <a:xfrm>
            <a:off x="838200" y="185175"/>
            <a:ext cx="10515600" cy="11355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b="1" lang="en-US" sz="2200">
                <a:latin typeface="Arial"/>
                <a:ea typeface="Arial"/>
                <a:cs typeface="Arial"/>
                <a:sym typeface="Arial"/>
              </a:rPr>
              <a:t>Document 4f: FA Thank-a-Thon</a:t>
            </a:r>
            <a:br>
              <a:rPr b="1" lang="en-US" sz="2200"/>
            </a:br>
            <a:r>
              <a:rPr b="1" lang="en-US" sz="2200">
                <a:latin typeface="Arial"/>
                <a:ea typeface="Arial"/>
                <a:cs typeface="Arial"/>
                <a:sym typeface="Arial"/>
              </a:rPr>
              <a:t>Videoconference Meeting Format</a:t>
            </a:r>
            <a:endParaRPr/>
          </a:p>
        </p:txBody>
      </p:sp>
      <p:sp>
        <p:nvSpPr>
          <p:cNvPr id="98" name="Google Shape;98;g2b764dfd3a2_0_4"/>
          <p:cNvSpPr txBox="1"/>
          <p:nvPr>
            <p:ph idx="1" type="body"/>
          </p:nvPr>
        </p:nvSpPr>
        <p:spPr>
          <a:xfrm>
            <a:off x="838200" y="1188050"/>
            <a:ext cx="10515600" cy="5670000"/>
          </a:xfrm>
          <a:prstGeom prst="rect">
            <a:avLst/>
          </a:prstGeom>
          <a:noFill/>
          <a:ln>
            <a:noFill/>
          </a:ln>
        </p:spPr>
        <p:txBody>
          <a:bodyPr anchorCtr="0" anchor="t" bIns="45700" lIns="91425" spcFirstLastPara="1" rIns="91425" wrap="square" tIns="45700">
            <a:noAutofit/>
          </a:bodyPr>
          <a:lstStyle/>
          <a:p>
            <a:pPr indent="0" lvl="0" marL="0" rtl="0" algn="ctr">
              <a:lnSpc>
                <a:spcPct val="110000"/>
              </a:lnSpc>
              <a:spcBef>
                <a:spcPts val="0"/>
              </a:spcBef>
              <a:spcAft>
                <a:spcPts val="0"/>
              </a:spcAft>
              <a:buClr>
                <a:schemeClr val="dk1"/>
              </a:buClr>
              <a:buSzPts val="1800"/>
              <a:buFont typeface="Arial"/>
              <a:buNone/>
            </a:pPr>
            <a:r>
              <a:rPr b="1" lang="en-US" sz="2000">
                <a:latin typeface="Arial"/>
                <a:ea typeface="Arial"/>
                <a:cs typeface="Arial"/>
                <a:sym typeface="Arial"/>
              </a:rPr>
              <a:t>DIRECTIONS</a:t>
            </a:r>
            <a:endParaRPr b="1" sz="1500">
              <a:latin typeface="Arial"/>
              <a:ea typeface="Arial"/>
              <a:cs typeface="Arial"/>
              <a:sym typeface="Arial"/>
            </a:endParaRPr>
          </a:p>
          <a:p>
            <a:pPr indent="0" lvl="0" marL="0" rtl="0" algn="l">
              <a:lnSpc>
                <a:spcPct val="110000"/>
              </a:lnSpc>
              <a:spcBef>
                <a:spcPts val="0"/>
              </a:spcBef>
              <a:spcAft>
                <a:spcPts val="0"/>
              </a:spcAft>
              <a:buClr>
                <a:schemeClr val="dk1"/>
              </a:buClr>
              <a:buSzPts val="1800"/>
              <a:buFont typeface="Arial"/>
              <a:buNone/>
            </a:pPr>
            <a:r>
              <a:rPr lang="en-US" sz="1500">
                <a:latin typeface="Arial"/>
                <a:ea typeface="Arial"/>
                <a:cs typeface="Arial"/>
                <a:sym typeface="Arial"/>
              </a:rPr>
              <a:t>To maintain the consistency of all FA Thank-a-Thons, groups are asked to avoid changing the design, color, wording or sequence of this format. </a:t>
            </a:r>
            <a:r>
              <a:rPr lang="en-US" sz="1500">
                <a:latin typeface="Arial"/>
                <a:ea typeface="Arial"/>
                <a:cs typeface="Arial"/>
                <a:sym typeface="Arial"/>
              </a:rPr>
              <a:t>Leaders are encouraged to avoid ad-libbing. </a:t>
            </a:r>
            <a:endParaRPr b="1" sz="200">
              <a:highlight>
                <a:schemeClr val="lt1"/>
              </a:highlight>
              <a:latin typeface="Arial"/>
              <a:ea typeface="Arial"/>
              <a:cs typeface="Arial"/>
              <a:sym typeface="Arial"/>
            </a:endParaRPr>
          </a:p>
          <a:p>
            <a:pPr indent="0" lvl="0" marL="0" rtl="0" algn="l">
              <a:lnSpc>
                <a:spcPct val="100000"/>
              </a:lnSpc>
              <a:spcBef>
                <a:spcPts val="500"/>
              </a:spcBef>
              <a:spcAft>
                <a:spcPts val="0"/>
              </a:spcAft>
              <a:buClr>
                <a:schemeClr val="dk1"/>
              </a:buClr>
              <a:buSzPts val="1800"/>
              <a:buFont typeface="Arial"/>
              <a:buNone/>
            </a:pPr>
            <a:r>
              <a:rPr b="1" lang="en-US" sz="1500">
                <a:highlight>
                  <a:schemeClr val="lt1"/>
                </a:highlight>
                <a:latin typeface="Arial"/>
                <a:ea typeface="Arial"/>
                <a:cs typeface="Arial"/>
                <a:sym typeface="Arial"/>
              </a:rPr>
              <a:t>Necessary Edits. </a:t>
            </a:r>
            <a:r>
              <a:rPr lang="en-US" sz="1500">
                <a:highlight>
                  <a:schemeClr val="lt1"/>
                </a:highlight>
                <a:latin typeface="Arial"/>
                <a:ea typeface="Arial"/>
                <a:cs typeface="Arial"/>
                <a:sym typeface="Arial"/>
              </a:rPr>
              <a:t>Before using this format:</a:t>
            </a:r>
            <a:endParaRPr sz="1500">
              <a:highlight>
                <a:schemeClr val="lt1"/>
              </a:highlight>
              <a:latin typeface="Arial"/>
              <a:ea typeface="Arial"/>
              <a:cs typeface="Arial"/>
              <a:sym typeface="Arial"/>
            </a:endParaRPr>
          </a:p>
          <a:p>
            <a:pPr indent="-323850" lvl="0" marL="457200" rtl="0" algn="l">
              <a:lnSpc>
                <a:spcPct val="100000"/>
              </a:lnSpc>
              <a:spcBef>
                <a:spcPts val="500"/>
              </a:spcBef>
              <a:spcAft>
                <a:spcPts val="0"/>
              </a:spcAft>
              <a:buSzPts val="1500"/>
              <a:buChar char="•"/>
            </a:pPr>
            <a:r>
              <a:rPr lang="en-US" sz="1500">
                <a:latin typeface="Arial"/>
                <a:ea typeface="Arial"/>
                <a:cs typeface="Arial"/>
                <a:sym typeface="Arial"/>
              </a:rPr>
              <a:t>Insert the time, location, and host in the “Introduction” section.</a:t>
            </a:r>
            <a:endParaRPr sz="1500">
              <a:latin typeface="Arial"/>
              <a:ea typeface="Arial"/>
              <a:cs typeface="Arial"/>
              <a:sym typeface="Arial"/>
            </a:endParaRPr>
          </a:p>
          <a:p>
            <a:pPr indent="-323850" lvl="0" marL="457200" rtl="0" algn="l">
              <a:lnSpc>
                <a:spcPct val="100000"/>
              </a:lnSpc>
              <a:spcBef>
                <a:spcPts val="500"/>
              </a:spcBef>
              <a:spcAft>
                <a:spcPts val="0"/>
              </a:spcAft>
              <a:buSzPts val="1500"/>
              <a:buChar char="•"/>
            </a:pPr>
            <a:r>
              <a:rPr lang="en-US" sz="1500">
                <a:latin typeface="Arial"/>
                <a:ea typeface="Arial"/>
                <a:cs typeface="Arial"/>
                <a:sym typeface="Arial"/>
              </a:rPr>
              <a:t>On the Seventh Tradition slide, clarify methods for collecting the Seventh Tradition and </a:t>
            </a:r>
            <a:r>
              <a:rPr lang="en-US" sz="1500">
                <a:latin typeface="Arial"/>
                <a:ea typeface="Arial"/>
                <a:cs typeface="Arial"/>
                <a:sym typeface="Arial"/>
                <a:extLst>
                  <a:ext uri="http://customooxmlschemas.google.com/">
                    <go:slidesCustomData xmlns:go="http://customooxmlschemas.google.com/" textRoundtripDataId="0"/>
                  </a:ext>
                </a:extLst>
              </a:rPr>
              <a:t>include the word “Chapter” where applicable</a:t>
            </a:r>
            <a:r>
              <a:rPr lang="en-US" sz="1500">
                <a:latin typeface="Arial"/>
                <a:ea typeface="Arial"/>
                <a:cs typeface="Arial"/>
                <a:sym typeface="Arial"/>
              </a:rPr>
              <a:t>.</a:t>
            </a:r>
            <a:endParaRPr sz="1500">
              <a:latin typeface="Arial"/>
              <a:ea typeface="Arial"/>
              <a:cs typeface="Arial"/>
              <a:sym typeface="Arial"/>
            </a:endParaRPr>
          </a:p>
          <a:p>
            <a:pPr indent="0" lvl="0" marL="0" rtl="0" algn="l">
              <a:lnSpc>
                <a:spcPct val="100000"/>
              </a:lnSpc>
              <a:spcBef>
                <a:spcPts val="500"/>
              </a:spcBef>
              <a:spcAft>
                <a:spcPts val="0"/>
              </a:spcAft>
              <a:buSzPts val="1800"/>
              <a:buNone/>
            </a:pPr>
            <a:r>
              <a:rPr b="1" lang="en-US" sz="1500">
                <a:highlight>
                  <a:schemeClr val="lt1"/>
                </a:highlight>
                <a:latin typeface="Arial"/>
                <a:ea typeface="Arial"/>
                <a:cs typeface="Arial"/>
                <a:sym typeface="Arial"/>
              </a:rPr>
              <a:t>Optional</a:t>
            </a:r>
            <a:r>
              <a:rPr b="1" lang="en-US" sz="1500">
                <a:latin typeface="Arial"/>
                <a:ea typeface="Arial"/>
                <a:cs typeface="Arial"/>
                <a:sym typeface="Arial"/>
              </a:rPr>
              <a:t> Edits</a:t>
            </a:r>
            <a:r>
              <a:rPr lang="en-US" sz="1500">
                <a:latin typeface="Arial"/>
                <a:ea typeface="Arial"/>
                <a:cs typeface="Arial"/>
                <a:sym typeface="Arial"/>
              </a:rPr>
              <a:t>. Using group conscience at your business meeting, groups may:</a:t>
            </a:r>
            <a:endParaRPr sz="1500">
              <a:latin typeface="Arial"/>
              <a:ea typeface="Arial"/>
              <a:cs typeface="Arial"/>
              <a:sym typeface="Arial"/>
              <a:extLst>
                <a:ext uri="http://customooxmlschemas.google.com/">
                  <go:slidesCustomData xmlns:go="http://customooxmlschemas.google.com/" textRoundtripDataId="1"/>
                </a:ext>
              </a:extLst>
            </a:endParaRPr>
          </a:p>
          <a:p>
            <a:pPr indent="-323850" lvl="0" marL="457200" rtl="0" algn="l">
              <a:lnSpc>
                <a:spcPct val="100000"/>
              </a:lnSpc>
              <a:spcBef>
                <a:spcPts val="500"/>
              </a:spcBef>
              <a:spcAft>
                <a:spcPts val="0"/>
              </a:spcAft>
              <a:buSzPts val="1500"/>
              <a:buChar char="•"/>
            </a:pPr>
            <a:r>
              <a:rPr lang="en-US" sz="1500">
                <a:latin typeface="Arial"/>
                <a:ea typeface="Arial"/>
                <a:cs typeface="Arial"/>
                <a:sym typeface="Arial"/>
              </a:rPr>
              <a:t>Slide #9: make additions to the Videoconference </a:t>
            </a:r>
            <a:r>
              <a:rPr lang="en-US" sz="1500">
                <a:latin typeface="Arial"/>
                <a:ea typeface="Arial"/>
                <a:cs typeface="Arial"/>
                <a:sym typeface="Arial"/>
                <a:extLst>
                  <a:ext uri="http://customooxmlschemas.google.com/">
                    <go:slidesCustomData xmlns:go="http://customooxmlschemas.google.com/" textRoundtripDataId="2"/>
                  </a:ext>
                </a:extLst>
              </a:rPr>
              <a:t>Guidelines</a:t>
            </a:r>
            <a:r>
              <a:rPr lang="en-US" sz="1500">
                <a:latin typeface="Arial"/>
                <a:ea typeface="Arial"/>
                <a:cs typeface="Arial"/>
                <a:sym typeface="Arial"/>
              </a:rPr>
              <a:t>, if necessary.</a:t>
            </a:r>
            <a:endParaRPr sz="1500">
              <a:latin typeface="Arial"/>
              <a:ea typeface="Arial"/>
              <a:cs typeface="Arial"/>
              <a:sym typeface="Arial"/>
            </a:endParaRPr>
          </a:p>
          <a:p>
            <a:pPr indent="-323850" lvl="0" marL="457200" rtl="0" algn="l">
              <a:lnSpc>
                <a:spcPct val="100000"/>
              </a:lnSpc>
              <a:spcBef>
                <a:spcPts val="500"/>
              </a:spcBef>
              <a:spcAft>
                <a:spcPts val="0"/>
              </a:spcAft>
              <a:buSzPts val="1500"/>
              <a:buChar char="•"/>
            </a:pPr>
            <a:r>
              <a:rPr lang="en-US" sz="1500">
                <a:latin typeface="Arial"/>
                <a:ea typeface="Arial"/>
                <a:cs typeface="Arial"/>
                <a:sym typeface="Arial"/>
              </a:rPr>
              <a:t>Slide #22: replace last sentence of the Sponsor with: “Available sponsors, please put your number in the chat and raise your virtual hand. When called on, share your name and phone number. [</a:t>
            </a:r>
            <a:r>
              <a:rPr i="1" lang="en-US" sz="1500">
                <a:latin typeface="Arial"/>
                <a:ea typeface="Arial"/>
                <a:cs typeface="Arial"/>
                <a:sym typeface="Arial"/>
              </a:rPr>
              <a:t>Call on sponsors.</a:t>
            </a:r>
            <a:r>
              <a:rPr lang="en-US" sz="1500">
                <a:latin typeface="Arial"/>
                <a:ea typeface="Arial"/>
                <a:cs typeface="Arial"/>
                <a:sym typeface="Arial"/>
              </a:rPr>
              <a:t>]”</a:t>
            </a:r>
            <a:endParaRPr sz="1500">
              <a:latin typeface="Arial"/>
              <a:ea typeface="Arial"/>
              <a:cs typeface="Arial"/>
              <a:sym typeface="Arial"/>
            </a:endParaRPr>
          </a:p>
          <a:p>
            <a:pPr indent="-323850" lvl="0" marL="457200" rtl="0" algn="l">
              <a:lnSpc>
                <a:spcPct val="100000"/>
              </a:lnSpc>
              <a:spcBef>
                <a:spcPts val="500"/>
              </a:spcBef>
              <a:spcAft>
                <a:spcPts val="0"/>
              </a:spcAft>
              <a:buSzPts val="1500"/>
              <a:buFont typeface="Arial"/>
              <a:buChar char="•"/>
            </a:pPr>
            <a:r>
              <a:rPr lang="en-US" sz="1500">
                <a:latin typeface="Arial"/>
                <a:ea typeface="Arial"/>
                <a:cs typeface="Arial"/>
                <a:sym typeface="Arial"/>
              </a:rPr>
              <a:t>Slide #22: Add “Available sponsors, please add an ‘S’ before your name in the participants’ window and stay after the meeting to connect with those who need a sponsor.”</a:t>
            </a:r>
            <a:endParaRPr sz="1500">
              <a:latin typeface="Arial"/>
              <a:ea typeface="Arial"/>
              <a:cs typeface="Arial"/>
              <a:sym typeface="Arial"/>
            </a:endParaRPr>
          </a:p>
          <a:p>
            <a:pPr indent="-323850" lvl="0" marL="457200" rtl="0" algn="l">
              <a:lnSpc>
                <a:spcPct val="100000"/>
              </a:lnSpc>
              <a:spcBef>
                <a:spcPts val="500"/>
              </a:spcBef>
              <a:spcAft>
                <a:spcPts val="0"/>
              </a:spcAft>
              <a:buSzPts val="1500"/>
              <a:buFont typeface="Arial"/>
              <a:buChar char="•"/>
            </a:pPr>
            <a:r>
              <a:rPr lang="en-US" sz="1500">
                <a:latin typeface="Arial"/>
                <a:ea typeface="Arial"/>
                <a:cs typeface="Arial"/>
                <a:sym typeface="Arial"/>
              </a:rPr>
              <a:t>Slide #23: Add Seventh Tradition method.</a:t>
            </a:r>
            <a:endParaRPr sz="1500">
              <a:latin typeface="Arial"/>
              <a:ea typeface="Arial"/>
              <a:cs typeface="Arial"/>
              <a:sym typeface="Arial"/>
            </a:endParaRPr>
          </a:p>
          <a:p>
            <a:pPr indent="0" lvl="0" marL="0" rtl="0" algn="l">
              <a:lnSpc>
                <a:spcPct val="100000"/>
              </a:lnSpc>
              <a:spcBef>
                <a:spcPts val="500"/>
              </a:spcBef>
              <a:spcAft>
                <a:spcPts val="0"/>
              </a:spcAft>
              <a:buNone/>
            </a:pPr>
            <a:r>
              <a:rPr b="1" lang="en-US" sz="1500">
                <a:latin typeface="Arial"/>
                <a:ea typeface="Arial"/>
                <a:cs typeface="Arial"/>
                <a:sym typeface="Arial"/>
              </a:rPr>
              <a:t>Meeting Format Options</a:t>
            </a:r>
            <a:endParaRPr b="1" sz="1500">
              <a:latin typeface="Arial"/>
              <a:ea typeface="Arial"/>
              <a:cs typeface="Arial"/>
              <a:sym typeface="Arial"/>
            </a:endParaRPr>
          </a:p>
          <a:p>
            <a:pPr indent="-323850" lvl="0" marL="457200" rtl="0" algn="l">
              <a:lnSpc>
                <a:spcPct val="100000"/>
              </a:lnSpc>
              <a:spcBef>
                <a:spcPts val="500"/>
              </a:spcBef>
              <a:spcAft>
                <a:spcPts val="0"/>
              </a:spcAft>
              <a:buSzPts val="1500"/>
              <a:buChar char="•"/>
            </a:pPr>
            <a:r>
              <a:rPr lang="en-US" sz="1500">
                <a:latin typeface="Arial"/>
                <a:ea typeface="Arial"/>
                <a:cs typeface="Arial"/>
                <a:sym typeface="Arial"/>
              </a:rPr>
              <a:t>Qualification Meeting (single or multiple speakers) focused on gratitude.</a:t>
            </a:r>
            <a:endParaRPr sz="1500">
              <a:latin typeface="Arial"/>
              <a:ea typeface="Arial"/>
              <a:cs typeface="Arial"/>
              <a:sym typeface="Arial"/>
            </a:endParaRPr>
          </a:p>
          <a:p>
            <a:pPr indent="-323850" lvl="0" marL="457200" rtl="0" algn="l">
              <a:lnSpc>
                <a:spcPct val="100000"/>
              </a:lnSpc>
              <a:spcBef>
                <a:spcPts val="500"/>
              </a:spcBef>
              <a:spcAft>
                <a:spcPts val="0"/>
              </a:spcAft>
              <a:buSzPts val="1500"/>
              <a:buChar char="•"/>
            </a:pPr>
            <a:r>
              <a:rPr lang="en-US" sz="1500">
                <a:latin typeface="Arial"/>
                <a:ea typeface="Arial"/>
                <a:cs typeface="Arial"/>
                <a:sym typeface="Arial"/>
              </a:rPr>
              <a:t>Sharing Meeting focused on gratitude.</a:t>
            </a:r>
            <a:endParaRPr sz="1500">
              <a:latin typeface="Arial"/>
              <a:ea typeface="Arial"/>
              <a:cs typeface="Arial"/>
              <a:sym typeface="Arial"/>
            </a:endParaRPr>
          </a:p>
          <a:p>
            <a:pPr indent="-323850" lvl="0" marL="457200" rtl="0" algn="l">
              <a:lnSpc>
                <a:spcPct val="100000"/>
              </a:lnSpc>
              <a:spcBef>
                <a:spcPts val="500"/>
              </a:spcBef>
              <a:spcAft>
                <a:spcPts val="0"/>
              </a:spcAft>
              <a:buSzPts val="1500"/>
              <a:buChar char="•"/>
            </a:pPr>
            <a:r>
              <a:rPr lang="en-US" sz="1500">
                <a:latin typeface="Arial"/>
                <a:ea typeface="Arial"/>
                <a:cs typeface="Arial"/>
                <a:sym typeface="Arial"/>
              </a:rPr>
              <a:t>Tools Meeting using the “Gratitude” section from “Living Abstinently.”</a:t>
            </a:r>
            <a:endParaRPr sz="1500">
              <a:latin typeface="Arial"/>
              <a:ea typeface="Arial"/>
              <a:cs typeface="Arial"/>
              <a:sym typeface="Arial"/>
            </a:endParaRPr>
          </a:p>
          <a:p>
            <a:pPr indent="0" lvl="0" marL="457200" rtl="0" algn="l">
              <a:lnSpc>
                <a:spcPct val="110000"/>
              </a:lnSpc>
              <a:spcBef>
                <a:spcPts val="500"/>
              </a:spcBef>
              <a:spcAft>
                <a:spcPts val="0"/>
              </a:spcAft>
              <a:buSzPts val="1800"/>
              <a:buNone/>
            </a:pPr>
            <a:r>
              <a:t/>
            </a:r>
            <a:endParaRPr sz="1500">
              <a:latin typeface="Arial"/>
              <a:ea typeface="Arial"/>
              <a:cs typeface="Arial"/>
              <a:sym typeface="Arial"/>
            </a:endParaRPr>
          </a:p>
          <a:p>
            <a:pPr indent="0" lvl="0" marL="457200" rtl="0" algn="l">
              <a:lnSpc>
                <a:spcPct val="110000"/>
              </a:lnSpc>
              <a:spcBef>
                <a:spcPts val="0"/>
              </a:spcBef>
              <a:spcAft>
                <a:spcPts val="0"/>
              </a:spcAft>
              <a:buSzPts val="1800"/>
              <a:buNone/>
            </a:pPr>
            <a:r>
              <a:t/>
            </a:r>
            <a:endParaRPr sz="1500">
              <a:latin typeface="Arial"/>
              <a:ea typeface="Arial"/>
              <a:cs typeface="Arial"/>
              <a:sym typeface="Arial"/>
            </a:endParaRPr>
          </a:p>
          <a:p>
            <a:pPr indent="0" lvl="0" marL="0" rtl="0" algn="l">
              <a:lnSpc>
                <a:spcPct val="110000"/>
              </a:lnSpc>
              <a:spcBef>
                <a:spcPts val="0"/>
              </a:spcBef>
              <a:spcAft>
                <a:spcPts val="0"/>
              </a:spcAft>
              <a:buClr>
                <a:schemeClr val="dk1"/>
              </a:buClr>
              <a:buSzPts val="1100"/>
              <a:buFont typeface="Arial"/>
              <a:buNone/>
            </a:pPr>
            <a:r>
              <a:t/>
            </a:r>
            <a:endParaRPr sz="1200">
              <a:latin typeface="Arial"/>
              <a:ea typeface="Arial"/>
              <a:cs typeface="Arial"/>
              <a:sym typeface="Arial"/>
            </a:endParaRPr>
          </a:p>
          <a:p>
            <a:pPr indent="0" lvl="0" marL="0" rtl="0" algn="l">
              <a:lnSpc>
                <a:spcPct val="90000"/>
              </a:lnSpc>
              <a:spcBef>
                <a:spcPts val="1000"/>
              </a:spcBef>
              <a:spcAft>
                <a:spcPts val="0"/>
              </a:spcAft>
              <a:buSzPts val="1800"/>
              <a:buNone/>
            </a:pPr>
            <a:r>
              <a:t/>
            </a:r>
            <a:endParaRPr/>
          </a:p>
        </p:txBody>
      </p:sp>
      <p:sp>
        <p:nvSpPr>
          <p:cNvPr id="99" name="Google Shape;99;g2b764dfd3a2_0_4"/>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6"/>
          <p:cNvSpPr txBox="1"/>
          <p:nvPr>
            <p:ph idx="1" type="body"/>
          </p:nvPr>
        </p:nvSpPr>
        <p:spPr>
          <a:xfrm>
            <a:off x="838200" y="502150"/>
            <a:ext cx="10515600" cy="5338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rPr lang="en-US" sz="2500"/>
              <a:t>[</a:t>
            </a:r>
            <a:r>
              <a:rPr i="1" lang="en-US" sz="2500"/>
              <a:t>Approximately 50 minutes </a:t>
            </a:r>
            <a:r>
              <a:rPr i="1" lang="en-US" sz="2500">
                <a:highlight>
                  <a:schemeClr val="lt1"/>
                </a:highlight>
              </a:rPr>
              <a:t>after the meeting start time.</a:t>
            </a:r>
            <a:r>
              <a:rPr lang="en-US" sz="2500">
                <a:highlight>
                  <a:schemeClr val="lt1"/>
                </a:highlight>
              </a:rPr>
              <a:t>]</a:t>
            </a:r>
            <a:endParaRPr sz="2500">
              <a:highlight>
                <a:schemeClr val="lt1"/>
              </a:highlight>
            </a:endParaRPr>
          </a:p>
          <a:p>
            <a:pPr indent="0" lvl="0" marL="0" rtl="0" algn="l">
              <a:lnSpc>
                <a:spcPct val="90000"/>
              </a:lnSpc>
              <a:spcBef>
                <a:spcPts val="0"/>
              </a:spcBef>
              <a:spcAft>
                <a:spcPts val="0"/>
              </a:spcAft>
              <a:buClr>
                <a:schemeClr val="dk1"/>
              </a:buClr>
              <a:buSzPts val="2800"/>
              <a:buNone/>
            </a:pPr>
            <a:r>
              <a:t/>
            </a:r>
            <a:endParaRPr i="1"/>
          </a:p>
          <a:p>
            <a:pPr indent="0" lvl="0" marL="0" rtl="0" algn="just">
              <a:lnSpc>
                <a:spcPct val="100000"/>
              </a:lnSpc>
              <a:spcBef>
                <a:spcPts val="1000"/>
              </a:spcBef>
              <a:spcAft>
                <a:spcPts val="0"/>
              </a:spcAft>
              <a:buClr>
                <a:schemeClr val="dk1"/>
              </a:buClr>
              <a:buSzPts val="2800"/>
              <a:buNone/>
            </a:pPr>
            <a:r>
              <a:rPr b="1" lang="en-US" sz="3000"/>
              <a:t>NEWCOMER &amp; VISITOR WELCOME</a:t>
            </a:r>
            <a:endParaRPr b="1" sz="3000"/>
          </a:p>
          <a:p>
            <a:pPr indent="0" lvl="0" marL="0" rtl="0" algn="just">
              <a:lnSpc>
                <a:spcPct val="100000"/>
              </a:lnSpc>
              <a:spcBef>
                <a:spcPts val="1000"/>
              </a:spcBef>
              <a:spcAft>
                <a:spcPts val="0"/>
              </a:spcAft>
              <a:buClr>
                <a:schemeClr val="dk1"/>
              </a:buClr>
              <a:buSzPts val="2800"/>
              <a:buNone/>
            </a:pPr>
            <a:r>
              <a:t/>
            </a:r>
            <a:endParaRPr b="1" sz="3000"/>
          </a:p>
          <a:p>
            <a:pPr indent="0" lvl="0" marL="0" rtl="0" algn="l">
              <a:lnSpc>
                <a:spcPct val="100000"/>
              </a:lnSpc>
              <a:spcBef>
                <a:spcPts val="1000"/>
              </a:spcBef>
              <a:spcAft>
                <a:spcPts val="0"/>
              </a:spcAft>
              <a:buClr>
                <a:schemeClr val="dk1"/>
              </a:buClr>
              <a:buSzPts val="2800"/>
              <a:buNone/>
            </a:pPr>
            <a:r>
              <a:rPr lang="en-US" sz="2500"/>
              <a:t>If you are new or visiting this meeting, please select the “Raise Hand” feature or, if joining by phone, press *9. When called on, simply share your first name, where you’re from, and whether you are new, returning, or visiting.</a:t>
            </a:r>
            <a:endParaRPr sz="2500"/>
          </a:p>
          <a:p>
            <a:pPr indent="0" lvl="0" marL="0" rtl="0" algn="l">
              <a:lnSpc>
                <a:spcPct val="100000"/>
              </a:lnSpc>
              <a:spcBef>
                <a:spcPts val="1000"/>
              </a:spcBef>
              <a:spcAft>
                <a:spcPts val="0"/>
              </a:spcAft>
              <a:buClr>
                <a:schemeClr val="dk1"/>
              </a:buClr>
              <a:buSzPts val="2800"/>
              <a:buNone/>
            </a:pPr>
            <a:r>
              <a:rPr lang="en-US" sz="2500"/>
              <a:t>[</a:t>
            </a:r>
            <a:r>
              <a:rPr i="1" lang="en-US" sz="2500"/>
              <a:t>Call on volunteers.</a:t>
            </a:r>
            <a:r>
              <a:rPr lang="en-US" sz="2500"/>
              <a:t>] </a:t>
            </a:r>
            <a:endParaRPr sz="2500">
              <a:extLst>
                <a:ext uri="http://customooxmlschemas.google.com/">
                  <go:slidesCustomData xmlns:go="http://customooxmlschemas.google.com/" textRoundtripDataId="9"/>
                </a:ext>
              </a:extLst>
            </a:endParaRPr>
          </a:p>
          <a:p>
            <a:pPr indent="0" lvl="0" marL="0" rtl="0" algn="l">
              <a:lnSpc>
                <a:spcPct val="100000"/>
              </a:lnSpc>
              <a:spcBef>
                <a:spcPts val="1000"/>
              </a:spcBef>
              <a:spcAft>
                <a:spcPts val="0"/>
              </a:spcAft>
              <a:buClr>
                <a:schemeClr val="dk1"/>
              </a:buClr>
              <a:buSzPts val="2800"/>
              <a:buNone/>
            </a:pPr>
            <a:r>
              <a:rPr lang="en-US" sz="2500"/>
              <a:t>Welcome to you all.</a:t>
            </a:r>
            <a:endParaRPr sz="2500"/>
          </a:p>
          <a:p>
            <a:pPr indent="0" lvl="0" marL="0" rtl="0" algn="l">
              <a:lnSpc>
                <a:spcPct val="100000"/>
              </a:lnSpc>
              <a:spcBef>
                <a:spcPts val="1000"/>
              </a:spcBef>
              <a:spcAft>
                <a:spcPts val="0"/>
              </a:spcAft>
              <a:buClr>
                <a:schemeClr val="dk1"/>
              </a:buClr>
              <a:buSzPts val="2800"/>
              <a:buNone/>
            </a:pPr>
            <a:r>
              <a:t/>
            </a:r>
            <a:endParaRPr sz="2500"/>
          </a:p>
        </p:txBody>
      </p:sp>
      <p:sp>
        <p:nvSpPr>
          <p:cNvPr id="217" name="Google Shape;217;p36"/>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7"/>
          <p:cNvSpPr txBox="1"/>
          <p:nvPr>
            <p:ph idx="1" type="body"/>
          </p:nvPr>
        </p:nvSpPr>
        <p:spPr>
          <a:xfrm>
            <a:off x="678425" y="868050"/>
            <a:ext cx="10535400" cy="56697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rPr b="1" lang="en-US" sz="3000"/>
              <a:t>GREETERS </a:t>
            </a:r>
            <a:endParaRPr sz="2600">
              <a:extLst>
                <a:ext uri="http://customooxmlschemas.google.com/">
                  <go:slidesCustomData xmlns:go="http://customooxmlschemas.google.com/" textRoundtripDataId="10"/>
                </a:ext>
              </a:extLst>
            </a:endParaRPr>
          </a:p>
          <a:p>
            <a:pPr indent="0" lvl="0" marL="0" rtl="0" algn="l">
              <a:lnSpc>
                <a:spcPct val="100000"/>
              </a:lnSpc>
              <a:spcBef>
                <a:spcPts val="1000"/>
              </a:spcBef>
              <a:spcAft>
                <a:spcPts val="0"/>
              </a:spcAft>
              <a:buClr>
                <a:schemeClr val="dk1"/>
              </a:buClr>
              <a:buSzPts val="2800"/>
              <a:buFont typeface="Arial"/>
              <a:buNone/>
            </a:pPr>
            <a:r>
              <a:t/>
            </a:r>
            <a:endParaRPr>
              <a:highlight>
                <a:srgbClr val="FFFFFF"/>
              </a:highlight>
            </a:endParaRPr>
          </a:p>
          <a:p>
            <a:pPr indent="0" lvl="0" marL="0" rtl="0" algn="l">
              <a:lnSpc>
                <a:spcPct val="100000"/>
              </a:lnSpc>
              <a:spcBef>
                <a:spcPts val="0"/>
              </a:spcBef>
              <a:spcAft>
                <a:spcPts val="0"/>
              </a:spcAft>
              <a:buSzPts val="1800"/>
              <a:buNone/>
            </a:pPr>
            <a:r>
              <a:rPr lang="en-US" sz="2500">
                <a:highlight>
                  <a:srgbClr val="FFFFFF"/>
                </a:highlight>
                <a:extLst>
                  <a:ext uri="http://customooxmlschemas.google.com/">
                    <go:slidesCustomData xmlns:go="http://customooxmlschemas.google.com/" textRoundtripDataId="11"/>
                  </a:ext>
                </a:extLst>
              </a:rPr>
              <a:t>I</a:t>
            </a:r>
            <a:r>
              <a:rPr lang="en-US" sz="2500">
                <a:highlight>
                  <a:srgbClr val="FFFFFF"/>
                </a:highlight>
                <a:extLst>
                  <a:ext uri="http://customooxmlschemas.google.com/">
                    <go:slidesCustomData xmlns:go="http://customooxmlschemas.google.com/" textRoundtripDataId="12"/>
                  </a:ext>
                </a:extLst>
              </a:rPr>
              <a:t>f you are new or have questions, </a:t>
            </a:r>
            <a:r>
              <a:rPr lang="en-US" sz="2500">
                <a:highlight>
                  <a:srgbClr val="FFFFFF"/>
                </a:highlight>
              </a:rPr>
              <a:t>we invite you to stay after the meeting to speak with one of our Greeters. Would the Greeters for this meeting please introduce themselves? [</a:t>
            </a:r>
            <a:r>
              <a:rPr i="1" lang="en-US" sz="2500">
                <a:highlight>
                  <a:srgbClr val="FFFFFF"/>
                </a:highlight>
              </a:rPr>
              <a:t>Pause.</a:t>
            </a:r>
            <a:r>
              <a:rPr lang="en-US" sz="2500">
                <a:highlight>
                  <a:srgbClr val="FFFFFF"/>
                </a:highlight>
              </a:rPr>
              <a:t>]</a:t>
            </a:r>
            <a:endParaRPr sz="2500">
              <a:highlight>
                <a:srgbClr val="FFFFFF"/>
              </a:highlight>
            </a:endParaRPr>
          </a:p>
          <a:p>
            <a:pPr indent="0" lvl="0" marL="0" rtl="0" algn="l">
              <a:lnSpc>
                <a:spcPct val="100000"/>
              </a:lnSpc>
              <a:spcBef>
                <a:spcPts val="0"/>
              </a:spcBef>
              <a:spcAft>
                <a:spcPts val="0"/>
              </a:spcAft>
              <a:buSzPts val="1800"/>
              <a:buNone/>
            </a:pPr>
            <a:r>
              <a:t/>
            </a:r>
            <a:endParaRPr sz="2500"/>
          </a:p>
          <a:p>
            <a:pPr indent="0" lvl="0" marL="0" rtl="0" algn="l">
              <a:lnSpc>
                <a:spcPct val="100000"/>
              </a:lnSpc>
              <a:spcBef>
                <a:spcPts val="0"/>
              </a:spcBef>
              <a:spcAft>
                <a:spcPts val="0"/>
              </a:spcAft>
              <a:buClr>
                <a:schemeClr val="dk1"/>
              </a:buClr>
              <a:buSzPts val="1800"/>
              <a:buFont typeface="Arial"/>
              <a:buNone/>
            </a:pPr>
            <a:r>
              <a:rPr lang="en-US" sz="2500"/>
              <a:t>The Fifth Tradition reminds us that we are all responsible for carrying the message. Everyone is encouraged to welcome newcomers.</a:t>
            </a:r>
            <a:endParaRPr sz="2500"/>
          </a:p>
        </p:txBody>
      </p:sp>
      <p:sp>
        <p:nvSpPr>
          <p:cNvPr id="223" name="Google Shape;223;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8"/>
          <p:cNvSpPr txBox="1"/>
          <p:nvPr>
            <p:ph idx="12" type="sldNum"/>
          </p:nvPr>
        </p:nvSpPr>
        <p:spPr>
          <a:xfrm>
            <a:off x="8719450" y="6492875"/>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29" name="Google Shape;229;p38"/>
          <p:cNvSpPr txBox="1"/>
          <p:nvPr>
            <p:ph idx="1" type="body"/>
          </p:nvPr>
        </p:nvSpPr>
        <p:spPr>
          <a:xfrm>
            <a:off x="820025" y="1019700"/>
            <a:ext cx="10419900" cy="4818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rPr b="1" lang="en-US" sz="3000">
                <a:extLst>
                  <a:ext uri="http://customooxmlschemas.google.com/">
                    <go:slidesCustomData xmlns:go="http://customooxmlschemas.google.com/" textRoundtripDataId="13"/>
                  </a:ext>
                </a:extLst>
              </a:rPr>
              <a:t>SPONSORS</a:t>
            </a:r>
            <a:endParaRPr b="1" sz="3000"/>
          </a:p>
          <a:p>
            <a:pPr indent="0" lvl="0" marL="0" rtl="0" algn="l">
              <a:lnSpc>
                <a:spcPct val="90000"/>
              </a:lnSpc>
              <a:spcBef>
                <a:spcPts val="0"/>
              </a:spcBef>
              <a:spcAft>
                <a:spcPts val="0"/>
              </a:spcAft>
              <a:buClr>
                <a:schemeClr val="dk1"/>
              </a:buClr>
              <a:buSzPts val="2800"/>
              <a:buNone/>
            </a:pPr>
            <a:r>
              <a:t/>
            </a:r>
            <a:endParaRPr/>
          </a:p>
          <a:p>
            <a:pPr indent="0" lvl="0" marL="0" rtl="0" algn="l">
              <a:lnSpc>
                <a:spcPct val="100000"/>
              </a:lnSpc>
              <a:spcBef>
                <a:spcPts val="0"/>
              </a:spcBef>
              <a:spcAft>
                <a:spcPts val="0"/>
              </a:spcAft>
              <a:buClr>
                <a:schemeClr val="dk1"/>
              </a:buClr>
              <a:buSzPts val="2800"/>
              <a:buNone/>
            </a:pPr>
            <a:r>
              <a:rPr lang="en-US" sz="2500">
                <a:extLst>
                  <a:ext uri="http://customooxmlschemas.google.com/">
                    <go:slidesCustomData xmlns:go="http://customooxmlschemas.google.com/" textRoundtripDataId="14"/>
                  </a:ext>
                </a:extLst>
              </a:rPr>
              <a:t>Sponsors are FA members working with an FA sponsor and living the Twelve Steps. They have been continuously abstinent for at least six months. </a:t>
            </a:r>
            <a:endParaRPr sz="2500">
              <a:extLst>
                <a:ext uri="http://customooxmlschemas.google.com/">
                  <go:slidesCustomData xmlns:go="http://customooxmlschemas.google.com/" textRoundtripDataId="15"/>
                </a:ext>
              </a:extLst>
            </a:endParaRPr>
          </a:p>
          <a:p>
            <a:pPr indent="0" lvl="0" marL="0" rtl="0" algn="l">
              <a:lnSpc>
                <a:spcPct val="100000"/>
              </a:lnSpc>
              <a:spcBef>
                <a:spcPts val="0"/>
              </a:spcBef>
              <a:spcAft>
                <a:spcPts val="0"/>
              </a:spcAft>
              <a:buClr>
                <a:schemeClr val="dk1"/>
              </a:buClr>
              <a:buSzPts val="2800"/>
              <a:buNone/>
            </a:pPr>
            <a:r>
              <a:t/>
            </a:r>
            <a:endParaRPr sz="2500">
              <a:extLst>
                <a:ext uri="http://customooxmlschemas.google.com/">
                  <go:slidesCustomData xmlns:go="http://customooxmlschemas.google.com/" textRoundtripDataId="16"/>
                </a:ext>
              </a:extLst>
            </a:endParaRPr>
          </a:p>
          <a:p>
            <a:pPr indent="0" lvl="0" marL="0" rtl="0" algn="l">
              <a:lnSpc>
                <a:spcPct val="100000"/>
              </a:lnSpc>
              <a:spcBef>
                <a:spcPts val="0"/>
              </a:spcBef>
              <a:spcAft>
                <a:spcPts val="0"/>
              </a:spcAft>
              <a:buClr>
                <a:schemeClr val="dk1"/>
              </a:buClr>
              <a:buSzPts val="2800"/>
              <a:buNone/>
            </a:pPr>
            <a:r>
              <a:rPr lang="en-US" sz="2500">
                <a:extLst>
                  <a:ext uri="http://customooxmlschemas.google.com/">
                    <go:slidesCustomData xmlns:go="http://customooxmlschemas.google.com/" textRoundtripDataId="17"/>
                  </a:ext>
                </a:extLst>
              </a:rPr>
              <a:t>Sponsors start us in the program and guide us in our recovery. If you are ready to begin the FA program, please reach out to an available sponsor. They will put their</a:t>
            </a:r>
            <a:r>
              <a:rPr lang="en-US" sz="2500">
                <a:highlight>
                  <a:schemeClr val="lt1"/>
                </a:highlight>
                <a:extLst>
                  <a:ext uri="http://customooxmlschemas.google.com/">
                    <go:slidesCustomData xmlns:go="http://customooxmlschemas.google.com/" textRoundtripDataId="18"/>
                  </a:ext>
                </a:extLst>
              </a:rPr>
              <a:t> name and number in the chat and stay after to meet you. </a:t>
            </a:r>
            <a:endParaRPr sz="2500">
              <a:highlight>
                <a:schemeClr val="lt1"/>
              </a:highlight>
              <a:extLst>
                <a:ext uri="http://customooxmlschemas.google.com/">
                  <go:slidesCustomData xmlns:go="http://customooxmlschemas.google.com/" textRoundtripDataId="19"/>
                </a:ext>
              </a:extLst>
            </a:endParaRPr>
          </a:p>
          <a:p>
            <a:pPr indent="0" lvl="0" marL="0" rtl="0" algn="l">
              <a:lnSpc>
                <a:spcPct val="100000"/>
              </a:lnSpc>
              <a:spcBef>
                <a:spcPts val="0"/>
              </a:spcBef>
              <a:spcAft>
                <a:spcPts val="0"/>
              </a:spcAft>
              <a:buClr>
                <a:schemeClr val="dk1"/>
              </a:buClr>
              <a:buSzPts val="2800"/>
              <a:buNone/>
            </a:pPr>
            <a:r>
              <a:t/>
            </a:r>
            <a:endParaRPr sz="2500">
              <a:extLst>
                <a:ext uri="http://customooxmlschemas.google.com/">
                  <go:slidesCustomData xmlns:go="http://customooxmlschemas.google.com/" textRoundtripDataId="20"/>
                </a:ext>
              </a:extLst>
            </a:endParaRPr>
          </a:p>
          <a:p>
            <a:pPr indent="0" lvl="0" marL="0" rtl="0" algn="l">
              <a:lnSpc>
                <a:spcPct val="100000"/>
              </a:lnSpc>
              <a:spcBef>
                <a:spcPts val="0"/>
              </a:spcBef>
              <a:spcAft>
                <a:spcPts val="0"/>
              </a:spcAft>
              <a:buClr>
                <a:schemeClr val="dk1"/>
              </a:buClr>
              <a:buSzPts val="1100"/>
              <a:buFont typeface="Arial"/>
              <a:buNone/>
            </a:pPr>
            <a:r>
              <a:t/>
            </a:r>
            <a:endParaRPr sz="2500">
              <a:extLst>
                <a:ext uri="http://customooxmlschemas.google.com/">
                  <go:slidesCustomData xmlns:go="http://customooxmlschemas.google.com/" textRoundtripDataId="21"/>
                </a:ext>
              </a:extLst>
            </a:endParaRPr>
          </a:p>
          <a:p>
            <a:pPr indent="0" lvl="0" marL="0" rtl="0" algn="l">
              <a:lnSpc>
                <a:spcPct val="100000"/>
              </a:lnSpc>
              <a:spcBef>
                <a:spcPts val="0"/>
              </a:spcBef>
              <a:spcAft>
                <a:spcPts val="0"/>
              </a:spcAft>
              <a:buClr>
                <a:schemeClr val="dk1"/>
              </a:buClr>
              <a:buSzPts val="2800"/>
              <a:buNone/>
            </a:pPr>
            <a:r>
              <a:t/>
            </a:r>
            <a:endParaRPr sz="2500">
              <a:extLst>
                <a:ext uri="http://customooxmlschemas.google.com/">
                  <go:slidesCustomData xmlns:go="http://customooxmlschemas.google.com/" textRoundtripDataId="22"/>
                </a:ext>
              </a:extLst>
            </a:endParaRPr>
          </a:p>
          <a:p>
            <a:pPr indent="0" lvl="0" marL="0" rtl="0" algn="l">
              <a:lnSpc>
                <a:spcPct val="110000"/>
              </a:lnSpc>
              <a:spcBef>
                <a:spcPts val="0"/>
              </a:spcBef>
              <a:spcAft>
                <a:spcPts val="0"/>
              </a:spcAft>
              <a:buSzPts val="1800"/>
              <a:buNone/>
            </a:pPr>
            <a:r>
              <a:t/>
            </a:r>
            <a:endParaRPr sz="2500">
              <a:highlight>
                <a:schemeClr val="lt1"/>
              </a:highlight>
            </a:endParaRPr>
          </a:p>
          <a:p>
            <a:pPr indent="0" lvl="0" marL="0" rtl="0" algn="l">
              <a:lnSpc>
                <a:spcPct val="100000"/>
              </a:lnSpc>
              <a:spcBef>
                <a:spcPts val="0"/>
              </a:spcBef>
              <a:spcAft>
                <a:spcPts val="0"/>
              </a:spcAft>
              <a:buClr>
                <a:schemeClr val="dk1"/>
              </a:buClr>
              <a:buSzPts val="2800"/>
              <a:buNone/>
            </a:pPr>
            <a:r>
              <a:t/>
            </a:r>
            <a:endParaRPr sz="2400">
              <a:highlight>
                <a:schemeClr val="lt1"/>
              </a:highlight>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1"/>
          <p:cNvSpPr txBox="1"/>
          <p:nvPr>
            <p:ph idx="1" type="body"/>
          </p:nvPr>
        </p:nvSpPr>
        <p:spPr>
          <a:xfrm>
            <a:off x="899850" y="754050"/>
            <a:ext cx="10686600" cy="53499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rPr b="1" lang="en-US" sz="3000"/>
              <a:t>SEVENTH TRADITION </a:t>
            </a:r>
            <a:endParaRPr b="1" sz="3000"/>
          </a:p>
          <a:p>
            <a:pPr indent="0" lvl="0" marL="0" rtl="0" algn="l">
              <a:lnSpc>
                <a:spcPct val="90000"/>
              </a:lnSpc>
              <a:spcBef>
                <a:spcPts val="0"/>
              </a:spcBef>
              <a:spcAft>
                <a:spcPts val="0"/>
              </a:spcAft>
              <a:buClr>
                <a:schemeClr val="dk1"/>
              </a:buClr>
              <a:buSzPts val="2800"/>
              <a:buNone/>
            </a:pPr>
            <a:r>
              <a:t/>
            </a:r>
            <a:endParaRPr/>
          </a:p>
          <a:p>
            <a:pPr indent="0" lvl="0" marL="0" rtl="0" algn="just">
              <a:lnSpc>
                <a:spcPct val="90000"/>
              </a:lnSpc>
              <a:spcBef>
                <a:spcPts val="1000"/>
              </a:spcBef>
              <a:spcAft>
                <a:spcPts val="0"/>
              </a:spcAft>
              <a:buClr>
                <a:schemeClr val="dk1"/>
              </a:buClr>
              <a:buSzPts val="2800"/>
              <a:buNone/>
            </a:pPr>
            <a:r>
              <a:rPr lang="en-US" sz="2500"/>
              <a:t>FA relies exclusively on member donations per the Seventh Tradition. We </a:t>
            </a:r>
            <a:r>
              <a:rPr lang="en-US" sz="2500">
                <a:extLst>
                  <a:ext uri="http://customooxmlschemas.google.com/">
                    <go:slidesCustomData xmlns:go="http://customooxmlschemas.google.com/" textRoundtripDataId="23"/>
                  </a:ext>
                </a:extLst>
              </a:rPr>
              <a:t>neither solicit nor accept outside donations</a:t>
            </a:r>
            <a:r>
              <a:rPr lang="en-US" sz="2500"/>
              <a:t>. </a:t>
            </a:r>
            <a:endParaRPr sz="2500"/>
          </a:p>
          <a:p>
            <a:pPr indent="0" lvl="0" marL="0" rtl="0" algn="l">
              <a:lnSpc>
                <a:spcPct val="115000"/>
              </a:lnSpc>
              <a:spcBef>
                <a:spcPts val="0"/>
              </a:spcBef>
              <a:spcAft>
                <a:spcPts val="0"/>
              </a:spcAft>
              <a:buClr>
                <a:schemeClr val="dk1"/>
              </a:buClr>
              <a:buSzPts val="1100"/>
              <a:buFont typeface="Arial"/>
              <a:buNone/>
            </a:pPr>
            <a:r>
              <a:t/>
            </a:r>
            <a:endParaRPr sz="2500"/>
          </a:p>
          <a:p>
            <a:pPr indent="0" lvl="0" marL="0" rtl="0" algn="l">
              <a:lnSpc>
                <a:spcPct val="115000"/>
              </a:lnSpc>
              <a:spcBef>
                <a:spcPts val="0"/>
              </a:spcBef>
              <a:spcAft>
                <a:spcPts val="0"/>
              </a:spcAft>
              <a:buClr>
                <a:schemeClr val="dk1"/>
              </a:buClr>
              <a:buSzPts val="1100"/>
              <a:buFont typeface="Arial"/>
              <a:buNone/>
            </a:pPr>
            <a:r>
              <a:rPr lang="en-US" sz="2500">
                <a:highlight>
                  <a:schemeClr val="lt1"/>
                </a:highlight>
              </a:rPr>
              <a:t>Your contribution supports this meeting, your intergroup [or Chapter], and the FA World Service office. This meeting accepts payment through [</a:t>
            </a:r>
            <a:r>
              <a:rPr i="1" lang="en-US" sz="2500">
                <a:highlight>
                  <a:schemeClr val="lt1"/>
                </a:highlight>
              </a:rPr>
              <a:t>method will be in the Chat</a:t>
            </a:r>
            <a:r>
              <a:rPr lang="en-US" sz="2500">
                <a:highlight>
                  <a:schemeClr val="lt1"/>
                </a:highlight>
              </a:rPr>
              <a:t>]. </a:t>
            </a:r>
            <a:endParaRPr sz="2500">
              <a:highlight>
                <a:schemeClr val="lt1"/>
              </a:highlight>
            </a:endParaRPr>
          </a:p>
          <a:p>
            <a:pPr indent="0" lvl="0" marL="0" rtl="0" algn="l">
              <a:lnSpc>
                <a:spcPct val="115000"/>
              </a:lnSpc>
              <a:spcBef>
                <a:spcPts val="0"/>
              </a:spcBef>
              <a:spcAft>
                <a:spcPts val="0"/>
              </a:spcAft>
              <a:buClr>
                <a:schemeClr val="dk1"/>
              </a:buClr>
              <a:buSzPts val="1100"/>
              <a:buFont typeface="Arial"/>
              <a:buNone/>
            </a:pPr>
            <a:r>
              <a:t/>
            </a:r>
            <a:endParaRPr sz="2500"/>
          </a:p>
          <a:p>
            <a:pPr indent="0" lvl="0" marL="0" rtl="0" algn="just">
              <a:lnSpc>
                <a:spcPct val="90000"/>
              </a:lnSpc>
              <a:spcBef>
                <a:spcPts val="1000"/>
              </a:spcBef>
              <a:spcAft>
                <a:spcPts val="0"/>
              </a:spcAft>
              <a:buClr>
                <a:schemeClr val="dk1"/>
              </a:buClr>
              <a:buSzPts val="2800"/>
              <a:buNone/>
            </a:pPr>
            <a:r>
              <a:t/>
            </a:r>
            <a:endParaRPr/>
          </a:p>
        </p:txBody>
      </p:sp>
      <p:sp>
        <p:nvSpPr>
          <p:cNvPr id="235" name="Google Shape;235;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49"/>
          <p:cNvSpPr txBox="1"/>
          <p:nvPr>
            <p:ph idx="1" type="body"/>
          </p:nvPr>
        </p:nvSpPr>
        <p:spPr>
          <a:xfrm>
            <a:off x="726450" y="1018425"/>
            <a:ext cx="10739100" cy="2057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000"/>
              </a:spcBef>
              <a:spcAft>
                <a:spcPts val="0"/>
              </a:spcAft>
              <a:buClr>
                <a:schemeClr val="dk1"/>
              </a:buClr>
              <a:buSzPts val="2170"/>
              <a:buFont typeface="Arial"/>
              <a:buNone/>
            </a:pPr>
            <a:r>
              <a:t/>
            </a:r>
            <a:endParaRPr sz="2500"/>
          </a:p>
          <a:p>
            <a:pPr indent="0" lvl="0" marL="0" rtl="0" algn="l">
              <a:lnSpc>
                <a:spcPct val="115000"/>
              </a:lnSpc>
              <a:spcBef>
                <a:spcPts val="1000"/>
              </a:spcBef>
              <a:spcAft>
                <a:spcPts val="0"/>
              </a:spcAft>
              <a:buClr>
                <a:schemeClr val="dk1"/>
              </a:buClr>
              <a:buSzPts val="2170"/>
              <a:buFont typeface="Arial"/>
              <a:buNone/>
            </a:pPr>
            <a:r>
              <a:rPr lang="en-US" sz="2500"/>
              <a:t>We invite someone who does not yet have 90 days of continuous abstinence to read </a:t>
            </a:r>
            <a:r>
              <a:rPr b="1" lang="en-US" sz="2500"/>
              <a:t>THE PROMISES</a:t>
            </a:r>
            <a:r>
              <a:rPr lang="en-US" sz="2500"/>
              <a:t> from the Big Book.</a:t>
            </a:r>
            <a:endParaRPr sz="2500"/>
          </a:p>
          <a:p>
            <a:pPr indent="0" lvl="0" marL="0" rtl="0" algn="l">
              <a:lnSpc>
                <a:spcPct val="115000"/>
              </a:lnSpc>
              <a:spcBef>
                <a:spcPts val="1000"/>
              </a:spcBef>
              <a:spcAft>
                <a:spcPts val="0"/>
              </a:spcAft>
              <a:buClr>
                <a:schemeClr val="dk1"/>
              </a:buClr>
              <a:buSzPts val="2170"/>
              <a:buFont typeface="Arial"/>
              <a:buNone/>
            </a:pPr>
            <a:r>
              <a:t/>
            </a:r>
            <a:endParaRPr sz="2500" strike="sngStrike"/>
          </a:p>
          <a:p>
            <a:pPr indent="0" lvl="0" marL="0" rtl="0" algn="l">
              <a:lnSpc>
                <a:spcPct val="115000"/>
              </a:lnSpc>
              <a:spcBef>
                <a:spcPts val="1000"/>
              </a:spcBef>
              <a:spcAft>
                <a:spcPts val="0"/>
              </a:spcAft>
              <a:buClr>
                <a:schemeClr val="dk1"/>
              </a:buClr>
              <a:buSzPts val="2170"/>
              <a:buFont typeface="Arial"/>
              <a:buNone/>
            </a:pPr>
            <a:r>
              <a:t/>
            </a:r>
            <a:endParaRPr sz="2500"/>
          </a:p>
          <a:p>
            <a:pPr indent="0" lvl="0" marL="0" rtl="0" algn="l">
              <a:lnSpc>
                <a:spcPct val="115000"/>
              </a:lnSpc>
              <a:spcBef>
                <a:spcPts val="1000"/>
              </a:spcBef>
              <a:spcAft>
                <a:spcPts val="0"/>
              </a:spcAft>
              <a:buClr>
                <a:schemeClr val="dk1"/>
              </a:buClr>
              <a:buSzPts val="2170"/>
              <a:buFont typeface="Arial"/>
              <a:buNone/>
            </a:pPr>
            <a:r>
              <a:t/>
            </a:r>
            <a:endParaRPr sz="2500"/>
          </a:p>
          <a:p>
            <a:pPr indent="0" lvl="0" marL="0" rtl="0" algn="l">
              <a:lnSpc>
                <a:spcPct val="115000"/>
              </a:lnSpc>
              <a:spcBef>
                <a:spcPts val="1000"/>
              </a:spcBef>
              <a:spcAft>
                <a:spcPts val="0"/>
              </a:spcAft>
              <a:buClr>
                <a:schemeClr val="dk1"/>
              </a:buClr>
              <a:buSzPts val="2170"/>
              <a:buFont typeface="Arial"/>
              <a:buNone/>
            </a:pPr>
            <a:r>
              <a:t/>
            </a:r>
            <a:endParaRPr sz="2500"/>
          </a:p>
        </p:txBody>
      </p:sp>
      <p:sp>
        <p:nvSpPr>
          <p:cNvPr id="242" name="Google Shape;242;p4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50"/>
          <p:cNvSpPr txBox="1"/>
          <p:nvPr>
            <p:ph idx="1" type="body"/>
          </p:nvPr>
        </p:nvSpPr>
        <p:spPr>
          <a:xfrm>
            <a:off x="533950" y="302250"/>
            <a:ext cx="10819800" cy="6253500"/>
          </a:xfrm>
          <a:prstGeom prst="rect">
            <a:avLst/>
          </a:prstGeom>
          <a:noFill/>
          <a:ln>
            <a:noFill/>
          </a:ln>
        </p:spPr>
        <p:txBody>
          <a:bodyPr anchorCtr="0" anchor="t" bIns="45700" lIns="91425" spcFirstLastPara="1" rIns="91425" wrap="square" tIns="45700">
            <a:noAutofit/>
          </a:bodyPr>
          <a:lstStyle/>
          <a:p>
            <a:pPr indent="0" lvl="0" marL="0" rtl="0" algn="l">
              <a:lnSpc>
                <a:spcPct val="70000"/>
              </a:lnSpc>
              <a:spcBef>
                <a:spcPts val="1000"/>
              </a:spcBef>
              <a:spcAft>
                <a:spcPts val="0"/>
              </a:spcAft>
              <a:buClr>
                <a:schemeClr val="dk1"/>
              </a:buClr>
              <a:buSzPts val="2170"/>
              <a:buNone/>
            </a:pPr>
            <a:r>
              <a:t/>
            </a:r>
            <a:endParaRPr sz="2170"/>
          </a:p>
          <a:p>
            <a:pPr indent="0" lvl="0" marL="0" rtl="0" algn="l">
              <a:lnSpc>
                <a:spcPct val="70000"/>
              </a:lnSpc>
              <a:spcBef>
                <a:spcPts val="1000"/>
              </a:spcBef>
              <a:spcAft>
                <a:spcPts val="0"/>
              </a:spcAft>
              <a:buClr>
                <a:schemeClr val="dk1"/>
              </a:buClr>
              <a:buSzPts val="2170"/>
              <a:buNone/>
            </a:pPr>
            <a:r>
              <a:rPr b="1" lang="en-US" sz="3200"/>
              <a:t>THE PROMISES</a:t>
            </a:r>
            <a:endParaRPr b="1" sz="3200"/>
          </a:p>
          <a:p>
            <a:pPr indent="0" lvl="0" marL="0" rtl="0" algn="l">
              <a:lnSpc>
                <a:spcPct val="70000"/>
              </a:lnSpc>
              <a:spcBef>
                <a:spcPts val="1000"/>
              </a:spcBef>
              <a:spcAft>
                <a:spcPts val="0"/>
              </a:spcAft>
              <a:buClr>
                <a:schemeClr val="dk1"/>
              </a:buClr>
              <a:buSzPts val="2170"/>
              <a:buNone/>
            </a:pPr>
            <a:r>
              <a:t/>
            </a:r>
            <a:endParaRPr b="1" sz="3200"/>
          </a:p>
          <a:p>
            <a:pPr indent="0" lvl="0" marL="0" rtl="0" algn="l">
              <a:lnSpc>
                <a:spcPct val="100000"/>
              </a:lnSpc>
              <a:spcBef>
                <a:spcPts val="1000"/>
              </a:spcBef>
              <a:spcAft>
                <a:spcPts val="0"/>
              </a:spcAft>
              <a:buClr>
                <a:schemeClr val="dk1"/>
              </a:buClr>
              <a:buSzPts val="2170"/>
              <a:buNone/>
            </a:pPr>
            <a:r>
              <a:rPr b="1" lang="en-US" sz="2500"/>
              <a:t>If we are painstaking about this phase of our development, we will be amazed before we are halfway through. We are going to know a new freedom and a new happiness. We will not regret the past nor wish to shut the door on it. We will comprehend the word serenity and we will know peace. No matter how far down the scale we have gone, we will see how our experience can benefit others. That feeling of uselessness and self-pity will disappear. We will lose interest in selfish things and gain interest in our fellows. Self-seeking will slip away. Our whole attitude and outlook on life will change. Fear of people and of economic insecurity will leave us. We will intuitively know how to handle situations which used to baffle us.</a:t>
            </a:r>
            <a:endParaRPr b="1" sz="2500"/>
          </a:p>
          <a:p>
            <a:pPr indent="0" lvl="0" marL="0" rtl="0" algn="l">
              <a:lnSpc>
                <a:spcPct val="100000"/>
              </a:lnSpc>
              <a:spcBef>
                <a:spcPts val="1000"/>
              </a:spcBef>
              <a:spcAft>
                <a:spcPts val="0"/>
              </a:spcAft>
              <a:buClr>
                <a:schemeClr val="dk1"/>
              </a:buClr>
              <a:buSzPts val="2170"/>
              <a:buNone/>
            </a:pPr>
            <a:r>
              <a:t/>
            </a:r>
            <a:endParaRPr sz="2500"/>
          </a:p>
          <a:p>
            <a:pPr indent="-457200" lvl="0" marL="457200" rtl="0" algn="l">
              <a:lnSpc>
                <a:spcPct val="90000"/>
              </a:lnSpc>
              <a:spcBef>
                <a:spcPts val="600"/>
              </a:spcBef>
              <a:spcAft>
                <a:spcPts val="0"/>
              </a:spcAft>
              <a:buClr>
                <a:schemeClr val="dk1"/>
              </a:buClr>
              <a:buSzPts val="2000"/>
              <a:buFont typeface="Arial"/>
              <a:buNone/>
            </a:pPr>
            <a:r>
              <a:rPr i="1" lang="en-US" sz="2500"/>
              <a:t>(Continued on next slide.)</a:t>
            </a:r>
            <a:endParaRPr b="1"/>
          </a:p>
        </p:txBody>
      </p:sp>
      <p:sp>
        <p:nvSpPr>
          <p:cNvPr id="248" name="Google Shape;248;p5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51"/>
          <p:cNvSpPr txBox="1"/>
          <p:nvPr>
            <p:ph idx="1" type="body"/>
          </p:nvPr>
        </p:nvSpPr>
        <p:spPr>
          <a:xfrm>
            <a:off x="791400" y="697350"/>
            <a:ext cx="10562400" cy="5463300"/>
          </a:xfrm>
          <a:prstGeom prst="rect">
            <a:avLst/>
          </a:prstGeom>
          <a:noFill/>
          <a:ln>
            <a:noFill/>
          </a:ln>
        </p:spPr>
        <p:txBody>
          <a:bodyPr anchorCtr="0" anchor="t" bIns="45700" lIns="91425" spcFirstLastPara="1" rIns="91425" wrap="square" tIns="45700">
            <a:noAutofit/>
          </a:bodyPr>
          <a:lstStyle/>
          <a:p>
            <a:pPr indent="0" lvl="0" marL="0" rtl="0" algn="l">
              <a:lnSpc>
                <a:spcPct val="70000"/>
              </a:lnSpc>
              <a:spcBef>
                <a:spcPts val="1000"/>
              </a:spcBef>
              <a:spcAft>
                <a:spcPts val="0"/>
              </a:spcAft>
              <a:buClr>
                <a:schemeClr val="dk1"/>
              </a:buClr>
              <a:buSzPts val="2170"/>
              <a:buNone/>
            </a:pPr>
            <a:r>
              <a:rPr b="1" lang="en-US" sz="3000"/>
              <a:t>THE PROMISES </a:t>
            </a:r>
            <a:r>
              <a:rPr lang="en-US" sz="3000"/>
              <a:t>(continued)</a:t>
            </a:r>
            <a:endParaRPr sz="3000"/>
          </a:p>
          <a:p>
            <a:pPr indent="0" lvl="0" marL="0" rtl="0" algn="l">
              <a:lnSpc>
                <a:spcPct val="70000"/>
              </a:lnSpc>
              <a:spcBef>
                <a:spcPts val="1000"/>
              </a:spcBef>
              <a:spcAft>
                <a:spcPts val="0"/>
              </a:spcAft>
              <a:buClr>
                <a:schemeClr val="dk1"/>
              </a:buClr>
              <a:buSzPts val="2170"/>
              <a:buFont typeface="Arial"/>
              <a:buNone/>
            </a:pPr>
            <a:r>
              <a:t/>
            </a:r>
            <a:endParaRPr b="1" sz="3200"/>
          </a:p>
          <a:p>
            <a:pPr indent="0" lvl="0" marL="0" rtl="0" algn="l">
              <a:lnSpc>
                <a:spcPct val="100000"/>
              </a:lnSpc>
              <a:spcBef>
                <a:spcPts val="1000"/>
              </a:spcBef>
              <a:spcAft>
                <a:spcPts val="0"/>
              </a:spcAft>
              <a:buClr>
                <a:schemeClr val="dk1"/>
              </a:buClr>
              <a:buSzPts val="2170"/>
              <a:buNone/>
            </a:pPr>
            <a:r>
              <a:rPr b="1" lang="en-US" sz="2500"/>
              <a:t>We will suddenly realize that God is doing for us what we could not do for ourselves.</a:t>
            </a:r>
            <a:endParaRPr b="1" sz="2500"/>
          </a:p>
          <a:p>
            <a:pPr indent="0" lvl="0" marL="0" rtl="0" algn="l">
              <a:lnSpc>
                <a:spcPct val="100000"/>
              </a:lnSpc>
              <a:spcBef>
                <a:spcPts val="1000"/>
              </a:spcBef>
              <a:spcAft>
                <a:spcPts val="0"/>
              </a:spcAft>
              <a:buClr>
                <a:schemeClr val="dk1"/>
              </a:buClr>
              <a:buSzPts val="2170"/>
              <a:buNone/>
            </a:pPr>
            <a:r>
              <a:rPr b="1" lang="en-US" sz="2500"/>
              <a:t>Are these extravagant promises? We think not. They are being fulfilled among us—sometimes quickly, sometimes slowly. They will always materialize if we work for them.</a:t>
            </a:r>
            <a:endParaRPr b="1" sz="2500"/>
          </a:p>
        </p:txBody>
      </p:sp>
      <p:sp>
        <p:nvSpPr>
          <p:cNvPr id="254" name="Google Shape;254;p51"/>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52"/>
          <p:cNvSpPr txBox="1"/>
          <p:nvPr>
            <p:ph idx="1" type="body"/>
          </p:nvPr>
        </p:nvSpPr>
        <p:spPr>
          <a:xfrm>
            <a:off x="685200" y="245750"/>
            <a:ext cx="10668600" cy="5944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1800"/>
              <a:buNone/>
            </a:pPr>
            <a:r>
              <a:t/>
            </a:r>
            <a:endParaRPr/>
          </a:p>
          <a:p>
            <a:pPr indent="0" lvl="0" marL="0" rtl="0" algn="l">
              <a:lnSpc>
                <a:spcPct val="115000"/>
              </a:lnSpc>
              <a:spcBef>
                <a:spcPts val="0"/>
              </a:spcBef>
              <a:spcAft>
                <a:spcPts val="0"/>
              </a:spcAft>
              <a:buClr>
                <a:schemeClr val="dk1"/>
              </a:buClr>
              <a:buSzPts val="1100"/>
              <a:buFont typeface="Arial"/>
              <a:buNone/>
            </a:pPr>
            <a:r>
              <a:rPr lang="en-US">
                <a:highlight>
                  <a:schemeClr val="lt1"/>
                </a:highlight>
              </a:rPr>
              <a:t>I</a:t>
            </a:r>
            <a:r>
              <a:rPr lang="en-US" sz="2500">
                <a:highlight>
                  <a:schemeClr val="lt1"/>
                </a:highlight>
              </a:rPr>
              <a:t>f you have any questions, need to connect with an available sponsor, or </a:t>
            </a:r>
            <a:endParaRPr sz="2500">
              <a:solidFill>
                <a:srgbClr val="000000"/>
              </a:solidFill>
            </a:endParaRPr>
          </a:p>
          <a:p>
            <a:pPr indent="0" lvl="0" marL="0" rtl="0" algn="l">
              <a:lnSpc>
                <a:spcPct val="115000"/>
              </a:lnSpc>
              <a:spcBef>
                <a:spcPts val="0"/>
              </a:spcBef>
              <a:spcAft>
                <a:spcPts val="0"/>
              </a:spcAft>
              <a:buClr>
                <a:schemeClr val="dk1"/>
              </a:buClr>
              <a:buSzPts val="1100"/>
              <a:buFont typeface="Arial"/>
              <a:buNone/>
            </a:pPr>
            <a:r>
              <a:rPr lang="en-US" sz="2500">
                <a:highlight>
                  <a:schemeClr val="lt1"/>
                </a:highlight>
              </a:rPr>
              <a:t>simply want to enjoy some fellowship, please stay on when the meeting ends.</a:t>
            </a:r>
            <a:endParaRPr sz="2500">
              <a:highlight>
                <a:schemeClr val="lt1"/>
              </a:highlight>
            </a:endParaRPr>
          </a:p>
          <a:p>
            <a:pPr indent="0" lvl="0" marL="0" rtl="0" algn="l">
              <a:lnSpc>
                <a:spcPct val="115000"/>
              </a:lnSpc>
              <a:spcBef>
                <a:spcPts val="0"/>
              </a:spcBef>
              <a:spcAft>
                <a:spcPts val="0"/>
              </a:spcAft>
              <a:buClr>
                <a:schemeClr val="dk1"/>
              </a:buClr>
              <a:buSzPts val="1100"/>
              <a:buFont typeface="Arial"/>
              <a:buNone/>
            </a:pPr>
            <a:r>
              <a:t/>
            </a:r>
            <a:endParaRPr sz="2500">
              <a:highlight>
                <a:schemeClr val="lt1"/>
              </a:highlight>
            </a:endParaRPr>
          </a:p>
          <a:p>
            <a:pPr indent="0" lvl="0" marL="0" rtl="0" algn="l">
              <a:lnSpc>
                <a:spcPct val="115000"/>
              </a:lnSpc>
              <a:spcBef>
                <a:spcPts val="0"/>
              </a:spcBef>
              <a:spcAft>
                <a:spcPts val="0"/>
              </a:spcAft>
              <a:buClr>
                <a:schemeClr val="dk1"/>
              </a:buClr>
              <a:buSzPts val="1100"/>
              <a:buFont typeface="Arial"/>
              <a:buNone/>
            </a:pPr>
            <a:r>
              <a:rPr lang="en-US" sz="2500">
                <a:highlight>
                  <a:schemeClr val="lt1"/>
                </a:highlight>
              </a:rPr>
              <a:t>Thank you everyone for your service.</a:t>
            </a:r>
            <a:endParaRPr sz="2500">
              <a:highlight>
                <a:schemeClr val="lt1"/>
              </a:highlight>
            </a:endParaRPr>
          </a:p>
          <a:p>
            <a:pPr indent="0" lvl="0" marL="0" rtl="0" algn="l">
              <a:lnSpc>
                <a:spcPct val="115000"/>
              </a:lnSpc>
              <a:spcBef>
                <a:spcPts val="0"/>
              </a:spcBef>
              <a:spcAft>
                <a:spcPts val="0"/>
              </a:spcAft>
              <a:buClr>
                <a:schemeClr val="dk1"/>
              </a:buClr>
              <a:buSzPts val="1100"/>
              <a:buFont typeface="Arial"/>
              <a:buNone/>
            </a:pPr>
            <a:r>
              <a:t/>
            </a:r>
            <a:endParaRPr i="1" sz="1300">
              <a:highlight>
                <a:srgbClr val="00FFFF"/>
              </a:highlight>
            </a:endParaRPr>
          </a:p>
          <a:p>
            <a:pPr indent="0" lvl="0" marL="0" rtl="0" algn="l">
              <a:lnSpc>
                <a:spcPct val="115000"/>
              </a:lnSpc>
              <a:spcBef>
                <a:spcPts val="0"/>
              </a:spcBef>
              <a:spcAft>
                <a:spcPts val="0"/>
              </a:spcAft>
              <a:buClr>
                <a:schemeClr val="dk1"/>
              </a:buClr>
              <a:buSzPts val="1100"/>
              <a:buFont typeface="Arial"/>
              <a:buNone/>
            </a:pPr>
            <a:r>
              <a:rPr lang="en-US" sz="2500"/>
              <a:t>Please unmute, and after a moment of silence, join me in the </a:t>
            </a:r>
            <a:r>
              <a:rPr b="1" lang="en-US" sz="2500"/>
              <a:t>SERENITY PRAYER.</a:t>
            </a:r>
            <a:endParaRPr sz="2500"/>
          </a:p>
          <a:p>
            <a:pPr indent="0" lvl="0" marL="0" rtl="0" algn="l">
              <a:lnSpc>
                <a:spcPct val="90000"/>
              </a:lnSpc>
              <a:spcBef>
                <a:spcPts val="1000"/>
              </a:spcBef>
              <a:spcAft>
                <a:spcPts val="0"/>
              </a:spcAft>
              <a:buSzPts val="1800"/>
              <a:buNone/>
            </a:pPr>
            <a:r>
              <a:t/>
            </a:r>
            <a:endParaRPr sz="2500"/>
          </a:p>
          <a:p>
            <a:pPr indent="0" lvl="0" marL="0" rtl="0" algn="l">
              <a:lnSpc>
                <a:spcPct val="90000"/>
              </a:lnSpc>
              <a:spcBef>
                <a:spcPts val="1000"/>
              </a:spcBef>
              <a:spcAft>
                <a:spcPts val="0"/>
              </a:spcAft>
              <a:buSzPts val="1800"/>
              <a:buNone/>
            </a:pPr>
            <a:r>
              <a:rPr b="1" lang="en-US" sz="3000">
                <a:solidFill>
                  <a:srgbClr val="000000"/>
                </a:solidFill>
              </a:rPr>
              <a:t>SERENITY PRAYER</a:t>
            </a:r>
            <a:endParaRPr b="1" sz="3000">
              <a:solidFill>
                <a:srgbClr val="000000"/>
              </a:solidFill>
            </a:endParaRPr>
          </a:p>
          <a:p>
            <a:pPr indent="0" lvl="0" marL="0" rtl="0" algn="l">
              <a:lnSpc>
                <a:spcPct val="90000"/>
              </a:lnSpc>
              <a:spcBef>
                <a:spcPts val="1000"/>
              </a:spcBef>
              <a:spcAft>
                <a:spcPts val="0"/>
              </a:spcAft>
              <a:buSzPts val="1800"/>
              <a:buNone/>
            </a:pPr>
            <a:r>
              <a:t/>
            </a:r>
            <a:endParaRPr b="1" sz="3000">
              <a:solidFill>
                <a:srgbClr val="000000"/>
              </a:solidFill>
            </a:endParaRPr>
          </a:p>
          <a:p>
            <a:pPr indent="0" lvl="0" marL="0" rtl="0" algn="l">
              <a:lnSpc>
                <a:spcPct val="90000"/>
              </a:lnSpc>
              <a:spcBef>
                <a:spcPts val="1000"/>
              </a:spcBef>
              <a:spcAft>
                <a:spcPts val="0"/>
              </a:spcAft>
              <a:buSzPts val="1800"/>
              <a:buNone/>
            </a:pPr>
            <a:r>
              <a:rPr b="1" lang="en-US" sz="2500">
                <a:solidFill>
                  <a:srgbClr val="000000"/>
                </a:solidFill>
              </a:rPr>
              <a:t>God, grant me the serenity to accept the things I cannot change, courage to change the things I can, and wisdom to know the difference.</a:t>
            </a:r>
            <a:endParaRPr b="1" sz="2500">
              <a:solidFill>
                <a:srgbClr val="000000"/>
              </a:solidFill>
            </a:endParaRPr>
          </a:p>
        </p:txBody>
      </p:sp>
      <p:sp>
        <p:nvSpPr>
          <p:cNvPr id="261" name="Google Shape;261;p5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3" name="Shape 103"/>
        <p:cNvGrpSpPr/>
        <p:nvPr/>
      </p:nvGrpSpPr>
      <p:grpSpPr>
        <a:xfrm>
          <a:off x="0" y="0"/>
          <a:ext cx="0" cy="0"/>
          <a:chOff x="0" y="0"/>
          <a:chExt cx="0" cy="0"/>
        </a:xfrm>
      </p:grpSpPr>
      <p:sp>
        <p:nvSpPr>
          <p:cNvPr id="104" name="Google Shape;104;p1"/>
          <p:cNvSpPr txBox="1"/>
          <p:nvPr>
            <p:ph type="title"/>
          </p:nvPr>
        </p:nvSpPr>
        <p:spPr>
          <a:xfrm>
            <a:off x="838200" y="2716275"/>
            <a:ext cx="10625700" cy="13257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en-US">
                <a:solidFill>
                  <a:srgbClr val="000000"/>
                </a:solidFill>
              </a:rPr>
              <a:t>FA Thank-a-Thon Videoconference Meeting Format</a:t>
            </a:r>
            <a:endParaRPr>
              <a:solidFill>
                <a:srgbClr val="000000"/>
              </a:solidFill>
            </a:endParaRPr>
          </a:p>
        </p:txBody>
      </p:sp>
      <p:sp>
        <p:nvSpPr>
          <p:cNvPr id="105" name="Google Shape;105;p1"/>
          <p:cNvSpPr txBox="1"/>
          <p:nvPr>
            <p:ph idx="1" type="body"/>
          </p:nvPr>
        </p:nvSpPr>
        <p:spPr>
          <a:xfrm>
            <a:off x="1947600" y="4174600"/>
            <a:ext cx="8650200" cy="618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800"/>
              <a:buNone/>
            </a:pPr>
            <a:r>
              <a:rPr lang="en-US">
                <a:solidFill>
                  <a:srgbClr val="000000"/>
                </a:solidFill>
              </a:rPr>
              <a:t>DATE, TIME, TIME ZONE, LOCATION</a:t>
            </a:r>
            <a:endParaRPr>
              <a:solidFill>
                <a:srgbClr val="000000"/>
              </a:solidFill>
            </a:endParaRPr>
          </a:p>
        </p:txBody>
      </p:sp>
      <p:sp>
        <p:nvSpPr>
          <p:cNvPr id="106" name="Google Shape;106;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pic>
        <p:nvPicPr>
          <p:cNvPr id="107" name="Google Shape;107;p1"/>
          <p:cNvPicPr preferRelativeResize="0"/>
          <p:nvPr/>
        </p:nvPicPr>
        <p:blipFill rotWithShape="1">
          <a:blip r:embed="rId3">
            <a:alphaModFix/>
          </a:blip>
          <a:srcRect b="0" l="0" r="0" t="0"/>
          <a:stretch/>
        </p:blipFill>
        <p:spPr>
          <a:xfrm>
            <a:off x="4657725" y="916325"/>
            <a:ext cx="2876550" cy="16954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1" name="Shape 111"/>
        <p:cNvGrpSpPr/>
        <p:nvPr/>
      </p:nvGrpSpPr>
      <p:grpSpPr>
        <a:xfrm>
          <a:off x="0" y="0"/>
          <a:ext cx="0" cy="0"/>
          <a:chOff x="0" y="0"/>
          <a:chExt cx="0" cy="0"/>
        </a:xfrm>
      </p:grpSpPr>
      <p:sp>
        <p:nvSpPr>
          <p:cNvPr id="112" name="Google Shape;112;p2"/>
          <p:cNvSpPr txBox="1"/>
          <p:nvPr>
            <p:ph idx="1" type="body"/>
          </p:nvPr>
        </p:nvSpPr>
        <p:spPr>
          <a:xfrm>
            <a:off x="627850" y="745500"/>
            <a:ext cx="10878300" cy="5367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800"/>
              <a:buNone/>
            </a:pPr>
            <a:r>
              <a:t/>
            </a:r>
            <a:endParaRPr i="1" sz="1200">
              <a:latin typeface="Arial"/>
              <a:ea typeface="Arial"/>
              <a:cs typeface="Arial"/>
              <a:sym typeface="Arial"/>
            </a:endParaRPr>
          </a:p>
          <a:p>
            <a:pPr indent="0" lvl="0" marL="0" rtl="0" algn="l">
              <a:lnSpc>
                <a:spcPct val="100000"/>
              </a:lnSpc>
              <a:spcBef>
                <a:spcPts val="0"/>
              </a:spcBef>
              <a:spcAft>
                <a:spcPts val="0"/>
              </a:spcAft>
              <a:buClr>
                <a:schemeClr val="dk1"/>
              </a:buClr>
              <a:buSzPts val="2800"/>
              <a:buNone/>
            </a:pPr>
            <a:r>
              <a:t/>
            </a:r>
            <a:endParaRPr sz="2500">
              <a:solidFill>
                <a:srgbClr val="000000"/>
              </a:solidFill>
            </a:endParaRPr>
          </a:p>
          <a:p>
            <a:pPr indent="0" lvl="0" marL="0" rtl="0" algn="l">
              <a:lnSpc>
                <a:spcPct val="100000"/>
              </a:lnSpc>
              <a:spcBef>
                <a:spcPts val="0"/>
              </a:spcBef>
              <a:spcAft>
                <a:spcPts val="0"/>
              </a:spcAft>
              <a:buClr>
                <a:schemeClr val="dk1"/>
              </a:buClr>
              <a:buSzPts val="2800"/>
              <a:buNone/>
            </a:pPr>
            <a:r>
              <a:rPr lang="en-US" sz="2500">
                <a:solidFill>
                  <a:srgbClr val="000000"/>
                </a:solidFill>
              </a:rPr>
              <a:t>Welcome to this </a:t>
            </a:r>
            <a:r>
              <a:rPr lang="en-US" sz="2500">
                <a:solidFill>
                  <a:srgbClr val="000000"/>
                </a:solidFill>
                <a:extLst>
                  <a:ext uri="http://customooxmlschemas.google.com/">
                    <go:slidesCustomData xmlns:go="http://customooxmlschemas.google.com/" textRoundtripDataId="3"/>
                  </a:ext>
                </a:extLst>
              </a:rPr>
              <a:t>Thank-a-Thon</a:t>
            </a:r>
            <a:r>
              <a:rPr lang="en-US" sz="2500">
                <a:solidFill>
                  <a:srgbClr val="000000"/>
                </a:solidFill>
              </a:rPr>
              <a:t> meeting of Food Addicts in Recovery Anonymous — FA, hosted by _________.  </a:t>
            </a:r>
            <a:endParaRPr sz="2500">
              <a:solidFill>
                <a:srgbClr val="000000"/>
              </a:solidFill>
            </a:endParaRPr>
          </a:p>
          <a:p>
            <a:pPr indent="0" lvl="0" marL="0" rtl="0" algn="l">
              <a:lnSpc>
                <a:spcPct val="100000"/>
              </a:lnSpc>
              <a:spcBef>
                <a:spcPts val="0"/>
              </a:spcBef>
              <a:spcAft>
                <a:spcPts val="0"/>
              </a:spcAft>
              <a:buClr>
                <a:schemeClr val="dk1"/>
              </a:buClr>
              <a:buSzPts val="2800"/>
              <a:buNone/>
            </a:pPr>
            <a:r>
              <a:t/>
            </a:r>
            <a:endParaRPr sz="2500">
              <a:solidFill>
                <a:srgbClr val="000000"/>
              </a:solidFill>
            </a:endParaRPr>
          </a:p>
          <a:p>
            <a:pPr indent="0" lvl="0" marL="0" rtl="0" algn="l">
              <a:lnSpc>
                <a:spcPct val="100000"/>
              </a:lnSpc>
              <a:spcBef>
                <a:spcPts val="0"/>
              </a:spcBef>
              <a:spcAft>
                <a:spcPts val="0"/>
              </a:spcAft>
              <a:buClr>
                <a:schemeClr val="dk1"/>
              </a:buClr>
              <a:buSzPts val="2800"/>
              <a:buNone/>
            </a:pPr>
            <a:r>
              <a:rPr lang="en-US" sz="2500">
                <a:solidFill>
                  <a:srgbClr val="000000"/>
                </a:solidFill>
              </a:rPr>
              <a:t>My name is ______ [</a:t>
            </a:r>
            <a:r>
              <a:rPr i="1" lang="en-US" sz="2500">
                <a:solidFill>
                  <a:srgbClr val="000000"/>
                </a:solidFill>
              </a:rPr>
              <a:t>n</a:t>
            </a:r>
            <a:r>
              <a:rPr i="1" lang="en-US" sz="2500">
                <a:solidFill>
                  <a:srgbClr val="000000"/>
                </a:solidFill>
                <a:highlight>
                  <a:srgbClr val="FFFFFF"/>
                </a:highlight>
              </a:rPr>
              <a:t>ame</a:t>
            </a:r>
            <a:r>
              <a:rPr lang="en-US" sz="2500">
                <a:solidFill>
                  <a:srgbClr val="000000"/>
                </a:solidFill>
                <a:highlight>
                  <a:srgbClr val="FFFFFF"/>
                </a:highlight>
              </a:rPr>
              <a:t>]</a:t>
            </a:r>
            <a:r>
              <a:rPr i="1" lang="en-US" sz="2500">
                <a:solidFill>
                  <a:srgbClr val="000000"/>
                </a:solidFill>
                <a:highlight>
                  <a:srgbClr val="FFFFFF"/>
                </a:highlight>
              </a:rPr>
              <a:t> </a:t>
            </a:r>
            <a:r>
              <a:rPr lang="en-US" sz="2500">
                <a:solidFill>
                  <a:srgbClr val="000000"/>
                </a:solidFill>
                <a:highlight>
                  <a:srgbClr val="FFFFFF"/>
                </a:highlight>
              </a:rPr>
              <a:t>from </a:t>
            </a:r>
            <a:r>
              <a:rPr i="1" lang="en-US" sz="2500">
                <a:solidFill>
                  <a:srgbClr val="000000"/>
                </a:solidFill>
                <a:highlight>
                  <a:srgbClr val="FFFFFF"/>
                </a:highlight>
              </a:rPr>
              <a:t>________</a:t>
            </a:r>
            <a:r>
              <a:rPr lang="en-US" sz="2500">
                <a:solidFill>
                  <a:srgbClr val="000000"/>
                </a:solidFill>
                <a:highlight>
                  <a:srgbClr val="FFFFFF"/>
                </a:highlight>
              </a:rPr>
              <a:t>[</a:t>
            </a:r>
            <a:r>
              <a:rPr i="1" lang="en-US" sz="2500">
                <a:solidFill>
                  <a:srgbClr val="000000"/>
                </a:solidFill>
                <a:highlight>
                  <a:srgbClr val="FFFFFF"/>
                </a:highlight>
              </a:rPr>
              <a:t>location</a:t>
            </a:r>
            <a:r>
              <a:rPr lang="en-US" sz="2500">
                <a:solidFill>
                  <a:srgbClr val="000000"/>
                </a:solidFill>
                <a:highlight>
                  <a:srgbClr val="FFFFFF"/>
                </a:highlight>
              </a:rPr>
              <a:t>]. I am a food addict and the leader for this meeting.</a:t>
            </a:r>
            <a:endParaRPr sz="2500">
              <a:solidFill>
                <a:srgbClr val="000000"/>
              </a:solidFill>
              <a:highlight>
                <a:srgbClr val="FFFFFF"/>
              </a:highlight>
            </a:endParaRPr>
          </a:p>
          <a:p>
            <a:pPr indent="0" lvl="0" marL="0" rtl="0" algn="l">
              <a:lnSpc>
                <a:spcPct val="100000"/>
              </a:lnSpc>
              <a:spcBef>
                <a:spcPts val="0"/>
              </a:spcBef>
              <a:spcAft>
                <a:spcPts val="0"/>
              </a:spcAft>
              <a:buClr>
                <a:schemeClr val="dk1"/>
              </a:buClr>
              <a:buSzPts val="2800"/>
              <a:buNone/>
            </a:pPr>
            <a:r>
              <a:t/>
            </a:r>
            <a:endParaRPr sz="2500">
              <a:solidFill>
                <a:srgbClr val="000000"/>
              </a:solidFill>
              <a:highlight>
                <a:srgbClr val="FFFFFF"/>
              </a:highlight>
            </a:endParaRPr>
          </a:p>
          <a:p>
            <a:pPr indent="0" lvl="0" marL="0" rtl="0" algn="l">
              <a:lnSpc>
                <a:spcPct val="100000"/>
              </a:lnSpc>
              <a:spcBef>
                <a:spcPts val="0"/>
              </a:spcBef>
              <a:spcAft>
                <a:spcPts val="0"/>
              </a:spcAft>
              <a:buClr>
                <a:schemeClr val="dk1"/>
              </a:buClr>
              <a:buSzPts val="2800"/>
              <a:buNone/>
            </a:pPr>
            <a:r>
              <a:rPr lang="en-US" sz="2500">
                <a:highlight>
                  <a:schemeClr val="lt1"/>
                </a:highlight>
              </a:rPr>
              <a:t>We invite you to share your first name, location, and telephone number in the participant’s window using the “rename” function.</a:t>
            </a:r>
            <a:endParaRPr b="1" sz="2500">
              <a:solidFill>
                <a:srgbClr val="000000"/>
              </a:solidFill>
            </a:endParaRPr>
          </a:p>
          <a:p>
            <a:pPr indent="0" lvl="0" marL="0" rtl="0" algn="l">
              <a:lnSpc>
                <a:spcPct val="100000"/>
              </a:lnSpc>
              <a:spcBef>
                <a:spcPts val="0"/>
              </a:spcBef>
              <a:spcAft>
                <a:spcPts val="0"/>
              </a:spcAft>
              <a:buClr>
                <a:schemeClr val="dk1"/>
              </a:buClr>
              <a:buSzPts val="2800"/>
              <a:buNone/>
            </a:pPr>
            <a:r>
              <a:t/>
            </a:r>
            <a:endParaRPr b="1" sz="2500">
              <a:solidFill>
                <a:srgbClr val="000000"/>
              </a:solidFill>
            </a:endParaRPr>
          </a:p>
          <a:p>
            <a:pPr indent="0" lvl="0" marL="0" rtl="0" algn="l">
              <a:lnSpc>
                <a:spcPct val="100000"/>
              </a:lnSpc>
              <a:spcBef>
                <a:spcPts val="0"/>
              </a:spcBef>
              <a:spcAft>
                <a:spcPts val="0"/>
              </a:spcAft>
              <a:buClr>
                <a:schemeClr val="dk1"/>
              </a:buClr>
              <a:buSzPts val="2800"/>
              <a:buNone/>
            </a:pPr>
            <a:r>
              <a:rPr lang="en-US" sz="2500"/>
              <a:t>After a moment of silence, please</a:t>
            </a:r>
            <a:r>
              <a:rPr b="1" lang="en-US" sz="2500"/>
              <a:t> </a:t>
            </a:r>
            <a:r>
              <a:rPr lang="en-US" sz="2500"/>
              <a:t>join me in the </a:t>
            </a:r>
            <a:r>
              <a:rPr b="1" lang="en-US" sz="2500"/>
              <a:t>SERENITY PRAYER.</a:t>
            </a:r>
            <a:endParaRPr b="1" sz="2500"/>
          </a:p>
          <a:p>
            <a:pPr indent="0" lvl="0" marL="0" rtl="0" algn="l">
              <a:lnSpc>
                <a:spcPct val="100000"/>
              </a:lnSpc>
              <a:spcBef>
                <a:spcPts val="0"/>
              </a:spcBef>
              <a:spcAft>
                <a:spcPts val="0"/>
              </a:spcAft>
              <a:buClr>
                <a:schemeClr val="dk1"/>
              </a:buClr>
              <a:buSzPts val="2800"/>
              <a:buNone/>
            </a:pPr>
            <a:r>
              <a:t/>
            </a:r>
            <a:endParaRPr b="1" sz="2500"/>
          </a:p>
        </p:txBody>
      </p:sp>
      <p:sp>
        <p:nvSpPr>
          <p:cNvPr id="113" name="Google Shape;113;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7" name="Shape 117"/>
        <p:cNvGrpSpPr/>
        <p:nvPr/>
      </p:nvGrpSpPr>
      <p:grpSpPr>
        <a:xfrm>
          <a:off x="0" y="0"/>
          <a:ext cx="0" cy="0"/>
          <a:chOff x="0" y="0"/>
          <a:chExt cx="0" cy="0"/>
        </a:xfrm>
      </p:grpSpPr>
      <p:sp>
        <p:nvSpPr>
          <p:cNvPr id="118" name="Google Shape;118;p3"/>
          <p:cNvSpPr txBox="1"/>
          <p:nvPr>
            <p:ph idx="1" type="body"/>
          </p:nvPr>
        </p:nvSpPr>
        <p:spPr>
          <a:xfrm>
            <a:off x="762000" y="1143000"/>
            <a:ext cx="10692900" cy="1949700"/>
          </a:xfrm>
          <a:prstGeom prst="rect">
            <a:avLst/>
          </a:prstGeom>
          <a:noFill/>
          <a:ln>
            <a:noFill/>
          </a:ln>
        </p:spPr>
        <p:txBody>
          <a:bodyPr anchorCtr="0" anchor="t" bIns="45700" lIns="91425" spcFirstLastPara="1" rIns="91425" wrap="square" tIns="45700">
            <a:spAutoFit/>
          </a:bodyPr>
          <a:lstStyle/>
          <a:p>
            <a:pPr indent="0" lvl="0" marL="0" rtl="0" algn="l">
              <a:lnSpc>
                <a:spcPct val="90000"/>
              </a:lnSpc>
              <a:spcBef>
                <a:spcPts val="1000"/>
              </a:spcBef>
              <a:spcAft>
                <a:spcPts val="0"/>
              </a:spcAft>
              <a:buClr>
                <a:schemeClr val="dk1"/>
              </a:buClr>
              <a:buSzPts val="2800"/>
              <a:buNone/>
            </a:pPr>
            <a:r>
              <a:rPr b="1" lang="en-US" sz="3000">
                <a:solidFill>
                  <a:srgbClr val="000000"/>
                </a:solidFill>
              </a:rPr>
              <a:t>SERENITY PRAYER</a:t>
            </a:r>
            <a:endParaRPr b="1" sz="3000">
              <a:solidFill>
                <a:srgbClr val="000000"/>
              </a:solidFill>
            </a:endParaRPr>
          </a:p>
          <a:p>
            <a:pPr indent="0" lvl="0" marL="0" rtl="0" algn="l">
              <a:lnSpc>
                <a:spcPct val="90000"/>
              </a:lnSpc>
              <a:spcBef>
                <a:spcPts val="1000"/>
              </a:spcBef>
              <a:spcAft>
                <a:spcPts val="0"/>
              </a:spcAft>
              <a:buClr>
                <a:schemeClr val="dk1"/>
              </a:buClr>
              <a:buSzPts val="2800"/>
              <a:buNone/>
            </a:pPr>
            <a:r>
              <a:t/>
            </a:r>
            <a:endParaRPr b="1" sz="3000">
              <a:solidFill>
                <a:srgbClr val="000000"/>
              </a:solidFill>
            </a:endParaRPr>
          </a:p>
          <a:p>
            <a:pPr indent="0" lvl="0" marL="0" rtl="0" algn="l">
              <a:lnSpc>
                <a:spcPct val="100000"/>
              </a:lnSpc>
              <a:spcBef>
                <a:spcPts val="1000"/>
              </a:spcBef>
              <a:spcAft>
                <a:spcPts val="0"/>
              </a:spcAft>
              <a:buClr>
                <a:schemeClr val="dk1"/>
              </a:buClr>
              <a:buSzPts val="2800"/>
              <a:buNone/>
            </a:pPr>
            <a:r>
              <a:rPr lang="en-US" sz="2500">
                <a:solidFill>
                  <a:srgbClr val="000000"/>
                </a:solidFill>
              </a:rPr>
              <a:t>God, grant me the serenity to accept the things I cannot change, courage to change the things I can, and wisdom to know the difference.</a:t>
            </a:r>
            <a:endParaRPr sz="2500">
              <a:solidFill>
                <a:srgbClr val="000000"/>
              </a:solidFill>
            </a:endParaRPr>
          </a:p>
        </p:txBody>
      </p:sp>
      <p:sp>
        <p:nvSpPr>
          <p:cNvPr id="119" name="Google Shape;119;p3"/>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20" name="Google Shape;120;p3"/>
          <p:cNvSpPr txBox="1"/>
          <p:nvPr/>
        </p:nvSpPr>
        <p:spPr>
          <a:xfrm>
            <a:off x="762000" y="457200"/>
            <a:ext cx="6032700" cy="600300"/>
          </a:xfrm>
          <a:prstGeom prst="rect">
            <a:avLst/>
          </a:prstGeom>
          <a:noFill/>
          <a:ln>
            <a:noFill/>
          </a:ln>
        </p:spPr>
        <p:txBody>
          <a:bodyPr anchorCtr="0" anchor="t" bIns="91425" lIns="91425" spcFirstLastPara="1" rIns="91425" wrap="square" tIns="91425">
            <a:spAutoFit/>
          </a:bodyPr>
          <a:lstStyle/>
          <a:p>
            <a:pPr indent="0" lvl="0" marL="0" marR="0" rtl="0" algn="just">
              <a:lnSpc>
                <a:spcPct val="90000"/>
              </a:lnSpc>
              <a:spcBef>
                <a:spcPts val="1000"/>
              </a:spcBef>
              <a:spcAft>
                <a:spcPts val="0"/>
              </a:spcAft>
              <a:buClr>
                <a:srgbClr val="000000"/>
              </a:buClr>
              <a:buSzPts val="3000"/>
              <a:buFont typeface="Arial"/>
              <a:buNone/>
            </a:pPr>
            <a:r>
              <a:t/>
            </a:r>
            <a:endParaRPr b="1" i="0" sz="3000" u="none" cap="none" strike="noStrike">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4"/>
          <p:cNvSpPr txBox="1"/>
          <p:nvPr>
            <p:ph idx="1" type="body"/>
          </p:nvPr>
        </p:nvSpPr>
        <p:spPr>
          <a:xfrm>
            <a:off x="768000" y="543150"/>
            <a:ext cx="10509600" cy="57717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rPr b="1" lang="en-US" sz="3000"/>
              <a:t>PREAMBLE</a:t>
            </a:r>
            <a:endParaRPr sz="3000"/>
          </a:p>
          <a:p>
            <a:pPr indent="0" lvl="0" marL="0" rtl="0" algn="just">
              <a:lnSpc>
                <a:spcPct val="100000"/>
              </a:lnSpc>
              <a:spcBef>
                <a:spcPts val="1000"/>
              </a:spcBef>
              <a:spcAft>
                <a:spcPts val="0"/>
              </a:spcAft>
              <a:buClr>
                <a:schemeClr val="dk1"/>
              </a:buClr>
              <a:buSzPts val="2800"/>
              <a:buNone/>
            </a:pPr>
            <a:r>
              <a:t/>
            </a:r>
            <a:endParaRPr sz="2500"/>
          </a:p>
          <a:p>
            <a:pPr indent="0" lvl="0" marL="0" rtl="0" algn="l">
              <a:lnSpc>
                <a:spcPct val="100000"/>
              </a:lnSpc>
              <a:spcBef>
                <a:spcPts val="1000"/>
              </a:spcBef>
              <a:spcAft>
                <a:spcPts val="0"/>
              </a:spcAft>
              <a:buClr>
                <a:schemeClr val="dk1"/>
              </a:buClr>
              <a:buSzPts val="2800"/>
              <a:buNone/>
            </a:pPr>
            <a:r>
              <a:rPr lang="en-US" sz="2500"/>
              <a:t>Food Addicts in Recovery Anonymous is a fellowship of individuals who, through shared experience and mutual support, are recovering from food addiction.</a:t>
            </a:r>
            <a:endParaRPr sz="2500"/>
          </a:p>
          <a:p>
            <a:pPr indent="0" lvl="0" marL="0" rtl="0" algn="l">
              <a:lnSpc>
                <a:spcPct val="100000"/>
              </a:lnSpc>
              <a:spcBef>
                <a:spcPts val="1000"/>
              </a:spcBef>
              <a:spcAft>
                <a:spcPts val="0"/>
              </a:spcAft>
              <a:buClr>
                <a:schemeClr val="dk1"/>
              </a:buClr>
              <a:buSzPts val="2800"/>
              <a:buNone/>
            </a:pPr>
            <a:r>
              <a:rPr lang="en-US" sz="2500"/>
              <a:t>We welcome all who want to stop eating addictively. There are no dues or fees for members; we are self-supporting through our own contributions, neither soliciting nor accepting outside donations. FA is not affiliated with any public or private organization, political movement, ideology, or religious doctrine. We take no position on outside issues. Our primary purpose is to abstain from addictive eating and to carry this message of recovery to those who still suffer.</a:t>
            </a:r>
            <a:endParaRPr sz="2500"/>
          </a:p>
          <a:p>
            <a:pPr indent="0" lvl="0" marL="0" rtl="0" algn="just">
              <a:lnSpc>
                <a:spcPct val="100000"/>
              </a:lnSpc>
              <a:spcBef>
                <a:spcPts val="1000"/>
              </a:spcBef>
              <a:spcAft>
                <a:spcPts val="0"/>
              </a:spcAft>
              <a:buClr>
                <a:schemeClr val="dk1"/>
              </a:buClr>
              <a:buSzPts val="2800"/>
              <a:buNone/>
            </a:pPr>
            <a:r>
              <a:t/>
            </a:r>
            <a:endParaRPr sz="2500"/>
          </a:p>
        </p:txBody>
      </p:sp>
      <p:sp>
        <p:nvSpPr>
          <p:cNvPr id="126" name="Google Shape;12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5"/>
          <p:cNvSpPr txBox="1"/>
          <p:nvPr>
            <p:ph idx="1" type="body"/>
          </p:nvPr>
        </p:nvSpPr>
        <p:spPr>
          <a:xfrm>
            <a:off x="705025" y="773225"/>
            <a:ext cx="10391100" cy="51411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800"/>
              <a:buNone/>
            </a:pPr>
            <a:r>
              <a:t/>
            </a:r>
            <a:endParaRPr sz="2500"/>
          </a:p>
          <a:p>
            <a:pPr indent="0" lvl="0" marL="0" rtl="0" algn="l">
              <a:lnSpc>
                <a:spcPct val="100000"/>
              </a:lnSpc>
              <a:spcBef>
                <a:spcPts val="0"/>
              </a:spcBef>
              <a:spcAft>
                <a:spcPts val="0"/>
              </a:spcAft>
              <a:buClr>
                <a:schemeClr val="dk1"/>
              </a:buClr>
              <a:buSzPts val="2800"/>
              <a:buNone/>
            </a:pPr>
            <a:r>
              <a:rPr lang="en-US" sz="2500"/>
              <a:t>We encourage anyone without 90 days of continuous abstinence to read. We ask that those with more than 90 days refrain from reading unless there are no volunteers. </a:t>
            </a:r>
            <a:endParaRPr sz="2500" strike="sngStrike"/>
          </a:p>
          <a:p>
            <a:pPr indent="0" lvl="0" marL="0" rtl="0" algn="just">
              <a:lnSpc>
                <a:spcPct val="100000"/>
              </a:lnSpc>
              <a:spcBef>
                <a:spcPts val="0"/>
              </a:spcBef>
              <a:spcAft>
                <a:spcPts val="0"/>
              </a:spcAft>
              <a:buClr>
                <a:schemeClr val="dk1"/>
              </a:buClr>
              <a:buSzPts val="2800"/>
              <a:buNone/>
            </a:pPr>
            <a:r>
              <a:t/>
            </a:r>
            <a:endParaRPr sz="2500"/>
          </a:p>
          <a:p>
            <a:pPr indent="0" lvl="0" marL="0" rtl="0" algn="just">
              <a:lnSpc>
                <a:spcPct val="100000"/>
              </a:lnSpc>
              <a:spcBef>
                <a:spcPts val="0"/>
              </a:spcBef>
              <a:spcAft>
                <a:spcPts val="0"/>
              </a:spcAft>
              <a:buClr>
                <a:schemeClr val="dk1"/>
              </a:buClr>
              <a:buSzPts val="2800"/>
              <a:buNone/>
            </a:pPr>
            <a:r>
              <a:rPr lang="en-US" sz="2500"/>
              <a:t>Please select the "Raise Hand" feature or press *9 on your phone to volunteer to read the </a:t>
            </a:r>
            <a:r>
              <a:rPr b="1" lang="en-US" sz="2500"/>
              <a:t>DEFINITION OF FOOD ADDICTION</a:t>
            </a:r>
            <a:r>
              <a:rPr lang="en-US" sz="2500"/>
              <a:t>.</a:t>
            </a:r>
            <a:endParaRPr sz="2500"/>
          </a:p>
        </p:txBody>
      </p:sp>
      <p:sp>
        <p:nvSpPr>
          <p:cNvPr id="132" name="Google Shape;1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6"/>
          <p:cNvSpPr txBox="1"/>
          <p:nvPr>
            <p:ph idx="1" type="body"/>
          </p:nvPr>
        </p:nvSpPr>
        <p:spPr>
          <a:xfrm>
            <a:off x="604200" y="504450"/>
            <a:ext cx="10749600" cy="5936700"/>
          </a:xfrm>
          <a:prstGeom prst="rect">
            <a:avLst/>
          </a:prstGeom>
          <a:noFill/>
          <a:ln>
            <a:noFill/>
          </a:ln>
        </p:spPr>
        <p:txBody>
          <a:bodyPr anchorCtr="0" anchor="t" bIns="45700" lIns="91425" spcFirstLastPara="1" rIns="91425" wrap="square" tIns="45700">
            <a:noAutofit/>
          </a:bodyPr>
          <a:lstStyle/>
          <a:p>
            <a:pPr indent="0" lvl="0" marL="0" rtl="0" algn="l">
              <a:lnSpc>
                <a:spcPct val="70000"/>
              </a:lnSpc>
              <a:spcBef>
                <a:spcPts val="0"/>
              </a:spcBef>
              <a:spcAft>
                <a:spcPts val="0"/>
              </a:spcAft>
              <a:buClr>
                <a:schemeClr val="dk1"/>
              </a:buClr>
              <a:buSzPts val="2590"/>
              <a:buNone/>
            </a:pPr>
            <a:r>
              <a:rPr b="1" lang="en-US" sz="3000"/>
              <a:t>DEFINITION OF FOOD ADDICTION</a:t>
            </a:r>
            <a:endParaRPr b="1" sz="3000"/>
          </a:p>
          <a:p>
            <a:pPr indent="0" lvl="0" marL="0" rtl="0" algn="l">
              <a:lnSpc>
                <a:spcPct val="70000"/>
              </a:lnSpc>
              <a:spcBef>
                <a:spcPts val="0"/>
              </a:spcBef>
              <a:spcAft>
                <a:spcPts val="0"/>
              </a:spcAft>
              <a:buClr>
                <a:schemeClr val="dk1"/>
              </a:buClr>
              <a:buSzPts val="2590"/>
              <a:buNone/>
            </a:pPr>
            <a:r>
              <a:t/>
            </a:r>
            <a:endParaRPr b="1" sz="3000"/>
          </a:p>
          <a:p>
            <a:pPr indent="0" lvl="0" marL="0" rtl="0" algn="l">
              <a:lnSpc>
                <a:spcPct val="100000"/>
              </a:lnSpc>
              <a:spcBef>
                <a:spcPts val="1000"/>
              </a:spcBef>
              <a:spcAft>
                <a:spcPts val="0"/>
              </a:spcAft>
              <a:buClr>
                <a:schemeClr val="dk1"/>
              </a:buClr>
              <a:buSzPts val="2590"/>
              <a:buNone/>
            </a:pPr>
            <a:r>
              <a:rPr b="1" lang="en-US" sz="2500"/>
              <a:t>Food addiction is a disease of the mind, body, and spirit for which there is no cure, but it can be arrested a day at a time by our adapting to a disciplined way of eating and the Twelve-Step program of FA. When we abuse food by using it as a drug, our lives become unmanageable.</a:t>
            </a:r>
            <a:endParaRPr b="1" sz="2500"/>
          </a:p>
          <a:p>
            <a:pPr indent="0" lvl="0" marL="0" rtl="0" algn="just">
              <a:lnSpc>
                <a:spcPct val="100000"/>
              </a:lnSpc>
              <a:spcBef>
                <a:spcPts val="1000"/>
              </a:spcBef>
              <a:spcAft>
                <a:spcPts val="0"/>
              </a:spcAft>
              <a:buClr>
                <a:schemeClr val="dk1"/>
              </a:buClr>
              <a:buSzPts val="2590"/>
              <a:buNone/>
            </a:pPr>
            <a:r>
              <a:rPr b="1" lang="en-US" sz="2500"/>
              <a:t>Food addicts have an allergy to flour, sugar, and quantities that sets up an uncontrollable craving. The problem can be arrested a day at a time by the action of </a:t>
            </a:r>
            <a:r>
              <a:rPr b="1" lang="en-US" sz="2500">
                <a:extLst>
                  <a:ext uri="http://customooxmlschemas.google.com/">
                    <go:slidesCustomData xmlns:go="http://customooxmlschemas.google.com/" textRoundtripDataId="4"/>
                  </a:ext>
                </a:extLst>
              </a:rPr>
              <a:t>our</a:t>
            </a:r>
            <a:r>
              <a:rPr b="1" lang="en-US" sz="2500"/>
              <a:t> weighing and measuring our food and abstaining completely from all flour and sugar.</a:t>
            </a:r>
            <a:endParaRPr b="1" sz="2500"/>
          </a:p>
          <a:p>
            <a:pPr indent="0" lvl="0" marL="0" rtl="0" algn="just">
              <a:lnSpc>
                <a:spcPct val="100000"/>
              </a:lnSpc>
              <a:spcBef>
                <a:spcPts val="1000"/>
              </a:spcBef>
              <a:spcAft>
                <a:spcPts val="0"/>
              </a:spcAft>
              <a:buClr>
                <a:schemeClr val="dk1"/>
              </a:buClr>
              <a:buSzPts val="2590"/>
              <a:buNone/>
            </a:pPr>
            <a:r>
              <a:rPr b="1" lang="en-US" sz="2500"/>
              <a:t>FA defines abstinence as weighed and measured meals with nothing in between, no flour, no sugar, and the avoidance of any individual binge foods.</a:t>
            </a:r>
            <a:endParaRPr b="1" sz="2500"/>
          </a:p>
          <a:p>
            <a:pPr indent="0" lvl="0" marL="0" rtl="0" algn="l">
              <a:lnSpc>
                <a:spcPct val="90000"/>
              </a:lnSpc>
              <a:spcBef>
                <a:spcPts val="0"/>
              </a:spcBef>
              <a:spcAft>
                <a:spcPts val="0"/>
              </a:spcAft>
              <a:buClr>
                <a:schemeClr val="dk1"/>
              </a:buClr>
              <a:buSzPts val="2800"/>
              <a:buNone/>
            </a:pPr>
            <a:r>
              <a:t/>
            </a:r>
            <a:endParaRPr b="1" sz="2500"/>
          </a:p>
          <a:p>
            <a:pPr indent="0" lvl="0" marL="0" rtl="0" algn="l">
              <a:lnSpc>
                <a:spcPct val="90000"/>
              </a:lnSpc>
              <a:spcBef>
                <a:spcPts val="0"/>
              </a:spcBef>
              <a:spcAft>
                <a:spcPts val="0"/>
              </a:spcAft>
              <a:buClr>
                <a:schemeClr val="dk1"/>
              </a:buClr>
              <a:buSzPts val="2800"/>
              <a:buFont typeface="Arial"/>
              <a:buNone/>
            </a:pPr>
            <a:r>
              <a:rPr lang="en-US" sz="2500"/>
              <a:t>[</a:t>
            </a:r>
            <a:r>
              <a:rPr i="1" lang="en-US" sz="2500"/>
              <a:t>Leader resumes.]</a:t>
            </a:r>
            <a:r>
              <a:rPr lang="en-US" sz="2500"/>
              <a:t> How many food addicts are here besides me? [</a:t>
            </a:r>
            <a:r>
              <a:rPr i="1" lang="en-US" sz="2500"/>
              <a:t>Pause.</a:t>
            </a:r>
            <a:r>
              <a:rPr lang="en-US" sz="2500"/>
              <a:t>] Welcome, everyone.</a:t>
            </a:r>
            <a:endParaRPr b="1" sz="2500"/>
          </a:p>
        </p:txBody>
      </p:sp>
      <p:sp>
        <p:nvSpPr>
          <p:cNvPr id="138" name="Google Shape;13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7"/>
          <p:cNvSpPr txBox="1"/>
          <p:nvPr>
            <p:ph idx="1" type="body"/>
          </p:nvPr>
        </p:nvSpPr>
        <p:spPr>
          <a:xfrm>
            <a:off x="838200" y="542425"/>
            <a:ext cx="10515600" cy="5954100"/>
          </a:xfrm>
          <a:prstGeom prst="rect">
            <a:avLst/>
          </a:prstGeom>
          <a:noFill/>
          <a:ln>
            <a:noFill/>
          </a:ln>
        </p:spPr>
        <p:txBody>
          <a:bodyPr anchorCtr="0" anchor="t" bIns="45700" lIns="91425" spcFirstLastPara="1" rIns="91425" wrap="square" tIns="45700">
            <a:noAutofit/>
          </a:bodyPr>
          <a:lstStyle/>
          <a:p>
            <a:pPr indent="0" lvl="0" marL="0" rtl="0" algn="l">
              <a:lnSpc>
                <a:spcPct val="107916"/>
              </a:lnSpc>
              <a:spcBef>
                <a:spcPts val="0"/>
              </a:spcBef>
              <a:spcAft>
                <a:spcPts val="0"/>
              </a:spcAft>
              <a:buSzPts val="1800"/>
              <a:buNone/>
            </a:pPr>
            <a:r>
              <a:rPr b="1" lang="en-US" sz="3000"/>
              <a:t>VIDEOCONFERENCE GUIDELINES </a:t>
            </a:r>
            <a:endParaRPr b="1" sz="3000"/>
          </a:p>
          <a:p>
            <a:pPr indent="0" lvl="0" marL="0" rtl="0" algn="l">
              <a:lnSpc>
                <a:spcPct val="107916"/>
              </a:lnSpc>
              <a:spcBef>
                <a:spcPts val="0"/>
              </a:spcBef>
              <a:spcAft>
                <a:spcPts val="0"/>
              </a:spcAft>
              <a:buSzPts val="1800"/>
              <a:buNone/>
            </a:pPr>
            <a:r>
              <a:t/>
            </a:r>
            <a:endParaRPr b="1" sz="3000"/>
          </a:p>
          <a:p>
            <a:pPr indent="-387350" lvl="0" marL="457200" rtl="0" algn="l">
              <a:lnSpc>
                <a:spcPct val="100000"/>
              </a:lnSpc>
              <a:spcBef>
                <a:spcPts val="0"/>
              </a:spcBef>
              <a:spcAft>
                <a:spcPts val="0"/>
              </a:spcAft>
              <a:buSzPts val="2500"/>
              <a:buAutoNum type="arabicPeriod"/>
            </a:pPr>
            <a:r>
              <a:rPr lang="en-US" sz="2500">
                <a:highlight>
                  <a:schemeClr val="lt1"/>
                </a:highlight>
              </a:rPr>
              <a:t>To protect anonymity, all members must participate from a quiet, private location. Do not record the meeting or take photos of the group screen. </a:t>
            </a:r>
            <a:endParaRPr sz="2500">
              <a:highlight>
                <a:schemeClr val="lt1"/>
              </a:highlight>
            </a:endParaRPr>
          </a:p>
          <a:p>
            <a:pPr indent="-387350" lvl="0" marL="457200" rtl="0" algn="l">
              <a:lnSpc>
                <a:spcPct val="100000"/>
              </a:lnSpc>
              <a:spcBef>
                <a:spcPts val="1000"/>
              </a:spcBef>
              <a:spcAft>
                <a:spcPts val="0"/>
              </a:spcAft>
              <a:buSzPts val="2500"/>
              <a:buAutoNum type="arabicPeriod"/>
            </a:pPr>
            <a:r>
              <a:rPr lang="en-US" sz="2500">
                <a:highlight>
                  <a:schemeClr val="lt1"/>
                </a:highlight>
              </a:rPr>
              <a:t>Participating with your camera on supports the anonymity of all members and guards against isolation.</a:t>
            </a:r>
            <a:endParaRPr sz="2500"/>
          </a:p>
          <a:p>
            <a:pPr indent="-387350" lvl="0" marL="457200" rtl="0" algn="l">
              <a:lnSpc>
                <a:spcPct val="100000"/>
              </a:lnSpc>
              <a:spcBef>
                <a:spcPts val="1000"/>
              </a:spcBef>
              <a:spcAft>
                <a:spcPts val="0"/>
              </a:spcAft>
              <a:buSzPts val="2500"/>
              <a:buAutoNum type="arabicPeriod"/>
            </a:pPr>
            <a:r>
              <a:rPr lang="en-US" sz="2500"/>
              <a:t>Please don’t name or describe specific foods</a:t>
            </a:r>
            <a:r>
              <a:rPr lang="en-US" sz="2600"/>
              <a:t>.</a:t>
            </a:r>
            <a:endParaRPr sz="2600"/>
          </a:p>
          <a:p>
            <a:pPr indent="-393700" lvl="0" marL="457200" rtl="0" algn="l">
              <a:lnSpc>
                <a:spcPct val="100000"/>
              </a:lnSpc>
              <a:spcBef>
                <a:spcPts val="1000"/>
              </a:spcBef>
              <a:spcAft>
                <a:spcPts val="0"/>
              </a:spcAft>
              <a:buSzPts val="2600"/>
              <a:buAutoNum type="arabicPeriod"/>
            </a:pPr>
            <a:r>
              <a:rPr lang="en-US" sz="2600"/>
              <a:t>No eating, drinking, or chewing gum.</a:t>
            </a:r>
            <a:endParaRPr sz="2600"/>
          </a:p>
          <a:p>
            <a:pPr indent="-387350" lvl="0" marL="457200" rtl="0" algn="l">
              <a:lnSpc>
                <a:spcPct val="100000"/>
              </a:lnSpc>
              <a:spcBef>
                <a:spcPts val="1000"/>
              </a:spcBef>
              <a:spcAft>
                <a:spcPts val="0"/>
              </a:spcAft>
              <a:buSzPts val="2500"/>
              <a:buAutoNum type="arabicPeriod"/>
            </a:pPr>
            <a:r>
              <a:rPr lang="en-US" sz="2500"/>
              <a:t>We avoid crosstalk – like giving direct advice or praise – by focusing on our own experiences and using “I” statements. We can, however, thank a person for their service or reference their sharing as long as we are not seeking to interpret or evaluate it. Posting in the chat while someone is sharing is another form of crosstalk.</a:t>
            </a:r>
            <a:endParaRPr b="1" sz="3000"/>
          </a:p>
          <a:p>
            <a:pPr indent="0" lvl="0" marL="457200" rtl="0" algn="l">
              <a:lnSpc>
                <a:spcPct val="100000"/>
              </a:lnSpc>
              <a:spcBef>
                <a:spcPts val="1000"/>
              </a:spcBef>
              <a:spcAft>
                <a:spcPts val="0"/>
              </a:spcAft>
              <a:buSzPts val="1800"/>
              <a:buNone/>
            </a:pPr>
            <a:r>
              <a:t/>
            </a:r>
            <a:endParaRPr sz="2500"/>
          </a:p>
        </p:txBody>
      </p:sp>
      <p:sp>
        <p:nvSpPr>
          <p:cNvPr id="145" name="Google Shape;145;p17"/>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