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zrul Ismail" userId="5dbd658b2e84224b" providerId="LiveId" clId="{E60B6EB5-6D9C-4AA9-A94C-8B42C8AF3E37}"/>
    <pc:docChg chg="modSld">
      <pc:chgData name="Fazrul Ismail" userId="5dbd658b2e84224b" providerId="LiveId" clId="{E60B6EB5-6D9C-4AA9-A94C-8B42C8AF3E37}" dt="2026-07-06T12:48:47.480" v="7" actId="20577"/>
      <pc:docMkLst>
        <pc:docMk/>
      </pc:docMkLst>
      <pc:sldChg chg="modSp mod">
        <pc:chgData name="Fazrul Ismail" userId="5dbd658b2e84224b" providerId="LiveId" clId="{E60B6EB5-6D9C-4AA9-A94C-8B42C8AF3E37}" dt="2026-07-06T12:48:47.480" v="7" actId="20577"/>
        <pc:sldMkLst>
          <pc:docMk/>
          <pc:sldMk cId="0" sldId="257"/>
        </pc:sldMkLst>
        <pc:spChg chg="mod">
          <ac:chgData name="Fazrul Ismail" userId="5dbd658b2e84224b" providerId="LiveId" clId="{E60B6EB5-6D9C-4AA9-A94C-8B42C8AF3E37}" dt="2026-07-06T12:48:47.480" v="7" actId="20577"/>
          <ac:spMkLst>
            <pc:docMk/>
            <pc:sldMk cId="0" sldId="257"/>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7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Pembukaan 2 minit. Tekankan bahawa sesi ini bukan kuliah teori tasawuf, tetapi peta praktikal untuk BDI 14DC: mengenal hati, membersihkan hati, lalu kembali kepada Allah dengan sistem SADR.</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minit. Minta peserta tulis satu situasi yang baru berlaku hari ini. Jangan bincang dengan orang. Ini latihan jujur di hadapan Allah.</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minit. Tekankan beza ilmu dengan tahaqquq. Peserta mungkin tahu sabar, tetapi tazkiyah ialah apabila sabar hadir ketika hati panas.</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minit. Ini penting untuk BDI: orang yang berubah tidak hanya ada rasa rohani, tetapi ada perubahan sikap. Pasangan, anak, staf dan rakan akan nampak.</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minit. Bezakan amalan sebagai rutin dengan amalan sebagai tazkiyah. Solat, Quran dan zikir mesti menyentuh penyakit hati yang sedang dominan.</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minit. Kaitkan dengan Misi Istighfar. Istighfar bukan pelarian daripada tanggungjawab; ia pintu kembali supaya hati bersih dan mampu membuat pembaikan.</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minit. Peserta BDI mungkin banyak belajar. Ingatkan mereka: kalau ilmu bertambah tetapi ego juga bertambah, itu tanda tazkiyah belum berlaku.</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minit. Tekankan indikator paling cepat: lisan. Dalam keluarga dan kerja, tazkiyah boleh dinilai melalui cara kita respons apabila tidak disukai.</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minit. Ini slide paling penting untuk BDI. Letakkan tazkiyah sebagai keseluruhan kitaran, tetapi R ialah tempat pembersihan diterjemahkan dalam amal.</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minit. Boleh minta peserta bayangkan situasi mereka sendiri. Jangan dedahkan. Guna case ini untuk menunjukkan SADR boleh digunakan kepada penyakit hati yang halus.</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minit. Ini memberi tindakan selepas sesi. Galakkan peserta jadikan 14 hari bukan sekadar menambah ilmu, tetapi mengukur perubahan reaksi.</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minit. Beritahu peserta sesi ini ialah jambatan antara konsep BDI 14DC dan tazkiyah Said Hawwa. Kita mahu jelas, praktikal dan boleh digunakan sebaik habis sesi.</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minit. Tutup dengan doa. Boleh minta peserta pegang satu penyakit hati yang mereka mahu bersihkan sepanjang BDI 14DC.</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minit. Jadikan ayat ini anchor utama: Rasul tidak hanya memberi ilmu, tetapi membersihkan jiwa. Dalam BDI, ayat perlu menjadi cermin hati, bukan sekadar bahan bacaan.</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minit. Hubungkan dengan soalan peserta: orang rasa selamat kerana tidak buat dosa zahir, tetapi dosa hati boleh membesar tanpa disedari.</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minit. Tunjukkan imej halaman. Jangan baca panjang. Ambil poin utama: tazkiyah = tugas rasul, penyucian + pertumbuhan, kesan pada tingkah laku.</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minit. Tiga istilah ini membantu peserta faham bahawa tazkiyah bukan hanya buang dosa. Ia juga menanam sifat baik dan menukar perangai.</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minit. Ini memudahkan peserta lihat bahawa Said Hawwa bukan menyusun zikir sahaja. Ada ilmu, ibadah, hati, lisan dan hubungan.</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minit. Gunakan visual pohon: akar tidak nampak tetapi menentukan buah. Penyakit hati ialah masalah akar; BDI mahu pulihkan akar, bukan hanya cantikkan buah.</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minit. Ajak peserta pilih satu penyakit hati yang paling kerap muncul. Jangan jadikan ini sesi menghukum, jadikan ia sesi menyedarkan.</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
    <p:bg>
      <p:bgPr>
        <a:solidFill>
          <a:srgbClr val="F8F3E7"/>
        </a:solidFill>
        <a:effectLst/>
      </p:bgPr>
    </p:bg>
    <p:spTree>
      <p:nvGrpSpPr>
        <p:cNvPr id="1" name=""/>
        <p:cNvGrpSpPr/>
        <p:nvPr/>
      </p:nvGrpSpPr>
      <p:grpSpPr>
        <a:xfrm>
          <a:off x="0" y="0"/>
          <a:ext cx="0" cy="0"/>
          <a:chOff x="0" y="0"/>
          <a:chExt cx="0" cy="0"/>
        </a:xfrm>
      </p:grpSpPr>
      <p:sp>
        <p:nvSpPr>
          <p:cNvPr id="2" name="Shape 0"/>
          <p:cNvSpPr/>
          <p:nvPr/>
        </p:nvSpPr>
        <p:spPr>
          <a:xfrm>
            <a:off x="365760" y="6537960"/>
            <a:ext cx="11430000" cy="0"/>
          </a:xfrm>
          <a:prstGeom prst="line">
            <a:avLst/>
          </a:prstGeom>
          <a:noFill/>
          <a:ln w="12700">
            <a:solidFill>
              <a:srgbClr val="C69C4B">
                <a:alpha val="70000"/>
              </a:srgbClr>
            </a:solidFill>
            <a:prstDash val="solid"/>
          </a:ln>
        </p:spPr>
      </p:sp>
      <p:sp>
        <p:nvSpPr>
          <p:cNvPr id="3" name="Text 1"/>
          <p:cNvSpPr/>
          <p:nvPr/>
        </p:nvSpPr>
        <p:spPr>
          <a:xfrm>
            <a:off x="502920" y="6565392"/>
            <a:ext cx="5486400" cy="164592"/>
          </a:xfrm>
          <a:prstGeom prst="rect">
            <a:avLst/>
          </a:prstGeom>
          <a:noFill/>
          <a:ln/>
        </p:spPr>
        <p:txBody>
          <a:bodyPr wrap="square" lIns="0" tIns="0" rIns="0" bIns="0" rtlCol="0" anchor="ctr"/>
          <a:lstStyle/>
          <a:p>
            <a:pPr marL="0" indent="0">
              <a:buNone/>
            </a:pPr>
            <a:r>
              <a:rPr lang="en-US" sz="680" dirty="0">
                <a:solidFill>
                  <a:srgbClr val="7A6A44"/>
                </a:solidFill>
                <a:latin typeface="Aptos" pitchFamily="34" charset="0"/>
                <a:ea typeface="Aptos" pitchFamily="34" charset="-122"/>
                <a:cs typeface="Aptos" pitchFamily="34" charset="-120"/>
              </a:rPr>
              <a:t>BDI 14DC  |  Tazkiyah Diri berdasarkan Said Hawwa</a:t>
            </a:r>
            <a:endParaRPr lang="en-US" sz="680" dirty="0"/>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mnt/data/a_wide_elegant_highly_detailed_digital_3d_render.png"/>
          <p:cNvPicPr>
            <a:picLocks noChangeAspect="1"/>
          </p:cNvPicPr>
          <p:nvPr/>
        </p:nvPicPr>
        <p:blipFill>
          <a:blip r:embed="rId3"/>
          <a:srcRect t="25" b="25"/>
          <a:stretch/>
        </p:blipFill>
        <p:spPr>
          <a:xfrm>
            <a:off x="0" y="0"/>
            <a:ext cx="12191695" cy="6858000"/>
          </a:xfrm>
          <a:prstGeom prst="rect">
            <a:avLst/>
          </a:prstGeom>
        </p:spPr>
      </p:pic>
      <p:sp>
        <p:nvSpPr>
          <p:cNvPr id="3" name="Text 0"/>
          <p:cNvSpPr/>
          <p:nvPr/>
        </p:nvSpPr>
        <p:spPr>
          <a:xfrm>
            <a:off x="658368" y="1005840"/>
            <a:ext cx="4663440" cy="1325880"/>
          </a:xfrm>
          <a:prstGeom prst="rect">
            <a:avLst/>
          </a:prstGeom>
          <a:noFill/>
          <a:ln/>
        </p:spPr>
        <p:txBody>
          <a:bodyPr wrap="square" lIns="0" tIns="0" rIns="0" bIns="0" rtlCol="0" anchor="ctr">
            <a:normAutofit lnSpcReduction="10000"/>
          </a:bodyPr>
          <a:lstStyle/>
          <a:p>
            <a:pPr marL="0" indent="0">
              <a:buNone/>
            </a:pPr>
            <a:r>
              <a:rPr lang="en-US" sz="4400" b="1" dirty="0">
                <a:solidFill>
                  <a:srgbClr val="FFFFFF"/>
                </a:solidFill>
                <a:latin typeface="Aptos Display" pitchFamily="34" charset="0"/>
                <a:ea typeface="Aptos Display" pitchFamily="34" charset="-122"/>
                <a:cs typeface="Aptos Display" pitchFamily="34" charset="-120"/>
              </a:rPr>
              <a:t>KENAL &amp; </a:t>
            </a:r>
            <a:br>
              <a:rPr lang="en-US" sz="4400" b="1" dirty="0">
                <a:solidFill>
                  <a:srgbClr val="FFFFFF"/>
                </a:solidFill>
                <a:latin typeface="Aptos Display" pitchFamily="34" charset="0"/>
                <a:ea typeface="Aptos Display" pitchFamily="34" charset="-122"/>
                <a:cs typeface="Aptos Display" pitchFamily="34" charset="-120"/>
              </a:rPr>
            </a:br>
            <a:r>
              <a:rPr lang="en-US" sz="4400" b="1" dirty="0">
                <a:solidFill>
                  <a:srgbClr val="FFFFFF"/>
                </a:solidFill>
                <a:latin typeface="Aptos Display" pitchFamily="34" charset="0"/>
                <a:ea typeface="Aptos Display" pitchFamily="34" charset="-122"/>
                <a:cs typeface="Aptos Display" pitchFamily="34" charset="-120"/>
              </a:rPr>
              <a:t>TAZKIYAH DIRI</a:t>
            </a:r>
            <a:endParaRPr lang="en-US" sz="4400" dirty="0"/>
          </a:p>
        </p:txBody>
      </p:sp>
      <p:sp>
        <p:nvSpPr>
          <p:cNvPr id="4" name="Text 1"/>
          <p:cNvSpPr/>
          <p:nvPr/>
        </p:nvSpPr>
        <p:spPr>
          <a:xfrm>
            <a:off x="713232" y="2514600"/>
            <a:ext cx="4389120" cy="347472"/>
          </a:xfrm>
          <a:prstGeom prst="rect">
            <a:avLst/>
          </a:prstGeom>
          <a:noFill/>
          <a:ln/>
        </p:spPr>
        <p:txBody>
          <a:bodyPr wrap="square" lIns="0" tIns="0" rIns="0" bIns="0" rtlCol="0" anchor="ctr"/>
          <a:lstStyle/>
          <a:p>
            <a:pPr marL="0" indent="0">
              <a:buNone/>
            </a:pPr>
            <a:r>
              <a:rPr lang="en-US" sz="1900" dirty="0">
                <a:solidFill>
                  <a:srgbClr val="E2C67F"/>
                </a:solidFill>
                <a:latin typeface="Aptos" pitchFamily="34" charset="0"/>
                <a:ea typeface="Aptos" pitchFamily="34" charset="-122"/>
                <a:cs typeface="Aptos" pitchFamily="34" charset="-120"/>
              </a:rPr>
              <a:t>berdasarkan Said Hawwa</a:t>
            </a:r>
            <a:endParaRPr lang="en-US" sz="1900" dirty="0"/>
          </a:p>
        </p:txBody>
      </p:sp>
      <p:sp>
        <p:nvSpPr>
          <p:cNvPr id="5" name="Text 2"/>
          <p:cNvSpPr/>
          <p:nvPr/>
        </p:nvSpPr>
        <p:spPr>
          <a:xfrm>
            <a:off x="713232" y="5702923"/>
            <a:ext cx="4389120" cy="685800"/>
          </a:xfrm>
          <a:prstGeom prst="rect">
            <a:avLst/>
          </a:prstGeom>
          <a:noFill/>
          <a:ln/>
        </p:spPr>
        <p:txBody>
          <a:bodyPr wrap="square" lIns="0" tIns="0" rIns="0" bIns="0" rtlCol="0" anchor="ctr">
            <a:normAutofit/>
          </a:bodyPr>
          <a:lstStyle/>
          <a:p>
            <a:pPr marL="0" indent="0">
              <a:buNone/>
            </a:pPr>
            <a:r>
              <a:rPr lang="en-US" sz="1900" b="1" dirty="0">
                <a:solidFill>
                  <a:srgbClr val="FFFFFF"/>
                </a:solidFill>
                <a:latin typeface="Aptos" pitchFamily="34" charset="0"/>
                <a:ea typeface="Aptos" pitchFamily="34" charset="-122"/>
                <a:cs typeface="Aptos" pitchFamily="34" charset="-120"/>
              </a:rPr>
              <a:t>Sesi 1 Jam BDI 14DC</a:t>
            </a:r>
            <a:endParaRPr lang="en-US" sz="1900" dirty="0"/>
          </a:p>
        </p:txBody>
      </p:sp>
      <p:sp>
        <p:nvSpPr>
          <p:cNvPr id="6" name="Shape 3"/>
          <p:cNvSpPr/>
          <p:nvPr/>
        </p:nvSpPr>
        <p:spPr>
          <a:xfrm>
            <a:off x="713232" y="3063240"/>
            <a:ext cx="4343400" cy="292608"/>
          </a:xfrm>
          <a:prstGeom prst="roundRect">
            <a:avLst>
              <a:gd name="adj" fmla="val 25000"/>
            </a:avLst>
          </a:prstGeom>
          <a:solidFill>
            <a:srgbClr val="C9A24A"/>
          </a:solidFill>
          <a:ln w="12700">
            <a:solidFill>
              <a:srgbClr val="C9A24A">
                <a:alpha val="0"/>
              </a:srgbClr>
            </a:solidFill>
            <a:prstDash val="solid"/>
          </a:ln>
        </p:spPr>
      </p:sp>
      <p:sp>
        <p:nvSpPr>
          <p:cNvPr id="7" name="Text 4"/>
          <p:cNvSpPr/>
          <p:nvPr/>
        </p:nvSpPr>
        <p:spPr>
          <a:xfrm>
            <a:off x="804672" y="3127248"/>
            <a:ext cx="4160520" cy="164592"/>
          </a:xfrm>
          <a:prstGeom prst="rect">
            <a:avLst/>
          </a:prstGeom>
          <a:noFill/>
          <a:ln/>
        </p:spPr>
        <p:txBody>
          <a:bodyPr wrap="square" lIns="0" tIns="0" rIns="0" bIns="0" rtlCol="0" anchor="ctr">
            <a:normAutofit/>
          </a:bodyPr>
          <a:lstStyle/>
          <a:p>
            <a:pPr marL="0" indent="0" algn="ctr">
              <a:buNone/>
            </a:pPr>
            <a:r>
              <a:rPr lang="en-US" sz="850" b="1" dirty="0">
                <a:solidFill>
                  <a:srgbClr val="0B2D24"/>
                </a:solidFill>
                <a:latin typeface="Aptos" pitchFamily="34" charset="0"/>
                <a:ea typeface="Aptos" pitchFamily="34" charset="-122"/>
                <a:cs typeface="Aptos" pitchFamily="34" charset="-120"/>
              </a:rPr>
              <a:t>Self-awareness → Heart-awareness → Return to Allah</a:t>
            </a:r>
            <a:endParaRPr lang="en-US" sz="850" dirty="0"/>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B2D24"/>
          </a:solidFill>
          <a:ln w="12700">
            <a:solidFill>
              <a:srgbClr val="0B2D24">
                <a:alpha val="0"/>
              </a:srgbClr>
            </a:solidFill>
            <a:prstDash val="solid"/>
          </a:ln>
        </p:spPr>
      </p:sp>
      <p:sp>
        <p:nvSpPr>
          <p:cNvPr id="3" name="Text 1"/>
          <p:cNvSpPr/>
          <p:nvPr/>
        </p:nvSpPr>
        <p:spPr>
          <a:xfrm>
            <a:off x="685800" y="502920"/>
            <a:ext cx="4114800" cy="228600"/>
          </a:xfrm>
          <a:prstGeom prst="rect">
            <a:avLst/>
          </a:prstGeom>
          <a:noFill/>
          <a:ln/>
        </p:spPr>
        <p:txBody>
          <a:bodyPr wrap="square" lIns="0" tIns="0" rIns="0" bIns="0" rtlCol="0" anchor="ctr"/>
          <a:lstStyle/>
          <a:p>
            <a:pPr marL="0" indent="0">
              <a:buNone/>
            </a:pPr>
            <a:r>
              <a:rPr lang="en-US" sz="950" b="1" dirty="0">
                <a:solidFill>
                  <a:srgbClr val="E2C67F"/>
                </a:solidFill>
                <a:latin typeface="Aptos" pitchFamily="34" charset="0"/>
                <a:ea typeface="Aptos" pitchFamily="34" charset="-122"/>
                <a:cs typeface="Aptos" pitchFamily="34" charset="-120"/>
              </a:rPr>
              <a:t>AKTIVITI 5 MINIT</a:t>
            </a:r>
            <a:endParaRPr lang="en-US" sz="950" dirty="0"/>
          </a:p>
        </p:txBody>
      </p:sp>
      <p:sp>
        <p:nvSpPr>
          <p:cNvPr id="4" name="Text 2"/>
          <p:cNvSpPr/>
          <p:nvPr/>
        </p:nvSpPr>
        <p:spPr>
          <a:xfrm>
            <a:off x="640080" y="822960"/>
            <a:ext cx="10881360" cy="502920"/>
          </a:xfrm>
          <a:prstGeom prst="rect">
            <a:avLst/>
          </a:prstGeom>
          <a:noFill/>
          <a:ln/>
        </p:spPr>
        <p:txBody>
          <a:bodyPr wrap="square" lIns="0" tIns="0" rIns="0" bIns="0" rtlCol="0" anchor="ctr">
            <a:normAutofit/>
          </a:bodyPr>
          <a:lstStyle/>
          <a:p>
            <a:pPr marL="0" indent="0">
              <a:buNone/>
            </a:pPr>
            <a:r>
              <a:rPr lang="en-US" sz="3200" b="1" dirty="0">
                <a:solidFill>
                  <a:srgbClr val="FFFFFF"/>
                </a:solidFill>
                <a:latin typeface="Aptos Display" pitchFamily="34" charset="0"/>
                <a:ea typeface="Aptos Display" pitchFamily="34" charset="-122"/>
                <a:cs typeface="Aptos Display" pitchFamily="34" charset="-120"/>
              </a:rPr>
              <a:t>Heart Scan: dari emosi kepada diagnosis hati</a:t>
            </a:r>
            <a:endParaRPr lang="en-US" sz="3200" dirty="0"/>
          </a:p>
        </p:txBody>
      </p:sp>
      <p:sp>
        <p:nvSpPr>
          <p:cNvPr id="5" name="Shape 3"/>
          <p:cNvSpPr/>
          <p:nvPr/>
        </p:nvSpPr>
        <p:spPr>
          <a:xfrm>
            <a:off x="777240" y="1965960"/>
            <a:ext cx="658368" cy="658368"/>
          </a:xfrm>
          <a:prstGeom prst="ellipse">
            <a:avLst/>
          </a:prstGeom>
          <a:solidFill>
            <a:srgbClr val="174C3C"/>
          </a:solidFill>
          <a:ln w="12700">
            <a:solidFill>
              <a:srgbClr val="C9A24A">
                <a:alpha val="70000"/>
              </a:srgbClr>
            </a:solidFill>
            <a:prstDash val="solid"/>
          </a:ln>
        </p:spPr>
      </p:sp>
      <p:sp>
        <p:nvSpPr>
          <p:cNvPr id="6" name="Text 4"/>
          <p:cNvSpPr/>
          <p:nvPr/>
        </p:nvSpPr>
        <p:spPr>
          <a:xfrm>
            <a:off x="777240" y="2130552"/>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1</a:t>
            </a:r>
            <a:endParaRPr lang="en-US" sz="1300" dirty="0"/>
          </a:p>
        </p:txBody>
      </p:sp>
      <p:sp>
        <p:nvSpPr>
          <p:cNvPr id="7" name="Text 5"/>
          <p:cNvSpPr/>
          <p:nvPr/>
        </p:nvSpPr>
        <p:spPr>
          <a:xfrm>
            <a:off x="457200" y="2834640"/>
            <a:ext cx="1298448" cy="274320"/>
          </a:xfrm>
          <a:prstGeom prst="rect">
            <a:avLst/>
          </a:prstGeom>
          <a:noFill/>
          <a:ln/>
        </p:spPr>
        <p:txBody>
          <a:bodyPr wrap="square" lIns="762" tIns="762" rIns="762" bIns="762" rtlCol="0" anchor="t">
            <a:normAutofit/>
          </a:bodyPr>
          <a:lstStyle/>
          <a:p>
            <a:pPr marL="0" indent="0" algn="ctr">
              <a:buNone/>
            </a:pPr>
            <a:r>
              <a:rPr lang="en-US" sz="1600" b="1" dirty="0">
                <a:solidFill>
                  <a:srgbClr val="E2C67F"/>
                </a:solidFill>
                <a:latin typeface="Aptos" pitchFamily="34" charset="0"/>
                <a:ea typeface="Aptos" pitchFamily="34" charset="-122"/>
                <a:cs typeface="Aptos" pitchFamily="34" charset="-120"/>
              </a:rPr>
              <a:t>Situasi</a:t>
            </a:r>
            <a:endParaRPr lang="en-US" sz="1600" dirty="0"/>
          </a:p>
        </p:txBody>
      </p:sp>
      <p:sp>
        <p:nvSpPr>
          <p:cNvPr id="8" name="Text 6"/>
          <p:cNvSpPr/>
          <p:nvPr/>
        </p:nvSpPr>
        <p:spPr>
          <a:xfrm>
            <a:off x="182880" y="3200400"/>
            <a:ext cx="1783080" cy="640080"/>
          </a:xfrm>
          <a:prstGeom prst="rect">
            <a:avLst/>
          </a:prstGeom>
          <a:noFill/>
          <a:ln/>
        </p:spPr>
        <p:txBody>
          <a:bodyPr wrap="square" lIns="762" tIns="762" rIns="762" bIns="762" rtlCol="0" anchor="t">
            <a:normAutofit/>
          </a:bodyPr>
          <a:lstStyle/>
          <a:p>
            <a:pPr marL="0" indent="0" algn="ctr">
              <a:buNone/>
            </a:pPr>
            <a:r>
              <a:rPr lang="en-US" sz="1200" dirty="0">
                <a:solidFill>
                  <a:srgbClr val="FFF7E8"/>
                </a:solidFill>
                <a:latin typeface="Aptos" pitchFamily="34" charset="0"/>
                <a:ea typeface="Aptos" pitchFamily="34" charset="-122"/>
                <a:cs typeface="Aptos" pitchFamily="34" charset="-120"/>
              </a:rPr>
              <a:t>Apa yang berlaku hari ini?</a:t>
            </a:r>
            <a:endParaRPr lang="en-US" sz="1200" dirty="0"/>
          </a:p>
        </p:txBody>
      </p:sp>
      <p:sp>
        <p:nvSpPr>
          <p:cNvPr id="9" name="Shape 7"/>
          <p:cNvSpPr/>
          <p:nvPr/>
        </p:nvSpPr>
        <p:spPr>
          <a:xfrm>
            <a:off x="1435608" y="2286000"/>
            <a:ext cx="1581912" cy="0"/>
          </a:xfrm>
          <a:prstGeom prst="line">
            <a:avLst/>
          </a:prstGeom>
          <a:noFill/>
          <a:ln w="17780">
            <a:solidFill>
              <a:srgbClr val="C9A24A">
                <a:alpha val="75000"/>
              </a:srgbClr>
            </a:solidFill>
            <a:prstDash val="solid"/>
          </a:ln>
        </p:spPr>
      </p:sp>
      <p:sp>
        <p:nvSpPr>
          <p:cNvPr id="10" name="Shape 8"/>
          <p:cNvSpPr/>
          <p:nvPr/>
        </p:nvSpPr>
        <p:spPr>
          <a:xfrm>
            <a:off x="3017520" y="1965960"/>
            <a:ext cx="658368" cy="658368"/>
          </a:xfrm>
          <a:prstGeom prst="ellipse">
            <a:avLst/>
          </a:prstGeom>
          <a:solidFill>
            <a:srgbClr val="174C3C"/>
          </a:solidFill>
          <a:ln w="12700">
            <a:solidFill>
              <a:srgbClr val="C9A24A">
                <a:alpha val="70000"/>
              </a:srgbClr>
            </a:solidFill>
            <a:prstDash val="solid"/>
          </a:ln>
        </p:spPr>
      </p:sp>
      <p:sp>
        <p:nvSpPr>
          <p:cNvPr id="11" name="Text 9"/>
          <p:cNvSpPr/>
          <p:nvPr/>
        </p:nvSpPr>
        <p:spPr>
          <a:xfrm>
            <a:off x="3017520" y="2130552"/>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2</a:t>
            </a:r>
            <a:endParaRPr lang="en-US" sz="1300" dirty="0"/>
          </a:p>
        </p:txBody>
      </p:sp>
      <p:sp>
        <p:nvSpPr>
          <p:cNvPr id="12" name="Text 10"/>
          <p:cNvSpPr/>
          <p:nvPr/>
        </p:nvSpPr>
        <p:spPr>
          <a:xfrm>
            <a:off x="2697480" y="2834640"/>
            <a:ext cx="1298448" cy="274320"/>
          </a:xfrm>
          <a:prstGeom prst="rect">
            <a:avLst/>
          </a:prstGeom>
          <a:noFill/>
          <a:ln/>
        </p:spPr>
        <p:txBody>
          <a:bodyPr wrap="square" lIns="762" tIns="762" rIns="762" bIns="762" rtlCol="0" anchor="t">
            <a:normAutofit/>
          </a:bodyPr>
          <a:lstStyle/>
          <a:p>
            <a:pPr marL="0" indent="0" algn="ctr">
              <a:buNone/>
            </a:pPr>
            <a:r>
              <a:rPr lang="en-US" sz="1600" b="1" dirty="0">
                <a:solidFill>
                  <a:srgbClr val="E2C67F"/>
                </a:solidFill>
                <a:latin typeface="Aptos" pitchFamily="34" charset="0"/>
                <a:ea typeface="Aptos" pitchFamily="34" charset="-122"/>
                <a:cs typeface="Aptos" pitchFamily="34" charset="-120"/>
              </a:rPr>
              <a:t>Emosi</a:t>
            </a:r>
            <a:endParaRPr lang="en-US" sz="1600" dirty="0"/>
          </a:p>
        </p:txBody>
      </p:sp>
      <p:sp>
        <p:nvSpPr>
          <p:cNvPr id="13" name="Text 11"/>
          <p:cNvSpPr/>
          <p:nvPr/>
        </p:nvSpPr>
        <p:spPr>
          <a:xfrm>
            <a:off x="2423160" y="3200400"/>
            <a:ext cx="1783080" cy="640080"/>
          </a:xfrm>
          <a:prstGeom prst="rect">
            <a:avLst/>
          </a:prstGeom>
          <a:noFill/>
          <a:ln/>
        </p:spPr>
        <p:txBody>
          <a:bodyPr wrap="square" lIns="762" tIns="762" rIns="762" bIns="762" rtlCol="0" anchor="t">
            <a:normAutofit/>
          </a:bodyPr>
          <a:lstStyle/>
          <a:p>
            <a:pPr marL="0" indent="0" algn="ctr">
              <a:buNone/>
            </a:pPr>
            <a:r>
              <a:rPr lang="en-US" sz="1200" dirty="0">
                <a:solidFill>
                  <a:srgbClr val="FFF7E8"/>
                </a:solidFill>
                <a:latin typeface="Aptos" pitchFamily="34" charset="0"/>
                <a:ea typeface="Aptos" pitchFamily="34" charset="-122"/>
                <a:cs typeface="Aptos" pitchFamily="34" charset="-120"/>
              </a:rPr>
              <a:t>Apa yang aku rasa?</a:t>
            </a:r>
            <a:endParaRPr lang="en-US" sz="1200" dirty="0"/>
          </a:p>
        </p:txBody>
      </p:sp>
      <p:sp>
        <p:nvSpPr>
          <p:cNvPr id="14" name="Shape 12"/>
          <p:cNvSpPr/>
          <p:nvPr/>
        </p:nvSpPr>
        <p:spPr>
          <a:xfrm>
            <a:off x="3675888" y="2286000"/>
            <a:ext cx="1581912" cy="0"/>
          </a:xfrm>
          <a:prstGeom prst="line">
            <a:avLst/>
          </a:prstGeom>
          <a:noFill/>
          <a:ln w="17780">
            <a:solidFill>
              <a:srgbClr val="C9A24A">
                <a:alpha val="75000"/>
              </a:srgbClr>
            </a:solidFill>
            <a:prstDash val="solid"/>
          </a:ln>
        </p:spPr>
      </p:sp>
      <p:sp>
        <p:nvSpPr>
          <p:cNvPr id="15" name="Shape 13"/>
          <p:cNvSpPr/>
          <p:nvPr/>
        </p:nvSpPr>
        <p:spPr>
          <a:xfrm>
            <a:off x="5257800" y="1965960"/>
            <a:ext cx="658368" cy="658368"/>
          </a:xfrm>
          <a:prstGeom prst="ellipse">
            <a:avLst/>
          </a:prstGeom>
          <a:solidFill>
            <a:srgbClr val="174C3C"/>
          </a:solidFill>
          <a:ln w="12700">
            <a:solidFill>
              <a:srgbClr val="C9A24A">
                <a:alpha val="70000"/>
              </a:srgbClr>
            </a:solidFill>
            <a:prstDash val="solid"/>
          </a:ln>
        </p:spPr>
      </p:sp>
      <p:sp>
        <p:nvSpPr>
          <p:cNvPr id="16" name="Text 14"/>
          <p:cNvSpPr/>
          <p:nvPr/>
        </p:nvSpPr>
        <p:spPr>
          <a:xfrm>
            <a:off x="5257800" y="2130552"/>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3</a:t>
            </a:r>
            <a:endParaRPr lang="en-US" sz="1300" dirty="0"/>
          </a:p>
        </p:txBody>
      </p:sp>
      <p:sp>
        <p:nvSpPr>
          <p:cNvPr id="17" name="Text 15"/>
          <p:cNvSpPr/>
          <p:nvPr/>
        </p:nvSpPr>
        <p:spPr>
          <a:xfrm>
            <a:off x="4937760" y="2834640"/>
            <a:ext cx="1298448" cy="274320"/>
          </a:xfrm>
          <a:prstGeom prst="rect">
            <a:avLst/>
          </a:prstGeom>
          <a:noFill/>
          <a:ln/>
        </p:spPr>
        <p:txBody>
          <a:bodyPr wrap="square" lIns="762" tIns="762" rIns="762" bIns="762" rtlCol="0" anchor="t">
            <a:normAutofit/>
          </a:bodyPr>
          <a:lstStyle/>
          <a:p>
            <a:pPr marL="0" indent="0" algn="ctr">
              <a:buNone/>
            </a:pPr>
            <a:r>
              <a:rPr lang="en-US" sz="1600" b="1" dirty="0">
                <a:solidFill>
                  <a:srgbClr val="E2C67F"/>
                </a:solidFill>
                <a:latin typeface="Aptos" pitchFamily="34" charset="0"/>
                <a:ea typeface="Aptos" pitchFamily="34" charset="-122"/>
                <a:cs typeface="Aptos" pitchFamily="34" charset="-120"/>
              </a:rPr>
              <a:t>Bisikan</a:t>
            </a:r>
            <a:endParaRPr lang="en-US" sz="1600" dirty="0"/>
          </a:p>
        </p:txBody>
      </p:sp>
      <p:sp>
        <p:nvSpPr>
          <p:cNvPr id="18" name="Text 16"/>
          <p:cNvSpPr/>
          <p:nvPr/>
        </p:nvSpPr>
        <p:spPr>
          <a:xfrm>
            <a:off x="4663440" y="3200400"/>
            <a:ext cx="1783080" cy="640080"/>
          </a:xfrm>
          <a:prstGeom prst="rect">
            <a:avLst/>
          </a:prstGeom>
          <a:noFill/>
          <a:ln/>
        </p:spPr>
        <p:txBody>
          <a:bodyPr wrap="square" lIns="762" tIns="762" rIns="762" bIns="762" rtlCol="0" anchor="t">
            <a:normAutofit/>
          </a:bodyPr>
          <a:lstStyle/>
          <a:p>
            <a:pPr marL="0" indent="0" algn="ctr">
              <a:buNone/>
            </a:pPr>
            <a:r>
              <a:rPr lang="en-US" sz="1200" dirty="0">
                <a:solidFill>
                  <a:srgbClr val="FFF7E8"/>
                </a:solidFill>
                <a:latin typeface="Aptos" pitchFamily="34" charset="0"/>
                <a:ea typeface="Aptos" pitchFamily="34" charset="-122"/>
                <a:cs typeface="Aptos" pitchFamily="34" charset="-120"/>
              </a:rPr>
              <a:t>Apa cerita dalam kepala aku?</a:t>
            </a:r>
            <a:endParaRPr lang="en-US" sz="1200" dirty="0"/>
          </a:p>
        </p:txBody>
      </p:sp>
      <p:sp>
        <p:nvSpPr>
          <p:cNvPr id="19" name="Shape 17"/>
          <p:cNvSpPr/>
          <p:nvPr/>
        </p:nvSpPr>
        <p:spPr>
          <a:xfrm>
            <a:off x="5916168" y="2286000"/>
            <a:ext cx="1581912" cy="0"/>
          </a:xfrm>
          <a:prstGeom prst="line">
            <a:avLst/>
          </a:prstGeom>
          <a:noFill/>
          <a:ln w="17780">
            <a:solidFill>
              <a:srgbClr val="C9A24A">
                <a:alpha val="75000"/>
              </a:srgbClr>
            </a:solidFill>
            <a:prstDash val="solid"/>
          </a:ln>
        </p:spPr>
      </p:sp>
      <p:sp>
        <p:nvSpPr>
          <p:cNvPr id="20" name="Shape 18"/>
          <p:cNvSpPr/>
          <p:nvPr/>
        </p:nvSpPr>
        <p:spPr>
          <a:xfrm>
            <a:off x="7498080" y="1965960"/>
            <a:ext cx="658368" cy="658368"/>
          </a:xfrm>
          <a:prstGeom prst="ellipse">
            <a:avLst/>
          </a:prstGeom>
          <a:solidFill>
            <a:srgbClr val="C9A24A"/>
          </a:solidFill>
          <a:ln w="12700">
            <a:solidFill>
              <a:srgbClr val="C9A24A">
                <a:alpha val="70000"/>
              </a:srgbClr>
            </a:solidFill>
            <a:prstDash val="solid"/>
          </a:ln>
        </p:spPr>
      </p:sp>
      <p:sp>
        <p:nvSpPr>
          <p:cNvPr id="21" name="Text 19"/>
          <p:cNvSpPr/>
          <p:nvPr/>
        </p:nvSpPr>
        <p:spPr>
          <a:xfrm>
            <a:off x="7498080" y="2130552"/>
            <a:ext cx="658368" cy="228600"/>
          </a:xfrm>
          <a:prstGeom prst="rect">
            <a:avLst/>
          </a:prstGeom>
          <a:noFill/>
          <a:ln/>
        </p:spPr>
        <p:txBody>
          <a:bodyPr wrap="square" lIns="0" tIns="0" rIns="0" bIns="0" rtlCol="0" anchor="ctr"/>
          <a:lstStyle/>
          <a:p>
            <a:pPr marL="0" indent="0" algn="ctr">
              <a:buNone/>
            </a:pPr>
            <a:r>
              <a:rPr lang="en-US" sz="1300" b="1" dirty="0">
                <a:solidFill>
                  <a:srgbClr val="0B2D24"/>
                </a:solidFill>
                <a:latin typeface="Aptos Display" pitchFamily="34" charset="0"/>
                <a:ea typeface="Aptos Display" pitchFamily="34" charset="-122"/>
                <a:cs typeface="Aptos Display" pitchFamily="34" charset="-120"/>
              </a:rPr>
              <a:t>4</a:t>
            </a:r>
            <a:endParaRPr lang="en-US" sz="1300" dirty="0"/>
          </a:p>
        </p:txBody>
      </p:sp>
      <p:sp>
        <p:nvSpPr>
          <p:cNvPr id="22" name="Text 20"/>
          <p:cNvSpPr/>
          <p:nvPr/>
        </p:nvSpPr>
        <p:spPr>
          <a:xfrm>
            <a:off x="7178040" y="2834640"/>
            <a:ext cx="1298448" cy="274320"/>
          </a:xfrm>
          <a:prstGeom prst="rect">
            <a:avLst/>
          </a:prstGeom>
          <a:noFill/>
          <a:ln/>
        </p:spPr>
        <p:txBody>
          <a:bodyPr wrap="square" lIns="762" tIns="762" rIns="762" bIns="762" rtlCol="0" anchor="t">
            <a:normAutofit/>
          </a:bodyPr>
          <a:lstStyle/>
          <a:p>
            <a:pPr marL="0" indent="0" algn="ctr">
              <a:buNone/>
            </a:pPr>
            <a:r>
              <a:rPr lang="en-US" sz="1600" b="1" dirty="0">
                <a:solidFill>
                  <a:srgbClr val="E2C67F"/>
                </a:solidFill>
                <a:latin typeface="Aptos" pitchFamily="34" charset="0"/>
                <a:ea typeface="Aptos" pitchFamily="34" charset="-122"/>
                <a:cs typeface="Aptos" pitchFamily="34" charset="-120"/>
              </a:rPr>
              <a:t>Penyakit</a:t>
            </a:r>
            <a:endParaRPr lang="en-US" sz="1600" dirty="0"/>
          </a:p>
        </p:txBody>
      </p:sp>
      <p:sp>
        <p:nvSpPr>
          <p:cNvPr id="23" name="Text 21"/>
          <p:cNvSpPr/>
          <p:nvPr/>
        </p:nvSpPr>
        <p:spPr>
          <a:xfrm>
            <a:off x="6903720" y="3200400"/>
            <a:ext cx="1783080" cy="640080"/>
          </a:xfrm>
          <a:prstGeom prst="rect">
            <a:avLst/>
          </a:prstGeom>
          <a:noFill/>
          <a:ln/>
        </p:spPr>
        <p:txBody>
          <a:bodyPr wrap="square" lIns="762" tIns="762" rIns="762" bIns="762" rtlCol="0" anchor="t">
            <a:normAutofit/>
          </a:bodyPr>
          <a:lstStyle/>
          <a:p>
            <a:pPr marL="0" indent="0" algn="ctr">
              <a:buNone/>
            </a:pPr>
            <a:r>
              <a:rPr lang="en-US" sz="1200" dirty="0">
                <a:solidFill>
                  <a:srgbClr val="FFF7E8"/>
                </a:solidFill>
                <a:latin typeface="Aptos" pitchFamily="34" charset="0"/>
                <a:ea typeface="Aptos" pitchFamily="34" charset="-122"/>
                <a:cs typeface="Aptos" pitchFamily="34" charset="-120"/>
              </a:rPr>
              <a:t>Apa penyakit hati yang mungkin tersembunyi?</a:t>
            </a:r>
            <a:endParaRPr lang="en-US" sz="1200" dirty="0"/>
          </a:p>
        </p:txBody>
      </p:sp>
      <p:sp>
        <p:nvSpPr>
          <p:cNvPr id="24" name="Shape 22"/>
          <p:cNvSpPr/>
          <p:nvPr/>
        </p:nvSpPr>
        <p:spPr>
          <a:xfrm>
            <a:off x="8156448" y="2286000"/>
            <a:ext cx="1581912" cy="0"/>
          </a:xfrm>
          <a:prstGeom prst="line">
            <a:avLst/>
          </a:prstGeom>
          <a:noFill/>
          <a:ln w="17780">
            <a:solidFill>
              <a:srgbClr val="C9A24A">
                <a:alpha val="75000"/>
              </a:srgbClr>
            </a:solidFill>
            <a:prstDash val="solid"/>
          </a:ln>
        </p:spPr>
      </p:sp>
      <p:sp>
        <p:nvSpPr>
          <p:cNvPr id="25" name="Shape 23"/>
          <p:cNvSpPr/>
          <p:nvPr/>
        </p:nvSpPr>
        <p:spPr>
          <a:xfrm>
            <a:off x="9738360" y="1965960"/>
            <a:ext cx="658368" cy="658368"/>
          </a:xfrm>
          <a:prstGeom prst="ellipse">
            <a:avLst/>
          </a:prstGeom>
          <a:solidFill>
            <a:srgbClr val="174C3C"/>
          </a:solidFill>
          <a:ln w="12700">
            <a:solidFill>
              <a:srgbClr val="C9A24A">
                <a:alpha val="70000"/>
              </a:srgbClr>
            </a:solidFill>
            <a:prstDash val="solid"/>
          </a:ln>
        </p:spPr>
      </p:sp>
      <p:sp>
        <p:nvSpPr>
          <p:cNvPr id="26" name="Text 24"/>
          <p:cNvSpPr/>
          <p:nvPr/>
        </p:nvSpPr>
        <p:spPr>
          <a:xfrm>
            <a:off x="9738360" y="2130552"/>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5</a:t>
            </a:r>
            <a:endParaRPr lang="en-US" sz="1300" dirty="0"/>
          </a:p>
        </p:txBody>
      </p:sp>
      <p:sp>
        <p:nvSpPr>
          <p:cNvPr id="27" name="Text 25"/>
          <p:cNvSpPr/>
          <p:nvPr/>
        </p:nvSpPr>
        <p:spPr>
          <a:xfrm>
            <a:off x="9418320" y="2834640"/>
            <a:ext cx="1298448" cy="274320"/>
          </a:xfrm>
          <a:prstGeom prst="rect">
            <a:avLst/>
          </a:prstGeom>
          <a:noFill/>
          <a:ln/>
        </p:spPr>
        <p:txBody>
          <a:bodyPr wrap="square" lIns="762" tIns="762" rIns="762" bIns="762" rtlCol="0" anchor="t">
            <a:normAutofit/>
          </a:bodyPr>
          <a:lstStyle/>
          <a:p>
            <a:pPr marL="0" indent="0" algn="ctr">
              <a:buNone/>
            </a:pPr>
            <a:r>
              <a:rPr lang="en-US" sz="1600" b="1" dirty="0">
                <a:solidFill>
                  <a:srgbClr val="E2C67F"/>
                </a:solidFill>
                <a:latin typeface="Aptos" pitchFamily="34" charset="0"/>
                <a:ea typeface="Aptos" pitchFamily="34" charset="-122"/>
                <a:cs typeface="Aptos" pitchFamily="34" charset="-120"/>
              </a:rPr>
              <a:t>Arah pulang</a:t>
            </a:r>
            <a:endParaRPr lang="en-US" sz="1600" dirty="0"/>
          </a:p>
        </p:txBody>
      </p:sp>
      <p:sp>
        <p:nvSpPr>
          <p:cNvPr id="28" name="Text 26"/>
          <p:cNvSpPr/>
          <p:nvPr/>
        </p:nvSpPr>
        <p:spPr>
          <a:xfrm>
            <a:off x="9144000" y="3200400"/>
            <a:ext cx="1783080" cy="640080"/>
          </a:xfrm>
          <a:prstGeom prst="rect">
            <a:avLst/>
          </a:prstGeom>
          <a:noFill/>
          <a:ln/>
        </p:spPr>
        <p:txBody>
          <a:bodyPr wrap="square" lIns="762" tIns="762" rIns="762" bIns="762" rtlCol="0" anchor="t">
            <a:normAutofit/>
          </a:bodyPr>
          <a:lstStyle/>
          <a:p>
            <a:pPr marL="0" indent="0" algn="ctr">
              <a:buNone/>
            </a:pPr>
            <a:r>
              <a:rPr lang="en-US" sz="1200" dirty="0">
                <a:solidFill>
                  <a:srgbClr val="FFF7E8"/>
                </a:solidFill>
                <a:latin typeface="Aptos" pitchFamily="34" charset="0"/>
                <a:ea typeface="Aptos" pitchFamily="34" charset="-122"/>
                <a:cs typeface="Aptos" pitchFamily="34" charset="-120"/>
              </a:rPr>
              <a:t>Apa istighfar atau amal pembaikan sekarang?</a:t>
            </a:r>
            <a:endParaRPr lang="en-US" sz="1200" dirty="0"/>
          </a:p>
        </p:txBody>
      </p:sp>
      <p:sp>
        <p:nvSpPr>
          <p:cNvPr id="29" name="Shape 27"/>
          <p:cNvSpPr/>
          <p:nvPr/>
        </p:nvSpPr>
        <p:spPr>
          <a:xfrm>
            <a:off x="960120" y="4663440"/>
            <a:ext cx="54864" cy="822960"/>
          </a:xfrm>
          <a:prstGeom prst="rect">
            <a:avLst/>
          </a:prstGeom>
          <a:solidFill>
            <a:srgbClr val="E2C67F"/>
          </a:solidFill>
          <a:ln w="12700">
            <a:solidFill>
              <a:srgbClr val="E2C67F">
                <a:alpha val="0"/>
              </a:srgbClr>
            </a:solidFill>
            <a:prstDash val="solid"/>
          </a:ln>
        </p:spPr>
      </p:sp>
      <p:sp>
        <p:nvSpPr>
          <p:cNvPr id="30" name="Text 28"/>
          <p:cNvSpPr/>
          <p:nvPr/>
        </p:nvSpPr>
        <p:spPr>
          <a:xfrm>
            <a:off x="1124712" y="4681728"/>
            <a:ext cx="10058400" cy="370332"/>
          </a:xfrm>
          <a:prstGeom prst="rect">
            <a:avLst/>
          </a:prstGeom>
          <a:noFill/>
          <a:ln/>
        </p:spPr>
        <p:txBody>
          <a:bodyPr wrap="square" lIns="0" tIns="0" rIns="0" bIns="0" rtlCol="0" anchor="ctr">
            <a:normAutofit/>
          </a:bodyPr>
          <a:lstStyle/>
          <a:p>
            <a:pPr marL="0" indent="0" algn="r">
              <a:buNone/>
            </a:pPr>
            <a:r>
              <a:rPr lang="en-US" sz="2400" b="1" dirty="0">
                <a:solidFill>
                  <a:srgbClr val="FFF7E8"/>
                </a:solidFill>
                <a:latin typeface="Noto Sans Arabic" pitchFamily="34" charset="0"/>
                <a:ea typeface="Noto Sans Arabic" pitchFamily="34" charset="-122"/>
                <a:cs typeface="Noto Sans Arabic" pitchFamily="34" charset="-120"/>
              </a:rPr>
              <a:t>بَلِ الْإِنْسَانُ عَلَىٰ نَفْسِهِ بَصِيرَةٌ</a:t>
            </a:r>
            <a:endParaRPr lang="en-US" sz="2400" dirty="0"/>
          </a:p>
        </p:txBody>
      </p:sp>
      <p:sp>
        <p:nvSpPr>
          <p:cNvPr id="31" name="Text 29"/>
          <p:cNvSpPr/>
          <p:nvPr/>
        </p:nvSpPr>
        <p:spPr>
          <a:xfrm>
            <a:off x="1124712" y="5074920"/>
            <a:ext cx="10058400" cy="370332"/>
          </a:xfrm>
          <a:prstGeom prst="rect">
            <a:avLst/>
          </a:prstGeom>
          <a:noFill/>
          <a:ln/>
        </p:spPr>
        <p:txBody>
          <a:bodyPr wrap="square" lIns="0" tIns="0" rIns="0" bIns="0" rtlCol="0" anchor="ctr">
            <a:normAutofit/>
          </a:bodyPr>
          <a:lstStyle/>
          <a:p>
            <a:pPr marL="0" indent="0">
              <a:buNone/>
            </a:pPr>
            <a:r>
              <a:rPr lang="en-US" sz="1450" i="1" dirty="0">
                <a:solidFill>
                  <a:srgbClr val="FFF7E8"/>
                </a:solidFill>
                <a:latin typeface="Aptos" pitchFamily="34" charset="0"/>
                <a:ea typeface="Aptos" pitchFamily="34" charset="-122"/>
                <a:cs typeface="Aptos" pitchFamily="34" charset="-120"/>
              </a:rPr>
              <a:t>“Bahkan manusia menjadi saksi atas dirinya sendiri.” (Al-Qiyamah 75:14)</a:t>
            </a:r>
            <a:endParaRPr lang="en-US" sz="1450" dirty="0"/>
          </a:p>
        </p:txBody>
      </p:sp>
      <p:sp>
        <p:nvSpPr>
          <p:cNvPr id="32"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3E7"/>
          </a:solidFill>
          <a:ln w="12700">
            <a:solidFill>
              <a:srgbClr val="F8F3E7">
                <a:alpha val="0"/>
              </a:srgbClr>
            </a:solidFill>
            <a:prstDash val="solid"/>
          </a:ln>
        </p:spPr>
      </p:sp>
      <p:sp>
        <p:nvSpPr>
          <p:cNvPr id="3" name="Text 1"/>
          <p:cNvSpPr/>
          <p:nvPr/>
        </p:nvSpPr>
        <p:spPr>
          <a:xfrm>
            <a:off x="685800" y="411480"/>
            <a:ext cx="4114800" cy="228600"/>
          </a:xfrm>
          <a:prstGeom prst="rect">
            <a:avLst/>
          </a:prstGeom>
          <a:noFill/>
          <a:ln/>
        </p:spPr>
        <p:txBody>
          <a:bodyPr wrap="square" lIns="0" tIns="0" rIns="0" bIns="0" rtlCol="0" anchor="ctr"/>
          <a:lstStyle/>
          <a:p>
            <a:pPr marL="0" indent="0">
              <a:buNone/>
            </a:pPr>
            <a:r>
              <a:rPr lang="en-US" sz="950" b="1" dirty="0">
                <a:solidFill>
                  <a:srgbClr val="C9A24A"/>
                </a:solidFill>
                <a:latin typeface="Aptos" pitchFamily="34" charset="0"/>
                <a:ea typeface="Aptos" pitchFamily="34" charset="-122"/>
                <a:cs typeface="Aptos" pitchFamily="34" charset="-120"/>
              </a:rPr>
              <a:t>LANGKAH 2</a:t>
            </a:r>
            <a:endParaRPr lang="en-US" sz="950" dirty="0"/>
          </a:p>
        </p:txBody>
      </p:sp>
      <p:sp>
        <p:nvSpPr>
          <p:cNvPr id="4" name="Text 2"/>
          <p:cNvSpPr/>
          <p:nvPr/>
        </p:nvSpPr>
        <p:spPr>
          <a:xfrm>
            <a:off x="640080" y="685800"/>
            <a:ext cx="10881360" cy="502920"/>
          </a:xfrm>
          <a:prstGeom prst="rect">
            <a:avLst/>
          </a:prstGeom>
          <a:noFill/>
          <a:ln/>
        </p:spPr>
        <p:txBody>
          <a:bodyPr wrap="square" lIns="0" tIns="0" rIns="0" bIns="0" rtlCol="0" anchor="ctr">
            <a:normAutofit/>
          </a:bodyPr>
          <a:lstStyle/>
          <a:p>
            <a:pPr marL="0" indent="0">
              <a:buNone/>
            </a:pPr>
            <a:r>
              <a:rPr lang="en-US" sz="3200" b="1" dirty="0">
                <a:solidFill>
                  <a:srgbClr val="172A22"/>
                </a:solidFill>
                <a:latin typeface="Aptos Display" pitchFamily="34" charset="0"/>
                <a:ea typeface="Aptos Display" pitchFamily="34" charset="-122"/>
                <a:cs typeface="Aptos Display" pitchFamily="34" charset="-120"/>
              </a:rPr>
              <a:t>Tahaqquq: hidupkan makna iman dalam hati</a:t>
            </a:r>
            <a:endParaRPr lang="en-US" sz="3200" dirty="0"/>
          </a:p>
        </p:txBody>
      </p:sp>
      <p:pic>
        <p:nvPicPr>
          <p:cNvPr id="5" name="Image 0" descr="/mnt/data/tazkiyah_assets/pdf_pages/page_4-004.png"/>
          <p:cNvPicPr>
            <a:picLocks noChangeAspect="1"/>
          </p:cNvPicPr>
          <p:nvPr/>
        </p:nvPicPr>
        <p:blipFill>
          <a:blip r:embed="rId3"/>
          <a:srcRect l="15458" r="15458"/>
          <a:stretch/>
        </p:blipFill>
        <p:spPr>
          <a:xfrm>
            <a:off x="658368" y="1234440"/>
            <a:ext cx="2194560" cy="4480560"/>
          </a:xfrm>
          <a:prstGeom prst="rect">
            <a:avLst/>
          </a:prstGeom>
        </p:spPr>
      </p:pic>
      <p:sp>
        <p:nvSpPr>
          <p:cNvPr id="6" name="Text 3"/>
          <p:cNvSpPr/>
          <p:nvPr/>
        </p:nvSpPr>
        <p:spPr>
          <a:xfrm>
            <a:off x="3154680" y="1417320"/>
            <a:ext cx="7589520" cy="731520"/>
          </a:xfrm>
          <a:prstGeom prst="rect">
            <a:avLst/>
          </a:prstGeom>
          <a:noFill/>
          <a:ln/>
        </p:spPr>
        <p:txBody>
          <a:bodyPr wrap="square" lIns="762" tIns="762" rIns="762" bIns="762" rtlCol="0" anchor="t">
            <a:normAutofit/>
          </a:bodyPr>
          <a:lstStyle/>
          <a:p>
            <a:pPr marL="0" indent="0" algn="l">
              <a:buNone/>
            </a:pPr>
            <a:r>
              <a:rPr lang="en-US" sz="2100" b="1" dirty="0">
                <a:solidFill>
                  <a:srgbClr val="174C3C"/>
                </a:solidFill>
                <a:latin typeface="Aptos" pitchFamily="34" charset="0"/>
                <a:ea typeface="Aptos" pitchFamily="34" charset="-122"/>
                <a:cs typeface="Aptos" pitchFamily="34" charset="-120"/>
              </a:rPr>
              <a:t>Said Hawwa menyebut kesan tazkiyah ialah hati terhias dengan makna-makna seperti tauhid, ikhlas, sabar, syukur, khawf, raja’, mahabbah dan sidq.</a:t>
            </a:r>
            <a:endParaRPr lang="en-US" sz="2100" dirty="0"/>
          </a:p>
        </p:txBody>
      </p:sp>
      <p:sp>
        <p:nvSpPr>
          <p:cNvPr id="7" name="Shape 4"/>
          <p:cNvSpPr/>
          <p:nvPr/>
        </p:nvSpPr>
        <p:spPr>
          <a:xfrm>
            <a:off x="3200400" y="2743200"/>
            <a:ext cx="1188720" cy="292608"/>
          </a:xfrm>
          <a:prstGeom prst="roundRect">
            <a:avLst>
              <a:gd name="adj" fmla="val 25000"/>
            </a:avLst>
          </a:prstGeom>
          <a:solidFill>
            <a:srgbClr val="C9A24A"/>
          </a:solidFill>
          <a:ln w="12700">
            <a:solidFill>
              <a:srgbClr val="C9A24A">
                <a:alpha val="0"/>
              </a:srgbClr>
            </a:solidFill>
            <a:prstDash val="solid"/>
          </a:ln>
        </p:spPr>
      </p:sp>
      <p:sp>
        <p:nvSpPr>
          <p:cNvPr id="8" name="Text 5"/>
          <p:cNvSpPr/>
          <p:nvPr/>
        </p:nvSpPr>
        <p:spPr>
          <a:xfrm>
            <a:off x="3291840" y="2807208"/>
            <a:ext cx="1005840" cy="164592"/>
          </a:xfrm>
          <a:prstGeom prst="rect">
            <a:avLst/>
          </a:prstGeom>
          <a:noFill/>
          <a:ln/>
        </p:spPr>
        <p:txBody>
          <a:bodyPr wrap="square" lIns="0" tIns="0" rIns="0" bIns="0" rtlCol="0" anchor="ctr">
            <a:normAutofit/>
          </a:bodyPr>
          <a:lstStyle/>
          <a:p>
            <a:pPr marL="0" indent="0" algn="ctr">
              <a:buNone/>
            </a:pPr>
            <a:r>
              <a:rPr lang="en-US" sz="850" b="1" dirty="0">
                <a:solidFill>
                  <a:srgbClr val="0B2D24"/>
                </a:solidFill>
                <a:latin typeface="Aptos" pitchFamily="34" charset="0"/>
                <a:ea typeface="Aptos" pitchFamily="34" charset="-122"/>
                <a:cs typeface="Aptos" pitchFamily="34" charset="-120"/>
              </a:rPr>
              <a:t>Tauhid</a:t>
            </a:r>
            <a:endParaRPr lang="en-US" sz="850" dirty="0"/>
          </a:p>
        </p:txBody>
      </p:sp>
      <p:sp>
        <p:nvSpPr>
          <p:cNvPr id="9" name="Shape 6"/>
          <p:cNvSpPr/>
          <p:nvPr/>
        </p:nvSpPr>
        <p:spPr>
          <a:xfrm>
            <a:off x="4800600" y="2743200"/>
            <a:ext cx="1188720" cy="292608"/>
          </a:xfrm>
          <a:prstGeom prst="roundRect">
            <a:avLst>
              <a:gd name="adj" fmla="val 25000"/>
            </a:avLst>
          </a:prstGeom>
          <a:solidFill>
            <a:srgbClr val="174C3C"/>
          </a:solidFill>
          <a:ln w="12700">
            <a:solidFill>
              <a:srgbClr val="174C3C">
                <a:alpha val="0"/>
              </a:srgbClr>
            </a:solidFill>
            <a:prstDash val="solid"/>
          </a:ln>
        </p:spPr>
      </p:sp>
      <p:sp>
        <p:nvSpPr>
          <p:cNvPr id="10" name="Text 7"/>
          <p:cNvSpPr/>
          <p:nvPr/>
        </p:nvSpPr>
        <p:spPr>
          <a:xfrm>
            <a:off x="4892040" y="2807208"/>
            <a:ext cx="1005840" cy="164592"/>
          </a:xfrm>
          <a:prstGeom prst="rect">
            <a:avLst/>
          </a:prstGeom>
          <a:noFill/>
          <a:ln/>
        </p:spPr>
        <p:txBody>
          <a:bodyPr wrap="square" lIns="0" tIns="0" rIns="0" bIns="0" rtlCol="0" anchor="ctr">
            <a:normAutofit/>
          </a:bodyPr>
          <a:lstStyle/>
          <a:p>
            <a:pPr marL="0" indent="0" algn="ctr">
              <a:buNone/>
            </a:pPr>
            <a:r>
              <a:rPr lang="en-US" sz="850" b="1" dirty="0">
                <a:solidFill>
                  <a:srgbClr val="FFFFFF"/>
                </a:solidFill>
                <a:latin typeface="Aptos" pitchFamily="34" charset="0"/>
                <a:ea typeface="Aptos" pitchFamily="34" charset="-122"/>
                <a:cs typeface="Aptos" pitchFamily="34" charset="-120"/>
              </a:rPr>
              <a:t>Ikhlas</a:t>
            </a:r>
            <a:endParaRPr lang="en-US" sz="850" dirty="0"/>
          </a:p>
        </p:txBody>
      </p:sp>
      <p:sp>
        <p:nvSpPr>
          <p:cNvPr id="11" name="Shape 8"/>
          <p:cNvSpPr/>
          <p:nvPr/>
        </p:nvSpPr>
        <p:spPr>
          <a:xfrm>
            <a:off x="6400800" y="2743200"/>
            <a:ext cx="1188720" cy="292608"/>
          </a:xfrm>
          <a:prstGeom prst="roundRect">
            <a:avLst>
              <a:gd name="adj" fmla="val 25000"/>
            </a:avLst>
          </a:prstGeom>
          <a:solidFill>
            <a:srgbClr val="C9A24A"/>
          </a:solidFill>
          <a:ln w="12700">
            <a:solidFill>
              <a:srgbClr val="C9A24A">
                <a:alpha val="0"/>
              </a:srgbClr>
            </a:solidFill>
            <a:prstDash val="solid"/>
          </a:ln>
        </p:spPr>
      </p:sp>
      <p:sp>
        <p:nvSpPr>
          <p:cNvPr id="12" name="Text 9"/>
          <p:cNvSpPr/>
          <p:nvPr/>
        </p:nvSpPr>
        <p:spPr>
          <a:xfrm>
            <a:off x="6492240" y="2807208"/>
            <a:ext cx="1005840" cy="164592"/>
          </a:xfrm>
          <a:prstGeom prst="rect">
            <a:avLst/>
          </a:prstGeom>
          <a:noFill/>
          <a:ln/>
        </p:spPr>
        <p:txBody>
          <a:bodyPr wrap="square" lIns="0" tIns="0" rIns="0" bIns="0" rtlCol="0" anchor="ctr">
            <a:normAutofit/>
          </a:bodyPr>
          <a:lstStyle/>
          <a:p>
            <a:pPr marL="0" indent="0" algn="ctr">
              <a:buNone/>
            </a:pPr>
            <a:r>
              <a:rPr lang="en-US" sz="850" b="1" dirty="0">
                <a:solidFill>
                  <a:srgbClr val="0B2D24"/>
                </a:solidFill>
                <a:latin typeface="Aptos" pitchFamily="34" charset="0"/>
                <a:ea typeface="Aptos" pitchFamily="34" charset="-122"/>
                <a:cs typeface="Aptos" pitchFamily="34" charset="-120"/>
              </a:rPr>
              <a:t>Sabar</a:t>
            </a:r>
            <a:endParaRPr lang="en-US" sz="850" dirty="0"/>
          </a:p>
        </p:txBody>
      </p:sp>
      <p:sp>
        <p:nvSpPr>
          <p:cNvPr id="13" name="Shape 10"/>
          <p:cNvSpPr/>
          <p:nvPr/>
        </p:nvSpPr>
        <p:spPr>
          <a:xfrm>
            <a:off x="8001000" y="2743200"/>
            <a:ext cx="1188720" cy="292608"/>
          </a:xfrm>
          <a:prstGeom prst="roundRect">
            <a:avLst>
              <a:gd name="adj" fmla="val 25000"/>
            </a:avLst>
          </a:prstGeom>
          <a:solidFill>
            <a:srgbClr val="174C3C"/>
          </a:solidFill>
          <a:ln w="12700">
            <a:solidFill>
              <a:srgbClr val="174C3C">
                <a:alpha val="0"/>
              </a:srgbClr>
            </a:solidFill>
            <a:prstDash val="solid"/>
          </a:ln>
        </p:spPr>
      </p:sp>
      <p:sp>
        <p:nvSpPr>
          <p:cNvPr id="14" name="Text 11"/>
          <p:cNvSpPr/>
          <p:nvPr/>
        </p:nvSpPr>
        <p:spPr>
          <a:xfrm>
            <a:off x="8092440" y="2807208"/>
            <a:ext cx="1005840" cy="164592"/>
          </a:xfrm>
          <a:prstGeom prst="rect">
            <a:avLst/>
          </a:prstGeom>
          <a:noFill/>
          <a:ln/>
        </p:spPr>
        <p:txBody>
          <a:bodyPr wrap="square" lIns="0" tIns="0" rIns="0" bIns="0" rtlCol="0" anchor="ctr">
            <a:normAutofit/>
          </a:bodyPr>
          <a:lstStyle/>
          <a:p>
            <a:pPr marL="0" indent="0" algn="ctr">
              <a:buNone/>
            </a:pPr>
            <a:r>
              <a:rPr lang="en-US" sz="850" b="1" dirty="0">
                <a:solidFill>
                  <a:srgbClr val="FFFFFF"/>
                </a:solidFill>
                <a:latin typeface="Aptos" pitchFamily="34" charset="0"/>
                <a:ea typeface="Aptos" pitchFamily="34" charset="-122"/>
                <a:cs typeface="Aptos" pitchFamily="34" charset="-120"/>
              </a:rPr>
              <a:t>Syukur</a:t>
            </a:r>
            <a:endParaRPr lang="en-US" sz="850" dirty="0"/>
          </a:p>
        </p:txBody>
      </p:sp>
      <p:sp>
        <p:nvSpPr>
          <p:cNvPr id="15" name="Shape 12"/>
          <p:cNvSpPr/>
          <p:nvPr/>
        </p:nvSpPr>
        <p:spPr>
          <a:xfrm>
            <a:off x="9601200" y="2743200"/>
            <a:ext cx="1188720" cy="292608"/>
          </a:xfrm>
          <a:prstGeom prst="roundRect">
            <a:avLst>
              <a:gd name="adj" fmla="val 25000"/>
            </a:avLst>
          </a:prstGeom>
          <a:solidFill>
            <a:srgbClr val="C9A24A"/>
          </a:solidFill>
          <a:ln w="12700">
            <a:solidFill>
              <a:srgbClr val="C9A24A">
                <a:alpha val="0"/>
              </a:srgbClr>
            </a:solidFill>
            <a:prstDash val="solid"/>
          </a:ln>
        </p:spPr>
      </p:sp>
      <p:sp>
        <p:nvSpPr>
          <p:cNvPr id="16" name="Text 13"/>
          <p:cNvSpPr/>
          <p:nvPr/>
        </p:nvSpPr>
        <p:spPr>
          <a:xfrm>
            <a:off x="9692640" y="2807208"/>
            <a:ext cx="1005840" cy="164592"/>
          </a:xfrm>
          <a:prstGeom prst="rect">
            <a:avLst/>
          </a:prstGeom>
          <a:noFill/>
          <a:ln/>
        </p:spPr>
        <p:txBody>
          <a:bodyPr wrap="square" lIns="0" tIns="0" rIns="0" bIns="0" rtlCol="0" anchor="ctr">
            <a:normAutofit/>
          </a:bodyPr>
          <a:lstStyle/>
          <a:p>
            <a:pPr marL="0" indent="0" algn="ctr">
              <a:buNone/>
            </a:pPr>
            <a:r>
              <a:rPr lang="en-US" sz="850" b="1" dirty="0">
                <a:solidFill>
                  <a:srgbClr val="0B2D24"/>
                </a:solidFill>
                <a:latin typeface="Aptos" pitchFamily="34" charset="0"/>
                <a:ea typeface="Aptos" pitchFamily="34" charset="-122"/>
                <a:cs typeface="Aptos" pitchFamily="34" charset="-120"/>
              </a:rPr>
              <a:t>Khawf</a:t>
            </a:r>
            <a:endParaRPr lang="en-US" sz="850" dirty="0"/>
          </a:p>
        </p:txBody>
      </p:sp>
      <p:sp>
        <p:nvSpPr>
          <p:cNvPr id="17" name="Shape 14"/>
          <p:cNvSpPr/>
          <p:nvPr/>
        </p:nvSpPr>
        <p:spPr>
          <a:xfrm>
            <a:off x="3200400" y="3520440"/>
            <a:ext cx="1188720" cy="292608"/>
          </a:xfrm>
          <a:prstGeom prst="roundRect">
            <a:avLst>
              <a:gd name="adj" fmla="val 25000"/>
            </a:avLst>
          </a:prstGeom>
          <a:solidFill>
            <a:srgbClr val="174C3C"/>
          </a:solidFill>
          <a:ln w="12700">
            <a:solidFill>
              <a:srgbClr val="174C3C">
                <a:alpha val="0"/>
              </a:srgbClr>
            </a:solidFill>
            <a:prstDash val="solid"/>
          </a:ln>
        </p:spPr>
      </p:sp>
      <p:sp>
        <p:nvSpPr>
          <p:cNvPr id="18" name="Text 15"/>
          <p:cNvSpPr/>
          <p:nvPr/>
        </p:nvSpPr>
        <p:spPr>
          <a:xfrm>
            <a:off x="3291840" y="3584448"/>
            <a:ext cx="1005840" cy="164592"/>
          </a:xfrm>
          <a:prstGeom prst="rect">
            <a:avLst/>
          </a:prstGeom>
          <a:noFill/>
          <a:ln/>
        </p:spPr>
        <p:txBody>
          <a:bodyPr wrap="square" lIns="0" tIns="0" rIns="0" bIns="0" rtlCol="0" anchor="ctr">
            <a:normAutofit/>
          </a:bodyPr>
          <a:lstStyle/>
          <a:p>
            <a:pPr marL="0" indent="0" algn="ctr">
              <a:buNone/>
            </a:pPr>
            <a:r>
              <a:rPr lang="en-US" sz="850" b="1" dirty="0">
                <a:solidFill>
                  <a:srgbClr val="FFFFFF"/>
                </a:solidFill>
                <a:latin typeface="Aptos" pitchFamily="34" charset="0"/>
                <a:ea typeface="Aptos" pitchFamily="34" charset="-122"/>
                <a:cs typeface="Aptos" pitchFamily="34" charset="-120"/>
              </a:rPr>
              <a:t>Raja’</a:t>
            </a:r>
            <a:endParaRPr lang="en-US" sz="850" dirty="0"/>
          </a:p>
        </p:txBody>
      </p:sp>
      <p:sp>
        <p:nvSpPr>
          <p:cNvPr id="19" name="Shape 16"/>
          <p:cNvSpPr/>
          <p:nvPr/>
        </p:nvSpPr>
        <p:spPr>
          <a:xfrm>
            <a:off x="4800600" y="3520440"/>
            <a:ext cx="1188720" cy="292608"/>
          </a:xfrm>
          <a:prstGeom prst="roundRect">
            <a:avLst>
              <a:gd name="adj" fmla="val 25000"/>
            </a:avLst>
          </a:prstGeom>
          <a:solidFill>
            <a:srgbClr val="C9A24A"/>
          </a:solidFill>
          <a:ln w="12700">
            <a:solidFill>
              <a:srgbClr val="C9A24A">
                <a:alpha val="0"/>
              </a:srgbClr>
            </a:solidFill>
            <a:prstDash val="solid"/>
          </a:ln>
        </p:spPr>
      </p:sp>
      <p:sp>
        <p:nvSpPr>
          <p:cNvPr id="20" name="Text 17"/>
          <p:cNvSpPr/>
          <p:nvPr/>
        </p:nvSpPr>
        <p:spPr>
          <a:xfrm>
            <a:off x="4892040" y="3584448"/>
            <a:ext cx="1005840" cy="164592"/>
          </a:xfrm>
          <a:prstGeom prst="rect">
            <a:avLst/>
          </a:prstGeom>
          <a:noFill/>
          <a:ln/>
        </p:spPr>
        <p:txBody>
          <a:bodyPr wrap="square" lIns="0" tIns="0" rIns="0" bIns="0" rtlCol="0" anchor="ctr">
            <a:normAutofit/>
          </a:bodyPr>
          <a:lstStyle/>
          <a:p>
            <a:pPr marL="0" indent="0" algn="ctr">
              <a:buNone/>
            </a:pPr>
            <a:r>
              <a:rPr lang="en-US" sz="850" b="1" dirty="0">
                <a:solidFill>
                  <a:srgbClr val="0B2D24"/>
                </a:solidFill>
                <a:latin typeface="Aptos" pitchFamily="34" charset="0"/>
                <a:ea typeface="Aptos" pitchFamily="34" charset="-122"/>
                <a:cs typeface="Aptos" pitchFamily="34" charset="-120"/>
              </a:rPr>
              <a:t>Mahabbah</a:t>
            </a:r>
            <a:endParaRPr lang="en-US" sz="850" dirty="0"/>
          </a:p>
        </p:txBody>
      </p:sp>
      <p:sp>
        <p:nvSpPr>
          <p:cNvPr id="21" name="Shape 18"/>
          <p:cNvSpPr/>
          <p:nvPr/>
        </p:nvSpPr>
        <p:spPr>
          <a:xfrm>
            <a:off x="6400800" y="3520440"/>
            <a:ext cx="1188720" cy="292608"/>
          </a:xfrm>
          <a:prstGeom prst="roundRect">
            <a:avLst>
              <a:gd name="adj" fmla="val 25000"/>
            </a:avLst>
          </a:prstGeom>
          <a:solidFill>
            <a:srgbClr val="174C3C"/>
          </a:solidFill>
          <a:ln w="12700">
            <a:solidFill>
              <a:srgbClr val="174C3C">
                <a:alpha val="0"/>
              </a:srgbClr>
            </a:solidFill>
            <a:prstDash val="solid"/>
          </a:ln>
        </p:spPr>
      </p:sp>
      <p:sp>
        <p:nvSpPr>
          <p:cNvPr id="22" name="Text 19"/>
          <p:cNvSpPr/>
          <p:nvPr/>
        </p:nvSpPr>
        <p:spPr>
          <a:xfrm>
            <a:off x="6492240" y="3584448"/>
            <a:ext cx="1005840" cy="164592"/>
          </a:xfrm>
          <a:prstGeom prst="rect">
            <a:avLst/>
          </a:prstGeom>
          <a:noFill/>
          <a:ln/>
        </p:spPr>
        <p:txBody>
          <a:bodyPr wrap="square" lIns="0" tIns="0" rIns="0" bIns="0" rtlCol="0" anchor="ctr">
            <a:normAutofit/>
          </a:bodyPr>
          <a:lstStyle/>
          <a:p>
            <a:pPr marL="0" indent="0" algn="ctr">
              <a:buNone/>
            </a:pPr>
            <a:r>
              <a:rPr lang="en-US" sz="850" b="1" dirty="0">
                <a:solidFill>
                  <a:srgbClr val="FFFFFF"/>
                </a:solidFill>
                <a:latin typeface="Aptos" pitchFamily="34" charset="0"/>
                <a:ea typeface="Aptos" pitchFamily="34" charset="-122"/>
                <a:cs typeface="Aptos" pitchFamily="34" charset="-120"/>
              </a:rPr>
              <a:t>Sidq</a:t>
            </a:r>
            <a:endParaRPr lang="en-US" sz="850" dirty="0"/>
          </a:p>
        </p:txBody>
      </p:sp>
      <p:sp>
        <p:nvSpPr>
          <p:cNvPr id="23" name="Shape 20"/>
          <p:cNvSpPr/>
          <p:nvPr/>
        </p:nvSpPr>
        <p:spPr>
          <a:xfrm>
            <a:off x="8001000" y="3520440"/>
            <a:ext cx="1188720" cy="292608"/>
          </a:xfrm>
          <a:prstGeom prst="roundRect">
            <a:avLst>
              <a:gd name="adj" fmla="val 25000"/>
            </a:avLst>
          </a:prstGeom>
          <a:solidFill>
            <a:srgbClr val="C9A24A"/>
          </a:solidFill>
          <a:ln w="12700">
            <a:solidFill>
              <a:srgbClr val="C9A24A">
                <a:alpha val="0"/>
              </a:srgbClr>
            </a:solidFill>
            <a:prstDash val="solid"/>
          </a:ln>
        </p:spPr>
      </p:sp>
      <p:sp>
        <p:nvSpPr>
          <p:cNvPr id="24" name="Text 21"/>
          <p:cNvSpPr/>
          <p:nvPr/>
        </p:nvSpPr>
        <p:spPr>
          <a:xfrm>
            <a:off x="8092440" y="3584448"/>
            <a:ext cx="1005840" cy="164592"/>
          </a:xfrm>
          <a:prstGeom prst="rect">
            <a:avLst/>
          </a:prstGeom>
          <a:noFill/>
          <a:ln/>
        </p:spPr>
        <p:txBody>
          <a:bodyPr wrap="square" lIns="0" tIns="0" rIns="0" bIns="0" rtlCol="0" anchor="ctr">
            <a:normAutofit/>
          </a:bodyPr>
          <a:lstStyle/>
          <a:p>
            <a:pPr marL="0" indent="0" algn="ctr">
              <a:buNone/>
            </a:pPr>
            <a:r>
              <a:rPr lang="en-US" sz="850" b="1" dirty="0">
                <a:solidFill>
                  <a:srgbClr val="0B2D24"/>
                </a:solidFill>
                <a:latin typeface="Aptos" pitchFamily="34" charset="0"/>
                <a:ea typeface="Aptos" pitchFamily="34" charset="-122"/>
                <a:cs typeface="Aptos" pitchFamily="34" charset="-120"/>
              </a:rPr>
              <a:t>Tawakal</a:t>
            </a:r>
            <a:endParaRPr lang="en-US" sz="850" dirty="0"/>
          </a:p>
        </p:txBody>
      </p:sp>
      <p:sp>
        <p:nvSpPr>
          <p:cNvPr id="25" name="Shape 22"/>
          <p:cNvSpPr/>
          <p:nvPr/>
        </p:nvSpPr>
        <p:spPr>
          <a:xfrm>
            <a:off x="9601200" y="3520440"/>
            <a:ext cx="1188720" cy="292608"/>
          </a:xfrm>
          <a:prstGeom prst="roundRect">
            <a:avLst>
              <a:gd name="adj" fmla="val 25000"/>
            </a:avLst>
          </a:prstGeom>
          <a:solidFill>
            <a:srgbClr val="174C3C"/>
          </a:solidFill>
          <a:ln w="12700">
            <a:solidFill>
              <a:srgbClr val="174C3C">
                <a:alpha val="0"/>
              </a:srgbClr>
            </a:solidFill>
            <a:prstDash val="solid"/>
          </a:ln>
        </p:spPr>
      </p:sp>
      <p:sp>
        <p:nvSpPr>
          <p:cNvPr id="26" name="Text 23"/>
          <p:cNvSpPr/>
          <p:nvPr/>
        </p:nvSpPr>
        <p:spPr>
          <a:xfrm>
            <a:off x="9692640" y="3584448"/>
            <a:ext cx="1005840" cy="164592"/>
          </a:xfrm>
          <a:prstGeom prst="rect">
            <a:avLst/>
          </a:prstGeom>
          <a:noFill/>
          <a:ln/>
        </p:spPr>
        <p:txBody>
          <a:bodyPr wrap="square" lIns="0" tIns="0" rIns="0" bIns="0" rtlCol="0" anchor="ctr">
            <a:normAutofit/>
          </a:bodyPr>
          <a:lstStyle/>
          <a:p>
            <a:pPr marL="0" indent="0" algn="ctr">
              <a:buNone/>
            </a:pPr>
            <a:r>
              <a:rPr lang="en-US" sz="850" b="1" dirty="0">
                <a:solidFill>
                  <a:srgbClr val="FFFFFF"/>
                </a:solidFill>
                <a:latin typeface="Aptos" pitchFamily="34" charset="0"/>
                <a:ea typeface="Aptos" pitchFamily="34" charset="-122"/>
                <a:cs typeface="Aptos" pitchFamily="34" charset="-120"/>
              </a:rPr>
              <a:t>Hilm</a:t>
            </a:r>
            <a:endParaRPr lang="en-US" sz="850" dirty="0"/>
          </a:p>
        </p:txBody>
      </p:sp>
      <p:sp>
        <p:nvSpPr>
          <p:cNvPr id="27" name="Text 24"/>
          <p:cNvSpPr/>
          <p:nvPr/>
        </p:nvSpPr>
        <p:spPr>
          <a:xfrm>
            <a:off x="3291840" y="4709160"/>
            <a:ext cx="7406640" cy="640080"/>
          </a:xfrm>
          <a:prstGeom prst="rect">
            <a:avLst/>
          </a:prstGeom>
          <a:noFill/>
          <a:ln/>
        </p:spPr>
        <p:txBody>
          <a:bodyPr wrap="square" lIns="762" tIns="762" rIns="762" bIns="762" rtlCol="0" anchor="t">
            <a:normAutofit/>
          </a:bodyPr>
          <a:lstStyle/>
          <a:p>
            <a:pPr marL="0" indent="0" algn="l">
              <a:buNone/>
            </a:pPr>
            <a:r>
              <a:rPr lang="en-US" sz="1900" dirty="0">
                <a:solidFill>
                  <a:srgbClr val="172A22"/>
                </a:solidFill>
                <a:latin typeface="Aptos" pitchFamily="34" charset="0"/>
                <a:ea typeface="Aptos" pitchFamily="34" charset="-122"/>
                <a:cs typeface="Aptos" pitchFamily="34" charset="-120"/>
              </a:rPr>
              <a:t>BDI fokus bukan hanya “aku tahu sifat baik”, tetapi “sifat baik itu mula mengawal reaksi aku ketika diuji”.</a:t>
            </a:r>
            <a:endParaRPr lang="en-US" sz="1900" dirty="0"/>
          </a:p>
        </p:txBody>
      </p:sp>
      <p:sp>
        <p:nvSpPr>
          <p:cNvPr id="28" name="Text 25"/>
          <p:cNvSpPr/>
          <p:nvPr/>
        </p:nvSpPr>
        <p:spPr>
          <a:xfrm>
            <a:off x="685800" y="6272784"/>
            <a:ext cx="7498080" cy="210312"/>
          </a:xfrm>
          <a:prstGeom prst="rect">
            <a:avLst/>
          </a:prstGeom>
          <a:noFill/>
          <a:ln/>
        </p:spPr>
        <p:txBody>
          <a:bodyPr wrap="square" lIns="0" tIns="0" rIns="0" bIns="0" rtlCol="0" anchor="ctr">
            <a:normAutofit/>
          </a:bodyPr>
          <a:lstStyle/>
          <a:p>
            <a:pPr marL="0" indent="0">
              <a:buNone/>
            </a:pPr>
            <a:r>
              <a:rPr lang="en-US" sz="750" dirty="0">
                <a:solidFill>
                  <a:srgbClr val="7A6A44"/>
                </a:solidFill>
                <a:latin typeface="Aptos" pitchFamily="34" charset="0"/>
                <a:ea typeface="Aptos" pitchFamily="34" charset="-122"/>
                <a:cs typeface="Aptos" pitchFamily="34" charset="-120"/>
              </a:rPr>
              <a:t>Rujukan visual: mukadimah, ms. 4</a:t>
            </a:r>
            <a:endParaRPr lang="en-US" sz="750" dirty="0"/>
          </a:p>
        </p:txBody>
      </p:sp>
      <p:sp>
        <p:nvSpPr>
          <p:cNvPr id="29"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7E8"/>
          </a:solidFill>
          <a:ln w="12700">
            <a:solidFill>
              <a:srgbClr val="FFF7E8">
                <a:alpha val="0"/>
              </a:srgbClr>
            </a:solidFill>
            <a:prstDash val="solid"/>
          </a:ln>
        </p:spPr>
      </p:sp>
      <p:sp>
        <p:nvSpPr>
          <p:cNvPr id="3" name="Text 1"/>
          <p:cNvSpPr/>
          <p:nvPr/>
        </p:nvSpPr>
        <p:spPr>
          <a:xfrm>
            <a:off x="685800" y="411480"/>
            <a:ext cx="4114800" cy="228600"/>
          </a:xfrm>
          <a:prstGeom prst="rect">
            <a:avLst/>
          </a:prstGeom>
          <a:noFill/>
          <a:ln/>
        </p:spPr>
        <p:txBody>
          <a:bodyPr wrap="square" lIns="0" tIns="0" rIns="0" bIns="0" rtlCol="0" anchor="ctr"/>
          <a:lstStyle/>
          <a:p>
            <a:pPr marL="0" indent="0">
              <a:buNone/>
            </a:pPr>
            <a:r>
              <a:rPr lang="en-US" sz="950" b="1" dirty="0">
                <a:solidFill>
                  <a:srgbClr val="C9A24A"/>
                </a:solidFill>
                <a:latin typeface="Aptos" pitchFamily="34" charset="0"/>
                <a:ea typeface="Aptos" pitchFamily="34" charset="-122"/>
                <a:cs typeface="Aptos" pitchFamily="34" charset="-120"/>
              </a:rPr>
              <a:t>LANGKAH 3</a:t>
            </a:r>
            <a:endParaRPr lang="en-US" sz="950" dirty="0"/>
          </a:p>
        </p:txBody>
      </p:sp>
      <p:sp>
        <p:nvSpPr>
          <p:cNvPr id="4" name="Text 2"/>
          <p:cNvSpPr/>
          <p:nvPr/>
        </p:nvSpPr>
        <p:spPr>
          <a:xfrm>
            <a:off x="640080" y="685800"/>
            <a:ext cx="10881360" cy="502920"/>
          </a:xfrm>
          <a:prstGeom prst="rect">
            <a:avLst/>
          </a:prstGeom>
          <a:noFill/>
          <a:ln/>
        </p:spPr>
        <p:txBody>
          <a:bodyPr wrap="square" lIns="0" tIns="0" rIns="0" bIns="0" rtlCol="0" anchor="ctr">
            <a:normAutofit/>
          </a:bodyPr>
          <a:lstStyle/>
          <a:p>
            <a:pPr marL="0" indent="0">
              <a:buNone/>
            </a:pPr>
            <a:r>
              <a:rPr lang="en-US" sz="3200" b="1" dirty="0">
                <a:solidFill>
                  <a:srgbClr val="172A22"/>
                </a:solidFill>
                <a:latin typeface="Aptos Display" pitchFamily="34" charset="0"/>
                <a:ea typeface="Aptos Display" pitchFamily="34" charset="-122"/>
                <a:cs typeface="Aptos Display" pitchFamily="34" charset="-120"/>
              </a:rPr>
              <a:t>Takhalluq: akhlak menjadi bukti hati sedang bersih</a:t>
            </a:r>
            <a:endParaRPr lang="en-US" sz="3200" dirty="0"/>
          </a:p>
        </p:txBody>
      </p:sp>
      <p:sp>
        <p:nvSpPr>
          <p:cNvPr id="5" name="Shape 3"/>
          <p:cNvSpPr/>
          <p:nvPr/>
        </p:nvSpPr>
        <p:spPr>
          <a:xfrm>
            <a:off x="914400" y="1344168"/>
            <a:ext cx="658368" cy="658368"/>
          </a:xfrm>
          <a:prstGeom prst="ellipse">
            <a:avLst/>
          </a:prstGeom>
          <a:solidFill>
            <a:srgbClr val="174C3C"/>
          </a:solidFill>
          <a:ln w="12700">
            <a:solidFill>
              <a:srgbClr val="C9A24A">
                <a:alpha val="70000"/>
              </a:srgbClr>
            </a:solidFill>
            <a:prstDash val="solid"/>
          </a:ln>
        </p:spPr>
      </p:sp>
      <p:sp>
        <p:nvSpPr>
          <p:cNvPr id="6" name="Text 4"/>
          <p:cNvSpPr/>
          <p:nvPr/>
        </p:nvSpPr>
        <p:spPr>
          <a:xfrm>
            <a:off x="914400" y="1508760"/>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1</a:t>
            </a:r>
            <a:endParaRPr lang="en-US" sz="1300" dirty="0"/>
          </a:p>
        </p:txBody>
      </p:sp>
      <p:sp>
        <p:nvSpPr>
          <p:cNvPr id="7" name="Text 5"/>
          <p:cNvSpPr/>
          <p:nvPr/>
        </p:nvSpPr>
        <p:spPr>
          <a:xfrm>
            <a:off x="1783080" y="1417320"/>
            <a:ext cx="1828800" cy="256032"/>
          </a:xfrm>
          <a:prstGeom prst="rect">
            <a:avLst/>
          </a:prstGeom>
          <a:noFill/>
          <a:ln/>
        </p:spPr>
        <p:txBody>
          <a:bodyPr wrap="square" lIns="762" tIns="762" rIns="762" bIns="762" rtlCol="0" anchor="t">
            <a:normAutofit/>
          </a:bodyPr>
          <a:lstStyle/>
          <a:p>
            <a:pPr marL="0" indent="0" algn="l">
              <a:buNone/>
            </a:pPr>
            <a:r>
              <a:rPr lang="en-US" sz="1900" b="1" dirty="0">
                <a:solidFill>
                  <a:srgbClr val="174C3C"/>
                </a:solidFill>
                <a:latin typeface="Aptos" pitchFamily="34" charset="0"/>
                <a:ea typeface="Aptos" pitchFamily="34" charset="-122"/>
                <a:cs typeface="Aptos" pitchFamily="34" charset="-120"/>
              </a:rPr>
              <a:t>Mata</a:t>
            </a:r>
            <a:endParaRPr lang="en-US" sz="1900" dirty="0"/>
          </a:p>
        </p:txBody>
      </p:sp>
      <p:sp>
        <p:nvSpPr>
          <p:cNvPr id="8" name="Text 6"/>
          <p:cNvSpPr/>
          <p:nvPr/>
        </p:nvSpPr>
        <p:spPr>
          <a:xfrm>
            <a:off x="3703320" y="1417320"/>
            <a:ext cx="4023360" cy="256032"/>
          </a:xfrm>
          <a:prstGeom prst="rect">
            <a:avLst/>
          </a:prstGeom>
          <a:noFill/>
          <a:ln/>
        </p:spPr>
        <p:txBody>
          <a:bodyPr wrap="square" lIns="762" tIns="762" rIns="762" bIns="762" rtlCol="0" anchor="t">
            <a:normAutofit/>
          </a:bodyPr>
          <a:lstStyle/>
          <a:p>
            <a:pPr marL="0" indent="0" algn="l">
              <a:buNone/>
            </a:pPr>
            <a:r>
              <a:rPr lang="en-US" sz="1600" dirty="0">
                <a:solidFill>
                  <a:srgbClr val="695F46"/>
                </a:solidFill>
                <a:latin typeface="Aptos" pitchFamily="34" charset="0"/>
                <a:ea typeface="Aptos" pitchFamily="34" charset="-122"/>
                <a:cs typeface="Aptos" pitchFamily="34" charset="-120"/>
              </a:rPr>
              <a:t>kurang mencari aib</a:t>
            </a:r>
            <a:endParaRPr lang="en-US" sz="1600" dirty="0"/>
          </a:p>
        </p:txBody>
      </p:sp>
      <p:sp>
        <p:nvSpPr>
          <p:cNvPr id="9" name="Shape 7"/>
          <p:cNvSpPr/>
          <p:nvPr/>
        </p:nvSpPr>
        <p:spPr>
          <a:xfrm>
            <a:off x="914400" y="2212848"/>
            <a:ext cx="658368" cy="658368"/>
          </a:xfrm>
          <a:prstGeom prst="ellipse">
            <a:avLst/>
          </a:prstGeom>
          <a:solidFill>
            <a:srgbClr val="174C3C"/>
          </a:solidFill>
          <a:ln w="12700">
            <a:solidFill>
              <a:srgbClr val="C9A24A">
                <a:alpha val="70000"/>
              </a:srgbClr>
            </a:solidFill>
            <a:prstDash val="solid"/>
          </a:ln>
        </p:spPr>
      </p:sp>
      <p:sp>
        <p:nvSpPr>
          <p:cNvPr id="10" name="Text 8"/>
          <p:cNvSpPr/>
          <p:nvPr/>
        </p:nvSpPr>
        <p:spPr>
          <a:xfrm>
            <a:off x="914400" y="2377440"/>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2</a:t>
            </a:r>
            <a:endParaRPr lang="en-US" sz="1300" dirty="0"/>
          </a:p>
        </p:txBody>
      </p:sp>
      <p:sp>
        <p:nvSpPr>
          <p:cNvPr id="11" name="Text 9"/>
          <p:cNvSpPr/>
          <p:nvPr/>
        </p:nvSpPr>
        <p:spPr>
          <a:xfrm>
            <a:off x="1783080" y="2286000"/>
            <a:ext cx="1828800" cy="256032"/>
          </a:xfrm>
          <a:prstGeom prst="rect">
            <a:avLst/>
          </a:prstGeom>
          <a:noFill/>
          <a:ln/>
        </p:spPr>
        <p:txBody>
          <a:bodyPr wrap="square" lIns="762" tIns="762" rIns="762" bIns="762" rtlCol="0" anchor="t">
            <a:normAutofit/>
          </a:bodyPr>
          <a:lstStyle/>
          <a:p>
            <a:pPr marL="0" indent="0" algn="l">
              <a:buNone/>
            </a:pPr>
            <a:r>
              <a:rPr lang="en-US" sz="1900" b="1" dirty="0">
                <a:solidFill>
                  <a:srgbClr val="174C3C"/>
                </a:solidFill>
                <a:latin typeface="Aptos" pitchFamily="34" charset="0"/>
                <a:ea typeface="Aptos" pitchFamily="34" charset="-122"/>
                <a:cs typeface="Aptos" pitchFamily="34" charset="-120"/>
              </a:rPr>
              <a:t>Telinga</a:t>
            </a:r>
            <a:endParaRPr lang="en-US" sz="1900" dirty="0"/>
          </a:p>
        </p:txBody>
      </p:sp>
      <p:sp>
        <p:nvSpPr>
          <p:cNvPr id="12" name="Text 10"/>
          <p:cNvSpPr/>
          <p:nvPr/>
        </p:nvSpPr>
        <p:spPr>
          <a:xfrm>
            <a:off x="3703320" y="2286000"/>
            <a:ext cx="4023360" cy="256032"/>
          </a:xfrm>
          <a:prstGeom prst="rect">
            <a:avLst/>
          </a:prstGeom>
          <a:noFill/>
          <a:ln/>
        </p:spPr>
        <p:txBody>
          <a:bodyPr wrap="square" lIns="762" tIns="762" rIns="762" bIns="762" rtlCol="0" anchor="t">
            <a:normAutofit/>
          </a:bodyPr>
          <a:lstStyle/>
          <a:p>
            <a:pPr marL="0" indent="0" algn="l">
              <a:buNone/>
            </a:pPr>
            <a:r>
              <a:rPr lang="en-US" sz="1600" dirty="0">
                <a:solidFill>
                  <a:srgbClr val="695F46"/>
                </a:solidFill>
                <a:latin typeface="Aptos" pitchFamily="34" charset="0"/>
                <a:ea typeface="Aptos" pitchFamily="34" charset="-122"/>
                <a:cs typeface="Aptos" pitchFamily="34" charset="-120"/>
              </a:rPr>
              <a:t>kurang suka dengar fitnah</a:t>
            </a:r>
            <a:endParaRPr lang="en-US" sz="1600" dirty="0"/>
          </a:p>
        </p:txBody>
      </p:sp>
      <p:sp>
        <p:nvSpPr>
          <p:cNvPr id="13" name="Shape 11"/>
          <p:cNvSpPr/>
          <p:nvPr/>
        </p:nvSpPr>
        <p:spPr>
          <a:xfrm>
            <a:off x="914400" y="3081528"/>
            <a:ext cx="658368" cy="658368"/>
          </a:xfrm>
          <a:prstGeom prst="ellipse">
            <a:avLst/>
          </a:prstGeom>
          <a:solidFill>
            <a:srgbClr val="174C3C"/>
          </a:solidFill>
          <a:ln w="12700">
            <a:solidFill>
              <a:srgbClr val="C9A24A">
                <a:alpha val="70000"/>
              </a:srgbClr>
            </a:solidFill>
            <a:prstDash val="solid"/>
          </a:ln>
        </p:spPr>
      </p:sp>
      <p:sp>
        <p:nvSpPr>
          <p:cNvPr id="14" name="Text 12"/>
          <p:cNvSpPr/>
          <p:nvPr/>
        </p:nvSpPr>
        <p:spPr>
          <a:xfrm>
            <a:off x="914400" y="3246120"/>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3</a:t>
            </a:r>
            <a:endParaRPr lang="en-US" sz="1300" dirty="0"/>
          </a:p>
        </p:txBody>
      </p:sp>
      <p:sp>
        <p:nvSpPr>
          <p:cNvPr id="15" name="Text 13"/>
          <p:cNvSpPr/>
          <p:nvPr/>
        </p:nvSpPr>
        <p:spPr>
          <a:xfrm>
            <a:off x="1783080" y="3154680"/>
            <a:ext cx="1828800" cy="256032"/>
          </a:xfrm>
          <a:prstGeom prst="rect">
            <a:avLst/>
          </a:prstGeom>
          <a:noFill/>
          <a:ln/>
        </p:spPr>
        <p:txBody>
          <a:bodyPr wrap="square" lIns="762" tIns="762" rIns="762" bIns="762" rtlCol="0" anchor="t">
            <a:normAutofit/>
          </a:bodyPr>
          <a:lstStyle/>
          <a:p>
            <a:pPr marL="0" indent="0" algn="l">
              <a:buNone/>
            </a:pPr>
            <a:r>
              <a:rPr lang="en-US" sz="1900" b="1" dirty="0">
                <a:solidFill>
                  <a:srgbClr val="174C3C"/>
                </a:solidFill>
                <a:latin typeface="Aptos" pitchFamily="34" charset="0"/>
                <a:ea typeface="Aptos" pitchFamily="34" charset="-122"/>
                <a:cs typeface="Aptos" pitchFamily="34" charset="-120"/>
              </a:rPr>
              <a:t>Lisan</a:t>
            </a:r>
            <a:endParaRPr lang="en-US" sz="1900" dirty="0"/>
          </a:p>
        </p:txBody>
      </p:sp>
      <p:sp>
        <p:nvSpPr>
          <p:cNvPr id="16" name="Text 14"/>
          <p:cNvSpPr/>
          <p:nvPr/>
        </p:nvSpPr>
        <p:spPr>
          <a:xfrm>
            <a:off x="3703320" y="3154680"/>
            <a:ext cx="4023360" cy="256032"/>
          </a:xfrm>
          <a:prstGeom prst="rect">
            <a:avLst/>
          </a:prstGeom>
          <a:noFill/>
          <a:ln/>
        </p:spPr>
        <p:txBody>
          <a:bodyPr wrap="square" lIns="762" tIns="762" rIns="762" bIns="762" rtlCol="0" anchor="t">
            <a:normAutofit/>
          </a:bodyPr>
          <a:lstStyle/>
          <a:p>
            <a:pPr marL="0" indent="0" algn="l">
              <a:buNone/>
            </a:pPr>
            <a:r>
              <a:rPr lang="en-US" sz="1600" dirty="0">
                <a:solidFill>
                  <a:srgbClr val="695F46"/>
                </a:solidFill>
                <a:latin typeface="Aptos" pitchFamily="34" charset="0"/>
                <a:ea typeface="Aptos" pitchFamily="34" charset="-122"/>
                <a:cs typeface="Aptos" pitchFamily="34" charset="-120"/>
              </a:rPr>
              <a:t>lebih jujur dan menjaga</a:t>
            </a:r>
            <a:endParaRPr lang="en-US" sz="1600" dirty="0"/>
          </a:p>
        </p:txBody>
      </p:sp>
      <p:sp>
        <p:nvSpPr>
          <p:cNvPr id="17" name="Shape 15"/>
          <p:cNvSpPr/>
          <p:nvPr/>
        </p:nvSpPr>
        <p:spPr>
          <a:xfrm>
            <a:off x="914400" y="3950208"/>
            <a:ext cx="658368" cy="658368"/>
          </a:xfrm>
          <a:prstGeom prst="ellipse">
            <a:avLst/>
          </a:prstGeom>
          <a:solidFill>
            <a:srgbClr val="174C3C"/>
          </a:solidFill>
          <a:ln w="12700">
            <a:solidFill>
              <a:srgbClr val="C9A24A">
                <a:alpha val="70000"/>
              </a:srgbClr>
            </a:solidFill>
            <a:prstDash val="solid"/>
          </a:ln>
        </p:spPr>
      </p:sp>
      <p:sp>
        <p:nvSpPr>
          <p:cNvPr id="18" name="Text 16"/>
          <p:cNvSpPr/>
          <p:nvPr/>
        </p:nvSpPr>
        <p:spPr>
          <a:xfrm>
            <a:off x="914400" y="4114800"/>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4</a:t>
            </a:r>
            <a:endParaRPr lang="en-US" sz="1300" dirty="0"/>
          </a:p>
        </p:txBody>
      </p:sp>
      <p:sp>
        <p:nvSpPr>
          <p:cNvPr id="19" name="Text 17"/>
          <p:cNvSpPr/>
          <p:nvPr/>
        </p:nvSpPr>
        <p:spPr>
          <a:xfrm>
            <a:off x="1783080" y="4023360"/>
            <a:ext cx="1828800" cy="256032"/>
          </a:xfrm>
          <a:prstGeom prst="rect">
            <a:avLst/>
          </a:prstGeom>
          <a:noFill/>
          <a:ln/>
        </p:spPr>
        <p:txBody>
          <a:bodyPr wrap="square" lIns="762" tIns="762" rIns="762" bIns="762" rtlCol="0" anchor="t">
            <a:normAutofit/>
          </a:bodyPr>
          <a:lstStyle/>
          <a:p>
            <a:pPr marL="0" indent="0" algn="l">
              <a:buNone/>
            </a:pPr>
            <a:r>
              <a:rPr lang="en-US" sz="1900" b="1" dirty="0">
                <a:solidFill>
                  <a:srgbClr val="174C3C"/>
                </a:solidFill>
                <a:latin typeface="Aptos" pitchFamily="34" charset="0"/>
                <a:ea typeface="Aptos" pitchFamily="34" charset="-122"/>
                <a:cs typeface="Aptos" pitchFamily="34" charset="-120"/>
              </a:rPr>
              <a:t>Tangan</a:t>
            </a:r>
            <a:endParaRPr lang="en-US" sz="1900" dirty="0"/>
          </a:p>
        </p:txBody>
      </p:sp>
      <p:sp>
        <p:nvSpPr>
          <p:cNvPr id="20" name="Text 18"/>
          <p:cNvSpPr/>
          <p:nvPr/>
        </p:nvSpPr>
        <p:spPr>
          <a:xfrm>
            <a:off x="3703320" y="4023360"/>
            <a:ext cx="4023360" cy="256032"/>
          </a:xfrm>
          <a:prstGeom prst="rect">
            <a:avLst/>
          </a:prstGeom>
          <a:noFill/>
          <a:ln/>
        </p:spPr>
        <p:txBody>
          <a:bodyPr wrap="square" lIns="762" tIns="762" rIns="762" bIns="762" rtlCol="0" anchor="t">
            <a:normAutofit/>
          </a:bodyPr>
          <a:lstStyle/>
          <a:p>
            <a:pPr marL="0" indent="0" algn="l">
              <a:buNone/>
            </a:pPr>
            <a:r>
              <a:rPr lang="en-US" sz="1600" dirty="0">
                <a:solidFill>
                  <a:srgbClr val="695F46"/>
                </a:solidFill>
                <a:latin typeface="Aptos" pitchFamily="34" charset="0"/>
                <a:ea typeface="Aptos" pitchFamily="34" charset="-122"/>
                <a:cs typeface="Aptos" pitchFamily="34" charset="-120"/>
              </a:rPr>
              <a:t>lebih cepat membantu</a:t>
            </a:r>
            <a:endParaRPr lang="en-US" sz="1600" dirty="0"/>
          </a:p>
        </p:txBody>
      </p:sp>
      <p:sp>
        <p:nvSpPr>
          <p:cNvPr id="21" name="Shape 19"/>
          <p:cNvSpPr/>
          <p:nvPr/>
        </p:nvSpPr>
        <p:spPr>
          <a:xfrm>
            <a:off x="914400" y="4818888"/>
            <a:ext cx="658368" cy="658368"/>
          </a:xfrm>
          <a:prstGeom prst="ellipse">
            <a:avLst/>
          </a:prstGeom>
          <a:solidFill>
            <a:srgbClr val="174C3C"/>
          </a:solidFill>
          <a:ln w="12700">
            <a:solidFill>
              <a:srgbClr val="C9A24A">
                <a:alpha val="70000"/>
              </a:srgbClr>
            </a:solidFill>
            <a:prstDash val="solid"/>
          </a:ln>
        </p:spPr>
      </p:sp>
      <p:sp>
        <p:nvSpPr>
          <p:cNvPr id="22" name="Text 20"/>
          <p:cNvSpPr/>
          <p:nvPr/>
        </p:nvSpPr>
        <p:spPr>
          <a:xfrm>
            <a:off x="914400" y="4983480"/>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5</a:t>
            </a:r>
            <a:endParaRPr lang="en-US" sz="1300" dirty="0"/>
          </a:p>
        </p:txBody>
      </p:sp>
      <p:sp>
        <p:nvSpPr>
          <p:cNvPr id="23" name="Text 21"/>
          <p:cNvSpPr/>
          <p:nvPr/>
        </p:nvSpPr>
        <p:spPr>
          <a:xfrm>
            <a:off x="1783080" y="4892040"/>
            <a:ext cx="1828800" cy="256032"/>
          </a:xfrm>
          <a:prstGeom prst="rect">
            <a:avLst/>
          </a:prstGeom>
          <a:noFill/>
          <a:ln/>
        </p:spPr>
        <p:txBody>
          <a:bodyPr wrap="square" lIns="762" tIns="762" rIns="762" bIns="762" rtlCol="0" anchor="t">
            <a:normAutofit/>
          </a:bodyPr>
          <a:lstStyle/>
          <a:p>
            <a:pPr marL="0" indent="0" algn="l">
              <a:buNone/>
            </a:pPr>
            <a:r>
              <a:rPr lang="en-US" sz="1900" b="1" dirty="0">
                <a:solidFill>
                  <a:srgbClr val="174C3C"/>
                </a:solidFill>
                <a:latin typeface="Aptos" pitchFamily="34" charset="0"/>
                <a:ea typeface="Aptos" pitchFamily="34" charset="-122"/>
                <a:cs typeface="Aptos" pitchFamily="34" charset="-120"/>
              </a:rPr>
              <a:t>Hubungan</a:t>
            </a:r>
            <a:endParaRPr lang="en-US" sz="1900" dirty="0"/>
          </a:p>
        </p:txBody>
      </p:sp>
      <p:sp>
        <p:nvSpPr>
          <p:cNvPr id="24" name="Text 22"/>
          <p:cNvSpPr/>
          <p:nvPr/>
        </p:nvSpPr>
        <p:spPr>
          <a:xfrm>
            <a:off x="3703320" y="4892040"/>
            <a:ext cx="4023360" cy="256032"/>
          </a:xfrm>
          <a:prstGeom prst="rect">
            <a:avLst/>
          </a:prstGeom>
          <a:noFill/>
          <a:ln/>
        </p:spPr>
        <p:txBody>
          <a:bodyPr wrap="square" lIns="762" tIns="762" rIns="762" bIns="762" rtlCol="0" anchor="t">
            <a:normAutofit/>
          </a:bodyPr>
          <a:lstStyle/>
          <a:p>
            <a:pPr marL="0" indent="0" algn="l">
              <a:buNone/>
            </a:pPr>
            <a:r>
              <a:rPr lang="en-US" sz="1600" dirty="0">
                <a:solidFill>
                  <a:srgbClr val="695F46"/>
                </a:solidFill>
                <a:latin typeface="Aptos" pitchFamily="34" charset="0"/>
                <a:ea typeface="Aptos" pitchFamily="34" charset="-122"/>
                <a:cs typeface="Aptos" pitchFamily="34" charset="-120"/>
              </a:rPr>
              <a:t>lebih adil dan beradab</a:t>
            </a:r>
            <a:endParaRPr lang="en-US" sz="1600" dirty="0"/>
          </a:p>
        </p:txBody>
      </p:sp>
      <p:sp>
        <p:nvSpPr>
          <p:cNvPr id="25" name="Shape 23"/>
          <p:cNvSpPr/>
          <p:nvPr/>
        </p:nvSpPr>
        <p:spPr>
          <a:xfrm>
            <a:off x="8046720" y="1417320"/>
            <a:ext cx="3200400" cy="3566160"/>
          </a:xfrm>
          <a:prstGeom prst="roundRect">
            <a:avLst>
              <a:gd name="adj" fmla="val 2286"/>
            </a:avLst>
          </a:prstGeom>
          <a:solidFill>
            <a:srgbClr val="0B2D24"/>
          </a:solidFill>
          <a:ln w="12700">
            <a:solidFill>
              <a:srgbClr val="C9A24A">
                <a:alpha val="45000"/>
              </a:srgbClr>
            </a:solidFill>
            <a:prstDash val="solid"/>
          </a:ln>
        </p:spPr>
      </p:sp>
      <p:sp>
        <p:nvSpPr>
          <p:cNvPr id="26" name="Text 24"/>
          <p:cNvSpPr/>
          <p:nvPr/>
        </p:nvSpPr>
        <p:spPr>
          <a:xfrm>
            <a:off x="8366760" y="1783080"/>
            <a:ext cx="2560320" cy="320040"/>
          </a:xfrm>
          <a:prstGeom prst="rect">
            <a:avLst/>
          </a:prstGeom>
          <a:noFill/>
          <a:ln/>
        </p:spPr>
        <p:txBody>
          <a:bodyPr wrap="square" lIns="762" tIns="762" rIns="762" bIns="762" rtlCol="0" anchor="t">
            <a:normAutofit/>
          </a:bodyPr>
          <a:lstStyle/>
          <a:p>
            <a:pPr marL="0" indent="0" algn="ctr">
              <a:buNone/>
            </a:pPr>
            <a:r>
              <a:rPr lang="en-US" sz="1800" b="1" dirty="0">
                <a:solidFill>
                  <a:srgbClr val="E2C67F"/>
                </a:solidFill>
                <a:latin typeface="Aptos" pitchFamily="34" charset="0"/>
                <a:ea typeface="Aptos" pitchFamily="34" charset="-122"/>
                <a:cs typeface="Aptos" pitchFamily="34" charset="-120"/>
              </a:rPr>
              <a:t>Ukuran praktikal</a:t>
            </a:r>
            <a:endParaRPr lang="en-US" sz="1800" dirty="0"/>
          </a:p>
        </p:txBody>
      </p:sp>
      <p:sp>
        <p:nvSpPr>
          <p:cNvPr id="27" name="Text 25"/>
          <p:cNvSpPr/>
          <p:nvPr/>
        </p:nvSpPr>
        <p:spPr>
          <a:xfrm>
            <a:off x="8321040" y="2331720"/>
            <a:ext cx="2651760" cy="1463040"/>
          </a:xfrm>
          <a:prstGeom prst="rect">
            <a:avLst/>
          </a:prstGeom>
          <a:noFill/>
          <a:ln/>
        </p:spPr>
        <p:txBody>
          <a:bodyPr wrap="square" lIns="762" tIns="762" rIns="762" bIns="762" rtlCol="0" anchor="t">
            <a:normAutofit/>
          </a:bodyPr>
          <a:lstStyle/>
          <a:p>
            <a:pPr marL="0" indent="0" algn="ctr">
              <a:buNone/>
            </a:pPr>
            <a:r>
              <a:rPr lang="en-US" sz="1700" dirty="0">
                <a:solidFill>
                  <a:srgbClr val="FFF7E8"/>
                </a:solidFill>
                <a:latin typeface="Aptos" pitchFamily="34" charset="0"/>
                <a:ea typeface="Aptos" pitchFamily="34" charset="-122"/>
                <a:cs typeface="Aptos" pitchFamily="34" charset="-120"/>
              </a:rPr>
              <a:t>Selepas tazkiyah, bukan hanya hati rasa tenang. Orang sekeliling juga lebih selamat daripada lisan, ego, prasangka dan ledakan kita.</a:t>
            </a:r>
            <a:endParaRPr lang="en-US" sz="1700" dirty="0"/>
          </a:p>
        </p:txBody>
      </p:sp>
      <p:sp>
        <p:nvSpPr>
          <p:cNvPr id="28"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3E7"/>
          </a:solidFill>
          <a:ln w="12700">
            <a:solidFill>
              <a:srgbClr val="F8F3E7">
                <a:alpha val="0"/>
              </a:srgbClr>
            </a:solidFill>
            <a:prstDash val="solid"/>
          </a:ln>
        </p:spPr>
      </p:sp>
      <p:sp>
        <p:nvSpPr>
          <p:cNvPr id="3" name="Text 1"/>
          <p:cNvSpPr/>
          <p:nvPr/>
        </p:nvSpPr>
        <p:spPr>
          <a:xfrm>
            <a:off x="685800" y="411480"/>
            <a:ext cx="4114800" cy="228600"/>
          </a:xfrm>
          <a:prstGeom prst="rect">
            <a:avLst/>
          </a:prstGeom>
          <a:noFill/>
          <a:ln/>
        </p:spPr>
        <p:txBody>
          <a:bodyPr wrap="square" lIns="0" tIns="0" rIns="0" bIns="0" rtlCol="0" anchor="ctr"/>
          <a:lstStyle/>
          <a:p>
            <a:pPr marL="0" indent="0">
              <a:buNone/>
            </a:pPr>
            <a:r>
              <a:rPr lang="en-US" sz="950" b="1" dirty="0">
                <a:solidFill>
                  <a:srgbClr val="C9A24A"/>
                </a:solidFill>
                <a:latin typeface="Aptos" pitchFamily="34" charset="0"/>
                <a:ea typeface="Aptos" pitchFamily="34" charset="-122"/>
                <a:cs typeface="Aptos" pitchFamily="34" charset="-120"/>
              </a:rPr>
              <a:t>WASILAH</a:t>
            </a:r>
            <a:endParaRPr lang="en-US" sz="950" dirty="0"/>
          </a:p>
        </p:txBody>
      </p:sp>
      <p:sp>
        <p:nvSpPr>
          <p:cNvPr id="4" name="Text 2"/>
          <p:cNvSpPr/>
          <p:nvPr/>
        </p:nvSpPr>
        <p:spPr>
          <a:xfrm>
            <a:off x="640080" y="685800"/>
            <a:ext cx="10881360" cy="502920"/>
          </a:xfrm>
          <a:prstGeom prst="rect">
            <a:avLst/>
          </a:prstGeom>
          <a:noFill/>
          <a:ln/>
        </p:spPr>
        <p:txBody>
          <a:bodyPr wrap="square" lIns="0" tIns="0" rIns="0" bIns="0" rtlCol="0" anchor="ctr">
            <a:normAutofit/>
          </a:bodyPr>
          <a:lstStyle/>
          <a:p>
            <a:pPr marL="0" indent="0">
              <a:buNone/>
            </a:pPr>
            <a:r>
              <a:rPr lang="en-US" sz="3200" b="1" dirty="0">
                <a:solidFill>
                  <a:srgbClr val="172A22"/>
                </a:solidFill>
                <a:latin typeface="Aptos Display" pitchFamily="34" charset="0"/>
                <a:ea typeface="Aptos Display" pitchFamily="34" charset="-122"/>
                <a:cs typeface="Aptos Display" pitchFamily="34" charset="-120"/>
              </a:rPr>
              <a:t>Alat-alat tazkiyah menurut Said Hawwa</a:t>
            </a:r>
            <a:endParaRPr lang="en-US" sz="3200" dirty="0"/>
          </a:p>
        </p:txBody>
      </p:sp>
      <p:sp>
        <p:nvSpPr>
          <p:cNvPr id="5" name="Shape 3"/>
          <p:cNvSpPr/>
          <p:nvPr/>
        </p:nvSpPr>
        <p:spPr>
          <a:xfrm>
            <a:off x="868680" y="1325880"/>
            <a:ext cx="2331720" cy="777240"/>
          </a:xfrm>
          <a:prstGeom prst="roundRect">
            <a:avLst>
              <a:gd name="adj" fmla="val 9412"/>
            </a:avLst>
          </a:prstGeom>
          <a:solidFill>
            <a:srgbClr val="FFFFFF"/>
          </a:solidFill>
          <a:ln w="12700">
            <a:solidFill>
              <a:srgbClr val="C9A24A">
                <a:alpha val="45000"/>
              </a:srgbClr>
            </a:solidFill>
            <a:prstDash val="solid"/>
          </a:ln>
        </p:spPr>
      </p:sp>
      <p:sp>
        <p:nvSpPr>
          <p:cNvPr id="6" name="Text 4"/>
          <p:cNvSpPr/>
          <p:nvPr/>
        </p:nvSpPr>
        <p:spPr>
          <a:xfrm>
            <a:off x="1005840" y="1572768"/>
            <a:ext cx="2057400" cy="228600"/>
          </a:xfrm>
          <a:prstGeom prst="rect">
            <a:avLst/>
          </a:prstGeom>
          <a:noFill/>
          <a:ln/>
        </p:spPr>
        <p:txBody>
          <a:bodyPr wrap="square" lIns="762" tIns="762" rIns="762" bIns="762" rtlCol="0" anchor="t">
            <a:normAutofit/>
          </a:bodyPr>
          <a:lstStyle/>
          <a:p>
            <a:pPr marL="0" indent="0" algn="ctr">
              <a:buNone/>
            </a:pPr>
            <a:r>
              <a:rPr lang="en-US" sz="1650" b="1" dirty="0">
                <a:solidFill>
                  <a:srgbClr val="174C3C"/>
                </a:solidFill>
                <a:latin typeface="Aptos" pitchFamily="34" charset="0"/>
                <a:ea typeface="Aptos" pitchFamily="34" charset="-122"/>
                <a:cs typeface="Aptos" pitchFamily="34" charset="-120"/>
              </a:rPr>
              <a:t>Solat</a:t>
            </a:r>
            <a:endParaRPr lang="en-US" sz="1650" dirty="0"/>
          </a:p>
        </p:txBody>
      </p:sp>
      <p:sp>
        <p:nvSpPr>
          <p:cNvPr id="7" name="Shape 5"/>
          <p:cNvSpPr/>
          <p:nvPr/>
        </p:nvSpPr>
        <p:spPr>
          <a:xfrm>
            <a:off x="3611880" y="1325880"/>
            <a:ext cx="2331720" cy="777240"/>
          </a:xfrm>
          <a:prstGeom prst="roundRect">
            <a:avLst>
              <a:gd name="adj" fmla="val 9412"/>
            </a:avLst>
          </a:prstGeom>
          <a:solidFill>
            <a:srgbClr val="FFFFFF"/>
          </a:solidFill>
          <a:ln w="12700">
            <a:solidFill>
              <a:srgbClr val="C9A24A">
                <a:alpha val="45000"/>
              </a:srgbClr>
            </a:solidFill>
            <a:prstDash val="solid"/>
          </a:ln>
        </p:spPr>
      </p:sp>
      <p:sp>
        <p:nvSpPr>
          <p:cNvPr id="8" name="Text 6"/>
          <p:cNvSpPr/>
          <p:nvPr/>
        </p:nvSpPr>
        <p:spPr>
          <a:xfrm>
            <a:off x="3749040" y="1572768"/>
            <a:ext cx="2057400" cy="228600"/>
          </a:xfrm>
          <a:prstGeom prst="rect">
            <a:avLst/>
          </a:prstGeom>
          <a:noFill/>
          <a:ln/>
        </p:spPr>
        <p:txBody>
          <a:bodyPr wrap="square" lIns="762" tIns="762" rIns="762" bIns="762" rtlCol="0" anchor="t">
            <a:normAutofit/>
          </a:bodyPr>
          <a:lstStyle/>
          <a:p>
            <a:pPr marL="0" indent="0" algn="ctr">
              <a:buNone/>
            </a:pPr>
            <a:r>
              <a:rPr lang="en-US" sz="1650" b="1" dirty="0">
                <a:solidFill>
                  <a:srgbClr val="174C3C"/>
                </a:solidFill>
                <a:latin typeface="Aptos" pitchFamily="34" charset="0"/>
                <a:ea typeface="Aptos" pitchFamily="34" charset="-122"/>
                <a:cs typeface="Aptos" pitchFamily="34" charset="-120"/>
              </a:rPr>
              <a:t>Infaq</a:t>
            </a:r>
            <a:endParaRPr lang="en-US" sz="1650" dirty="0"/>
          </a:p>
        </p:txBody>
      </p:sp>
      <p:sp>
        <p:nvSpPr>
          <p:cNvPr id="9" name="Shape 7"/>
          <p:cNvSpPr/>
          <p:nvPr/>
        </p:nvSpPr>
        <p:spPr>
          <a:xfrm>
            <a:off x="6355080" y="1325880"/>
            <a:ext cx="2331720" cy="777240"/>
          </a:xfrm>
          <a:prstGeom prst="roundRect">
            <a:avLst>
              <a:gd name="adj" fmla="val 9412"/>
            </a:avLst>
          </a:prstGeom>
          <a:solidFill>
            <a:srgbClr val="FFFFFF"/>
          </a:solidFill>
          <a:ln w="12700">
            <a:solidFill>
              <a:srgbClr val="C9A24A">
                <a:alpha val="45000"/>
              </a:srgbClr>
            </a:solidFill>
            <a:prstDash val="solid"/>
          </a:ln>
        </p:spPr>
      </p:sp>
      <p:sp>
        <p:nvSpPr>
          <p:cNvPr id="10" name="Text 8"/>
          <p:cNvSpPr/>
          <p:nvPr/>
        </p:nvSpPr>
        <p:spPr>
          <a:xfrm>
            <a:off x="6492240" y="1572768"/>
            <a:ext cx="2057400" cy="228600"/>
          </a:xfrm>
          <a:prstGeom prst="rect">
            <a:avLst/>
          </a:prstGeom>
          <a:noFill/>
          <a:ln/>
        </p:spPr>
        <p:txBody>
          <a:bodyPr wrap="square" lIns="762" tIns="762" rIns="762" bIns="762" rtlCol="0" anchor="t">
            <a:normAutofit/>
          </a:bodyPr>
          <a:lstStyle/>
          <a:p>
            <a:pPr marL="0" indent="0" algn="ctr">
              <a:buNone/>
            </a:pPr>
            <a:r>
              <a:rPr lang="en-US" sz="1650" b="1" dirty="0">
                <a:solidFill>
                  <a:srgbClr val="174C3C"/>
                </a:solidFill>
                <a:latin typeface="Aptos" pitchFamily="34" charset="0"/>
                <a:ea typeface="Aptos" pitchFamily="34" charset="-122"/>
                <a:cs typeface="Aptos" pitchFamily="34" charset="-120"/>
              </a:rPr>
              <a:t>Puasa</a:t>
            </a:r>
            <a:endParaRPr lang="en-US" sz="1650" dirty="0"/>
          </a:p>
        </p:txBody>
      </p:sp>
      <p:sp>
        <p:nvSpPr>
          <p:cNvPr id="11" name="Shape 9"/>
          <p:cNvSpPr/>
          <p:nvPr/>
        </p:nvSpPr>
        <p:spPr>
          <a:xfrm>
            <a:off x="9098280" y="1325880"/>
            <a:ext cx="2331720" cy="777240"/>
          </a:xfrm>
          <a:prstGeom prst="roundRect">
            <a:avLst>
              <a:gd name="adj" fmla="val 9412"/>
            </a:avLst>
          </a:prstGeom>
          <a:solidFill>
            <a:srgbClr val="FFFFFF"/>
          </a:solidFill>
          <a:ln w="12700">
            <a:solidFill>
              <a:srgbClr val="C9A24A">
                <a:alpha val="45000"/>
              </a:srgbClr>
            </a:solidFill>
            <a:prstDash val="solid"/>
          </a:ln>
        </p:spPr>
      </p:sp>
      <p:sp>
        <p:nvSpPr>
          <p:cNvPr id="12" name="Text 10"/>
          <p:cNvSpPr/>
          <p:nvPr/>
        </p:nvSpPr>
        <p:spPr>
          <a:xfrm>
            <a:off x="9235440" y="1572768"/>
            <a:ext cx="2057400" cy="228600"/>
          </a:xfrm>
          <a:prstGeom prst="rect">
            <a:avLst/>
          </a:prstGeom>
          <a:noFill/>
          <a:ln/>
        </p:spPr>
        <p:txBody>
          <a:bodyPr wrap="square" lIns="762" tIns="762" rIns="762" bIns="762" rtlCol="0" anchor="t">
            <a:normAutofit/>
          </a:bodyPr>
          <a:lstStyle/>
          <a:p>
            <a:pPr marL="0" indent="0" algn="ctr">
              <a:buNone/>
            </a:pPr>
            <a:r>
              <a:rPr lang="en-US" sz="1650" b="1" dirty="0">
                <a:solidFill>
                  <a:srgbClr val="174C3C"/>
                </a:solidFill>
                <a:latin typeface="Aptos" pitchFamily="34" charset="0"/>
                <a:ea typeface="Aptos" pitchFamily="34" charset="-122"/>
                <a:cs typeface="Aptos" pitchFamily="34" charset="-120"/>
              </a:rPr>
              <a:t>Haji</a:t>
            </a:r>
            <a:endParaRPr lang="en-US" sz="1650" dirty="0"/>
          </a:p>
        </p:txBody>
      </p:sp>
      <p:sp>
        <p:nvSpPr>
          <p:cNvPr id="13" name="Shape 11"/>
          <p:cNvSpPr/>
          <p:nvPr/>
        </p:nvSpPr>
        <p:spPr>
          <a:xfrm>
            <a:off x="868680" y="2450592"/>
            <a:ext cx="2331720" cy="777240"/>
          </a:xfrm>
          <a:prstGeom prst="roundRect">
            <a:avLst>
              <a:gd name="adj" fmla="val 9412"/>
            </a:avLst>
          </a:prstGeom>
          <a:solidFill>
            <a:srgbClr val="FFF7E8"/>
          </a:solidFill>
          <a:ln w="12700">
            <a:solidFill>
              <a:srgbClr val="C9A24A">
                <a:alpha val="45000"/>
              </a:srgbClr>
            </a:solidFill>
            <a:prstDash val="solid"/>
          </a:ln>
        </p:spPr>
      </p:sp>
      <p:sp>
        <p:nvSpPr>
          <p:cNvPr id="14" name="Text 12"/>
          <p:cNvSpPr/>
          <p:nvPr/>
        </p:nvSpPr>
        <p:spPr>
          <a:xfrm>
            <a:off x="1005840" y="2697480"/>
            <a:ext cx="2057400" cy="228600"/>
          </a:xfrm>
          <a:prstGeom prst="rect">
            <a:avLst/>
          </a:prstGeom>
          <a:noFill/>
          <a:ln/>
        </p:spPr>
        <p:txBody>
          <a:bodyPr wrap="square" lIns="762" tIns="762" rIns="762" bIns="762" rtlCol="0" anchor="t">
            <a:normAutofit/>
          </a:bodyPr>
          <a:lstStyle/>
          <a:p>
            <a:pPr marL="0" indent="0" algn="ctr">
              <a:buNone/>
            </a:pPr>
            <a:r>
              <a:rPr lang="en-US" sz="1650" b="1" dirty="0">
                <a:solidFill>
                  <a:srgbClr val="174C3C"/>
                </a:solidFill>
                <a:latin typeface="Aptos" pitchFamily="34" charset="0"/>
                <a:ea typeface="Aptos" pitchFamily="34" charset="-122"/>
                <a:cs typeface="Aptos" pitchFamily="34" charset="-120"/>
              </a:rPr>
              <a:t>Tilawah al-Quran</a:t>
            </a:r>
            <a:endParaRPr lang="en-US" sz="1650" dirty="0"/>
          </a:p>
        </p:txBody>
      </p:sp>
      <p:sp>
        <p:nvSpPr>
          <p:cNvPr id="15" name="Shape 13"/>
          <p:cNvSpPr/>
          <p:nvPr/>
        </p:nvSpPr>
        <p:spPr>
          <a:xfrm>
            <a:off x="3611880" y="2450592"/>
            <a:ext cx="2331720" cy="777240"/>
          </a:xfrm>
          <a:prstGeom prst="roundRect">
            <a:avLst>
              <a:gd name="adj" fmla="val 9412"/>
            </a:avLst>
          </a:prstGeom>
          <a:solidFill>
            <a:srgbClr val="FFF7E8"/>
          </a:solidFill>
          <a:ln w="12700">
            <a:solidFill>
              <a:srgbClr val="C9A24A">
                <a:alpha val="45000"/>
              </a:srgbClr>
            </a:solidFill>
            <a:prstDash val="solid"/>
          </a:ln>
        </p:spPr>
      </p:sp>
      <p:sp>
        <p:nvSpPr>
          <p:cNvPr id="16" name="Text 14"/>
          <p:cNvSpPr/>
          <p:nvPr/>
        </p:nvSpPr>
        <p:spPr>
          <a:xfrm>
            <a:off x="3749040" y="2697480"/>
            <a:ext cx="2057400" cy="228600"/>
          </a:xfrm>
          <a:prstGeom prst="rect">
            <a:avLst/>
          </a:prstGeom>
          <a:noFill/>
          <a:ln/>
        </p:spPr>
        <p:txBody>
          <a:bodyPr wrap="square" lIns="762" tIns="762" rIns="762" bIns="762" rtlCol="0" anchor="t">
            <a:normAutofit/>
          </a:bodyPr>
          <a:lstStyle/>
          <a:p>
            <a:pPr marL="0" indent="0" algn="ctr">
              <a:buNone/>
            </a:pPr>
            <a:r>
              <a:rPr lang="en-US" sz="1650" b="1" dirty="0">
                <a:solidFill>
                  <a:srgbClr val="174C3C"/>
                </a:solidFill>
                <a:latin typeface="Aptos" pitchFamily="34" charset="0"/>
                <a:ea typeface="Aptos" pitchFamily="34" charset="-122"/>
                <a:cs typeface="Aptos" pitchFamily="34" charset="-120"/>
              </a:rPr>
              <a:t>Zikir</a:t>
            </a:r>
            <a:endParaRPr lang="en-US" sz="1650" dirty="0"/>
          </a:p>
        </p:txBody>
      </p:sp>
      <p:sp>
        <p:nvSpPr>
          <p:cNvPr id="17" name="Shape 15"/>
          <p:cNvSpPr/>
          <p:nvPr/>
        </p:nvSpPr>
        <p:spPr>
          <a:xfrm>
            <a:off x="6355080" y="2450592"/>
            <a:ext cx="2331720" cy="777240"/>
          </a:xfrm>
          <a:prstGeom prst="roundRect">
            <a:avLst>
              <a:gd name="adj" fmla="val 9412"/>
            </a:avLst>
          </a:prstGeom>
          <a:solidFill>
            <a:srgbClr val="FFF7E8"/>
          </a:solidFill>
          <a:ln w="12700">
            <a:solidFill>
              <a:srgbClr val="C9A24A">
                <a:alpha val="45000"/>
              </a:srgbClr>
            </a:solidFill>
            <a:prstDash val="solid"/>
          </a:ln>
        </p:spPr>
      </p:sp>
      <p:sp>
        <p:nvSpPr>
          <p:cNvPr id="18" name="Text 16"/>
          <p:cNvSpPr/>
          <p:nvPr/>
        </p:nvSpPr>
        <p:spPr>
          <a:xfrm>
            <a:off x="6492240" y="2697480"/>
            <a:ext cx="2057400" cy="228600"/>
          </a:xfrm>
          <a:prstGeom prst="rect">
            <a:avLst/>
          </a:prstGeom>
          <a:noFill/>
          <a:ln/>
        </p:spPr>
        <p:txBody>
          <a:bodyPr wrap="square" lIns="762" tIns="762" rIns="762" bIns="762" rtlCol="0" anchor="t">
            <a:normAutofit/>
          </a:bodyPr>
          <a:lstStyle/>
          <a:p>
            <a:pPr marL="0" indent="0" algn="ctr">
              <a:buNone/>
            </a:pPr>
            <a:r>
              <a:rPr lang="en-US" sz="1650" b="1" dirty="0">
                <a:solidFill>
                  <a:srgbClr val="174C3C"/>
                </a:solidFill>
                <a:latin typeface="Aptos" pitchFamily="34" charset="0"/>
                <a:ea typeface="Aptos" pitchFamily="34" charset="-122"/>
                <a:cs typeface="Aptos" pitchFamily="34" charset="-120"/>
              </a:rPr>
              <a:t>Fikir</a:t>
            </a:r>
            <a:endParaRPr lang="en-US" sz="1650" dirty="0"/>
          </a:p>
        </p:txBody>
      </p:sp>
      <p:sp>
        <p:nvSpPr>
          <p:cNvPr id="19" name="Shape 17"/>
          <p:cNvSpPr/>
          <p:nvPr/>
        </p:nvSpPr>
        <p:spPr>
          <a:xfrm>
            <a:off x="9098280" y="2450592"/>
            <a:ext cx="2331720" cy="777240"/>
          </a:xfrm>
          <a:prstGeom prst="roundRect">
            <a:avLst>
              <a:gd name="adj" fmla="val 9412"/>
            </a:avLst>
          </a:prstGeom>
          <a:solidFill>
            <a:srgbClr val="FFF7E8"/>
          </a:solidFill>
          <a:ln w="12700">
            <a:solidFill>
              <a:srgbClr val="C9A24A">
                <a:alpha val="45000"/>
              </a:srgbClr>
            </a:solidFill>
            <a:prstDash val="solid"/>
          </a:ln>
        </p:spPr>
      </p:sp>
      <p:sp>
        <p:nvSpPr>
          <p:cNvPr id="20" name="Text 18"/>
          <p:cNvSpPr/>
          <p:nvPr/>
        </p:nvSpPr>
        <p:spPr>
          <a:xfrm>
            <a:off x="9235440" y="2697480"/>
            <a:ext cx="2057400" cy="228600"/>
          </a:xfrm>
          <a:prstGeom prst="rect">
            <a:avLst/>
          </a:prstGeom>
          <a:noFill/>
          <a:ln/>
        </p:spPr>
        <p:txBody>
          <a:bodyPr wrap="square" lIns="762" tIns="762" rIns="762" bIns="762" rtlCol="0" anchor="t">
            <a:normAutofit/>
          </a:bodyPr>
          <a:lstStyle/>
          <a:p>
            <a:pPr marL="0" indent="0" algn="ctr">
              <a:buNone/>
            </a:pPr>
            <a:r>
              <a:rPr lang="en-US" sz="1650" b="1" dirty="0">
                <a:solidFill>
                  <a:srgbClr val="174C3C"/>
                </a:solidFill>
                <a:latin typeface="Aptos" pitchFamily="34" charset="0"/>
                <a:ea typeface="Aptos" pitchFamily="34" charset="-122"/>
                <a:cs typeface="Aptos" pitchFamily="34" charset="-120"/>
              </a:rPr>
              <a:t>Muhasabah</a:t>
            </a:r>
            <a:endParaRPr lang="en-US" sz="1650" dirty="0"/>
          </a:p>
        </p:txBody>
      </p:sp>
      <p:sp>
        <p:nvSpPr>
          <p:cNvPr id="21" name="Shape 19"/>
          <p:cNvSpPr/>
          <p:nvPr/>
        </p:nvSpPr>
        <p:spPr>
          <a:xfrm>
            <a:off x="868680" y="3575304"/>
            <a:ext cx="2331720" cy="777240"/>
          </a:xfrm>
          <a:prstGeom prst="roundRect">
            <a:avLst>
              <a:gd name="adj" fmla="val 9412"/>
            </a:avLst>
          </a:prstGeom>
          <a:solidFill>
            <a:srgbClr val="FFFFFF"/>
          </a:solidFill>
          <a:ln w="12700">
            <a:solidFill>
              <a:srgbClr val="C9A24A">
                <a:alpha val="45000"/>
              </a:srgbClr>
            </a:solidFill>
            <a:prstDash val="solid"/>
          </a:ln>
        </p:spPr>
      </p:sp>
      <p:sp>
        <p:nvSpPr>
          <p:cNvPr id="22" name="Text 20"/>
          <p:cNvSpPr/>
          <p:nvPr/>
        </p:nvSpPr>
        <p:spPr>
          <a:xfrm>
            <a:off x="1005840" y="3822192"/>
            <a:ext cx="2057400" cy="228600"/>
          </a:xfrm>
          <a:prstGeom prst="rect">
            <a:avLst/>
          </a:prstGeom>
          <a:noFill/>
          <a:ln/>
        </p:spPr>
        <p:txBody>
          <a:bodyPr wrap="square" lIns="762" tIns="762" rIns="762" bIns="762" rtlCol="0" anchor="t">
            <a:normAutofit/>
          </a:bodyPr>
          <a:lstStyle/>
          <a:p>
            <a:pPr marL="0" indent="0" algn="ctr">
              <a:buNone/>
            </a:pPr>
            <a:r>
              <a:rPr lang="en-US" sz="1650" b="1" dirty="0">
                <a:solidFill>
                  <a:srgbClr val="174C3C"/>
                </a:solidFill>
                <a:latin typeface="Aptos" pitchFamily="34" charset="0"/>
                <a:ea typeface="Aptos" pitchFamily="34" charset="-122"/>
                <a:cs typeface="Aptos" pitchFamily="34" charset="-120"/>
              </a:rPr>
              <a:t>Ingat mati</a:t>
            </a:r>
            <a:endParaRPr lang="en-US" sz="1650" dirty="0"/>
          </a:p>
        </p:txBody>
      </p:sp>
      <p:sp>
        <p:nvSpPr>
          <p:cNvPr id="23" name="Shape 21"/>
          <p:cNvSpPr/>
          <p:nvPr/>
        </p:nvSpPr>
        <p:spPr>
          <a:xfrm>
            <a:off x="3611880" y="3575304"/>
            <a:ext cx="2331720" cy="777240"/>
          </a:xfrm>
          <a:prstGeom prst="roundRect">
            <a:avLst>
              <a:gd name="adj" fmla="val 9412"/>
            </a:avLst>
          </a:prstGeom>
          <a:solidFill>
            <a:srgbClr val="FFFFFF"/>
          </a:solidFill>
          <a:ln w="12700">
            <a:solidFill>
              <a:srgbClr val="C9A24A">
                <a:alpha val="45000"/>
              </a:srgbClr>
            </a:solidFill>
            <a:prstDash val="solid"/>
          </a:ln>
        </p:spPr>
      </p:sp>
      <p:sp>
        <p:nvSpPr>
          <p:cNvPr id="24" name="Text 22"/>
          <p:cNvSpPr/>
          <p:nvPr/>
        </p:nvSpPr>
        <p:spPr>
          <a:xfrm>
            <a:off x="3749040" y="3822192"/>
            <a:ext cx="2057400" cy="228600"/>
          </a:xfrm>
          <a:prstGeom prst="rect">
            <a:avLst/>
          </a:prstGeom>
          <a:noFill/>
          <a:ln/>
        </p:spPr>
        <p:txBody>
          <a:bodyPr wrap="square" lIns="762" tIns="762" rIns="762" bIns="762" rtlCol="0" anchor="t">
            <a:normAutofit/>
          </a:bodyPr>
          <a:lstStyle/>
          <a:p>
            <a:pPr marL="0" indent="0" algn="ctr">
              <a:buNone/>
            </a:pPr>
            <a:r>
              <a:rPr lang="en-US" sz="1650" b="1" dirty="0">
                <a:solidFill>
                  <a:srgbClr val="174C3C"/>
                </a:solidFill>
                <a:latin typeface="Aptos" pitchFamily="34" charset="0"/>
                <a:ea typeface="Aptos" pitchFamily="34" charset="-122"/>
                <a:cs typeface="Aptos" pitchFamily="34" charset="-120"/>
              </a:rPr>
              <a:t>Doa</a:t>
            </a:r>
            <a:endParaRPr lang="en-US" sz="1650" dirty="0"/>
          </a:p>
        </p:txBody>
      </p:sp>
      <p:sp>
        <p:nvSpPr>
          <p:cNvPr id="25" name="Shape 23"/>
          <p:cNvSpPr/>
          <p:nvPr/>
        </p:nvSpPr>
        <p:spPr>
          <a:xfrm>
            <a:off x="6355080" y="3575304"/>
            <a:ext cx="2331720" cy="777240"/>
          </a:xfrm>
          <a:prstGeom prst="roundRect">
            <a:avLst>
              <a:gd name="adj" fmla="val 9412"/>
            </a:avLst>
          </a:prstGeom>
          <a:solidFill>
            <a:srgbClr val="FFFFFF"/>
          </a:solidFill>
          <a:ln w="12700">
            <a:solidFill>
              <a:srgbClr val="C9A24A">
                <a:alpha val="45000"/>
              </a:srgbClr>
            </a:solidFill>
            <a:prstDash val="solid"/>
          </a:ln>
        </p:spPr>
      </p:sp>
      <p:sp>
        <p:nvSpPr>
          <p:cNvPr id="26" name="Text 24"/>
          <p:cNvSpPr/>
          <p:nvPr/>
        </p:nvSpPr>
        <p:spPr>
          <a:xfrm>
            <a:off x="6492240" y="3822192"/>
            <a:ext cx="2057400" cy="228600"/>
          </a:xfrm>
          <a:prstGeom prst="rect">
            <a:avLst/>
          </a:prstGeom>
          <a:noFill/>
          <a:ln/>
        </p:spPr>
        <p:txBody>
          <a:bodyPr wrap="square" lIns="762" tIns="762" rIns="762" bIns="762" rtlCol="0" anchor="t">
            <a:normAutofit/>
          </a:bodyPr>
          <a:lstStyle/>
          <a:p>
            <a:pPr marL="0" indent="0" algn="ctr">
              <a:buNone/>
            </a:pPr>
            <a:r>
              <a:rPr lang="en-US" sz="1650" b="1" dirty="0">
                <a:solidFill>
                  <a:srgbClr val="174C3C"/>
                </a:solidFill>
                <a:latin typeface="Aptos" pitchFamily="34" charset="0"/>
                <a:ea typeface="Aptos" pitchFamily="34" charset="-122"/>
                <a:cs typeface="Aptos" pitchFamily="34" charset="-120"/>
              </a:rPr>
              <a:t>Istighfar</a:t>
            </a:r>
            <a:endParaRPr lang="en-US" sz="1650" dirty="0"/>
          </a:p>
        </p:txBody>
      </p:sp>
      <p:sp>
        <p:nvSpPr>
          <p:cNvPr id="27" name="Shape 25"/>
          <p:cNvSpPr/>
          <p:nvPr/>
        </p:nvSpPr>
        <p:spPr>
          <a:xfrm>
            <a:off x="9098280" y="3575304"/>
            <a:ext cx="2331720" cy="777240"/>
          </a:xfrm>
          <a:prstGeom prst="roundRect">
            <a:avLst>
              <a:gd name="adj" fmla="val 9412"/>
            </a:avLst>
          </a:prstGeom>
          <a:solidFill>
            <a:srgbClr val="FFFFFF"/>
          </a:solidFill>
          <a:ln w="12700">
            <a:solidFill>
              <a:srgbClr val="C9A24A">
                <a:alpha val="45000"/>
              </a:srgbClr>
            </a:solidFill>
            <a:prstDash val="solid"/>
          </a:ln>
        </p:spPr>
      </p:sp>
      <p:sp>
        <p:nvSpPr>
          <p:cNvPr id="28" name="Text 26"/>
          <p:cNvSpPr/>
          <p:nvPr/>
        </p:nvSpPr>
        <p:spPr>
          <a:xfrm>
            <a:off x="9235440" y="3822192"/>
            <a:ext cx="2057400" cy="228600"/>
          </a:xfrm>
          <a:prstGeom prst="rect">
            <a:avLst/>
          </a:prstGeom>
          <a:noFill/>
          <a:ln/>
        </p:spPr>
        <p:txBody>
          <a:bodyPr wrap="square" lIns="762" tIns="762" rIns="762" bIns="762" rtlCol="0" anchor="t">
            <a:normAutofit/>
          </a:bodyPr>
          <a:lstStyle/>
          <a:p>
            <a:pPr marL="0" indent="0" algn="ctr">
              <a:buNone/>
            </a:pPr>
            <a:r>
              <a:rPr lang="en-US" sz="1650" b="1" dirty="0">
                <a:solidFill>
                  <a:srgbClr val="174C3C"/>
                </a:solidFill>
                <a:latin typeface="Aptos" pitchFamily="34" charset="0"/>
                <a:ea typeface="Aptos" pitchFamily="34" charset="-122"/>
                <a:cs typeface="Aptos" pitchFamily="34" charset="-120"/>
              </a:rPr>
              <a:t>Taubat</a:t>
            </a:r>
            <a:endParaRPr lang="en-US" sz="1650" dirty="0"/>
          </a:p>
        </p:txBody>
      </p:sp>
      <p:sp>
        <p:nvSpPr>
          <p:cNvPr id="29" name="Text 27"/>
          <p:cNvSpPr/>
          <p:nvPr/>
        </p:nvSpPr>
        <p:spPr>
          <a:xfrm>
            <a:off x="1051560" y="5074920"/>
            <a:ext cx="9966960" cy="566928"/>
          </a:xfrm>
          <a:prstGeom prst="rect">
            <a:avLst/>
          </a:prstGeom>
          <a:noFill/>
          <a:ln/>
        </p:spPr>
        <p:txBody>
          <a:bodyPr wrap="square" lIns="762" tIns="762" rIns="762" bIns="762" rtlCol="0" anchor="t">
            <a:normAutofit/>
          </a:bodyPr>
          <a:lstStyle/>
          <a:p>
            <a:pPr marL="0" indent="0" algn="ctr">
              <a:buNone/>
            </a:pPr>
            <a:r>
              <a:rPr lang="en-US" sz="2000" b="1" dirty="0">
                <a:solidFill>
                  <a:srgbClr val="0B2D24"/>
                </a:solidFill>
                <a:latin typeface="Aptos" pitchFamily="34" charset="0"/>
                <a:ea typeface="Aptos" pitchFamily="34" charset="-122"/>
                <a:cs typeface="Aptos" pitchFamily="34" charset="-120"/>
              </a:rPr>
              <a:t>Nota BDI: amalan ini bukan checklist mekanikal. Ia ialah jalan untuk membersihkan hati dan mengembalikan jiwa kepada Allah.</a:t>
            </a:r>
            <a:endParaRPr lang="en-US" sz="2000" dirty="0"/>
          </a:p>
        </p:txBody>
      </p:sp>
      <p:sp>
        <p:nvSpPr>
          <p:cNvPr id="30" name="Text 28"/>
          <p:cNvSpPr/>
          <p:nvPr/>
        </p:nvSpPr>
        <p:spPr>
          <a:xfrm>
            <a:off x="685800" y="6272784"/>
            <a:ext cx="7498080" cy="210312"/>
          </a:xfrm>
          <a:prstGeom prst="rect">
            <a:avLst/>
          </a:prstGeom>
          <a:noFill/>
          <a:ln/>
        </p:spPr>
        <p:txBody>
          <a:bodyPr wrap="square" lIns="0" tIns="0" rIns="0" bIns="0" rtlCol="0" anchor="ctr">
            <a:normAutofit/>
          </a:bodyPr>
          <a:lstStyle/>
          <a:p>
            <a:pPr marL="0" indent="0">
              <a:buNone/>
            </a:pPr>
            <a:r>
              <a:rPr lang="en-US" sz="750" dirty="0">
                <a:solidFill>
                  <a:srgbClr val="7A6A44"/>
                </a:solidFill>
                <a:latin typeface="Aptos" pitchFamily="34" charset="0"/>
                <a:ea typeface="Aptos" pitchFamily="34" charset="-122"/>
                <a:cs typeface="Aptos" pitchFamily="34" charset="-120"/>
              </a:rPr>
              <a:t>Rujukan visual utama: mukadimah, ms. 4</a:t>
            </a:r>
            <a:endParaRPr lang="en-US" sz="750" dirty="0"/>
          </a:p>
        </p:txBody>
      </p:sp>
      <p:sp>
        <p:nvSpPr>
          <p:cNvPr id="31"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mnt/data/a_wide_elegant_highly_detailed_digital_3d_render.png"/>
          <p:cNvPicPr>
            <a:picLocks noChangeAspect="1"/>
          </p:cNvPicPr>
          <p:nvPr/>
        </p:nvPicPr>
        <p:blipFill>
          <a:blip r:embed="rId3"/>
          <a:srcRect t="25" b="25"/>
          <a:stretch/>
        </p:blipFill>
        <p:spPr>
          <a:xfrm>
            <a:off x="0" y="0"/>
            <a:ext cx="12191695" cy="6858000"/>
          </a:xfrm>
          <a:prstGeom prst="rect">
            <a:avLst/>
          </a:prstGeom>
        </p:spPr>
      </p:pic>
      <p:sp>
        <p:nvSpPr>
          <p:cNvPr id="3" name="Text 0"/>
          <p:cNvSpPr/>
          <p:nvPr/>
        </p:nvSpPr>
        <p:spPr>
          <a:xfrm>
            <a:off x="685800" y="502920"/>
            <a:ext cx="4114800" cy="228600"/>
          </a:xfrm>
          <a:prstGeom prst="rect">
            <a:avLst/>
          </a:prstGeom>
          <a:noFill/>
          <a:ln/>
        </p:spPr>
        <p:txBody>
          <a:bodyPr wrap="square" lIns="0" tIns="0" rIns="0" bIns="0" rtlCol="0" anchor="ctr"/>
          <a:lstStyle/>
          <a:p>
            <a:pPr marL="0" indent="0">
              <a:buNone/>
            </a:pPr>
            <a:r>
              <a:rPr lang="en-US" sz="950" b="1" dirty="0">
                <a:solidFill>
                  <a:srgbClr val="E2C67F"/>
                </a:solidFill>
                <a:latin typeface="Aptos" pitchFamily="34" charset="0"/>
                <a:ea typeface="Aptos" pitchFamily="34" charset="-122"/>
                <a:cs typeface="Aptos" pitchFamily="34" charset="-120"/>
              </a:rPr>
              <a:t>ENJIN HARIAN</a:t>
            </a:r>
            <a:endParaRPr lang="en-US" sz="950" dirty="0"/>
          </a:p>
        </p:txBody>
      </p:sp>
      <p:sp>
        <p:nvSpPr>
          <p:cNvPr id="4" name="Text 1"/>
          <p:cNvSpPr/>
          <p:nvPr/>
        </p:nvSpPr>
        <p:spPr>
          <a:xfrm>
            <a:off x="640080" y="804672"/>
            <a:ext cx="10881360" cy="502920"/>
          </a:xfrm>
          <a:prstGeom prst="rect">
            <a:avLst/>
          </a:prstGeom>
          <a:noFill/>
          <a:ln/>
        </p:spPr>
        <p:txBody>
          <a:bodyPr wrap="square" lIns="0" tIns="0" rIns="0" bIns="0" rtlCol="0" anchor="ctr">
            <a:normAutofit/>
          </a:bodyPr>
          <a:lstStyle/>
          <a:p>
            <a:pPr marL="0" indent="0">
              <a:buNone/>
            </a:pPr>
            <a:r>
              <a:rPr lang="en-US" sz="3200" b="1" dirty="0">
                <a:solidFill>
                  <a:srgbClr val="FFFFFF"/>
                </a:solidFill>
                <a:latin typeface="Aptos Display" pitchFamily="34" charset="0"/>
                <a:ea typeface="Aptos Display" pitchFamily="34" charset="-122"/>
                <a:cs typeface="Aptos Display" pitchFamily="34" charset="-120"/>
              </a:rPr>
              <a:t>Istighfar: pintu kembali ketika hati mula kotor</a:t>
            </a:r>
            <a:endParaRPr lang="en-US" sz="3200" dirty="0"/>
          </a:p>
        </p:txBody>
      </p:sp>
      <p:sp>
        <p:nvSpPr>
          <p:cNvPr id="5" name="Shape 2"/>
          <p:cNvSpPr/>
          <p:nvPr/>
        </p:nvSpPr>
        <p:spPr>
          <a:xfrm>
            <a:off x="731520" y="2148840"/>
            <a:ext cx="1691640" cy="777240"/>
          </a:xfrm>
          <a:prstGeom prst="roundRect">
            <a:avLst>
              <a:gd name="adj" fmla="val 9412"/>
            </a:avLst>
          </a:prstGeom>
          <a:solidFill>
            <a:srgbClr val="0B2D24">
              <a:alpha val="85000"/>
            </a:srgbClr>
          </a:solidFill>
          <a:ln w="12700">
            <a:solidFill>
              <a:srgbClr val="C9A24A">
                <a:alpha val="45000"/>
              </a:srgbClr>
            </a:solidFill>
            <a:prstDash val="solid"/>
          </a:ln>
        </p:spPr>
      </p:sp>
      <p:sp>
        <p:nvSpPr>
          <p:cNvPr id="6" name="Text 3"/>
          <p:cNvSpPr/>
          <p:nvPr/>
        </p:nvSpPr>
        <p:spPr>
          <a:xfrm>
            <a:off x="841248" y="2395728"/>
            <a:ext cx="1463040" cy="228600"/>
          </a:xfrm>
          <a:prstGeom prst="rect">
            <a:avLst/>
          </a:prstGeom>
          <a:noFill/>
          <a:ln/>
        </p:spPr>
        <p:txBody>
          <a:bodyPr wrap="square" lIns="762" tIns="762" rIns="762" bIns="762" rtlCol="0" anchor="t">
            <a:normAutofit/>
          </a:bodyPr>
          <a:lstStyle/>
          <a:p>
            <a:pPr marL="0" indent="0" algn="ctr">
              <a:buNone/>
            </a:pPr>
            <a:r>
              <a:rPr lang="en-US" sz="1250" dirty="0">
                <a:solidFill>
                  <a:srgbClr val="FFF7E8"/>
                </a:solidFill>
                <a:latin typeface="Aptos" pitchFamily="34" charset="0"/>
                <a:ea typeface="Aptos" pitchFamily="34" charset="-122"/>
                <a:cs typeface="Aptos" pitchFamily="34" charset="-120"/>
              </a:rPr>
              <a:t>Dosa / penyakit hati</a:t>
            </a:r>
            <a:endParaRPr lang="en-US" sz="1250" dirty="0"/>
          </a:p>
        </p:txBody>
      </p:sp>
      <p:sp>
        <p:nvSpPr>
          <p:cNvPr id="7" name="Shape 4"/>
          <p:cNvSpPr/>
          <p:nvPr/>
        </p:nvSpPr>
        <p:spPr>
          <a:xfrm>
            <a:off x="2423160" y="2542032"/>
            <a:ext cx="548640" cy="0"/>
          </a:xfrm>
          <a:prstGeom prst="line">
            <a:avLst/>
          </a:prstGeom>
          <a:noFill/>
          <a:ln w="17780">
            <a:solidFill>
              <a:srgbClr val="C9A24A">
                <a:alpha val="75000"/>
              </a:srgbClr>
            </a:solidFill>
            <a:prstDash val="solid"/>
          </a:ln>
        </p:spPr>
      </p:sp>
      <p:sp>
        <p:nvSpPr>
          <p:cNvPr id="8" name="Shape 5"/>
          <p:cNvSpPr/>
          <p:nvPr/>
        </p:nvSpPr>
        <p:spPr>
          <a:xfrm>
            <a:off x="2971800" y="2148840"/>
            <a:ext cx="1691640" cy="777240"/>
          </a:xfrm>
          <a:prstGeom prst="roundRect">
            <a:avLst>
              <a:gd name="adj" fmla="val 9412"/>
            </a:avLst>
          </a:prstGeom>
          <a:solidFill>
            <a:srgbClr val="0B2D24">
              <a:alpha val="85000"/>
            </a:srgbClr>
          </a:solidFill>
          <a:ln w="12700">
            <a:solidFill>
              <a:srgbClr val="C9A24A">
                <a:alpha val="45000"/>
              </a:srgbClr>
            </a:solidFill>
            <a:prstDash val="solid"/>
          </a:ln>
        </p:spPr>
      </p:sp>
      <p:sp>
        <p:nvSpPr>
          <p:cNvPr id="9" name="Text 6"/>
          <p:cNvSpPr/>
          <p:nvPr/>
        </p:nvSpPr>
        <p:spPr>
          <a:xfrm>
            <a:off x="3081528" y="2395728"/>
            <a:ext cx="1463040" cy="228600"/>
          </a:xfrm>
          <a:prstGeom prst="rect">
            <a:avLst/>
          </a:prstGeom>
          <a:noFill/>
          <a:ln/>
        </p:spPr>
        <p:txBody>
          <a:bodyPr wrap="square" lIns="762" tIns="762" rIns="762" bIns="762" rtlCol="0" anchor="t">
            <a:normAutofit/>
          </a:bodyPr>
          <a:lstStyle/>
          <a:p>
            <a:pPr marL="0" indent="0" algn="ctr">
              <a:buNone/>
            </a:pPr>
            <a:r>
              <a:rPr lang="en-US" sz="1250" dirty="0">
                <a:solidFill>
                  <a:srgbClr val="FFF7E8"/>
                </a:solidFill>
                <a:latin typeface="Aptos" pitchFamily="34" charset="0"/>
                <a:ea typeface="Aptos" pitchFamily="34" charset="-122"/>
                <a:cs typeface="Aptos" pitchFamily="34" charset="-120"/>
              </a:rPr>
              <a:t>Hati kotor</a:t>
            </a:r>
            <a:endParaRPr lang="en-US" sz="1250" dirty="0"/>
          </a:p>
        </p:txBody>
      </p:sp>
      <p:sp>
        <p:nvSpPr>
          <p:cNvPr id="10" name="Shape 7"/>
          <p:cNvSpPr/>
          <p:nvPr/>
        </p:nvSpPr>
        <p:spPr>
          <a:xfrm>
            <a:off x="4663440" y="2542032"/>
            <a:ext cx="548640" cy="0"/>
          </a:xfrm>
          <a:prstGeom prst="line">
            <a:avLst/>
          </a:prstGeom>
          <a:noFill/>
          <a:ln w="17780">
            <a:solidFill>
              <a:srgbClr val="C9A24A">
                <a:alpha val="75000"/>
              </a:srgbClr>
            </a:solidFill>
            <a:prstDash val="solid"/>
          </a:ln>
        </p:spPr>
      </p:sp>
      <p:sp>
        <p:nvSpPr>
          <p:cNvPr id="11" name="Shape 8"/>
          <p:cNvSpPr/>
          <p:nvPr/>
        </p:nvSpPr>
        <p:spPr>
          <a:xfrm>
            <a:off x="5212080" y="2148840"/>
            <a:ext cx="1691640" cy="777240"/>
          </a:xfrm>
          <a:prstGeom prst="roundRect">
            <a:avLst>
              <a:gd name="adj" fmla="val 9412"/>
            </a:avLst>
          </a:prstGeom>
          <a:solidFill>
            <a:srgbClr val="0B2D24">
              <a:alpha val="85000"/>
            </a:srgbClr>
          </a:solidFill>
          <a:ln w="12700">
            <a:solidFill>
              <a:srgbClr val="C9A24A">
                <a:alpha val="45000"/>
              </a:srgbClr>
            </a:solidFill>
            <a:prstDash val="solid"/>
          </a:ln>
        </p:spPr>
      </p:sp>
      <p:sp>
        <p:nvSpPr>
          <p:cNvPr id="12" name="Text 9"/>
          <p:cNvSpPr/>
          <p:nvPr/>
        </p:nvSpPr>
        <p:spPr>
          <a:xfrm>
            <a:off x="5321808" y="2395728"/>
            <a:ext cx="1463040" cy="228600"/>
          </a:xfrm>
          <a:prstGeom prst="rect">
            <a:avLst/>
          </a:prstGeom>
          <a:noFill/>
          <a:ln/>
        </p:spPr>
        <p:txBody>
          <a:bodyPr wrap="square" lIns="762" tIns="762" rIns="762" bIns="762" rtlCol="0" anchor="t">
            <a:normAutofit/>
          </a:bodyPr>
          <a:lstStyle/>
          <a:p>
            <a:pPr marL="0" indent="0" algn="ctr">
              <a:buNone/>
            </a:pPr>
            <a:r>
              <a:rPr lang="en-US" sz="1250" b="1" dirty="0">
                <a:solidFill>
                  <a:srgbClr val="E2C67F"/>
                </a:solidFill>
                <a:latin typeface="Aptos" pitchFamily="34" charset="0"/>
                <a:ea typeface="Aptos" pitchFamily="34" charset="-122"/>
                <a:cs typeface="Aptos" pitchFamily="34" charset="-120"/>
              </a:rPr>
              <a:t>Istighfar + taubat</a:t>
            </a:r>
            <a:endParaRPr lang="en-US" sz="1250" dirty="0"/>
          </a:p>
        </p:txBody>
      </p:sp>
      <p:sp>
        <p:nvSpPr>
          <p:cNvPr id="13" name="Shape 10"/>
          <p:cNvSpPr/>
          <p:nvPr/>
        </p:nvSpPr>
        <p:spPr>
          <a:xfrm>
            <a:off x="6903720" y="2542032"/>
            <a:ext cx="548640" cy="0"/>
          </a:xfrm>
          <a:prstGeom prst="line">
            <a:avLst/>
          </a:prstGeom>
          <a:noFill/>
          <a:ln w="17780">
            <a:solidFill>
              <a:srgbClr val="C9A24A">
                <a:alpha val="75000"/>
              </a:srgbClr>
            </a:solidFill>
            <a:prstDash val="solid"/>
          </a:ln>
        </p:spPr>
      </p:sp>
      <p:sp>
        <p:nvSpPr>
          <p:cNvPr id="14" name="Shape 11"/>
          <p:cNvSpPr/>
          <p:nvPr/>
        </p:nvSpPr>
        <p:spPr>
          <a:xfrm>
            <a:off x="7452360" y="2148840"/>
            <a:ext cx="1691640" cy="777240"/>
          </a:xfrm>
          <a:prstGeom prst="roundRect">
            <a:avLst>
              <a:gd name="adj" fmla="val 9412"/>
            </a:avLst>
          </a:prstGeom>
          <a:solidFill>
            <a:srgbClr val="0B2D24">
              <a:alpha val="85000"/>
            </a:srgbClr>
          </a:solidFill>
          <a:ln w="12700">
            <a:solidFill>
              <a:srgbClr val="C9A24A">
                <a:alpha val="45000"/>
              </a:srgbClr>
            </a:solidFill>
            <a:prstDash val="solid"/>
          </a:ln>
        </p:spPr>
      </p:sp>
      <p:sp>
        <p:nvSpPr>
          <p:cNvPr id="15" name="Text 12"/>
          <p:cNvSpPr/>
          <p:nvPr/>
        </p:nvSpPr>
        <p:spPr>
          <a:xfrm>
            <a:off x="7562088" y="2395728"/>
            <a:ext cx="1463040" cy="228600"/>
          </a:xfrm>
          <a:prstGeom prst="rect">
            <a:avLst/>
          </a:prstGeom>
          <a:noFill/>
          <a:ln/>
        </p:spPr>
        <p:txBody>
          <a:bodyPr wrap="square" lIns="762" tIns="762" rIns="762" bIns="762" rtlCol="0" anchor="t">
            <a:normAutofit/>
          </a:bodyPr>
          <a:lstStyle/>
          <a:p>
            <a:pPr marL="0" indent="0" algn="ctr">
              <a:buNone/>
            </a:pPr>
            <a:r>
              <a:rPr lang="en-US" sz="1250" dirty="0">
                <a:solidFill>
                  <a:srgbClr val="FFF7E8"/>
                </a:solidFill>
                <a:latin typeface="Aptos" pitchFamily="34" charset="0"/>
                <a:ea typeface="Aptos" pitchFamily="34" charset="-122"/>
                <a:cs typeface="Aptos" pitchFamily="34" charset="-120"/>
              </a:rPr>
              <a:t>Hati digilap</a:t>
            </a:r>
            <a:endParaRPr lang="en-US" sz="1250" dirty="0"/>
          </a:p>
        </p:txBody>
      </p:sp>
      <p:sp>
        <p:nvSpPr>
          <p:cNvPr id="16" name="Shape 13"/>
          <p:cNvSpPr/>
          <p:nvPr/>
        </p:nvSpPr>
        <p:spPr>
          <a:xfrm>
            <a:off x="9144000" y="2542032"/>
            <a:ext cx="548640" cy="0"/>
          </a:xfrm>
          <a:prstGeom prst="line">
            <a:avLst/>
          </a:prstGeom>
          <a:noFill/>
          <a:ln w="17780">
            <a:solidFill>
              <a:srgbClr val="C9A24A">
                <a:alpha val="75000"/>
              </a:srgbClr>
            </a:solidFill>
            <a:prstDash val="solid"/>
          </a:ln>
        </p:spPr>
      </p:sp>
      <p:sp>
        <p:nvSpPr>
          <p:cNvPr id="17" name="Shape 14"/>
          <p:cNvSpPr/>
          <p:nvPr/>
        </p:nvSpPr>
        <p:spPr>
          <a:xfrm>
            <a:off x="9692640" y="2148840"/>
            <a:ext cx="1691640" cy="777240"/>
          </a:xfrm>
          <a:prstGeom prst="roundRect">
            <a:avLst>
              <a:gd name="adj" fmla="val 9412"/>
            </a:avLst>
          </a:prstGeom>
          <a:solidFill>
            <a:srgbClr val="0B2D24">
              <a:alpha val="85000"/>
            </a:srgbClr>
          </a:solidFill>
          <a:ln w="12700">
            <a:solidFill>
              <a:srgbClr val="C9A24A">
                <a:alpha val="45000"/>
              </a:srgbClr>
            </a:solidFill>
            <a:prstDash val="solid"/>
          </a:ln>
        </p:spPr>
      </p:sp>
      <p:sp>
        <p:nvSpPr>
          <p:cNvPr id="18" name="Text 15"/>
          <p:cNvSpPr/>
          <p:nvPr/>
        </p:nvSpPr>
        <p:spPr>
          <a:xfrm>
            <a:off x="9802368" y="2395728"/>
            <a:ext cx="1463040" cy="228600"/>
          </a:xfrm>
          <a:prstGeom prst="rect">
            <a:avLst/>
          </a:prstGeom>
          <a:noFill/>
          <a:ln/>
        </p:spPr>
        <p:txBody>
          <a:bodyPr wrap="square" lIns="762" tIns="762" rIns="762" bIns="762" rtlCol="0" anchor="t">
            <a:normAutofit/>
          </a:bodyPr>
          <a:lstStyle/>
          <a:p>
            <a:pPr marL="0" indent="0" algn="ctr">
              <a:buNone/>
            </a:pPr>
            <a:r>
              <a:rPr lang="en-US" sz="1250" dirty="0">
                <a:solidFill>
                  <a:srgbClr val="FFF7E8"/>
                </a:solidFill>
                <a:latin typeface="Aptos" pitchFamily="34" charset="0"/>
                <a:ea typeface="Aptos" pitchFamily="34" charset="-122"/>
                <a:cs typeface="Aptos" pitchFamily="34" charset="-120"/>
              </a:rPr>
              <a:t>Amal berubah</a:t>
            </a:r>
            <a:endParaRPr lang="en-US" sz="1250" dirty="0"/>
          </a:p>
        </p:txBody>
      </p:sp>
      <p:sp>
        <p:nvSpPr>
          <p:cNvPr id="19" name="Shape 16"/>
          <p:cNvSpPr/>
          <p:nvPr/>
        </p:nvSpPr>
        <p:spPr>
          <a:xfrm>
            <a:off x="1051560" y="3840480"/>
            <a:ext cx="54864" cy="960120"/>
          </a:xfrm>
          <a:prstGeom prst="rect">
            <a:avLst/>
          </a:prstGeom>
          <a:solidFill>
            <a:srgbClr val="E2C67F"/>
          </a:solidFill>
          <a:ln w="12700">
            <a:solidFill>
              <a:srgbClr val="E2C67F">
                <a:alpha val="0"/>
              </a:srgbClr>
            </a:solidFill>
            <a:prstDash val="solid"/>
          </a:ln>
        </p:spPr>
      </p:sp>
      <p:sp>
        <p:nvSpPr>
          <p:cNvPr id="20" name="Text 17"/>
          <p:cNvSpPr/>
          <p:nvPr/>
        </p:nvSpPr>
        <p:spPr>
          <a:xfrm>
            <a:off x="1216152" y="3858768"/>
            <a:ext cx="9784080" cy="432054"/>
          </a:xfrm>
          <a:prstGeom prst="rect">
            <a:avLst/>
          </a:prstGeom>
          <a:noFill/>
          <a:ln/>
        </p:spPr>
        <p:txBody>
          <a:bodyPr wrap="square" lIns="0" tIns="0" rIns="0" bIns="0" rtlCol="0" anchor="ctr">
            <a:normAutofit/>
          </a:bodyPr>
          <a:lstStyle/>
          <a:p>
            <a:pPr marL="0" indent="0" algn="r">
              <a:buNone/>
            </a:pPr>
            <a:endParaRPr lang="en-US" sz="2400" dirty="0">
              <a:solidFill>
                <a:srgbClr val="C00000"/>
              </a:solidFill>
            </a:endParaRPr>
          </a:p>
        </p:txBody>
      </p:sp>
      <p:sp>
        <p:nvSpPr>
          <p:cNvPr id="21" name="Text 18"/>
          <p:cNvSpPr/>
          <p:nvPr/>
        </p:nvSpPr>
        <p:spPr>
          <a:xfrm>
            <a:off x="1216152" y="4320540"/>
            <a:ext cx="9784080" cy="11744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p:spPr>
        <p:txBody>
          <a:bodyPr wrap="square" lIns="0" tIns="0" rIns="0" bIns="0" rtlCol="0" anchor="ctr">
            <a:normAutofit fontScale="92500" lnSpcReduction="20000"/>
          </a:bodyPr>
          <a:lstStyle/>
          <a:p>
            <a:pPr algn="ctr"/>
            <a:endParaRPr lang="en-US" sz="2400" b="1" dirty="0">
              <a:solidFill>
                <a:srgbClr val="C00000"/>
              </a:solidFill>
              <a:latin typeface="Noto Sans Arabic" pitchFamily="34" charset="0"/>
              <a:ea typeface="Noto Sans Arabic" pitchFamily="34" charset="-122"/>
              <a:cs typeface="Noto Sans Arabic" pitchFamily="34" charset="-120"/>
            </a:endParaRPr>
          </a:p>
          <a:p>
            <a:pPr algn="ctr"/>
            <a:r>
              <a:rPr lang="en-US" sz="2400" b="1" dirty="0" err="1">
                <a:solidFill>
                  <a:srgbClr val="C00000"/>
                </a:solidFill>
                <a:latin typeface="Noto Sans Arabic" pitchFamily="34" charset="0"/>
                <a:ea typeface="Noto Sans Arabic" pitchFamily="34" charset="-122"/>
                <a:cs typeface="Noto Sans Arabic" pitchFamily="34" charset="-120"/>
              </a:rPr>
              <a:t>رَبِّ</a:t>
            </a:r>
            <a:r>
              <a:rPr lang="en-US" sz="2400" b="1" dirty="0">
                <a:solidFill>
                  <a:srgbClr val="C00000"/>
                </a:solidFill>
                <a:latin typeface="Noto Sans Arabic" pitchFamily="34" charset="0"/>
                <a:ea typeface="Noto Sans Arabic" pitchFamily="34" charset="-122"/>
                <a:cs typeface="Noto Sans Arabic" pitchFamily="34" charset="-120"/>
              </a:rPr>
              <a:t> </a:t>
            </a:r>
            <a:r>
              <a:rPr lang="en-US" sz="2400" b="1" dirty="0" err="1">
                <a:solidFill>
                  <a:srgbClr val="C00000"/>
                </a:solidFill>
                <a:latin typeface="Noto Sans Arabic" pitchFamily="34" charset="0"/>
                <a:ea typeface="Noto Sans Arabic" pitchFamily="34" charset="-122"/>
                <a:cs typeface="Noto Sans Arabic" pitchFamily="34" charset="-120"/>
              </a:rPr>
              <a:t>اغْفِرْ</a:t>
            </a:r>
            <a:r>
              <a:rPr lang="en-US" sz="2400" b="1" dirty="0">
                <a:solidFill>
                  <a:srgbClr val="C00000"/>
                </a:solidFill>
                <a:latin typeface="Noto Sans Arabic" pitchFamily="34" charset="0"/>
                <a:ea typeface="Noto Sans Arabic" pitchFamily="34" charset="-122"/>
                <a:cs typeface="Noto Sans Arabic" pitchFamily="34" charset="-120"/>
              </a:rPr>
              <a:t> </a:t>
            </a:r>
            <a:r>
              <a:rPr lang="en-US" sz="2400" b="1" dirty="0" err="1">
                <a:solidFill>
                  <a:srgbClr val="C00000"/>
                </a:solidFill>
                <a:latin typeface="Noto Sans Arabic" pitchFamily="34" charset="0"/>
                <a:ea typeface="Noto Sans Arabic" pitchFamily="34" charset="-122"/>
                <a:cs typeface="Noto Sans Arabic" pitchFamily="34" charset="-120"/>
              </a:rPr>
              <a:t>لِي</a:t>
            </a:r>
            <a:r>
              <a:rPr lang="en-US" sz="2400" b="1" dirty="0">
                <a:solidFill>
                  <a:srgbClr val="C00000"/>
                </a:solidFill>
                <a:latin typeface="Noto Sans Arabic" pitchFamily="34" charset="0"/>
                <a:ea typeface="Noto Sans Arabic" pitchFamily="34" charset="-122"/>
                <a:cs typeface="Noto Sans Arabic" pitchFamily="34" charset="-120"/>
              </a:rPr>
              <a:t> </a:t>
            </a:r>
            <a:r>
              <a:rPr lang="en-US" sz="2400" b="1" dirty="0" err="1">
                <a:solidFill>
                  <a:srgbClr val="C00000"/>
                </a:solidFill>
                <a:latin typeface="Noto Sans Arabic" pitchFamily="34" charset="0"/>
                <a:ea typeface="Noto Sans Arabic" pitchFamily="34" charset="-122"/>
                <a:cs typeface="Noto Sans Arabic" pitchFamily="34" charset="-120"/>
              </a:rPr>
              <a:t>وَتُبْ</a:t>
            </a:r>
            <a:r>
              <a:rPr lang="en-US" sz="2400" b="1" dirty="0">
                <a:solidFill>
                  <a:srgbClr val="C00000"/>
                </a:solidFill>
                <a:latin typeface="Noto Sans Arabic" pitchFamily="34" charset="0"/>
                <a:ea typeface="Noto Sans Arabic" pitchFamily="34" charset="-122"/>
                <a:cs typeface="Noto Sans Arabic" pitchFamily="34" charset="-120"/>
              </a:rPr>
              <a:t> </a:t>
            </a:r>
            <a:r>
              <a:rPr lang="en-US" sz="2400" b="1" dirty="0" err="1">
                <a:solidFill>
                  <a:srgbClr val="C00000"/>
                </a:solidFill>
                <a:latin typeface="Noto Sans Arabic" pitchFamily="34" charset="0"/>
                <a:ea typeface="Noto Sans Arabic" pitchFamily="34" charset="-122"/>
                <a:cs typeface="Noto Sans Arabic" pitchFamily="34" charset="-120"/>
              </a:rPr>
              <a:t>عَلَيَّ</a:t>
            </a:r>
            <a:r>
              <a:rPr lang="en-US" sz="2400" b="1" dirty="0">
                <a:solidFill>
                  <a:srgbClr val="C00000"/>
                </a:solidFill>
                <a:latin typeface="Noto Sans Arabic" pitchFamily="34" charset="0"/>
                <a:ea typeface="Noto Sans Arabic" pitchFamily="34" charset="-122"/>
                <a:cs typeface="Noto Sans Arabic" pitchFamily="34" charset="-120"/>
              </a:rPr>
              <a:t> </a:t>
            </a:r>
            <a:r>
              <a:rPr lang="en-US" sz="2400" b="1" dirty="0" err="1">
                <a:solidFill>
                  <a:srgbClr val="C00000"/>
                </a:solidFill>
                <a:latin typeface="Noto Sans Arabic" pitchFamily="34" charset="0"/>
                <a:ea typeface="Noto Sans Arabic" pitchFamily="34" charset="-122"/>
                <a:cs typeface="Noto Sans Arabic" pitchFamily="34" charset="-120"/>
              </a:rPr>
              <a:t>إِنَّكَ</a:t>
            </a:r>
            <a:r>
              <a:rPr lang="en-US" sz="2400" b="1" dirty="0">
                <a:solidFill>
                  <a:srgbClr val="C00000"/>
                </a:solidFill>
                <a:latin typeface="Noto Sans Arabic" pitchFamily="34" charset="0"/>
                <a:ea typeface="Noto Sans Arabic" pitchFamily="34" charset="-122"/>
                <a:cs typeface="Noto Sans Arabic" pitchFamily="34" charset="-120"/>
              </a:rPr>
              <a:t> </a:t>
            </a:r>
            <a:r>
              <a:rPr lang="en-US" sz="2400" b="1" dirty="0" err="1">
                <a:solidFill>
                  <a:srgbClr val="C00000"/>
                </a:solidFill>
                <a:latin typeface="Noto Sans Arabic" pitchFamily="34" charset="0"/>
                <a:ea typeface="Noto Sans Arabic" pitchFamily="34" charset="-122"/>
                <a:cs typeface="Noto Sans Arabic" pitchFamily="34" charset="-120"/>
              </a:rPr>
              <a:t>أَنْتَ</a:t>
            </a:r>
            <a:r>
              <a:rPr lang="en-US" sz="2400" b="1" dirty="0">
                <a:solidFill>
                  <a:srgbClr val="C00000"/>
                </a:solidFill>
                <a:latin typeface="Noto Sans Arabic" pitchFamily="34" charset="0"/>
                <a:ea typeface="Noto Sans Arabic" pitchFamily="34" charset="-122"/>
                <a:cs typeface="Noto Sans Arabic" pitchFamily="34" charset="-120"/>
              </a:rPr>
              <a:t> </a:t>
            </a:r>
            <a:r>
              <a:rPr lang="en-US" sz="2400" b="1" dirty="0" err="1">
                <a:solidFill>
                  <a:srgbClr val="C00000"/>
                </a:solidFill>
                <a:latin typeface="Noto Sans Arabic" pitchFamily="34" charset="0"/>
                <a:ea typeface="Noto Sans Arabic" pitchFamily="34" charset="-122"/>
                <a:cs typeface="Noto Sans Arabic" pitchFamily="34" charset="-120"/>
              </a:rPr>
              <a:t>التَّوَّابُ</a:t>
            </a:r>
            <a:r>
              <a:rPr lang="en-US" sz="2400" b="1" dirty="0">
                <a:solidFill>
                  <a:srgbClr val="C00000"/>
                </a:solidFill>
                <a:latin typeface="Noto Sans Arabic" pitchFamily="34" charset="0"/>
                <a:ea typeface="Noto Sans Arabic" pitchFamily="34" charset="-122"/>
                <a:cs typeface="Noto Sans Arabic" pitchFamily="34" charset="-120"/>
              </a:rPr>
              <a:t> </a:t>
            </a:r>
            <a:r>
              <a:rPr lang="en-US" sz="2400" b="1" dirty="0" err="1">
                <a:solidFill>
                  <a:srgbClr val="C00000"/>
                </a:solidFill>
                <a:latin typeface="Noto Sans Arabic" pitchFamily="34" charset="0"/>
                <a:ea typeface="Noto Sans Arabic" pitchFamily="34" charset="-122"/>
                <a:cs typeface="Noto Sans Arabic" pitchFamily="34" charset="-120"/>
              </a:rPr>
              <a:t>الرَّحِيمُ</a:t>
            </a:r>
            <a:endParaRPr lang="en-US" sz="2400" dirty="0">
              <a:solidFill>
                <a:srgbClr val="C00000"/>
              </a:solidFill>
            </a:endParaRPr>
          </a:p>
          <a:p>
            <a:pPr marL="0" indent="0">
              <a:buNone/>
            </a:pPr>
            <a:endParaRPr lang="en-US" sz="1450" i="1" dirty="0">
              <a:solidFill>
                <a:srgbClr val="C00000"/>
              </a:solidFill>
              <a:latin typeface="Aptos" pitchFamily="34" charset="0"/>
              <a:ea typeface="Aptos" pitchFamily="34" charset="-122"/>
              <a:cs typeface="Aptos" pitchFamily="34" charset="-120"/>
            </a:endParaRPr>
          </a:p>
          <a:p>
            <a:pPr marL="0" indent="0">
              <a:buNone/>
            </a:pPr>
            <a:r>
              <a:rPr lang="en-US" sz="1900" i="1" dirty="0">
                <a:solidFill>
                  <a:srgbClr val="C00000"/>
                </a:solidFill>
                <a:latin typeface="Aptos" pitchFamily="34" charset="0"/>
                <a:ea typeface="Aptos" pitchFamily="34" charset="-122"/>
                <a:cs typeface="Aptos" pitchFamily="34" charset="-120"/>
              </a:rPr>
              <a:t>“Wahai Tuhanku, ampunkan aku dan terimalah taubatku. Sesungguhnya Engkau Maha Penerima taubat lagi Maha </a:t>
            </a:r>
            <a:r>
              <a:rPr lang="en-US" sz="1900" i="1" dirty="0" err="1">
                <a:solidFill>
                  <a:srgbClr val="C00000"/>
                </a:solidFill>
                <a:latin typeface="Aptos" pitchFamily="34" charset="0"/>
                <a:ea typeface="Aptos" pitchFamily="34" charset="-122"/>
                <a:cs typeface="Aptos" pitchFamily="34" charset="-120"/>
              </a:rPr>
              <a:t>Penyayang</a:t>
            </a:r>
            <a:r>
              <a:rPr lang="en-US" sz="1900" i="1" dirty="0">
                <a:solidFill>
                  <a:srgbClr val="C00000"/>
                </a:solidFill>
                <a:latin typeface="Aptos" pitchFamily="34" charset="0"/>
                <a:ea typeface="Aptos" pitchFamily="34" charset="-122"/>
                <a:cs typeface="Aptos" pitchFamily="34" charset="-120"/>
              </a:rPr>
              <a:t>.”</a:t>
            </a:r>
            <a:endParaRPr lang="en-US" sz="1900" dirty="0">
              <a:solidFill>
                <a:srgbClr val="C00000"/>
              </a:solidFill>
            </a:endParaRPr>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3E7"/>
          </a:solidFill>
          <a:ln w="12700">
            <a:solidFill>
              <a:srgbClr val="F8F3E7">
                <a:alpha val="0"/>
              </a:srgbClr>
            </a:solidFill>
            <a:prstDash val="solid"/>
          </a:ln>
        </p:spPr>
      </p:sp>
      <p:sp>
        <p:nvSpPr>
          <p:cNvPr id="3" name="Text 1"/>
          <p:cNvSpPr/>
          <p:nvPr/>
        </p:nvSpPr>
        <p:spPr>
          <a:xfrm>
            <a:off x="685800" y="411480"/>
            <a:ext cx="4114800" cy="228600"/>
          </a:xfrm>
          <a:prstGeom prst="rect">
            <a:avLst/>
          </a:prstGeom>
          <a:noFill/>
          <a:ln/>
        </p:spPr>
        <p:txBody>
          <a:bodyPr wrap="square" lIns="0" tIns="0" rIns="0" bIns="0" rtlCol="0" anchor="ctr"/>
          <a:lstStyle/>
          <a:p>
            <a:pPr marL="0" indent="0">
              <a:buNone/>
            </a:pPr>
            <a:r>
              <a:rPr lang="en-US" sz="950" b="1" dirty="0">
                <a:solidFill>
                  <a:srgbClr val="C9A24A"/>
                </a:solidFill>
                <a:latin typeface="Aptos" pitchFamily="34" charset="0"/>
                <a:ea typeface="Aptos" pitchFamily="34" charset="-122"/>
                <a:cs typeface="Aptos" pitchFamily="34" charset="-120"/>
              </a:rPr>
              <a:t>ADAB ILMU</a:t>
            </a:r>
            <a:endParaRPr lang="en-US" sz="950" dirty="0"/>
          </a:p>
        </p:txBody>
      </p:sp>
      <p:sp>
        <p:nvSpPr>
          <p:cNvPr id="4" name="Text 2"/>
          <p:cNvSpPr/>
          <p:nvPr/>
        </p:nvSpPr>
        <p:spPr>
          <a:xfrm>
            <a:off x="640080" y="685800"/>
            <a:ext cx="10881360" cy="502920"/>
          </a:xfrm>
          <a:prstGeom prst="rect">
            <a:avLst/>
          </a:prstGeom>
          <a:noFill/>
          <a:ln/>
        </p:spPr>
        <p:txBody>
          <a:bodyPr wrap="square" lIns="0" tIns="0" rIns="0" bIns="0" rtlCol="0" anchor="ctr">
            <a:normAutofit/>
          </a:bodyPr>
          <a:lstStyle/>
          <a:p>
            <a:pPr marL="0" indent="0">
              <a:buNone/>
            </a:pPr>
            <a:r>
              <a:rPr lang="en-US" sz="3200" b="1" dirty="0">
                <a:solidFill>
                  <a:srgbClr val="172A22"/>
                </a:solidFill>
                <a:latin typeface="Aptos Display" pitchFamily="34" charset="0"/>
                <a:ea typeface="Aptos Display" pitchFamily="34" charset="-122"/>
                <a:cs typeface="Aptos Display" pitchFamily="34" charset="-120"/>
              </a:rPr>
              <a:t>Ilmu yang benar mesti membersihkan jiwa</a:t>
            </a:r>
            <a:endParaRPr lang="en-US" sz="3200" dirty="0"/>
          </a:p>
        </p:txBody>
      </p:sp>
      <p:pic>
        <p:nvPicPr>
          <p:cNvPr id="5" name="Image 0" descr="/mnt/data/tazkiyah_assets/pdf_pages/page_16-016.png"/>
          <p:cNvPicPr>
            <a:picLocks noChangeAspect="1"/>
          </p:cNvPicPr>
          <p:nvPr/>
        </p:nvPicPr>
        <p:blipFill>
          <a:blip r:embed="rId3"/>
          <a:srcRect l="12958" r="12958"/>
          <a:stretch/>
        </p:blipFill>
        <p:spPr>
          <a:xfrm>
            <a:off x="731520" y="1234440"/>
            <a:ext cx="2377440" cy="4526280"/>
          </a:xfrm>
          <a:prstGeom prst="rect">
            <a:avLst/>
          </a:prstGeom>
        </p:spPr>
      </p:pic>
      <p:sp>
        <p:nvSpPr>
          <p:cNvPr id="6" name="Text 3"/>
          <p:cNvSpPr/>
          <p:nvPr/>
        </p:nvSpPr>
        <p:spPr>
          <a:xfrm>
            <a:off x="3429000" y="1508760"/>
            <a:ext cx="7132320" cy="1005840"/>
          </a:xfrm>
          <a:prstGeom prst="rect">
            <a:avLst/>
          </a:prstGeom>
          <a:noFill/>
          <a:ln/>
        </p:spPr>
        <p:txBody>
          <a:bodyPr wrap="square" lIns="762" tIns="762" rIns="762" bIns="762" rtlCol="0" anchor="t">
            <a:normAutofit/>
          </a:bodyPr>
          <a:lstStyle/>
          <a:p>
            <a:pPr marL="0" indent="0" algn="l">
              <a:buNone/>
            </a:pPr>
            <a:r>
              <a:rPr lang="en-US" sz="2200" b="1" dirty="0">
                <a:solidFill>
                  <a:srgbClr val="174C3C"/>
                </a:solidFill>
                <a:latin typeface="Aptos" pitchFamily="34" charset="0"/>
                <a:ea typeface="Aptos" pitchFamily="34" charset="-122"/>
                <a:cs typeface="Aptos" pitchFamily="34" charset="-120"/>
              </a:rPr>
              <a:t>Dalam bab adab belajar dan mengajar, Said Hawwa menekankan bahawa ilmu bukan untuk membesarkan ego. Fungsi awal ilmu ialah menyucikan diri daripada akhlak buruk dan sifat tercela.</a:t>
            </a:r>
            <a:endParaRPr lang="en-US" sz="2200" dirty="0"/>
          </a:p>
        </p:txBody>
      </p:sp>
      <p:sp>
        <p:nvSpPr>
          <p:cNvPr id="7" name="Text 4"/>
          <p:cNvSpPr/>
          <p:nvPr/>
        </p:nvSpPr>
        <p:spPr>
          <a:xfrm>
            <a:off x="3474720" y="2743200"/>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01</a:t>
            </a:r>
            <a:endParaRPr lang="en-US" sz="2400" dirty="0"/>
          </a:p>
        </p:txBody>
      </p:sp>
      <p:sp>
        <p:nvSpPr>
          <p:cNvPr id="8" name="Text 5"/>
          <p:cNvSpPr/>
          <p:nvPr/>
        </p:nvSpPr>
        <p:spPr>
          <a:xfrm>
            <a:off x="4297680" y="2779776"/>
            <a:ext cx="6217920" cy="256032"/>
          </a:xfrm>
          <a:prstGeom prst="rect">
            <a:avLst/>
          </a:prstGeom>
          <a:noFill/>
          <a:ln/>
        </p:spPr>
        <p:txBody>
          <a:bodyPr wrap="square" lIns="762" tIns="762" rIns="762" bIns="762" rtlCol="0" anchor="t">
            <a:normAutofit/>
          </a:bodyPr>
          <a:lstStyle/>
          <a:p>
            <a:pPr marL="0" indent="0" algn="l">
              <a:buNone/>
            </a:pPr>
            <a:r>
              <a:rPr lang="en-US" sz="1650" dirty="0">
                <a:solidFill>
                  <a:srgbClr val="172A22"/>
                </a:solidFill>
                <a:latin typeface="Aptos" pitchFamily="34" charset="0"/>
                <a:ea typeface="Aptos" pitchFamily="34" charset="-122"/>
                <a:cs typeface="Aptos" pitchFamily="34" charset="-120"/>
              </a:rPr>
              <a:t>Belajar dengan tawaduk, bukan membina status.</a:t>
            </a:r>
            <a:endParaRPr lang="en-US" sz="1650" dirty="0"/>
          </a:p>
        </p:txBody>
      </p:sp>
      <p:sp>
        <p:nvSpPr>
          <p:cNvPr id="9" name="Text 6"/>
          <p:cNvSpPr/>
          <p:nvPr/>
        </p:nvSpPr>
        <p:spPr>
          <a:xfrm>
            <a:off x="3474720" y="3456432"/>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02</a:t>
            </a:r>
            <a:endParaRPr lang="en-US" sz="2400" dirty="0"/>
          </a:p>
        </p:txBody>
      </p:sp>
      <p:sp>
        <p:nvSpPr>
          <p:cNvPr id="10" name="Text 7"/>
          <p:cNvSpPr/>
          <p:nvPr/>
        </p:nvSpPr>
        <p:spPr>
          <a:xfrm>
            <a:off x="4297680" y="3493008"/>
            <a:ext cx="6217920" cy="256032"/>
          </a:xfrm>
          <a:prstGeom prst="rect">
            <a:avLst/>
          </a:prstGeom>
          <a:noFill/>
          <a:ln/>
        </p:spPr>
        <p:txBody>
          <a:bodyPr wrap="square" lIns="762" tIns="762" rIns="762" bIns="762" rtlCol="0" anchor="t">
            <a:normAutofit/>
          </a:bodyPr>
          <a:lstStyle/>
          <a:p>
            <a:pPr marL="0" indent="0" algn="l">
              <a:buNone/>
            </a:pPr>
            <a:r>
              <a:rPr lang="en-US" sz="1650" dirty="0">
                <a:solidFill>
                  <a:srgbClr val="172A22"/>
                </a:solidFill>
                <a:latin typeface="Aptos" pitchFamily="34" charset="0"/>
                <a:ea typeface="Aptos" pitchFamily="34" charset="-122"/>
                <a:cs typeface="Aptos" pitchFamily="34" charset="-120"/>
              </a:rPr>
              <a:t>Menerima nasihat tanpa terasa rendah.</a:t>
            </a:r>
            <a:endParaRPr lang="en-US" sz="1650" dirty="0"/>
          </a:p>
        </p:txBody>
      </p:sp>
      <p:sp>
        <p:nvSpPr>
          <p:cNvPr id="11" name="Text 8"/>
          <p:cNvSpPr/>
          <p:nvPr/>
        </p:nvSpPr>
        <p:spPr>
          <a:xfrm>
            <a:off x="3474720" y="4169664"/>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03</a:t>
            </a:r>
            <a:endParaRPr lang="en-US" sz="2400" dirty="0"/>
          </a:p>
        </p:txBody>
      </p:sp>
      <p:sp>
        <p:nvSpPr>
          <p:cNvPr id="12" name="Text 9"/>
          <p:cNvSpPr/>
          <p:nvPr/>
        </p:nvSpPr>
        <p:spPr>
          <a:xfrm>
            <a:off x="4297680" y="4206240"/>
            <a:ext cx="6217920" cy="256032"/>
          </a:xfrm>
          <a:prstGeom prst="rect">
            <a:avLst/>
          </a:prstGeom>
          <a:noFill/>
          <a:ln/>
        </p:spPr>
        <p:txBody>
          <a:bodyPr wrap="square" lIns="762" tIns="762" rIns="762" bIns="762" rtlCol="0" anchor="t">
            <a:normAutofit/>
          </a:bodyPr>
          <a:lstStyle/>
          <a:p>
            <a:pPr marL="0" indent="0" algn="l">
              <a:buNone/>
            </a:pPr>
            <a:r>
              <a:rPr lang="en-US" sz="1650" dirty="0">
                <a:solidFill>
                  <a:srgbClr val="172A22"/>
                </a:solidFill>
                <a:latin typeface="Aptos" pitchFamily="34" charset="0"/>
                <a:ea typeface="Aptos" pitchFamily="34" charset="-122"/>
                <a:cs typeface="Aptos" pitchFamily="34" charset="-120"/>
              </a:rPr>
              <a:t>Ilmu mengurangkan cinta dunia, bukan menambahnya.</a:t>
            </a:r>
            <a:endParaRPr lang="en-US" sz="1650" dirty="0"/>
          </a:p>
        </p:txBody>
      </p:sp>
      <p:sp>
        <p:nvSpPr>
          <p:cNvPr id="13" name="Text 10"/>
          <p:cNvSpPr/>
          <p:nvPr/>
        </p:nvSpPr>
        <p:spPr>
          <a:xfrm>
            <a:off x="3474720" y="4882896"/>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04</a:t>
            </a:r>
            <a:endParaRPr lang="en-US" sz="2400" dirty="0"/>
          </a:p>
        </p:txBody>
      </p:sp>
      <p:sp>
        <p:nvSpPr>
          <p:cNvPr id="14" name="Text 11"/>
          <p:cNvSpPr/>
          <p:nvPr/>
        </p:nvSpPr>
        <p:spPr>
          <a:xfrm>
            <a:off x="4297680" y="4919472"/>
            <a:ext cx="6217920" cy="256032"/>
          </a:xfrm>
          <a:prstGeom prst="rect">
            <a:avLst/>
          </a:prstGeom>
          <a:noFill/>
          <a:ln/>
        </p:spPr>
        <p:txBody>
          <a:bodyPr wrap="square" lIns="762" tIns="762" rIns="762" bIns="762" rtlCol="0" anchor="t">
            <a:normAutofit/>
          </a:bodyPr>
          <a:lstStyle/>
          <a:p>
            <a:pPr marL="0" indent="0" algn="l">
              <a:buNone/>
            </a:pPr>
            <a:r>
              <a:rPr lang="en-US" sz="1650" dirty="0">
                <a:solidFill>
                  <a:srgbClr val="172A22"/>
                </a:solidFill>
                <a:latin typeface="Aptos" pitchFamily="34" charset="0"/>
                <a:ea typeface="Aptos" pitchFamily="34" charset="-122"/>
                <a:cs typeface="Aptos" pitchFamily="34" charset="-120"/>
              </a:rPr>
              <a:t>Guru dan murid sama-sama menuju Allah.</a:t>
            </a:r>
            <a:endParaRPr lang="en-US" sz="1650" dirty="0"/>
          </a:p>
        </p:txBody>
      </p:sp>
      <p:sp>
        <p:nvSpPr>
          <p:cNvPr id="15" name="Text 12"/>
          <p:cNvSpPr/>
          <p:nvPr/>
        </p:nvSpPr>
        <p:spPr>
          <a:xfrm>
            <a:off x="685800" y="6272784"/>
            <a:ext cx="7498080" cy="210312"/>
          </a:xfrm>
          <a:prstGeom prst="rect">
            <a:avLst/>
          </a:prstGeom>
          <a:noFill/>
          <a:ln/>
        </p:spPr>
        <p:txBody>
          <a:bodyPr wrap="square" lIns="0" tIns="0" rIns="0" bIns="0" rtlCol="0" anchor="ctr">
            <a:normAutofit/>
          </a:bodyPr>
          <a:lstStyle/>
          <a:p>
            <a:pPr marL="0" indent="0">
              <a:buNone/>
            </a:pPr>
            <a:r>
              <a:rPr lang="en-US" sz="750" dirty="0">
                <a:solidFill>
                  <a:srgbClr val="7A6A44"/>
                </a:solidFill>
                <a:latin typeface="Aptos" pitchFamily="34" charset="0"/>
                <a:ea typeface="Aptos" pitchFamily="34" charset="-122"/>
                <a:cs typeface="Aptos" pitchFamily="34" charset="-120"/>
              </a:rPr>
              <a:t>Rujukan visual: Bab adab belajar dan mengajar, ms. 16</a:t>
            </a:r>
            <a:endParaRPr lang="en-US" sz="750" dirty="0"/>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7E8"/>
          </a:solidFill>
          <a:ln w="12700">
            <a:solidFill>
              <a:srgbClr val="FFF7E8">
                <a:alpha val="0"/>
              </a:srgbClr>
            </a:solidFill>
            <a:prstDash val="solid"/>
          </a:ln>
        </p:spPr>
      </p:sp>
      <p:sp>
        <p:nvSpPr>
          <p:cNvPr id="3" name="Text 1"/>
          <p:cNvSpPr/>
          <p:nvPr/>
        </p:nvSpPr>
        <p:spPr>
          <a:xfrm>
            <a:off x="685800" y="411480"/>
            <a:ext cx="4114800" cy="228600"/>
          </a:xfrm>
          <a:prstGeom prst="rect">
            <a:avLst/>
          </a:prstGeom>
          <a:noFill/>
          <a:ln/>
        </p:spPr>
        <p:txBody>
          <a:bodyPr wrap="square" lIns="0" tIns="0" rIns="0" bIns="0" rtlCol="0" anchor="ctr"/>
          <a:lstStyle/>
          <a:p>
            <a:pPr marL="0" indent="0">
              <a:buNone/>
            </a:pPr>
            <a:r>
              <a:rPr lang="en-US" sz="950" b="1" dirty="0">
                <a:solidFill>
                  <a:srgbClr val="C9A24A"/>
                </a:solidFill>
                <a:latin typeface="Aptos" pitchFamily="34" charset="0"/>
                <a:ea typeface="Aptos" pitchFamily="34" charset="-122"/>
                <a:cs typeface="Aptos" pitchFamily="34" charset="-120"/>
              </a:rPr>
              <a:t>BUKTI SOSIAL</a:t>
            </a:r>
            <a:endParaRPr lang="en-US" sz="950" dirty="0"/>
          </a:p>
        </p:txBody>
      </p:sp>
      <p:sp>
        <p:nvSpPr>
          <p:cNvPr id="4" name="Text 2"/>
          <p:cNvSpPr/>
          <p:nvPr/>
        </p:nvSpPr>
        <p:spPr>
          <a:xfrm>
            <a:off x="640080" y="685800"/>
            <a:ext cx="10881360" cy="502920"/>
          </a:xfrm>
          <a:prstGeom prst="rect">
            <a:avLst/>
          </a:prstGeom>
          <a:noFill/>
          <a:ln/>
        </p:spPr>
        <p:txBody>
          <a:bodyPr wrap="square" lIns="0" tIns="0" rIns="0" bIns="0" rtlCol="0" anchor="ctr">
            <a:normAutofit/>
          </a:bodyPr>
          <a:lstStyle/>
          <a:p>
            <a:pPr marL="0" indent="0">
              <a:buNone/>
            </a:pPr>
            <a:r>
              <a:rPr lang="en-US" sz="3200" b="1" dirty="0">
                <a:solidFill>
                  <a:srgbClr val="172A22"/>
                </a:solidFill>
                <a:latin typeface="Aptos Display" pitchFamily="34" charset="0"/>
                <a:ea typeface="Aptos Display" pitchFamily="34" charset="-122"/>
                <a:cs typeface="Aptos Display" pitchFamily="34" charset="-120"/>
              </a:rPr>
              <a:t>Tazkiyah diuji pada lisan dan hubungan</a:t>
            </a:r>
            <a:endParaRPr lang="en-US" sz="3200" dirty="0"/>
          </a:p>
        </p:txBody>
      </p:sp>
      <p:sp>
        <p:nvSpPr>
          <p:cNvPr id="5" name="Text 3"/>
          <p:cNvSpPr/>
          <p:nvPr/>
        </p:nvSpPr>
        <p:spPr>
          <a:xfrm>
            <a:off x="822960" y="1234440"/>
            <a:ext cx="5486400" cy="1143000"/>
          </a:xfrm>
          <a:prstGeom prst="rect">
            <a:avLst/>
          </a:prstGeom>
          <a:noFill/>
          <a:ln/>
        </p:spPr>
        <p:txBody>
          <a:bodyPr wrap="square" lIns="762" tIns="762" rIns="762" bIns="762" rtlCol="0" anchor="t">
            <a:normAutofit/>
          </a:bodyPr>
          <a:lstStyle/>
          <a:p>
            <a:pPr marL="0" indent="0" algn="l">
              <a:buNone/>
            </a:pPr>
            <a:r>
              <a:rPr lang="en-US" sz="2000" dirty="0">
                <a:solidFill>
                  <a:srgbClr val="172A22"/>
                </a:solidFill>
                <a:latin typeface="Aptos" pitchFamily="34" charset="0"/>
                <a:ea typeface="Aptos" pitchFamily="34" charset="-122"/>
                <a:cs typeface="Aptos" pitchFamily="34" charset="-120"/>
              </a:rPr>
              <a:t>Said Hawwa memasukkan disiplin lisan dan adab hubungan sebagai bahagian khusus kitab. Ini menunjukkan bahawa hati yang bersih mesti diterjemahkan dalam cara kita bercakap, memberi respons dan berhubung.</a:t>
            </a:r>
            <a:endParaRPr lang="en-US" sz="2000" dirty="0"/>
          </a:p>
        </p:txBody>
      </p:sp>
      <p:sp>
        <p:nvSpPr>
          <p:cNvPr id="6" name="Shape 4"/>
          <p:cNvSpPr/>
          <p:nvPr/>
        </p:nvSpPr>
        <p:spPr>
          <a:xfrm>
            <a:off x="6720840" y="1325880"/>
            <a:ext cx="1965960" cy="1051560"/>
          </a:xfrm>
          <a:prstGeom prst="roundRect">
            <a:avLst>
              <a:gd name="adj" fmla="val 6957"/>
            </a:avLst>
          </a:prstGeom>
          <a:solidFill>
            <a:srgbClr val="F4E7D9"/>
          </a:solidFill>
          <a:ln w="12700">
            <a:solidFill>
              <a:srgbClr val="6B2E2E">
                <a:alpha val="45000"/>
              </a:srgbClr>
            </a:solidFill>
            <a:prstDash val="solid"/>
          </a:ln>
        </p:spPr>
      </p:sp>
      <p:sp>
        <p:nvSpPr>
          <p:cNvPr id="7" name="Text 5"/>
          <p:cNvSpPr/>
          <p:nvPr/>
        </p:nvSpPr>
        <p:spPr>
          <a:xfrm>
            <a:off x="6903720" y="1490472"/>
            <a:ext cx="1600200" cy="219456"/>
          </a:xfrm>
          <a:prstGeom prst="rect">
            <a:avLst/>
          </a:prstGeom>
          <a:noFill/>
          <a:ln/>
        </p:spPr>
        <p:txBody>
          <a:bodyPr wrap="square" lIns="762" tIns="762" rIns="762" bIns="762" rtlCol="0" anchor="t">
            <a:normAutofit/>
          </a:bodyPr>
          <a:lstStyle/>
          <a:p>
            <a:pPr marL="0" indent="0" algn="ctr">
              <a:buNone/>
            </a:pPr>
            <a:r>
              <a:rPr lang="en-US" sz="1400" b="1" dirty="0">
                <a:solidFill>
                  <a:srgbClr val="6B2E2E"/>
                </a:solidFill>
                <a:latin typeface="Aptos" pitchFamily="34" charset="0"/>
                <a:ea typeface="Aptos" pitchFamily="34" charset="-122"/>
                <a:cs typeface="Aptos" pitchFamily="34" charset="-120"/>
              </a:rPr>
              <a:t>Sebelum</a:t>
            </a:r>
            <a:endParaRPr lang="en-US" sz="1400" dirty="0"/>
          </a:p>
        </p:txBody>
      </p:sp>
      <p:sp>
        <p:nvSpPr>
          <p:cNvPr id="8" name="Text 6"/>
          <p:cNvSpPr/>
          <p:nvPr/>
        </p:nvSpPr>
        <p:spPr>
          <a:xfrm>
            <a:off x="6903720" y="1810512"/>
            <a:ext cx="1600200" cy="457200"/>
          </a:xfrm>
          <a:prstGeom prst="rect">
            <a:avLst/>
          </a:prstGeom>
          <a:noFill/>
          <a:ln/>
        </p:spPr>
        <p:txBody>
          <a:bodyPr wrap="square" lIns="762" tIns="762" rIns="762" bIns="762" rtlCol="0" anchor="t">
            <a:normAutofit/>
          </a:bodyPr>
          <a:lstStyle/>
          <a:p>
            <a:pPr marL="0" indent="0" algn="ctr">
              <a:buNone/>
            </a:pPr>
            <a:r>
              <a:rPr lang="en-US" sz="1050" dirty="0">
                <a:solidFill>
                  <a:srgbClr val="695F46"/>
                </a:solidFill>
                <a:latin typeface="Aptos" pitchFamily="34" charset="0"/>
                <a:ea typeface="Aptos" pitchFamily="34" charset="-122"/>
                <a:cs typeface="Aptos" pitchFamily="34" charset="-120"/>
              </a:rPr>
              <a:t>Cepat membalas, mempertahankan diri, menyindir</a:t>
            </a:r>
            <a:endParaRPr lang="en-US" sz="1050" dirty="0"/>
          </a:p>
        </p:txBody>
      </p:sp>
      <p:sp>
        <p:nvSpPr>
          <p:cNvPr id="9" name="Shape 7"/>
          <p:cNvSpPr/>
          <p:nvPr/>
        </p:nvSpPr>
        <p:spPr>
          <a:xfrm>
            <a:off x="8961120" y="1325880"/>
            <a:ext cx="1965960" cy="1051560"/>
          </a:xfrm>
          <a:prstGeom prst="roundRect">
            <a:avLst>
              <a:gd name="adj" fmla="val 6957"/>
            </a:avLst>
          </a:prstGeom>
          <a:solidFill>
            <a:srgbClr val="FFFFFF"/>
          </a:solidFill>
          <a:ln w="12700">
            <a:solidFill>
              <a:srgbClr val="C9A24A">
                <a:alpha val="45000"/>
              </a:srgbClr>
            </a:solidFill>
            <a:prstDash val="solid"/>
          </a:ln>
        </p:spPr>
      </p:sp>
      <p:sp>
        <p:nvSpPr>
          <p:cNvPr id="10" name="Text 8"/>
          <p:cNvSpPr/>
          <p:nvPr/>
        </p:nvSpPr>
        <p:spPr>
          <a:xfrm>
            <a:off x="9144000" y="1490472"/>
            <a:ext cx="1600200" cy="219456"/>
          </a:xfrm>
          <a:prstGeom prst="rect">
            <a:avLst/>
          </a:prstGeom>
          <a:noFill/>
          <a:ln/>
        </p:spPr>
        <p:txBody>
          <a:bodyPr wrap="square" lIns="762" tIns="762" rIns="762" bIns="762" rtlCol="0" anchor="t">
            <a:normAutofit/>
          </a:bodyPr>
          <a:lstStyle/>
          <a:p>
            <a:pPr marL="0" indent="0" algn="ctr">
              <a:buNone/>
            </a:pPr>
            <a:r>
              <a:rPr lang="en-US" sz="1400" b="1" dirty="0">
                <a:solidFill>
                  <a:srgbClr val="174C3C"/>
                </a:solidFill>
                <a:latin typeface="Aptos" pitchFamily="34" charset="0"/>
                <a:ea typeface="Aptos" pitchFamily="34" charset="-122"/>
                <a:cs typeface="Aptos" pitchFamily="34" charset="-120"/>
              </a:rPr>
              <a:t>Selepas</a:t>
            </a:r>
            <a:endParaRPr lang="en-US" sz="1400" dirty="0"/>
          </a:p>
        </p:txBody>
      </p:sp>
      <p:sp>
        <p:nvSpPr>
          <p:cNvPr id="11" name="Text 9"/>
          <p:cNvSpPr/>
          <p:nvPr/>
        </p:nvSpPr>
        <p:spPr>
          <a:xfrm>
            <a:off x="9144000" y="1810512"/>
            <a:ext cx="1600200" cy="457200"/>
          </a:xfrm>
          <a:prstGeom prst="rect">
            <a:avLst/>
          </a:prstGeom>
          <a:noFill/>
          <a:ln/>
        </p:spPr>
        <p:txBody>
          <a:bodyPr wrap="square" lIns="762" tIns="762" rIns="762" bIns="762" rtlCol="0" anchor="t">
            <a:normAutofit/>
          </a:bodyPr>
          <a:lstStyle/>
          <a:p>
            <a:pPr marL="0" indent="0" algn="ctr">
              <a:buNone/>
            </a:pPr>
            <a:r>
              <a:rPr lang="en-US" sz="1050" dirty="0">
                <a:solidFill>
                  <a:srgbClr val="695F46"/>
                </a:solidFill>
                <a:latin typeface="Aptos" pitchFamily="34" charset="0"/>
                <a:ea typeface="Aptos" pitchFamily="34" charset="-122"/>
                <a:cs typeface="Aptos" pitchFamily="34" charset="-120"/>
              </a:rPr>
              <a:t>Lebih menahan, memilih kata, membaiki hubungan</a:t>
            </a:r>
            <a:endParaRPr lang="en-US" sz="1050" dirty="0"/>
          </a:p>
        </p:txBody>
      </p:sp>
      <p:sp>
        <p:nvSpPr>
          <p:cNvPr id="12" name="Shape 10"/>
          <p:cNvSpPr/>
          <p:nvPr/>
        </p:nvSpPr>
        <p:spPr>
          <a:xfrm>
            <a:off x="6720840" y="2926080"/>
            <a:ext cx="1965960" cy="1051560"/>
          </a:xfrm>
          <a:prstGeom prst="roundRect">
            <a:avLst>
              <a:gd name="adj" fmla="val 6957"/>
            </a:avLst>
          </a:prstGeom>
          <a:solidFill>
            <a:srgbClr val="F4E7D9"/>
          </a:solidFill>
          <a:ln w="12700">
            <a:solidFill>
              <a:srgbClr val="6B2E2E">
                <a:alpha val="45000"/>
              </a:srgbClr>
            </a:solidFill>
            <a:prstDash val="solid"/>
          </a:ln>
        </p:spPr>
      </p:sp>
      <p:sp>
        <p:nvSpPr>
          <p:cNvPr id="13" name="Text 11"/>
          <p:cNvSpPr/>
          <p:nvPr/>
        </p:nvSpPr>
        <p:spPr>
          <a:xfrm>
            <a:off x="6903720" y="3090672"/>
            <a:ext cx="1600200" cy="219456"/>
          </a:xfrm>
          <a:prstGeom prst="rect">
            <a:avLst/>
          </a:prstGeom>
          <a:noFill/>
          <a:ln/>
        </p:spPr>
        <p:txBody>
          <a:bodyPr wrap="square" lIns="762" tIns="762" rIns="762" bIns="762" rtlCol="0" anchor="t">
            <a:normAutofit/>
          </a:bodyPr>
          <a:lstStyle/>
          <a:p>
            <a:pPr marL="0" indent="0" algn="ctr">
              <a:buNone/>
            </a:pPr>
            <a:r>
              <a:rPr lang="en-US" sz="1400" b="1" dirty="0">
                <a:solidFill>
                  <a:srgbClr val="6B2E2E"/>
                </a:solidFill>
                <a:latin typeface="Aptos" pitchFamily="34" charset="0"/>
                <a:ea typeface="Aptos" pitchFamily="34" charset="-122"/>
                <a:cs typeface="Aptos" pitchFamily="34" charset="-120"/>
              </a:rPr>
              <a:t>Sebelum</a:t>
            </a:r>
            <a:endParaRPr lang="en-US" sz="1400" dirty="0"/>
          </a:p>
        </p:txBody>
      </p:sp>
      <p:sp>
        <p:nvSpPr>
          <p:cNvPr id="14" name="Text 12"/>
          <p:cNvSpPr/>
          <p:nvPr/>
        </p:nvSpPr>
        <p:spPr>
          <a:xfrm>
            <a:off x="6903720" y="3410712"/>
            <a:ext cx="1600200" cy="457200"/>
          </a:xfrm>
          <a:prstGeom prst="rect">
            <a:avLst/>
          </a:prstGeom>
          <a:noFill/>
          <a:ln/>
        </p:spPr>
        <p:txBody>
          <a:bodyPr wrap="square" lIns="762" tIns="762" rIns="762" bIns="762" rtlCol="0" anchor="t">
            <a:normAutofit/>
          </a:bodyPr>
          <a:lstStyle/>
          <a:p>
            <a:pPr marL="0" indent="0" algn="ctr">
              <a:buNone/>
            </a:pPr>
            <a:r>
              <a:rPr lang="en-US" sz="1050" dirty="0">
                <a:solidFill>
                  <a:srgbClr val="695F46"/>
                </a:solidFill>
                <a:latin typeface="Aptos" pitchFamily="34" charset="0"/>
                <a:ea typeface="Aptos" pitchFamily="34" charset="-122"/>
                <a:cs typeface="Aptos" pitchFamily="34" charset="-120"/>
              </a:rPr>
              <a:t>Mencari kesalahan orang untuk menenangkan ego</a:t>
            </a:r>
            <a:endParaRPr lang="en-US" sz="1050" dirty="0"/>
          </a:p>
        </p:txBody>
      </p:sp>
      <p:sp>
        <p:nvSpPr>
          <p:cNvPr id="15" name="Shape 13"/>
          <p:cNvSpPr/>
          <p:nvPr/>
        </p:nvSpPr>
        <p:spPr>
          <a:xfrm>
            <a:off x="8961120" y="2926080"/>
            <a:ext cx="1965960" cy="1051560"/>
          </a:xfrm>
          <a:prstGeom prst="roundRect">
            <a:avLst>
              <a:gd name="adj" fmla="val 6957"/>
            </a:avLst>
          </a:prstGeom>
          <a:solidFill>
            <a:srgbClr val="FFFFFF"/>
          </a:solidFill>
          <a:ln w="12700">
            <a:solidFill>
              <a:srgbClr val="C9A24A">
                <a:alpha val="45000"/>
              </a:srgbClr>
            </a:solidFill>
            <a:prstDash val="solid"/>
          </a:ln>
        </p:spPr>
      </p:sp>
      <p:sp>
        <p:nvSpPr>
          <p:cNvPr id="16" name="Text 14"/>
          <p:cNvSpPr/>
          <p:nvPr/>
        </p:nvSpPr>
        <p:spPr>
          <a:xfrm>
            <a:off x="9144000" y="3090672"/>
            <a:ext cx="1600200" cy="219456"/>
          </a:xfrm>
          <a:prstGeom prst="rect">
            <a:avLst/>
          </a:prstGeom>
          <a:noFill/>
          <a:ln/>
        </p:spPr>
        <p:txBody>
          <a:bodyPr wrap="square" lIns="762" tIns="762" rIns="762" bIns="762" rtlCol="0" anchor="t">
            <a:normAutofit/>
          </a:bodyPr>
          <a:lstStyle/>
          <a:p>
            <a:pPr marL="0" indent="0" algn="ctr">
              <a:buNone/>
            </a:pPr>
            <a:r>
              <a:rPr lang="en-US" sz="1400" b="1" dirty="0">
                <a:solidFill>
                  <a:srgbClr val="174C3C"/>
                </a:solidFill>
                <a:latin typeface="Aptos" pitchFamily="34" charset="0"/>
                <a:ea typeface="Aptos" pitchFamily="34" charset="-122"/>
                <a:cs typeface="Aptos" pitchFamily="34" charset="-120"/>
              </a:rPr>
              <a:t>Selepas</a:t>
            </a:r>
            <a:endParaRPr lang="en-US" sz="1400" dirty="0"/>
          </a:p>
        </p:txBody>
      </p:sp>
      <p:sp>
        <p:nvSpPr>
          <p:cNvPr id="17" name="Text 15"/>
          <p:cNvSpPr/>
          <p:nvPr/>
        </p:nvSpPr>
        <p:spPr>
          <a:xfrm>
            <a:off x="9144000" y="3410712"/>
            <a:ext cx="1600200" cy="457200"/>
          </a:xfrm>
          <a:prstGeom prst="rect">
            <a:avLst/>
          </a:prstGeom>
          <a:noFill/>
          <a:ln/>
        </p:spPr>
        <p:txBody>
          <a:bodyPr wrap="square" lIns="762" tIns="762" rIns="762" bIns="762" rtlCol="0" anchor="t">
            <a:normAutofit/>
          </a:bodyPr>
          <a:lstStyle/>
          <a:p>
            <a:pPr marL="0" indent="0" algn="ctr">
              <a:buNone/>
            </a:pPr>
            <a:r>
              <a:rPr lang="en-US" sz="1050" dirty="0">
                <a:solidFill>
                  <a:srgbClr val="695F46"/>
                </a:solidFill>
                <a:latin typeface="Aptos" pitchFamily="34" charset="0"/>
                <a:ea typeface="Aptos" pitchFamily="34" charset="-122"/>
                <a:cs typeface="Aptos" pitchFamily="34" charset="-120"/>
              </a:rPr>
              <a:t>Mencari aib diri untuk kembali kepada Allah</a:t>
            </a:r>
            <a:endParaRPr lang="en-US" sz="1050" dirty="0"/>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3E7"/>
          </a:solidFill>
          <a:ln w="12700">
            <a:solidFill>
              <a:srgbClr val="F8F3E7">
                <a:alpha val="0"/>
              </a:srgbClr>
            </a:solidFill>
            <a:prstDash val="solid"/>
          </a:ln>
        </p:spPr>
      </p:sp>
      <p:sp>
        <p:nvSpPr>
          <p:cNvPr id="3" name="Text 1"/>
          <p:cNvSpPr/>
          <p:nvPr/>
        </p:nvSpPr>
        <p:spPr>
          <a:xfrm>
            <a:off x="685800" y="411480"/>
            <a:ext cx="4114800" cy="228600"/>
          </a:xfrm>
          <a:prstGeom prst="rect">
            <a:avLst/>
          </a:prstGeom>
          <a:noFill/>
          <a:ln/>
        </p:spPr>
        <p:txBody>
          <a:bodyPr wrap="square" lIns="0" tIns="0" rIns="0" bIns="0" rtlCol="0" anchor="ctr"/>
          <a:lstStyle/>
          <a:p>
            <a:pPr marL="0" indent="0">
              <a:buNone/>
            </a:pPr>
            <a:r>
              <a:rPr lang="en-US" sz="950" b="1" dirty="0">
                <a:solidFill>
                  <a:srgbClr val="C9A24A"/>
                </a:solidFill>
                <a:latin typeface="Aptos" pitchFamily="34" charset="0"/>
                <a:ea typeface="Aptos" pitchFamily="34" charset="-122"/>
                <a:cs typeface="Aptos" pitchFamily="34" charset="-120"/>
              </a:rPr>
              <a:t>INTEGRASI BDI 14DC</a:t>
            </a:r>
            <a:endParaRPr lang="en-US" sz="950" dirty="0"/>
          </a:p>
        </p:txBody>
      </p:sp>
      <p:sp>
        <p:nvSpPr>
          <p:cNvPr id="4" name="Text 2"/>
          <p:cNvSpPr/>
          <p:nvPr/>
        </p:nvSpPr>
        <p:spPr>
          <a:xfrm>
            <a:off x="640080" y="685800"/>
            <a:ext cx="10881360" cy="502920"/>
          </a:xfrm>
          <a:prstGeom prst="rect">
            <a:avLst/>
          </a:prstGeom>
          <a:noFill/>
          <a:ln/>
        </p:spPr>
        <p:txBody>
          <a:bodyPr wrap="square" lIns="0" tIns="0" rIns="0" bIns="0" rtlCol="0" anchor="ctr">
            <a:normAutofit/>
          </a:bodyPr>
          <a:lstStyle/>
          <a:p>
            <a:pPr marL="0" indent="0">
              <a:buNone/>
            </a:pPr>
            <a:r>
              <a:rPr lang="en-US" sz="3200" b="1" dirty="0">
                <a:solidFill>
                  <a:srgbClr val="172A22"/>
                </a:solidFill>
                <a:latin typeface="Aptos Display" pitchFamily="34" charset="0"/>
                <a:ea typeface="Aptos Display" pitchFamily="34" charset="-122"/>
                <a:cs typeface="Aptos Display" pitchFamily="34" charset="-120"/>
              </a:rPr>
              <a:t>SADR sebagai kitaran tazkiyah</a:t>
            </a:r>
            <a:endParaRPr lang="en-US" sz="3200" dirty="0"/>
          </a:p>
        </p:txBody>
      </p:sp>
      <p:sp>
        <p:nvSpPr>
          <p:cNvPr id="5" name="Shape 3"/>
          <p:cNvSpPr/>
          <p:nvPr/>
        </p:nvSpPr>
        <p:spPr>
          <a:xfrm>
            <a:off x="685800" y="1508760"/>
            <a:ext cx="2514600" cy="3474720"/>
          </a:xfrm>
          <a:prstGeom prst="roundRect">
            <a:avLst>
              <a:gd name="adj" fmla="val 2909"/>
            </a:avLst>
          </a:prstGeom>
          <a:solidFill>
            <a:srgbClr val="FFF7E8"/>
          </a:solidFill>
          <a:ln w="12700">
            <a:solidFill>
              <a:srgbClr val="C9A24A">
                <a:alpha val="45000"/>
              </a:srgbClr>
            </a:solidFill>
            <a:prstDash val="solid"/>
          </a:ln>
        </p:spPr>
      </p:sp>
      <p:sp>
        <p:nvSpPr>
          <p:cNvPr id="6" name="Text 4"/>
          <p:cNvSpPr/>
          <p:nvPr/>
        </p:nvSpPr>
        <p:spPr>
          <a:xfrm>
            <a:off x="914400" y="1783080"/>
            <a:ext cx="640080" cy="594360"/>
          </a:xfrm>
          <a:prstGeom prst="rect">
            <a:avLst/>
          </a:prstGeom>
          <a:noFill/>
          <a:ln/>
        </p:spPr>
        <p:txBody>
          <a:bodyPr wrap="square" lIns="0" tIns="0" rIns="0" bIns="0" rtlCol="0" anchor="ctr"/>
          <a:lstStyle/>
          <a:p>
            <a:pPr marL="0" indent="0">
              <a:buNone/>
            </a:pPr>
            <a:r>
              <a:rPr lang="en-US" sz="3400" b="1" dirty="0">
                <a:solidFill>
                  <a:srgbClr val="C9A24A"/>
                </a:solidFill>
                <a:latin typeface="Aptos Display" pitchFamily="34" charset="0"/>
                <a:ea typeface="Aptos Display" pitchFamily="34" charset="-122"/>
                <a:cs typeface="Aptos Display" pitchFamily="34" charset="-120"/>
              </a:rPr>
              <a:t>S</a:t>
            </a:r>
            <a:endParaRPr lang="en-US" sz="3400" dirty="0"/>
          </a:p>
        </p:txBody>
      </p:sp>
      <p:sp>
        <p:nvSpPr>
          <p:cNvPr id="7" name="Text 5"/>
          <p:cNvSpPr/>
          <p:nvPr/>
        </p:nvSpPr>
        <p:spPr>
          <a:xfrm>
            <a:off x="914400" y="2514600"/>
            <a:ext cx="2057400" cy="457200"/>
          </a:xfrm>
          <a:prstGeom prst="rect">
            <a:avLst/>
          </a:prstGeom>
          <a:noFill/>
          <a:ln/>
        </p:spPr>
        <p:txBody>
          <a:bodyPr wrap="square" lIns="762" tIns="762" rIns="762" bIns="762" rtlCol="0" anchor="t">
            <a:normAutofit/>
          </a:bodyPr>
          <a:lstStyle/>
          <a:p>
            <a:pPr marL="0" indent="0" algn="l">
              <a:buNone/>
            </a:pPr>
            <a:r>
              <a:rPr lang="en-US" sz="1500" b="1" dirty="0">
                <a:solidFill>
                  <a:srgbClr val="174C3C"/>
                </a:solidFill>
                <a:latin typeface="Aptos" pitchFamily="34" charset="0"/>
                <a:ea typeface="Aptos" pitchFamily="34" charset="-122"/>
                <a:cs typeface="Aptos" pitchFamily="34" charset="-120"/>
              </a:rPr>
              <a:t>Situation &amp; Shaytan Awareness</a:t>
            </a:r>
            <a:endParaRPr lang="en-US" sz="1500" dirty="0"/>
          </a:p>
        </p:txBody>
      </p:sp>
      <p:sp>
        <p:nvSpPr>
          <p:cNvPr id="8" name="Text 6"/>
          <p:cNvSpPr/>
          <p:nvPr/>
        </p:nvSpPr>
        <p:spPr>
          <a:xfrm>
            <a:off x="914400" y="3246120"/>
            <a:ext cx="2011680" cy="777240"/>
          </a:xfrm>
          <a:prstGeom prst="rect">
            <a:avLst/>
          </a:prstGeom>
          <a:noFill/>
          <a:ln/>
        </p:spPr>
        <p:txBody>
          <a:bodyPr wrap="square" lIns="762" tIns="762" rIns="762" bIns="762" rtlCol="0" anchor="t">
            <a:normAutofit/>
          </a:bodyPr>
          <a:lstStyle/>
          <a:p>
            <a:pPr marL="0" indent="0" algn="l">
              <a:buNone/>
            </a:pPr>
            <a:r>
              <a:rPr lang="en-US" sz="1320" dirty="0">
                <a:solidFill>
                  <a:srgbClr val="695F46"/>
                </a:solidFill>
                <a:latin typeface="Aptos" pitchFamily="34" charset="0"/>
                <a:ea typeface="Aptos" pitchFamily="34" charset="-122"/>
                <a:cs typeface="Aptos" pitchFamily="34" charset="-120"/>
              </a:rPr>
              <a:t>Kenal situasi, emosi, bisikan dan penyakit hati.</a:t>
            </a:r>
            <a:endParaRPr lang="en-US" sz="1320" dirty="0"/>
          </a:p>
        </p:txBody>
      </p:sp>
      <p:sp>
        <p:nvSpPr>
          <p:cNvPr id="9" name="Shape 7"/>
          <p:cNvSpPr/>
          <p:nvPr/>
        </p:nvSpPr>
        <p:spPr>
          <a:xfrm>
            <a:off x="3538728" y="1508760"/>
            <a:ext cx="2514600" cy="3474720"/>
          </a:xfrm>
          <a:prstGeom prst="roundRect">
            <a:avLst>
              <a:gd name="adj" fmla="val 2909"/>
            </a:avLst>
          </a:prstGeom>
          <a:solidFill>
            <a:srgbClr val="FFF7E8"/>
          </a:solidFill>
          <a:ln w="12700">
            <a:solidFill>
              <a:srgbClr val="C9A24A">
                <a:alpha val="45000"/>
              </a:srgbClr>
            </a:solidFill>
            <a:prstDash val="solid"/>
          </a:ln>
        </p:spPr>
      </p:sp>
      <p:sp>
        <p:nvSpPr>
          <p:cNvPr id="10" name="Text 8"/>
          <p:cNvSpPr/>
          <p:nvPr/>
        </p:nvSpPr>
        <p:spPr>
          <a:xfrm>
            <a:off x="3767328" y="1783080"/>
            <a:ext cx="640080" cy="594360"/>
          </a:xfrm>
          <a:prstGeom prst="rect">
            <a:avLst/>
          </a:prstGeom>
          <a:noFill/>
          <a:ln/>
        </p:spPr>
        <p:txBody>
          <a:bodyPr wrap="square" lIns="0" tIns="0" rIns="0" bIns="0" rtlCol="0" anchor="ctr"/>
          <a:lstStyle/>
          <a:p>
            <a:pPr marL="0" indent="0">
              <a:buNone/>
            </a:pPr>
            <a:r>
              <a:rPr lang="en-US" sz="3400" b="1" dirty="0">
                <a:solidFill>
                  <a:srgbClr val="C9A24A"/>
                </a:solidFill>
                <a:latin typeface="Aptos Display" pitchFamily="34" charset="0"/>
                <a:ea typeface="Aptos Display" pitchFamily="34" charset="-122"/>
                <a:cs typeface="Aptos Display" pitchFamily="34" charset="-120"/>
              </a:rPr>
              <a:t>A</a:t>
            </a:r>
            <a:endParaRPr lang="en-US" sz="3400" dirty="0"/>
          </a:p>
        </p:txBody>
      </p:sp>
      <p:sp>
        <p:nvSpPr>
          <p:cNvPr id="11" name="Text 9"/>
          <p:cNvSpPr/>
          <p:nvPr/>
        </p:nvSpPr>
        <p:spPr>
          <a:xfrm>
            <a:off x="3767328" y="2514600"/>
            <a:ext cx="2057400" cy="457200"/>
          </a:xfrm>
          <a:prstGeom prst="rect">
            <a:avLst/>
          </a:prstGeom>
          <a:noFill/>
          <a:ln/>
        </p:spPr>
        <p:txBody>
          <a:bodyPr wrap="square" lIns="762" tIns="762" rIns="762" bIns="762" rtlCol="0" anchor="t">
            <a:normAutofit/>
          </a:bodyPr>
          <a:lstStyle/>
          <a:p>
            <a:pPr marL="0" indent="0" algn="l">
              <a:buNone/>
            </a:pPr>
            <a:r>
              <a:rPr lang="en-US" sz="1500" b="1" dirty="0">
                <a:solidFill>
                  <a:srgbClr val="174C3C"/>
                </a:solidFill>
                <a:latin typeface="Aptos" pitchFamily="34" charset="0"/>
                <a:ea typeface="Aptos" pitchFamily="34" charset="-122"/>
                <a:cs typeface="Aptos" pitchFamily="34" charset="-120"/>
              </a:rPr>
              <a:t>Acceptance of Allah’s Wisdom</a:t>
            </a:r>
            <a:endParaRPr lang="en-US" sz="1500" dirty="0"/>
          </a:p>
        </p:txBody>
      </p:sp>
      <p:sp>
        <p:nvSpPr>
          <p:cNvPr id="12" name="Text 10"/>
          <p:cNvSpPr/>
          <p:nvPr/>
        </p:nvSpPr>
        <p:spPr>
          <a:xfrm>
            <a:off x="3767328" y="3246120"/>
            <a:ext cx="2011680" cy="777240"/>
          </a:xfrm>
          <a:prstGeom prst="rect">
            <a:avLst/>
          </a:prstGeom>
          <a:noFill/>
          <a:ln/>
        </p:spPr>
        <p:txBody>
          <a:bodyPr wrap="square" lIns="762" tIns="762" rIns="762" bIns="762" rtlCol="0" anchor="t">
            <a:normAutofit/>
          </a:bodyPr>
          <a:lstStyle/>
          <a:p>
            <a:pPr marL="0" indent="0" algn="l">
              <a:buNone/>
            </a:pPr>
            <a:r>
              <a:rPr lang="en-US" sz="1320" dirty="0">
                <a:solidFill>
                  <a:srgbClr val="695F46"/>
                </a:solidFill>
                <a:latin typeface="Aptos" pitchFamily="34" charset="0"/>
                <a:ea typeface="Aptos" pitchFamily="34" charset="-122"/>
                <a:cs typeface="Aptos" pitchFamily="34" charset="-120"/>
              </a:rPr>
              <a:t>Betulkan pandangan kepada Allah; tiada sangka buruk.</a:t>
            </a:r>
            <a:endParaRPr lang="en-US" sz="1320" dirty="0"/>
          </a:p>
        </p:txBody>
      </p:sp>
      <p:sp>
        <p:nvSpPr>
          <p:cNvPr id="13" name="Shape 11"/>
          <p:cNvSpPr/>
          <p:nvPr/>
        </p:nvSpPr>
        <p:spPr>
          <a:xfrm>
            <a:off x="6391656" y="1508760"/>
            <a:ext cx="2514600" cy="3474720"/>
          </a:xfrm>
          <a:prstGeom prst="roundRect">
            <a:avLst>
              <a:gd name="adj" fmla="val 2909"/>
            </a:avLst>
          </a:prstGeom>
          <a:solidFill>
            <a:srgbClr val="FFF7E8"/>
          </a:solidFill>
          <a:ln w="12700">
            <a:solidFill>
              <a:srgbClr val="C9A24A">
                <a:alpha val="45000"/>
              </a:srgbClr>
            </a:solidFill>
            <a:prstDash val="solid"/>
          </a:ln>
        </p:spPr>
      </p:sp>
      <p:sp>
        <p:nvSpPr>
          <p:cNvPr id="14" name="Text 12"/>
          <p:cNvSpPr/>
          <p:nvPr/>
        </p:nvSpPr>
        <p:spPr>
          <a:xfrm>
            <a:off x="6620256" y="1783080"/>
            <a:ext cx="640080" cy="594360"/>
          </a:xfrm>
          <a:prstGeom prst="rect">
            <a:avLst/>
          </a:prstGeom>
          <a:noFill/>
          <a:ln/>
        </p:spPr>
        <p:txBody>
          <a:bodyPr wrap="square" lIns="0" tIns="0" rIns="0" bIns="0" rtlCol="0" anchor="ctr"/>
          <a:lstStyle/>
          <a:p>
            <a:pPr marL="0" indent="0">
              <a:buNone/>
            </a:pPr>
            <a:r>
              <a:rPr lang="en-US" sz="3400" b="1" dirty="0">
                <a:solidFill>
                  <a:srgbClr val="C9A24A"/>
                </a:solidFill>
                <a:latin typeface="Aptos Display" pitchFamily="34" charset="0"/>
                <a:ea typeface="Aptos Display" pitchFamily="34" charset="-122"/>
                <a:cs typeface="Aptos Display" pitchFamily="34" charset="-120"/>
              </a:rPr>
              <a:t>D</a:t>
            </a:r>
            <a:endParaRPr lang="en-US" sz="3400" dirty="0"/>
          </a:p>
        </p:txBody>
      </p:sp>
      <p:sp>
        <p:nvSpPr>
          <p:cNvPr id="15" name="Text 13"/>
          <p:cNvSpPr/>
          <p:nvPr/>
        </p:nvSpPr>
        <p:spPr>
          <a:xfrm>
            <a:off x="6620256" y="2514600"/>
            <a:ext cx="2057400" cy="457200"/>
          </a:xfrm>
          <a:prstGeom prst="rect">
            <a:avLst/>
          </a:prstGeom>
          <a:noFill/>
          <a:ln/>
        </p:spPr>
        <p:txBody>
          <a:bodyPr wrap="square" lIns="762" tIns="762" rIns="762" bIns="762" rtlCol="0" anchor="t">
            <a:normAutofit/>
          </a:bodyPr>
          <a:lstStyle/>
          <a:p>
            <a:pPr marL="0" indent="0" algn="l">
              <a:buNone/>
            </a:pPr>
            <a:r>
              <a:rPr lang="en-US" sz="1500" b="1" dirty="0">
                <a:solidFill>
                  <a:srgbClr val="174C3C"/>
                </a:solidFill>
                <a:latin typeface="Aptos" pitchFamily="34" charset="0"/>
                <a:ea typeface="Aptos" pitchFamily="34" charset="-122"/>
                <a:cs typeface="Aptos" pitchFamily="34" charset="-120"/>
              </a:rPr>
              <a:t>Deep Responsibility</a:t>
            </a:r>
            <a:endParaRPr lang="en-US" sz="1500" dirty="0"/>
          </a:p>
        </p:txBody>
      </p:sp>
      <p:sp>
        <p:nvSpPr>
          <p:cNvPr id="16" name="Text 14"/>
          <p:cNvSpPr/>
          <p:nvPr/>
        </p:nvSpPr>
        <p:spPr>
          <a:xfrm>
            <a:off x="6620256" y="3246120"/>
            <a:ext cx="2011680" cy="777240"/>
          </a:xfrm>
          <a:prstGeom prst="rect">
            <a:avLst/>
          </a:prstGeom>
          <a:noFill/>
          <a:ln/>
        </p:spPr>
        <p:txBody>
          <a:bodyPr wrap="square" lIns="762" tIns="762" rIns="762" bIns="762" rtlCol="0" anchor="t">
            <a:normAutofit/>
          </a:bodyPr>
          <a:lstStyle/>
          <a:p>
            <a:pPr marL="0" indent="0" algn="l">
              <a:buNone/>
            </a:pPr>
            <a:r>
              <a:rPr lang="en-US" sz="1320" dirty="0">
                <a:solidFill>
                  <a:srgbClr val="695F46"/>
                </a:solidFill>
                <a:latin typeface="Aptos" pitchFamily="34" charset="0"/>
                <a:ea typeface="Aptos" pitchFamily="34" charset="-122"/>
                <a:cs typeface="Aptos" pitchFamily="34" charset="-120"/>
              </a:rPr>
              <a:t>Akui bahagian diri; hentikan self-justification.</a:t>
            </a:r>
            <a:endParaRPr lang="en-US" sz="1320" dirty="0"/>
          </a:p>
        </p:txBody>
      </p:sp>
      <p:sp>
        <p:nvSpPr>
          <p:cNvPr id="17" name="Shape 15"/>
          <p:cNvSpPr/>
          <p:nvPr/>
        </p:nvSpPr>
        <p:spPr>
          <a:xfrm>
            <a:off x="9244584" y="1508760"/>
            <a:ext cx="2514600" cy="3474720"/>
          </a:xfrm>
          <a:prstGeom prst="roundRect">
            <a:avLst>
              <a:gd name="adj" fmla="val 2909"/>
            </a:avLst>
          </a:prstGeom>
          <a:solidFill>
            <a:srgbClr val="FFF7E8"/>
          </a:solidFill>
          <a:ln w="12700">
            <a:solidFill>
              <a:srgbClr val="C9A24A">
                <a:alpha val="45000"/>
              </a:srgbClr>
            </a:solidFill>
            <a:prstDash val="solid"/>
          </a:ln>
        </p:spPr>
      </p:sp>
      <p:sp>
        <p:nvSpPr>
          <p:cNvPr id="18" name="Text 16"/>
          <p:cNvSpPr/>
          <p:nvPr/>
        </p:nvSpPr>
        <p:spPr>
          <a:xfrm>
            <a:off x="9473184" y="1783080"/>
            <a:ext cx="640080" cy="594360"/>
          </a:xfrm>
          <a:prstGeom prst="rect">
            <a:avLst/>
          </a:prstGeom>
          <a:noFill/>
          <a:ln/>
        </p:spPr>
        <p:txBody>
          <a:bodyPr wrap="square" lIns="0" tIns="0" rIns="0" bIns="0" rtlCol="0" anchor="ctr"/>
          <a:lstStyle/>
          <a:p>
            <a:pPr marL="0" indent="0">
              <a:buNone/>
            </a:pPr>
            <a:r>
              <a:rPr lang="en-US" sz="3400" b="1" dirty="0">
                <a:solidFill>
                  <a:srgbClr val="C9A24A"/>
                </a:solidFill>
                <a:latin typeface="Aptos Display" pitchFamily="34" charset="0"/>
                <a:ea typeface="Aptos Display" pitchFamily="34" charset="-122"/>
                <a:cs typeface="Aptos Display" pitchFamily="34" charset="-120"/>
              </a:rPr>
              <a:t>R</a:t>
            </a:r>
            <a:endParaRPr lang="en-US" sz="3400" dirty="0"/>
          </a:p>
        </p:txBody>
      </p:sp>
      <p:sp>
        <p:nvSpPr>
          <p:cNvPr id="19" name="Text 17"/>
          <p:cNvSpPr/>
          <p:nvPr/>
        </p:nvSpPr>
        <p:spPr>
          <a:xfrm>
            <a:off x="9473184" y="2514600"/>
            <a:ext cx="2057400" cy="457200"/>
          </a:xfrm>
          <a:prstGeom prst="rect">
            <a:avLst/>
          </a:prstGeom>
          <a:noFill/>
          <a:ln/>
        </p:spPr>
        <p:txBody>
          <a:bodyPr wrap="square" lIns="762" tIns="762" rIns="762" bIns="762" rtlCol="0" anchor="t">
            <a:normAutofit/>
          </a:bodyPr>
          <a:lstStyle/>
          <a:p>
            <a:pPr marL="0" indent="0" algn="l">
              <a:buNone/>
            </a:pPr>
            <a:r>
              <a:rPr lang="en-US" sz="1500" b="1" dirty="0">
                <a:solidFill>
                  <a:srgbClr val="174C3C"/>
                </a:solidFill>
                <a:latin typeface="Aptos" pitchFamily="34" charset="0"/>
                <a:ea typeface="Aptos" pitchFamily="34" charset="-122"/>
                <a:cs typeface="Aptos" pitchFamily="34" charset="-120"/>
              </a:rPr>
              <a:t>Rectify &amp; Return</a:t>
            </a:r>
            <a:endParaRPr lang="en-US" sz="1500" dirty="0"/>
          </a:p>
        </p:txBody>
      </p:sp>
      <p:sp>
        <p:nvSpPr>
          <p:cNvPr id="20" name="Text 18"/>
          <p:cNvSpPr/>
          <p:nvPr/>
        </p:nvSpPr>
        <p:spPr>
          <a:xfrm>
            <a:off x="9473184" y="3246120"/>
            <a:ext cx="2011680" cy="777240"/>
          </a:xfrm>
          <a:prstGeom prst="rect">
            <a:avLst/>
          </a:prstGeom>
          <a:noFill/>
          <a:ln/>
        </p:spPr>
        <p:txBody>
          <a:bodyPr wrap="square" lIns="762" tIns="762" rIns="762" bIns="762" rtlCol="0" anchor="t">
            <a:normAutofit/>
          </a:bodyPr>
          <a:lstStyle/>
          <a:p>
            <a:pPr marL="0" indent="0" algn="l">
              <a:buNone/>
            </a:pPr>
            <a:r>
              <a:rPr lang="en-US" sz="1320" dirty="0">
                <a:solidFill>
                  <a:srgbClr val="695F46"/>
                </a:solidFill>
                <a:latin typeface="Aptos" pitchFamily="34" charset="0"/>
                <a:ea typeface="Aptos" pitchFamily="34" charset="-122"/>
                <a:cs typeface="Aptos" pitchFamily="34" charset="-120"/>
              </a:rPr>
              <a:t>Istighfar, taubat, amal pembaikan dan akhlak baharu.</a:t>
            </a:r>
            <a:endParaRPr lang="en-US" sz="1320" dirty="0"/>
          </a:p>
        </p:txBody>
      </p:sp>
      <p:sp>
        <p:nvSpPr>
          <p:cNvPr id="21" name="Text 19"/>
          <p:cNvSpPr/>
          <p:nvPr/>
        </p:nvSpPr>
        <p:spPr>
          <a:xfrm>
            <a:off x="868680" y="5440680"/>
            <a:ext cx="10424160" cy="475488"/>
          </a:xfrm>
          <a:prstGeom prst="rect">
            <a:avLst/>
          </a:prstGeom>
          <a:noFill/>
          <a:ln/>
        </p:spPr>
        <p:txBody>
          <a:bodyPr wrap="square" lIns="0" tIns="0" rIns="0" bIns="0" rtlCol="0" anchor="ctr"/>
          <a:lstStyle/>
          <a:p>
            <a:pPr marL="0" indent="0" algn="ctr">
              <a:buNone/>
            </a:pPr>
            <a:r>
              <a:rPr lang="en-US" sz="2000" b="1" dirty="0">
                <a:solidFill>
                  <a:srgbClr val="0B2D24"/>
                </a:solidFill>
              </a:rPr>
              <a:t>Ringkas: SADR bukan hanya “coping tool”. Ia ialah jalan pulang yang berulang sehingga jiwa dibersihkan.</a:t>
            </a:r>
            <a:endParaRPr lang="en-US" sz="2000" dirty="0"/>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B2D24"/>
          </a:solidFill>
          <a:ln w="12700">
            <a:solidFill>
              <a:srgbClr val="0B2D24">
                <a:alpha val="0"/>
              </a:srgbClr>
            </a:solidFill>
            <a:prstDash val="solid"/>
          </a:ln>
        </p:spPr>
      </p:sp>
      <p:sp>
        <p:nvSpPr>
          <p:cNvPr id="3" name="Text 1"/>
          <p:cNvSpPr/>
          <p:nvPr/>
        </p:nvSpPr>
        <p:spPr>
          <a:xfrm>
            <a:off x="685800" y="502920"/>
            <a:ext cx="4114800" cy="228600"/>
          </a:xfrm>
          <a:prstGeom prst="rect">
            <a:avLst/>
          </a:prstGeom>
          <a:noFill/>
          <a:ln/>
        </p:spPr>
        <p:txBody>
          <a:bodyPr wrap="square" lIns="0" tIns="0" rIns="0" bIns="0" rtlCol="0" anchor="ctr"/>
          <a:lstStyle/>
          <a:p>
            <a:pPr marL="0" indent="0">
              <a:buNone/>
            </a:pPr>
            <a:r>
              <a:rPr lang="en-US" sz="950" b="1" dirty="0">
                <a:solidFill>
                  <a:srgbClr val="E2C67F"/>
                </a:solidFill>
                <a:latin typeface="Aptos" pitchFamily="34" charset="0"/>
                <a:ea typeface="Aptos" pitchFamily="34" charset="-122"/>
                <a:cs typeface="Aptos" pitchFamily="34" charset="-120"/>
              </a:rPr>
              <a:t>APLIKASI KES</a:t>
            </a:r>
            <a:endParaRPr lang="en-US" sz="950" dirty="0"/>
          </a:p>
        </p:txBody>
      </p:sp>
      <p:sp>
        <p:nvSpPr>
          <p:cNvPr id="4" name="Text 2"/>
          <p:cNvSpPr/>
          <p:nvPr/>
        </p:nvSpPr>
        <p:spPr>
          <a:xfrm>
            <a:off x="640080" y="822960"/>
            <a:ext cx="10881360" cy="502920"/>
          </a:xfrm>
          <a:prstGeom prst="rect">
            <a:avLst/>
          </a:prstGeom>
          <a:noFill/>
          <a:ln/>
        </p:spPr>
        <p:txBody>
          <a:bodyPr wrap="square" lIns="0" tIns="0" rIns="0" bIns="0" rtlCol="0" anchor="ctr">
            <a:normAutofit/>
          </a:bodyPr>
          <a:lstStyle/>
          <a:p>
            <a:pPr marL="0" indent="0">
              <a:buNone/>
            </a:pPr>
            <a:r>
              <a:rPr lang="en-US" sz="3200" b="1" dirty="0">
                <a:solidFill>
                  <a:srgbClr val="FFFFFF"/>
                </a:solidFill>
                <a:latin typeface="Aptos Display" pitchFamily="34" charset="0"/>
                <a:ea typeface="Aptos Display" pitchFamily="34" charset="-122"/>
                <a:cs typeface="Aptos Display" pitchFamily="34" charset="-120"/>
              </a:rPr>
              <a:t>Kes: “Saya terasa bila orang lain dipuji”</a:t>
            </a:r>
            <a:endParaRPr lang="en-US" sz="3200" dirty="0"/>
          </a:p>
        </p:txBody>
      </p:sp>
      <p:sp>
        <p:nvSpPr>
          <p:cNvPr id="5" name="Shape 3"/>
          <p:cNvSpPr/>
          <p:nvPr/>
        </p:nvSpPr>
        <p:spPr>
          <a:xfrm>
            <a:off x="868680" y="1554480"/>
            <a:ext cx="658368" cy="658368"/>
          </a:xfrm>
          <a:prstGeom prst="ellipse">
            <a:avLst/>
          </a:prstGeom>
          <a:solidFill>
            <a:srgbClr val="174C3C"/>
          </a:solidFill>
          <a:ln w="12700">
            <a:solidFill>
              <a:srgbClr val="C9A24A">
                <a:alpha val="70000"/>
              </a:srgbClr>
            </a:solidFill>
            <a:prstDash val="solid"/>
          </a:ln>
        </p:spPr>
      </p:sp>
      <p:sp>
        <p:nvSpPr>
          <p:cNvPr id="6" name="Text 4"/>
          <p:cNvSpPr/>
          <p:nvPr/>
        </p:nvSpPr>
        <p:spPr>
          <a:xfrm>
            <a:off x="868680" y="1719072"/>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S</a:t>
            </a:r>
            <a:endParaRPr lang="en-US" sz="1300" dirty="0"/>
          </a:p>
        </p:txBody>
      </p:sp>
      <p:sp>
        <p:nvSpPr>
          <p:cNvPr id="7" name="Text 5"/>
          <p:cNvSpPr/>
          <p:nvPr/>
        </p:nvSpPr>
        <p:spPr>
          <a:xfrm>
            <a:off x="1783080" y="1645920"/>
            <a:ext cx="9235440" cy="457200"/>
          </a:xfrm>
          <a:prstGeom prst="rect">
            <a:avLst/>
          </a:prstGeom>
          <a:noFill/>
          <a:ln/>
        </p:spPr>
        <p:txBody>
          <a:bodyPr wrap="square" lIns="762" tIns="762" rIns="762" bIns="762" rtlCol="0" anchor="t">
            <a:normAutofit/>
          </a:bodyPr>
          <a:lstStyle/>
          <a:p>
            <a:pPr marL="0" indent="0" algn="l">
              <a:buNone/>
            </a:pPr>
            <a:r>
              <a:rPr lang="en-US" sz="1800" dirty="0">
                <a:solidFill>
                  <a:srgbClr val="FFF7E8"/>
                </a:solidFill>
                <a:latin typeface="Aptos" pitchFamily="34" charset="0"/>
                <a:ea typeface="Aptos" pitchFamily="34" charset="-122"/>
                <a:cs typeface="Aptos" pitchFamily="34" charset="-120"/>
              </a:rPr>
              <a:t>Bukan sekadar kecil hati. Mungkin ada hasad, ujub atau mahu diiktiraf.</a:t>
            </a:r>
            <a:endParaRPr lang="en-US" sz="1800" dirty="0"/>
          </a:p>
        </p:txBody>
      </p:sp>
      <p:sp>
        <p:nvSpPr>
          <p:cNvPr id="8" name="Shape 6"/>
          <p:cNvSpPr/>
          <p:nvPr/>
        </p:nvSpPr>
        <p:spPr>
          <a:xfrm>
            <a:off x="868680" y="2542032"/>
            <a:ext cx="658368" cy="658368"/>
          </a:xfrm>
          <a:prstGeom prst="ellipse">
            <a:avLst/>
          </a:prstGeom>
          <a:solidFill>
            <a:srgbClr val="174C3C"/>
          </a:solidFill>
          <a:ln w="12700">
            <a:solidFill>
              <a:srgbClr val="C9A24A">
                <a:alpha val="70000"/>
              </a:srgbClr>
            </a:solidFill>
            <a:prstDash val="solid"/>
          </a:ln>
        </p:spPr>
      </p:sp>
      <p:sp>
        <p:nvSpPr>
          <p:cNvPr id="9" name="Text 7"/>
          <p:cNvSpPr/>
          <p:nvPr/>
        </p:nvSpPr>
        <p:spPr>
          <a:xfrm>
            <a:off x="868680" y="2706624"/>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A</a:t>
            </a:r>
            <a:endParaRPr lang="en-US" sz="1300" dirty="0"/>
          </a:p>
        </p:txBody>
      </p:sp>
      <p:sp>
        <p:nvSpPr>
          <p:cNvPr id="10" name="Text 8"/>
          <p:cNvSpPr/>
          <p:nvPr/>
        </p:nvSpPr>
        <p:spPr>
          <a:xfrm>
            <a:off x="1783080" y="2633472"/>
            <a:ext cx="9235440" cy="457200"/>
          </a:xfrm>
          <a:prstGeom prst="rect">
            <a:avLst/>
          </a:prstGeom>
          <a:noFill/>
          <a:ln/>
        </p:spPr>
        <p:txBody>
          <a:bodyPr wrap="square" lIns="762" tIns="762" rIns="762" bIns="762" rtlCol="0" anchor="t">
            <a:normAutofit/>
          </a:bodyPr>
          <a:lstStyle/>
          <a:p>
            <a:pPr marL="0" indent="0" algn="l">
              <a:buNone/>
            </a:pPr>
            <a:r>
              <a:rPr lang="en-US" sz="1800" dirty="0">
                <a:solidFill>
                  <a:srgbClr val="FFF7E8"/>
                </a:solidFill>
                <a:latin typeface="Aptos" pitchFamily="34" charset="0"/>
                <a:ea typeface="Aptos" pitchFamily="34" charset="-122"/>
                <a:cs typeface="Aptos" pitchFamily="34" charset="-120"/>
              </a:rPr>
              <a:t>Allah membahagi nikmat dengan hikmah. Nikmat orang lain tidak mengurangkan rezeki kita.</a:t>
            </a:r>
            <a:endParaRPr lang="en-US" sz="1800" dirty="0"/>
          </a:p>
        </p:txBody>
      </p:sp>
      <p:sp>
        <p:nvSpPr>
          <p:cNvPr id="11" name="Shape 9"/>
          <p:cNvSpPr/>
          <p:nvPr/>
        </p:nvSpPr>
        <p:spPr>
          <a:xfrm>
            <a:off x="868680" y="3529584"/>
            <a:ext cx="658368" cy="658368"/>
          </a:xfrm>
          <a:prstGeom prst="ellipse">
            <a:avLst/>
          </a:prstGeom>
          <a:solidFill>
            <a:srgbClr val="174C3C"/>
          </a:solidFill>
          <a:ln w="12700">
            <a:solidFill>
              <a:srgbClr val="C9A24A">
                <a:alpha val="70000"/>
              </a:srgbClr>
            </a:solidFill>
            <a:prstDash val="solid"/>
          </a:ln>
        </p:spPr>
      </p:sp>
      <p:sp>
        <p:nvSpPr>
          <p:cNvPr id="12" name="Text 10"/>
          <p:cNvSpPr/>
          <p:nvPr/>
        </p:nvSpPr>
        <p:spPr>
          <a:xfrm>
            <a:off x="868680" y="3694176"/>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D</a:t>
            </a:r>
            <a:endParaRPr lang="en-US" sz="1300" dirty="0"/>
          </a:p>
        </p:txBody>
      </p:sp>
      <p:sp>
        <p:nvSpPr>
          <p:cNvPr id="13" name="Text 11"/>
          <p:cNvSpPr/>
          <p:nvPr/>
        </p:nvSpPr>
        <p:spPr>
          <a:xfrm>
            <a:off x="1783080" y="3621024"/>
            <a:ext cx="9235440" cy="457200"/>
          </a:xfrm>
          <a:prstGeom prst="rect">
            <a:avLst/>
          </a:prstGeom>
          <a:noFill/>
          <a:ln/>
        </p:spPr>
        <p:txBody>
          <a:bodyPr wrap="square" lIns="762" tIns="762" rIns="762" bIns="762" rtlCol="0" anchor="t">
            <a:normAutofit/>
          </a:bodyPr>
          <a:lstStyle/>
          <a:p>
            <a:pPr marL="0" indent="0" algn="l">
              <a:buNone/>
            </a:pPr>
            <a:r>
              <a:rPr lang="en-US" sz="1800" dirty="0">
                <a:solidFill>
                  <a:srgbClr val="FFF7E8"/>
                </a:solidFill>
                <a:latin typeface="Aptos" pitchFamily="34" charset="0"/>
                <a:ea typeface="Aptos" pitchFamily="34" charset="-122"/>
                <a:cs typeface="Aptos" pitchFamily="34" charset="-120"/>
              </a:rPr>
              <a:t>Aku bertanggungjawab membersihkan hati, bukan menunggu orang berhenti berjaya.</a:t>
            </a:r>
            <a:endParaRPr lang="en-US" sz="1800" dirty="0"/>
          </a:p>
        </p:txBody>
      </p:sp>
      <p:sp>
        <p:nvSpPr>
          <p:cNvPr id="14" name="Shape 12"/>
          <p:cNvSpPr/>
          <p:nvPr/>
        </p:nvSpPr>
        <p:spPr>
          <a:xfrm>
            <a:off x="868680" y="4517136"/>
            <a:ext cx="658368" cy="658368"/>
          </a:xfrm>
          <a:prstGeom prst="ellipse">
            <a:avLst/>
          </a:prstGeom>
          <a:solidFill>
            <a:srgbClr val="C9A24A"/>
          </a:solidFill>
          <a:ln w="12700">
            <a:solidFill>
              <a:srgbClr val="C9A24A">
                <a:alpha val="70000"/>
              </a:srgbClr>
            </a:solidFill>
            <a:prstDash val="solid"/>
          </a:ln>
        </p:spPr>
      </p:sp>
      <p:sp>
        <p:nvSpPr>
          <p:cNvPr id="15" name="Text 13"/>
          <p:cNvSpPr/>
          <p:nvPr/>
        </p:nvSpPr>
        <p:spPr>
          <a:xfrm>
            <a:off x="868680" y="4681728"/>
            <a:ext cx="658368" cy="228600"/>
          </a:xfrm>
          <a:prstGeom prst="rect">
            <a:avLst/>
          </a:prstGeom>
          <a:noFill/>
          <a:ln/>
        </p:spPr>
        <p:txBody>
          <a:bodyPr wrap="square" lIns="0" tIns="0" rIns="0" bIns="0" rtlCol="0" anchor="ctr"/>
          <a:lstStyle/>
          <a:p>
            <a:pPr marL="0" indent="0" algn="ctr">
              <a:buNone/>
            </a:pPr>
            <a:r>
              <a:rPr lang="en-US" sz="1300" b="1" dirty="0">
                <a:solidFill>
                  <a:srgbClr val="0B2D24"/>
                </a:solidFill>
                <a:latin typeface="Aptos Display" pitchFamily="34" charset="0"/>
                <a:ea typeface="Aptos Display" pitchFamily="34" charset="-122"/>
                <a:cs typeface="Aptos Display" pitchFamily="34" charset="-120"/>
              </a:rPr>
              <a:t>R</a:t>
            </a:r>
            <a:endParaRPr lang="en-US" sz="1300" dirty="0"/>
          </a:p>
        </p:txBody>
      </p:sp>
      <p:sp>
        <p:nvSpPr>
          <p:cNvPr id="16" name="Text 14"/>
          <p:cNvSpPr/>
          <p:nvPr/>
        </p:nvSpPr>
        <p:spPr>
          <a:xfrm>
            <a:off x="1783080" y="4608576"/>
            <a:ext cx="9235440" cy="457200"/>
          </a:xfrm>
          <a:prstGeom prst="rect">
            <a:avLst/>
          </a:prstGeom>
          <a:noFill/>
          <a:ln/>
        </p:spPr>
        <p:txBody>
          <a:bodyPr wrap="square" lIns="762" tIns="762" rIns="762" bIns="762" rtlCol="0" anchor="t">
            <a:normAutofit/>
          </a:bodyPr>
          <a:lstStyle/>
          <a:p>
            <a:pPr marL="0" indent="0" algn="l">
              <a:buNone/>
            </a:pPr>
            <a:r>
              <a:rPr lang="en-US" sz="1800" dirty="0">
                <a:solidFill>
                  <a:srgbClr val="FFF7E8"/>
                </a:solidFill>
                <a:latin typeface="Aptos" pitchFamily="34" charset="0"/>
                <a:ea typeface="Aptos" pitchFamily="34" charset="-122"/>
                <a:cs typeface="Aptos" pitchFamily="34" charset="-120"/>
              </a:rPr>
              <a:t>Istighfar, doakan kebaikan untuk dia, puji dengan jujur, fokus amal sendiri.</a:t>
            </a:r>
            <a:endParaRPr lang="en-US" sz="1800" dirty="0"/>
          </a:p>
        </p:txBody>
      </p:sp>
      <p:sp>
        <p:nvSpPr>
          <p:cNvPr id="17" name="Text 15"/>
          <p:cNvSpPr/>
          <p:nvPr/>
        </p:nvSpPr>
        <p:spPr>
          <a:xfrm>
            <a:off x="914400" y="5715000"/>
            <a:ext cx="10241280" cy="320040"/>
          </a:xfrm>
          <a:prstGeom prst="rect">
            <a:avLst/>
          </a:prstGeom>
          <a:noFill/>
          <a:ln/>
        </p:spPr>
        <p:txBody>
          <a:bodyPr wrap="square" lIns="0" tIns="0" rIns="0" bIns="0" rtlCol="0" anchor="ctr"/>
          <a:lstStyle/>
          <a:p>
            <a:pPr marL="0" indent="0" algn="ctr">
              <a:buNone/>
            </a:pPr>
            <a:r>
              <a:rPr lang="en-US" sz="1700" b="1" dirty="0">
                <a:solidFill>
                  <a:srgbClr val="E2C67F"/>
                </a:solidFill>
              </a:rPr>
              <a:t>Inilah tazkiyah yang praktikal: penyakit dikenali, hubungan dengan Allah dibetulkan, ego ditundukkan, amal diperbaiki.</a:t>
            </a:r>
            <a:endParaRPr lang="en-US" sz="1700" dirty="0"/>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3E7"/>
          </a:solidFill>
          <a:ln w="12700">
            <a:solidFill>
              <a:srgbClr val="F8F3E7">
                <a:alpha val="0"/>
              </a:srgbClr>
            </a:solidFill>
            <a:prstDash val="solid"/>
          </a:ln>
        </p:spPr>
      </p:sp>
      <p:sp>
        <p:nvSpPr>
          <p:cNvPr id="3" name="Text 1"/>
          <p:cNvSpPr/>
          <p:nvPr/>
        </p:nvSpPr>
        <p:spPr>
          <a:xfrm>
            <a:off x="685800" y="411480"/>
            <a:ext cx="4114800" cy="228600"/>
          </a:xfrm>
          <a:prstGeom prst="rect">
            <a:avLst/>
          </a:prstGeom>
          <a:noFill/>
          <a:ln/>
        </p:spPr>
        <p:txBody>
          <a:bodyPr wrap="square" lIns="0" tIns="0" rIns="0" bIns="0" rtlCol="0" anchor="ctr"/>
          <a:lstStyle/>
          <a:p>
            <a:pPr marL="0" indent="0">
              <a:buNone/>
            </a:pPr>
            <a:r>
              <a:rPr lang="en-US" sz="950" b="1" dirty="0">
                <a:solidFill>
                  <a:srgbClr val="C9A24A"/>
                </a:solidFill>
                <a:latin typeface="Aptos" pitchFamily="34" charset="0"/>
                <a:ea typeface="Aptos" pitchFamily="34" charset="-122"/>
                <a:cs typeface="Aptos" pitchFamily="34" charset="-120"/>
              </a:rPr>
              <a:t>TAKE-HOME BDI 14DC</a:t>
            </a:r>
            <a:endParaRPr lang="en-US" sz="950" dirty="0"/>
          </a:p>
        </p:txBody>
      </p:sp>
      <p:sp>
        <p:nvSpPr>
          <p:cNvPr id="4" name="Text 2"/>
          <p:cNvSpPr/>
          <p:nvPr/>
        </p:nvSpPr>
        <p:spPr>
          <a:xfrm>
            <a:off x="640080" y="685800"/>
            <a:ext cx="10881360" cy="502920"/>
          </a:xfrm>
          <a:prstGeom prst="rect">
            <a:avLst/>
          </a:prstGeom>
          <a:noFill/>
          <a:ln/>
        </p:spPr>
        <p:txBody>
          <a:bodyPr wrap="square" lIns="0" tIns="0" rIns="0" bIns="0" rtlCol="0" anchor="ctr">
            <a:normAutofit/>
          </a:bodyPr>
          <a:lstStyle/>
          <a:p>
            <a:pPr marL="0" indent="0">
              <a:buNone/>
            </a:pPr>
            <a:r>
              <a:rPr lang="en-US" sz="3200" b="1" dirty="0">
                <a:solidFill>
                  <a:srgbClr val="172A22"/>
                </a:solidFill>
                <a:latin typeface="Aptos Display" pitchFamily="34" charset="0"/>
                <a:ea typeface="Aptos Display" pitchFamily="34" charset="-122"/>
                <a:cs typeface="Aptos Display" pitchFamily="34" charset="-120"/>
              </a:rPr>
              <a:t>Rutin Tazkiyah 14 hari</a:t>
            </a:r>
            <a:endParaRPr lang="en-US" sz="3200" dirty="0"/>
          </a:p>
        </p:txBody>
      </p:sp>
      <p:sp>
        <p:nvSpPr>
          <p:cNvPr id="5" name="Text 3"/>
          <p:cNvSpPr/>
          <p:nvPr/>
        </p:nvSpPr>
        <p:spPr>
          <a:xfrm>
            <a:off x="868680" y="1371600"/>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01</a:t>
            </a:r>
            <a:endParaRPr lang="en-US" sz="2400" dirty="0"/>
          </a:p>
        </p:txBody>
      </p:sp>
      <p:sp>
        <p:nvSpPr>
          <p:cNvPr id="6" name="Text 4"/>
          <p:cNvSpPr/>
          <p:nvPr/>
        </p:nvSpPr>
        <p:spPr>
          <a:xfrm>
            <a:off x="1691640" y="1399032"/>
            <a:ext cx="2377440" cy="256032"/>
          </a:xfrm>
          <a:prstGeom prst="rect">
            <a:avLst/>
          </a:prstGeom>
          <a:noFill/>
          <a:ln/>
        </p:spPr>
        <p:txBody>
          <a:bodyPr wrap="square" lIns="762" tIns="762" rIns="762" bIns="762" rtlCol="0" anchor="t">
            <a:normAutofit/>
          </a:bodyPr>
          <a:lstStyle/>
          <a:p>
            <a:pPr marL="0" indent="0" algn="l">
              <a:buNone/>
            </a:pPr>
            <a:r>
              <a:rPr lang="en-US" sz="1800" b="1" dirty="0">
                <a:solidFill>
                  <a:srgbClr val="174C3C"/>
                </a:solidFill>
                <a:latin typeface="Aptos" pitchFamily="34" charset="0"/>
                <a:ea typeface="Aptos" pitchFamily="34" charset="-122"/>
                <a:cs typeface="Aptos" pitchFamily="34" charset="-120"/>
              </a:rPr>
              <a:t>1. Heart Scan</a:t>
            </a:r>
            <a:endParaRPr lang="en-US" sz="1800" dirty="0"/>
          </a:p>
        </p:txBody>
      </p:sp>
      <p:sp>
        <p:nvSpPr>
          <p:cNvPr id="7" name="Text 5"/>
          <p:cNvSpPr/>
          <p:nvPr/>
        </p:nvSpPr>
        <p:spPr>
          <a:xfrm>
            <a:off x="4251960" y="1389888"/>
            <a:ext cx="6537960" cy="320040"/>
          </a:xfrm>
          <a:prstGeom prst="rect">
            <a:avLst/>
          </a:prstGeom>
          <a:noFill/>
          <a:ln/>
        </p:spPr>
        <p:txBody>
          <a:bodyPr wrap="square" lIns="762" tIns="762" rIns="762" bIns="762" rtlCol="0" anchor="t">
            <a:normAutofit/>
          </a:bodyPr>
          <a:lstStyle/>
          <a:p>
            <a:pPr marL="0" indent="0" algn="l">
              <a:buNone/>
            </a:pPr>
            <a:r>
              <a:rPr lang="en-US" sz="1600" dirty="0">
                <a:solidFill>
                  <a:srgbClr val="172A22"/>
                </a:solidFill>
                <a:latin typeface="Aptos" pitchFamily="34" charset="0"/>
                <a:ea typeface="Aptos" pitchFamily="34" charset="-122"/>
                <a:cs typeface="Aptos" pitchFamily="34" charset="-120"/>
              </a:rPr>
              <a:t>Setiap malam pilih satu situasi dan namakan penyakit hati yang mungkin muncul.</a:t>
            </a:r>
            <a:endParaRPr lang="en-US" sz="1600" dirty="0"/>
          </a:p>
        </p:txBody>
      </p:sp>
      <p:sp>
        <p:nvSpPr>
          <p:cNvPr id="8" name="Text 6"/>
          <p:cNvSpPr/>
          <p:nvPr/>
        </p:nvSpPr>
        <p:spPr>
          <a:xfrm>
            <a:off x="868680" y="2377440"/>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02</a:t>
            </a:r>
            <a:endParaRPr lang="en-US" sz="2400" dirty="0"/>
          </a:p>
        </p:txBody>
      </p:sp>
      <p:sp>
        <p:nvSpPr>
          <p:cNvPr id="9" name="Text 7"/>
          <p:cNvSpPr/>
          <p:nvPr/>
        </p:nvSpPr>
        <p:spPr>
          <a:xfrm>
            <a:off x="1691640" y="2404872"/>
            <a:ext cx="2377440" cy="256032"/>
          </a:xfrm>
          <a:prstGeom prst="rect">
            <a:avLst/>
          </a:prstGeom>
          <a:noFill/>
          <a:ln/>
        </p:spPr>
        <p:txBody>
          <a:bodyPr wrap="square" lIns="762" tIns="762" rIns="762" bIns="762" rtlCol="0" anchor="t">
            <a:normAutofit/>
          </a:bodyPr>
          <a:lstStyle/>
          <a:p>
            <a:pPr marL="0" indent="0" algn="l">
              <a:buNone/>
            </a:pPr>
            <a:r>
              <a:rPr lang="en-US" sz="1800" b="1" dirty="0">
                <a:solidFill>
                  <a:srgbClr val="174C3C"/>
                </a:solidFill>
                <a:latin typeface="Aptos" pitchFamily="34" charset="0"/>
                <a:ea typeface="Aptos" pitchFamily="34" charset="-122"/>
                <a:cs typeface="Aptos" pitchFamily="34" charset="-120"/>
              </a:rPr>
              <a:t>2. Istighfar sedar</a:t>
            </a:r>
            <a:endParaRPr lang="en-US" sz="1800" dirty="0"/>
          </a:p>
        </p:txBody>
      </p:sp>
      <p:sp>
        <p:nvSpPr>
          <p:cNvPr id="10" name="Text 8"/>
          <p:cNvSpPr/>
          <p:nvPr/>
        </p:nvSpPr>
        <p:spPr>
          <a:xfrm>
            <a:off x="4251960" y="2395728"/>
            <a:ext cx="6537960" cy="320040"/>
          </a:xfrm>
          <a:prstGeom prst="rect">
            <a:avLst/>
          </a:prstGeom>
          <a:noFill/>
          <a:ln/>
        </p:spPr>
        <p:txBody>
          <a:bodyPr wrap="square" lIns="762" tIns="762" rIns="762" bIns="762" rtlCol="0" anchor="t">
            <a:normAutofit/>
          </a:bodyPr>
          <a:lstStyle/>
          <a:p>
            <a:pPr marL="0" indent="0" algn="l">
              <a:buNone/>
            </a:pPr>
            <a:r>
              <a:rPr lang="en-US" sz="1600" dirty="0">
                <a:solidFill>
                  <a:srgbClr val="172A22"/>
                </a:solidFill>
                <a:latin typeface="Aptos" pitchFamily="34" charset="0"/>
                <a:ea typeface="Aptos" pitchFamily="34" charset="-122"/>
                <a:cs typeface="Aptos" pitchFamily="34" charset="-120"/>
              </a:rPr>
              <a:t>Bukan jumlah sahaja. Sebut istighfar sambil mengaku keadaan hati.</a:t>
            </a:r>
            <a:endParaRPr lang="en-US" sz="1600" dirty="0"/>
          </a:p>
        </p:txBody>
      </p:sp>
      <p:sp>
        <p:nvSpPr>
          <p:cNvPr id="11" name="Text 9"/>
          <p:cNvSpPr/>
          <p:nvPr/>
        </p:nvSpPr>
        <p:spPr>
          <a:xfrm>
            <a:off x="868680" y="3383280"/>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03</a:t>
            </a:r>
            <a:endParaRPr lang="en-US" sz="2400" dirty="0"/>
          </a:p>
        </p:txBody>
      </p:sp>
      <p:sp>
        <p:nvSpPr>
          <p:cNvPr id="12" name="Text 10"/>
          <p:cNvSpPr/>
          <p:nvPr/>
        </p:nvSpPr>
        <p:spPr>
          <a:xfrm>
            <a:off x="1691640" y="3410712"/>
            <a:ext cx="2377440" cy="256032"/>
          </a:xfrm>
          <a:prstGeom prst="rect">
            <a:avLst/>
          </a:prstGeom>
          <a:noFill/>
          <a:ln/>
        </p:spPr>
        <p:txBody>
          <a:bodyPr wrap="square" lIns="762" tIns="762" rIns="762" bIns="762" rtlCol="0" anchor="t">
            <a:normAutofit/>
          </a:bodyPr>
          <a:lstStyle/>
          <a:p>
            <a:pPr marL="0" indent="0" algn="l">
              <a:buNone/>
            </a:pPr>
            <a:r>
              <a:rPr lang="en-US" sz="1800" b="1" dirty="0">
                <a:solidFill>
                  <a:srgbClr val="174C3C"/>
                </a:solidFill>
                <a:latin typeface="Aptos" pitchFamily="34" charset="0"/>
                <a:ea typeface="Aptos" pitchFamily="34" charset="-122"/>
                <a:cs typeface="Aptos" pitchFamily="34" charset="-120"/>
              </a:rPr>
              <a:t>3. Satu amal pembaikan</a:t>
            </a:r>
            <a:endParaRPr lang="en-US" sz="1800" dirty="0"/>
          </a:p>
        </p:txBody>
      </p:sp>
      <p:sp>
        <p:nvSpPr>
          <p:cNvPr id="13" name="Text 11"/>
          <p:cNvSpPr/>
          <p:nvPr/>
        </p:nvSpPr>
        <p:spPr>
          <a:xfrm>
            <a:off x="4251960" y="3401568"/>
            <a:ext cx="6537960" cy="320040"/>
          </a:xfrm>
          <a:prstGeom prst="rect">
            <a:avLst/>
          </a:prstGeom>
          <a:noFill/>
          <a:ln/>
        </p:spPr>
        <p:txBody>
          <a:bodyPr wrap="square" lIns="762" tIns="762" rIns="762" bIns="762" rtlCol="0" anchor="t">
            <a:normAutofit/>
          </a:bodyPr>
          <a:lstStyle/>
          <a:p>
            <a:pPr marL="0" indent="0" algn="l">
              <a:buNone/>
            </a:pPr>
            <a:r>
              <a:rPr lang="en-US" sz="1600" dirty="0">
                <a:solidFill>
                  <a:srgbClr val="172A22"/>
                </a:solidFill>
                <a:latin typeface="Aptos" pitchFamily="34" charset="0"/>
                <a:ea typeface="Aptos" pitchFamily="34" charset="-122"/>
                <a:cs typeface="Aptos" pitchFamily="34" charset="-120"/>
              </a:rPr>
              <a:t>Minta maaf, mendoakan, sedekah, menahan lisan atau membetulkan tindakan.</a:t>
            </a:r>
            <a:endParaRPr lang="en-US" sz="1600" dirty="0"/>
          </a:p>
        </p:txBody>
      </p:sp>
      <p:sp>
        <p:nvSpPr>
          <p:cNvPr id="14" name="Text 12"/>
          <p:cNvSpPr/>
          <p:nvPr/>
        </p:nvSpPr>
        <p:spPr>
          <a:xfrm>
            <a:off x="868680" y="4389120"/>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04</a:t>
            </a:r>
            <a:endParaRPr lang="en-US" sz="2400" dirty="0"/>
          </a:p>
        </p:txBody>
      </p:sp>
      <p:sp>
        <p:nvSpPr>
          <p:cNvPr id="15" name="Text 13"/>
          <p:cNvSpPr/>
          <p:nvPr/>
        </p:nvSpPr>
        <p:spPr>
          <a:xfrm>
            <a:off x="1691640" y="4416552"/>
            <a:ext cx="2377440" cy="256032"/>
          </a:xfrm>
          <a:prstGeom prst="rect">
            <a:avLst/>
          </a:prstGeom>
          <a:noFill/>
          <a:ln/>
        </p:spPr>
        <p:txBody>
          <a:bodyPr wrap="square" lIns="762" tIns="762" rIns="762" bIns="762" rtlCol="0" anchor="t">
            <a:normAutofit/>
          </a:bodyPr>
          <a:lstStyle/>
          <a:p>
            <a:pPr marL="0" indent="0" algn="l">
              <a:buNone/>
            </a:pPr>
            <a:r>
              <a:rPr lang="en-US" sz="1800" b="1" dirty="0">
                <a:solidFill>
                  <a:srgbClr val="174C3C"/>
                </a:solidFill>
                <a:latin typeface="Aptos" pitchFamily="34" charset="0"/>
                <a:ea typeface="Aptos" pitchFamily="34" charset="-122"/>
                <a:cs typeface="Aptos" pitchFamily="34" charset="-120"/>
              </a:rPr>
              <a:t>4. Catat perubahan</a:t>
            </a:r>
            <a:endParaRPr lang="en-US" sz="1800" dirty="0"/>
          </a:p>
        </p:txBody>
      </p:sp>
      <p:sp>
        <p:nvSpPr>
          <p:cNvPr id="16" name="Text 14"/>
          <p:cNvSpPr/>
          <p:nvPr/>
        </p:nvSpPr>
        <p:spPr>
          <a:xfrm>
            <a:off x="4251960" y="4407408"/>
            <a:ext cx="6537960" cy="320040"/>
          </a:xfrm>
          <a:prstGeom prst="rect">
            <a:avLst/>
          </a:prstGeom>
          <a:noFill/>
          <a:ln/>
        </p:spPr>
        <p:txBody>
          <a:bodyPr wrap="square" lIns="762" tIns="762" rIns="762" bIns="762" rtlCol="0" anchor="t">
            <a:normAutofit/>
          </a:bodyPr>
          <a:lstStyle/>
          <a:p>
            <a:pPr marL="0" indent="0" algn="l">
              <a:buNone/>
            </a:pPr>
            <a:r>
              <a:rPr lang="en-US" sz="1600" dirty="0">
                <a:solidFill>
                  <a:srgbClr val="172A22"/>
                </a:solidFill>
                <a:latin typeface="Aptos" pitchFamily="34" charset="0"/>
                <a:ea typeface="Aptos" pitchFamily="34" charset="-122"/>
                <a:cs typeface="Aptos" pitchFamily="34" charset="-120"/>
              </a:rPr>
              <a:t>Apa reaksi lama yang berjaya ditahan? Apa reaksi baru yang Allah bantu?</a:t>
            </a:r>
            <a:endParaRPr lang="en-US" sz="1600" dirty="0"/>
          </a:p>
        </p:txBody>
      </p:sp>
      <p:sp>
        <p:nvSpPr>
          <p:cNvPr id="17" name="Shape 15"/>
          <p:cNvSpPr/>
          <p:nvPr/>
        </p:nvSpPr>
        <p:spPr>
          <a:xfrm>
            <a:off x="1051560" y="5486400"/>
            <a:ext cx="9966960" cy="502920"/>
          </a:xfrm>
          <a:prstGeom prst="roundRect">
            <a:avLst>
              <a:gd name="adj" fmla="val 14545"/>
            </a:avLst>
          </a:prstGeom>
          <a:solidFill>
            <a:srgbClr val="FFF7E8"/>
          </a:solidFill>
          <a:ln w="12700">
            <a:solidFill>
              <a:srgbClr val="C9A24A">
                <a:alpha val="45000"/>
              </a:srgbClr>
            </a:solidFill>
            <a:prstDash val="solid"/>
          </a:ln>
        </p:spPr>
      </p:sp>
      <p:sp>
        <p:nvSpPr>
          <p:cNvPr id="18" name="Text 16"/>
          <p:cNvSpPr/>
          <p:nvPr/>
        </p:nvSpPr>
        <p:spPr>
          <a:xfrm>
            <a:off x="1234440" y="5641848"/>
            <a:ext cx="9601200" cy="228600"/>
          </a:xfrm>
          <a:prstGeom prst="rect">
            <a:avLst/>
          </a:prstGeom>
          <a:noFill/>
          <a:ln/>
        </p:spPr>
        <p:txBody>
          <a:bodyPr wrap="square" lIns="762" tIns="762" rIns="762" bIns="762" rtlCol="0" anchor="t">
            <a:normAutofit/>
          </a:bodyPr>
          <a:lstStyle/>
          <a:p>
            <a:pPr marL="0" indent="0" algn="ctr">
              <a:buNone/>
            </a:pPr>
            <a:r>
              <a:rPr lang="en-US" sz="1800" b="1" dirty="0">
                <a:solidFill>
                  <a:srgbClr val="0B2D24"/>
                </a:solidFill>
                <a:latin typeface="Aptos" pitchFamily="34" charset="0"/>
                <a:ea typeface="Aptos" pitchFamily="34" charset="-122"/>
                <a:cs typeface="Aptos" pitchFamily="34" charset="-120"/>
              </a:rPr>
              <a:t>Formula ringkas: SEDAR → ISTIGHFAR → BAIKI → ULANG</a:t>
            </a:r>
            <a:endParaRPr lang="en-US" sz="1800" dirty="0"/>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3E7"/>
          </a:solidFill>
          <a:ln w="12700">
            <a:solidFill>
              <a:srgbClr val="F8F3E7">
                <a:alpha val="0"/>
              </a:srgbClr>
            </a:solidFill>
            <a:prstDash val="solid"/>
          </a:ln>
        </p:spPr>
      </p:sp>
      <p:sp>
        <p:nvSpPr>
          <p:cNvPr id="3" name="Text 1"/>
          <p:cNvSpPr/>
          <p:nvPr/>
        </p:nvSpPr>
        <p:spPr>
          <a:xfrm>
            <a:off x="685800" y="411480"/>
            <a:ext cx="4114800" cy="228600"/>
          </a:xfrm>
          <a:prstGeom prst="rect">
            <a:avLst/>
          </a:prstGeom>
          <a:noFill/>
          <a:ln/>
        </p:spPr>
        <p:txBody>
          <a:bodyPr wrap="square" lIns="0" tIns="0" rIns="0" bIns="0" rtlCol="0" anchor="ctr"/>
          <a:lstStyle/>
          <a:p>
            <a:pPr marL="0" indent="0">
              <a:buNone/>
            </a:pPr>
            <a:r>
              <a:rPr lang="en-US" sz="950" b="1" dirty="0">
                <a:solidFill>
                  <a:srgbClr val="C9A24A"/>
                </a:solidFill>
                <a:latin typeface="Aptos" pitchFamily="34" charset="0"/>
                <a:ea typeface="Aptos" pitchFamily="34" charset="-122"/>
                <a:cs typeface="Aptos" pitchFamily="34" charset="-120"/>
              </a:rPr>
              <a:t>HASIL SESI</a:t>
            </a:r>
            <a:endParaRPr lang="en-US" sz="950" dirty="0"/>
          </a:p>
        </p:txBody>
      </p:sp>
      <p:sp>
        <p:nvSpPr>
          <p:cNvPr id="4" name="Text 2"/>
          <p:cNvSpPr/>
          <p:nvPr/>
        </p:nvSpPr>
        <p:spPr>
          <a:xfrm>
            <a:off x="640080" y="685800"/>
            <a:ext cx="10881360" cy="502920"/>
          </a:xfrm>
          <a:prstGeom prst="rect">
            <a:avLst/>
          </a:prstGeom>
          <a:noFill/>
          <a:ln/>
        </p:spPr>
        <p:txBody>
          <a:bodyPr wrap="square" lIns="0" tIns="0" rIns="0" bIns="0" rtlCol="0" anchor="ctr">
            <a:normAutofit/>
          </a:bodyPr>
          <a:lstStyle/>
          <a:p>
            <a:pPr marL="0" indent="0">
              <a:buNone/>
            </a:pPr>
            <a:r>
              <a:rPr lang="en-US" sz="3200" b="1" dirty="0" err="1">
                <a:solidFill>
                  <a:srgbClr val="172A22"/>
                </a:solidFill>
                <a:latin typeface="Aptos Display" pitchFamily="34" charset="0"/>
                <a:ea typeface="Aptos Display" pitchFamily="34" charset="-122"/>
                <a:cs typeface="Aptos Display" pitchFamily="34" charset="-120"/>
              </a:rPr>
              <a:t>Objektif</a:t>
            </a:r>
            <a:endParaRPr lang="en-US" sz="3200" dirty="0"/>
          </a:p>
        </p:txBody>
      </p:sp>
      <p:sp>
        <p:nvSpPr>
          <p:cNvPr id="5" name="Text 3"/>
          <p:cNvSpPr/>
          <p:nvPr/>
        </p:nvSpPr>
        <p:spPr>
          <a:xfrm>
            <a:off x="822960" y="1463040"/>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01</a:t>
            </a:r>
            <a:endParaRPr lang="en-US" sz="2400" dirty="0"/>
          </a:p>
        </p:txBody>
      </p:sp>
      <p:sp>
        <p:nvSpPr>
          <p:cNvPr id="6" name="Text 4"/>
          <p:cNvSpPr/>
          <p:nvPr/>
        </p:nvSpPr>
        <p:spPr>
          <a:xfrm>
            <a:off x="1691640" y="1508760"/>
            <a:ext cx="3840480" cy="320040"/>
          </a:xfrm>
          <a:prstGeom prst="rect">
            <a:avLst/>
          </a:prstGeom>
          <a:noFill/>
          <a:ln/>
        </p:spPr>
        <p:txBody>
          <a:bodyPr wrap="square" lIns="762" tIns="762" rIns="762" bIns="762" rtlCol="0" anchor="t">
            <a:normAutofit fontScale="85000" lnSpcReduction="10000"/>
          </a:bodyPr>
          <a:lstStyle/>
          <a:p>
            <a:pPr marL="0" indent="0" algn="l">
              <a:buNone/>
            </a:pPr>
            <a:r>
              <a:rPr lang="en-US" sz="2000" b="1" dirty="0">
                <a:solidFill>
                  <a:srgbClr val="174C3C"/>
                </a:solidFill>
                <a:latin typeface="Aptos" pitchFamily="34" charset="0"/>
                <a:ea typeface="Aptos" pitchFamily="34" charset="-122"/>
                <a:cs typeface="Aptos" pitchFamily="34" charset="-120"/>
              </a:rPr>
              <a:t>Faham tazkiyah sebagai misi wahyu</a:t>
            </a:r>
            <a:endParaRPr lang="en-US" sz="2000" dirty="0"/>
          </a:p>
        </p:txBody>
      </p:sp>
      <p:sp>
        <p:nvSpPr>
          <p:cNvPr id="7" name="Text 5"/>
          <p:cNvSpPr/>
          <p:nvPr/>
        </p:nvSpPr>
        <p:spPr>
          <a:xfrm>
            <a:off x="1691640" y="1892808"/>
            <a:ext cx="6949440" cy="411480"/>
          </a:xfrm>
          <a:prstGeom prst="rect">
            <a:avLst/>
          </a:prstGeom>
          <a:noFill/>
          <a:ln/>
        </p:spPr>
        <p:txBody>
          <a:bodyPr wrap="square" lIns="762" tIns="762" rIns="762" bIns="762" rtlCol="0" anchor="t">
            <a:normAutofit/>
          </a:bodyPr>
          <a:lstStyle/>
          <a:p>
            <a:pPr marL="0" indent="0" algn="l">
              <a:buNone/>
            </a:pPr>
            <a:r>
              <a:rPr lang="en-US" sz="1500" dirty="0">
                <a:solidFill>
                  <a:srgbClr val="695F46"/>
                </a:solidFill>
                <a:latin typeface="Aptos" pitchFamily="34" charset="0"/>
                <a:ea typeface="Aptos" pitchFamily="34" charset="-122"/>
                <a:cs typeface="Aptos" pitchFamily="34" charset="-120"/>
              </a:rPr>
              <a:t>Bukan sekadar motivasi diri, tetapi proses Rasul membina jiwa.</a:t>
            </a:r>
            <a:endParaRPr lang="en-US" sz="1500" dirty="0"/>
          </a:p>
        </p:txBody>
      </p:sp>
      <p:sp>
        <p:nvSpPr>
          <p:cNvPr id="8" name="Text 6"/>
          <p:cNvSpPr/>
          <p:nvPr/>
        </p:nvSpPr>
        <p:spPr>
          <a:xfrm>
            <a:off x="822960" y="2788920"/>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02</a:t>
            </a:r>
            <a:endParaRPr lang="en-US" sz="2400" dirty="0"/>
          </a:p>
        </p:txBody>
      </p:sp>
      <p:sp>
        <p:nvSpPr>
          <p:cNvPr id="9" name="Text 7"/>
          <p:cNvSpPr/>
          <p:nvPr/>
        </p:nvSpPr>
        <p:spPr>
          <a:xfrm>
            <a:off x="1691640" y="2834640"/>
            <a:ext cx="3840480" cy="320040"/>
          </a:xfrm>
          <a:prstGeom prst="rect">
            <a:avLst/>
          </a:prstGeom>
          <a:noFill/>
          <a:ln/>
        </p:spPr>
        <p:txBody>
          <a:bodyPr wrap="square" lIns="762" tIns="762" rIns="762" bIns="762" rtlCol="0" anchor="t">
            <a:normAutofit/>
          </a:bodyPr>
          <a:lstStyle/>
          <a:p>
            <a:pPr marL="0" indent="0" algn="l">
              <a:buNone/>
            </a:pPr>
            <a:r>
              <a:rPr lang="en-US" sz="2000" b="1" dirty="0">
                <a:solidFill>
                  <a:srgbClr val="174C3C"/>
                </a:solidFill>
                <a:latin typeface="Aptos" pitchFamily="34" charset="0"/>
                <a:ea typeface="Aptos" pitchFamily="34" charset="-122"/>
                <a:cs typeface="Aptos" pitchFamily="34" charset="-120"/>
              </a:rPr>
              <a:t>Nampak peta Said Hawwa</a:t>
            </a:r>
            <a:endParaRPr lang="en-US" sz="2000" dirty="0"/>
          </a:p>
        </p:txBody>
      </p:sp>
      <p:sp>
        <p:nvSpPr>
          <p:cNvPr id="10" name="Text 8"/>
          <p:cNvSpPr/>
          <p:nvPr/>
        </p:nvSpPr>
        <p:spPr>
          <a:xfrm>
            <a:off x="1691640" y="3218688"/>
            <a:ext cx="6949440" cy="411480"/>
          </a:xfrm>
          <a:prstGeom prst="rect">
            <a:avLst/>
          </a:prstGeom>
          <a:noFill/>
          <a:ln/>
        </p:spPr>
        <p:txBody>
          <a:bodyPr wrap="square" lIns="762" tIns="762" rIns="762" bIns="762" rtlCol="0" anchor="t">
            <a:normAutofit/>
          </a:bodyPr>
          <a:lstStyle/>
          <a:p>
            <a:pPr marL="0" indent="0" algn="l">
              <a:buNone/>
            </a:pPr>
            <a:r>
              <a:rPr lang="en-US" sz="1500" dirty="0">
                <a:solidFill>
                  <a:srgbClr val="695F46"/>
                </a:solidFill>
                <a:latin typeface="Aptos" pitchFamily="34" charset="0"/>
                <a:ea typeface="Aptos" pitchFamily="34" charset="-122"/>
                <a:cs typeface="Aptos" pitchFamily="34" charset="-120"/>
              </a:rPr>
              <a:t>Penyakit hati, ibadah, akhlak dan adab hubungan disusun sebagai sistem.</a:t>
            </a:r>
            <a:endParaRPr lang="en-US" sz="1500" dirty="0"/>
          </a:p>
        </p:txBody>
      </p:sp>
      <p:sp>
        <p:nvSpPr>
          <p:cNvPr id="11" name="Text 9"/>
          <p:cNvSpPr/>
          <p:nvPr/>
        </p:nvSpPr>
        <p:spPr>
          <a:xfrm>
            <a:off x="822960" y="4114800"/>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03</a:t>
            </a:r>
            <a:endParaRPr lang="en-US" sz="2400" dirty="0"/>
          </a:p>
        </p:txBody>
      </p:sp>
      <p:sp>
        <p:nvSpPr>
          <p:cNvPr id="12" name="Text 10"/>
          <p:cNvSpPr/>
          <p:nvPr/>
        </p:nvSpPr>
        <p:spPr>
          <a:xfrm>
            <a:off x="1691640" y="4160520"/>
            <a:ext cx="4502126" cy="320040"/>
          </a:xfrm>
          <a:prstGeom prst="rect">
            <a:avLst/>
          </a:prstGeom>
          <a:noFill/>
          <a:ln/>
        </p:spPr>
        <p:txBody>
          <a:bodyPr wrap="square" lIns="762" tIns="762" rIns="762" bIns="762" rtlCol="0" anchor="t">
            <a:normAutofit/>
          </a:bodyPr>
          <a:lstStyle/>
          <a:p>
            <a:pPr marL="0" indent="0" algn="l">
              <a:buNone/>
            </a:pPr>
            <a:r>
              <a:rPr lang="en-US" sz="2000" b="1" dirty="0">
                <a:solidFill>
                  <a:srgbClr val="174C3C"/>
                </a:solidFill>
                <a:latin typeface="Aptos" pitchFamily="34" charset="0"/>
                <a:ea typeface="Aptos" pitchFamily="34" charset="-122"/>
                <a:cs typeface="Aptos" pitchFamily="34" charset="-120"/>
              </a:rPr>
              <a:t>Guna SADR untuk membersihkan hati</a:t>
            </a:r>
            <a:endParaRPr lang="en-US" sz="2000" dirty="0"/>
          </a:p>
        </p:txBody>
      </p:sp>
      <p:sp>
        <p:nvSpPr>
          <p:cNvPr id="13" name="Text 11"/>
          <p:cNvSpPr/>
          <p:nvPr/>
        </p:nvSpPr>
        <p:spPr>
          <a:xfrm>
            <a:off x="1691640" y="4544568"/>
            <a:ext cx="6949440" cy="411480"/>
          </a:xfrm>
          <a:prstGeom prst="rect">
            <a:avLst/>
          </a:prstGeom>
          <a:noFill/>
          <a:ln/>
        </p:spPr>
        <p:txBody>
          <a:bodyPr wrap="square" lIns="762" tIns="762" rIns="762" bIns="762" rtlCol="0" anchor="t">
            <a:normAutofit/>
          </a:bodyPr>
          <a:lstStyle/>
          <a:p>
            <a:pPr marL="0" indent="0" algn="l">
              <a:buNone/>
            </a:pPr>
            <a:r>
              <a:rPr lang="en-US" sz="1500" dirty="0">
                <a:solidFill>
                  <a:srgbClr val="695F46"/>
                </a:solidFill>
                <a:latin typeface="Aptos" pitchFamily="34" charset="0"/>
                <a:ea typeface="Aptos" pitchFamily="34" charset="-122"/>
                <a:cs typeface="Aptos" pitchFamily="34" charset="-120"/>
              </a:rPr>
              <a:t>Setiap situasi harian menjadi medan tazkiyah, bukan sekadar ujian emosi.</a:t>
            </a:r>
            <a:endParaRPr lang="en-US" sz="1500" dirty="0"/>
          </a:p>
        </p:txBody>
      </p:sp>
      <p:pic>
        <p:nvPicPr>
          <p:cNvPr id="14" name="Image 0" descr="/mnt/data/tazkiyah_assets/pdf_pages/page_1-001.png"/>
          <p:cNvPicPr>
            <a:picLocks noChangeAspect="1"/>
          </p:cNvPicPr>
          <p:nvPr/>
        </p:nvPicPr>
        <p:blipFill>
          <a:blip r:embed="rId3"/>
          <a:stretch>
            <a:fillRect/>
          </a:stretch>
        </p:blipFill>
        <p:spPr>
          <a:xfrm>
            <a:off x="9052560" y="1620501"/>
            <a:ext cx="2240280" cy="3159798"/>
          </a:xfrm>
          <a:prstGeom prst="rect">
            <a:avLst/>
          </a:prstGeom>
        </p:spPr>
      </p:pic>
      <p:sp>
        <p:nvSpPr>
          <p:cNvPr id="15" name="Shape 12"/>
          <p:cNvSpPr/>
          <p:nvPr/>
        </p:nvSpPr>
        <p:spPr>
          <a:xfrm>
            <a:off x="9052560" y="1051560"/>
            <a:ext cx="2240280" cy="4297680"/>
          </a:xfrm>
          <a:prstGeom prst="rect">
            <a:avLst/>
          </a:prstGeom>
          <a:solidFill>
            <a:srgbClr val="FFFFFF">
              <a:alpha val="0"/>
            </a:srgbClr>
          </a:solidFill>
          <a:ln w="15240">
            <a:solidFill>
              <a:srgbClr val="C9A24A">
                <a:alpha val="80000"/>
              </a:srgbClr>
            </a:solidFill>
            <a:prstDash val="solid"/>
          </a:ln>
        </p:spPr>
      </p:sp>
      <p:sp>
        <p:nvSpPr>
          <p:cNvPr id="16" name="Text 13"/>
          <p:cNvSpPr/>
          <p:nvPr/>
        </p:nvSpPr>
        <p:spPr>
          <a:xfrm>
            <a:off x="685800" y="6272784"/>
            <a:ext cx="7498080" cy="210312"/>
          </a:xfrm>
          <a:prstGeom prst="rect">
            <a:avLst/>
          </a:prstGeom>
          <a:noFill/>
          <a:ln/>
        </p:spPr>
        <p:txBody>
          <a:bodyPr wrap="square" lIns="0" tIns="0" rIns="0" bIns="0" rtlCol="0" anchor="ctr">
            <a:normAutofit/>
          </a:bodyPr>
          <a:lstStyle/>
          <a:p>
            <a:pPr marL="0" indent="0">
              <a:buNone/>
            </a:pPr>
            <a:r>
              <a:rPr lang="en-US" sz="750" dirty="0">
                <a:solidFill>
                  <a:srgbClr val="7A6A44"/>
                </a:solidFill>
                <a:latin typeface="Aptos" pitchFamily="34" charset="0"/>
                <a:ea typeface="Aptos" pitchFamily="34" charset="-122"/>
                <a:cs typeface="Aptos" pitchFamily="34" charset="-120"/>
              </a:rPr>
              <a:t>Rujukan utama: al-Mustakhlas fi Tazkiyat al-Anfus, Said Hawwa</a:t>
            </a:r>
            <a:endParaRPr lang="en-US" sz="750" dirty="0"/>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mnt/data/a_richly_detailed_stylized_fantasy_islamic_inspir.png"/>
          <p:cNvPicPr>
            <a:picLocks noChangeAspect="1"/>
          </p:cNvPicPr>
          <p:nvPr/>
        </p:nvPicPr>
        <p:blipFill>
          <a:blip r:embed="rId3"/>
          <a:srcRect t="25" b="25"/>
          <a:stretch/>
        </p:blipFill>
        <p:spPr>
          <a:xfrm>
            <a:off x="0" y="0"/>
            <a:ext cx="12191695" cy="6858000"/>
          </a:xfrm>
          <a:prstGeom prst="rect">
            <a:avLst/>
          </a:prstGeom>
        </p:spPr>
      </p:pic>
      <p:sp>
        <p:nvSpPr>
          <p:cNvPr id="3" name="Text 0"/>
          <p:cNvSpPr/>
          <p:nvPr/>
        </p:nvSpPr>
        <p:spPr>
          <a:xfrm>
            <a:off x="685800" y="502920"/>
            <a:ext cx="4114800" cy="228600"/>
          </a:xfrm>
          <a:prstGeom prst="rect">
            <a:avLst/>
          </a:prstGeom>
          <a:noFill/>
          <a:ln/>
        </p:spPr>
        <p:txBody>
          <a:bodyPr wrap="square" lIns="0" tIns="0" rIns="0" bIns="0" rtlCol="0" anchor="ctr"/>
          <a:lstStyle/>
          <a:p>
            <a:pPr marL="0" indent="0">
              <a:buNone/>
            </a:pPr>
            <a:r>
              <a:rPr lang="en-US" sz="950" b="1" dirty="0">
                <a:solidFill>
                  <a:srgbClr val="E2C67F"/>
                </a:solidFill>
                <a:latin typeface="Aptos" pitchFamily="34" charset="0"/>
                <a:ea typeface="Aptos" pitchFamily="34" charset="-122"/>
                <a:cs typeface="Aptos" pitchFamily="34" charset="-120"/>
              </a:rPr>
              <a:t>PENUTUP</a:t>
            </a:r>
            <a:endParaRPr lang="en-US" sz="950" dirty="0"/>
          </a:p>
        </p:txBody>
      </p:sp>
      <p:sp>
        <p:nvSpPr>
          <p:cNvPr id="4" name="Text 1"/>
          <p:cNvSpPr/>
          <p:nvPr/>
        </p:nvSpPr>
        <p:spPr>
          <a:xfrm>
            <a:off x="640080" y="822960"/>
            <a:ext cx="10881360" cy="502920"/>
          </a:xfrm>
          <a:prstGeom prst="rect">
            <a:avLst/>
          </a:prstGeom>
          <a:noFill/>
          <a:ln/>
        </p:spPr>
        <p:txBody>
          <a:bodyPr wrap="square" lIns="0" tIns="0" rIns="0" bIns="0" rtlCol="0" anchor="ctr">
            <a:normAutofit/>
          </a:bodyPr>
          <a:lstStyle/>
          <a:p>
            <a:pPr marL="0" indent="0">
              <a:buNone/>
            </a:pPr>
            <a:r>
              <a:rPr lang="en-US" sz="3200" b="1" dirty="0">
                <a:solidFill>
                  <a:srgbClr val="FFFFFF"/>
                </a:solidFill>
                <a:latin typeface="Aptos Display" pitchFamily="34" charset="0"/>
                <a:ea typeface="Aptos Display" pitchFamily="34" charset="-122"/>
                <a:cs typeface="Aptos Display" pitchFamily="34" charset="-120"/>
              </a:rPr>
              <a:t>Doa tazkiyah</a:t>
            </a:r>
            <a:endParaRPr lang="en-US" sz="3200" dirty="0"/>
          </a:p>
        </p:txBody>
      </p:sp>
      <p:sp>
        <p:nvSpPr>
          <p:cNvPr id="5" name="Shape 2"/>
          <p:cNvSpPr/>
          <p:nvPr/>
        </p:nvSpPr>
        <p:spPr>
          <a:xfrm>
            <a:off x="914400" y="2103120"/>
            <a:ext cx="54864" cy="1188720"/>
          </a:xfrm>
          <a:prstGeom prst="rect">
            <a:avLst/>
          </a:prstGeom>
          <a:solidFill>
            <a:srgbClr val="E2C67F"/>
          </a:solidFill>
          <a:ln w="12700">
            <a:solidFill>
              <a:srgbClr val="E2C67F">
                <a:alpha val="0"/>
              </a:srgbClr>
            </a:solidFill>
            <a:prstDash val="solid"/>
          </a:ln>
        </p:spPr>
      </p:sp>
      <p:sp>
        <p:nvSpPr>
          <p:cNvPr id="6" name="Text 3"/>
          <p:cNvSpPr/>
          <p:nvPr/>
        </p:nvSpPr>
        <p:spPr>
          <a:xfrm>
            <a:off x="1078992" y="2121408"/>
            <a:ext cx="10241280" cy="534924"/>
          </a:xfrm>
          <a:prstGeom prst="rect">
            <a:avLst/>
          </a:prstGeom>
          <a:noFill/>
          <a:ln/>
        </p:spPr>
        <p:txBody>
          <a:bodyPr wrap="square" lIns="0" tIns="0" rIns="0" bIns="0" rtlCol="0" anchor="ctr">
            <a:normAutofit/>
          </a:bodyPr>
          <a:lstStyle/>
          <a:p>
            <a:pPr marL="0" indent="0" algn="r">
              <a:buNone/>
            </a:pPr>
            <a:r>
              <a:rPr lang="en-US" sz="2700" b="1" dirty="0">
                <a:solidFill>
                  <a:srgbClr val="FFF7E8"/>
                </a:solidFill>
                <a:latin typeface="Noto Sans Arabic" pitchFamily="34" charset="0"/>
                <a:ea typeface="Noto Sans Arabic" pitchFamily="34" charset="-122"/>
                <a:cs typeface="Noto Sans Arabic" pitchFamily="34" charset="-120"/>
              </a:rPr>
              <a:t>اللَّهُمَّ آتِ نَفْسِي تَقْوَاهَا، وَزَكِّهَا أَنْتَ خَيْرُ مَنْ زَكَّاهَا، أَنْتَ وَلِيُّهَا وَمَوْلَاهَا</a:t>
            </a:r>
            <a:endParaRPr lang="en-US" sz="2700" dirty="0"/>
          </a:p>
        </p:txBody>
      </p:sp>
      <p:sp>
        <p:nvSpPr>
          <p:cNvPr id="7" name="Text 4"/>
          <p:cNvSpPr/>
          <p:nvPr/>
        </p:nvSpPr>
        <p:spPr>
          <a:xfrm>
            <a:off x="1078992" y="2697480"/>
            <a:ext cx="10241280" cy="534924"/>
          </a:xfrm>
          <a:prstGeom prst="rect">
            <a:avLst/>
          </a:prstGeom>
          <a:noFill/>
          <a:ln/>
        </p:spPr>
        <p:txBody>
          <a:bodyPr wrap="square" lIns="0" tIns="0" rIns="0" bIns="0" rtlCol="0" anchor="ctr">
            <a:normAutofit/>
          </a:bodyPr>
          <a:lstStyle/>
          <a:p>
            <a:pPr marL="0" indent="0">
              <a:buNone/>
            </a:pPr>
            <a:r>
              <a:rPr lang="en-US" sz="1500" i="1" dirty="0">
                <a:solidFill>
                  <a:srgbClr val="FFF7E8"/>
                </a:solidFill>
                <a:latin typeface="Aptos" pitchFamily="34" charset="0"/>
                <a:ea typeface="Aptos" pitchFamily="34" charset="-122"/>
                <a:cs typeface="Aptos" pitchFamily="34" charset="-120"/>
              </a:rPr>
              <a:t>Ya Allah, berikanlah kepada jiwaku ketakwaannya, dan sucikanlah ia. Engkaulah sebaik-baik yang menyucikannya. Engkaulah Pelindung dan Pemiliknya.</a:t>
            </a:r>
            <a:endParaRPr lang="en-US" sz="1500" dirty="0"/>
          </a:p>
        </p:txBody>
      </p:sp>
      <p:sp>
        <p:nvSpPr>
          <p:cNvPr id="8" name="Text 5"/>
          <p:cNvSpPr/>
          <p:nvPr/>
        </p:nvSpPr>
        <p:spPr>
          <a:xfrm>
            <a:off x="914400" y="3985403"/>
            <a:ext cx="4472796" cy="1492370"/>
          </a:xfrm>
          <a:prstGeom prst="rect">
            <a:avLst/>
          </a:prstGeom>
          <a:noFill/>
          <a:ln/>
        </p:spPr>
        <p:txBody>
          <a:bodyPr wrap="square" lIns="0" tIns="0" rIns="0" bIns="0" rtlCol="0" anchor="ctr">
            <a:normAutofit fontScale="92500" lnSpcReduction="10000"/>
          </a:bodyPr>
          <a:lstStyle/>
          <a:p>
            <a:pPr marL="0" indent="0">
              <a:buNone/>
            </a:pPr>
            <a:r>
              <a:rPr lang="en-US" sz="2800" b="1" dirty="0">
                <a:solidFill>
                  <a:srgbClr val="E2C67F"/>
                </a:solidFill>
                <a:latin typeface="Aptos Display" pitchFamily="34" charset="0"/>
                <a:ea typeface="Aptos Display" pitchFamily="34" charset="-122"/>
                <a:cs typeface="Aptos Display" pitchFamily="34" charset="-120"/>
              </a:rPr>
              <a:t>“Tazkiyah bukan projek menjadi sempurna. Ia perjalanan kembali kepada Allah setiap kali hati diuji.”</a:t>
            </a:r>
            <a:endParaRPr lang="en-US" sz="2800" dirty="0"/>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20</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B2D24"/>
          </a:solidFill>
          <a:ln w="12700">
            <a:solidFill>
              <a:srgbClr val="0B2D24">
                <a:alpha val="0"/>
              </a:srgbClr>
            </a:solidFill>
            <a:prstDash val="solid"/>
          </a:ln>
        </p:spPr>
      </p:sp>
      <p:sp>
        <p:nvSpPr>
          <p:cNvPr id="3" name="Text 1"/>
          <p:cNvSpPr/>
          <p:nvPr/>
        </p:nvSpPr>
        <p:spPr>
          <a:xfrm>
            <a:off x="685800" y="502920"/>
            <a:ext cx="4114800" cy="228600"/>
          </a:xfrm>
          <a:prstGeom prst="rect">
            <a:avLst/>
          </a:prstGeom>
          <a:noFill/>
          <a:ln/>
        </p:spPr>
        <p:txBody>
          <a:bodyPr wrap="square" lIns="0" tIns="0" rIns="0" bIns="0" rtlCol="0" anchor="ctr"/>
          <a:lstStyle/>
          <a:p>
            <a:pPr marL="0" indent="0">
              <a:buNone/>
            </a:pPr>
            <a:r>
              <a:rPr lang="en-US" sz="950" b="1" dirty="0">
                <a:solidFill>
                  <a:srgbClr val="E2C67F"/>
                </a:solidFill>
                <a:latin typeface="Aptos" pitchFamily="34" charset="0"/>
                <a:ea typeface="Aptos" pitchFamily="34" charset="-122"/>
                <a:cs typeface="Aptos" pitchFamily="34" charset="-120"/>
              </a:rPr>
              <a:t>ASAS WAHYU</a:t>
            </a:r>
            <a:endParaRPr lang="en-US" sz="950" dirty="0"/>
          </a:p>
        </p:txBody>
      </p:sp>
      <p:sp>
        <p:nvSpPr>
          <p:cNvPr id="4" name="Text 2"/>
          <p:cNvSpPr/>
          <p:nvPr/>
        </p:nvSpPr>
        <p:spPr>
          <a:xfrm>
            <a:off x="640080" y="822960"/>
            <a:ext cx="10881360" cy="502920"/>
          </a:xfrm>
          <a:prstGeom prst="rect">
            <a:avLst/>
          </a:prstGeom>
          <a:noFill/>
          <a:ln/>
        </p:spPr>
        <p:txBody>
          <a:bodyPr wrap="square" lIns="0" tIns="0" rIns="0" bIns="0" rtlCol="0" anchor="ctr">
            <a:normAutofit/>
          </a:bodyPr>
          <a:lstStyle/>
          <a:p>
            <a:pPr marL="0" indent="0">
              <a:buNone/>
            </a:pPr>
            <a:r>
              <a:rPr lang="en-US" sz="3200" b="1" dirty="0">
                <a:solidFill>
                  <a:srgbClr val="FFFFFF"/>
                </a:solidFill>
                <a:latin typeface="Aptos Display" pitchFamily="34" charset="0"/>
                <a:ea typeface="Aptos Display" pitchFamily="34" charset="-122"/>
                <a:cs typeface="Aptos Display" pitchFamily="34" charset="-120"/>
              </a:rPr>
              <a:t>Tazkiyah ialah fungsi al-Quran dan Rasul</a:t>
            </a:r>
            <a:endParaRPr lang="en-US" sz="3200" dirty="0"/>
          </a:p>
        </p:txBody>
      </p:sp>
      <p:sp>
        <p:nvSpPr>
          <p:cNvPr id="5" name="Shape 3"/>
          <p:cNvSpPr/>
          <p:nvPr/>
        </p:nvSpPr>
        <p:spPr>
          <a:xfrm>
            <a:off x="777240" y="1828800"/>
            <a:ext cx="54864" cy="1234440"/>
          </a:xfrm>
          <a:prstGeom prst="rect">
            <a:avLst/>
          </a:prstGeom>
          <a:solidFill>
            <a:srgbClr val="E2C67F"/>
          </a:solidFill>
          <a:ln w="12700">
            <a:solidFill>
              <a:srgbClr val="E2C67F">
                <a:alpha val="0"/>
              </a:srgbClr>
            </a:solidFill>
            <a:prstDash val="solid"/>
          </a:ln>
        </p:spPr>
      </p:sp>
      <p:sp>
        <p:nvSpPr>
          <p:cNvPr id="6" name="Text 4"/>
          <p:cNvSpPr/>
          <p:nvPr/>
        </p:nvSpPr>
        <p:spPr>
          <a:xfrm>
            <a:off x="941832" y="1847088"/>
            <a:ext cx="10515600" cy="555498"/>
          </a:xfrm>
          <a:prstGeom prst="rect">
            <a:avLst/>
          </a:prstGeom>
          <a:noFill/>
          <a:ln/>
        </p:spPr>
        <p:txBody>
          <a:bodyPr wrap="square" lIns="0" tIns="0" rIns="0" bIns="0" rtlCol="0" anchor="ctr">
            <a:normAutofit/>
          </a:bodyPr>
          <a:lstStyle/>
          <a:p>
            <a:pPr marL="0" indent="0" algn="r">
              <a:buNone/>
            </a:pPr>
            <a:r>
              <a:rPr lang="en-US" sz="2000" b="1" dirty="0">
                <a:solidFill>
                  <a:srgbClr val="FFF7E8"/>
                </a:solidFill>
                <a:latin typeface="Noto Sans Arabic" pitchFamily="34" charset="0"/>
                <a:ea typeface="Noto Sans Arabic" pitchFamily="34" charset="-122"/>
                <a:cs typeface="Noto Sans Arabic" pitchFamily="34" charset="-120"/>
              </a:rPr>
              <a:t>هُوَ الَّذِي بَعَثَ فِي الْأُمِّيِّينَ رَسُولًا مِّنْهُمْ يَتْلُو عَلَيْهِمْ آيَاتِهِ وَيُزَكِّيهِمْ وَيُعَلِّمُهُمُ الْكِتَابَ وَالْحِكْمَةَ</a:t>
            </a:r>
            <a:endParaRPr lang="en-US" sz="2000" dirty="0"/>
          </a:p>
        </p:txBody>
      </p:sp>
      <p:sp>
        <p:nvSpPr>
          <p:cNvPr id="7" name="Text 5"/>
          <p:cNvSpPr/>
          <p:nvPr/>
        </p:nvSpPr>
        <p:spPr>
          <a:xfrm>
            <a:off x="941832" y="2446020"/>
            <a:ext cx="10515600" cy="555498"/>
          </a:xfrm>
          <a:prstGeom prst="rect">
            <a:avLst/>
          </a:prstGeom>
          <a:noFill/>
          <a:ln/>
        </p:spPr>
        <p:txBody>
          <a:bodyPr wrap="square" lIns="0" tIns="0" rIns="0" bIns="0" rtlCol="0" anchor="ctr">
            <a:normAutofit/>
          </a:bodyPr>
          <a:lstStyle/>
          <a:p>
            <a:pPr marL="0" indent="0">
              <a:buNone/>
            </a:pPr>
            <a:r>
              <a:rPr lang="en-US" sz="1400" i="1" dirty="0">
                <a:solidFill>
                  <a:srgbClr val="FFF7E8"/>
                </a:solidFill>
                <a:latin typeface="Aptos" pitchFamily="34" charset="0"/>
                <a:ea typeface="Aptos" pitchFamily="34" charset="-122"/>
                <a:cs typeface="Aptos" pitchFamily="34" charset="-120"/>
              </a:rPr>
              <a:t>Dialah yang mengutus seorang Rasul ... membacakan ayat-ayat-Nya, menyucikan mereka, dan mengajarkan Kitab serta Hikmah. (Al-Jumu‘ah 62:2)</a:t>
            </a:r>
            <a:endParaRPr lang="en-US" sz="1400" dirty="0"/>
          </a:p>
        </p:txBody>
      </p:sp>
      <p:sp>
        <p:nvSpPr>
          <p:cNvPr id="8" name="Shape 6"/>
          <p:cNvSpPr/>
          <p:nvPr/>
        </p:nvSpPr>
        <p:spPr>
          <a:xfrm>
            <a:off x="914400" y="4069080"/>
            <a:ext cx="658368" cy="658368"/>
          </a:xfrm>
          <a:prstGeom prst="ellipse">
            <a:avLst/>
          </a:prstGeom>
          <a:solidFill>
            <a:srgbClr val="174C3C"/>
          </a:solidFill>
          <a:ln w="12700">
            <a:solidFill>
              <a:srgbClr val="C9A24A">
                <a:alpha val="70000"/>
              </a:srgbClr>
            </a:solidFill>
            <a:prstDash val="solid"/>
          </a:ln>
        </p:spPr>
      </p:sp>
      <p:sp>
        <p:nvSpPr>
          <p:cNvPr id="9" name="Text 7"/>
          <p:cNvSpPr/>
          <p:nvPr/>
        </p:nvSpPr>
        <p:spPr>
          <a:xfrm>
            <a:off x="914400" y="4233672"/>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1</a:t>
            </a:r>
            <a:endParaRPr lang="en-US" sz="1300" dirty="0"/>
          </a:p>
        </p:txBody>
      </p:sp>
      <p:sp>
        <p:nvSpPr>
          <p:cNvPr id="10" name="Text 8"/>
          <p:cNvSpPr/>
          <p:nvPr/>
        </p:nvSpPr>
        <p:spPr>
          <a:xfrm>
            <a:off x="594360" y="4828032"/>
            <a:ext cx="1325880" cy="256032"/>
          </a:xfrm>
          <a:prstGeom prst="rect">
            <a:avLst/>
          </a:prstGeom>
          <a:noFill/>
          <a:ln/>
        </p:spPr>
        <p:txBody>
          <a:bodyPr wrap="square" lIns="762" tIns="762" rIns="762" bIns="762" rtlCol="0" anchor="t">
            <a:normAutofit/>
          </a:bodyPr>
          <a:lstStyle/>
          <a:p>
            <a:pPr marL="0" indent="0" algn="ctr">
              <a:buNone/>
            </a:pPr>
            <a:r>
              <a:rPr lang="en-US" sz="1600" b="1" dirty="0">
                <a:solidFill>
                  <a:srgbClr val="F8F3E7"/>
                </a:solidFill>
                <a:latin typeface="Aptos" pitchFamily="34" charset="0"/>
                <a:ea typeface="Aptos" pitchFamily="34" charset="-122"/>
                <a:cs typeface="Aptos" pitchFamily="34" charset="-120"/>
              </a:rPr>
              <a:t>Tilawah</a:t>
            </a:r>
            <a:endParaRPr lang="en-US" sz="1600" dirty="0"/>
          </a:p>
        </p:txBody>
      </p:sp>
      <p:sp>
        <p:nvSpPr>
          <p:cNvPr id="11" name="Text 9"/>
          <p:cNvSpPr/>
          <p:nvPr/>
        </p:nvSpPr>
        <p:spPr>
          <a:xfrm>
            <a:off x="502920" y="5138928"/>
            <a:ext cx="1508760" cy="228600"/>
          </a:xfrm>
          <a:prstGeom prst="rect">
            <a:avLst/>
          </a:prstGeom>
          <a:noFill/>
          <a:ln/>
        </p:spPr>
        <p:txBody>
          <a:bodyPr wrap="square" lIns="762" tIns="762" rIns="762" bIns="762" rtlCol="0" anchor="t">
            <a:normAutofit/>
          </a:bodyPr>
          <a:lstStyle/>
          <a:p>
            <a:pPr marL="0" indent="0" algn="ctr">
              <a:buNone/>
            </a:pPr>
            <a:r>
              <a:rPr lang="en-US" sz="1050" dirty="0">
                <a:solidFill>
                  <a:srgbClr val="D7CDAE"/>
                </a:solidFill>
                <a:latin typeface="Aptos" pitchFamily="34" charset="0"/>
                <a:ea typeface="Aptos" pitchFamily="34" charset="-122"/>
                <a:cs typeface="Aptos" pitchFamily="34" charset="-120"/>
              </a:rPr>
              <a:t>ayat dibacakan</a:t>
            </a:r>
            <a:endParaRPr lang="en-US" sz="1050" dirty="0"/>
          </a:p>
        </p:txBody>
      </p:sp>
      <p:sp>
        <p:nvSpPr>
          <p:cNvPr id="12" name="Shape 10"/>
          <p:cNvSpPr/>
          <p:nvPr/>
        </p:nvSpPr>
        <p:spPr>
          <a:xfrm>
            <a:off x="1572768" y="4389120"/>
            <a:ext cx="2084832" cy="0"/>
          </a:xfrm>
          <a:prstGeom prst="line">
            <a:avLst/>
          </a:prstGeom>
          <a:noFill/>
          <a:ln w="17780">
            <a:solidFill>
              <a:srgbClr val="C9A24A">
                <a:alpha val="75000"/>
              </a:srgbClr>
            </a:solidFill>
            <a:prstDash val="solid"/>
          </a:ln>
        </p:spPr>
      </p:sp>
      <p:sp>
        <p:nvSpPr>
          <p:cNvPr id="13" name="Shape 11"/>
          <p:cNvSpPr/>
          <p:nvPr/>
        </p:nvSpPr>
        <p:spPr>
          <a:xfrm>
            <a:off x="3657600" y="4069080"/>
            <a:ext cx="658368" cy="658368"/>
          </a:xfrm>
          <a:prstGeom prst="ellipse">
            <a:avLst/>
          </a:prstGeom>
          <a:solidFill>
            <a:srgbClr val="C9A24A"/>
          </a:solidFill>
          <a:ln w="12700">
            <a:solidFill>
              <a:srgbClr val="C9A24A">
                <a:alpha val="70000"/>
              </a:srgbClr>
            </a:solidFill>
            <a:prstDash val="solid"/>
          </a:ln>
        </p:spPr>
      </p:sp>
      <p:sp>
        <p:nvSpPr>
          <p:cNvPr id="14" name="Text 12"/>
          <p:cNvSpPr/>
          <p:nvPr/>
        </p:nvSpPr>
        <p:spPr>
          <a:xfrm>
            <a:off x="3657600" y="4233672"/>
            <a:ext cx="658368" cy="228600"/>
          </a:xfrm>
          <a:prstGeom prst="rect">
            <a:avLst/>
          </a:prstGeom>
          <a:noFill/>
          <a:ln/>
        </p:spPr>
        <p:txBody>
          <a:bodyPr wrap="square" lIns="0" tIns="0" rIns="0" bIns="0" rtlCol="0" anchor="ctr"/>
          <a:lstStyle/>
          <a:p>
            <a:pPr marL="0" indent="0" algn="ctr">
              <a:buNone/>
            </a:pPr>
            <a:r>
              <a:rPr lang="en-US" sz="1300" b="1" dirty="0">
                <a:solidFill>
                  <a:srgbClr val="0B2D24"/>
                </a:solidFill>
                <a:latin typeface="Aptos Display" pitchFamily="34" charset="0"/>
                <a:ea typeface="Aptos Display" pitchFamily="34" charset="-122"/>
                <a:cs typeface="Aptos Display" pitchFamily="34" charset="-120"/>
              </a:rPr>
              <a:t>2</a:t>
            </a:r>
            <a:endParaRPr lang="en-US" sz="1300" dirty="0"/>
          </a:p>
        </p:txBody>
      </p:sp>
      <p:sp>
        <p:nvSpPr>
          <p:cNvPr id="15" name="Text 13"/>
          <p:cNvSpPr/>
          <p:nvPr/>
        </p:nvSpPr>
        <p:spPr>
          <a:xfrm>
            <a:off x="3337560" y="4828032"/>
            <a:ext cx="1325880" cy="256032"/>
          </a:xfrm>
          <a:prstGeom prst="rect">
            <a:avLst/>
          </a:prstGeom>
          <a:noFill/>
          <a:ln/>
        </p:spPr>
        <p:txBody>
          <a:bodyPr wrap="square" lIns="762" tIns="762" rIns="762" bIns="762" rtlCol="0" anchor="t">
            <a:normAutofit/>
          </a:bodyPr>
          <a:lstStyle/>
          <a:p>
            <a:pPr marL="0" indent="0" algn="ctr">
              <a:buNone/>
            </a:pPr>
            <a:r>
              <a:rPr lang="en-US" sz="1600" b="1" dirty="0">
                <a:solidFill>
                  <a:srgbClr val="E2C67F"/>
                </a:solidFill>
                <a:latin typeface="Aptos" pitchFamily="34" charset="0"/>
                <a:ea typeface="Aptos" pitchFamily="34" charset="-122"/>
                <a:cs typeface="Aptos" pitchFamily="34" charset="-120"/>
              </a:rPr>
              <a:t>Tazkiyah</a:t>
            </a:r>
            <a:endParaRPr lang="en-US" sz="1600" dirty="0"/>
          </a:p>
        </p:txBody>
      </p:sp>
      <p:sp>
        <p:nvSpPr>
          <p:cNvPr id="16" name="Text 14"/>
          <p:cNvSpPr/>
          <p:nvPr/>
        </p:nvSpPr>
        <p:spPr>
          <a:xfrm>
            <a:off x="3246120" y="5138928"/>
            <a:ext cx="1508760" cy="228600"/>
          </a:xfrm>
          <a:prstGeom prst="rect">
            <a:avLst/>
          </a:prstGeom>
          <a:noFill/>
          <a:ln/>
        </p:spPr>
        <p:txBody>
          <a:bodyPr wrap="square" lIns="762" tIns="762" rIns="762" bIns="762" rtlCol="0" anchor="t">
            <a:normAutofit/>
          </a:bodyPr>
          <a:lstStyle/>
          <a:p>
            <a:pPr marL="0" indent="0" algn="ctr">
              <a:buNone/>
            </a:pPr>
            <a:r>
              <a:rPr lang="en-US" sz="1050" dirty="0">
                <a:solidFill>
                  <a:srgbClr val="D7CDAE"/>
                </a:solidFill>
                <a:latin typeface="Aptos" pitchFamily="34" charset="0"/>
                <a:ea typeface="Aptos" pitchFamily="34" charset="-122"/>
                <a:cs typeface="Aptos" pitchFamily="34" charset="-120"/>
              </a:rPr>
              <a:t>jiwa disucikan</a:t>
            </a:r>
            <a:endParaRPr lang="en-US" sz="1050" dirty="0"/>
          </a:p>
        </p:txBody>
      </p:sp>
      <p:sp>
        <p:nvSpPr>
          <p:cNvPr id="17" name="Shape 15"/>
          <p:cNvSpPr/>
          <p:nvPr/>
        </p:nvSpPr>
        <p:spPr>
          <a:xfrm>
            <a:off x="4315968" y="4389120"/>
            <a:ext cx="2084832" cy="0"/>
          </a:xfrm>
          <a:prstGeom prst="line">
            <a:avLst/>
          </a:prstGeom>
          <a:noFill/>
          <a:ln w="17780">
            <a:solidFill>
              <a:srgbClr val="C9A24A">
                <a:alpha val="75000"/>
              </a:srgbClr>
            </a:solidFill>
            <a:prstDash val="solid"/>
          </a:ln>
        </p:spPr>
      </p:sp>
      <p:sp>
        <p:nvSpPr>
          <p:cNvPr id="18" name="Shape 16"/>
          <p:cNvSpPr/>
          <p:nvPr/>
        </p:nvSpPr>
        <p:spPr>
          <a:xfrm>
            <a:off x="6400800" y="4069080"/>
            <a:ext cx="658368" cy="658368"/>
          </a:xfrm>
          <a:prstGeom prst="ellipse">
            <a:avLst/>
          </a:prstGeom>
          <a:solidFill>
            <a:srgbClr val="174C3C"/>
          </a:solidFill>
          <a:ln w="12700">
            <a:solidFill>
              <a:srgbClr val="C9A24A">
                <a:alpha val="70000"/>
              </a:srgbClr>
            </a:solidFill>
            <a:prstDash val="solid"/>
          </a:ln>
        </p:spPr>
      </p:sp>
      <p:sp>
        <p:nvSpPr>
          <p:cNvPr id="19" name="Text 17"/>
          <p:cNvSpPr/>
          <p:nvPr/>
        </p:nvSpPr>
        <p:spPr>
          <a:xfrm>
            <a:off x="6400800" y="4233672"/>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3</a:t>
            </a:r>
            <a:endParaRPr lang="en-US" sz="1300" dirty="0"/>
          </a:p>
        </p:txBody>
      </p:sp>
      <p:sp>
        <p:nvSpPr>
          <p:cNvPr id="20" name="Text 18"/>
          <p:cNvSpPr/>
          <p:nvPr/>
        </p:nvSpPr>
        <p:spPr>
          <a:xfrm>
            <a:off x="6080760" y="4828032"/>
            <a:ext cx="1325880" cy="256032"/>
          </a:xfrm>
          <a:prstGeom prst="rect">
            <a:avLst/>
          </a:prstGeom>
          <a:noFill/>
          <a:ln/>
        </p:spPr>
        <p:txBody>
          <a:bodyPr wrap="square" lIns="762" tIns="762" rIns="762" bIns="762" rtlCol="0" anchor="t">
            <a:normAutofit/>
          </a:bodyPr>
          <a:lstStyle/>
          <a:p>
            <a:pPr marL="0" indent="0" algn="ctr">
              <a:buNone/>
            </a:pPr>
            <a:r>
              <a:rPr lang="en-US" sz="1600" b="1" dirty="0">
                <a:solidFill>
                  <a:srgbClr val="F8F3E7"/>
                </a:solidFill>
                <a:latin typeface="Aptos" pitchFamily="34" charset="0"/>
                <a:ea typeface="Aptos" pitchFamily="34" charset="-122"/>
                <a:cs typeface="Aptos" pitchFamily="34" charset="-120"/>
              </a:rPr>
              <a:t>Ta‘lim Kitab</a:t>
            </a:r>
            <a:endParaRPr lang="en-US" sz="1600" dirty="0"/>
          </a:p>
        </p:txBody>
      </p:sp>
      <p:sp>
        <p:nvSpPr>
          <p:cNvPr id="21" name="Text 19"/>
          <p:cNvSpPr/>
          <p:nvPr/>
        </p:nvSpPr>
        <p:spPr>
          <a:xfrm>
            <a:off x="5989320" y="5138928"/>
            <a:ext cx="1508760" cy="228600"/>
          </a:xfrm>
          <a:prstGeom prst="rect">
            <a:avLst/>
          </a:prstGeom>
          <a:noFill/>
          <a:ln/>
        </p:spPr>
        <p:txBody>
          <a:bodyPr wrap="square" lIns="762" tIns="762" rIns="762" bIns="762" rtlCol="0" anchor="t">
            <a:normAutofit/>
          </a:bodyPr>
          <a:lstStyle/>
          <a:p>
            <a:pPr marL="0" indent="0" algn="ctr">
              <a:buNone/>
            </a:pPr>
            <a:r>
              <a:rPr lang="en-US" sz="1050" dirty="0">
                <a:solidFill>
                  <a:srgbClr val="D7CDAE"/>
                </a:solidFill>
                <a:latin typeface="Aptos" pitchFamily="34" charset="0"/>
                <a:ea typeface="Aptos" pitchFamily="34" charset="-122"/>
                <a:cs typeface="Aptos" pitchFamily="34" charset="-120"/>
              </a:rPr>
              <a:t>ilmu dipandu</a:t>
            </a:r>
            <a:endParaRPr lang="en-US" sz="1050" dirty="0"/>
          </a:p>
        </p:txBody>
      </p:sp>
      <p:sp>
        <p:nvSpPr>
          <p:cNvPr id="22" name="Shape 20"/>
          <p:cNvSpPr/>
          <p:nvPr/>
        </p:nvSpPr>
        <p:spPr>
          <a:xfrm>
            <a:off x="7059168" y="4389120"/>
            <a:ext cx="2084832" cy="0"/>
          </a:xfrm>
          <a:prstGeom prst="line">
            <a:avLst/>
          </a:prstGeom>
          <a:noFill/>
          <a:ln w="17780">
            <a:solidFill>
              <a:srgbClr val="C9A24A">
                <a:alpha val="75000"/>
              </a:srgbClr>
            </a:solidFill>
            <a:prstDash val="solid"/>
          </a:ln>
        </p:spPr>
      </p:sp>
      <p:sp>
        <p:nvSpPr>
          <p:cNvPr id="23" name="Shape 21"/>
          <p:cNvSpPr/>
          <p:nvPr/>
        </p:nvSpPr>
        <p:spPr>
          <a:xfrm>
            <a:off x="9144000" y="4069080"/>
            <a:ext cx="658368" cy="658368"/>
          </a:xfrm>
          <a:prstGeom prst="ellipse">
            <a:avLst/>
          </a:prstGeom>
          <a:solidFill>
            <a:srgbClr val="174C3C"/>
          </a:solidFill>
          <a:ln w="12700">
            <a:solidFill>
              <a:srgbClr val="C9A24A">
                <a:alpha val="70000"/>
              </a:srgbClr>
            </a:solidFill>
            <a:prstDash val="solid"/>
          </a:ln>
        </p:spPr>
      </p:sp>
      <p:sp>
        <p:nvSpPr>
          <p:cNvPr id="24" name="Text 22"/>
          <p:cNvSpPr/>
          <p:nvPr/>
        </p:nvSpPr>
        <p:spPr>
          <a:xfrm>
            <a:off x="9144000" y="4233672"/>
            <a:ext cx="658368" cy="22860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Display" pitchFamily="34" charset="0"/>
                <a:ea typeface="Aptos Display" pitchFamily="34" charset="-122"/>
                <a:cs typeface="Aptos Display" pitchFamily="34" charset="-120"/>
              </a:rPr>
              <a:t>4</a:t>
            </a:r>
            <a:endParaRPr lang="en-US" sz="1300" dirty="0"/>
          </a:p>
        </p:txBody>
      </p:sp>
      <p:sp>
        <p:nvSpPr>
          <p:cNvPr id="25" name="Text 23"/>
          <p:cNvSpPr/>
          <p:nvPr/>
        </p:nvSpPr>
        <p:spPr>
          <a:xfrm>
            <a:off x="8823960" y="4828032"/>
            <a:ext cx="1325880" cy="256032"/>
          </a:xfrm>
          <a:prstGeom prst="rect">
            <a:avLst/>
          </a:prstGeom>
          <a:noFill/>
          <a:ln/>
        </p:spPr>
        <p:txBody>
          <a:bodyPr wrap="square" lIns="762" tIns="762" rIns="762" bIns="762" rtlCol="0" anchor="t">
            <a:normAutofit/>
          </a:bodyPr>
          <a:lstStyle/>
          <a:p>
            <a:pPr marL="0" indent="0" algn="ctr">
              <a:buNone/>
            </a:pPr>
            <a:r>
              <a:rPr lang="en-US" sz="1600" b="1" dirty="0">
                <a:solidFill>
                  <a:srgbClr val="F8F3E7"/>
                </a:solidFill>
                <a:latin typeface="Aptos" pitchFamily="34" charset="0"/>
                <a:ea typeface="Aptos" pitchFamily="34" charset="-122"/>
                <a:cs typeface="Aptos" pitchFamily="34" charset="-120"/>
              </a:rPr>
              <a:t>Hikmah</a:t>
            </a:r>
            <a:endParaRPr lang="en-US" sz="1600" dirty="0"/>
          </a:p>
        </p:txBody>
      </p:sp>
      <p:sp>
        <p:nvSpPr>
          <p:cNvPr id="26" name="Text 24"/>
          <p:cNvSpPr/>
          <p:nvPr/>
        </p:nvSpPr>
        <p:spPr>
          <a:xfrm>
            <a:off x="8732520" y="5138928"/>
            <a:ext cx="1508760" cy="228600"/>
          </a:xfrm>
          <a:prstGeom prst="rect">
            <a:avLst/>
          </a:prstGeom>
          <a:noFill/>
          <a:ln/>
        </p:spPr>
        <p:txBody>
          <a:bodyPr wrap="square" lIns="762" tIns="762" rIns="762" bIns="762" rtlCol="0" anchor="t">
            <a:normAutofit/>
          </a:bodyPr>
          <a:lstStyle/>
          <a:p>
            <a:pPr marL="0" indent="0" algn="ctr">
              <a:buNone/>
            </a:pPr>
            <a:r>
              <a:rPr lang="en-US" sz="1050" dirty="0">
                <a:solidFill>
                  <a:srgbClr val="D7CDAE"/>
                </a:solidFill>
                <a:latin typeface="Aptos" pitchFamily="34" charset="0"/>
                <a:ea typeface="Aptos" pitchFamily="34" charset="-122"/>
                <a:cs typeface="Aptos" pitchFamily="34" charset="-120"/>
              </a:rPr>
              <a:t>hidup dibijakkan</a:t>
            </a:r>
            <a:endParaRPr lang="en-US" sz="1050" dirty="0"/>
          </a:p>
        </p:txBody>
      </p:sp>
      <p:sp>
        <p:nvSpPr>
          <p:cNvPr id="27"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mnt/data/a_highly_detailed_cinematic_still_life_scene_in_a.png"/>
          <p:cNvPicPr>
            <a:picLocks noChangeAspect="1"/>
          </p:cNvPicPr>
          <p:nvPr/>
        </p:nvPicPr>
        <p:blipFill>
          <a:blip r:embed="rId3"/>
          <a:srcRect t="25" b="25"/>
          <a:stretch/>
        </p:blipFill>
        <p:spPr>
          <a:xfrm>
            <a:off x="0" y="0"/>
            <a:ext cx="12191695" cy="6858000"/>
          </a:xfrm>
          <a:prstGeom prst="rect">
            <a:avLst/>
          </a:prstGeom>
        </p:spPr>
      </p:pic>
      <p:sp>
        <p:nvSpPr>
          <p:cNvPr id="3" name="Text 0"/>
          <p:cNvSpPr/>
          <p:nvPr/>
        </p:nvSpPr>
        <p:spPr>
          <a:xfrm>
            <a:off x="685800" y="502920"/>
            <a:ext cx="4114800" cy="228600"/>
          </a:xfrm>
          <a:prstGeom prst="rect">
            <a:avLst/>
          </a:prstGeom>
          <a:noFill/>
          <a:ln/>
        </p:spPr>
        <p:txBody>
          <a:bodyPr wrap="square" lIns="0" tIns="0" rIns="0" bIns="0" rtlCol="0" anchor="ctr"/>
          <a:lstStyle/>
          <a:p>
            <a:pPr marL="0" indent="0">
              <a:buNone/>
            </a:pPr>
            <a:r>
              <a:rPr lang="en-US" sz="950" b="1" dirty="0">
                <a:solidFill>
                  <a:srgbClr val="E2C67F"/>
                </a:solidFill>
                <a:latin typeface="Aptos" pitchFamily="34" charset="0"/>
                <a:ea typeface="Aptos" pitchFamily="34" charset="-122"/>
                <a:cs typeface="Aptos" pitchFamily="34" charset="-120"/>
              </a:rPr>
              <a:t>MASALAH SEBENAR</a:t>
            </a:r>
            <a:endParaRPr lang="en-US" sz="950" dirty="0"/>
          </a:p>
        </p:txBody>
      </p:sp>
      <p:sp>
        <p:nvSpPr>
          <p:cNvPr id="4" name="Text 1"/>
          <p:cNvSpPr/>
          <p:nvPr/>
        </p:nvSpPr>
        <p:spPr>
          <a:xfrm>
            <a:off x="640080" y="822960"/>
            <a:ext cx="10881360" cy="502920"/>
          </a:xfrm>
          <a:prstGeom prst="rect">
            <a:avLst/>
          </a:prstGeom>
          <a:noFill/>
          <a:ln/>
        </p:spPr>
        <p:txBody>
          <a:bodyPr wrap="square" lIns="0" tIns="0" rIns="0" bIns="0" rtlCol="0" anchor="ctr">
            <a:normAutofit/>
          </a:bodyPr>
          <a:lstStyle/>
          <a:p>
            <a:pPr marL="0" indent="0">
              <a:buNone/>
            </a:pPr>
            <a:r>
              <a:rPr lang="en-US" sz="3200" b="1" dirty="0">
                <a:solidFill>
                  <a:srgbClr val="FFFFFF"/>
                </a:solidFill>
                <a:latin typeface="Aptos Display" pitchFamily="34" charset="0"/>
                <a:ea typeface="Aptos Display" pitchFamily="34" charset="-122"/>
                <a:cs typeface="Aptos Display" pitchFamily="34" charset="-120"/>
              </a:rPr>
              <a:t>Penyakit hati biasanya tidak nampak</a:t>
            </a:r>
            <a:endParaRPr lang="en-US" sz="3200" dirty="0"/>
          </a:p>
        </p:txBody>
      </p:sp>
      <p:sp>
        <p:nvSpPr>
          <p:cNvPr id="5" name="Text 2"/>
          <p:cNvSpPr/>
          <p:nvPr/>
        </p:nvSpPr>
        <p:spPr>
          <a:xfrm>
            <a:off x="777240" y="1783080"/>
            <a:ext cx="4937760" cy="1234440"/>
          </a:xfrm>
          <a:prstGeom prst="rect">
            <a:avLst/>
          </a:prstGeom>
          <a:noFill/>
          <a:ln/>
        </p:spPr>
        <p:txBody>
          <a:bodyPr wrap="square" lIns="762" tIns="762" rIns="762" bIns="762" rtlCol="0" anchor="t">
            <a:normAutofit/>
          </a:bodyPr>
          <a:lstStyle/>
          <a:p>
            <a:pPr marL="0" indent="0" algn="l">
              <a:buNone/>
            </a:pPr>
            <a:r>
              <a:rPr lang="en-US" sz="2000" dirty="0">
                <a:solidFill>
                  <a:srgbClr val="FFF7E8"/>
                </a:solidFill>
                <a:latin typeface="Aptos" pitchFamily="34" charset="0"/>
                <a:ea typeface="Aptos" pitchFamily="34" charset="-122"/>
                <a:cs typeface="Aptos" pitchFamily="34" charset="-120"/>
              </a:rPr>
              <a:t>Dosa zahir mudah dikesan. Penyakit hati lebih rumit kerana ia sering datang bersama justifikasi: “Aku cuma kecewa”, “Aku cuma mempertahankan diri”, “Aku cuma mahu yang terbaik.”</a:t>
            </a:r>
            <a:endParaRPr lang="en-US" sz="2000" dirty="0"/>
          </a:p>
        </p:txBody>
      </p:sp>
      <p:sp>
        <p:nvSpPr>
          <p:cNvPr id="6" name="Shape 3"/>
          <p:cNvSpPr/>
          <p:nvPr/>
        </p:nvSpPr>
        <p:spPr>
          <a:xfrm>
            <a:off x="822960" y="3657600"/>
            <a:ext cx="1051560" cy="292608"/>
          </a:xfrm>
          <a:prstGeom prst="roundRect">
            <a:avLst>
              <a:gd name="adj" fmla="val 25000"/>
            </a:avLst>
          </a:prstGeom>
          <a:solidFill>
            <a:srgbClr val="174C3C"/>
          </a:solidFill>
          <a:ln w="12700">
            <a:solidFill>
              <a:srgbClr val="174C3C">
                <a:alpha val="0"/>
              </a:srgbClr>
            </a:solidFill>
            <a:prstDash val="solid"/>
          </a:ln>
        </p:spPr>
      </p:sp>
      <p:sp>
        <p:nvSpPr>
          <p:cNvPr id="7" name="Text 4"/>
          <p:cNvSpPr/>
          <p:nvPr/>
        </p:nvSpPr>
        <p:spPr>
          <a:xfrm>
            <a:off x="914400" y="3721608"/>
            <a:ext cx="868680" cy="164592"/>
          </a:xfrm>
          <a:prstGeom prst="rect">
            <a:avLst/>
          </a:prstGeom>
          <a:noFill/>
          <a:ln/>
        </p:spPr>
        <p:txBody>
          <a:bodyPr wrap="square" lIns="0" tIns="0" rIns="0" bIns="0" rtlCol="0" anchor="ctr">
            <a:normAutofit/>
          </a:bodyPr>
          <a:lstStyle/>
          <a:p>
            <a:pPr marL="0" indent="0" algn="ctr">
              <a:buNone/>
            </a:pPr>
            <a:r>
              <a:rPr lang="en-US" sz="850" b="1" dirty="0">
                <a:solidFill>
                  <a:srgbClr val="FFFFFF"/>
                </a:solidFill>
                <a:latin typeface="Aptos" pitchFamily="34" charset="0"/>
                <a:ea typeface="Aptos" pitchFamily="34" charset="-122"/>
                <a:cs typeface="Aptos" pitchFamily="34" charset="-120"/>
              </a:rPr>
              <a:t>Hasad</a:t>
            </a:r>
            <a:endParaRPr lang="en-US" sz="850" dirty="0"/>
          </a:p>
        </p:txBody>
      </p:sp>
      <p:sp>
        <p:nvSpPr>
          <p:cNvPr id="8" name="Shape 5"/>
          <p:cNvSpPr/>
          <p:nvPr/>
        </p:nvSpPr>
        <p:spPr>
          <a:xfrm>
            <a:off x="2048256" y="3657600"/>
            <a:ext cx="1051560" cy="292608"/>
          </a:xfrm>
          <a:prstGeom prst="roundRect">
            <a:avLst>
              <a:gd name="adj" fmla="val 25000"/>
            </a:avLst>
          </a:prstGeom>
          <a:solidFill>
            <a:srgbClr val="174C3C"/>
          </a:solidFill>
          <a:ln w="12700">
            <a:solidFill>
              <a:srgbClr val="174C3C">
                <a:alpha val="0"/>
              </a:srgbClr>
            </a:solidFill>
            <a:prstDash val="solid"/>
          </a:ln>
        </p:spPr>
      </p:sp>
      <p:sp>
        <p:nvSpPr>
          <p:cNvPr id="9" name="Text 6"/>
          <p:cNvSpPr/>
          <p:nvPr/>
        </p:nvSpPr>
        <p:spPr>
          <a:xfrm>
            <a:off x="2139696" y="3721608"/>
            <a:ext cx="868680" cy="164592"/>
          </a:xfrm>
          <a:prstGeom prst="rect">
            <a:avLst/>
          </a:prstGeom>
          <a:noFill/>
          <a:ln/>
        </p:spPr>
        <p:txBody>
          <a:bodyPr wrap="square" lIns="0" tIns="0" rIns="0" bIns="0" rtlCol="0" anchor="ctr">
            <a:normAutofit/>
          </a:bodyPr>
          <a:lstStyle/>
          <a:p>
            <a:pPr marL="0" indent="0" algn="ctr">
              <a:buNone/>
            </a:pPr>
            <a:r>
              <a:rPr lang="en-US" sz="850" b="1" dirty="0">
                <a:solidFill>
                  <a:srgbClr val="FFFFFF"/>
                </a:solidFill>
                <a:latin typeface="Aptos" pitchFamily="34" charset="0"/>
                <a:ea typeface="Aptos" pitchFamily="34" charset="-122"/>
                <a:cs typeface="Aptos" pitchFamily="34" charset="-120"/>
              </a:rPr>
              <a:t>Riya’</a:t>
            </a:r>
            <a:endParaRPr lang="en-US" sz="850" dirty="0"/>
          </a:p>
        </p:txBody>
      </p:sp>
      <p:sp>
        <p:nvSpPr>
          <p:cNvPr id="10" name="Shape 7"/>
          <p:cNvSpPr/>
          <p:nvPr/>
        </p:nvSpPr>
        <p:spPr>
          <a:xfrm>
            <a:off x="3273552" y="3657600"/>
            <a:ext cx="1051560" cy="292608"/>
          </a:xfrm>
          <a:prstGeom prst="roundRect">
            <a:avLst>
              <a:gd name="adj" fmla="val 25000"/>
            </a:avLst>
          </a:prstGeom>
          <a:solidFill>
            <a:srgbClr val="174C3C"/>
          </a:solidFill>
          <a:ln w="12700">
            <a:solidFill>
              <a:srgbClr val="174C3C">
                <a:alpha val="0"/>
              </a:srgbClr>
            </a:solidFill>
            <a:prstDash val="solid"/>
          </a:ln>
        </p:spPr>
      </p:sp>
      <p:sp>
        <p:nvSpPr>
          <p:cNvPr id="11" name="Text 8"/>
          <p:cNvSpPr/>
          <p:nvPr/>
        </p:nvSpPr>
        <p:spPr>
          <a:xfrm>
            <a:off x="3364992" y="3721608"/>
            <a:ext cx="868680" cy="164592"/>
          </a:xfrm>
          <a:prstGeom prst="rect">
            <a:avLst/>
          </a:prstGeom>
          <a:noFill/>
          <a:ln/>
        </p:spPr>
        <p:txBody>
          <a:bodyPr wrap="square" lIns="0" tIns="0" rIns="0" bIns="0" rtlCol="0" anchor="ctr">
            <a:normAutofit/>
          </a:bodyPr>
          <a:lstStyle/>
          <a:p>
            <a:pPr marL="0" indent="0" algn="ctr">
              <a:buNone/>
            </a:pPr>
            <a:r>
              <a:rPr lang="en-US" sz="850" b="1" dirty="0">
                <a:solidFill>
                  <a:srgbClr val="FFFFFF"/>
                </a:solidFill>
                <a:latin typeface="Aptos" pitchFamily="34" charset="0"/>
                <a:ea typeface="Aptos" pitchFamily="34" charset="-122"/>
                <a:cs typeface="Aptos" pitchFamily="34" charset="-120"/>
              </a:rPr>
              <a:t>Sum‘ah</a:t>
            </a:r>
            <a:endParaRPr lang="en-US" sz="850" dirty="0"/>
          </a:p>
        </p:txBody>
      </p:sp>
      <p:sp>
        <p:nvSpPr>
          <p:cNvPr id="12" name="Shape 9"/>
          <p:cNvSpPr/>
          <p:nvPr/>
        </p:nvSpPr>
        <p:spPr>
          <a:xfrm>
            <a:off x="4498848" y="3657600"/>
            <a:ext cx="1051560" cy="292608"/>
          </a:xfrm>
          <a:prstGeom prst="roundRect">
            <a:avLst>
              <a:gd name="adj" fmla="val 25000"/>
            </a:avLst>
          </a:prstGeom>
          <a:solidFill>
            <a:srgbClr val="174C3C"/>
          </a:solidFill>
          <a:ln w="12700">
            <a:solidFill>
              <a:srgbClr val="174C3C">
                <a:alpha val="0"/>
              </a:srgbClr>
            </a:solidFill>
            <a:prstDash val="solid"/>
          </a:ln>
        </p:spPr>
      </p:sp>
      <p:sp>
        <p:nvSpPr>
          <p:cNvPr id="13" name="Text 10"/>
          <p:cNvSpPr/>
          <p:nvPr/>
        </p:nvSpPr>
        <p:spPr>
          <a:xfrm>
            <a:off x="4590288" y="3721608"/>
            <a:ext cx="868680" cy="164592"/>
          </a:xfrm>
          <a:prstGeom prst="rect">
            <a:avLst/>
          </a:prstGeom>
          <a:noFill/>
          <a:ln/>
        </p:spPr>
        <p:txBody>
          <a:bodyPr wrap="square" lIns="0" tIns="0" rIns="0" bIns="0" rtlCol="0" anchor="ctr">
            <a:normAutofit/>
          </a:bodyPr>
          <a:lstStyle/>
          <a:p>
            <a:pPr marL="0" indent="0" algn="ctr">
              <a:buNone/>
            </a:pPr>
            <a:r>
              <a:rPr lang="en-US" sz="850" b="1" dirty="0">
                <a:solidFill>
                  <a:srgbClr val="FFFFFF"/>
                </a:solidFill>
                <a:latin typeface="Aptos" pitchFamily="34" charset="0"/>
                <a:ea typeface="Aptos" pitchFamily="34" charset="-122"/>
                <a:cs typeface="Aptos" pitchFamily="34" charset="-120"/>
              </a:rPr>
              <a:t>Ujub</a:t>
            </a:r>
            <a:endParaRPr lang="en-US" sz="850" dirty="0"/>
          </a:p>
        </p:txBody>
      </p:sp>
      <p:sp>
        <p:nvSpPr>
          <p:cNvPr id="14" name="Shape 11"/>
          <p:cNvSpPr/>
          <p:nvPr/>
        </p:nvSpPr>
        <p:spPr>
          <a:xfrm>
            <a:off x="822960" y="4160520"/>
            <a:ext cx="1051560" cy="292608"/>
          </a:xfrm>
          <a:prstGeom prst="roundRect">
            <a:avLst>
              <a:gd name="adj" fmla="val 25000"/>
            </a:avLst>
          </a:prstGeom>
          <a:solidFill>
            <a:srgbClr val="174C3C"/>
          </a:solidFill>
          <a:ln w="12700">
            <a:solidFill>
              <a:srgbClr val="174C3C">
                <a:alpha val="0"/>
              </a:srgbClr>
            </a:solidFill>
            <a:prstDash val="solid"/>
          </a:ln>
        </p:spPr>
      </p:sp>
      <p:sp>
        <p:nvSpPr>
          <p:cNvPr id="15" name="Text 12"/>
          <p:cNvSpPr/>
          <p:nvPr/>
        </p:nvSpPr>
        <p:spPr>
          <a:xfrm>
            <a:off x="914400" y="4224528"/>
            <a:ext cx="868680" cy="164592"/>
          </a:xfrm>
          <a:prstGeom prst="rect">
            <a:avLst/>
          </a:prstGeom>
          <a:noFill/>
          <a:ln/>
        </p:spPr>
        <p:txBody>
          <a:bodyPr wrap="square" lIns="0" tIns="0" rIns="0" bIns="0" rtlCol="0" anchor="ctr">
            <a:normAutofit/>
          </a:bodyPr>
          <a:lstStyle/>
          <a:p>
            <a:pPr marL="0" indent="0" algn="ctr">
              <a:buNone/>
            </a:pPr>
            <a:r>
              <a:rPr lang="en-US" sz="850" b="1" dirty="0">
                <a:solidFill>
                  <a:srgbClr val="FFFFFF"/>
                </a:solidFill>
                <a:latin typeface="Aptos" pitchFamily="34" charset="0"/>
                <a:ea typeface="Aptos" pitchFamily="34" charset="-122"/>
                <a:cs typeface="Aptos" pitchFamily="34" charset="-120"/>
              </a:rPr>
              <a:t>Takabbur</a:t>
            </a:r>
            <a:endParaRPr lang="en-US" sz="850" dirty="0"/>
          </a:p>
        </p:txBody>
      </p:sp>
      <p:sp>
        <p:nvSpPr>
          <p:cNvPr id="16" name="Shape 13"/>
          <p:cNvSpPr/>
          <p:nvPr/>
        </p:nvSpPr>
        <p:spPr>
          <a:xfrm>
            <a:off x="2048256" y="4160520"/>
            <a:ext cx="1051560" cy="292608"/>
          </a:xfrm>
          <a:prstGeom prst="roundRect">
            <a:avLst>
              <a:gd name="adj" fmla="val 25000"/>
            </a:avLst>
          </a:prstGeom>
          <a:solidFill>
            <a:srgbClr val="6B2E2E"/>
          </a:solidFill>
          <a:ln w="12700">
            <a:solidFill>
              <a:srgbClr val="6B2E2E">
                <a:alpha val="0"/>
              </a:srgbClr>
            </a:solidFill>
            <a:prstDash val="solid"/>
          </a:ln>
        </p:spPr>
      </p:sp>
      <p:sp>
        <p:nvSpPr>
          <p:cNvPr id="17" name="Text 14"/>
          <p:cNvSpPr/>
          <p:nvPr/>
        </p:nvSpPr>
        <p:spPr>
          <a:xfrm>
            <a:off x="2139696" y="4224528"/>
            <a:ext cx="868680" cy="164592"/>
          </a:xfrm>
          <a:prstGeom prst="rect">
            <a:avLst/>
          </a:prstGeom>
          <a:noFill/>
          <a:ln/>
        </p:spPr>
        <p:txBody>
          <a:bodyPr wrap="square" lIns="0" tIns="0" rIns="0" bIns="0" rtlCol="0" anchor="ctr">
            <a:normAutofit/>
          </a:bodyPr>
          <a:lstStyle/>
          <a:p>
            <a:pPr marL="0" indent="0" algn="ctr">
              <a:buNone/>
            </a:pPr>
            <a:r>
              <a:rPr lang="en-US" sz="850" b="1" dirty="0">
                <a:solidFill>
                  <a:srgbClr val="FFFFFF"/>
                </a:solidFill>
                <a:latin typeface="Aptos" pitchFamily="34" charset="0"/>
                <a:ea typeface="Aptos" pitchFamily="34" charset="-122"/>
                <a:cs typeface="Aptos" pitchFamily="34" charset="-120"/>
              </a:rPr>
              <a:t>Ghurur</a:t>
            </a:r>
            <a:endParaRPr lang="en-US" sz="850" dirty="0"/>
          </a:p>
        </p:txBody>
      </p:sp>
      <p:sp>
        <p:nvSpPr>
          <p:cNvPr id="18" name="Shape 15"/>
          <p:cNvSpPr/>
          <p:nvPr/>
        </p:nvSpPr>
        <p:spPr>
          <a:xfrm>
            <a:off x="3273552" y="4160520"/>
            <a:ext cx="1051560" cy="292608"/>
          </a:xfrm>
          <a:prstGeom prst="roundRect">
            <a:avLst>
              <a:gd name="adj" fmla="val 25000"/>
            </a:avLst>
          </a:prstGeom>
          <a:solidFill>
            <a:srgbClr val="6B2E2E"/>
          </a:solidFill>
          <a:ln w="12700">
            <a:solidFill>
              <a:srgbClr val="6B2E2E">
                <a:alpha val="0"/>
              </a:srgbClr>
            </a:solidFill>
            <a:prstDash val="solid"/>
          </a:ln>
        </p:spPr>
      </p:sp>
      <p:sp>
        <p:nvSpPr>
          <p:cNvPr id="19" name="Text 16"/>
          <p:cNvSpPr/>
          <p:nvPr/>
        </p:nvSpPr>
        <p:spPr>
          <a:xfrm>
            <a:off x="3364992" y="4224528"/>
            <a:ext cx="868680" cy="164592"/>
          </a:xfrm>
          <a:prstGeom prst="rect">
            <a:avLst/>
          </a:prstGeom>
          <a:noFill/>
          <a:ln/>
        </p:spPr>
        <p:txBody>
          <a:bodyPr wrap="square" lIns="0" tIns="0" rIns="0" bIns="0" rtlCol="0" anchor="ctr">
            <a:normAutofit/>
          </a:bodyPr>
          <a:lstStyle/>
          <a:p>
            <a:pPr marL="0" indent="0" algn="ctr">
              <a:buNone/>
            </a:pPr>
            <a:r>
              <a:rPr lang="en-US" sz="850" b="1" dirty="0">
                <a:solidFill>
                  <a:srgbClr val="FFFFFF"/>
                </a:solidFill>
                <a:latin typeface="Aptos" pitchFamily="34" charset="0"/>
                <a:ea typeface="Aptos" pitchFamily="34" charset="-122"/>
                <a:cs typeface="Aptos" pitchFamily="34" charset="-120"/>
              </a:rPr>
              <a:t>Marah nafsu</a:t>
            </a:r>
            <a:endParaRPr lang="en-US" sz="850" dirty="0"/>
          </a:p>
        </p:txBody>
      </p:sp>
      <p:sp>
        <p:nvSpPr>
          <p:cNvPr id="20" name="Shape 17"/>
          <p:cNvSpPr/>
          <p:nvPr/>
        </p:nvSpPr>
        <p:spPr>
          <a:xfrm>
            <a:off x="4498848" y="4160520"/>
            <a:ext cx="1051560" cy="292608"/>
          </a:xfrm>
          <a:prstGeom prst="roundRect">
            <a:avLst>
              <a:gd name="adj" fmla="val 25000"/>
            </a:avLst>
          </a:prstGeom>
          <a:solidFill>
            <a:srgbClr val="6B2E2E"/>
          </a:solidFill>
          <a:ln w="12700">
            <a:solidFill>
              <a:srgbClr val="6B2E2E">
                <a:alpha val="0"/>
              </a:srgbClr>
            </a:solidFill>
            <a:prstDash val="solid"/>
          </a:ln>
        </p:spPr>
      </p:sp>
      <p:sp>
        <p:nvSpPr>
          <p:cNvPr id="21" name="Text 18"/>
          <p:cNvSpPr/>
          <p:nvPr/>
        </p:nvSpPr>
        <p:spPr>
          <a:xfrm>
            <a:off x="4590288" y="4224528"/>
            <a:ext cx="868680" cy="164592"/>
          </a:xfrm>
          <a:prstGeom prst="rect">
            <a:avLst/>
          </a:prstGeom>
          <a:noFill/>
          <a:ln/>
        </p:spPr>
        <p:txBody>
          <a:bodyPr wrap="square" lIns="0" tIns="0" rIns="0" bIns="0" rtlCol="0" anchor="ctr">
            <a:normAutofit/>
          </a:bodyPr>
          <a:lstStyle/>
          <a:p>
            <a:pPr marL="0" indent="0" algn="ctr">
              <a:buNone/>
            </a:pPr>
            <a:r>
              <a:rPr lang="en-US" sz="850" b="1" dirty="0">
                <a:solidFill>
                  <a:srgbClr val="FFFFFF"/>
                </a:solidFill>
                <a:latin typeface="Aptos" pitchFamily="34" charset="0"/>
                <a:ea typeface="Aptos" pitchFamily="34" charset="-122"/>
                <a:cs typeface="Aptos" pitchFamily="34" charset="-120"/>
              </a:rPr>
              <a:t>Sangka buruk</a:t>
            </a:r>
            <a:endParaRPr lang="en-US" sz="850" dirty="0"/>
          </a:p>
        </p:txBody>
      </p:sp>
      <p:sp>
        <p:nvSpPr>
          <p:cNvPr id="22" name="Text 19"/>
          <p:cNvSpPr/>
          <p:nvPr/>
        </p:nvSpPr>
        <p:spPr>
          <a:xfrm>
            <a:off x="822960" y="5166360"/>
            <a:ext cx="5486400" cy="384048"/>
          </a:xfrm>
          <a:prstGeom prst="rect">
            <a:avLst/>
          </a:prstGeom>
          <a:noFill/>
          <a:ln/>
        </p:spPr>
        <p:txBody>
          <a:bodyPr wrap="square" lIns="0" tIns="0" rIns="0" bIns="0" rtlCol="0" anchor="ctr"/>
          <a:lstStyle/>
          <a:p>
            <a:pPr marL="0" indent="0">
              <a:buNone/>
            </a:pPr>
            <a:r>
              <a:rPr lang="en-US" sz="2200" b="1" dirty="0">
                <a:solidFill>
                  <a:srgbClr val="E2C67F"/>
                </a:solidFill>
                <a:latin typeface="Aptos Display" pitchFamily="34" charset="0"/>
                <a:ea typeface="Aptos Display" pitchFamily="34" charset="-122"/>
                <a:cs typeface="Aptos Display" pitchFamily="34" charset="-120"/>
              </a:rPr>
              <a:t>Tazkiyah bermula apabila hati berhenti bersembunyi.</a:t>
            </a:r>
            <a:endParaRPr lang="en-US" sz="2200" dirty="0"/>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3E7"/>
          </a:solidFill>
          <a:ln w="12700">
            <a:solidFill>
              <a:srgbClr val="F8F3E7">
                <a:alpha val="0"/>
              </a:srgbClr>
            </a:solidFill>
            <a:prstDash val="solid"/>
          </a:ln>
        </p:spPr>
      </p:sp>
      <p:sp>
        <p:nvSpPr>
          <p:cNvPr id="3" name="Text 1"/>
          <p:cNvSpPr/>
          <p:nvPr/>
        </p:nvSpPr>
        <p:spPr>
          <a:xfrm>
            <a:off x="685800" y="411480"/>
            <a:ext cx="4114800" cy="228600"/>
          </a:xfrm>
          <a:prstGeom prst="rect">
            <a:avLst/>
          </a:prstGeom>
          <a:noFill/>
          <a:ln/>
        </p:spPr>
        <p:txBody>
          <a:bodyPr wrap="square" lIns="0" tIns="0" rIns="0" bIns="0" rtlCol="0" anchor="ctr"/>
          <a:lstStyle/>
          <a:p>
            <a:pPr marL="0" indent="0">
              <a:buNone/>
            </a:pPr>
            <a:r>
              <a:rPr lang="en-US" sz="950" b="1" dirty="0">
                <a:solidFill>
                  <a:srgbClr val="C9A24A"/>
                </a:solidFill>
                <a:latin typeface="Aptos" pitchFamily="34" charset="0"/>
                <a:ea typeface="Aptos" pitchFamily="34" charset="-122"/>
                <a:cs typeface="Aptos" pitchFamily="34" charset="-120"/>
              </a:rPr>
              <a:t>SAID HAWWA</a:t>
            </a:r>
            <a:endParaRPr lang="en-US" sz="950" dirty="0"/>
          </a:p>
        </p:txBody>
      </p:sp>
      <p:sp>
        <p:nvSpPr>
          <p:cNvPr id="4" name="Text 2"/>
          <p:cNvSpPr/>
          <p:nvPr/>
        </p:nvSpPr>
        <p:spPr>
          <a:xfrm>
            <a:off x="640080" y="685800"/>
            <a:ext cx="10881360" cy="502920"/>
          </a:xfrm>
          <a:prstGeom prst="rect">
            <a:avLst/>
          </a:prstGeom>
          <a:noFill/>
          <a:ln/>
        </p:spPr>
        <p:txBody>
          <a:bodyPr wrap="square" lIns="0" tIns="0" rIns="0" bIns="0" rtlCol="0" anchor="ctr">
            <a:normAutofit/>
          </a:bodyPr>
          <a:lstStyle/>
          <a:p>
            <a:pPr marL="0" indent="0">
              <a:buNone/>
            </a:pPr>
            <a:r>
              <a:rPr lang="en-US" sz="3200" b="1" dirty="0">
                <a:solidFill>
                  <a:srgbClr val="172A22"/>
                </a:solidFill>
                <a:latin typeface="Aptos Display" pitchFamily="34" charset="0"/>
                <a:ea typeface="Aptos Display" pitchFamily="34" charset="-122"/>
                <a:cs typeface="Aptos Display" pitchFamily="34" charset="-120"/>
              </a:rPr>
              <a:t>Beliau menyusun tazkiyah sebagai sistem pendidikan jiwa</a:t>
            </a:r>
            <a:endParaRPr lang="en-US" sz="3200" dirty="0"/>
          </a:p>
        </p:txBody>
      </p:sp>
      <p:pic>
        <p:nvPicPr>
          <p:cNvPr id="5" name="Image 0" descr="/mnt/data/tazkiyah_assets/pdf_pages/page_3-003.png"/>
          <p:cNvPicPr>
            <a:picLocks noChangeAspect="1"/>
          </p:cNvPicPr>
          <p:nvPr/>
        </p:nvPicPr>
        <p:blipFill>
          <a:blip r:embed="rId3"/>
          <a:srcRect l="6823" r="6823"/>
          <a:stretch/>
        </p:blipFill>
        <p:spPr>
          <a:xfrm>
            <a:off x="685800" y="1417320"/>
            <a:ext cx="2743200" cy="4480560"/>
          </a:xfrm>
          <a:prstGeom prst="rect">
            <a:avLst/>
          </a:prstGeom>
        </p:spPr>
      </p:pic>
      <p:sp>
        <p:nvSpPr>
          <p:cNvPr id="6" name="Shape 3"/>
          <p:cNvSpPr/>
          <p:nvPr/>
        </p:nvSpPr>
        <p:spPr>
          <a:xfrm>
            <a:off x="3749040" y="1417320"/>
            <a:ext cx="7498080" cy="4480560"/>
          </a:xfrm>
          <a:prstGeom prst="roundRect">
            <a:avLst>
              <a:gd name="adj" fmla="val 1633"/>
            </a:avLst>
          </a:prstGeom>
          <a:solidFill>
            <a:srgbClr val="FFF7E8"/>
          </a:solidFill>
          <a:ln w="12700">
            <a:solidFill>
              <a:srgbClr val="C9A24A">
                <a:alpha val="45000"/>
              </a:srgbClr>
            </a:solidFill>
            <a:prstDash val="solid"/>
          </a:ln>
        </p:spPr>
      </p:sp>
      <p:sp>
        <p:nvSpPr>
          <p:cNvPr id="7" name="Text 4"/>
          <p:cNvSpPr/>
          <p:nvPr/>
        </p:nvSpPr>
        <p:spPr>
          <a:xfrm>
            <a:off x="4069080" y="1737360"/>
            <a:ext cx="6812280" cy="1234440"/>
          </a:xfrm>
          <a:prstGeom prst="rect">
            <a:avLst/>
          </a:prstGeom>
          <a:noFill/>
          <a:ln/>
        </p:spPr>
        <p:txBody>
          <a:bodyPr wrap="square" lIns="762" tIns="762" rIns="762" bIns="762" rtlCol="0" anchor="t">
            <a:normAutofit/>
          </a:bodyPr>
          <a:lstStyle/>
          <a:p>
            <a:pPr marL="0" indent="0" algn="l">
              <a:buNone/>
            </a:pPr>
            <a:r>
              <a:rPr lang="en-US" sz="1900" dirty="0">
                <a:solidFill>
                  <a:srgbClr val="172A22"/>
                </a:solidFill>
                <a:latin typeface="Aptos" pitchFamily="34" charset="0"/>
                <a:ea typeface="Aptos" pitchFamily="34" charset="-122"/>
                <a:cs typeface="Aptos" pitchFamily="34" charset="-120"/>
              </a:rPr>
              <a:t>Dalam mukadimah, Said Hawwa meletakkan tazkiyah sebagai antara misi utama para rasul. Beliau menerangkan bahawa tazkiyah mempunyai makna penyucian dan pertumbuhan, lalu kesannya kelihatan pada hubungan dengan Allah, manusia dan kawalan anggota.</a:t>
            </a:r>
            <a:endParaRPr lang="en-US" sz="1900" dirty="0"/>
          </a:p>
        </p:txBody>
      </p:sp>
      <p:sp>
        <p:nvSpPr>
          <p:cNvPr id="8" name="Text 5"/>
          <p:cNvSpPr/>
          <p:nvPr/>
        </p:nvSpPr>
        <p:spPr>
          <a:xfrm>
            <a:off x="4069080" y="3429000"/>
            <a:ext cx="6675120" cy="731520"/>
          </a:xfrm>
          <a:prstGeom prst="rect">
            <a:avLst/>
          </a:prstGeom>
          <a:noFill/>
          <a:ln/>
        </p:spPr>
        <p:txBody>
          <a:bodyPr wrap="square" lIns="762" tIns="762" rIns="762" bIns="762" rtlCol="0" anchor="t">
            <a:normAutofit/>
          </a:bodyPr>
          <a:lstStyle/>
          <a:p>
            <a:pPr marL="0" indent="0" algn="l">
              <a:buNone/>
            </a:pPr>
            <a:r>
              <a:rPr lang="en-US" sz="2200" b="1" dirty="0">
                <a:solidFill>
                  <a:srgbClr val="174C3C"/>
                </a:solidFill>
                <a:latin typeface="Aptos" pitchFamily="34" charset="0"/>
                <a:ea typeface="Aptos" pitchFamily="34" charset="-122"/>
                <a:cs typeface="Aptos" pitchFamily="34" charset="-120"/>
              </a:rPr>
              <a:t>Intinya: hati yang bersih tidak tinggal di dalam hati sahaja. Ia mesti terlihat pada adab, akhlak, tutur kata dan tindakan.</a:t>
            </a:r>
            <a:endParaRPr lang="en-US" sz="2200" dirty="0"/>
          </a:p>
        </p:txBody>
      </p:sp>
      <p:sp>
        <p:nvSpPr>
          <p:cNvPr id="9" name="Text 6"/>
          <p:cNvSpPr/>
          <p:nvPr/>
        </p:nvSpPr>
        <p:spPr>
          <a:xfrm>
            <a:off x="685800" y="6272784"/>
            <a:ext cx="7498080" cy="210312"/>
          </a:xfrm>
          <a:prstGeom prst="rect">
            <a:avLst/>
          </a:prstGeom>
          <a:noFill/>
          <a:ln/>
        </p:spPr>
        <p:txBody>
          <a:bodyPr wrap="square" lIns="0" tIns="0" rIns="0" bIns="0" rtlCol="0" anchor="ctr">
            <a:normAutofit/>
          </a:bodyPr>
          <a:lstStyle/>
          <a:p>
            <a:pPr marL="0" indent="0">
              <a:buNone/>
            </a:pPr>
            <a:r>
              <a:rPr lang="en-US" sz="750" dirty="0">
                <a:solidFill>
                  <a:srgbClr val="7A6A44"/>
                </a:solidFill>
                <a:latin typeface="Aptos" pitchFamily="34" charset="0"/>
                <a:ea typeface="Aptos" pitchFamily="34" charset="-122"/>
                <a:cs typeface="Aptos" pitchFamily="34" charset="-120"/>
              </a:rPr>
              <a:t>Rujukan visual: Mukadimah kitab, ms. 3</a:t>
            </a:r>
            <a:endParaRPr lang="en-US" sz="750" dirty="0"/>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7E8"/>
          </a:solidFill>
          <a:ln w="12700">
            <a:solidFill>
              <a:srgbClr val="FFF7E8">
                <a:alpha val="0"/>
              </a:srgbClr>
            </a:solidFill>
            <a:prstDash val="solid"/>
          </a:ln>
        </p:spPr>
      </p:sp>
      <p:sp>
        <p:nvSpPr>
          <p:cNvPr id="3" name="Text 1"/>
          <p:cNvSpPr/>
          <p:nvPr/>
        </p:nvSpPr>
        <p:spPr>
          <a:xfrm>
            <a:off x="685800" y="411480"/>
            <a:ext cx="4114800" cy="228600"/>
          </a:xfrm>
          <a:prstGeom prst="rect">
            <a:avLst/>
          </a:prstGeom>
          <a:noFill/>
          <a:ln/>
        </p:spPr>
        <p:txBody>
          <a:bodyPr wrap="square" lIns="0" tIns="0" rIns="0" bIns="0" rtlCol="0" anchor="ctr"/>
          <a:lstStyle/>
          <a:p>
            <a:pPr marL="0" indent="0">
              <a:buNone/>
            </a:pPr>
            <a:r>
              <a:rPr lang="en-US" sz="950" b="1" dirty="0">
                <a:solidFill>
                  <a:srgbClr val="C9A24A"/>
                </a:solidFill>
                <a:latin typeface="Aptos" pitchFamily="34" charset="0"/>
                <a:ea typeface="Aptos" pitchFamily="34" charset="-122"/>
                <a:cs typeface="Aptos" pitchFamily="34" charset="-120"/>
              </a:rPr>
              <a:t>DEFINISI KERJA</a:t>
            </a:r>
            <a:endParaRPr lang="en-US" sz="950" dirty="0"/>
          </a:p>
        </p:txBody>
      </p:sp>
      <p:sp>
        <p:nvSpPr>
          <p:cNvPr id="4" name="Text 2"/>
          <p:cNvSpPr/>
          <p:nvPr/>
        </p:nvSpPr>
        <p:spPr>
          <a:xfrm>
            <a:off x="640080" y="685800"/>
            <a:ext cx="10881360" cy="502920"/>
          </a:xfrm>
          <a:prstGeom prst="rect">
            <a:avLst/>
          </a:prstGeom>
          <a:noFill/>
          <a:ln/>
        </p:spPr>
        <p:txBody>
          <a:bodyPr wrap="square" lIns="0" tIns="0" rIns="0" bIns="0" rtlCol="0" anchor="ctr">
            <a:normAutofit/>
          </a:bodyPr>
          <a:lstStyle/>
          <a:p>
            <a:pPr marL="0" indent="0">
              <a:buNone/>
            </a:pPr>
            <a:r>
              <a:rPr lang="en-US" sz="3200" b="1" dirty="0">
                <a:solidFill>
                  <a:srgbClr val="172A22"/>
                </a:solidFill>
                <a:latin typeface="Aptos Display" pitchFamily="34" charset="0"/>
                <a:ea typeface="Aptos Display" pitchFamily="34" charset="-122"/>
                <a:cs typeface="Aptos Display" pitchFamily="34" charset="-120"/>
              </a:rPr>
              <a:t>Tazkiyah = membersih + menumbuhkan</a:t>
            </a:r>
            <a:endParaRPr lang="en-US" sz="3200" dirty="0"/>
          </a:p>
        </p:txBody>
      </p:sp>
      <p:sp>
        <p:nvSpPr>
          <p:cNvPr id="5" name="Shape 3"/>
          <p:cNvSpPr/>
          <p:nvPr/>
        </p:nvSpPr>
        <p:spPr>
          <a:xfrm>
            <a:off x="868680" y="1874520"/>
            <a:ext cx="3154680" cy="2606040"/>
          </a:xfrm>
          <a:prstGeom prst="roundRect">
            <a:avLst>
              <a:gd name="adj" fmla="val 2807"/>
            </a:avLst>
          </a:prstGeom>
          <a:solidFill>
            <a:srgbClr val="FFFFFF"/>
          </a:solidFill>
          <a:ln w="12700">
            <a:solidFill>
              <a:srgbClr val="C9A24A">
                <a:alpha val="45000"/>
              </a:srgbClr>
            </a:solidFill>
            <a:prstDash val="solid"/>
          </a:ln>
        </p:spPr>
      </p:sp>
      <p:sp>
        <p:nvSpPr>
          <p:cNvPr id="6" name="Text 4"/>
          <p:cNvSpPr/>
          <p:nvPr/>
        </p:nvSpPr>
        <p:spPr>
          <a:xfrm>
            <a:off x="1097280" y="2148840"/>
            <a:ext cx="2697480" cy="457200"/>
          </a:xfrm>
          <a:prstGeom prst="rect">
            <a:avLst/>
          </a:prstGeom>
          <a:noFill/>
          <a:ln/>
        </p:spPr>
        <p:txBody>
          <a:bodyPr wrap="square" lIns="0" tIns="0" rIns="0" bIns="0" rtlCol="0" anchor="ctr"/>
          <a:lstStyle/>
          <a:p>
            <a:pPr marL="0" indent="0" algn="ctr">
              <a:buNone/>
            </a:pPr>
            <a:r>
              <a:rPr lang="en-US" sz="2800" b="1" dirty="0">
                <a:solidFill>
                  <a:srgbClr val="174C3C"/>
                </a:solidFill>
                <a:latin typeface="Noto Sans Arabic" pitchFamily="34" charset="0"/>
                <a:ea typeface="Noto Sans Arabic" pitchFamily="34" charset="-122"/>
                <a:cs typeface="Noto Sans Arabic" pitchFamily="34" charset="-120"/>
              </a:rPr>
              <a:t>تطهير</a:t>
            </a:r>
            <a:endParaRPr lang="en-US" sz="2800" dirty="0"/>
          </a:p>
        </p:txBody>
      </p:sp>
      <p:sp>
        <p:nvSpPr>
          <p:cNvPr id="7" name="Text 5"/>
          <p:cNvSpPr/>
          <p:nvPr/>
        </p:nvSpPr>
        <p:spPr>
          <a:xfrm>
            <a:off x="1188720" y="2880360"/>
            <a:ext cx="2514600" cy="868680"/>
          </a:xfrm>
          <a:prstGeom prst="rect">
            <a:avLst/>
          </a:prstGeom>
          <a:noFill/>
          <a:ln/>
        </p:spPr>
        <p:txBody>
          <a:bodyPr wrap="square" lIns="762" tIns="762" rIns="762" bIns="762" rtlCol="0" anchor="t">
            <a:normAutofit/>
          </a:bodyPr>
          <a:lstStyle/>
          <a:p>
            <a:pPr marL="0" indent="0" algn="ctr">
              <a:buNone/>
            </a:pPr>
            <a:r>
              <a:rPr lang="en-US" sz="1700" dirty="0">
                <a:solidFill>
                  <a:srgbClr val="172A22"/>
                </a:solidFill>
                <a:latin typeface="Aptos" pitchFamily="34" charset="0"/>
                <a:ea typeface="Aptos" pitchFamily="34" charset="-122"/>
                <a:cs typeface="Aptos" pitchFamily="34" charset="-120"/>
              </a:rPr>
              <a:t>Membersihkan hati daripada penyakit dan dosa</a:t>
            </a:r>
            <a:endParaRPr lang="en-US" sz="1700" dirty="0"/>
          </a:p>
        </p:txBody>
      </p:sp>
      <p:sp>
        <p:nvSpPr>
          <p:cNvPr id="8" name="Shape 6"/>
          <p:cNvSpPr/>
          <p:nvPr/>
        </p:nvSpPr>
        <p:spPr>
          <a:xfrm>
            <a:off x="4617720" y="1874520"/>
            <a:ext cx="3154680" cy="2606040"/>
          </a:xfrm>
          <a:prstGeom prst="roundRect">
            <a:avLst>
              <a:gd name="adj" fmla="val 2807"/>
            </a:avLst>
          </a:prstGeom>
          <a:solidFill>
            <a:srgbClr val="FFFFFF"/>
          </a:solidFill>
          <a:ln w="12700">
            <a:solidFill>
              <a:srgbClr val="C9A24A">
                <a:alpha val="45000"/>
              </a:srgbClr>
            </a:solidFill>
            <a:prstDash val="solid"/>
          </a:ln>
        </p:spPr>
      </p:sp>
      <p:sp>
        <p:nvSpPr>
          <p:cNvPr id="9" name="Text 7"/>
          <p:cNvSpPr/>
          <p:nvPr/>
        </p:nvSpPr>
        <p:spPr>
          <a:xfrm>
            <a:off x="4846320" y="2148840"/>
            <a:ext cx="2697480" cy="457200"/>
          </a:xfrm>
          <a:prstGeom prst="rect">
            <a:avLst/>
          </a:prstGeom>
          <a:noFill/>
          <a:ln/>
        </p:spPr>
        <p:txBody>
          <a:bodyPr wrap="square" lIns="0" tIns="0" rIns="0" bIns="0" rtlCol="0" anchor="ctr"/>
          <a:lstStyle/>
          <a:p>
            <a:pPr marL="0" indent="0" algn="ctr">
              <a:buNone/>
            </a:pPr>
            <a:r>
              <a:rPr lang="en-US" sz="2800" b="1" dirty="0">
                <a:solidFill>
                  <a:srgbClr val="174C3C"/>
                </a:solidFill>
                <a:latin typeface="Noto Sans Arabic" pitchFamily="34" charset="0"/>
                <a:ea typeface="Noto Sans Arabic" pitchFamily="34" charset="-122"/>
                <a:cs typeface="Noto Sans Arabic" pitchFamily="34" charset="-120"/>
              </a:rPr>
              <a:t>تحقق</a:t>
            </a:r>
            <a:endParaRPr lang="en-US" sz="2800" dirty="0"/>
          </a:p>
        </p:txBody>
      </p:sp>
      <p:sp>
        <p:nvSpPr>
          <p:cNvPr id="10" name="Text 8"/>
          <p:cNvSpPr/>
          <p:nvPr/>
        </p:nvSpPr>
        <p:spPr>
          <a:xfrm>
            <a:off x="4937760" y="2880360"/>
            <a:ext cx="2514600" cy="868680"/>
          </a:xfrm>
          <a:prstGeom prst="rect">
            <a:avLst/>
          </a:prstGeom>
          <a:noFill/>
          <a:ln/>
        </p:spPr>
        <p:txBody>
          <a:bodyPr wrap="square" lIns="762" tIns="762" rIns="762" bIns="762" rtlCol="0" anchor="t">
            <a:normAutofit/>
          </a:bodyPr>
          <a:lstStyle/>
          <a:p>
            <a:pPr marL="0" indent="0" algn="ctr">
              <a:buNone/>
            </a:pPr>
            <a:r>
              <a:rPr lang="en-US" sz="1700" dirty="0">
                <a:solidFill>
                  <a:srgbClr val="172A22"/>
                </a:solidFill>
                <a:latin typeface="Aptos" pitchFamily="34" charset="0"/>
                <a:ea typeface="Aptos" pitchFamily="34" charset="-122"/>
                <a:cs typeface="Aptos" pitchFamily="34" charset="-120"/>
              </a:rPr>
              <a:t>Menghidupkan makna iman sampai menjadi keadaan hati</a:t>
            </a:r>
            <a:endParaRPr lang="en-US" sz="1700" dirty="0"/>
          </a:p>
        </p:txBody>
      </p:sp>
      <p:sp>
        <p:nvSpPr>
          <p:cNvPr id="11" name="Shape 9"/>
          <p:cNvSpPr/>
          <p:nvPr/>
        </p:nvSpPr>
        <p:spPr>
          <a:xfrm>
            <a:off x="8366760" y="1874520"/>
            <a:ext cx="3154680" cy="2606040"/>
          </a:xfrm>
          <a:prstGeom prst="roundRect">
            <a:avLst>
              <a:gd name="adj" fmla="val 2807"/>
            </a:avLst>
          </a:prstGeom>
          <a:solidFill>
            <a:srgbClr val="FFFFFF"/>
          </a:solidFill>
          <a:ln w="12700">
            <a:solidFill>
              <a:srgbClr val="C9A24A">
                <a:alpha val="45000"/>
              </a:srgbClr>
            </a:solidFill>
            <a:prstDash val="solid"/>
          </a:ln>
        </p:spPr>
      </p:sp>
      <p:sp>
        <p:nvSpPr>
          <p:cNvPr id="12" name="Text 10"/>
          <p:cNvSpPr/>
          <p:nvPr/>
        </p:nvSpPr>
        <p:spPr>
          <a:xfrm>
            <a:off x="8595360" y="2148840"/>
            <a:ext cx="2697480" cy="457200"/>
          </a:xfrm>
          <a:prstGeom prst="rect">
            <a:avLst/>
          </a:prstGeom>
          <a:noFill/>
          <a:ln/>
        </p:spPr>
        <p:txBody>
          <a:bodyPr wrap="square" lIns="0" tIns="0" rIns="0" bIns="0" rtlCol="0" anchor="ctr"/>
          <a:lstStyle/>
          <a:p>
            <a:pPr marL="0" indent="0" algn="ctr">
              <a:buNone/>
            </a:pPr>
            <a:r>
              <a:rPr lang="en-US" sz="2800" b="1" dirty="0">
                <a:solidFill>
                  <a:srgbClr val="174C3C"/>
                </a:solidFill>
                <a:latin typeface="Noto Sans Arabic" pitchFamily="34" charset="0"/>
                <a:ea typeface="Noto Sans Arabic" pitchFamily="34" charset="-122"/>
                <a:cs typeface="Noto Sans Arabic" pitchFamily="34" charset="-120"/>
              </a:rPr>
              <a:t>تخلق</a:t>
            </a:r>
            <a:endParaRPr lang="en-US" sz="2800" dirty="0"/>
          </a:p>
        </p:txBody>
      </p:sp>
      <p:sp>
        <p:nvSpPr>
          <p:cNvPr id="13" name="Text 11"/>
          <p:cNvSpPr/>
          <p:nvPr/>
        </p:nvSpPr>
        <p:spPr>
          <a:xfrm>
            <a:off x="8686800" y="2880360"/>
            <a:ext cx="2514600" cy="868680"/>
          </a:xfrm>
          <a:prstGeom prst="rect">
            <a:avLst/>
          </a:prstGeom>
          <a:noFill/>
          <a:ln/>
        </p:spPr>
        <p:txBody>
          <a:bodyPr wrap="square" lIns="762" tIns="762" rIns="762" bIns="762" rtlCol="0" anchor="t">
            <a:normAutofit/>
          </a:bodyPr>
          <a:lstStyle/>
          <a:p>
            <a:pPr marL="0" indent="0" algn="ctr">
              <a:buNone/>
            </a:pPr>
            <a:r>
              <a:rPr lang="en-US" sz="1700" dirty="0">
                <a:solidFill>
                  <a:srgbClr val="172A22"/>
                </a:solidFill>
                <a:latin typeface="Aptos" pitchFamily="34" charset="0"/>
                <a:ea typeface="Aptos" pitchFamily="34" charset="-122"/>
                <a:cs typeface="Aptos" pitchFamily="34" charset="-120"/>
              </a:rPr>
              <a:t>Menjelmakan akhlak al-Quran dalam tindakan</a:t>
            </a:r>
            <a:endParaRPr lang="en-US" sz="1700" dirty="0"/>
          </a:p>
        </p:txBody>
      </p:sp>
      <p:sp>
        <p:nvSpPr>
          <p:cNvPr id="14" name="Text 12"/>
          <p:cNvSpPr/>
          <p:nvPr/>
        </p:nvSpPr>
        <p:spPr>
          <a:xfrm>
            <a:off x="1143000" y="5212080"/>
            <a:ext cx="9784080" cy="502920"/>
          </a:xfrm>
          <a:prstGeom prst="rect">
            <a:avLst/>
          </a:prstGeom>
          <a:noFill/>
          <a:ln/>
        </p:spPr>
        <p:txBody>
          <a:bodyPr wrap="square" lIns="0" tIns="0" rIns="0" bIns="0" rtlCol="0" anchor="ctr">
            <a:normAutofit/>
          </a:bodyPr>
          <a:lstStyle/>
          <a:p>
            <a:pPr marL="0" indent="0" algn="ctr">
              <a:buNone/>
            </a:pPr>
            <a:r>
              <a:rPr lang="en-US" sz="2100" b="1" dirty="0">
                <a:solidFill>
                  <a:srgbClr val="0B2D24"/>
                </a:solidFill>
              </a:rPr>
              <a:t>Bahasa mudah BDI 14DC: nampak penyakit → pulihkan pandangan kepada Allah → ambil tanggungjawab → kembali dengan amal.</a:t>
            </a:r>
            <a:endParaRPr lang="en-US" sz="2100" dirty="0"/>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3E7"/>
          </a:solidFill>
          <a:ln w="12700">
            <a:solidFill>
              <a:srgbClr val="F8F3E7">
                <a:alpha val="0"/>
              </a:srgbClr>
            </a:solidFill>
            <a:prstDash val="solid"/>
          </a:ln>
        </p:spPr>
      </p:sp>
      <p:sp>
        <p:nvSpPr>
          <p:cNvPr id="3" name="Text 1"/>
          <p:cNvSpPr/>
          <p:nvPr/>
        </p:nvSpPr>
        <p:spPr>
          <a:xfrm>
            <a:off x="685800" y="411480"/>
            <a:ext cx="4114800" cy="228600"/>
          </a:xfrm>
          <a:prstGeom prst="rect">
            <a:avLst/>
          </a:prstGeom>
          <a:noFill/>
          <a:ln/>
        </p:spPr>
        <p:txBody>
          <a:bodyPr wrap="square" lIns="0" tIns="0" rIns="0" bIns="0" rtlCol="0" anchor="ctr"/>
          <a:lstStyle/>
          <a:p>
            <a:pPr marL="0" indent="0">
              <a:buNone/>
            </a:pPr>
            <a:r>
              <a:rPr lang="en-US" sz="950" b="1" dirty="0">
                <a:solidFill>
                  <a:srgbClr val="C9A24A"/>
                </a:solidFill>
                <a:latin typeface="Aptos" pitchFamily="34" charset="0"/>
                <a:ea typeface="Aptos" pitchFamily="34" charset="-122"/>
                <a:cs typeface="Aptos" pitchFamily="34" charset="-120"/>
              </a:rPr>
              <a:t>PETA KITAB</a:t>
            </a:r>
            <a:endParaRPr lang="en-US" sz="950" dirty="0"/>
          </a:p>
        </p:txBody>
      </p:sp>
      <p:sp>
        <p:nvSpPr>
          <p:cNvPr id="4" name="Text 2"/>
          <p:cNvSpPr/>
          <p:nvPr/>
        </p:nvSpPr>
        <p:spPr>
          <a:xfrm>
            <a:off x="640080" y="685800"/>
            <a:ext cx="10881360" cy="502920"/>
          </a:xfrm>
          <a:prstGeom prst="rect">
            <a:avLst/>
          </a:prstGeom>
          <a:noFill/>
          <a:ln/>
        </p:spPr>
        <p:txBody>
          <a:bodyPr wrap="square" lIns="0" tIns="0" rIns="0" bIns="0" rtlCol="0" anchor="ctr">
            <a:normAutofit/>
          </a:bodyPr>
          <a:lstStyle/>
          <a:p>
            <a:pPr marL="0" indent="0">
              <a:buNone/>
            </a:pPr>
            <a:r>
              <a:rPr lang="en-US" sz="3200" b="1" dirty="0">
                <a:solidFill>
                  <a:srgbClr val="172A22"/>
                </a:solidFill>
                <a:latin typeface="Aptos Display" pitchFamily="34" charset="0"/>
                <a:ea typeface="Aptos Display" pitchFamily="34" charset="-122"/>
                <a:cs typeface="Aptos Display" pitchFamily="34" charset="-120"/>
              </a:rPr>
              <a:t>Empat pintu besar dalam al-Mustakhlas</a:t>
            </a:r>
            <a:endParaRPr lang="en-US" sz="3200" dirty="0"/>
          </a:p>
        </p:txBody>
      </p:sp>
      <p:sp>
        <p:nvSpPr>
          <p:cNvPr id="5" name="Text 3"/>
          <p:cNvSpPr/>
          <p:nvPr/>
        </p:nvSpPr>
        <p:spPr>
          <a:xfrm>
            <a:off x="822960" y="1389888"/>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01</a:t>
            </a:r>
            <a:endParaRPr lang="en-US" sz="2400" dirty="0"/>
          </a:p>
        </p:txBody>
      </p:sp>
      <p:sp>
        <p:nvSpPr>
          <p:cNvPr id="6" name="Text 4"/>
          <p:cNvSpPr/>
          <p:nvPr/>
        </p:nvSpPr>
        <p:spPr>
          <a:xfrm>
            <a:off x="1691640" y="1417320"/>
            <a:ext cx="3291840" cy="292608"/>
          </a:xfrm>
          <a:prstGeom prst="rect">
            <a:avLst/>
          </a:prstGeom>
          <a:noFill/>
          <a:ln/>
        </p:spPr>
        <p:txBody>
          <a:bodyPr wrap="square" lIns="762" tIns="762" rIns="762" bIns="762" rtlCol="0" anchor="t">
            <a:normAutofit/>
          </a:bodyPr>
          <a:lstStyle/>
          <a:p>
            <a:pPr marL="0" indent="0" algn="l">
              <a:buNone/>
            </a:pPr>
            <a:r>
              <a:rPr lang="en-US" sz="2000" b="1" dirty="0">
                <a:solidFill>
                  <a:srgbClr val="174C3C"/>
                </a:solidFill>
                <a:latin typeface="Aptos" pitchFamily="34" charset="0"/>
                <a:ea typeface="Aptos" pitchFamily="34" charset="-122"/>
                <a:cs typeface="Aptos" pitchFamily="34" charset="-120"/>
              </a:rPr>
              <a:t>Adab orang berilmu</a:t>
            </a:r>
            <a:endParaRPr lang="en-US" sz="2000" dirty="0"/>
          </a:p>
        </p:txBody>
      </p:sp>
      <p:sp>
        <p:nvSpPr>
          <p:cNvPr id="7" name="Text 5"/>
          <p:cNvSpPr/>
          <p:nvPr/>
        </p:nvSpPr>
        <p:spPr>
          <a:xfrm>
            <a:off x="5212080" y="1435608"/>
            <a:ext cx="4297680" cy="292608"/>
          </a:xfrm>
          <a:prstGeom prst="rect">
            <a:avLst/>
          </a:prstGeom>
          <a:noFill/>
          <a:ln/>
        </p:spPr>
        <p:txBody>
          <a:bodyPr wrap="square" lIns="762" tIns="762" rIns="762" bIns="762" rtlCol="0" anchor="t">
            <a:normAutofit/>
          </a:bodyPr>
          <a:lstStyle/>
          <a:p>
            <a:pPr marL="0" indent="0" algn="l">
              <a:buNone/>
            </a:pPr>
            <a:r>
              <a:rPr lang="en-US" sz="1550" dirty="0">
                <a:solidFill>
                  <a:srgbClr val="695F46"/>
                </a:solidFill>
                <a:latin typeface="Aptos" pitchFamily="34" charset="0"/>
                <a:ea typeface="Aptos" pitchFamily="34" charset="-122"/>
                <a:cs typeface="Aptos" pitchFamily="34" charset="-120"/>
              </a:rPr>
              <a:t>Adab alim dan muta‘allim</a:t>
            </a:r>
            <a:endParaRPr lang="en-US" sz="1550" dirty="0"/>
          </a:p>
        </p:txBody>
      </p:sp>
      <p:sp>
        <p:nvSpPr>
          <p:cNvPr id="8" name="Text 6"/>
          <p:cNvSpPr/>
          <p:nvPr/>
        </p:nvSpPr>
        <p:spPr>
          <a:xfrm>
            <a:off x="822960" y="2350008"/>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02</a:t>
            </a:r>
            <a:endParaRPr lang="en-US" sz="2400" dirty="0"/>
          </a:p>
        </p:txBody>
      </p:sp>
      <p:sp>
        <p:nvSpPr>
          <p:cNvPr id="9" name="Text 7"/>
          <p:cNvSpPr/>
          <p:nvPr/>
        </p:nvSpPr>
        <p:spPr>
          <a:xfrm>
            <a:off x="1691640" y="2377440"/>
            <a:ext cx="3291840" cy="292608"/>
          </a:xfrm>
          <a:prstGeom prst="rect">
            <a:avLst/>
          </a:prstGeom>
          <a:noFill/>
          <a:ln/>
        </p:spPr>
        <p:txBody>
          <a:bodyPr wrap="square" lIns="762" tIns="762" rIns="762" bIns="762" rtlCol="0" anchor="t">
            <a:normAutofit/>
          </a:bodyPr>
          <a:lstStyle/>
          <a:p>
            <a:pPr marL="0" indent="0" algn="l">
              <a:buNone/>
            </a:pPr>
            <a:r>
              <a:rPr lang="en-US" sz="2000" b="1" dirty="0">
                <a:solidFill>
                  <a:srgbClr val="174C3C"/>
                </a:solidFill>
                <a:latin typeface="Aptos" pitchFamily="34" charset="0"/>
                <a:ea typeface="Aptos" pitchFamily="34" charset="-122"/>
                <a:cs typeface="Aptos" pitchFamily="34" charset="-120"/>
              </a:rPr>
              <a:t>Wasilah tazkiyah</a:t>
            </a:r>
            <a:endParaRPr lang="en-US" sz="2000" dirty="0"/>
          </a:p>
        </p:txBody>
      </p:sp>
      <p:sp>
        <p:nvSpPr>
          <p:cNvPr id="10" name="Text 8"/>
          <p:cNvSpPr/>
          <p:nvPr/>
        </p:nvSpPr>
        <p:spPr>
          <a:xfrm>
            <a:off x="5212080" y="2395728"/>
            <a:ext cx="4297680" cy="292608"/>
          </a:xfrm>
          <a:prstGeom prst="rect">
            <a:avLst/>
          </a:prstGeom>
          <a:noFill/>
          <a:ln/>
        </p:spPr>
        <p:txBody>
          <a:bodyPr wrap="square" lIns="762" tIns="762" rIns="762" bIns="762" rtlCol="0" anchor="t">
            <a:normAutofit/>
          </a:bodyPr>
          <a:lstStyle/>
          <a:p>
            <a:pPr marL="0" indent="0" algn="l">
              <a:buNone/>
            </a:pPr>
            <a:r>
              <a:rPr lang="en-US" sz="1550" dirty="0">
                <a:solidFill>
                  <a:srgbClr val="695F46"/>
                </a:solidFill>
                <a:latin typeface="Aptos" pitchFamily="34" charset="0"/>
                <a:ea typeface="Aptos" pitchFamily="34" charset="-122"/>
                <a:cs typeface="Aptos" pitchFamily="34" charset="-120"/>
              </a:rPr>
              <a:t>Ibadah dan amalan yang menyucikan</a:t>
            </a:r>
            <a:endParaRPr lang="en-US" sz="1550" dirty="0"/>
          </a:p>
        </p:txBody>
      </p:sp>
      <p:sp>
        <p:nvSpPr>
          <p:cNvPr id="11" name="Text 9"/>
          <p:cNvSpPr/>
          <p:nvPr/>
        </p:nvSpPr>
        <p:spPr>
          <a:xfrm>
            <a:off x="822960" y="3310128"/>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03</a:t>
            </a:r>
            <a:endParaRPr lang="en-US" sz="2400" dirty="0"/>
          </a:p>
        </p:txBody>
      </p:sp>
      <p:sp>
        <p:nvSpPr>
          <p:cNvPr id="12" name="Text 10"/>
          <p:cNvSpPr/>
          <p:nvPr/>
        </p:nvSpPr>
        <p:spPr>
          <a:xfrm>
            <a:off x="1691640" y="3337560"/>
            <a:ext cx="3291840" cy="292608"/>
          </a:xfrm>
          <a:prstGeom prst="rect">
            <a:avLst/>
          </a:prstGeom>
          <a:noFill/>
          <a:ln/>
        </p:spPr>
        <p:txBody>
          <a:bodyPr wrap="square" lIns="762" tIns="762" rIns="762" bIns="762" rtlCol="0" anchor="t">
            <a:normAutofit/>
          </a:bodyPr>
          <a:lstStyle/>
          <a:p>
            <a:pPr marL="0" indent="0" algn="l">
              <a:buNone/>
            </a:pPr>
            <a:r>
              <a:rPr lang="en-US" sz="2000" b="1" dirty="0">
                <a:solidFill>
                  <a:srgbClr val="174C3C"/>
                </a:solidFill>
                <a:latin typeface="Aptos" pitchFamily="34" charset="0"/>
                <a:ea typeface="Aptos" pitchFamily="34" charset="-122"/>
                <a:cs typeface="Aptos" pitchFamily="34" charset="-120"/>
              </a:rPr>
              <a:t>Hakikat zakat al-nafs</a:t>
            </a:r>
            <a:endParaRPr lang="en-US" sz="2000" dirty="0"/>
          </a:p>
        </p:txBody>
      </p:sp>
      <p:sp>
        <p:nvSpPr>
          <p:cNvPr id="13" name="Text 11"/>
          <p:cNvSpPr/>
          <p:nvPr/>
        </p:nvSpPr>
        <p:spPr>
          <a:xfrm>
            <a:off x="5212080" y="3355848"/>
            <a:ext cx="4297680" cy="292608"/>
          </a:xfrm>
          <a:prstGeom prst="rect">
            <a:avLst/>
          </a:prstGeom>
          <a:noFill/>
          <a:ln/>
        </p:spPr>
        <p:txBody>
          <a:bodyPr wrap="square" lIns="762" tIns="762" rIns="762" bIns="762" rtlCol="0" anchor="t">
            <a:normAutofit/>
          </a:bodyPr>
          <a:lstStyle/>
          <a:p>
            <a:pPr marL="0" indent="0" algn="l">
              <a:buNone/>
            </a:pPr>
            <a:r>
              <a:rPr lang="en-US" sz="1550" dirty="0">
                <a:solidFill>
                  <a:srgbClr val="695F46"/>
                </a:solidFill>
                <a:latin typeface="Aptos" pitchFamily="34" charset="0"/>
                <a:ea typeface="Aptos" pitchFamily="34" charset="-122"/>
                <a:cs typeface="Aptos" pitchFamily="34" charset="-120"/>
              </a:rPr>
              <a:t>Apa yang perlu dibuang dan dibina</a:t>
            </a:r>
            <a:endParaRPr lang="en-US" sz="1550" dirty="0"/>
          </a:p>
        </p:txBody>
      </p:sp>
      <p:sp>
        <p:nvSpPr>
          <p:cNvPr id="14" name="Text 12"/>
          <p:cNvSpPr/>
          <p:nvPr/>
        </p:nvSpPr>
        <p:spPr>
          <a:xfrm>
            <a:off x="822960" y="4270248"/>
            <a:ext cx="777240" cy="640080"/>
          </a:xfrm>
          <a:prstGeom prst="rect">
            <a:avLst/>
          </a:prstGeom>
          <a:noFill/>
          <a:ln/>
        </p:spPr>
        <p:txBody>
          <a:bodyPr wrap="square" lIns="0" tIns="0" rIns="0" bIns="0" rtlCol="0" anchor="ctr"/>
          <a:lstStyle/>
          <a:p>
            <a:pPr marL="0" indent="0">
              <a:buNone/>
            </a:pPr>
            <a:r>
              <a:rPr lang="en-US" sz="2400" b="1" dirty="0">
                <a:solidFill>
                  <a:srgbClr val="C9A24A"/>
                </a:solidFill>
                <a:latin typeface="Aptos Display" pitchFamily="34" charset="0"/>
                <a:ea typeface="Aptos Display" pitchFamily="34" charset="-122"/>
                <a:cs typeface="Aptos Display" pitchFamily="34" charset="-120"/>
              </a:rPr>
              <a:t>04</a:t>
            </a:r>
            <a:endParaRPr lang="en-US" sz="2400" dirty="0"/>
          </a:p>
        </p:txBody>
      </p:sp>
      <p:sp>
        <p:nvSpPr>
          <p:cNvPr id="15" name="Text 13"/>
          <p:cNvSpPr/>
          <p:nvPr/>
        </p:nvSpPr>
        <p:spPr>
          <a:xfrm>
            <a:off x="1691640" y="4297680"/>
            <a:ext cx="3291840" cy="292608"/>
          </a:xfrm>
          <a:prstGeom prst="rect">
            <a:avLst/>
          </a:prstGeom>
          <a:noFill/>
          <a:ln/>
        </p:spPr>
        <p:txBody>
          <a:bodyPr wrap="square" lIns="762" tIns="762" rIns="762" bIns="762" rtlCol="0" anchor="t">
            <a:normAutofit/>
          </a:bodyPr>
          <a:lstStyle/>
          <a:p>
            <a:pPr marL="0" indent="0" algn="l">
              <a:buNone/>
            </a:pPr>
            <a:r>
              <a:rPr lang="en-US" sz="2000" b="1" dirty="0">
                <a:solidFill>
                  <a:srgbClr val="174C3C"/>
                </a:solidFill>
                <a:latin typeface="Aptos" pitchFamily="34" charset="0"/>
                <a:ea typeface="Aptos" pitchFamily="34" charset="-122"/>
                <a:cs typeface="Aptos" pitchFamily="34" charset="-120"/>
              </a:rPr>
              <a:t>Lisan dan hubungan</a:t>
            </a:r>
            <a:endParaRPr lang="en-US" sz="2000" dirty="0"/>
          </a:p>
        </p:txBody>
      </p:sp>
      <p:sp>
        <p:nvSpPr>
          <p:cNvPr id="16" name="Text 14"/>
          <p:cNvSpPr/>
          <p:nvPr/>
        </p:nvSpPr>
        <p:spPr>
          <a:xfrm>
            <a:off x="5212080" y="4315968"/>
            <a:ext cx="4297680" cy="292608"/>
          </a:xfrm>
          <a:prstGeom prst="rect">
            <a:avLst/>
          </a:prstGeom>
          <a:noFill/>
          <a:ln/>
        </p:spPr>
        <p:txBody>
          <a:bodyPr wrap="square" lIns="762" tIns="762" rIns="762" bIns="762" rtlCol="0" anchor="t">
            <a:normAutofit/>
          </a:bodyPr>
          <a:lstStyle/>
          <a:p>
            <a:pPr marL="0" indent="0" algn="l">
              <a:buNone/>
            </a:pPr>
            <a:r>
              <a:rPr lang="en-US" sz="1550" dirty="0">
                <a:solidFill>
                  <a:srgbClr val="695F46"/>
                </a:solidFill>
                <a:latin typeface="Aptos" pitchFamily="34" charset="0"/>
                <a:ea typeface="Aptos" pitchFamily="34" charset="-122"/>
                <a:cs typeface="Aptos" pitchFamily="34" charset="-120"/>
              </a:rPr>
              <a:t>Disiplin kata dan adab sosial</a:t>
            </a:r>
            <a:endParaRPr lang="en-US" sz="1550" dirty="0"/>
          </a:p>
        </p:txBody>
      </p:sp>
      <p:pic>
        <p:nvPicPr>
          <p:cNvPr id="17" name="Image 0" descr="/mnt/data/tazkiyah_assets/pdf_pages/page_9-009.png"/>
          <p:cNvPicPr>
            <a:picLocks noChangeAspect="1"/>
          </p:cNvPicPr>
          <p:nvPr/>
        </p:nvPicPr>
        <p:blipFill>
          <a:blip r:embed="rId3"/>
          <a:stretch>
            <a:fillRect/>
          </a:stretch>
        </p:blipFill>
        <p:spPr>
          <a:xfrm>
            <a:off x="9646920" y="1975172"/>
            <a:ext cx="1737360" cy="2450456"/>
          </a:xfrm>
          <a:prstGeom prst="rect">
            <a:avLst/>
          </a:prstGeom>
        </p:spPr>
      </p:pic>
      <p:sp>
        <p:nvSpPr>
          <p:cNvPr id="18" name="Text 15"/>
          <p:cNvSpPr/>
          <p:nvPr/>
        </p:nvSpPr>
        <p:spPr>
          <a:xfrm>
            <a:off x="685800" y="6272784"/>
            <a:ext cx="7498080" cy="210312"/>
          </a:xfrm>
          <a:prstGeom prst="rect">
            <a:avLst/>
          </a:prstGeom>
          <a:noFill/>
          <a:ln/>
        </p:spPr>
        <p:txBody>
          <a:bodyPr wrap="square" lIns="0" tIns="0" rIns="0" bIns="0" rtlCol="0" anchor="ctr">
            <a:normAutofit/>
          </a:bodyPr>
          <a:lstStyle/>
          <a:p>
            <a:pPr marL="0" indent="0">
              <a:buNone/>
            </a:pPr>
            <a:r>
              <a:rPr lang="en-US" sz="750" dirty="0">
                <a:solidFill>
                  <a:srgbClr val="7A6A44"/>
                </a:solidFill>
                <a:latin typeface="Aptos" pitchFamily="34" charset="0"/>
                <a:ea typeface="Aptos" pitchFamily="34" charset="-122"/>
                <a:cs typeface="Aptos" pitchFamily="34" charset="-120"/>
              </a:rPr>
              <a:t>Rujukan visual: struktur kitab pada ms. 9</a:t>
            </a:r>
            <a:endParaRPr lang="en-US" sz="750" dirty="0"/>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mnt/data/a_richly_detailed_stylized_fantasy_islamic_inspir.png"/>
          <p:cNvPicPr>
            <a:picLocks noChangeAspect="1"/>
          </p:cNvPicPr>
          <p:nvPr/>
        </p:nvPicPr>
        <p:blipFill>
          <a:blip r:embed="rId3"/>
          <a:srcRect t="25" b="25"/>
          <a:stretch/>
        </p:blipFill>
        <p:spPr>
          <a:xfrm>
            <a:off x="0" y="0"/>
            <a:ext cx="12191695" cy="6858000"/>
          </a:xfrm>
          <a:prstGeom prst="rect">
            <a:avLst/>
          </a:prstGeom>
        </p:spPr>
      </p:pic>
      <p:sp>
        <p:nvSpPr>
          <p:cNvPr id="3" name="Text 0"/>
          <p:cNvSpPr/>
          <p:nvPr/>
        </p:nvSpPr>
        <p:spPr>
          <a:xfrm>
            <a:off x="685800" y="457200"/>
            <a:ext cx="4114800" cy="228600"/>
          </a:xfrm>
          <a:prstGeom prst="rect">
            <a:avLst/>
          </a:prstGeom>
          <a:noFill/>
          <a:ln/>
        </p:spPr>
        <p:txBody>
          <a:bodyPr wrap="square" lIns="0" tIns="0" rIns="0" bIns="0" rtlCol="0" anchor="ctr"/>
          <a:lstStyle/>
          <a:p>
            <a:pPr marL="0" indent="0">
              <a:buNone/>
            </a:pPr>
            <a:r>
              <a:rPr lang="en-US" sz="950" b="1" dirty="0">
                <a:solidFill>
                  <a:srgbClr val="E2C67F"/>
                </a:solidFill>
                <a:latin typeface="Aptos" pitchFamily="34" charset="0"/>
                <a:ea typeface="Aptos" pitchFamily="34" charset="-122"/>
                <a:cs typeface="Aptos" pitchFamily="34" charset="-120"/>
              </a:rPr>
              <a:t>MODEL MALAM INI</a:t>
            </a:r>
            <a:endParaRPr lang="en-US" sz="950" dirty="0"/>
          </a:p>
        </p:txBody>
      </p:sp>
      <p:sp>
        <p:nvSpPr>
          <p:cNvPr id="4" name="Text 1"/>
          <p:cNvSpPr/>
          <p:nvPr/>
        </p:nvSpPr>
        <p:spPr>
          <a:xfrm>
            <a:off x="640080" y="758952"/>
            <a:ext cx="10881360" cy="502920"/>
          </a:xfrm>
          <a:prstGeom prst="rect">
            <a:avLst/>
          </a:prstGeom>
          <a:noFill/>
          <a:ln/>
        </p:spPr>
        <p:txBody>
          <a:bodyPr wrap="square" lIns="0" tIns="0" rIns="0" bIns="0" rtlCol="0" anchor="ctr">
            <a:normAutofit/>
          </a:bodyPr>
          <a:lstStyle/>
          <a:p>
            <a:pPr marL="0" indent="0">
              <a:buNone/>
            </a:pPr>
            <a:r>
              <a:rPr lang="en-US" sz="3600" b="1" dirty="0">
                <a:solidFill>
                  <a:srgbClr val="FFFFFF"/>
                </a:solidFill>
                <a:latin typeface="Aptos Display" pitchFamily="34" charset="0"/>
                <a:ea typeface="Aptos Display" pitchFamily="34" charset="-122"/>
                <a:cs typeface="Aptos Display" pitchFamily="34" charset="-120"/>
              </a:rPr>
              <a:t>Pohon Tazkiyah Diri</a:t>
            </a:r>
            <a:endParaRPr lang="en-US" sz="3600" dirty="0"/>
          </a:p>
        </p:txBody>
      </p:sp>
      <p:sp>
        <p:nvSpPr>
          <p:cNvPr id="5" name="Shape 2"/>
          <p:cNvSpPr/>
          <p:nvPr/>
        </p:nvSpPr>
        <p:spPr>
          <a:xfrm>
            <a:off x="731520" y="1874520"/>
            <a:ext cx="4754880" cy="658368"/>
          </a:xfrm>
          <a:prstGeom prst="roundRect">
            <a:avLst>
              <a:gd name="adj" fmla="val 11111"/>
            </a:avLst>
          </a:prstGeom>
          <a:solidFill>
            <a:srgbClr val="0B2D24">
              <a:alpha val="82000"/>
            </a:srgbClr>
          </a:solidFill>
          <a:ln w="12700">
            <a:solidFill>
              <a:srgbClr val="C9A24A">
                <a:alpha val="45000"/>
              </a:srgbClr>
            </a:solidFill>
            <a:prstDash val="solid"/>
          </a:ln>
        </p:spPr>
      </p:sp>
      <p:sp>
        <p:nvSpPr>
          <p:cNvPr id="6" name="Text 3"/>
          <p:cNvSpPr/>
          <p:nvPr/>
        </p:nvSpPr>
        <p:spPr>
          <a:xfrm>
            <a:off x="960120" y="1993392"/>
            <a:ext cx="868680" cy="228600"/>
          </a:xfrm>
          <a:prstGeom prst="rect">
            <a:avLst/>
          </a:prstGeom>
          <a:noFill/>
          <a:ln/>
        </p:spPr>
        <p:txBody>
          <a:bodyPr wrap="square" lIns="762" tIns="762" rIns="762" bIns="762" rtlCol="0" anchor="t">
            <a:normAutofit/>
          </a:bodyPr>
          <a:lstStyle/>
          <a:p>
            <a:pPr marL="0" indent="0" algn="l">
              <a:buNone/>
            </a:pPr>
            <a:r>
              <a:rPr lang="en-US" sz="1700" b="1" dirty="0">
                <a:solidFill>
                  <a:srgbClr val="E2C67F"/>
                </a:solidFill>
                <a:latin typeface="Aptos" pitchFamily="34" charset="0"/>
                <a:ea typeface="Aptos" pitchFamily="34" charset="-122"/>
                <a:cs typeface="Aptos" pitchFamily="34" charset="-120"/>
              </a:rPr>
              <a:t>Akar</a:t>
            </a:r>
            <a:endParaRPr lang="en-US" sz="1700" dirty="0"/>
          </a:p>
        </p:txBody>
      </p:sp>
      <p:sp>
        <p:nvSpPr>
          <p:cNvPr id="7" name="Text 4"/>
          <p:cNvSpPr/>
          <p:nvPr/>
        </p:nvSpPr>
        <p:spPr>
          <a:xfrm>
            <a:off x="2011680" y="1993392"/>
            <a:ext cx="3200400" cy="256032"/>
          </a:xfrm>
          <a:prstGeom prst="rect">
            <a:avLst/>
          </a:prstGeom>
          <a:noFill/>
          <a:ln/>
        </p:spPr>
        <p:txBody>
          <a:bodyPr wrap="square" lIns="762" tIns="762" rIns="762" bIns="762" rtlCol="0" anchor="t">
            <a:normAutofit/>
          </a:bodyPr>
          <a:lstStyle/>
          <a:p>
            <a:pPr marL="0" indent="0" algn="l">
              <a:buNone/>
            </a:pPr>
            <a:r>
              <a:rPr lang="en-US" sz="1350" dirty="0">
                <a:solidFill>
                  <a:srgbClr val="FFF7E8"/>
                </a:solidFill>
                <a:latin typeface="Aptos" pitchFamily="34" charset="0"/>
                <a:ea typeface="Aptos" pitchFamily="34" charset="-122"/>
                <a:cs typeface="Aptos" pitchFamily="34" charset="-120"/>
              </a:rPr>
              <a:t>Tauhid, iman, husnuzan kepada Allah</a:t>
            </a:r>
            <a:endParaRPr lang="en-US" sz="1350" dirty="0"/>
          </a:p>
        </p:txBody>
      </p:sp>
      <p:sp>
        <p:nvSpPr>
          <p:cNvPr id="8" name="Shape 5"/>
          <p:cNvSpPr/>
          <p:nvPr/>
        </p:nvSpPr>
        <p:spPr>
          <a:xfrm>
            <a:off x="731520" y="2743200"/>
            <a:ext cx="4754880" cy="658368"/>
          </a:xfrm>
          <a:prstGeom prst="roundRect">
            <a:avLst>
              <a:gd name="adj" fmla="val 11111"/>
            </a:avLst>
          </a:prstGeom>
          <a:solidFill>
            <a:srgbClr val="0B2D24">
              <a:alpha val="82000"/>
            </a:srgbClr>
          </a:solidFill>
          <a:ln w="12700">
            <a:solidFill>
              <a:srgbClr val="C9A24A">
                <a:alpha val="45000"/>
              </a:srgbClr>
            </a:solidFill>
            <a:prstDash val="solid"/>
          </a:ln>
        </p:spPr>
      </p:sp>
      <p:sp>
        <p:nvSpPr>
          <p:cNvPr id="9" name="Text 6"/>
          <p:cNvSpPr/>
          <p:nvPr/>
        </p:nvSpPr>
        <p:spPr>
          <a:xfrm>
            <a:off x="960120" y="2862072"/>
            <a:ext cx="868680" cy="228600"/>
          </a:xfrm>
          <a:prstGeom prst="rect">
            <a:avLst/>
          </a:prstGeom>
          <a:noFill/>
          <a:ln/>
        </p:spPr>
        <p:txBody>
          <a:bodyPr wrap="square" lIns="762" tIns="762" rIns="762" bIns="762" rtlCol="0" anchor="t">
            <a:normAutofit/>
          </a:bodyPr>
          <a:lstStyle/>
          <a:p>
            <a:pPr marL="0" indent="0" algn="l">
              <a:buNone/>
            </a:pPr>
            <a:r>
              <a:rPr lang="en-US" sz="1700" b="1" dirty="0">
                <a:solidFill>
                  <a:srgbClr val="E2C67F"/>
                </a:solidFill>
                <a:latin typeface="Aptos" pitchFamily="34" charset="0"/>
                <a:ea typeface="Aptos" pitchFamily="34" charset="-122"/>
                <a:cs typeface="Aptos" pitchFamily="34" charset="-120"/>
              </a:rPr>
              <a:t>Batang</a:t>
            </a:r>
            <a:endParaRPr lang="en-US" sz="1700" dirty="0"/>
          </a:p>
        </p:txBody>
      </p:sp>
      <p:sp>
        <p:nvSpPr>
          <p:cNvPr id="10" name="Text 7"/>
          <p:cNvSpPr/>
          <p:nvPr/>
        </p:nvSpPr>
        <p:spPr>
          <a:xfrm>
            <a:off x="2011680" y="2862072"/>
            <a:ext cx="3200400" cy="256032"/>
          </a:xfrm>
          <a:prstGeom prst="rect">
            <a:avLst/>
          </a:prstGeom>
          <a:noFill/>
          <a:ln/>
        </p:spPr>
        <p:txBody>
          <a:bodyPr wrap="square" lIns="762" tIns="762" rIns="762" bIns="762" rtlCol="0" anchor="t">
            <a:normAutofit/>
          </a:bodyPr>
          <a:lstStyle/>
          <a:p>
            <a:pPr marL="0" indent="0" algn="l">
              <a:buNone/>
            </a:pPr>
            <a:r>
              <a:rPr lang="en-US" sz="1350" dirty="0">
                <a:solidFill>
                  <a:srgbClr val="FFF7E8"/>
                </a:solidFill>
                <a:latin typeface="Aptos" pitchFamily="34" charset="0"/>
                <a:ea typeface="Aptos" pitchFamily="34" charset="-122"/>
                <a:cs typeface="Aptos" pitchFamily="34" charset="-120"/>
              </a:rPr>
              <a:t>Ibadah yang konsisten: solat, Quran, zikir, istighfar</a:t>
            </a:r>
            <a:endParaRPr lang="en-US" sz="1350" dirty="0"/>
          </a:p>
        </p:txBody>
      </p:sp>
      <p:sp>
        <p:nvSpPr>
          <p:cNvPr id="11" name="Shape 8"/>
          <p:cNvSpPr/>
          <p:nvPr/>
        </p:nvSpPr>
        <p:spPr>
          <a:xfrm>
            <a:off x="731520" y="3611880"/>
            <a:ext cx="4754880" cy="658368"/>
          </a:xfrm>
          <a:prstGeom prst="roundRect">
            <a:avLst>
              <a:gd name="adj" fmla="val 11111"/>
            </a:avLst>
          </a:prstGeom>
          <a:solidFill>
            <a:srgbClr val="0B2D24">
              <a:alpha val="82000"/>
            </a:srgbClr>
          </a:solidFill>
          <a:ln w="12700">
            <a:solidFill>
              <a:srgbClr val="C9A24A">
                <a:alpha val="45000"/>
              </a:srgbClr>
            </a:solidFill>
            <a:prstDash val="solid"/>
          </a:ln>
        </p:spPr>
      </p:sp>
      <p:sp>
        <p:nvSpPr>
          <p:cNvPr id="12" name="Text 9"/>
          <p:cNvSpPr/>
          <p:nvPr/>
        </p:nvSpPr>
        <p:spPr>
          <a:xfrm>
            <a:off x="960120" y="3730752"/>
            <a:ext cx="868680" cy="228600"/>
          </a:xfrm>
          <a:prstGeom prst="rect">
            <a:avLst/>
          </a:prstGeom>
          <a:noFill/>
          <a:ln/>
        </p:spPr>
        <p:txBody>
          <a:bodyPr wrap="square" lIns="762" tIns="762" rIns="762" bIns="762" rtlCol="0" anchor="t">
            <a:normAutofit/>
          </a:bodyPr>
          <a:lstStyle/>
          <a:p>
            <a:pPr marL="0" indent="0" algn="l">
              <a:buNone/>
            </a:pPr>
            <a:r>
              <a:rPr lang="en-US" sz="1700" b="1" dirty="0">
                <a:solidFill>
                  <a:srgbClr val="E2C67F"/>
                </a:solidFill>
                <a:latin typeface="Aptos" pitchFamily="34" charset="0"/>
                <a:ea typeface="Aptos" pitchFamily="34" charset="-122"/>
                <a:cs typeface="Aptos" pitchFamily="34" charset="-120"/>
              </a:rPr>
              <a:t>Dahan</a:t>
            </a:r>
            <a:endParaRPr lang="en-US" sz="1700" dirty="0"/>
          </a:p>
        </p:txBody>
      </p:sp>
      <p:sp>
        <p:nvSpPr>
          <p:cNvPr id="13" name="Text 10"/>
          <p:cNvSpPr/>
          <p:nvPr/>
        </p:nvSpPr>
        <p:spPr>
          <a:xfrm>
            <a:off x="2011680" y="3730752"/>
            <a:ext cx="3200400" cy="256032"/>
          </a:xfrm>
          <a:prstGeom prst="rect">
            <a:avLst/>
          </a:prstGeom>
          <a:noFill/>
          <a:ln/>
        </p:spPr>
        <p:txBody>
          <a:bodyPr wrap="square" lIns="762" tIns="762" rIns="762" bIns="762" rtlCol="0" anchor="t">
            <a:normAutofit/>
          </a:bodyPr>
          <a:lstStyle/>
          <a:p>
            <a:pPr marL="0" indent="0" algn="l">
              <a:buNone/>
            </a:pPr>
            <a:r>
              <a:rPr lang="en-US" sz="1350" dirty="0">
                <a:solidFill>
                  <a:srgbClr val="FFF7E8"/>
                </a:solidFill>
                <a:latin typeface="Aptos" pitchFamily="34" charset="0"/>
                <a:ea typeface="Aptos" pitchFamily="34" charset="-122"/>
                <a:cs typeface="Aptos" pitchFamily="34" charset="-120"/>
              </a:rPr>
              <a:t>Akhlak hati: ikhlas, sabar, syukur, tawakal</a:t>
            </a:r>
            <a:endParaRPr lang="en-US" sz="1350" dirty="0"/>
          </a:p>
        </p:txBody>
      </p:sp>
      <p:sp>
        <p:nvSpPr>
          <p:cNvPr id="14" name="Shape 11"/>
          <p:cNvSpPr/>
          <p:nvPr/>
        </p:nvSpPr>
        <p:spPr>
          <a:xfrm>
            <a:off x="731520" y="4480560"/>
            <a:ext cx="4754880" cy="658368"/>
          </a:xfrm>
          <a:prstGeom prst="roundRect">
            <a:avLst>
              <a:gd name="adj" fmla="val 11111"/>
            </a:avLst>
          </a:prstGeom>
          <a:solidFill>
            <a:srgbClr val="0B2D24">
              <a:alpha val="82000"/>
            </a:srgbClr>
          </a:solidFill>
          <a:ln w="12700">
            <a:solidFill>
              <a:srgbClr val="C9A24A">
                <a:alpha val="45000"/>
              </a:srgbClr>
            </a:solidFill>
            <a:prstDash val="solid"/>
          </a:ln>
        </p:spPr>
      </p:sp>
      <p:sp>
        <p:nvSpPr>
          <p:cNvPr id="15" name="Text 12"/>
          <p:cNvSpPr/>
          <p:nvPr/>
        </p:nvSpPr>
        <p:spPr>
          <a:xfrm>
            <a:off x="960120" y="4599432"/>
            <a:ext cx="868680" cy="228600"/>
          </a:xfrm>
          <a:prstGeom prst="rect">
            <a:avLst/>
          </a:prstGeom>
          <a:noFill/>
          <a:ln/>
        </p:spPr>
        <p:txBody>
          <a:bodyPr wrap="square" lIns="762" tIns="762" rIns="762" bIns="762" rtlCol="0" anchor="t">
            <a:normAutofit/>
          </a:bodyPr>
          <a:lstStyle/>
          <a:p>
            <a:pPr marL="0" indent="0" algn="l">
              <a:buNone/>
            </a:pPr>
            <a:r>
              <a:rPr lang="en-US" sz="1700" b="1" dirty="0">
                <a:solidFill>
                  <a:srgbClr val="E2C67F"/>
                </a:solidFill>
                <a:latin typeface="Aptos" pitchFamily="34" charset="0"/>
                <a:ea typeface="Aptos" pitchFamily="34" charset="-122"/>
                <a:cs typeface="Aptos" pitchFamily="34" charset="-120"/>
              </a:rPr>
              <a:t>Buah</a:t>
            </a:r>
            <a:endParaRPr lang="en-US" sz="1700" dirty="0"/>
          </a:p>
        </p:txBody>
      </p:sp>
      <p:sp>
        <p:nvSpPr>
          <p:cNvPr id="16" name="Text 13"/>
          <p:cNvSpPr/>
          <p:nvPr/>
        </p:nvSpPr>
        <p:spPr>
          <a:xfrm>
            <a:off x="2011680" y="4599432"/>
            <a:ext cx="3200400" cy="256032"/>
          </a:xfrm>
          <a:prstGeom prst="rect">
            <a:avLst/>
          </a:prstGeom>
          <a:noFill/>
          <a:ln/>
        </p:spPr>
        <p:txBody>
          <a:bodyPr wrap="square" lIns="762" tIns="762" rIns="762" bIns="762" rtlCol="0" anchor="t">
            <a:normAutofit/>
          </a:bodyPr>
          <a:lstStyle/>
          <a:p>
            <a:pPr marL="0" indent="0" algn="l">
              <a:buNone/>
            </a:pPr>
            <a:r>
              <a:rPr lang="en-US" sz="1350" dirty="0">
                <a:solidFill>
                  <a:srgbClr val="FFF7E8"/>
                </a:solidFill>
                <a:latin typeface="Aptos" pitchFamily="34" charset="0"/>
                <a:ea typeface="Aptos" pitchFamily="34" charset="-122"/>
                <a:cs typeface="Aptos" pitchFamily="34" charset="-120"/>
              </a:rPr>
              <a:t>Adab hubungan, lisan terjaga, hidup memberi manfaat</a:t>
            </a:r>
            <a:endParaRPr lang="en-US" sz="1350" dirty="0"/>
          </a:p>
        </p:txBody>
      </p:sp>
      <p:sp>
        <p:nvSpPr>
          <p:cNvPr id="25"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3E7"/>
          </a:solidFill>
          <a:ln w="12700">
            <a:solidFill>
              <a:srgbClr val="F8F3E7">
                <a:alpha val="0"/>
              </a:srgbClr>
            </a:solidFill>
            <a:prstDash val="solid"/>
          </a:ln>
        </p:spPr>
      </p:sp>
      <p:sp>
        <p:nvSpPr>
          <p:cNvPr id="3" name="Text 1"/>
          <p:cNvSpPr/>
          <p:nvPr/>
        </p:nvSpPr>
        <p:spPr>
          <a:xfrm>
            <a:off x="685800" y="411480"/>
            <a:ext cx="4114800" cy="228600"/>
          </a:xfrm>
          <a:prstGeom prst="rect">
            <a:avLst/>
          </a:prstGeom>
          <a:noFill/>
          <a:ln/>
        </p:spPr>
        <p:txBody>
          <a:bodyPr wrap="square" lIns="0" tIns="0" rIns="0" bIns="0" rtlCol="0" anchor="ctr"/>
          <a:lstStyle/>
          <a:p>
            <a:pPr marL="0" indent="0">
              <a:buNone/>
            </a:pPr>
            <a:r>
              <a:rPr lang="en-US" sz="950" b="1" dirty="0">
                <a:solidFill>
                  <a:srgbClr val="C9A24A"/>
                </a:solidFill>
                <a:latin typeface="Aptos" pitchFamily="34" charset="0"/>
                <a:ea typeface="Aptos" pitchFamily="34" charset="-122"/>
                <a:cs typeface="Aptos" pitchFamily="34" charset="-120"/>
              </a:rPr>
              <a:t>LANGKAH 1</a:t>
            </a:r>
            <a:endParaRPr lang="en-US" sz="950" dirty="0"/>
          </a:p>
        </p:txBody>
      </p:sp>
      <p:sp>
        <p:nvSpPr>
          <p:cNvPr id="4" name="Text 2"/>
          <p:cNvSpPr/>
          <p:nvPr/>
        </p:nvSpPr>
        <p:spPr>
          <a:xfrm>
            <a:off x="640080" y="685800"/>
            <a:ext cx="10881360" cy="502920"/>
          </a:xfrm>
          <a:prstGeom prst="rect">
            <a:avLst/>
          </a:prstGeom>
          <a:noFill/>
          <a:ln/>
        </p:spPr>
        <p:txBody>
          <a:bodyPr wrap="square" lIns="0" tIns="0" rIns="0" bIns="0" rtlCol="0" anchor="ctr">
            <a:normAutofit/>
          </a:bodyPr>
          <a:lstStyle/>
          <a:p>
            <a:pPr marL="0" indent="0">
              <a:buNone/>
            </a:pPr>
            <a:r>
              <a:rPr lang="en-US" sz="3200" b="1" dirty="0">
                <a:solidFill>
                  <a:srgbClr val="172A22"/>
                </a:solidFill>
                <a:latin typeface="Aptos Display" pitchFamily="34" charset="0"/>
                <a:ea typeface="Aptos Display" pitchFamily="34" charset="-122"/>
                <a:cs typeface="Aptos Display" pitchFamily="34" charset="-120"/>
              </a:rPr>
              <a:t>Tathahhur: berani menamakan penyakit hati</a:t>
            </a:r>
            <a:endParaRPr lang="en-US" sz="3200" dirty="0"/>
          </a:p>
        </p:txBody>
      </p:sp>
      <p:sp>
        <p:nvSpPr>
          <p:cNvPr id="5" name="Text 3"/>
          <p:cNvSpPr/>
          <p:nvPr/>
        </p:nvSpPr>
        <p:spPr>
          <a:xfrm>
            <a:off x="777240" y="1325880"/>
            <a:ext cx="5486400" cy="1051560"/>
          </a:xfrm>
          <a:prstGeom prst="rect">
            <a:avLst/>
          </a:prstGeom>
          <a:noFill/>
          <a:ln/>
        </p:spPr>
        <p:txBody>
          <a:bodyPr wrap="square" lIns="762" tIns="762" rIns="762" bIns="762" rtlCol="0" anchor="t">
            <a:normAutofit/>
          </a:bodyPr>
          <a:lstStyle/>
          <a:p>
            <a:pPr marL="0" indent="0" algn="l">
              <a:buNone/>
            </a:pPr>
            <a:r>
              <a:rPr lang="en-US" sz="2000" dirty="0">
                <a:solidFill>
                  <a:srgbClr val="172A22"/>
                </a:solidFill>
                <a:latin typeface="Aptos" pitchFamily="34" charset="0"/>
                <a:ea typeface="Aptos" pitchFamily="34" charset="-122"/>
                <a:cs typeface="Aptos" pitchFamily="34" charset="-120"/>
              </a:rPr>
              <a:t>Said Hawwa menyebut penyakit hati seperti hasad, ujub dan ghurur sebagai masalah yang sangat berbahaya bagi kehidupan individu dan masyarakat. Dalam BDI, ini menjadi “Heart Scan”.</a:t>
            </a:r>
            <a:endParaRPr lang="en-US" sz="2000" dirty="0"/>
          </a:p>
        </p:txBody>
      </p:sp>
      <p:sp>
        <p:nvSpPr>
          <p:cNvPr id="6" name="Shape 4"/>
          <p:cNvSpPr/>
          <p:nvPr/>
        </p:nvSpPr>
        <p:spPr>
          <a:xfrm>
            <a:off x="6629400" y="1280160"/>
            <a:ext cx="2148840" cy="868680"/>
          </a:xfrm>
          <a:prstGeom prst="roundRect">
            <a:avLst>
              <a:gd name="adj" fmla="val 8421"/>
            </a:avLst>
          </a:prstGeom>
          <a:solidFill>
            <a:srgbClr val="FFF7E8"/>
          </a:solidFill>
          <a:ln w="12700">
            <a:solidFill>
              <a:srgbClr val="C9A24A">
                <a:alpha val="45000"/>
              </a:srgbClr>
            </a:solidFill>
            <a:prstDash val="solid"/>
          </a:ln>
        </p:spPr>
      </p:sp>
      <p:sp>
        <p:nvSpPr>
          <p:cNvPr id="7" name="Text 5"/>
          <p:cNvSpPr/>
          <p:nvPr/>
        </p:nvSpPr>
        <p:spPr>
          <a:xfrm>
            <a:off x="6858000" y="1444752"/>
            <a:ext cx="1691640" cy="228600"/>
          </a:xfrm>
          <a:prstGeom prst="rect">
            <a:avLst/>
          </a:prstGeom>
          <a:noFill/>
          <a:ln/>
        </p:spPr>
        <p:txBody>
          <a:bodyPr wrap="square" lIns="762" tIns="762" rIns="762" bIns="762" rtlCol="0" anchor="t">
            <a:normAutofit/>
          </a:bodyPr>
          <a:lstStyle/>
          <a:p>
            <a:pPr marL="0" indent="0" algn="ctr">
              <a:buNone/>
            </a:pPr>
            <a:r>
              <a:rPr lang="en-US" sz="1600" b="1" dirty="0">
                <a:solidFill>
                  <a:srgbClr val="6B2E2E"/>
                </a:solidFill>
                <a:latin typeface="Aptos" pitchFamily="34" charset="0"/>
                <a:ea typeface="Aptos" pitchFamily="34" charset="-122"/>
                <a:cs typeface="Aptos" pitchFamily="34" charset="-120"/>
              </a:rPr>
              <a:t>Hasad</a:t>
            </a:r>
            <a:endParaRPr lang="en-US" sz="1600" dirty="0"/>
          </a:p>
        </p:txBody>
      </p:sp>
      <p:sp>
        <p:nvSpPr>
          <p:cNvPr id="8" name="Text 6"/>
          <p:cNvSpPr/>
          <p:nvPr/>
        </p:nvSpPr>
        <p:spPr>
          <a:xfrm>
            <a:off x="6784848" y="1737360"/>
            <a:ext cx="1828800" cy="228600"/>
          </a:xfrm>
          <a:prstGeom prst="rect">
            <a:avLst/>
          </a:prstGeom>
          <a:noFill/>
          <a:ln/>
        </p:spPr>
        <p:txBody>
          <a:bodyPr wrap="square" lIns="762" tIns="762" rIns="762" bIns="762" rtlCol="0" anchor="t">
            <a:normAutofit/>
          </a:bodyPr>
          <a:lstStyle/>
          <a:p>
            <a:pPr marL="0" indent="0" algn="ctr">
              <a:buNone/>
            </a:pPr>
            <a:r>
              <a:rPr lang="en-US" sz="950" dirty="0">
                <a:solidFill>
                  <a:srgbClr val="695F46"/>
                </a:solidFill>
                <a:latin typeface="Aptos" pitchFamily="34" charset="0"/>
                <a:ea typeface="Aptos" pitchFamily="34" charset="-122"/>
                <a:cs typeface="Aptos" pitchFamily="34" charset="-120"/>
              </a:rPr>
              <a:t>Aku sakit melihat nikmat orang</a:t>
            </a:r>
            <a:endParaRPr lang="en-US" sz="950" dirty="0"/>
          </a:p>
        </p:txBody>
      </p:sp>
      <p:sp>
        <p:nvSpPr>
          <p:cNvPr id="9" name="Shape 7"/>
          <p:cNvSpPr/>
          <p:nvPr/>
        </p:nvSpPr>
        <p:spPr>
          <a:xfrm>
            <a:off x="9052560" y="1280160"/>
            <a:ext cx="2148840" cy="868680"/>
          </a:xfrm>
          <a:prstGeom prst="roundRect">
            <a:avLst>
              <a:gd name="adj" fmla="val 8421"/>
            </a:avLst>
          </a:prstGeom>
          <a:solidFill>
            <a:srgbClr val="FFF7E8"/>
          </a:solidFill>
          <a:ln w="12700">
            <a:solidFill>
              <a:srgbClr val="C9A24A">
                <a:alpha val="45000"/>
              </a:srgbClr>
            </a:solidFill>
            <a:prstDash val="solid"/>
          </a:ln>
        </p:spPr>
      </p:sp>
      <p:sp>
        <p:nvSpPr>
          <p:cNvPr id="10" name="Text 8"/>
          <p:cNvSpPr/>
          <p:nvPr/>
        </p:nvSpPr>
        <p:spPr>
          <a:xfrm>
            <a:off x="9281160" y="1444752"/>
            <a:ext cx="1691640" cy="228600"/>
          </a:xfrm>
          <a:prstGeom prst="rect">
            <a:avLst/>
          </a:prstGeom>
          <a:noFill/>
          <a:ln/>
        </p:spPr>
        <p:txBody>
          <a:bodyPr wrap="square" lIns="762" tIns="762" rIns="762" bIns="762" rtlCol="0" anchor="t">
            <a:normAutofit/>
          </a:bodyPr>
          <a:lstStyle/>
          <a:p>
            <a:pPr marL="0" indent="0" algn="ctr">
              <a:buNone/>
            </a:pPr>
            <a:r>
              <a:rPr lang="en-US" sz="1600" b="1" dirty="0">
                <a:solidFill>
                  <a:srgbClr val="6B2E2E"/>
                </a:solidFill>
                <a:latin typeface="Aptos" pitchFamily="34" charset="0"/>
                <a:ea typeface="Aptos" pitchFamily="34" charset="-122"/>
                <a:cs typeface="Aptos" pitchFamily="34" charset="-120"/>
              </a:rPr>
              <a:t>Ujub</a:t>
            </a:r>
            <a:endParaRPr lang="en-US" sz="1600" dirty="0"/>
          </a:p>
        </p:txBody>
      </p:sp>
      <p:sp>
        <p:nvSpPr>
          <p:cNvPr id="11" name="Text 9"/>
          <p:cNvSpPr/>
          <p:nvPr/>
        </p:nvSpPr>
        <p:spPr>
          <a:xfrm>
            <a:off x="9208008" y="1737360"/>
            <a:ext cx="1828800" cy="228600"/>
          </a:xfrm>
          <a:prstGeom prst="rect">
            <a:avLst/>
          </a:prstGeom>
          <a:noFill/>
          <a:ln/>
        </p:spPr>
        <p:txBody>
          <a:bodyPr wrap="square" lIns="762" tIns="762" rIns="762" bIns="762" rtlCol="0" anchor="t">
            <a:normAutofit/>
          </a:bodyPr>
          <a:lstStyle/>
          <a:p>
            <a:pPr marL="0" indent="0" algn="ctr">
              <a:buNone/>
            </a:pPr>
            <a:r>
              <a:rPr lang="en-US" sz="950" dirty="0">
                <a:solidFill>
                  <a:srgbClr val="695F46"/>
                </a:solidFill>
                <a:latin typeface="Aptos" pitchFamily="34" charset="0"/>
                <a:ea typeface="Aptos" pitchFamily="34" charset="-122"/>
                <a:cs typeface="Aptos" pitchFamily="34" charset="-120"/>
              </a:rPr>
              <a:t>Aku kagum dengan amal sendiri</a:t>
            </a:r>
            <a:endParaRPr lang="en-US" sz="950" dirty="0"/>
          </a:p>
        </p:txBody>
      </p:sp>
      <p:sp>
        <p:nvSpPr>
          <p:cNvPr id="12" name="Shape 10"/>
          <p:cNvSpPr/>
          <p:nvPr/>
        </p:nvSpPr>
        <p:spPr>
          <a:xfrm>
            <a:off x="6629400" y="2496312"/>
            <a:ext cx="2148840" cy="868680"/>
          </a:xfrm>
          <a:prstGeom prst="roundRect">
            <a:avLst>
              <a:gd name="adj" fmla="val 8421"/>
            </a:avLst>
          </a:prstGeom>
          <a:solidFill>
            <a:srgbClr val="FFF7E8"/>
          </a:solidFill>
          <a:ln w="12700">
            <a:solidFill>
              <a:srgbClr val="C9A24A">
                <a:alpha val="45000"/>
              </a:srgbClr>
            </a:solidFill>
            <a:prstDash val="solid"/>
          </a:ln>
        </p:spPr>
      </p:sp>
      <p:sp>
        <p:nvSpPr>
          <p:cNvPr id="13" name="Text 11"/>
          <p:cNvSpPr/>
          <p:nvPr/>
        </p:nvSpPr>
        <p:spPr>
          <a:xfrm>
            <a:off x="6858000" y="2660904"/>
            <a:ext cx="1691640" cy="228600"/>
          </a:xfrm>
          <a:prstGeom prst="rect">
            <a:avLst/>
          </a:prstGeom>
          <a:noFill/>
          <a:ln/>
        </p:spPr>
        <p:txBody>
          <a:bodyPr wrap="square" lIns="762" tIns="762" rIns="762" bIns="762" rtlCol="0" anchor="t">
            <a:normAutofit/>
          </a:bodyPr>
          <a:lstStyle/>
          <a:p>
            <a:pPr marL="0" indent="0" algn="ctr">
              <a:buNone/>
            </a:pPr>
            <a:r>
              <a:rPr lang="en-US" sz="1600" b="1" dirty="0">
                <a:solidFill>
                  <a:srgbClr val="6B2E2E"/>
                </a:solidFill>
                <a:latin typeface="Aptos" pitchFamily="34" charset="0"/>
                <a:ea typeface="Aptos" pitchFamily="34" charset="-122"/>
                <a:cs typeface="Aptos" pitchFamily="34" charset="-120"/>
              </a:rPr>
              <a:t>Riya’</a:t>
            </a:r>
            <a:endParaRPr lang="en-US" sz="1600" dirty="0"/>
          </a:p>
        </p:txBody>
      </p:sp>
      <p:sp>
        <p:nvSpPr>
          <p:cNvPr id="14" name="Text 12"/>
          <p:cNvSpPr/>
          <p:nvPr/>
        </p:nvSpPr>
        <p:spPr>
          <a:xfrm>
            <a:off x="6784848" y="2953512"/>
            <a:ext cx="1828800" cy="228600"/>
          </a:xfrm>
          <a:prstGeom prst="rect">
            <a:avLst/>
          </a:prstGeom>
          <a:noFill/>
          <a:ln/>
        </p:spPr>
        <p:txBody>
          <a:bodyPr wrap="square" lIns="762" tIns="762" rIns="762" bIns="762" rtlCol="0" anchor="t">
            <a:normAutofit/>
          </a:bodyPr>
          <a:lstStyle/>
          <a:p>
            <a:pPr marL="0" indent="0" algn="ctr">
              <a:buNone/>
            </a:pPr>
            <a:r>
              <a:rPr lang="en-US" sz="950" dirty="0">
                <a:solidFill>
                  <a:srgbClr val="695F46"/>
                </a:solidFill>
                <a:latin typeface="Aptos" pitchFamily="34" charset="0"/>
                <a:ea typeface="Aptos" pitchFamily="34" charset="-122"/>
                <a:cs typeface="Aptos" pitchFamily="34" charset="-120"/>
              </a:rPr>
              <a:t>Aku mahu dilihat baik</a:t>
            </a:r>
            <a:endParaRPr lang="en-US" sz="950" dirty="0"/>
          </a:p>
        </p:txBody>
      </p:sp>
      <p:sp>
        <p:nvSpPr>
          <p:cNvPr id="15" name="Shape 13"/>
          <p:cNvSpPr/>
          <p:nvPr/>
        </p:nvSpPr>
        <p:spPr>
          <a:xfrm>
            <a:off x="9052560" y="2496312"/>
            <a:ext cx="2148840" cy="868680"/>
          </a:xfrm>
          <a:prstGeom prst="roundRect">
            <a:avLst>
              <a:gd name="adj" fmla="val 8421"/>
            </a:avLst>
          </a:prstGeom>
          <a:solidFill>
            <a:srgbClr val="FFF7E8"/>
          </a:solidFill>
          <a:ln w="12700">
            <a:solidFill>
              <a:srgbClr val="C9A24A">
                <a:alpha val="45000"/>
              </a:srgbClr>
            </a:solidFill>
            <a:prstDash val="solid"/>
          </a:ln>
        </p:spPr>
      </p:sp>
      <p:sp>
        <p:nvSpPr>
          <p:cNvPr id="16" name="Text 14"/>
          <p:cNvSpPr/>
          <p:nvPr/>
        </p:nvSpPr>
        <p:spPr>
          <a:xfrm>
            <a:off x="9281160" y="2660904"/>
            <a:ext cx="1691640" cy="228600"/>
          </a:xfrm>
          <a:prstGeom prst="rect">
            <a:avLst/>
          </a:prstGeom>
          <a:noFill/>
          <a:ln/>
        </p:spPr>
        <p:txBody>
          <a:bodyPr wrap="square" lIns="762" tIns="762" rIns="762" bIns="762" rtlCol="0" anchor="t">
            <a:normAutofit/>
          </a:bodyPr>
          <a:lstStyle/>
          <a:p>
            <a:pPr marL="0" indent="0" algn="ctr">
              <a:buNone/>
            </a:pPr>
            <a:r>
              <a:rPr lang="en-US" sz="1600" b="1" dirty="0">
                <a:solidFill>
                  <a:srgbClr val="6B2E2E"/>
                </a:solidFill>
                <a:latin typeface="Aptos" pitchFamily="34" charset="0"/>
                <a:ea typeface="Aptos" pitchFamily="34" charset="-122"/>
                <a:cs typeface="Aptos" pitchFamily="34" charset="-120"/>
              </a:rPr>
              <a:t>Takabbur</a:t>
            </a:r>
            <a:endParaRPr lang="en-US" sz="1600" dirty="0"/>
          </a:p>
        </p:txBody>
      </p:sp>
      <p:sp>
        <p:nvSpPr>
          <p:cNvPr id="17" name="Text 15"/>
          <p:cNvSpPr/>
          <p:nvPr/>
        </p:nvSpPr>
        <p:spPr>
          <a:xfrm>
            <a:off x="9208008" y="2953512"/>
            <a:ext cx="1828800" cy="228600"/>
          </a:xfrm>
          <a:prstGeom prst="rect">
            <a:avLst/>
          </a:prstGeom>
          <a:noFill/>
          <a:ln/>
        </p:spPr>
        <p:txBody>
          <a:bodyPr wrap="square" lIns="762" tIns="762" rIns="762" bIns="762" rtlCol="0" anchor="t">
            <a:normAutofit/>
          </a:bodyPr>
          <a:lstStyle/>
          <a:p>
            <a:pPr marL="0" indent="0" algn="ctr">
              <a:buNone/>
            </a:pPr>
            <a:r>
              <a:rPr lang="en-US" sz="950" dirty="0">
                <a:solidFill>
                  <a:srgbClr val="695F46"/>
                </a:solidFill>
                <a:latin typeface="Aptos" pitchFamily="34" charset="0"/>
                <a:ea typeface="Aptos" pitchFamily="34" charset="-122"/>
                <a:cs typeface="Aptos" pitchFamily="34" charset="-120"/>
              </a:rPr>
              <a:t>Aku susah menerima nasihat</a:t>
            </a:r>
            <a:endParaRPr lang="en-US" sz="950" dirty="0"/>
          </a:p>
        </p:txBody>
      </p:sp>
      <p:sp>
        <p:nvSpPr>
          <p:cNvPr id="18" name="Shape 16"/>
          <p:cNvSpPr/>
          <p:nvPr/>
        </p:nvSpPr>
        <p:spPr>
          <a:xfrm>
            <a:off x="6629400" y="3712464"/>
            <a:ext cx="2148840" cy="868680"/>
          </a:xfrm>
          <a:prstGeom prst="roundRect">
            <a:avLst>
              <a:gd name="adj" fmla="val 8421"/>
            </a:avLst>
          </a:prstGeom>
          <a:solidFill>
            <a:srgbClr val="FFF7E8"/>
          </a:solidFill>
          <a:ln w="12700">
            <a:solidFill>
              <a:srgbClr val="C9A24A">
                <a:alpha val="45000"/>
              </a:srgbClr>
            </a:solidFill>
            <a:prstDash val="solid"/>
          </a:ln>
        </p:spPr>
      </p:sp>
      <p:sp>
        <p:nvSpPr>
          <p:cNvPr id="19" name="Text 17"/>
          <p:cNvSpPr/>
          <p:nvPr/>
        </p:nvSpPr>
        <p:spPr>
          <a:xfrm>
            <a:off x="6858000" y="3877056"/>
            <a:ext cx="1691640" cy="228600"/>
          </a:xfrm>
          <a:prstGeom prst="rect">
            <a:avLst/>
          </a:prstGeom>
          <a:noFill/>
          <a:ln/>
        </p:spPr>
        <p:txBody>
          <a:bodyPr wrap="square" lIns="762" tIns="762" rIns="762" bIns="762" rtlCol="0" anchor="t">
            <a:normAutofit/>
          </a:bodyPr>
          <a:lstStyle/>
          <a:p>
            <a:pPr marL="0" indent="0" algn="ctr">
              <a:buNone/>
            </a:pPr>
            <a:r>
              <a:rPr lang="en-US" sz="1600" b="1" dirty="0">
                <a:solidFill>
                  <a:srgbClr val="6B2E2E"/>
                </a:solidFill>
                <a:latin typeface="Aptos" pitchFamily="34" charset="0"/>
                <a:ea typeface="Aptos" pitchFamily="34" charset="-122"/>
                <a:cs typeface="Aptos" pitchFamily="34" charset="-120"/>
              </a:rPr>
              <a:t>Ghurur</a:t>
            </a:r>
            <a:endParaRPr lang="en-US" sz="1600" dirty="0"/>
          </a:p>
        </p:txBody>
      </p:sp>
      <p:sp>
        <p:nvSpPr>
          <p:cNvPr id="20" name="Text 18"/>
          <p:cNvSpPr/>
          <p:nvPr/>
        </p:nvSpPr>
        <p:spPr>
          <a:xfrm>
            <a:off x="6784848" y="4169664"/>
            <a:ext cx="1828800" cy="228600"/>
          </a:xfrm>
          <a:prstGeom prst="rect">
            <a:avLst/>
          </a:prstGeom>
          <a:noFill/>
          <a:ln/>
        </p:spPr>
        <p:txBody>
          <a:bodyPr wrap="square" lIns="762" tIns="762" rIns="762" bIns="762" rtlCol="0" anchor="t">
            <a:normAutofit/>
          </a:bodyPr>
          <a:lstStyle/>
          <a:p>
            <a:pPr marL="0" indent="0" algn="ctr">
              <a:buNone/>
            </a:pPr>
            <a:r>
              <a:rPr lang="en-US" sz="950" dirty="0">
                <a:solidFill>
                  <a:srgbClr val="695F46"/>
                </a:solidFill>
                <a:latin typeface="Aptos" pitchFamily="34" charset="0"/>
                <a:ea typeface="Aptos" pitchFamily="34" charset="-122"/>
                <a:cs typeface="Aptos" pitchFamily="34" charset="-120"/>
              </a:rPr>
              <a:t>Aku tertipu dengan rasa selamat</a:t>
            </a:r>
            <a:endParaRPr lang="en-US" sz="950" dirty="0"/>
          </a:p>
        </p:txBody>
      </p:sp>
      <p:sp>
        <p:nvSpPr>
          <p:cNvPr id="21" name="Shape 19"/>
          <p:cNvSpPr/>
          <p:nvPr/>
        </p:nvSpPr>
        <p:spPr>
          <a:xfrm>
            <a:off x="9052560" y="3712464"/>
            <a:ext cx="2148840" cy="868680"/>
          </a:xfrm>
          <a:prstGeom prst="roundRect">
            <a:avLst>
              <a:gd name="adj" fmla="val 8421"/>
            </a:avLst>
          </a:prstGeom>
          <a:solidFill>
            <a:srgbClr val="FFF7E8"/>
          </a:solidFill>
          <a:ln w="12700">
            <a:solidFill>
              <a:srgbClr val="C9A24A">
                <a:alpha val="45000"/>
              </a:srgbClr>
            </a:solidFill>
            <a:prstDash val="solid"/>
          </a:ln>
        </p:spPr>
      </p:sp>
      <p:sp>
        <p:nvSpPr>
          <p:cNvPr id="22" name="Text 20"/>
          <p:cNvSpPr/>
          <p:nvPr/>
        </p:nvSpPr>
        <p:spPr>
          <a:xfrm>
            <a:off x="9281160" y="3877056"/>
            <a:ext cx="1691640" cy="228600"/>
          </a:xfrm>
          <a:prstGeom prst="rect">
            <a:avLst/>
          </a:prstGeom>
          <a:noFill/>
          <a:ln/>
        </p:spPr>
        <p:txBody>
          <a:bodyPr wrap="square" lIns="762" tIns="762" rIns="762" bIns="762" rtlCol="0" anchor="t">
            <a:normAutofit/>
          </a:bodyPr>
          <a:lstStyle/>
          <a:p>
            <a:pPr marL="0" indent="0" algn="ctr">
              <a:buNone/>
            </a:pPr>
            <a:r>
              <a:rPr lang="en-US" sz="1600" b="1" dirty="0">
                <a:solidFill>
                  <a:srgbClr val="6B2E2E"/>
                </a:solidFill>
                <a:latin typeface="Aptos" pitchFamily="34" charset="0"/>
                <a:ea typeface="Aptos" pitchFamily="34" charset="-122"/>
                <a:cs typeface="Aptos" pitchFamily="34" charset="-120"/>
              </a:rPr>
              <a:t>Marah nafsu</a:t>
            </a:r>
            <a:endParaRPr lang="en-US" sz="1600" dirty="0"/>
          </a:p>
        </p:txBody>
      </p:sp>
      <p:sp>
        <p:nvSpPr>
          <p:cNvPr id="23" name="Text 21"/>
          <p:cNvSpPr/>
          <p:nvPr/>
        </p:nvSpPr>
        <p:spPr>
          <a:xfrm>
            <a:off x="9208008" y="4169664"/>
            <a:ext cx="1828800" cy="228600"/>
          </a:xfrm>
          <a:prstGeom prst="rect">
            <a:avLst/>
          </a:prstGeom>
          <a:noFill/>
          <a:ln/>
        </p:spPr>
        <p:txBody>
          <a:bodyPr wrap="square" lIns="762" tIns="762" rIns="762" bIns="762" rtlCol="0" anchor="t">
            <a:normAutofit/>
          </a:bodyPr>
          <a:lstStyle/>
          <a:p>
            <a:pPr marL="0" indent="0" algn="ctr">
              <a:buNone/>
            </a:pPr>
            <a:r>
              <a:rPr lang="en-US" sz="950" dirty="0">
                <a:solidFill>
                  <a:srgbClr val="695F46"/>
                </a:solidFill>
                <a:latin typeface="Aptos" pitchFamily="34" charset="0"/>
                <a:ea typeface="Aptos" pitchFamily="34" charset="-122"/>
                <a:cs typeface="Aptos" pitchFamily="34" charset="-120"/>
              </a:rPr>
              <a:t>Aku membela ego, bukan kebenaran</a:t>
            </a:r>
            <a:endParaRPr lang="en-US" sz="950" dirty="0"/>
          </a:p>
        </p:txBody>
      </p:sp>
      <p:pic>
        <p:nvPicPr>
          <p:cNvPr id="24" name="Image 0" descr="/mnt/data/tazkiyah_assets/pdf_pages/page_7-007.png"/>
          <p:cNvPicPr>
            <a:picLocks noChangeAspect="1"/>
          </p:cNvPicPr>
          <p:nvPr/>
        </p:nvPicPr>
        <p:blipFill>
          <a:blip r:embed="rId3"/>
          <a:srcRect t="10330" b="10330"/>
          <a:stretch/>
        </p:blipFill>
        <p:spPr>
          <a:xfrm>
            <a:off x="777240" y="3063240"/>
            <a:ext cx="1920240" cy="2148840"/>
          </a:xfrm>
          <a:prstGeom prst="rect">
            <a:avLst/>
          </a:prstGeom>
        </p:spPr>
      </p:pic>
      <p:sp>
        <p:nvSpPr>
          <p:cNvPr id="25" name="Text 22"/>
          <p:cNvSpPr/>
          <p:nvPr/>
        </p:nvSpPr>
        <p:spPr>
          <a:xfrm>
            <a:off x="2971800" y="3657600"/>
            <a:ext cx="3291840" cy="914400"/>
          </a:xfrm>
          <a:prstGeom prst="rect">
            <a:avLst/>
          </a:prstGeom>
          <a:noFill/>
          <a:ln/>
        </p:spPr>
        <p:txBody>
          <a:bodyPr wrap="square" lIns="762" tIns="762" rIns="762" bIns="762" rtlCol="0" anchor="t">
            <a:normAutofit fontScale="85000" lnSpcReduction="10000"/>
          </a:bodyPr>
          <a:lstStyle/>
          <a:p>
            <a:pPr marL="0" indent="0" algn="l">
              <a:buNone/>
            </a:pPr>
            <a:r>
              <a:rPr lang="en-US" sz="2000" b="1" dirty="0" err="1">
                <a:solidFill>
                  <a:srgbClr val="174C3C"/>
                </a:solidFill>
                <a:latin typeface="Aptos" pitchFamily="34" charset="0"/>
                <a:ea typeface="Aptos" pitchFamily="34" charset="-122"/>
                <a:cs typeface="Aptos" pitchFamily="34" charset="-120"/>
              </a:rPr>
              <a:t>Semak</a:t>
            </a:r>
            <a:r>
              <a:rPr lang="en-US" sz="2000" b="1" dirty="0">
                <a:solidFill>
                  <a:srgbClr val="174C3C"/>
                </a:solidFill>
                <a:latin typeface="Aptos" pitchFamily="34" charset="0"/>
                <a:ea typeface="Aptos" pitchFamily="34" charset="-122"/>
                <a:cs typeface="Aptos" pitchFamily="34" charset="-120"/>
              </a:rPr>
              <a:t>: “Penyakit hati apa yang paling mudah menyamar sebagai alasan yang nampak baik?”</a:t>
            </a:r>
            <a:endParaRPr lang="en-US" sz="2000" dirty="0"/>
          </a:p>
        </p:txBody>
      </p:sp>
      <p:sp>
        <p:nvSpPr>
          <p:cNvPr id="26" name="Text 23"/>
          <p:cNvSpPr/>
          <p:nvPr/>
        </p:nvSpPr>
        <p:spPr>
          <a:xfrm>
            <a:off x="685800" y="6272784"/>
            <a:ext cx="7498080" cy="210312"/>
          </a:xfrm>
          <a:prstGeom prst="rect">
            <a:avLst/>
          </a:prstGeom>
          <a:noFill/>
          <a:ln/>
        </p:spPr>
        <p:txBody>
          <a:bodyPr wrap="square" lIns="0" tIns="0" rIns="0" bIns="0" rtlCol="0" anchor="ctr">
            <a:normAutofit/>
          </a:bodyPr>
          <a:lstStyle/>
          <a:p>
            <a:pPr marL="0" indent="0">
              <a:buNone/>
            </a:pPr>
            <a:r>
              <a:rPr lang="en-US" sz="750" dirty="0">
                <a:solidFill>
                  <a:srgbClr val="7A6A44"/>
                </a:solidFill>
                <a:latin typeface="Aptos" pitchFamily="34" charset="0"/>
                <a:ea typeface="Aptos" pitchFamily="34" charset="-122"/>
                <a:cs typeface="Aptos" pitchFamily="34" charset="-120"/>
              </a:rPr>
              <a:t>Rujukan visual: mukadimah, ms. 7</a:t>
            </a:r>
            <a:endParaRPr lang="en-US" sz="750" dirty="0"/>
          </a:p>
        </p:txBody>
      </p:sp>
      <p:sp>
        <p:nvSpPr>
          <p:cNvPr id="27" name="Slide Number Placeholder 0"/>
          <p:cNvSpPr>
            <a:spLocks noGrp="1"/>
          </p:cNvSpPr>
          <p:nvPr>
            <p:ph type="sldNum" sz="quarter" idx="4294967295"/>
          </p:nvPr>
        </p:nvSpPr>
        <p:spPr>
          <a:xfrm>
            <a:off x="1143000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solidFill>
                  <a:srgbClr val="7A6A44"/>
                </a:solidFill>
              </a:defRPr>
            </a:lvl1pPr>
          </a:lstStyle>
          <a:p>
            <a:pPr algn="l"/>
            <a:fld id="{F7021451-1387-4CA6-816F-3879F97B5CBC}" type="slidenum">
              <a:rPr lang="en-US" b="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1900</Words>
  <Application>Microsoft Office PowerPoint</Application>
  <PresentationFormat>Widescreen</PresentationFormat>
  <Paragraphs>309</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Calibri</vt:lpstr>
      <vt:lpstr>Noto Sans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BDI 14DC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Tazkiyah Diri - Said Hawwa</dc:title>
  <dc:subject>Tazkiyah Diri berdasarkan Said Hawwa untuk BDI 14DC</dc:subject>
  <dc:creator>OpenAI</dc:creator>
  <cp:lastModifiedBy>Fazrul Ismail</cp:lastModifiedBy>
  <cp:revision>3</cp:revision>
  <dcterms:created xsi:type="dcterms:W3CDTF">2026-07-06T12:39:34Z</dcterms:created>
  <dcterms:modified xsi:type="dcterms:W3CDTF">2026-07-06T12:48:57Z</dcterms:modified>
</cp:coreProperties>
</file>