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Open Sans Condensed Bold" charset="1" panose="00000000000000000000"/>
      <p:regular r:id="rId13"/>
    </p:embeddedFont>
    <p:embeddedFont>
      <p:font typeface="Gabriel Sans Condensed Bold" charset="1" panose="02000000000000000000"/>
      <p:regular r:id="rId14"/>
    </p:embeddedFont>
    <p:embeddedFont>
      <p:font typeface="Garet Bold" charset="1" panose="00000000000000000000"/>
      <p:regular r:id="rId15"/>
    </p:embeddedFont>
    <p:embeddedFont>
      <p:font typeface="Open Sans Condensed Ultra-Bold" charset="1" panose="00000000000000000000"/>
      <p:regular r:id="rId16"/>
    </p:embeddedFont>
    <p:embeddedFont>
      <p:font typeface="Gabriel Sans Condensed" charset="1" panose="020000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svg" Type="http://schemas.openxmlformats.org/officeDocument/2006/relationships/image"/><Relationship Id="rId11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4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771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2" y="0"/>
                </a:lnTo>
                <a:lnTo>
                  <a:pt x="932502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30102" y="2634545"/>
            <a:ext cx="12352120" cy="8229600"/>
          </a:xfrm>
          <a:custGeom>
            <a:avLst/>
            <a:gdLst/>
            <a:ahLst/>
            <a:cxnLst/>
            <a:rect r="r" b="b" t="t" l="l"/>
            <a:pathLst>
              <a:path h="8229600" w="1235212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99368" y="2907762"/>
            <a:ext cx="10889264" cy="2235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63"/>
              </a:lnSpc>
            </a:pPr>
            <a:r>
              <a:rPr lang="en-US" b="true" sz="13045">
                <a:solidFill>
                  <a:srgbClr val="FFFFFE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BAB III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55496" y="5010150"/>
            <a:ext cx="13619880" cy="1239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sz="7285" b="true">
                <a:solidFill>
                  <a:srgbClr val="FCD39E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 ASPEK HUKUM DALAM PERUSAHAAN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65982" y="6654095"/>
            <a:ext cx="5556036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true">
                <a:solidFill>
                  <a:srgbClr val="FFFFFE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Oleh : Prof. Dr. Jamal Wiwoho, S.H., M.Hum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7222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CFAF8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136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851922" y="381635"/>
            <a:ext cx="10584157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22445A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ASPEK HUKUM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02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6587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786933"/>
            <a:ext cx="397269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Pendirian Perusahaan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758233"/>
            <a:ext cx="16230600" cy="838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26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Dalam menjalankan bisnis, perusahaan harus mematuhi berbagai aspek hukum agar operasionalnya sah dan terlindungi secara hukum. Berikut adalah beberapa aspek hukum utama yang harus diperhatikan oleh perusahaan: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168136" y="4650069"/>
            <a:ext cx="6378423" cy="5636931"/>
          </a:xfrm>
          <a:custGeom>
            <a:avLst/>
            <a:gdLst/>
            <a:ahLst/>
            <a:cxnLst/>
            <a:rect r="r" b="b" t="t" l="l"/>
            <a:pathLst>
              <a:path h="5636931" w="6378423">
                <a:moveTo>
                  <a:pt x="0" y="0"/>
                </a:moveTo>
                <a:lnTo>
                  <a:pt x="6378423" y="0"/>
                </a:lnTo>
                <a:lnTo>
                  <a:pt x="6378423" y="5636931"/>
                </a:lnTo>
                <a:lnTo>
                  <a:pt x="0" y="56369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04680" y="3806108"/>
            <a:ext cx="7107097" cy="552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Perusahaan harus memiliki dasar hukum yang sah sebelum beroperasi. Aspek ini mencakup: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Bentuk badan usaha → PT, CV, Firma, Koperasi, atau Yayasan.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Akta Pen</a:t>
            </a: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dirian Perusahaan → Dibuat oleh notaris dan disahkan oleh Kementerian Hukum dan HAM (Kemenkumham) untuk badan usaha berbadan hukum seperti PT dan Yayasan.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Nomor Induk Berusaha (NIB) → Izin utama yang diberikan melalui sistem Online Single Submission (OSS).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Perizinan usaha → Seperti izin lingkungan, izin lokasi, izin industri, dan lainnya sesuai sektor usaha.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57783" y="2805983"/>
            <a:ext cx="397269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Perjanjian dan Kontrak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044598" y="3806108"/>
            <a:ext cx="8881873" cy="630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Setiap perusahaan terlibat dalam berbagai perjanjian bisnis, seperti: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Ko</a:t>
            </a: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ntrak kerja sama bisnis → Dengan pemasok, distributor, a</a:t>
            </a: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tau m</a:t>
            </a: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itra usaha.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Perjanjian jual beli → Untuk transaksi barang dan jasa.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Kontrak kerja karyawan → Mengatur hak dan kewajiban antara perusahaan dan pekerja.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Perjanjian kredit/pinjaman modal → Jika perusahaan bekerja sama dengan bank atau investor.</a:t>
            </a:r>
          </a:p>
          <a:p>
            <a:pPr algn="l" marL="561339" indent="-280669" lvl="1">
              <a:lnSpc>
                <a:spcPts val="3119"/>
              </a:lnSpc>
              <a:buFont typeface="Arial"/>
              <a:buChar char="•"/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Perjanjian ini harus memenuhi ketentuan dalam Pasal 1320 KUH Perdata yang mengatur syarat sahnya perjanjian:</a:t>
            </a:r>
          </a:p>
          <a:p>
            <a:pPr algn="l">
              <a:lnSpc>
                <a:spcPts val="3119"/>
              </a:lnSpc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1. Kesepakatan para pihak.</a:t>
            </a:r>
          </a:p>
          <a:p>
            <a:pPr algn="l">
              <a:lnSpc>
                <a:spcPts val="3119"/>
              </a:lnSpc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2. Kecakapan hukum untuk membuat perjanjian.</a:t>
            </a:r>
          </a:p>
          <a:p>
            <a:pPr algn="l">
              <a:lnSpc>
                <a:spcPts val="3119"/>
              </a:lnSpc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3. Objek yang jelas.</a:t>
            </a:r>
          </a:p>
          <a:p>
            <a:pPr algn="l">
              <a:lnSpc>
                <a:spcPts val="3119"/>
              </a:lnSpc>
            </a:pPr>
            <a:r>
              <a:rPr lang="en-US" sz="2599" spc="25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4. Sebab yang halal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1128" y="-1056041"/>
            <a:ext cx="19054579" cy="12695113"/>
          </a:xfrm>
          <a:custGeom>
            <a:avLst/>
            <a:gdLst/>
            <a:ahLst/>
            <a:cxnLst/>
            <a:rect r="r" b="b" t="t" l="l"/>
            <a:pathLst>
              <a:path h="12695113" w="19054579">
                <a:moveTo>
                  <a:pt x="0" y="0"/>
                </a:moveTo>
                <a:lnTo>
                  <a:pt x="19054580" y="0"/>
                </a:lnTo>
                <a:lnTo>
                  <a:pt x="19054580" y="12695113"/>
                </a:lnTo>
                <a:lnTo>
                  <a:pt x="0" y="126951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0136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51922" y="381635"/>
            <a:ext cx="10584157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22445A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ASPEK HUKUM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6587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7124" y="1875639"/>
            <a:ext cx="397269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Ketenagakerjaan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01360" y="3085476"/>
            <a:ext cx="7107097" cy="634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Perusahaan harus mematuhi peraturan ketenagakerjaan yang mengatur hubungan antara perusahaan dan karyawan,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 seperti: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Un</a:t>
            </a: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dang-Undang No. 13 Tahun 2003 tentang Ketenagakerjaan. 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Undang-Undang Cipta Kerja (UU No. 11 Tahun 2020) yang mengubah beberapa aturan ketenagakerjaan.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Hak-hak pekerja seperti upah minimum, jam kerja, cuti, dan pesangon.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Perjanjian kerja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 → Bisa berbentuk PKWT (Perjanjian Kerja Waktu Tertentu) atau PKWTT (Perjanjian Kerja Waktu Tidak Tertentu).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Keselamatan dan kesehatan kerja (K3).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36207" y="1894689"/>
            <a:ext cx="397269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Perpajakan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50283" y="3085476"/>
            <a:ext cx="7567055" cy="466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Setiap perusahaan wajib membayar pajak sesuai dengan ketentuan yang berlaku, seperti: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NPWP (Nomor Pokok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 Waj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ib Pajak) Perusahaan.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Pajak Penghasilan (PPh) → PPh Badan, PPh Karyawan (PPh 21), dan lainnya.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Pajak Pertambahan Nilai (PPN) bagi perusahaan dengan omzet tertentu.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Pajak Daerah seperti pajak reklame atau pajak kendaraan operasional.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136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848104" y="2247276"/>
            <a:ext cx="6676263" cy="8229600"/>
          </a:xfrm>
          <a:custGeom>
            <a:avLst/>
            <a:gdLst/>
            <a:ahLst/>
            <a:cxnLst/>
            <a:rect r="r" b="b" t="t" l="l"/>
            <a:pathLst>
              <a:path h="8229600" w="6676263">
                <a:moveTo>
                  <a:pt x="0" y="0"/>
                </a:moveTo>
                <a:lnTo>
                  <a:pt x="6676263" y="0"/>
                </a:lnTo>
                <a:lnTo>
                  <a:pt x="66762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8000"/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51922" y="381635"/>
            <a:ext cx="10584157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22445A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ASPEK HUKUM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6587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7124" y="1875639"/>
            <a:ext cx="439996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Perlindungan Konsumen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01360" y="3085476"/>
            <a:ext cx="16515979" cy="2571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Perusahaan yang menjual produk atau jasa harus memperhatikan hak-hak konsumen, yang diatur dalam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: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Un</a:t>
            </a: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dang-Undang No. 8 Tahun 1999 tentang Perlindungan Konsumen.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ahaan wajib memberikan informasi yang benar, jujur, dan tidak menyesatkan tentang produk.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Konsumen ber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hak mendapatkan jaminan mutu dan keamanan produk.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J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ika terjadi pelanggaran, konsumen dapat menggugat perusahaan melalui Badan Penyelesaian Sengketa Konsumen (BPSK) atau pengadilan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7124" y="5800101"/>
            <a:ext cx="439996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b="true" sz="3299" spc="32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Persaingan Usaha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1360" y="7009776"/>
            <a:ext cx="16515979" cy="2571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Perusahaan harus menjalankan usahanya secara sehat dan tidak melakukan praktik monopoli, sesuai dengan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: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Un</a:t>
            </a: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dang-Undang No. 5 Tahun 1999 tentang Larangan </a:t>
            </a: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Pr</a:t>
            </a:r>
            <a:r>
              <a:rPr lang="en-US" b="true" sz="2799" spc="27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aktik Monopoli dan Persaingan Usaha Tidak Sehat.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Komisi Pengawas Persaingan Usa</a:t>
            </a: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ha (KPPU) mengawasi agar tidak terjadi monopoli dan kartel.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sz="2799" spc="27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Larangan praktik seperti penetapan harga (price fixing), persekongkolan tender, dan penyalahgunaan posisi dominan.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136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07089" y="2990064"/>
            <a:ext cx="6868287" cy="8229600"/>
          </a:xfrm>
          <a:custGeom>
            <a:avLst/>
            <a:gdLst/>
            <a:ahLst/>
            <a:cxnLst/>
            <a:rect r="r" b="b" t="t" l="l"/>
            <a:pathLst>
              <a:path h="8229600" w="6868287">
                <a:moveTo>
                  <a:pt x="0" y="0"/>
                </a:moveTo>
                <a:lnTo>
                  <a:pt x="6868287" y="0"/>
                </a:lnTo>
                <a:lnTo>
                  <a:pt x="686828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51922" y="381635"/>
            <a:ext cx="10584157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22445A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ASPEK HUKUM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6587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7124" y="1875639"/>
            <a:ext cx="5846074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b="true" sz="3499" spc="34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Tanggung Jawab Sosial Perusahaan (CSR)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01360" y="3085476"/>
            <a:ext cx="16515979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Perusahaan, terutama yang bergerak di bidang sumber daya alam, diwajibkan menjalankan Corporate Social Respo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nsibility (CSR) sesu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ai dengan 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UU No. 40 Tahun 2007 tentang Pers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er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oan Terbatas.</a:t>
            </a:r>
          </a:p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Bentuk CSR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 bis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a berupa bantuan sosial, pendidikan, lingkungan hidup, atau pemberdayaan masyarakat.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5714376"/>
            <a:ext cx="4399960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b="true" sz="3499" spc="34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Likuidasi dan Kepailitan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1360" y="7009776"/>
            <a:ext cx="16515979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Jika perusahaan mengalami kesulitan keuangan, ada aturan terkait:</a:t>
            </a:r>
          </a:p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Pembubaran perusahaan → Diatur dalam 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U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U No. 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40 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Tahun 2007 tentang 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PT.</a:t>
            </a:r>
          </a:p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Kep</a:t>
            </a: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ailitan → Diatur dalam 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UU No. 37 Tahun 2004 tenta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ng Kepailitan dan</a:t>
            </a:r>
            <a:r>
              <a:rPr lang="en-US" b="true" sz="2999" spc="29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 PKPU.</a:t>
            </a:r>
          </a:p>
          <a:p>
            <a:pPr algn="l" marL="647697" indent="-323848" lvl="1">
              <a:lnSpc>
                <a:spcPts val="3599"/>
              </a:lnSpc>
              <a:buFont typeface="Arial"/>
              <a:buChar char="•"/>
            </a:pPr>
            <a:r>
              <a:rPr lang="en-US" sz="2999" spc="29">
                <a:solidFill>
                  <a:srgbClr val="343434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Pengajuan pailit bisa dilakukan oleh kreditur, debitur, atau kejaksaan jika perusahaan tidak mampu membayar utangnya.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6149841" y="10025797"/>
            <a:ext cx="1534994" cy="683924"/>
          </a:xfrm>
          <a:custGeom>
            <a:avLst/>
            <a:gdLst/>
            <a:ahLst/>
            <a:cxnLst/>
            <a:rect r="r" b="b" t="t" l="l"/>
            <a:pathLst>
              <a:path h="683924" w="1534994">
                <a:moveTo>
                  <a:pt x="0" y="0"/>
                </a:moveTo>
                <a:lnTo>
                  <a:pt x="1534994" y="0"/>
                </a:lnTo>
                <a:lnTo>
                  <a:pt x="153499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75376" y="8916338"/>
            <a:ext cx="683924" cy="683924"/>
          </a:xfrm>
          <a:custGeom>
            <a:avLst/>
            <a:gdLst/>
            <a:ahLst/>
            <a:cxnLst/>
            <a:rect r="r" b="b" t="t" l="l"/>
            <a:pathLst>
              <a:path h="683924" w="683924">
                <a:moveTo>
                  <a:pt x="0" y="0"/>
                </a:moveTo>
                <a:lnTo>
                  <a:pt x="683924" y="0"/>
                </a:lnTo>
                <a:lnTo>
                  <a:pt x="683924" y="683924"/>
                </a:lnTo>
                <a:lnTo>
                  <a:pt x="0" y="683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1360" y="385145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70"/>
                </a:lnTo>
                <a:lnTo>
                  <a:pt x="0" y="9289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06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0" y="6172200"/>
            <a:ext cx="3610737" cy="4114800"/>
          </a:xfrm>
          <a:custGeom>
            <a:avLst/>
            <a:gdLst/>
            <a:ahLst/>
            <a:cxnLst/>
            <a:rect r="r" b="b" t="t" l="l"/>
            <a:pathLst>
              <a:path h="4114800" w="3610737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3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870149"/>
            <a:ext cx="15546676" cy="7810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Aspek hukum 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dalam perusahaan sangat luas, mencakup:</a:t>
            </a:r>
          </a:p>
          <a:p>
            <a:pPr algn="just">
              <a:lnSpc>
                <a:spcPts val="4382"/>
              </a:lnSpc>
            </a:pP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1. Pendirian perusahaan (legalitas, izin usaha).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2. Kontrak dan perjanjian bisnis.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3. Ketenagakerjaan (hak pekerja, perjanjian kerja).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4. Perpaj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akan (PPh, PPN, pajak daerah).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5. Perlindungan 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konsumen.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6.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 Persaingan usaha sehat.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7. Tanggung jawab sosial perusahaan (CSR).</a:t>
            </a: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8. Likuidasi dan kepailitan.</a:t>
            </a:r>
          </a:p>
          <a:p>
            <a:pPr algn="just">
              <a:lnSpc>
                <a:spcPts val="4382"/>
              </a:lnSpc>
            </a:pPr>
          </a:p>
          <a:p>
            <a:pPr algn="just">
              <a:lnSpc>
                <a:spcPts val="4382"/>
              </a:lnSpc>
            </a:pP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P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erusahaan harus memahami dan mematuhi aspek hukum ini agar dapat menjalankan 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usahanya secara sah, menghindari s</a:t>
            </a:r>
            <a:r>
              <a:rPr lang="en-US" b="true" sz="3652" spc="36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anksi hukum, serta menjaga kepercayaan konsumen dan mitra bisnis.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5400000">
            <a:off x="14865168" y="2333479"/>
            <a:ext cx="7028045" cy="3131379"/>
          </a:xfrm>
          <a:custGeom>
            <a:avLst/>
            <a:gdLst/>
            <a:ahLst/>
            <a:cxnLst/>
            <a:rect r="r" b="b" t="t" l="l"/>
            <a:pathLst>
              <a:path h="3131379" w="7028045">
                <a:moveTo>
                  <a:pt x="0" y="0"/>
                </a:moveTo>
                <a:lnTo>
                  <a:pt x="7028045" y="0"/>
                </a:lnTo>
                <a:lnTo>
                  <a:pt x="7028045" y="3131379"/>
                </a:lnTo>
                <a:lnTo>
                  <a:pt x="0" y="3131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1995" t="-38306" r="-235932" b="-3769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88097" y="4004580"/>
            <a:ext cx="3495962" cy="3917044"/>
          </a:xfrm>
          <a:custGeom>
            <a:avLst/>
            <a:gdLst/>
            <a:ahLst/>
            <a:cxnLst/>
            <a:rect r="r" b="b" t="t" l="l"/>
            <a:pathLst>
              <a:path h="3917044" w="3495962">
                <a:moveTo>
                  <a:pt x="0" y="0"/>
                </a:moveTo>
                <a:lnTo>
                  <a:pt x="3495962" y="0"/>
                </a:lnTo>
                <a:lnTo>
                  <a:pt x="3495962" y="3917044"/>
                </a:lnTo>
                <a:lnTo>
                  <a:pt x="0" y="391704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851922" y="381635"/>
            <a:ext cx="10584157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22445A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ASPEK HUKUM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65875" y="567182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224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00705" y="3966653"/>
            <a:ext cx="13886591" cy="2463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 b="true">
                <a:solidFill>
                  <a:srgbClr val="FCD39E"/>
                </a:solidFill>
                <a:latin typeface="Open Sans Condensed Ultra-Bold"/>
                <a:ea typeface="Open Sans Condensed Ultra-Bold"/>
                <a:cs typeface="Open Sans Condensed Ultra-Bold"/>
                <a:sym typeface="Open Sans Condensed Ultra-Bold"/>
              </a:rPr>
              <a:t>Terima Kasih</a:t>
            </a:r>
          </a:p>
        </p:txBody>
      </p:sp>
      <p:sp>
        <p:nvSpPr>
          <p:cNvPr name="AutoShape 3" id="3"/>
          <p:cNvSpPr/>
          <p:nvPr/>
        </p:nvSpPr>
        <p:spPr>
          <a:xfrm>
            <a:off x="3399640" y="6572693"/>
            <a:ext cx="3036423" cy="0"/>
          </a:xfrm>
          <a:prstGeom prst="line">
            <a:avLst/>
          </a:prstGeom>
          <a:ln cap="flat" w="285750">
            <a:solidFill>
              <a:srgbClr val="58969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6575376" y="9068887"/>
            <a:ext cx="683924" cy="360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</a:pPr>
            <a:r>
              <a:rPr lang="en-US" sz="1903" b="true">
                <a:solidFill>
                  <a:srgbClr val="343434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DAGhxd3hdFA</dc:identifier>
  <dcterms:modified xsi:type="dcterms:W3CDTF">2011-08-01T06:04:30Z</dcterms:modified>
  <cp:revision>1</cp:revision>
  <dc:title>BAB III ASPEK HUKUM</dc:title>
</cp:coreProperties>
</file>