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Open Sans Condensed Bold" charset="1" panose="00000000000000000000"/>
      <p:regular r:id="rId13"/>
    </p:embeddedFont>
    <p:embeddedFont>
      <p:font typeface="Gabriel Sans Condensed Bold" charset="1" panose="02000000000000000000"/>
      <p:regular r:id="rId14"/>
    </p:embeddedFont>
    <p:embeddedFont>
      <p:font typeface="Garet Bold" charset="1" panose="00000000000000000000"/>
      <p:regular r:id="rId15"/>
    </p:embeddedFont>
    <p:embeddedFont>
      <p:font typeface="Open Sans Condensed Ultra-Bold" charset="1" panose="00000000000000000000"/>
      <p:regular r:id="rId16"/>
    </p:embeddedFont>
    <p:embeddedFont>
      <p:font typeface="Gabriel Sans Condensed" charset="1" panose="020000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Relationship Id="rId7" Target="../media/image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7.png" Type="http://schemas.openxmlformats.org/officeDocument/2006/relationships/image"/><Relationship Id="rId7" Target="../media/image10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7.png" Type="http://schemas.openxmlformats.org/officeDocument/2006/relationships/image"/><Relationship Id="rId7" Target="../media/image1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svg" Type="http://schemas.openxmlformats.org/officeDocument/2006/relationships/image"/><Relationship Id="rId11" Target="../media/image16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7.png" Type="http://schemas.openxmlformats.org/officeDocument/2006/relationships/image"/><Relationship Id="rId7" Target="../media/image12.png" Type="http://schemas.openxmlformats.org/officeDocument/2006/relationships/image"/><Relationship Id="rId8" Target="../media/image13.svg" Type="http://schemas.openxmlformats.org/officeDocument/2006/relationships/image"/><Relationship Id="rId9" Target="../media/image14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445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16149841" y="10025797"/>
            <a:ext cx="1534994" cy="683924"/>
          </a:xfrm>
          <a:custGeom>
            <a:avLst/>
            <a:gdLst/>
            <a:ahLst/>
            <a:cxnLst/>
            <a:rect r="r" b="b" t="t" l="l"/>
            <a:pathLst>
              <a:path h="683924" w="1534994">
                <a:moveTo>
                  <a:pt x="0" y="0"/>
                </a:moveTo>
                <a:lnTo>
                  <a:pt x="1534994" y="0"/>
                </a:lnTo>
                <a:lnTo>
                  <a:pt x="1534994" y="683924"/>
                </a:lnTo>
                <a:lnTo>
                  <a:pt x="0" y="6839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1995" t="-38306" r="-235932" b="-3769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575376" y="8916338"/>
            <a:ext cx="683924" cy="683924"/>
          </a:xfrm>
          <a:custGeom>
            <a:avLst/>
            <a:gdLst/>
            <a:ahLst/>
            <a:cxnLst/>
            <a:rect r="r" b="b" t="t" l="l"/>
            <a:pathLst>
              <a:path h="683924" w="683924">
                <a:moveTo>
                  <a:pt x="0" y="0"/>
                </a:moveTo>
                <a:lnTo>
                  <a:pt x="683924" y="0"/>
                </a:lnTo>
                <a:lnTo>
                  <a:pt x="683924" y="683924"/>
                </a:lnTo>
                <a:lnTo>
                  <a:pt x="0" y="6839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07710" y="385145"/>
            <a:ext cx="932501" cy="928969"/>
          </a:xfrm>
          <a:custGeom>
            <a:avLst/>
            <a:gdLst/>
            <a:ahLst/>
            <a:cxnLst/>
            <a:rect r="r" b="b" t="t" l="l"/>
            <a:pathLst>
              <a:path h="928969" w="932501">
                <a:moveTo>
                  <a:pt x="0" y="0"/>
                </a:moveTo>
                <a:lnTo>
                  <a:pt x="932502" y="0"/>
                </a:lnTo>
                <a:lnTo>
                  <a:pt x="932502" y="928970"/>
                </a:lnTo>
                <a:lnTo>
                  <a:pt x="0" y="92897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430102" y="2634545"/>
            <a:ext cx="12352120" cy="8229600"/>
          </a:xfrm>
          <a:custGeom>
            <a:avLst/>
            <a:gdLst/>
            <a:ahLst/>
            <a:cxnLst/>
            <a:rect r="r" b="b" t="t" l="l"/>
            <a:pathLst>
              <a:path h="8229600" w="12352120">
                <a:moveTo>
                  <a:pt x="0" y="0"/>
                </a:moveTo>
                <a:lnTo>
                  <a:pt x="12352120" y="0"/>
                </a:lnTo>
                <a:lnTo>
                  <a:pt x="1235212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28000"/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699368" y="2907762"/>
            <a:ext cx="10889264" cy="22357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263"/>
              </a:lnSpc>
            </a:pPr>
            <a:r>
              <a:rPr lang="en-US" b="true" sz="13045">
                <a:solidFill>
                  <a:srgbClr val="FFFFFE"/>
                </a:solidFill>
                <a:latin typeface="Open Sans Condensed Bold"/>
                <a:ea typeface="Open Sans Condensed Bold"/>
                <a:cs typeface="Open Sans Condensed Bold"/>
                <a:sym typeface="Open Sans Condensed Bold"/>
              </a:rPr>
              <a:t>BAB III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955496" y="5010150"/>
            <a:ext cx="13619880" cy="12392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99"/>
              </a:lnSpc>
            </a:pPr>
            <a:r>
              <a:rPr lang="en-US" sz="7285" b="true">
                <a:solidFill>
                  <a:srgbClr val="FCD39E"/>
                </a:solidFill>
                <a:latin typeface="Open Sans Condensed Bold"/>
                <a:ea typeface="Open Sans Condensed Bold"/>
                <a:cs typeface="Open Sans Condensed Bold"/>
                <a:sym typeface="Open Sans Condensed Bold"/>
              </a:rPr>
              <a:t> ASPEK HUKUM DALAM PERUSAHAAN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6575376" y="9068887"/>
            <a:ext cx="683924" cy="3602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4"/>
              </a:lnSpc>
            </a:pPr>
            <a:r>
              <a:rPr lang="en-US" sz="1903" b="true">
                <a:solidFill>
                  <a:srgbClr val="343434"/>
                </a:solidFill>
                <a:latin typeface="Gabriel Sans Condensed Bold"/>
                <a:ea typeface="Gabriel Sans Condensed Bold"/>
                <a:cs typeface="Gabriel Sans Condensed Bold"/>
                <a:sym typeface="Gabriel Sans Condensed Bold"/>
              </a:rPr>
              <a:t>01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365982" y="6654095"/>
            <a:ext cx="5556036" cy="453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60"/>
              </a:lnSpc>
            </a:pPr>
            <a:r>
              <a:rPr lang="en-US" sz="2400" b="true">
                <a:solidFill>
                  <a:srgbClr val="FFFFFE"/>
                </a:solidFill>
                <a:latin typeface="Gabriel Sans Condensed Bold"/>
                <a:ea typeface="Gabriel Sans Condensed Bold"/>
                <a:cs typeface="Gabriel Sans Condensed Bold"/>
                <a:sym typeface="Gabriel Sans Condensed Bold"/>
              </a:rPr>
              <a:t>Oleh : Prof. Dr. Jamal Wiwoho, S.H., M.Hum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772225" y="567182"/>
            <a:ext cx="2286047" cy="647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b="true" sz="1899">
                <a:solidFill>
                  <a:srgbClr val="FCFAF8"/>
                </a:solidFill>
                <a:latin typeface="Garet Bold"/>
                <a:ea typeface="Garet Bold"/>
                <a:cs typeface="Garet Bold"/>
                <a:sym typeface="Garet Bold"/>
              </a:rPr>
              <a:t>UNIVERSITAS SEBELAS MARET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A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16149841" y="10025797"/>
            <a:ext cx="1534994" cy="683924"/>
          </a:xfrm>
          <a:custGeom>
            <a:avLst/>
            <a:gdLst/>
            <a:ahLst/>
            <a:cxnLst/>
            <a:rect r="r" b="b" t="t" l="l"/>
            <a:pathLst>
              <a:path h="683924" w="1534994">
                <a:moveTo>
                  <a:pt x="0" y="0"/>
                </a:moveTo>
                <a:lnTo>
                  <a:pt x="1534994" y="0"/>
                </a:lnTo>
                <a:lnTo>
                  <a:pt x="1534994" y="683924"/>
                </a:lnTo>
                <a:lnTo>
                  <a:pt x="0" y="6839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1995" t="-38306" r="-235932" b="-3769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575376" y="8916338"/>
            <a:ext cx="683924" cy="683924"/>
          </a:xfrm>
          <a:custGeom>
            <a:avLst/>
            <a:gdLst/>
            <a:ahLst/>
            <a:cxnLst/>
            <a:rect r="r" b="b" t="t" l="l"/>
            <a:pathLst>
              <a:path h="683924" w="683924">
                <a:moveTo>
                  <a:pt x="0" y="0"/>
                </a:moveTo>
                <a:lnTo>
                  <a:pt x="683924" y="0"/>
                </a:lnTo>
                <a:lnTo>
                  <a:pt x="683924" y="683924"/>
                </a:lnTo>
                <a:lnTo>
                  <a:pt x="0" y="6839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01360" y="385145"/>
            <a:ext cx="932501" cy="928969"/>
          </a:xfrm>
          <a:custGeom>
            <a:avLst/>
            <a:gdLst/>
            <a:ahLst/>
            <a:cxnLst/>
            <a:rect r="r" b="b" t="t" l="l"/>
            <a:pathLst>
              <a:path h="928969" w="932501">
                <a:moveTo>
                  <a:pt x="0" y="0"/>
                </a:moveTo>
                <a:lnTo>
                  <a:pt x="932501" y="0"/>
                </a:lnTo>
                <a:lnTo>
                  <a:pt x="932501" y="928970"/>
                </a:lnTo>
                <a:lnTo>
                  <a:pt x="0" y="92897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851922" y="381635"/>
            <a:ext cx="10584157" cy="1160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19"/>
              </a:lnSpc>
            </a:pPr>
            <a:r>
              <a:rPr lang="en-US" sz="6799" b="true">
                <a:solidFill>
                  <a:srgbClr val="22445A"/>
                </a:solidFill>
                <a:latin typeface="Open Sans Condensed Ultra-Bold"/>
                <a:ea typeface="Open Sans Condensed Ultra-Bold"/>
                <a:cs typeface="Open Sans Condensed Ultra-Bold"/>
                <a:sym typeface="Open Sans Condensed Ultra-Bold"/>
              </a:rPr>
              <a:t>ASPEK HUKUM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6575376" y="9068887"/>
            <a:ext cx="683924" cy="3602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4"/>
              </a:lnSpc>
            </a:pPr>
            <a:r>
              <a:rPr lang="en-US" sz="1903" b="true">
                <a:solidFill>
                  <a:srgbClr val="343434"/>
                </a:solidFill>
                <a:latin typeface="Gabriel Sans Condensed Bold"/>
                <a:ea typeface="Gabriel Sans Condensed Bold"/>
                <a:cs typeface="Gabriel Sans Condensed Bold"/>
                <a:sym typeface="Gabriel Sans Condensed Bold"/>
              </a:rPr>
              <a:t>02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565875" y="567182"/>
            <a:ext cx="2286047" cy="647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b="true" sz="18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UNIVERSITAS SEBELAS MARET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2786933"/>
            <a:ext cx="3972699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59"/>
              </a:lnSpc>
            </a:pPr>
            <a:r>
              <a:rPr lang="en-US" b="true" sz="3299" spc="32">
                <a:solidFill>
                  <a:srgbClr val="343434"/>
                </a:solidFill>
                <a:latin typeface="Gabriel Sans Condensed Bold"/>
                <a:ea typeface="Gabriel Sans Condensed Bold"/>
                <a:cs typeface="Gabriel Sans Condensed Bold"/>
                <a:sym typeface="Gabriel Sans Condensed Bold"/>
              </a:rPr>
              <a:t>Aspek Hukum Pendirian Perusahaan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1758233"/>
            <a:ext cx="16230600" cy="838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20"/>
              </a:lnSpc>
            </a:pPr>
            <a:r>
              <a:rPr lang="en-US" sz="2600" spc="26">
                <a:solidFill>
                  <a:srgbClr val="343434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Dalam menjalankan bisnis, perusahaan harus mematuhi berbagai aspek hukum agar operasionalnya sah dan terlindungi secara hukum. Berikut adalah beberapa aspek hukum utama yang harus diperhatikan oleh perusahaan: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-168136" y="4650069"/>
            <a:ext cx="6378423" cy="5636931"/>
          </a:xfrm>
          <a:custGeom>
            <a:avLst/>
            <a:gdLst/>
            <a:ahLst/>
            <a:cxnLst/>
            <a:rect r="r" b="b" t="t" l="l"/>
            <a:pathLst>
              <a:path h="5636931" w="6378423">
                <a:moveTo>
                  <a:pt x="0" y="0"/>
                </a:moveTo>
                <a:lnTo>
                  <a:pt x="6378423" y="0"/>
                </a:lnTo>
                <a:lnTo>
                  <a:pt x="6378423" y="5636931"/>
                </a:lnTo>
                <a:lnTo>
                  <a:pt x="0" y="563693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24000"/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604680" y="3806108"/>
            <a:ext cx="7107097" cy="5524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61339" indent="-280669" lvl="1">
              <a:lnSpc>
                <a:spcPts val="3119"/>
              </a:lnSpc>
              <a:buFont typeface="Arial"/>
              <a:buChar char="•"/>
            </a:pPr>
            <a:r>
              <a:rPr lang="en-US" sz="2599" spc="25">
                <a:solidFill>
                  <a:srgbClr val="343434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Perusahaan harus memiliki dasar hukum yang sah sebelum beroperasi. Aspek ini mencakup:</a:t>
            </a:r>
          </a:p>
          <a:p>
            <a:pPr algn="l" marL="561339" indent="-280669" lvl="1">
              <a:lnSpc>
                <a:spcPts val="3119"/>
              </a:lnSpc>
              <a:buFont typeface="Arial"/>
              <a:buChar char="•"/>
            </a:pPr>
            <a:r>
              <a:rPr lang="en-US" sz="2599" spc="25">
                <a:solidFill>
                  <a:srgbClr val="343434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Bentuk badan usaha → PT, CV, Firma, Koperasi, atau Yayasan.</a:t>
            </a:r>
          </a:p>
          <a:p>
            <a:pPr algn="l" marL="561339" indent="-280669" lvl="1">
              <a:lnSpc>
                <a:spcPts val="3119"/>
              </a:lnSpc>
              <a:buFont typeface="Arial"/>
              <a:buChar char="•"/>
            </a:pPr>
            <a:r>
              <a:rPr lang="en-US" sz="2599" spc="25">
                <a:solidFill>
                  <a:srgbClr val="343434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Akta Pen</a:t>
            </a:r>
            <a:r>
              <a:rPr lang="en-US" sz="2599" spc="25">
                <a:solidFill>
                  <a:srgbClr val="343434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dirian Perusahaan → Dibuat oleh notaris dan disahkan oleh Kementerian Hukum dan HAM (Kemenkumham) untuk badan usaha berbadan hukum seperti PT dan Yayasan.</a:t>
            </a:r>
          </a:p>
          <a:p>
            <a:pPr algn="l" marL="561339" indent="-280669" lvl="1">
              <a:lnSpc>
                <a:spcPts val="3119"/>
              </a:lnSpc>
              <a:buFont typeface="Arial"/>
              <a:buChar char="•"/>
            </a:pPr>
            <a:r>
              <a:rPr lang="en-US" sz="2599" spc="25">
                <a:solidFill>
                  <a:srgbClr val="343434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Nomor Induk Berusaha (NIB) → Izin utama yang diberikan melalui sistem Online Single Submission (OSS).</a:t>
            </a:r>
          </a:p>
          <a:p>
            <a:pPr algn="l" marL="561339" indent="-280669" lvl="1">
              <a:lnSpc>
                <a:spcPts val="3119"/>
              </a:lnSpc>
              <a:buFont typeface="Arial"/>
              <a:buChar char="•"/>
            </a:pPr>
            <a:r>
              <a:rPr lang="en-US" sz="2599" spc="25">
                <a:solidFill>
                  <a:srgbClr val="343434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Perizinan usaha → Seperti izin lingkungan, izin lokasi, izin industri, dan lainnya sesuai sektor usaha.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857783" y="2805983"/>
            <a:ext cx="3972699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59"/>
              </a:lnSpc>
            </a:pPr>
            <a:r>
              <a:rPr lang="en-US" b="true" sz="3299" spc="32">
                <a:solidFill>
                  <a:srgbClr val="343434"/>
                </a:solidFill>
                <a:latin typeface="Gabriel Sans Condensed Bold"/>
                <a:ea typeface="Gabriel Sans Condensed Bold"/>
                <a:cs typeface="Gabriel Sans Condensed Bold"/>
                <a:sym typeface="Gabriel Sans Condensed Bold"/>
              </a:rPr>
              <a:t>Aspek Hukum Perjanjian dan Kontrak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044598" y="3806108"/>
            <a:ext cx="8881873" cy="6305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61339" indent="-280669" lvl="1">
              <a:lnSpc>
                <a:spcPts val="3119"/>
              </a:lnSpc>
              <a:buFont typeface="Arial"/>
              <a:buChar char="•"/>
            </a:pPr>
            <a:r>
              <a:rPr lang="en-US" sz="2599" spc="25">
                <a:solidFill>
                  <a:srgbClr val="343434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Setiap perusahaan terlibat dalam berbagai perjanjian bisnis, seperti:</a:t>
            </a:r>
          </a:p>
          <a:p>
            <a:pPr algn="l" marL="561339" indent="-280669" lvl="1">
              <a:lnSpc>
                <a:spcPts val="3119"/>
              </a:lnSpc>
              <a:buFont typeface="Arial"/>
              <a:buChar char="•"/>
            </a:pPr>
            <a:r>
              <a:rPr lang="en-US" sz="2599" spc="25">
                <a:solidFill>
                  <a:srgbClr val="343434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Ko</a:t>
            </a:r>
            <a:r>
              <a:rPr lang="en-US" sz="2599" spc="25">
                <a:solidFill>
                  <a:srgbClr val="343434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ntrak kerja sama bisnis → Dengan pemasok, distributor, a</a:t>
            </a:r>
            <a:r>
              <a:rPr lang="en-US" sz="2599" spc="25">
                <a:solidFill>
                  <a:srgbClr val="343434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tau m</a:t>
            </a:r>
            <a:r>
              <a:rPr lang="en-US" sz="2599" spc="25">
                <a:solidFill>
                  <a:srgbClr val="343434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itra usaha.</a:t>
            </a:r>
          </a:p>
          <a:p>
            <a:pPr algn="l" marL="561339" indent="-280669" lvl="1">
              <a:lnSpc>
                <a:spcPts val="3119"/>
              </a:lnSpc>
              <a:buFont typeface="Arial"/>
              <a:buChar char="•"/>
            </a:pPr>
            <a:r>
              <a:rPr lang="en-US" sz="2599" spc="25">
                <a:solidFill>
                  <a:srgbClr val="343434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Perjanjian jual beli → Untuk transaksi barang dan jasa.</a:t>
            </a:r>
          </a:p>
          <a:p>
            <a:pPr algn="l" marL="561339" indent="-280669" lvl="1">
              <a:lnSpc>
                <a:spcPts val="3119"/>
              </a:lnSpc>
              <a:buFont typeface="Arial"/>
              <a:buChar char="•"/>
            </a:pPr>
            <a:r>
              <a:rPr lang="en-US" sz="2599" spc="25">
                <a:solidFill>
                  <a:srgbClr val="343434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Kontrak kerja karyawan → Mengatur hak dan kewajiban antara perusahaan dan pekerja.</a:t>
            </a:r>
          </a:p>
          <a:p>
            <a:pPr algn="l" marL="561339" indent="-280669" lvl="1">
              <a:lnSpc>
                <a:spcPts val="3119"/>
              </a:lnSpc>
              <a:buFont typeface="Arial"/>
              <a:buChar char="•"/>
            </a:pPr>
            <a:r>
              <a:rPr lang="en-US" sz="2599" spc="25">
                <a:solidFill>
                  <a:srgbClr val="343434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Perjanjian kredit/pinjaman modal → Jika perusahaan bekerja sama dengan bank atau investor.</a:t>
            </a:r>
          </a:p>
          <a:p>
            <a:pPr algn="l" marL="561339" indent="-280669" lvl="1">
              <a:lnSpc>
                <a:spcPts val="3119"/>
              </a:lnSpc>
              <a:buFont typeface="Arial"/>
              <a:buChar char="•"/>
            </a:pPr>
            <a:r>
              <a:rPr lang="en-US" sz="2599" spc="25">
                <a:solidFill>
                  <a:srgbClr val="343434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Perjanjian ini harus memenuhi ketentuan dalam Pasal 1320 KUH Perdata yang mengatur syarat sahnya perjanjian:</a:t>
            </a:r>
          </a:p>
          <a:p>
            <a:pPr algn="l">
              <a:lnSpc>
                <a:spcPts val="3119"/>
              </a:lnSpc>
            </a:pPr>
            <a:r>
              <a:rPr lang="en-US" sz="2599" spc="25">
                <a:solidFill>
                  <a:srgbClr val="343434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1. Kesepakatan para pihak.</a:t>
            </a:r>
          </a:p>
          <a:p>
            <a:pPr algn="l">
              <a:lnSpc>
                <a:spcPts val="3119"/>
              </a:lnSpc>
            </a:pPr>
            <a:r>
              <a:rPr lang="en-US" sz="2599" spc="25">
                <a:solidFill>
                  <a:srgbClr val="343434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2. Kecakapan hukum untuk membuat perjanjian.</a:t>
            </a:r>
          </a:p>
          <a:p>
            <a:pPr algn="l">
              <a:lnSpc>
                <a:spcPts val="3119"/>
              </a:lnSpc>
            </a:pPr>
            <a:r>
              <a:rPr lang="en-US" sz="2599" spc="25">
                <a:solidFill>
                  <a:srgbClr val="343434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3. Objek yang jelas.</a:t>
            </a:r>
          </a:p>
          <a:p>
            <a:pPr algn="l">
              <a:lnSpc>
                <a:spcPts val="3119"/>
              </a:lnSpc>
            </a:pPr>
            <a:r>
              <a:rPr lang="en-US" sz="2599" spc="25">
                <a:solidFill>
                  <a:srgbClr val="343434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4. Sebab yang halal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A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61128" y="-1056041"/>
            <a:ext cx="19054579" cy="12695113"/>
          </a:xfrm>
          <a:custGeom>
            <a:avLst/>
            <a:gdLst/>
            <a:ahLst/>
            <a:cxnLst/>
            <a:rect r="r" b="b" t="t" l="l"/>
            <a:pathLst>
              <a:path h="12695113" w="19054579">
                <a:moveTo>
                  <a:pt x="0" y="0"/>
                </a:moveTo>
                <a:lnTo>
                  <a:pt x="19054580" y="0"/>
                </a:lnTo>
                <a:lnTo>
                  <a:pt x="19054580" y="12695113"/>
                </a:lnTo>
                <a:lnTo>
                  <a:pt x="0" y="126951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6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6149841" y="10025797"/>
            <a:ext cx="1534994" cy="683924"/>
          </a:xfrm>
          <a:custGeom>
            <a:avLst/>
            <a:gdLst/>
            <a:ahLst/>
            <a:cxnLst/>
            <a:rect r="r" b="b" t="t" l="l"/>
            <a:pathLst>
              <a:path h="683924" w="1534994">
                <a:moveTo>
                  <a:pt x="0" y="0"/>
                </a:moveTo>
                <a:lnTo>
                  <a:pt x="1534994" y="0"/>
                </a:lnTo>
                <a:lnTo>
                  <a:pt x="1534994" y="683924"/>
                </a:lnTo>
                <a:lnTo>
                  <a:pt x="0" y="6839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1995" t="-38306" r="-235932" b="-376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575376" y="8916338"/>
            <a:ext cx="683924" cy="683924"/>
          </a:xfrm>
          <a:custGeom>
            <a:avLst/>
            <a:gdLst/>
            <a:ahLst/>
            <a:cxnLst/>
            <a:rect r="r" b="b" t="t" l="l"/>
            <a:pathLst>
              <a:path h="683924" w="683924">
                <a:moveTo>
                  <a:pt x="0" y="0"/>
                </a:moveTo>
                <a:lnTo>
                  <a:pt x="683924" y="0"/>
                </a:lnTo>
                <a:lnTo>
                  <a:pt x="683924" y="683924"/>
                </a:lnTo>
                <a:lnTo>
                  <a:pt x="0" y="6839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01360" y="385145"/>
            <a:ext cx="932501" cy="928969"/>
          </a:xfrm>
          <a:custGeom>
            <a:avLst/>
            <a:gdLst/>
            <a:ahLst/>
            <a:cxnLst/>
            <a:rect r="r" b="b" t="t" l="l"/>
            <a:pathLst>
              <a:path h="928969" w="932501">
                <a:moveTo>
                  <a:pt x="0" y="0"/>
                </a:moveTo>
                <a:lnTo>
                  <a:pt x="932501" y="0"/>
                </a:lnTo>
                <a:lnTo>
                  <a:pt x="932501" y="928970"/>
                </a:lnTo>
                <a:lnTo>
                  <a:pt x="0" y="92897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851922" y="381635"/>
            <a:ext cx="10584157" cy="1160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19"/>
              </a:lnSpc>
            </a:pPr>
            <a:r>
              <a:rPr lang="en-US" sz="6799" b="true">
                <a:solidFill>
                  <a:srgbClr val="22445A"/>
                </a:solidFill>
                <a:latin typeface="Open Sans Condensed Ultra-Bold"/>
                <a:ea typeface="Open Sans Condensed Ultra-Bold"/>
                <a:cs typeface="Open Sans Condensed Ultra-Bold"/>
                <a:sym typeface="Open Sans Condensed Ultra-Bold"/>
              </a:rPr>
              <a:t>ASPEK HUKUM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6575376" y="9068887"/>
            <a:ext cx="683924" cy="3602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4"/>
              </a:lnSpc>
            </a:pPr>
            <a:r>
              <a:rPr lang="en-US" sz="1903" b="true">
                <a:solidFill>
                  <a:srgbClr val="343434"/>
                </a:solidFill>
                <a:latin typeface="Gabriel Sans Condensed Bold"/>
                <a:ea typeface="Gabriel Sans Condensed Bold"/>
                <a:cs typeface="Gabriel Sans Condensed Bold"/>
                <a:sym typeface="Gabriel Sans Condensed Bold"/>
              </a:rPr>
              <a:t>03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565875" y="567182"/>
            <a:ext cx="2286047" cy="647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b="true" sz="18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UNIVERSITAS SEBELAS MARET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07124" y="1875639"/>
            <a:ext cx="3972699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59"/>
              </a:lnSpc>
            </a:pPr>
            <a:r>
              <a:rPr lang="en-US" b="true" sz="3299" spc="32">
                <a:solidFill>
                  <a:srgbClr val="343434"/>
                </a:solidFill>
                <a:latin typeface="Gabriel Sans Condensed Bold"/>
                <a:ea typeface="Gabriel Sans Condensed Bold"/>
                <a:cs typeface="Gabriel Sans Condensed Bold"/>
                <a:sym typeface="Gabriel Sans Condensed Bold"/>
              </a:rPr>
              <a:t>Aspek Hukum Ketenagakerjaan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01360" y="3085476"/>
            <a:ext cx="7107097" cy="6343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8" indent="-302259" lvl="1">
              <a:lnSpc>
                <a:spcPts val="3359"/>
              </a:lnSpc>
              <a:buFont typeface="Arial"/>
              <a:buChar char="•"/>
            </a:pPr>
            <a:r>
              <a:rPr lang="en-US" sz="2799" spc="27">
                <a:solidFill>
                  <a:srgbClr val="343434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Perusahaan harus mematuhi peraturan ketenagakerjaan yang mengatur hubungan antara perusahaan dan karyawan,</a:t>
            </a:r>
            <a:r>
              <a:rPr lang="en-US" sz="2799" spc="27">
                <a:solidFill>
                  <a:srgbClr val="343434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 seperti:</a:t>
            </a:r>
          </a:p>
          <a:p>
            <a:pPr algn="l" marL="604518" indent="-302259" lvl="1">
              <a:lnSpc>
                <a:spcPts val="3359"/>
              </a:lnSpc>
              <a:buFont typeface="Arial"/>
              <a:buChar char="•"/>
            </a:pPr>
            <a:r>
              <a:rPr lang="en-US" b="true" sz="2799" spc="27">
                <a:solidFill>
                  <a:srgbClr val="343434"/>
                </a:solidFill>
                <a:latin typeface="Gabriel Sans Condensed Bold"/>
                <a:ea typeface="Gabriel Sans Condensed Bold"/>
                <a:cs typeface="Gabriel Sans Condensed Bold"/>
                <a:sym typeface="Gabriel Sans Condensed Bold"/>
              </a:rPr>
              <a:t>Un</a:t>
            </a:r>
            <a:r>
              <a:rPr lang="en-US" b="true" sz="2799" spc="27">
                <a:solidFill>
                  <a:srgbClr val="343434"/>
                </a:solidFill>
                <a:latin typeface="Gabriel Sans Condensed Bold"/>
                <a:ea typeface="Gabriel Sans Condensed Bold"/>
                <a:cs typeface="Gabriel Sans Condensed Bold"/>
                <a:sym typeface="Gabriel Sans Condensed Bold"/>
              </a:rPr>
              <a:t>dang-Undang No. 13 Tahun 2003 tentang Ketenagakerjaan. </a:t>
            </a:r>
            <a:r>
              <a:rPr lang="en-US" sz="2799" spc="27">
                <a:solidFill>
                  <a:srgbClr val="343434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Undang-Undang Cipta Kerja (UU No. 11 Tahun 2020) yang mengubah beberapa aturan ketenagakerjaan.</a:t>
            </a:r>
          </a:p>
          <a:p>
            <a:pPr algn="l" marL="604518" indent="-302259" lvl="1">
              <a:lnSpc>
                <a:spcPts val="3359"/>
              </a:lnSpc>
              <a:buFont typeface="Arial"/>
              <a:buChar char="•"/>
            </a:pPr>
            <a:r>
              <a:rPr lang="en-US" sz="2799" spc="27">
                <a:solidFill>
                  <a:srgbClr val="343434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Hak-hak pekerja seperti upah minimum, jam kerja, cuti, dan pesangon.</a:t>
            </a:r>
          </a:p>
          <a:p>
            <a:pPr algn="l" marL="604518" indent="-302259" lvl="1">
              <a:lnSpc>
                <a:spcPts val="3359"/>
              </a:lnSpc>
              <a:buFont typeface="Arial"/>
              <a:buChar char="•"/>
            </a:pPr>
            <a:r>
              <a:rPr lang="en-US" b="true" sz="2799" spc="27">
                <a:solidFill>
                  <a:srgbClr val="343434"/>
                </a:solidFill>
                <a:latin typeface="Gabriel Sans Condensed Bold"/>
                <a:ea typeface="Gabriel Sans Condensed Bold"/>
                <a:cs typeface="Gabriel Sans Condensed Bold"/>
                <a:sym typeface="Gabriel Sans Condensed Bold"/>
              </a:rPr>
              <a:t>Perjanjian kerja</a:t>
            </a:r>
            <a:r>
              <a:rPr lang="en-US" sz="2799" spc="27">
                <a:solidFill>
                  <a:srgbClr val="343434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 → Bisa berbentuk PKWT (Perjanjian Kerja Waktu Tertentu) atau PKWTT (Perjanjian Kerja Waktu Tidak Tertentu).</a:t>
            </a:r>
          </a:p>
          <a:p>
            <a:pPr algn="l" marL="604518" indent="-302259" lvl="1">
              <a:lnSpc>
                <a:spcPts val="3359"/>
              </a:lnSpc>
              <a:buFont typeface="Arial"/>
              <a:buChar char="•"/>
            </a:pPr>
            <a:r>
              <a:rPr lang="en-US" sz="2799" spc="27">
                <a:solidFill>
                  <a:srgbClr val="343434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Keselamatan dan kesehatan kerja (K3).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736207" y="1894689"/>
            <a:ext cx="3972699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59"/>
              </a:lnSpc>
            </a:pPr>
            <a:r>
              <a:rPr lang="en-US" b="true" sz="3299" spc="32">
                <a:solidFill>
                  <a:srgbClr val="343434"/>
                </a:solidFill>
                <a:latin typeface="Gabriel Sans Condensed Bold"/>
                <a:ea typeface="Gabriel Sans Condensed Bold"/>
                <a:cs typeface="Gabriel Sans Condensed Bold"/>
                <a:sym typeface="Gabriel Sans Condensed Bold"/>
              </a:rPr>
              <a:t>Aspek Hukum Perpajakan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350283" y="3085476"/>
            <a:ext cx="7567055" cy="4667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8" indent="-302259" lvl="1">
              <a:lnSpc>
                <a:spcPts val="3359"/>
              </a:lnSpc>
              <a:buFont typeface="Arial"/>
              <a:buChar char="•"/>
            </a:pPr>
            <a:r>
              <a:rPr lang="en-US" sz="2799" spc="27">
                <a:solidFill>
                  <a:srgbClr val="343434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Setiap perusahaan wajib membayar pajak sesuai dengan ketentuan yang berlaku, seperti:</a:t>
            </a:r>
          </a:p>
          <a:p>
            <a:pPr algn="l" marL="604518" indent="-302259" lvl="1">
              <a:lnSpc>
                <a:spcPts val="3359"/>
              </a:lnSpc>
              <a:buFont typeface="Arial"/>
              <a:buChar char="•"/>
            </a:pPr>
            <a:r>
              <a:rPr lang="en-US" sz="2799" spc="27">
                <a:solidFill>
                  <a:srgbClr val="343434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NPWP (Nomor Pokok</a:t>
            </a:r>
            <a:r>
              <a:rPr lang="en-US" sz="2799" spc="27">
                <a:solidFill>
                  <a:srgbClr val="343434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 Waj</a:t>
            </a:r>
            <a:r>
              <a:rPr lang="en-US" sz="2799" spc="27">
                <a:solidFill>
                  <a:srgbClr val="343434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ib Pajak) Perusahaan.</a:t>
            </a:r>
          </a:p>
          <a:p>
            <a:pPr algn="l" marL="604518" indent="-302259" lvl="1">
              <a:lnSpc>
                <a:spcPts val="3359"/>
              </a:lnSpc>
              <a:buFont typeface="Arial"/>
              <a:buChar char="•"/>
            </a:pPr>
            <a:r>
              <a:rPr lang="en-US" sz="2799" spc="27">
                <a:solidFill>
                  <a:srgbClr val="343434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Pajak Penghasilan (PPh) → PPh Badan, PPh Karyawan (PPh 21), dan lainnya.</a:t>
            </a:r>
          </a:p>
          <a:p>
            <a:pPr algn="l" marL="604518" indent="-302259" lvl="1">
              <a:lnSpc>
                <a:spcPts val="3359"/>
              </a:lnSpc>
              <a:buFont typeface="Arial"/>
              <a:buChar char="•"/>
            </a:pPr>
            <a:r>
              <a:rPr lang="en-US" sz="2799" spc="27">
                <a:solidFill>
                  <a:srgbClr val="343434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Pajak Pertambahan Nilai (PPN) bagi perusahaan dengan omzet tertentu.</a:t>
            </a:r>
          </a:p>
          <a:p>
            <a:pPr algn="l" marL="604518" indent="-302259" lvl="1">
              <a:lnSpc>
                <a:spcPts val="3359"/>
              </a:lnSpc>
              <a:buFont typeface="Arial"/>
              <a:buChar char="•"/>
            </a:pPr>
            <a:r>
              <a:rPr lang="en-US" sz="2799" spc="27">
                <a:solidFill>
                  <a:srgbClr val="343434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Pajak Daerah seperti pajak reklame atau pajak kendaraan operasional.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A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16149841" y="10025797"/>
            <a:ext cx="1534994" cy="683924"/>
          </a:xfrm>
          <a:custGeom>
            <a:avLst/>
            <a:gdLst/>
            <a:ahLst/>
            <a:cxnLst/>
            <a:rect r="r" b="b" t="t" l="l"/>
            <a:pathLst>
              <a:path h="683924" w="1534994">
                <a:moveTo>
                  <a:pt x="0" y="0"/>
                </a:moveTo>
                <a:lnTo>
                  <a:pt x="1534994" y="0"/>
                </a:lnTo>
                <a:lnTo>
                  <a:pt x="1534994" y="683924"/>
                </a:lnTo>
                <a:lnTo>
                  <a:pt x="0" y="6839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1995" t="-38306" r="-235932" b="-3769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575376" y="8916338"/>
            <a:ext cx="683924" cy="683924"/>
          </a:xfrm>
          <a:custGeom>
            <a:avLst/>
            <a:gdLst/>
            <a:ahLst/>
            <a:cxnLst/>
            <a:rect r="r" b="b" t="t" l="l"/>
            <a:pathLst>
              <a:path h="683924" w="683924">
                <a:moveTo>
                  <a:pt x="0" y="0"/>
                </a:moveTo>
                <a:lnTo>
                  <a:pt x="683924" y="0"/>
                </a:lnTo>
                <a:lnTo>
                  <a:pt x="683924" y="683924"/>
                </a:lnTo>
                <a:lnTo>
                  <a:pt x="0" y="6839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01360" y="385145"/>
            <a:ext cx="932501" cy="928969"/>
          </a:xfrm>
          <a:custGeom>
            <a:avLst/>
            <a:gdLst/>
            <a:ahLst/>
            <a:cxnLst/>
            <a:rect r="r" b="b" t="t" l="l"/>
            <a:pathLst>
              <a:path h="928969" w="932501">
                <a:moveTo>
                  <a:pt x="0" y="0"/>
                </a:moveTo>
                <a:lnTo>
                  <a:pt x="932501" y="0"/>
                </a:lnTo>
                <a:lnTo>
                  <a:pt x="932501" y="928970"/>
                </a:lnTo>
                <a:lnTo>
                  <a:pt x="0" y="92897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848104" y="2247276"/>
            <a:ext cx="6676263" cy="8229600"/>
          </a:xfrm>
          <a:custGeom>
            <a:avLst/>
            <a:gdLst/>
            <a:ahLst/>
            <a:cxnLst/>
            <a:rect r="r" b="b" t="t" l="l"/>
            <a:pathLst>
              <a:path h="8229600" w="6676263">
                <a:moveTo>
                  <a:pt x="0" y="0"/>
                </a:moveTo>
                <a:lnTo>
                  <a:pt x="6676263" y="0"/>
                </a:lnTo>
                <a:lnTo>
                  <a:pt x="667626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18000"/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851922" y="381635"/>
            <a:ext cx="10584157" cy="1160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19"/>
              </a:lnSpc>
            </a:pPr>
            <a:r>
              <a:rPr lang="en-US" sz="6799" b="true">
                <a:solidFill>
                  <a:srgbClr val="22445A"/>
                </a:solidFill>
                <a:latin typeface="Open Sans Condensed Ultra-Bold"/>
                <a:ea typeface="Open Sans Condensed Ultra-Bold"/>
                <a:cs typeface="Open Sans Condensed Ultra-Bold"/>
                <a:sym typeface="Open Sans Condensed Ultra-Bold"/>
              </a:rPr>
              <a:t>ASPEK HUKUM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6575376" y="9068887"/>
            <a:ext cx="683924" cy="3602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4"/>
              </a:lnSpc>
            </a:pPr>
            <a:r>
              <a:rPr lang="en-US" sz="1903" b="true">
                <a:solidFill>
                  <a:srgbClr val="343434"/>
                </a:solidFill>
                <a:latin typeface="Gabriel Sans Condensed Bold"/>
                <a:ea typeface="Gabriel Sans Condensed Bold"/>
                <a:cs typeface="Gabriel Sans Condensed Bold"/>
                <a:sym typeface="Gabriel Sans Condensed Bold"/>
              </a:rPr>
              <a:t>04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565875" y="567182"/>
            <a:ext cx="2286047" cy="647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b="true" sz="18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UNIVERSITAS SEBELAS MARET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07124" y="1875639"/>
            <a:ext cx="4399960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59"/>
              </a:lnSpc>
            </a:pPr>
            <a:r>
              <a:rPr lang="en-US" b="true" sz="3299" spc="32">
                <a:solidFill>
                  <a:srgbClr val="343434"/>
                </a:solidFill>
                <a:latin typeface="Gabriel Sans Condensed Bold"/>
                <a:ea typeface="Gabriel Sans Condensed Bold"/>
                <a:cs typeface="Gabriel Sans Condensed Bold"/>
                <a:sym typeface="Gabriel Sans Condensed Bold"/>
              </a:rPr>
              <a:t>Aspek Hukum Perlindungan Konsumen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01360" y="3085476"/>
            <a:ext cx="16515979" cy="2571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8" indent="-302259" lvl="1">
              <a:lnSpc>
                <a:spcPts val="3359"/>
              </a:lnSpc>
              <a:buFont typeface="Arial"/>
              <a:buChar char="•"/>
            </a:pPr>
            <a:r>
              <a:rPr lang="en-US" sz="2799" spc="27">
                <a:solidFill>
                  <a:srgbClr val="343434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Perusahaan yang menjual produk atau jasa harus memperhatikan hak-hak konsumen, yang diatur dalam</a:t>
            </a:r>
            <a:r>
              <a:rPr lang="en-US" sz="2799" spc="27">
                <a:solidFill>
                  <a:srgbClr val="343434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:</a:t>
            </a:r>
          </a:p>
          <a:p>
            <a:pPr algn="l" marL="604518" indent="-302259" lvl="1">
              <a:lnSpc>
                <a:spcPts val="3359"/>
              </a:lnSpc>
              <a:buFont typeface="Arial"/>
              <a:buChar char="•"/>
            </a:pPr>
            <a:r>
              <a:rPr lang="en-US" b="true" sz="2799" spc="27">
                <a:solidFill>
                  <a:srgbClr val="343434"/>
                </a:solidFill>
                <a:latin typeface="Gabriel Sans Condensed Bold"/>
                <a:ea typeface="Gabriel Sans Condensed Bold"/>
                <a:cs typeface="Gabriel Sans Condensed Bold"/>
                <a:sym typeface="Gabriel Sans Condensed Bold"/>
              </a:rPr>
              <a:t>Un</a:t>
            </a:r>
            <a:r>
              <a:rPr lang="en-US" b="true" sz="2799" spc="27">
                <a:solidFill>
                  <a:srgbClr val="343434"/>
                </a:solidFill>
                <a:latin typeface="Gabriel Sans Condensed Bold"/>
                <a:ea typeface="Gabriel Sans Condensed Bold"/>
                <a:cs typeface="Gabriel Sans Condensed Bold"/>
                <a:sym typeface="Gabriel Sans Condensed Bold"/>
              </a:rPr>
              <a:t>dang-Undang No. 8 Tahun 1999 tentang Perlindungan Konsumen.</a:t>
            </a:r>
          </a:p>
          <a:p>
            <a:pPr algn="l" marL="604518" indent="-302259" lvl="1">
              <a:lnSpc>
                <a:spcPts val="3359"/>
              </a:lnSpc>
              <a:buFont typeface="Arial"/>
              <a:buChar char="•"/>
            </a:pPr>
            <a:r>
              <a:rPr lang="en-US" sz="2799" spc="27">
                <a:solidFill>
                  <a:srgbClr val="343434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Perus</a:t>
            </a:r>
            <a:r>
              <a:rPr lang="en-US" sz="2799" spc="27">
                <a:solidFill>
                  <a:srgbClr val="343434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ahaan wajib memberikan informasi yang benar, jujur, dan tidak menyesatkan tentang produk.</a:t>
            </a:r>
          </a:p>
          <a:p>
            <a:pPr algn="l" marL="604518" indent="-302259" lvl="1">
              <a:lnSpc>
                <a:spcPts val="3359"/>
              </a:lnSpc>
              <a:buFont typeface="Arial"/>
              <a:buChar char="•"/>
            </a:pPr>
            <a:r>
              <a:rPr lang="en-US" sz="2799" spc="27">
                <a:solidFill>
                  <a:srgbClr val="343434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Konsumen ber</a:t>
            </a:r>
            <a:r>
              <a:rPr lang="en-US" sz="2799" spc="27">
                <a:solidFill>
                  <a:srgbClr val="343434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hak mendapatkan jaminan mutu dan keamanan produk.</a:t>
            </a:r>
          </a:p>
          <a:p>
            <a:pPr algn="l" marL="604518" indent="-302259" lvl="1">
              <a:lnSpc>
                <a:spcPts val="3359"/>
              </a:lnSpc>
              <a:buFont typeface="Arial"/>
              <a:buChar char="•"/>
            </a:pPr>
            <a:r>
              <a:rPr lang="en-US" sz="2799" spc="27">
                <a:solidFill>
                  <a:srgbClr val="343434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J</a:t>
            </a:r>
            <a:r>
              <a:rPr lang="en-US" sz="2799" spc="27">
                <a:solidFill>
                  <a:srgbClr val="343434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ika terjadi pelanggaran, konsumen dapat menggugat perusahaan melalui Badan Penyelesaian Sengketa Konsumen (BPSK) atau pengadilan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07124" y="5800101"/>
            <a:ext cx="4399960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59"/>
              </a:lnSpc>
            </a:pPr>
            <a:r>
              <a:rPr lang="en-US" b="true" sz="3299" spc="32">
                <a:solidFill>
                  <a:srgbClr val="343434"/>
                </a:solidFill>
                <a:latin typeface="Gabriel Sans Condensed Bold"/>
                <a:ea typeface="Gabriel Sans Condensed Bold"/>
                <a:cs typeface="Gabriel Sans Condensed Bold"/>
                <a:sym typeface="Gabriel Sans Condensed Bold"/>
              </a:rPr>
              <a:t>Aspek Hukum Persaingan Usaha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01360" y="7009776"/>
            <a:ext cx="16515979" cy="2571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8" indent="-302259" lvl="1">
              <a:lnSpc>
                <a:spcPts val="3359"/>
              </a:lnSpc>
              <a:buFont typeface="Arial"/>
              <a:buChar char="•"/>
            </a:pPr>
            <a:r>
              <a:rPr lang="en-US" sz="2799" spc="27">
                <a:solidFill>
                  <a:srgbClr val="343434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Perusahaan harus menjalankan usahanya secara sehat dan tidak melakukan praktik monopoli, sesuai dengan</a:t>
            </a:r>
            <a:r>
              <a:rPr lang="en-US" sz="2799" spc="27">
                <a:solidFill>
                  <a:srgbClr val="343434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:</a:t>
            </a:r>
          </a:p>
          <a:p>
            <a:pPr algn="l" marL="604518" indent="-302259" lvl="1">
              <a:lnSpc>
                <a:spcPts val="3359"/>
              </a:lnSpc>
              <a:buFont typeface="Arial"/>
              <a:buChar char="•"/>
            </a:pPr>
            <a:r>
              <a:rPr lang="en-US" b="true" sz="2799" spc="27">
                <a:solidFill>
                  <a:srgbClr val="343434"/>
                </a:solidFill>
                <a:latin typeface="Gabriel Sans Condensed Bold"/>
                <a:ea typeface="Gabriel Sans Condensed Bold"/>
                <a:cs typeface="Gabriel Sans Condensed Bold"/>
                <a:sym typeface="Gabriel Sans Condensed Bold"/>
              </a:rPr>
              <a:t>Un</a:t>
            </a:r>
            <a:r>
              <a:rPr lang="en-US" b="true" sz="2799" spc="27">
                <a:solidFill>
                  <a:srgbClr val="343434"/>
                </a:solidFill>
                <a:latin typeface="Gabriel Sans Condensed Bold"/>
                <a:ea typeface="Gabriel Sans Condensed Bold"/>
                <a:cs typeface="Gabriel Sans Condensed Bold"/>
                <a:sym typeface="Gabriel Sans Condensed Bold"/>
              </a:rPr>
              <a:t>dang-Undang No. 5 Tahun 1999 tentang Larangan </a:t>
            </a:r>
            <a:r>
              <a:rPr lang="en-US" b="true" sz="2799" spc="27">
                <a:solidFill>
                  <a:srgbClr val="343434"/>
                </a:solidFill>
                <a:latin typeface="Gabriel Sans Condensed Bold"/>
                <a:ea typeface="Gabriel Sans Condensed Bold"/>
                <a:cs typeface="Gabriel Sans Condensed Bold"/>
                <a:sym typeface="Gabriel Sans Condensed Bold"/>
              </a:rPr>
              <a:t>Pr</a:t>
            </a:r>
            <a:r>
              <a:rPr lang="en-US" b="true" sz="2799" spc="27">
                <a:solidFill>
                  <a:srgbClr val="343434"/>
                </a:solidFill>
                <a:latin typeface="Gabriel Sans Condensed Bold"/>
                <a:ea typeface="Gabriel Sans Condensed Bold"/>
                <a:cs typeface="Gabriel Sans Condensed Bold"/>
                <a:sym typeface="Gabriel Sans Condensed Bold"/>
              </a:rPr>
              <a:t>aktik Monopoli dan Persaingan Usaha Tidak Sehat.</a:t>
            </a:r>
          </a:p>
          <a:p>
            <a:pPr algn="l" marL="604518" indent="-302259" lvl="1">
              <a:lnSpc>
                <a:spcPts val="3359"/>
              </a:lnSpc>
              <a:buFont typeface="Arial"/>
              <a:buChar char="•"/>
            </a:pPr>
            <a:r>
              <a:rPr lang="en-US" sz="2799" spc="27">
                <a:solidFill>
                  <a:srgbClr val="343434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Komisi Pengawas Persaingan Usa</a:t>
            </a:r>
            <a:r>
              <a:rPr lang="en-US" sz="2799" spc="27">
                <a:solidFill>
                  <a:srgbClr val="343434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ha (KPPU) mengawasi agar tidak terjadi monopoli dan kartel.</a:t>
            </a:r>
          </a:p>
          <a:p>
            <a:pPr algn="l" marL="604518" indent="-302259" lvl="1">
              <a:lnSpc>
                <a:spcPts val="3359"/>
              </a:lnSpc>
              <a:buFont typeface="Arial"/>
              <a:buChar char="•"/>
            </a:pPr>
            <a:r>
              <a:rPr lang="en-US" sz="2799" spc="27">
                <a:solidFill>
                  <a:srgbClr val="343434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Larangan praktik seperti penetapan harga (price fixing), persekongkolan tender, dan penyalahgunaan posisi dominan.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A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16149841" y="10025797"/>
            <a:ext cx="1534994" cy="683924"/>
          </a:xfrm>
          <a:custGeom>
            <a:avLst/>
            <a:gdLst/>
            <a:ahLst/>
            <a:cxnLst/>
            <a:rect r="r" b="b" t="t" l="l"/>
            <a:pathLst>
              <a:path h="683924" w="1534994">
                <a:moveTo>
                  <a:pt x="0" y="0"/>
                </a:moveTo>
                <a:lnTo>
                  <a:pt x="1534994" y="0"/>
                </a:lnTo>
                <a:lnTo>
                  <a:pt x="1534994" y="683924"/>
                </a:lnTo>
                <a:lnTo>
                  <a:pt x="0" y="6839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1995" t="-38306" r="-235932" b="-3769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575376" y="8916338"/>
            <a:ext cx="683924" cy="683924"/>
          </a:xfrm>
          <a:custGeom>
            <a:avLst/>
            <a:gdLst/>
            <a:ahLst/>
            <a:cxnLst/>
            <a:rect r="r" b="b" t="t" l="l"/>
            <a:pathLst>
              <a:path h="683924" w="683924">
                <a:moveTo>
                  <a:pt x="0" y="0"/>
                </a:moveTo>
                <a:lnTo>
                  <a:pt x="683924" y="0"/>
                </a:lnTo>
                <a:lnTo>
                  <a:pt x="683924" y="683924"/>
                </a:lnTo>
                <a:lnTo>
                  <a:pt x="0" y="6839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01360" y="385145"/>
            <a:ext cx="932501" cy="928969"/>
          </a:xfrm>
          <a:custGeom>
            <a:avLst/>
            <a:gdLst/>
            <a:ahLst/>
            <a:cxnLst/>
            <a:rect r="r" b="b" t="t" l="l"/>
            <a:pathLst>
              <a:path h="928969" w="932501">
                <a:moveTo>
                  <a:pt x="0" y="0"/>
                </a:moveTo>
                <a:lnTo>
                  <a:pt x="932501" y="0"/>
                </a:lnTo>
                <a:lnTo>
                  <a:pt x="932501" y="928970"/>
                </a:lnTo>
                <a:lnTo>
                  <a:pt x="0" y="92897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707089" y="2990064"/>
            <a:ext cx="6868287" cy="8229600"/>
          </a:xfrm>
          <a:custGeom>
            <a:avLst/>
            <a:gdLst/>
            <a:ahLst/>
            <a:cxnLst/>
            <a:rect r="r" b="b" t="t" l="l"/>
            <a:pathLst>
              <a:path h="8229600" w="6868287">
                <a:moveTo>
                  <a:pt x="0" y="0"/>
                </a:moveTo>
                <a:lnTo>
                  <a:pt x="6868287" y="0"/>
                </a:lnTo>
                <a:lnTo>
                  <a:pt x="686828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21999"/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851922" y="381635"/>
            <a:ext cx="10584157" cy="1160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19"/>
              </a:lnSpc>
            </a:pPr>
            <a:r>
              <a:rPr lang="en-US" sz="6799" b="true">
                <a:solidFill>
                  <a:srgbClr val="22445A"/>
                </a:solidFill>
                <a:latin typeface="Open Sans Condensed Ultra-Bold"/>
                <a:ea typeface="Open Sans Condensed Ultra-Bold"/>
                <a:cs typeface="Open Sans Condensed Ultra-Bold"/>
                <a:sym typeface="Open Sans Condensed Ultra-Bold"/>
              </a:rPr>
              <a:t>ASPEK HUKUM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6575376" y="9068887"/>
            <a:ext cx="683924" cy="3602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4"/>
              </a:lnSpc>
            </a:pPr>
            <a:r>
              <a:rPr lang="en-US" sz="1903" b="true">
                <a:solidFill>
                  <a:srgbClr val="343434"/>
                </a:solidFill>
                <a:latin typeface="Gabriel Sans Condensed Bold"/>
                <a:ea typeface="Gabriel Sans Condensed Bold"/>
                <a:cs typeface="Gabriel Sans Condensed Bold"/>
                <a:sym typeface="Gabriel Sans Condensed Bold"/>
              </a:rPr>
              <a:t>05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565875" y="567182"/>
            <a:ext cx="2286047" cy="647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b="true" sz="18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UNIVERSITAS SEBELAS MARET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07124" y="1875639"/>
            <a:ext cx="5846074" cy="1114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b="true" sz="3499" spc="34">
                <a:solidFill>
                  <a:srgbClr val="343434"/>
                </a:solidFill>
                <a:latin typeface="Gabriel Sans Condensed Bold"/>
                <a:ea typeface="Gabriel Sans Condensed Bold"/>
                <a:cs typeface="Gabriel Sans Condensed Bold"/>
                <a:sym typeface="Gabriel Sans Condensed Bold"/>
              </a:rPr>
              <a:t>Aspek Hukum Tanggung Jawab Sosial Perusahaan (CSR)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01360" y="3085476"/>
            <a:ext cx="16515979" cy="2295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697" indent="-323848" lvl="1">
              <a:lnSpc>
                <a:spcPts val="3599"/>
              </a:lnSpc>
              <a:buFont typeface="Arial"/>
              <a:buChar char="•"/>
            </a:pPr>
            <a:r>
              <a:rPr lang="en-US" sz="2999" spc="29">
                <a:solidFill>
                  <a:srgbClr val="343434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Perusahaan, terutama yang bergerak di bidang sumber daya alam, diwajibkan menjalankan Corporate Social Respo</a:t>
            </a:r>
            <a:r>
              <a:rPr lang="en-US" sz="2999" spc="29">
                <a:solidFill>
                  <a:srgbClr val="343434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nsibility (CSR) sesu</a:t>
            </a:r>
            <a:r>
              <a:rPr lang="en-US" sz="2999" spc="29">
                <a:solidFill>
                  <a:srgbClr val="343434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ai dengan </a:t>
            </a:r>
            <a:r>
              <a:rPr lang="en-US" b="true" sz="2999" spc="29">
                <a:solidFill>
                  <a:srgbClr val="343434"/>
                </a:solidFill>
                <a:latin typeface="Gabriel Sans Condensed Bold"/>
                <a:ea typeface="Gabriel Sans Condensed Bold"/>
                <a:cs typeface="Gabriel Sans Condensed Bold"/>
                <a:sym typeface="Gabriel Sans Condensed Bold"/>
              </a:rPr>
              <a:t>UU No. 40 Tahun 2007 tentang Pers</a:t>
            </a:r>
            <a:r>
              <a:rPr lang="en-US" b="true" sz="2999" spc="29">
                <a:solidFill>
                  <a:srgbClr val="343434"/>
                </a:solidFill>
                <a:latin typeface="Gabriel Sans Condensed Bold"/>
                <a:ea typeface="Gabriel Sans Condensed Bold"/>
                <a:cs typeface="Gabriel Sans Condensed Bold"/>
                <a:sym typeface="Gabriel Sans Condensed Bold"/>
              </a:rPr>
              <a:t>er</a:t>
            </a:r>
            <a:r>
              <a:rPr lang="en-US" b="true" sz="2999" spc="29">
                <a:solidFill>
                  <a:srgbClr val="343434"/>
                </a:solidFill>
                <a:latin typeface="Gabriel Sans Condensed Bold"/>
                <a:ea typeface="Gabriel Sans Condensed Bold"/>
                <a:cs typeface="Gabriel Sans Condensed Bold"/>
                <a:sym typeface="Gabriel Sans Condensed Bold"/>
              </a:rPr>
              <a:t>oan Terbatas.</a:t>
            </a:r>
          </a:p>
          <a:p>
            <a:pPr algn="l" marL="647697" indent="-323848" lvl="1">
              <a:lnSpc>
                <a:spcPts val="3599"/>
              </a:lnSpc>
              <a:buFont typeface="Arial"/>
              <a:buChar char="•"/>
            </a:pPr>
            <a:r>
              <a:rPr lang="en-US" sz="2999" spc="29">
                <a:solidFill>
                  <a:srgbClr val="343434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Bentuk CSR</a:t>
            </a:r>
            <a:r>
              <a:rPr lang="en-US" sz="2999" spc="29">
                <a:solidFill>
                  <a:srgbClr val="343434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 bis</a:t>
            </a:r>
            <a:r>
              <a:rPr lang="en-US" sz="2999" spc="29">
                <a:solidFill>
                  <a:srgbClr val="343434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a berupa bantuan sosial, pendidikan, lingkungan hidup, atau pemberdayaan masyarakat.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5714376"/>
            <a:ext cx="4399960" cy="1114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b="true" sz="3499" spc="34">
                <a:solidFill>
                  <a:srgbClr val="343434"/>
                </a:solidFill>
                <a:latin typeface="Gabriel Sans Condensed Bold"/>
                <a:ea typeface="Gabriel Sans Condensed Bold"/>
                <a:cs typeface="Gabriel Sans Condensed Bold"/>
                <a:sym typeface="Gabriel Sans Condensed Bold"/>
              </a:rPr>
              <a:t>Aspek Hukum Likuidasi dan Kepailitan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01360" y="7009776"/>
            <a:ext cx="16515979" cy="2295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697" indent="-323848" lvl="1">
              <a:lnSpc>
                <a:spcPts val="3599"/>
              </a:lnSpc>
              <a:buFont typeface="Arial"/>
              <a:buChar char="•"/>
            </a:pPr>
            <a:r>
              <a:rPr lang="en-US" sz="2999" spc="29">
                <a:solidFill>
                  <a:srgbClr val="343434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Jika perusahaan mengalami kesulitan keuangan, ada aturan terkait:</a:t>
            </a:r>
          </a:p>
          <a:p>
            <a:pPr algn="l" marL="647697" indent="-323848" lvl="1">
              <a:lnSpc>
                <a:spcPts val="3599"/>
              </a:lnSpc>
              <a:buFont typeface="Arial"/>
              <a:buChar char="•"/>
            </a:pPr>
            <a:r>
              <a:rPr lang="en-US" sz="2999" spc="29">
                <a:solidFill>
                  <a:srgbClr val="343434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Pembubaran perusahaan → Diatur dalam </a:t>
            </a:r>
            <a:r>
              <a:rPr lang="en-US" sz="2999" spc="29">
                <a:solidFill>
                  <a:srgbClr val="343434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U</a:t>
            </a:r>
            <a:r>
              <a:rPr lang="en-US" sz="2999" spc="29">
                <a:solidFill>
                  <a:srgbClr val="343434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U No. </a:t>
            </a:r>
            <a:r>
              <a:rPr lang="en-US" b="true" sz="2999" spc="29">
                <a:solidFill>
                  <a:srgbClr val="343434"/>
                </a:solidFill>
                <a:latin typeface="Gabriel Sans Condensed Bold"/>
                <a:ea typeface="Gabriel Sans Condensed Bold"/>
                <a:cs typeface="Gabriel Sans Condensed Bold"/>
                <a:sym typeface="Gabriel Sans Condensed Bold"/>
              </a:rPr>
              <a:t>40 </a:t>
            </a:r>
            <a:r>
              <a:rPr lang="en-US" sz="2999" spc="29">
                <a:solidFill>
                  <a:srgbClr val="343434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Tahun 2007 tentang </a:t>
            </a:r>
            <a:r>
              <a:rPr lang="en-US" sz="2999" spc="29">
                <a:solidFill>
                  <a:srgbClr val="343434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PT.</a:t>
            </a:r>
          </a:p>
          <a:p>
            <a:pPr algn="l" marL="647697" indent="-323848" lvl="1">
              <a:lnSpc>
                <a:spcPts val="3599"/>
              </a:lnSpc>
              <a:buFont typeface="Arial"/>
              <a:buChar char="•"/>
            </a:pPr>
            <a:r>
              <a:rPr lang="en-US" sz="2999" spc="29">
                <a:solidFill>
                  <a:srgbClr val="343434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Kep</a:t>
            </a:r>
            <a:r>
              <a:rPr lang="en-US" sz="2999" spc="29">
                <a:solidFill>
                  <a:srgbClr val="343434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ailitan → Diatur dalam </a:t>
            </a:r>
            <a:r>
              <a:rPr lang="en-US" b="true" sz="2999" spc="29">
                <a:solidFill>
                  <a:srgbClr val="343434"/>
                </a:solidFill>
                <a:latin typeface="Gabriel Sans Condensed Bold"/>
                <a:ea typeface="Gabriel Sans Condensed Bold"/>
                <a:cs typeface="Gabriel Sans Condensed Bold"/>
                <a:sym typeface="Gabriel Sans Condensed Bold"/>
              </a:rPr>
              <a:t>UU No. 37 Tahun 2004 tenta</a:t>
            </a:r>
            <a:r>
              <a:rPr lang="en-US" b="true" sz="2999" spc="29">
                <a:solidFill>
                  <a:srgbClr val="343434"/>
                </a:solidFill>
                <a:latin typeface="Gabriel Sans Condensed Bold"/>
                <a:ea typeface="Gabriel Sans Condensed Bold"/>
                <a:cs typeface="Gabriel Sans Condensed Bold"/>
                <a:sym typeface="Gabriel Sans Condensed Bold"/>
              </a:rPr>
              <a:t>ng Kepailitan dan</a:t>
            </a:r>
            <a:r>
              <a:rPr lang="en-US" b="true" sz="2999" spc="29">
                <a:solidFill>
                  <a:srgbClr val="343434"/>
                </a:solidFill>
                <a:latin typeface="Gabriel Sans Condensed Bold"/>
                <a:ea typeface="Gabriel Sans Condensed Bold"/>
                <a:cs typeface="Gabriel Sans Condensed Bold"/>
                <a:sym typeface="Gabriel Sans Condensed Bold"/>
              </a:rPr>
              <a:t> PKPU.</a:t>
            </a:r>
          </a:p>
          <a:p>
            <a:pPr algn="l" marL="647697" indent="-323848" lvl="1">
              <a:lnSpc>
                <a:spcPts val="3599"/>
              </a:lnSpc>
              <a:buFont typeface="Arial"/>
              <a:buChar char="•"/>
            </a:pPr>
            <a:r>
              <a:rPr lang="en-US" sz="2999" spc="29">
                <a:solidFill>
                  <a:srgbClr val="343434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Pengajuan pailit bisa dilakukan oleh kreditur, debitur, atau kejaksaan jika perusahaan tidak mampu membayar utangnya.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A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16149841" y="10025797"/>
            <a:ext cx="1534994" cy="683924"/>
          </a:xfrm>
          <a:custGeom>
            <a:avLst/>
            <a:gdLst/>
            <a:ahLst/>
            <a:cxnLst/>
            <a:rect r="r" b="b" t="t" l="l"/>
            <a:pathLst>
              <a:path h="683924" w="1534994">
                <a:moveTo>
                  <a:pt x="0" y="0"/>
                </a:moveTo>
                <a:lnTo>
                  <a:pt x="1534994" y="0"/>
                </a:lnTo>
                <a:lnTo>
                  <a:pt x="1534994" y="683924"/>
                </a:lnTo>
                <a:lnTo>
                  <a:pt x="0" y="6839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1995" t="-38306" r="-235932" b="-3769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575376" y="8916338"/>
            <a:ext cx="683924" cy="683924"/>
          </a:xfrm>
          <a:custGeom>
            <a:avLst/>
            <a:gdLst/>
            <a:ahLst/>
            <a:cxnLst/>
            <a:rect r="r" b="b" t="t" l="l"/>
            <a:pathLst>
              <a:path h="683924" w="683924">
                <a:moveTo>
                  <a:pt x="0" y="0"/>
                </a:moveTo>
                <a:lnTo>
                  <a:pt x="683924" y="0"/>
                </a:lnTo>
                <a:lnTo>
                  <a:pt x="683924" y="683924"/>
                </a:lnTo>
                <a:lnTo>
                  <a:pt x="0" y="6839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01360" y="385145"/>
            <a:ext cx="932501" cy="928969"/>
          </a:xfrm>
          <a:custGeom>
            <a:avLst/>
            <a:gdLst/>
            <a:ahLst/>
            <a:cxnLst/>
            <a:rect r="r" b="b" t="t" l="l"/>
            <a:pathLst>
              <a:path h="928969" w="932501">
                <a:moveTo>
                  <a:pt x="0" y="0"/>
                </a:moveTo>
                <a:lnTo>
                  <a:pt x="932501" y="0"/>
                </a:lnTo>
                <a:lnTo>
                  <a:pt x="932501" y="928970"/>
                </a:lnTo>
                <a:lnTo>
                  <a:pt x="0" y="92897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6575376" y="9068887"/>
            <a:ext cx="683924" cy="3602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4"/>
              </a:lnSpc>
            </a:pPr>
            <a:r>
              <a:rPr lang="en-US" sz="1903" b="true">
                <a:solidFill>
                  <a:srgbClr val="343434"/>
                </a:solidFill>
                <a:latin typeface="Gabriel Sans Condensed Bold"/>
                <a:ea typeface="Gabriel Sans Condensed Bold"/>
                <a:cs typeface="Gabriel Sans Condensed Bold"/>
                <a:sym typeface="Gabriel Sans Condensed Bold"/>
              </a:rPr>
              <a:t>06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0" y="6172200"/>
            <a:ext cx="3610737" cy="4114800"/>
          </a:xfrm>
          <a:custGeom>
            <a:avLst/>
            <a:gdLst/>
            <a:ahLst/>
            <a:cxnLst/>
            <a:rect r="r" b="b" t="t" l="l"/>
            <a:pathLst>
              <a:path h="4114800" w="3610737">
                <a:moveTo>
                  <a:pt x="0" y="0"/>
                </a:moveTo>
                <a:lnTo>
                  <a:pt x="3610737" y="0"/>
                </a:lnTo>
                <a:lnTo>
                  <a:pt x="361073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3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8700" y="1870149"/>
            <a:ext cx="15546676" cy="7810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382"/>
              </a:lnSpc>
            </a:pPr>
            <a:r>
              <a:rPr lang="en-US" b="true" sz="3652" spc="36">
                <a:solidFill>
                  <a:srgbClr val="343434"/>
                </a:solidFill>
                <a:latin typeface="Gabriel Sans Condensed Bold"/>
                <a:ea typeface="Gabriel Sans Condensed Bold"/>
                <a:cs typeface="Gabriel Sans Condensed Bold"/>
                <a:sym typeface="Gabriel Sans Condensed Bold"/>
              </a:rPr>
              <a:t>Aspek hukum </a:t>
            </a:r>
            <a:r>
              <a:rPr lang="en-US" b="true" sz="3652" spc="36">
                <a:solidFill>
                  <a:srgbClr val="343434"/>
                </a:solidFill>
                <a:latin typeface="Gabriel Sans Condensed Bold"/>
                <a:ea typeface="Gabriel Sans Condensed Bold"/>
                <a:cs typeface="Gabriel Sans Condensed Bold"/>
                <a:sym typeface="Gabriel Sans Condensed Bold"/>
              </a:rPr>
              <a:t>dalam perusahaan sangat luas, mencakup:</a:t>
            </a:r>
          </a:p>
          <a:p>
            <a:pPr algn="just">
              <a:lnSpc>
                <a:spcPts val="4382"/>
              </a:lnSpc>
            </a:pPr>
          </a:p>
          <a:p>
            <a:pPr algn="just">
              <a:lnSpc>
                <a:spcPts val="4382"/>
              </a:lnSpc>
            </a:pPr>
            <a:r>
              <a:rPr lang="en-US" b="true" sz="3652" spc="36">
                <a:solidFill>
                  <a:srgbClr val="343434"/>
                </a:solidFill>
                <a:latin typeface="Gabriel Sans Condensed Bold"/>
                <a:ea typeface="Gabriel Sans Condensed Bold"/>
                <a:cs typeface="Gabriel Sans Condensed Bold"/>
                <a:sym typeface="Gabriel Sans Condensed Bold"/>
              </a:rPr>
              <a:t>1. Pendirian perusahaan (legalitas, izin usaha).</a:t>
            </a:r>
          </a:p>
          <a:p>
            <a:pPr algn="just">
              <a:lnSpc>
                <a:spcPts val="4382"/>
              </a:lnSpc>
            </a:pPr>
            <a:r>
              <a:rPr lang="en-US" b="true" sz="3652" spc="36">
                <a:solidFill>
                  <a:srgbClr val="343434"/>
                </a:solidFill>
                <a:latin typeface="Gabriel Sans Condensed Bold"/>
                <a:ea typeface="Gabriel Sans Condensed Bold"/>
                <a:cs typeface="Gabriel Sans Condensed Bold"/>
                <a:sym typeface="Gabriel Sans Condensed Bold"/>
              </a:rPr>
              <a:t>2. Kontrak dan perjanjian bisnis.</a:t>
            </a:r>
          </a:p>
          <a:p>
            <a:pPr algn="just">
              <a:lnSpc>
                <a:spcPts val="4382"/>
              </a:lnSpc>
            </a:pPr>
            <a:r>
              <a:rPr lang="en-US" b="true" sz="3652" spc="36">
                <a:solidFill>
                  <a:srgbClr val="343434"/>
                </a:solidFill>
                <a:latin typeface="Gabriel Sans Condensed Bold"/>
                <a:ea typeface="Gabriel Sans Condensed Bold"/>
                <a:cs typeface="Gabriel Sans Condensed Bold"/>
                <a:sym typeface="Gabriel Sans Condensed Bold"/>
              </a:rPr>
              <a:t>3. Ketenagakerjaan (hak pekerja, perjanjian kerja).</a:t>
            </a:r>
          </a:p>
          <a:p>
            <a:pPr algn="just">
              <a:lnSpc>
                <a:spcPts val="4382"/>
              </a:lnSpc>
            </a:pPr>
            <a:r>
              <a:rPr lang="en-US" b="true" sz="3652" spc="36">
                <a:solidFill>
                  <a:srgbClr val="343434"/>
                </a:solidFill>
                <a:latin typeface="Gabriel Sans Condensed Bold"/>
                <a:ea typeface="Gabriel Sans Condensed Bold"/>
                <a:cs typeface="Gabriel Sans Condensed Bold"/>
                <a:sym typeface="Gabriel Sans Condensed Bold"/>
              </a:rPr>
              <a:t>4. Perpaj</a:t>
            </a:r>
            <a:r>
              <a:rPr lang="en-US" b="true" sz="3652" spc="36">
                <a:solidFill>
                  <a:srgbClr val="343434"/>
                </a:solidFill>
                <a:latin typeface="Gabriel Sans Condensed Bold"/>
                <a:ea typeface="Gabriel Sans Condensed Bold"/>
                <a:cs typeface="Gabriel Sans Condensed Bold"/>
                <a:sym typeface="Gabriel Sans Condensed Bold"/>
              </a:rPr>
              <a:t>akan (PPh, PPN, pajak daerah).</a:t>
            </a:r>
          </a:p>
          <a:p>
            <a:pPr algn="just">
              <a:lnSpc>
                <a:spcPts val="4382"/>
              </a:lnSpc>
            </a:pPr>
            <a:r>
              <a:rPr lang="en-US" b="true" sz="3652" spc="36">
                <a:solidFill>
                  <a:srgbClr val="343434"/>
                </a:solidFill>
                <a:latin typeface="Gabriel Sans Condensed Bold"/>
                <a:ea typeface="Gabriel Sans Condensed Bold"/>
                <a:cs typeface="Gabriel Sans Condensed Bold"/>
                <a:sym typeface="Gabriel Sans Condensed Bold"/>
              </a:rPr>
              <a:t>5. Perlindungan </a:t>
            </a:r>
            <a:r>
              <a:rPr lang="en-US" b="true" sz="3652" spc="36">
                <a:solidFill>
                  <a:srgbClr val="343434"/>
                </a:solidFill>
                <a:latin typeface="Gabriel Sans Condensed Bold"/>
                <a:ea typeface="Gabriel Sans Condensed Bold"/>
                <a:cs typeface="Gabriel Sans Condensed Bold"/>
                <a:sym typeface="Gabriel Sans Condensed Bold"/>
              </a:rPr>
              <a:t>konsumen.</a:t>
            </a:r>
          </a:p>
          <a:p>
            <a:pPr algn="just">
              <a:lnSpc>
                <a:spcPts val="4382"/>
              </a:lnSpc>
            </a:pPr>
            <a:r>
              <a:rPr lang="en-US" b="true" sz="3652" spc="36">
                <a:solidFill>
                  <a:srgbClr val="343434"/>
                </a:solidFill>
                <a:latin typeface="Gabriel Sans Condensed Bold"/>
                <a:ea typeface="Gabriel Sans Condensed Bold"/>
                <a:cs typeface="Gabriel Sans Condensed Bold"/>
                <a:sym typeface="Gabriel Sans Condensed Bold"/>
              </a:rPr>
              <a:t>6.</a:t>
            </a:r>
            <a:r>
              <a:rPr lang="en-US" b="true" sz="3652" spc="36">
                <a:solidFill>
                  <a:srgbClr val="343434"/>
                </a:solidFill>
                <a:latin typeface="Gabriel Sans Condensed Bold"/>
                <a:ea typeface="Gabriel Sans Condensed Bold"/>
                <a:cs typeface="Gabriel Sans Condensed Bold"/>
                <a:sym typeface="Gabriel Sans Condensed Bold"/>
              </a:rPr>
              <a:t> Persaingan usaha sehat.</a:t>
            </a:r>
          </a:p>
          <a:p>
            <a:pPr algn="just">
              <a:lnSpc>
                <a:spcPts val="4382"/>
              </a:lnSpc>
            </a:pPr>
            <a:r>
              <a:rPr lang="en-US" b="true" sz="3652" spc="36">
                <a:solidFill>
                  <a:srgbClr val="343434"/>
                </a:solidFill>
                <a:latin typeface="Gabriel Sans Condensed Bold"/>
                <a:ea typeface="Gabriel Sans Condensed Bold"/>
                <a:cs typeface="Gabriel Sans Condensed Bold"/>
                <a:sym typeface="Gabriel Sans Condensed Bold"/>
              </a:rPr>
              <a:t>7. Tanggung jawab sosial perusahaan (CSR).</a:t>
            </a:r>
          </a:p>
          <a:p>
            <a:pPr algn="just">
              <a:lnSpc>
                <a:spcPts val="4382"/>
              </a:lnSpc>
            </a:pPr>
            <a:r>
              <a:rPr lang="en-US" b="true" sz="3652" spc="36">
                <a:solidFill>
                  <a:srgbClr val="343434"/>
                </a:solidFill>
                <a:latin typeface="Gabriel Sans Condensed Bold"/>
                <a:ea typeface="Gabriel Sans Condensed Bold"/>
                <a:cs typeface="Gabriel Sans Condensed Bold"/>
                <a:sym typeface="Gabriel Sans Condensed Bold"/>
              </a:rPr>
              <a:t>8. Likuidasi dan kepailitan.</a:t>
            </a:r>
          </a:p>
          <a:p>
            <a:pPr algn="just">
              <a:lnSpc>
                <a:spcPts val="4382"/>
              </a:lnSpc>
            </a:pPr>
          </a:p>
          <a:p>
            <a:pPr algn="just">
              <a:lnSpc>
                <a:spcPts val="4382"/>
              </a:lnSpc>
            </a:pPr>
            <a:r>
              <a:rPr lang="en-US" b="true" sz="3652" spc="36">
                <a:solidFill>
                  <a:srgbClr val="343434"/>
                </a:solidFill>
                <a:latin typeface="Gabriel Sans Condensed Bold"/>
                <a:ea typeface="Gabriel Sans Condensed Bold"/>
                <a:cs typeface="Gabriel Sans Condensed Bold"/>
                <a:sym typeface="Gabriel Sans Condensed Bold"/>
              </a:rPr>
              <a:t>P</a:t>
            </a:r>
            <a:r>
              <a:rPr lang="en-US" b="true" sz="3652" spc="36">
                <a:solidFill>
                  <a:srgbClr val="343434"/>
                </a:solidFill>
                <a:latin typeface="Gabriel Sans Condensed Bold"/>
                <a:ea typeface="Gabriel Sans Condensed Bold"/>
                <a:cs typeface="Gabriel Sans Condensed Bold"/>
                <a:sym typeface="Gabriel Sans Condensed Bold"/>
              </a:rPr>
              <a:t>erusahaan harus memahami dan mematuhi aspek hukum ini agar dapat menjalankan </a:t>
            </a:r>
            <a:r>
              <a:rPr lang="en-US" b="true" sz="3652" spc="36">
                <a:solidFill>
                  <a:srgbClr val="343434"/>
                </a:solidFill>
                <a:latin typeface="Gabriel Sans Condensed Bold"/>
                <a:ea typeface="Gabriel Sans Condensed Bold"/>
                <a:cs typeface="Gabriel Sans Condensed Bold"/>
                <a:sym typeface="Gabriel Sans Condensed Bold"/>
              </a:rPr>
              <a:t>usahanya secara sah, menghindari s</a:t>
            </a:r>
            <a:r>
              <a:rPr lang="en-US" b="true" sz="3652" spc="36">
                <a:solidFill>
                  <a:srgbClr val="343434"/>
                </a:solidFill>
                <a:latin typeface="Gabriel Sans Condensed Bold"/>
                <a:ea typeface="Gabriel Sans Condensed Bold"/>
                <a:cs typeface="Gabriel Sans Condensed Bold"/>
                <a:sym typeface="Gabriel Sans Condensed Bold"/>
              </a:rPr>
              <a:t>anksi hukum, serta menjaga kepercayaan konsumen dan mitra bisnis.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5400000">
            <a:off x="14865168" y="2333479"/>
            <a:ext cx="7028045" cy="3131379"/>
          </a:xfrm>
          <a:custGeom>
            <a:avLst/>
            <a:gdLst/>
            <a:ahLst/>
            <a:cxnLst/>
            <a:rect r="r" b="b" t="t" l="l"/>
            <a:pathLst>
              <a:path h="3131379" w="7028045">
                <a:moveTo>
                  <a:pt x="0" y="0"/>
                </a:moveTo>
                <a:lnTo>
                  <a:pt x="7028045" y="0"/>
                </a:lnTo>
                <a:lnTo>
                  <a:pt x="7028045" y="3131379"/>
                </a:lnTo>
                <a:lnTo>
                  <a:pt x="0" y="313137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41995" t="-38306" r="-235932" b="-37699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688097" y="4004580"/>
            <a:ext cx="3495962" cy="3917044"/>
          </a:xfrm>
          <a:custGeom>
            <a:avLst/>
            <a:gdLst/>
            <a:ahLst/>
            <a:cxnLst/>
            <a:rect r="r" b="b" t="t" l="l"/>
            <a:pathLst>
              <a:path h="3917044" w="3495962">
                <a:moveTo>
                  <a:pt x="0" y="0"/>
                </a:moveTo>
                <a:lnTo>
                  <a:pt x="3495962" y="0"/>
                </a:lnTo>
                <a:lnTo>
                  <a:pt x="3495962" y="3917044"/>
                </a:lnTo>
                <a:lnTo>
                  <a:pt x="0" y="391704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31999"/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3851922" y="381635"/>
            <a:ext cx="10584157" cy="1160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19"/>
              </a:lnSpc>
            </a:pPr>
            <a:r>
              <a:rPr lang="en-US" sz="6799" b="true">
                <a:solidFill>
                  <a:srgbClr val="22445A"/>
                </a:solidFill>
                <a:latin typeface="Open Sans Condensed Ultra-Bold"/>
                <a:ea typeface="Open Sans Condensed Ultra-Bold"/>
                <a:cs typeface="Open Sans Condensed Ultra-Bold"/>
                <a:sym typeface="Open Sans Condensed Ultra-Bold"/>
              </a:rPr>
              <a:t>ASPEK HUKUM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565875" y="567182"/>
            <a:ext cx="2286047" cy="647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b="true" sz="18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UNIVERSITAS SEBELAS MARET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>
      <p:bgPr>
        <a:solidFill>
          <a:srgbClr val="22445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200705" y="3966653"/>
            <a:ext cx="13886591" cy="2463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160"/>
              </a:lnSpc>
            </a:pPr>
            <a:r>
              <a:rPr lang="en-US" sz="14400" b="true">
                <a:solidFill>
                  <a:srgbClr val="FCD39E"/>
                </a:solidFill>
                <a:latin typeface="Open Sans Condensed Ultra-Bold"/>
                <a:ea typeface="Open Sans Condensed Ultra-Bold"/>
                <a:cs typeface="Open Sans Condensed Ultra-Bold"/>
                <a:sym typeface="Open Sans Condensed Ultra-Bold"/>
              </a:rPr>
              <a:t>Terima Kasih</a:t>
            </a:r>
          </a:p>
        </p:txBody>
      </p:sp>
      <p:sp>
        <p:nvSpPr>
          <p:cNvPr name="AutoShape 3" id="3"/>
          <p:cNvSpPr/>
          <p:nvPr/>
        </p:nvSpPr>
        <p:spPr>
          <a:xfrm>
            <a:off x="3399640" y="6572693"/>
            <a:ext cx="3036423" cy="0"/>
          </a:xfrm>
          <a:prstGeom prst="line">
            <a:avLst/>
          </a:prstGeom>
          <a:ln cap="flat" w="285750">
            <a:solidFill>
              <a:srgbClr val="58969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16575376" y="9068887"/>
            <a:ext cx="683924" cy="3602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4"/>
              </a:lnSpc>
            </a:pPr>
            <a:r>
              <a:rPr lang="en-US" sz="1903" b="true">
                <a:solidFill>
                  <a:srgbClr val="343434"/>
                </a:solidFill>
                <a:latin typeface="Gabriel Sans Condensed Bold"/>
                <a:ea typeface="Gabriel Sans Condensed Bold"/>
                <a:cs typeface="Gabriel Sans Condensed Bold"/>
                <a:sym typeface="Gabriel Sans Condensed Bold"/>
              </a:rPr>
              <a:t>11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DAGhxd3hdFA</dc:identifier>
  <dcterms:modified xsi:type="dcterms:W3CDTF">2011-08-01T06:04:30Z</dcterms:modified>
  <cp:revision>1</cp:revision>
  <dc:title>BAB III ASPEK HUKUM</dc:title>
</cp:coreProperties>
</file>