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0" roundtripDataSignature="AMtx7mheKz67kaXvQq2Te1+7qpakxVpz4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9" name="Google Shape;9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8" name="Google Shape;10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26" name="Google Shape;12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35" name="Google Shape;135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Google Shape;136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43" name="Google Shape;14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51" name="Google Shape;151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59" name="Google Shape;15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Google Shape;160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67" name="Google Shape;16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8" name="Google Shape;168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6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6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0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4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26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5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312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11375" y="3055937"/>
            <a:ext cx="49307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Leadership Excellence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541462" y="3665537"/>
            <a:ext cx="604678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Developing a Mission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8" name="Google Shape;68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A Few Examples</a:t>
            </a:r>
            <a:endParaRPr/>
          </a:p>
        </p:txBody>
      </p:sp>
      <p:sp>
        <p:nvSpPr>
          <p:cNvPr id="69" name="Google Shape;69;p2"/>
          <p:cNvSpPr txBox="1"/>
          <p:nvPr/>
        </p:nvSpPr>
        <p:spPr>
          <a:xfrm>
            <a:off x="1270000" y="2024062"/>
            <a:ext cx="55880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Nike’s Mission Statement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1371600" y="2743200"/>
            <a:ext cx="61722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To bring inspiration and innovation to every athlete in the world. If you have a body, you are an athlete.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2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7" name="Google Shape;77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A Few Examples</a:t>
            </a:r>
            <a:endParaRPr/>
          </a:p>
        </p:txBody>
      </p:sp>
      <p:sp>
        <p:nvSpPr>
          <p:cNvPr id="78" name="Google Shape;78;p3"/>
          <p:cNvSpPr txBox="1"/>
          <p:nvPr/>
        </p:nvSpPr>
        <p:spPr>
          <a:xfrm>
            <a:off x="1270000" y="2024062"/>
            <a:ext cx="65024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Microsoft’s Mission Statement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1371600" y="2743200"/>
            <a:ext cx="61722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At Microsoft, our mission and values are to help people and businesses throughout the world realize their full potential.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6" name="Google Shape;86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A Few Examples</a:t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1270000" y="2024062"/>
            <a:ext cx="65024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Toastmasters Club Mission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1219200" y="2743200"/>
            <a:ext cx="69342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</a:pPr>
            <a:r>
              <a:rPr b="0" i="1" lang="en-US" sz="2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mission of a Toastmasters club is to provide a mutually supportive and positive learning environment in which every individual member has the opportunity to develop oral communication and leadership skills, which in turn foster </a:t>
            </a:r>
            <a:br>
              <a:rPr b="0" i="1" lang="en-US" sz="2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28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self-confidence and personal growth.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>
            <p:ph idx="1" type="body"/>
          </p:nvPr>
        </p:nvSpPr>
        <p:spPr>
          <a:xfrm>
            <a:off x="9906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mission explains how the organization will achieve the vision.</a:t>
            </a:r>
            <a:endParaRPr/>
          </a:p>
          <a:p>
            <a:pPr indent="-398462" lvl="0" marL="398462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vision is a mental picture of what the organization aspires to be.</a:t>
            </a:r>
            <a:endParaRPr/>
          </a:p>
        </p:txBody>
      </p:sp>
      <p:sp>
        <p:nvSpPr>
          <p:cNvPr id="95" name="Google Shape;95;p5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" name="Google Shape;96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vs. Vision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/>
          <p:nvPr>
            <p:ph idx="1" type="body"/>
          </p:nvPr>
        </p:nvSpPr>
        <p:spPr>
          <a:xfrm>
            <a:off x="1316037" y="2587625"/>
            <a:ext cx="6529387" cy="358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foundation</a:t>
            </a:r>
            <a:endParaRPr/>
          </a:p>
          <a:p>
            <a:pPr indent="-398462" lvl="0" marL="398462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explains: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purpose of your organization.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it daily serves its clients.</a:t>
            </a:r>
            <a:endParaRPr/>
          </a:p>
        </p:txBody>
      </p:sp>
      <p:sp>
        <p:nvSpPr>
          <p:cNvPr id="103" name="Google Shape;103;p6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4" name="Google Shape;104;p6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Characteristics of a 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1417637" y="2201862"/>
            <a:ext cx="7573962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is: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/>
          <p:nvPr>
            <p:ph idx="1" type="body"/>
          </p:nvPr>
        </p:nvSpPr>
        <p:spPr>
          <a:xfrm>
            <a:off x="1316037" y="2587625"/>
            <a:ext cx="7675562" cy="358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describes: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Primary products and services.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distinctive competitive advantage.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overall strategy for long-term success.</a:t>
            </a:r>
            <a:endParaRPr/>
          </a:p>
          <a:p>
            <a:pPr indent="-398462" lvl="0" marL="398462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Reflects the expected level of excellence.</a:t>
            </a:r>
            <a:endParaRPr/>
          </a:p>
          <a:p>
            <a:pPr indent="-152400" lvl="0" marL="342900" rtl="0" algn="l">
              <a:spcBef>
                <a:spcPts val="10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7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13" name="Google Shape;113;p7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Characteristics of a 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/>
          </a:p>
        </p:txBody>
      </p:sp>
      <p:sp>
        <p:nvSpPr>
          <p:cNvPr id="114" name="Google Shape;114;p7"/>
          <p:cNvSpPr txBox="1"/>
          <p:nvPr/>
        </p:nvSpPr>
        <p:spPr>
          <a:xfrm>
            <a:off x="1417637" y="2201862"/>
            <a:ext cx="7573962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is: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"/>
          <p:cNvSpPr txBox="1"/>
          <p:nvPr>
            <p:ph idx="1" type="body"/>
          </p:nvPr>
        </p:nvSpPr>
        <p:spPr>
          <a:xfrm>
            <a:off x="1316037" y="2587625"/>
            <a:ext cx="6913562" cy="358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mission is not detailed.</a:t>
            </a:r>
            <a:endParaRPr/>
          </a:p>
          <a:p>
            <a:pPr indent="-398462" lvl="0" marL="398462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mission is not narrow in its scope.</a:t>
            </a:r>
            <a:endParaRPr/>
          </a:p>
        </p:txBody>
      </p:sp>
      <p:sp>
        <p:nvSpPr>
          <p:cNvPr id="121" name="Google Shape;121;p8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2" name="Google Shape;122;p8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Characteristics of a 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/>
          </a:p>
        </p:txBody>
      </p:sp>
      <p:sp>
        <p:nvSpPr>
          <p:cNvPr id="123" name="Google Shape;123;p8"/>
          <p:cNvSpPr txBox="1"/>
          <p:nvPr/>
        </p:nvSpPr>
        <p:spPr>
          <a:xfrm>
            <a:off x="1417637" y="2201862"/>
            <a:ext cx="7573962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is not: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>
            <p:ph idx="1" type="body"/>
          </p:nvPr>
        </p:nvSpPr>
        <p:spPr>
          <a:xfrm>
            <a:off x="1316037" y="2587625"/>
            <a:ext cx="6913562" cy="358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may determine: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competitive environment.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resources will be allocated.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many team members are needed.</a:t>
            </a:r>
            <a:endParaRPr/>
          </a:p>
          <a:p>
            <a:pPr indent="-171450" lvl="0" marL="342900" rtl="0" algn="l">
              <a:spcBef>
                <a:spcPts val="94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9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31" name="Google Shape;131;p9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Characteristics of a 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/>
          </a:p>
        </p:txBody>
      </p:sp>
      <p:sp>
        <p:nvSpPr>
          <p:cNvPr id="132" name="Google Shape;132;p9"/>
          <p:cNvSpPr txBox="1"/>
          <p:nvPr/>
        </p:nvSpPr>
        <p:spPr>
          <a:xfrm>
            <a:off x="1417637" y="2201862"/>
            <a:ext cx="7573962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does: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"/>
          <p:cNvSpPr txBox="1"/>
          <p:nvPr>
            <p:ph idx="1" type="body"/>
          </p:nvPr>
        </p:nvSpPr>
        <p:spPr>
          <a:xfrm>
            <a:off x="987425" y="2203450"/>
            <a:ext cx="6456362" cy="358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Conduct a brainstorming meeting</a:t>
            </a:r>
            <a:b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involve others.</a:t>
            </a:r>
            <a:endParaRPr/>
          </a:p>
          <a:p>
            <a:pPr indent="-342900" lvl="0" marL="3429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down your organization’s: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Values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Beliefs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Goals</a:t>
            </a:r>
            <a:endParaRPr/>
          </a:p>
        </p:txBody>
      </p:sp>
      <p:sp>
        <p:nvSpPr>
          <p:cNvPr id="139" name="Google Shape;139;p10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40" name="Google Shape;140;p10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Creating Your 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"/>
          <p:cNvSpPr txBox="1"/>
          <p:nvPr>
            <p:ph idx="1" type="body"/>
          </p:nvPr>
        </p:nvSpPr>
        <p:spPr>
          <a:xfrm>
            <a:off x="987425" y="2203450"/>
            <a:ext cx="7218362" cy="3584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Prioritize each value, belief, and goal.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Write a draft of your mission statement.</a:t>
            </a:r>
            <a:endParaRPr/>
          </a:p>
        </p:txBody>
      </p:sp>
      <p:sp>
        <p:nvSpPr>
          <p:cNvPr id="147" name="Google Shape;147;p11"/>
          <p:cNvSpPr txBox="1"/>
          <p:nvPr/>
        </p:nvSpPr>
        <p:spPr>
          <a:xfrm>
            <a:off x="8382000" y="6400800"/>
            <a:ext cx="3190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48" name="Google Shape;148;p11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Creating Your 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2"/>
          <p:cNvSpPr txBox="1"/>
          <p:nvPr>
            <p:ph idx="1" type="body"/>
          </p:nvPr>
        </p:nvSpPr>
        <p:spPr>
          <a:xfrm>
            <a:off x="987425" y="2203450"/>
            <a:ext cx="7242175" cy="4502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After each draft:</a:t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6858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this mission clearly depict what the organization values and believes?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this mission portray the goals of the organization?</a:t>
            </a:r>
            <a:endParaRPr/>
          </a:p>
          <a:p>
            <a:pPr indent="-28575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Char char="▪"/>
            </a:pPr>
            <a:r>
              <a:rPr b="0" i="0" lang="en-US" sz="2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Does this mission cause those involved with the organization to positively act?</a:t>
            </a:r>
            <a:endParaRPr/>
          </a:p>
          <a:p>
            <a:pPr indent="-114300" lvl="1" marL="685800" rtl="0" algn="l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Noto Sans Symbols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342900" rtl="0" algn="l">
              <a:spcBef>
                <a:spcPts val="940"/>
              </a:spcBef>
              <a:spcAft>
                <a:spcPts val="0"/>
              </a:spcAft>
              <a:buSzPts val="2700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2"/>
          <p:cNvSpPr txBox="1"/>
          <p:nvPr/>
        </p:nvSpPr>
        <p:spPr>
          <a:xfrm>
            <a:off x="8382000" y="6400800"/>
            <a:ext cx="3190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56" name="Google Shape;156;p12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Creating Your 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Mission Statement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"/>
          <p:cNvSpPr txBox="1"/>
          <p:nvPr>
            <p:ph idx="1" type="body"/>
          </p:nvPr>
        </p:nvSpPr>
        <p:spPr>
          <a:xfrm>
            <a:off x="987425" y="2203450"/>
            <a:ext cx="7218362" cy="412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Put it in writing.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Talk about the mission all the time.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Explain the benefits.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 enthusiastic about the mission.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Describe how specific activities achieve the mission.</a:t>
            </a:r>
            <a:endParaRPr/>
          </a:p>
        </p:txBody>
      </p:sp>
      <p:sp>
        <p:nvSpPr>
          <p:cNvPr id="163" name="Google Shape;163;p13"/>
          <p:cNvSpPr txBox="1"/>
          <p:nvPr/>
        </p:nvSpPr>
        <p:spPr>
          <a:xfrm>
            <a:off x="8382000" y="6400800"/>
            <a:ext cx="319087" cy="246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64" name="Google Shape;164;p13"/>
          <p:cNvSpPr txBox="1"/>
          <p:nvPr>
            <p:ph type="title"/>
          </p:nvPr>
        </p:nvSpPr>
        <p:spPr>
          <a:xfrm>
            <a:off x="685800" y="10160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Communicating</a:t>
            </a:r>
            <a:b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the Mission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4"/>
          <p:cNvSpPr txBox="1"/>
          <p:nvPr>
            <p:ph idx="1" type="body"/>
          </p:nvPr>
        </p:nvSpPr>
        <p:spPr>
          <a:xfrm>
            <a:off x="1219200" y="2057400"/>
            <a:ext cx="7010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Reduce your plan to writing. </a:t>
            </a:r>
            <a:b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 moment you complete this, </a:t>
            </a:r>
            <a:b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you will have definitely given concrete </a:t>
            </a:r>
            <a:b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form to the intangible desire.</a:t>
            </a:r>
            <a:endParaRPr/>
          </a:p>
          <a:p>
            <a:pPr indent="0" lvl="0" marL="0" rtl="0" algn="r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– Napoleon Hill</a:t>
            </a:r>
            <a:endParaRPr/>
          </a:p>
        </p:txBody>
      </p:sp>
      <p:sp>
        <p:nvSpPr>
          <p:cNvPr id="171" name="Google Shape;171;p14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72" name="Google Shape;172;p1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4D0F1C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2011-06-24T16:19:50Z</dcterms:created>
  <dc:creator>Corey Smith</dc:creator>
</cp:coreProperties>
</file>