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jwDTGfR475CXwoWEOKdS1G4JUZk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157"/>
    <p:restoredTop sz="94658"/>
  </p:normalViewPr>
  <p:slideViewPr>
    <p:cSldViewPr snapToGrid="0">
      <p:cViewPr varScale="1">
        <p:scale>
          <a:sx n="120" d="100"/>
          <a:sy n="120" d="100"/>
        </p:scale>
        <p:origin x="2288"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notesMaster" Target="notesMasters/notesMaster1.xml"/><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9"/>
        <p:cNvGrpSpPr/>
        <p:nvPr/>
      </p:nvGrpSpPr>
      <p:grpSpPr>
        <a:xfrm>
          <a:off x="0" y="0"/>
          <a:ext cx="0" cy="0"/>
          <a:chOff x="0" y="0"/>
          <a:chExt cx="0" cy="0"/>
        </a:xfrm>
      </p:grpSpPr>
      <p:sp>
        <p:nvSpPr>
          <p:cNvPr id="280" name="Google Shape;280;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1" name="Google Shape;281;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Google Shape;303;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4" name="Google Shape;304;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6" name="Google Shape;326;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7" name="Google Shape;347;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9"/>
        <p:cNvGrpSpPr/>
        <p:nvPr/>
      </p:nvGrpSpPr>
      <p:grpSpPr>
        <a:xfrm>
          <a:off x="0" y="0"/>
          <a:ext cx="0" cy="0"/>
          <a:chOff x="0" y="0"/>
          <a:chExt cx="0" cy="0"/>
        </a:xfrm>
      </p:grpSpPr>
      <p:sp>
        <p:nvSpPr>
          <p:cNvPr id="370" name="Google Shape;37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1" name="Google Shape;371;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9" name="Google Shape;109;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6" name="Google Shape;126;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0" name="Google Shape;170;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1" name="Google Shape;191;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5" name="Google Shape;215;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7" name="Google Shape;237;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9" name="Google Shape;259;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1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5"/>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6"/>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6"/>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7"/>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17"/>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18"/>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1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1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19"/>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0"/>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0"/>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1"/>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1"/>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1"/>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1"/>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3"/>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3"/>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3"/>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4"/>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4"/>
          <p:cNvSpPr>
            <a:spLocks noGrp="1"/>
          </p:cNvSpPr>
          <p:nvPr>
            <p:ph type="pic" idx="2"/>
          </p:nvPr>
        </p:nvSpPr>
        <p:spPr>
          <a:xfrm>
            <a:off x="1792288" y="612775"/>
            <a:ext cx="5486400" cy="4114800"/>
          </a:xfrm>
          <a:prstGeom prst="rect">
            <a:avLst/>
          </a:prstGeom>
          <a:noFill/>
          <a:ln>
            <a:noFill/>
          </a:ln>
        </p:spPr>
      </p:sp>
      <p:sp>
        <p:nvSpPr>
          <p:cNvPr id="68" name="Google Shape;68;p24"/>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8.xml"/><Relationship Id="rId13" Type="http://schemas.openxmlformats.org/officeDocument/2006/relationships/slide" Target="slide13.xml"/><Relationship Id="rId3" Type="http://schemas.openxmlformats.org/officeDocument/2006/relationships/slide" Target="slide3.xml"/><Relationship Id="rId7" Type="http://schemas.openxmlformats.org/officeDocument/2006/relationships/slide" Target="slide7.xml"/><Relationship Id="rId12" Type="http://schemas.openxmlformats.org/officeDocument/2006/relationships/slide" Target="slide1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1.xml"/><Relationship Id="rId5" Type="http://schemas.openxmlformats.org/officeDocument/2006/relationships/slide" Target="slide5.xml"/><Relationship Id="rId15" Type="http://schemas.openxmlformats.org/officeDocument/2006/relationships/image" Target="../media/image1.jpg"/><Relationship Id="rId10" Type="http://schemas.openxmlformats.org/officeDocument/2006/relationships/slide" Target="slide10.xml"/><Relationship Id="rId4" Type="http://schemas.openxmlformats.org/officeDocument/2006/relationships/slide" Target="slide4.xml"/><Relationship Id="rId9" Type="http://schemas.openxmlformats.org/officeDocument/2006/relationships/slide" Target="slide9.xml"/><Relationship Id="rId14" Type="http://schemas.openxmlformats.org/officeDocument/2006/relationships/hyperlink" Target="http://doviewplanning.org" TargetMode="Externa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doviewplanning.org"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hyperlink" Target="http://doviewplanning.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p:nvPr/>
        </p:nvSpPr>
        <p:spPr>
          <a:xfrm>
            <a:off x="2824109" y="45766"/>
            <a:ext cx="3785191" cy="830956"/>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b="0" i="0" u="none" strike="noStrike" cap="none" dirty="0">
                <a:solidFill>
                  <a:srgbClr val="000000"/>
                </a:solidFill>
                <a:latin typeface="Calibri"/>
                <a:ea typeface="Calibri"/>
                <a:cs typeface="Calibri"/>
                <a:sym typeface="Calibri"/>
              </a:rPr>
              <a:t>NZ Crown Law Office (CLO) </a:t>
            </a:r>
            <a:r>
              <a:rPr lang="en-US" sz="2400" b="0" i="0" u="none" strike="noStrike" cap="none" dirty="0">
                <a:solidFill>
                  <a:schemeClr val="tx1"/>
                </a:solidFill>
                <a:latin typeface="Calibri"/>
                <a:ea typeface="Calibri"/>
                <a:cs typeface="Calibri"/>
                <a:sym typeface="Calibri"/>
                <a:hlinkClick r:id="" action="ppaction://hlinkshowjump?jump=lastslide">
                  <a:extLst>
                    <a:ext uri="{A12FA001-AC4F-418D-AE19-62706E023703}">
                      <ahyp:hlinkClr xmlns:ahyp="http://schemas.microsoft.com/office/drawing/2018/hyperlinkcolor" val="tx"/>
                    </a:ext>
                  </a:extLst>
                </a:hlinkClick>
              </a:rPr>
              <a:t>DoView</a:t>
            </a:r>
            <a:r>
              <a:rPr lang="en-US" sz="2400" b="0" i="0" u="none" strike="noStrike" cap="none" dirty="0">
                <a:solidFill>
                  <a:srgbClr val="000000"/>
                </a:solidFill>
                <a:latin typeface="Calibri"/>
                <a:ea typeface="Calibri"/>
                <a:cs typeface="Calibri"/>
                <a:sym typeface="Calibri"/>
              </a:rPr>
              <a:t> Strategy </a:t>
            </a:r>
            <a:r>
              <a:rPr lang="en-US" sz="2400" dirty="0">
                <a:latin typeface="Calibri"/>
                <a:ea typeface="Calibri"/>
                <a:cs typeface="Calibri"/>
                <a:sym typeface="Calibri"/>
              </a:rPr>
              <a:t>Diagram</a:t>
            </a:r>
            <a:endParaRPr dirty="0"/>
          </a:p>
        </p:txBody>
      </p:sp>
      <p:sp>
        <p:nvSpPr>
          <p:cNvPr id="89" name="Google Shape;89;p1"/>
          <p:cNvSpPr/>
          <p:nvPr/>
        </p:nvSpPr>
        <p:spPr>
          <a:xfrm>
            <a:off x="3560848" y="1016654"/>
            <a:ext cx="1980000" cy="72000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Final Outcomes</a:t>
            </a:r>
            <a:endParaRPr/>
          </a:p>
        </p:txBody>
      </p:sp>
      <p:sp>
        <p:nvSpPr>
          <p:cNvPr id="90" name="Google Shape;90;p1"/>
          <p:cNvSpPr/>
          <p:nvPr/>
        </p:nvSpPr>
        <p:spPr>
          <a:xfrm>
            <a:off x="3582000" y="1016654"/>
            <a:ext cx="19800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a:hlinkClick r:id="rId3" action="ppaction://hlinksldjump"/>
          </p:cNvPr>
          <p:cNvSpPr/>
          <p:nvPr/>
        </p:nvSpPr>
        <p:spPr>
          <a:xfrm>
            <a:off x="1220848" y="2274913"/>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Constitutional &amp; Law-Officer Support</a:t>
            </a:r>
            <a:endParaRPr/>
          </a:p>
        </p:txBody>
      </p:sp>
      <p:sp>
        <p:nvSpPr>
          <p:cNvPr id="92" name="Google Shape;92;p1">
            <a:hlinkClick r:id="rId4" action="ppaction://hlinksldjump"/>
          </p:cNvPr>
          <p:cNvSpPr/>
          <p:nvPr/>
        </p:nvSpPr>
        <p:spPr>
          <a:xfrm>
            <a:off x="3560848" y="2274913"/>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Treaty of Waitangi Legal Services</a:t>
            </a:r>
            <a:endParaRPr/>
          </a:p>
        </p:txBody>
      </p:sp>
      <p:sp>
        <p:nvSpPr>
          <p:cNvPr id="93" name="Google Shape;93;p1">
            <a:hlinkClick r:id="rId5" action="ppaction://hlinksldjump"/>
          </p:cNvPr>
          <p:cNvSpPr/>
          <p:nvPr/>
        </p:nvSpPr>
        <p:spPr>
          <a:xfrm>
            <a:off x="5900848" y="2274913"/>
            <a:ext cx="1980000" cy="72000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Human Rights &amp; International Law Advice</a:t>
            </a:r>
            <a:endParaRPr/>
          </a:p>
        </p:txBody>
      </p:sp>
      <p:sp>
        <p:nvSpPr>
          <p:cNvPr id="94" name="Google Shape;94;p1">
            <a:hlinkClick r:id="rId6" action="ppaction://hlinksldjump"/>
          </p:cNvPr>
          <p:cNvSpPr/>
          <p:nvPr/>
        </p:nvSpPr>
        <p:spPr>
          <a:xfrm>
            <a:off x="1220848" y="3234561"/>
            <a:ext cx="1980000" cy="72000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Public-Law &amp; Crown Legal-Risk Management</a:t>
            </a:r>
            <a:endParaRPr/>
          </a:p>
        </p:txBody>
      </p:sp>
      <p:sp>
        <p:nvSpPr>
          <p:cNvPr id="95" name="Google Shape;95;p1">
            <a:hlinkClick r:id="rId7" action="ppaction://hlinksldjump"/>
          </p:cNvPr>
          <p:cNvSpPr/>
          <p:nvPr/>
        </p:nvSpPr>
        <p:spPr>
          <a:xfrm>
            <a:off x="3560848" y="3234561"/>
            <a:ext cx="1980000" cy="72000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Revenue &amp; Tax Litigation Services</a:t>
            </a:r>
            <a:endParaRPr/>
          </a:p>
        </p:txBody>
      </p:sp>
      <p:sp>
        <p:nvSpPr>
          <p:cNvPr id="96" name="Google Shape;96;p1">
            <a:hlinkClick r:id="rId8" action="ppaction://hlinksldjump"/>
          </p:cNvPr>
          <p:cNvSpPr/>
          <p:nvPr/>
        </p:nvSpPr>
        <p:spPr>
          <a:xfrm>
            <a:off x="5900848" y="3234561"/>
            <a:ext cx="1980000" cy="72000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Criminal Appeals &amp; International Assistance</a:t>
            </a:r>
            <a:endParaRPr/>
          </a:p>
        </p:txBody>
      </p:sp>
      <p:sp>
        <p:nvSpPr>
          <p:cNvPr id="97" name="Google Shape;97;p1">
            <a:hlinkClick r:id="rId9" action="ppaction://hlinksldjump"/>
          </p:cNvPr>
          <p:cNvSpPr/>
          <p:nvPr/>
        </p:nvSpPr>
        <p:spPr>
          <a:xfrm>
            <a:off x="1220848" y="4200595"/>
            <a:ext cx="1980000" cy="72000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Public-Prosecutions System Oversight</a:t>
            </a:r>
            <a:endParaRPr/>
          </a:p>
        </p:txBody>
      </p:sp>
      <p:sp>
        <p:nvSpPr>
          <p:cNvPr id="98" name="Google Shape;98;p1">
            <a:hlinkClick r:id="rId10" action="ppaction://hlinksldjump"/>
          </p:cNvPr>
          <p:cNvSpPr/>
          <p:nvPr/>
        </p:nvSpPr>
        <p:spPr>
          <a:xfrm>
            <a:off x="3560848" y="4200595"/>
            <a:ext cx="1980000" cy="72000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Government Legal-Profession Leadership</a:t>
            </a:r>
            <a:endParaRPr/>
          </a:p>
        </p:txBody>
      </p:sp>
      <p:sp>
        <p:nvSpPr>
          <p:cNvPr id="99" name="Google Shape;99;p1">
            <a:hlinkClick r:id="rId11" action="ppaction://hlinksldjump"/>
          </p:cNvPr>
          <p:cNvSpPr/>
          <p:nvPr/>
        </p:nvSpPr>
        <p:spPr>
          <a:xfrm>
            <a:off x="5900848" y="4200595"/>
            <a:ext cx="1980000" cy="72000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Stakeholder &amp; Justice-Sector Collaboration</a:t>
            </a:r>
            <a:endParaRPr/>
          </a:p>
        </p:txBody>
      </p:sp>
      <p:sp>
        <p:nvSpPr>
          <p:cNvPr id="100" name="Google Shape;100;p1">
            <a:hlinkClick r:id="rId12" action="ppaction://hlinksldjump"/>
          </p:cNvPr>
          <p:cNvSpPr/>
          <p:nvPr/>
        </p:nvSpPr>
        <p:spPr>
          <a:xfrm>
            <a:off x="1216175" y="5153858"/>
            <a:ext cx="1980000" cy="72000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Strategy, Governance &amp; Performance (Internal)</a:t>
            </a:r>
            <a:endParaRPr/>
          </a:p>
        </p:txBody>
      </p:sp>
      <p:sp>
        <p:nvSpPr>
          <p:cNvPr id="101" name="Google Shape;101;p1">
            <a:hlinkClick r:id="rId13" action="ppaction://hlinksldjump"/>
          </p:cNvPr>
          <p:cNvSpPr/>
          <p:nvPr/>
        </p:nvSpPr>
        <p:spPr>
          <a:xfrm>
            <a:off x="5900848" y="5122671"/>
            <a:ext cx="1980000" cy="72000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Corporate Services &amp; Capability (Internal)</a:t>
            </a:r>
            <a:endParaRPr/>
          </a:p>
        </p:txBody>
      </p:sp>
      <p:sp>
        <p:nvSpPr>
          <p:cNvPr id="103" name="Google Shape;103;p1"/>
          <p:cNvSpPr txBox="1"/>
          <p:nvPr/>
        </p:nvSpPr>
        <p:spPr>
          <a:xfrm>
            <a:off x="6936750" y="6132663"/>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14"/>
              </a:rPr>
              <a:t>DoViewPlanning.Org</a:t>
            </a:r>
            <a:endParaRPr/>
          </a:p>
        </p:txBody>
      </p:sp>
      <p:pic>
        <p:nvPicPr>
          <p:cNvPr id="104" name="Google Shape;104;p1" title="Doview new.jpeg"/>
          <p:cNvPicPr preferRelativeResize="0"/>
          <p:nvPr/>
        </p:nvPicPr>
        <p:blipFill>
          <a:blip r:embed="rId15">
            <a:alphaModFix/>
          </a:blip>
          <a:stretch>
            <a:fillRect/>
          </a:stretch>
        </p:blipFill>
        <p:spPr>
          <a:xfrm>
            <a:off x="6609300" y="6132665"/>
            <a:ext cx="327447" cy="307800"/>
          </a:xfrm>
          <a:prstGeom prst="rect">
            <a:avLst/>
          </a:prstGeom>
          <a:noFill/>
          <a:ln>
            <a:noFill/>
          </a:ln>
        </p:spPr>
      </p:pic>
      <p:cxnSp>
        <p:nvCxnSpPr>
          <p:cNvPr id="105" name="Google Shape;105;p1"/>
          <p:cNvCxnSpPr/>
          <p:nvPr/>
        </p:nvCxnSpPr>
        <p:spPr>
          <a:xfrm>
            <a:off x="1259250" y="1975624"/>
            <a:ext cx="6625500" cy="0"/>
          </a:xfrm>
          <a:prstGeom prst="straightConnector1">
            <a:avLst/>
          </a:prstGeom>
          <a:noFill/>
          <a:ln w="9525" cap="flat" cmpd="sng">
            <a:solidFill>
              <a:schemeClr val="dk2"/>
            </a:solidFill>
            <a:prstDash val="solid"/>
            <a:round/>
            <a:headEnd type="none" w="med" len="med"/>
            <a:tailEnd type="none" w="med" len="med"/>
          </a:ln>
        </p:spPr>
      </p:cxnSp>
      <p:sp>
        <p:nvSpPr>
          <p:cNvPr id="2" name="TextBox 1">
            <a:extLst>
              <a:ext uri="{FF2B5EF4-FFF2-40B4-BE49-F238E27FC236}">
                <a16:creationId xmlns:a16="http://schemas.microsoft.com/office/drawing/2014/main" id="{E9FC0831-8338-8583-FBAC-0D8E88E5E7EB}"/>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a:solidFill>
                  <a:srgbClr val="5A5A5A"/>
                </a:solidFill>
                <a:latin typeface="Calibri" panose="020F0502020204030204" pitchFamily="34" charset="0"/>
                <a:cs typeface="Times New Roman" panose="02020603050405020304" pitchFamily="18" charset="0"/>
              </a:rPr>
              <a:t> a002 </a:t>
            </a:r>
            <a:r>
              <a:rPr lang="en-US" sz="100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3" name="Google Shape;123;p2">
            <a:extLst>
              <a:ext uri="{FF2B5EF4-FFF2-40B4-BE49-F238E27FC236}">
                <a16:creationId xmlns:a16="http://schemas.microsoft.com/office/drawing/2014/main" id="{0F940482-011E-D22F-A82C-3EB31865775A}"/>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10">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84" name="Google Shape;284;p10"/>
          <p:cNvSpPr/>
          <p:nvPr/>
        </p:nvSpPr>
        <p:spPr>
          <a:xfrm>
            <a:off x="457200" y="868680"/>
            <a:ext cx="8229600" cy="41148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Government Legal-Profession Leadership</a:t>
            </a:r>
            <a:endParaRPr/>
          </a:p>
        </p:txBody>
      </p:sp>
      <p:sp>
        <p:nvSpPr>
          <p:cNvPr id="285" name="Google Shape;285;p10"/>
          <p:cNvSpPr/>
          <p:nvPr/>
        </p:nvSpPr>
        <p:spPr>
          <a:xfrm>
            <a:off x="685800" y="26974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Government-Legal-Services strategy refreshed</a:t>
            </a:r>
            <a:endParaRPr/>
          </a:p>
        </p:txBody>
      </p:sp>
      <p:sp>
        <p:nvSpPr>
          <p:cNvPr id="286" name="Google Shape;286;p10"/>
          <p:cNvSpPr/>
          <p:nvPr/>
        </p:nvSpPr>
        <p:spPr>
          <a:xfrm>
            <a:off x="685800" y="36118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GLN governance strengthened</a:t>
            </a:r>
            <a:endParaRPr/>
          </a:p>
        </p:txBody>
      </p:sp>
      <p:sp>
        <p:nvSpPr>
          <p:cNvPr id="287" name="Google Shape;287;p10"/>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88" name="Google Shape;288;p10"/>
          <p:cNvSpPr/>
          <p:nvPr/>
        </p:nvSpPr>
        <p:spPr>
          <a:xfrm>
            <a:off x="2766060" y="22402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Legal-training programmes delivered</a:t>
            </a:r>
            <a:endParaRPr/>
          </a:p>
        </p:txBody>
      </p:sp>
      <p:sp>
        <p:nvSpPr>
          <p:cNvPr id="289" name="Google Shape;289;p10"/>
          <p:cNvSpPr/>
          <p:nvPr/>
        </p:nvSpPr>
        <p:spPr>
          <a:xfrm>
            <a:off x="2766060" y="31546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Shared tools deployed</a:t>
            </a:r>
            <a:endParaRPr/>
          </a:p>
        </p:txBody>
      </p:sp>
      <p:sp>
        <p:nvSpPr>
          <p:cNvPr id="290" name="Google Shape;290;p10"/>
          <p:cNvSpPr/>
          <p:nvPr/>
        </p:nvSpPr>
        <p:spPr>
          <a:xfrm>
            <a:off x="2766060" y="40690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Te ao Māori competency uplifted</a:t>
            </a:r>
            <a:endParaRPr/>
          </a:p>
        </p:txBody>
      </p:sp>
      <p:sp>
        <p:nvSpPr>
          <p:cNvPr id="291" name="Google Shape;291;p10"/>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2" name="Google Shape;292;p10"/>
          <p:cNvSpPr/>
          <p:nvPr/>
        </p:nvSpPr>
        <p:spPr>
          <a:xfrm>
            <a:off x="4846320" y="22402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Cross-agency secondments arranged</a:t>
            </a:r>
            <a:endParaRPr/>
          </a:p>
        </p:txBody>
      </p:sp>
      <p:sp>
        <p:nvSpPr>
          <p:cNvPr id="293" name="Google Shape;293;p10"/>
          <p:cNvSpPr/>
          <p:nvPr/>
        </p:nvSpPr>
        <p:spPr>
          <a:xfrm>
            <a:off x="4846320" y="31546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Legal-trend fora convened</a:t>
            </a:r>
            <a:endParaRPr/>
          </a:p>
        </p:txBody>
      </p:sp>
      <p:sp>
        <p:nvSpPr>
          <p:cNvPr id="294" name="Google Shape;294;p10"/>
          <p:cNvSpPr/>
          <p:nvPr/>
        </p:nvSpPr>
        <p:spPr>
          <a:xfrm>
            <a:off x="4846320" y="40690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Systemic-risk panels activated</a:t>
            </a:r>
            <a:endParaRPr/>
          </a:p>
        </p:txBody>
      </p:sp>
      <p:sp>
        <p:nvSpPr>
          <p:cNvPr id="295" name="Google Shape;295;p10"/>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96" name="Google Shape;296;p10"/>
          <p:cNvSpPr/>
          <p:nvPr/>
        </p:nvSpPr>
        <p:spPr>
          <a:xfrm>
            <a:off x="6926580" y="26974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Public-service legal capability lifted</a:t>
            </a:r>
            <a:endParaRPr/>
          </a:p>
        </p:txBody>
      </p:sp>
      <p:sp>
        <p:nvSpPr>
          <p:cNvPr id="297" name="Google Shape;297;p10"/>
          <p:cNvSpPr/>
          <p:nvPr/>
        </p:nvSpPr>
        <p:spPr>
          <a:xfrm>
            <a:off x="6926580" y="3611880"/>
            <a:ext cx="1531620" cy="731520"/>
          </a:xfrm>
          <a:prstGeom prst="rect">
            <a:avLst/>
          </a:prstGeom>
          <a:solidFill>
            <a:srgbClr val="E0FDFF"/>
          </a:solidFill>
          <a:ln w="9525" cap="flat" cmpd="sng">
            <a:solidFill>
              <a:srgbClr val="E0FD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Consistent legal standards adopted</a:t>
            </a:r>
            <a:endParaRPr/>
          </a:p>
        </p:txBody>
      </p:sp>
      <p:sp>
        <p:nvSpPr>
          <p:cNvPr id="299" name="Google Shape;299;p10"/>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300" name="Google Shape;300;p10"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FDEEE829-37CF-355E-4093-2097C6ACFE6B}"/>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1A2CCE88-68F0-AABA-EFF4-02E87A8C622C}"/>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Google Shape;306;p11">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07" name="Google Shape;307;p11"/>
          <p:cNvSpPr/>
          <p:nvPr/>
        </p:nvSpPr>
        <p:spPr>
          <a:xfrm>
            <a:off x="457200" y="868680"/>
            <a:ext cx="8229600" cy="41148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Stakeholder &amp; Justice-Sector Collaboration</a:t>
            </a:r>
            <a:endParaRPr/>
          </a:p>
        </p:txBody>
      </p:sp>
      <p:sp>
        <p:nvSpPr>
          <p:cNvPr id="308" name="Google Shape;308;p11"/>
          <p:cNvSpPr/>
          <p:nvPr/>
        </p:nvSpPr>
        <p:spPr>
          <a:xfrm>
            <a:off x="685800" y="2240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Justice-sector governance forums attended</a:t>
            </a:r>
            <a:endParaRPr/>
          </a:p>
        </p:txBody>
      </p:sp>
      <p:sp>
        <p:nvSpPr>
          <p:cNvPr id="309" name="Google Shape;309;p11"/>
          <p:cNvSpPr/>
          <p:nvPr/>
        </p:nvSpPr>
        <p:spPr>
          <a:xfrm>
            <a:off x="685800" y="31546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Joint work programmes agreed</a:t>
            </a:r>
            <a:endParaRPr/>
          </a:p>
        </p:txBody>
      </p:sp>
      <p:sp>
        <p:nvSpPr>
          <p:cNvPr id="310" name="Google Shape;310;p11"/>
          <p:cNvSpPr/>
          <p:nvPr/>
        </p:nvSpPr>
        <p:spPr>
          <a:xfrm>
            <a:off x="685800" y="4069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Systemic justice challenges identified</a:t>
            </a:r>
            <a:endParaRPr/>
          </a:p>
        </p:txBody>
      </p:sp>
      <p:sp>
        <p:nvSpPr>
          <p:cNvPr id="311" name="Google Shape;311;p11"/>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2" name="Google Shape;312;p11"/>
          <p:cNvSpPr/>
          <p:nvPr/>
        </p:nvSpPr>
        <p:spPr>
          <a:xfrm>
            <a:off x="3459480" y="17830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Legal-data insights shared</a:t>
            </a:r>
            <a:endParaRPr/>
          </a:p>
        </p:txBody>
      </p:sp>
      <p:sp>
        <p:nvSpPr>
          <p:cNvPr id="313" name="Google Shape;313;p11"/>
          <p:cNvSpPr/>
          <p:nvPr/>
        </p:nvSpPr>
        <p:spPr>
          <a:xfrm>
            <a:off x="3459480" y="26974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Sector-wide policy submissions coordinated</a:t>
            </a:r>
            <a:endParaRPr/>
          </a:p>
        </p:txBody>
      </p:sp>
      <p:sp>
        <p:nvSpPr>
          <p:cNvPr id="314" name="Google Shape;314;p11"/>
          <p:cNvSpPr/>
          <p:nvPr/>
        </p:nvSpPr>
        <p:spPr>
          <a:xfrm>
            <a:off x="3459480" y="36118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Legislative-reform inputs provided</a:t>
            </a:r>
            <a:endParaRPr/>
          </a:p>
        </p:txBody>
      </p:sp>
      <p:sp>
        <p:nvSpPr>
          <p:cNvPr id="315" name="Google Shape;315;p11"/>
          <p:cNvSpPr/>
          <p:nvPr/>
        </p:nvSpPr>
        <p:spPr>
          <a:xfrm>
            <a:off x="3459480" y="45262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Interagency law-enforcement protocols aligned</a:t>
            </a:r>
            <a:endParaRPr/>
          </a:p>
        </p:txBody>
      </p:sp>
      <p:sp>
        <p:nvSpPr>
          <p:cNvPr id="316" name="Google Shape;316;p11"/>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17" name="Google Shape;317;p11"/>
          <p:cNvSpPr/>
          <p:nvPr/>
        </p:nvSpPr>
        <p:spPr>
          <a:xfrm>
            <a:off x="6233160" y="26974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Justice-sector alignment enhanced</a:t>
            </a:r>
            <a:endParaRPr/>
          </a:p>
        </p:txBody>
      </p:sp>
      <p:sp>
        <p:nvSpPr>
          <p:cNvPr id="318" name="Google Shape;318;p11"/>
          <p:cNvSpPr/>
          <p:nvPr/>
        </p:nvSpPr>
        <p:spPr>
          <a:xfrm>
            <a:off x="6233160" y="3611880"/>
            <a:ext cx="2225040" cy="731520"/>
          </a:xfrm>
          <a:prstGeom prst="rect">
            <a:avLst/>
          </a:prstGeom>
          <a:solidFill>
            <a:srgbClr val="D6D6D6"/>
          </a:solidFill>
          <a:ln w="9525" cap="flat" cmpd="sng">
            <a:solidFill>
              <a:srgbClr val="D6D6D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Access-to-justice supported</a:t>
            </a:r>
            <a:endParaRPr/>
          </a:p>
        </p:txBody>
      </p:sp>
      <p:sp>
        <p:nvSpPr>
          <p:cNvPr id="320" name="Google Shape;320;p11"/>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321" name="Google Shape;321;p11"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AC11309F-7AD3-B6AD-DDAD-48D3BDC49F00}"/>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A470E69E-6432-CF14-A258-ECE775DC382B}"/>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1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29" name="Google Shape;329;p12"/>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Strategy, Governance &amp; Performance (Internal)</a:t>
            </a:r>
            <a:endParaRPr/>
          </a:p>
        </p:txBody>
      </p:sp>
      <p:sp>
        <p:nvSpPr>
          <p:cNvPr id="330" name="Google Shape;330;p12"/>
          <p:cNvSpPr/>
          <p:nvPr/>
        </p:nvSpPr>
        <p:spPr>
          <a:xfrm>
            <a:off x="685800" y="26974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Strategic-Intentions monitored</a:t>
            </a:r>
            <a:endParaRPr/>
          </a:p>
        </p:txBody>
      </p:sp>
      <p:sp>
        <p:nvSpPr>
          <p:cNvPr id="331" name="Google Shape;331;p12"/>
          <p:cNvSpPr/>
          <p:nvPr/>
        </p:nvSpPr>
        <p:spPr>
          <a:xfrm>
            <a:off x="685800" y="36118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Annual business plans set</a:t>
            </a:r>
            <a:endParaRPr/>
          </a:p>
        </p:txBody>
      </p:sp>
      <p:sp>
        <p:nvSpPr>
          <p:cNvPr id="332" name="Google Shape;332;p12"/>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3" name="Google Shape;333;p12"/>
          <p:cNvSpPr/>
          <p:nvPr/>
        </p:nvSpPr>
        <p:spPr>
          <a:xfrm>
            <a:off x="3459480" y="14401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KPIs tracked</a:t>
            </a:r>
            <a:endParaRPr/>
          </a:p>
        </p:txBody>
      </p:sp>
      <p:sp>
        <p:nvSpPr>
          <p:cNvPr id="334" name="Google Shape;334;p12"/>
          <p:cNvSpPr/>
          <p:nvPr/>
        </p:nvSpPr>
        <p:spPr>
          <a:xfrm>
            <a:off x="3459480" y="233172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Risk-management framework applied</a:t>
            </a:r>
            <a:endParaRPr/>
          </a:p>
        </p:txBody>
      </p:sp>
      <p:sp>
        <p:nvSpPr>
          <p:cNvPr id="335" name="Google Shape;335;p12"/>
          <p:cNvSpPr/>
          <p:nvPr/>
        </p:nvSpPr>
        <p:spPr>
          <a:xfrm>
            <a:off x="3459480" y="324612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Audit recommendations implemented</a:t>
            </a:r>
            <a:endParaRPr/>
          </a:p>
        </p:txBody>
      </p:sp>
      <p:sp>
        <p:nvSpPr>
          <p:cNvPr id="336" name="Google Shape;336;p12"/>
          <p:cNvSpPr/>
          <p:nvPr/>
        </p:nvSpPr>
        <p:spPr>
          <a:xfrm>
            <a:off x="3459480" y="411480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Change-management initiatives embedded</a:t>
            </a:r>
            <a:endParaRPr/>
          </a:p>
        </p:txBody>
      </p:sp>
      <p:sp>
        <p:nvSpPr>
          <p:cNvPr id="337" name="Google Shape;337;p12"/>
          <p:cNvSpPr/>
          <p:nvPr/>
        </p:nvSpPr>
        <p:spPr>
          <a:xfrm>
            <a:off x="3459480" y="493776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Compliance obligations reviewed</a:t>
            </a:r>
            <a:endParaRPr/>
          </a:p>
        </p:txBody>
      </p:sp>
      <p:sp>
        <p:nvSpPr>
          <p:cNvPr id="338" name="Google Shape;338;p12"/>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39" name="Google Shape;339;p12"/>
          <p:cNvSpPr/>
          <p:nvPr/>
        </p:nvSpPr>
        <p:spPr>
          <a:xfrm>
            <a:off x="6233160" y="26974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Organisational performance optimised</a:t>
            </a:r>
            <a:endParaRPr/>
          </a:p>
        </p:txBody>
      </p:sp>
      <p:sp>
        <p:nvSpPr>
          <p:cNvPr id="340" name="Google Shape;340;p12"/>
          <p:cNvSpPr/>
          <p:nvPr/>
        </p:nvSpPr>
        <p:spPr>
          <a:xfrm>
            <a:off x="6233160" y="3611880"/>
            <a:ext cx="222504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Strategic risks proactively managed</a:t>
            </a:r>
            <a:endParaRPr/>
          </a:p>
        </p:txBody>
      </p:sp>
      <p:sp>
        <p:nvSpPr>
          <p:cNvPr id="342" name="Google Shape;342;p12"/>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chemeClr val="hlink"/>
                </a:solidFill>
                <a:hlinkClick r:id="rId4"/>
              </a:rPr>
              <a:t>DoViewPlanning.Org</a:t>
            </a:r>
            <a:endParaRPr dirty="0"/>
          </a:p>
        </p:txBody>
      </p:sp>
      <p:pic>
        <p:nvPicPr>
          <p:cNvPr id="343" name="Google Shape;343;p12"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554F30D2-A6DC-F88C-B301-1BACC24DB888}"/>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412A56F2-80A2-E69B-124F-149BFBF52493}"/>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1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350" name="Google Shape;350;p13"/>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Corporate Services &amp; Capability (Internal)</a:t>
            </a:r>
            <a:endParaRPr/>
          </a:p>
        </p:txBody>
      </p:sp>
      <p:sp>
        <p:nvSpPr>
          <p:cNvPr id="351" name="Google Shape;351;p13"/>
          <p:cNvSpPr/>
          <p:nvPr/>
        </p:nvSpPr>
        <p:spPr>
          <a:xfrm>
            <a:off x="68580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Recruitment pipelines secured</a:t>
            </a:r>
            <a:endParaRPr/>
          </a:p>
        </p:txBody>
      </p:sp>
      <p:sp>
        <p:nvSpPr>
          <p:cNvPr id="352" name="Google Shape;352;p13"/>
          <p:cNvSpPr/>
          <p:nvPr/>
        </p:nvSpPr>
        <p:spPr>
          <a:xfrm>
            <a:off x="68580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Diversity &amp; inclusion initiatives embedded</a:t>
            </a:r>
            <a:endParaRPr/>
          </a:p>
        </p:txBody>
      </p:sp>
      <p:sp>
        <p:nvSpPr>
          <p:cNvPr id="353" name="Google Shape;353;p13"/>
          <p:cNvSpPr/>
          <p:nvPr/>
        </p:nvSpPr>
        <p:spPr>
          <a:xfrm>
            <a:off x="68580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Well-being support provided</a:t>
            </a:r>
            <a:endParaRPr/>
          </a:p>
        </p:txBody>
      </p:sp>
      <p:sp>
        <p:nvSpPr>
          <p:cNvPr id="354" name="Google Shape;354;p13"/>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5" name="Google Shape;355;p13"/>
          <p:cNvSpPr/>
          <p:nvPr/>
        </p:nvSpPr>
        <p:spPr>
          <a:xfrm>
            <a:off x="276606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ICT infrastructure aligned with AOG</a:t>
            </a:r>
            <a:endParaRPr/>
          </a:p>
        </p:txBody>
      </p:sp>
      <p:sp>
        <p:nvSpPr>
          <p:cNvPr id="356" name="Google Shape;356;p13"/>
          <p:cNvSpPr/>
          <p:nvPr/>
        </p:nvSpPr>
        <p:spPr>
          <a:xfrm>
            <a:off x="276606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Digital security strengthened</a:t>
            </a:r>
            <a:endParaRPr/>
          </a:p>
        </p:txBody>
      </p:sp>
      <p:sp>
        <p:nvSpPr>
          <p:cNvPr id="357" name="Google Shape;357;p13"/>
          <p:cNvSpPr/>
          <p:nvPr/>
        </p:nvSpPr>
        <p:spPr>
          <a:xfrm>
            <a:off x="276606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Knowledge-management enhanced</a:t>
            </a:r>
            <a:endParaRPr/>
          </a:p>
        </p:txBody>
      </p:sp>
      <p:sp>
        <p:nvSpPr>
          <p:cNvPr id="358" name="Google Shape;358;p13"/>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9" name="Google Shape;359;p13"/>
          <p:cNvSpPr/>
          <p:nvPr/>
        </p:nvSpPr>
        <p:spPr>
          <a:xfrm>
            <a:off x="4846320" y="22402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Financial-sustainability programme executed</a:t>
            </a:r>
            <a:endParaRPr/>
          </a:p>
        </p:txBody>
      </p:sp>
      <p:sp>
        <p:nvSpPr>
          <p:cNvPr id="360" name="Google Shape;360;p13"/>
          <p:cNvSpPr/>
          <p:nvPr/>
        </p:nvSpPr>
        <p:spPr>
          <a:xfrm>
            <a:off x="4846320" y="31546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Legal-operations support delivered</a:t>
            </a:r>
            <a:endParaRPr/>
          </a:p>
        </p:txBody>
      </p:sp>
      <p:sp>
        <p:nvSpPr>
          <p:cNvPr id="361" name="Google Shape;361;p13"/>
          <p:cNvSpPr/>
          <p:nvPr/>
        </p:nvSpPr>
        <p:spPr>
          <a:xfrm>
            <a:off x="4846320" y="40690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Library &amp; research services modernised</a:t>
            </a:r>
            <a:endParaRPr/>
          </a:p>
        </p:txBody>
      </p:sp>
      <p:sp>
        <p:nvSpPr>
          <p:cNvPr id="362" name="Google Shape;362;p13"/>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63" name="Google Shape;363;p13"/>
          <p:cNvSpPr/>
          <p:nvPr/>
        </p:nvSpPr>
        <p:spPr>
          <a:xfrm>
            <a:off x="6926580" y="26974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CLO capability future-proofed</a:t>
            </a:r>
            <a:endParaRPr/>
          </a:p>
        </p:txBody>
      </p:sp>
      <p:sp>
        <p:nvSpPr>
          <p:cNvPr id="364" name="Google Shape;364;p13"/>
          <p:cNvSpPr/>
          <p:nvPr/>
        </p:nvSpPr>
        <p:spPr>
          <a:xfrm>
            <a:off x="6926580" y="3611880"/>
            <a:ext cx="153162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Staff capability optimally utilised</a:t>
            </a:r>
            <a:endParaRPr/>
          </a:p>
        </p:txBody>
      </p:sp>
      <p:sp>
        <p:nvSpPr>
          <p:cNvPr id="366" name="Google Shape;366;p1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dirty="0">
                <a:solidFill>
                  <a:schemeClr val="hlink"/>
                </a:solidFill>
                <a:hlinkClick r:id="rId4"/>
              </a:rPr>
              <a:t>DoViewPlanning.Org</a:t>
            </a:r>
            <a:endParaRPr dirty="0"/>
          </a:p>
        </p:txBody>
      </p:sp>
      <p:pic>
        <p:nvPicPr>
          <p:cNvPr id="367" name="Google Shape;367;p1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C34A58E7-CDAC-7CAB-2FC6-49FC1ADD2970}"/>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B8993138-9A6E-275D-E07B-FFE7FF3C76E5}"/>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p14"/>
          <p:cNvSpPr txBox="1"/>
          <p:nvPr/>
        </p:nvSpPr>
        <p:spPr>
          <a:xfrm>
            <a:off x="457200" y="274320"/>
            <a:ext cx="8229600" cy="54864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b="0" i="0" u="none" strike="noStrike" cap="none">
                <a:solidFill>
                  <a:srgbClr val="000000"/>
                </a:solidFill>
                <a:latin typeface="Calibri"/>
                <a:ea typeface="Calibri"/>
                <a:cs typeface="Calibri"/>
                <a:sym typeface="Calibri"/>
              </a:rPr>
              <a:t>What is a DoView?</a:t>
            </a:r>
            <a:endParaRPr/>
          </a:p>
        </p:txBody>
      </p:sp>
      <p:sp>
        <p:nvSpPr>
          <p:cNvPr id="374" name="Google Shape;374;p14"/>
          <p:cNvSpPr txBox="1"/>
          <p:nvPr/>
        </p:nvSpPr>
        <p:spPr>
          <a:xfrm>
            <a:off x="914400" y="914400"/>
            <a:ext cx="7315200" cy="50292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a:p>
            <a:pPr marL="0" marR="0" lvl="0" indent="0" algn="l" rtl="0">
              <a:spcBef>
                <a:spcPts val="0"/>
              </a:spcBef>
              <a:spcAft>
                <a:spcPts val="0"/>
              </a:spcAft>
              <a:buNone/>
            </a:pPr>
            <a:r>
              <a:rPr lang="en-US" sz="1600">
                <a:solidFill>
                  <a:srgbClr val="000000"/>
                </a:solidFill>
                <a:latin typeface="Calibri"/>
                <a:ea typeface="Calibri"/>
                <a:cs typeface="Calibri"/>
                <a:sym typeface="Calibri"/>
              </a:rPr>
              <a:t>A DoView is a new type of diagram used to clarify the underlying ‘This-Then’ logic behind any issue. For example, in strategy and planning, all planning approaches are based on assumptions such as: if we do THIS, THEN that will happen.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A DoView makes these assumptions explicit, allowing them to be examined, evaluated and used to make better strategic decisions. A DoView works as a shared thinking tool, helping teams align their mental models about objectives. In planning, DoViews assist with prioritizing outcomes, placing indicators next to the boxes they measure, aligning activities with outcomes, measuring performance, evaluating impact, and guiding improvement efforts.</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DoViews can also analyze any document that is being used to think strategically about taking action—it surfaces the implicit ‘This-Then’ claims. For example, a DoView of a scientific paper reveals its logical structure, making it easier to summarize and understand. DoViewing a document highlights its implications for action.</a:t>
            </a:r>
            <a:br>
              <a:rPr lang="en-US" sz="1600">
                <a:solidFill>
                  <a:srgbClr val="000000"/>
                </a:solidFill>
                <a:latin typeface="Calibri"/>
                <a:ea typeface="Calibri"/>
                <a:cs typeface="Calibri"/>
                <a:sym typeface="Calibri"/>
              </a:rPr>
            </a:br>
            <a:br>
              <a:rPr lang="en-US" sz="1600">
                <a:solidFill>
                  <a:srgbClr val="000000"/>
                </a:solidFill>
                <a:latin typeface="Calibri"/>
                <a:ea typeface="Calibri"/>
                <a:cs typeface="Calibri"/>
                <a:sym typeface="Calibri"/>
              </a:rPr>
            </a:br>
            <a:r>
              <a:rPr lang="en-US" sz="1600">
                <a:solidFill>
                  <a:srgbClr val="000000"/>
                </a:solidFill>
                <a:latin typeface="Calibri"/>
                <a:ea typeface="Calibri"/>
                <a:cs typeface="Calibri"/>
                <a:sym typeface="Calibri"/>
              </a:rPr>
              <a:t>To generate a DoView about anything, visit DoView.Online for the free AI DoView Drawing Prompt (ChatGPT). DoViews are powerful for summarizing any complex content and accelerating understanding prior to taking any type of action in the world.</a:t>
            </a:r>
            <a:endParaRPr/>
          </a:p>
        </p:txBody>
      </p:sp>
      <p:sp>
        <p:nvSpPr>
          <p:cNvPr id="376" name="Google Shape;376;p14"/>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3"/>
              </a:rPr>
              <a:t>DoViewPlanning.Org</a:t>
            </a:r>
            <a:endParaRPr/>
          </a:p>
        </p:txBody>
      </p:sp>
      <p:pic>
        <p:nvPicPr>
          <p:cNvPr id="377" name="Google Shape;377;p14" title="Doview new.jpeg"/>
          <p:cNvPicPr preferRelativeResize="0"/>
          <p:nvPr/>
        </p:nvPicPr>
        <p:blipFill>
          <a:blip r:embed="rId4">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16C5C431-2C27-DF06-D032-E8A7AFBBCE5E}"/>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6CDCF9EA-029B-7D91-C42F-DB13BE64862E}"/>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12" name="Google Shape;112;p2"/>
          <p:cNvSpPr/>
          <p:nvPr/>
        </p:nvSpPr>
        <p:spPr>
          <a:xfrm>
            <a:off x="457200" y="868680"/>
            <a:ext cx="8229600" cy="41148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1" i="0" u="none" strike="noStrike" cap="none" dirty="0">
                <a:solidFill>
                  <a:srgbClr val="000000"/>
                </a:solidFill>
                <a:latin typeface="Calibri"/>
                <a:ea typeface="Calibri"/>
                <a:cs typeface="Calibri"/>
                <a:sym typeface="Calibri"/>
              </a:rPr>
              <a:t>Final Outcomes</a:t>
            </a:r>
            <a:endParaRPr b="1" dirty="0"/>
          </a:p>
        </p:txBody>
      </p:sp>
      <p:sp>
        <p:nvSpPr>
          <p:cNvPr id="113" name="Google Shape;113;p2"/>
          <p:cNvSpPr/>
          <p:nvPr/>
        </p:nvSpPr>
        <p:spPr>
          <a:xfrm>
            <a:off x="457200" y="868680"/>
            <a:ext cx="82296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4" name="Google Shape;114;p2"/>
          <p:cNvSpPr/>
          <p:nvPr/>
        </p:nvSpPr>
        <p:spPr>
          <a:xfrm>
            <a:off x="685800" y="242316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Government acts lawfully</a:t>
            </a:r>
            <a:endParaRPr/>
          </a:p>
        </p:txBody>
      </p:sp>
      <p:sp>
        <p:nvSpPr>
          <p:cNvPr id="115" name="Google Shape;115;p2"/>
          <p:cNvSpPr/>
          <p:nvPr/>
        </p:nvSpPr>
        <p:spPr>
          <a:xfrm>
            <a:off x="685800" y="242316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sp>
        <p:nvSpPr>
          <p:cNvPr id="116" name="Google Shape;116;p2"/>
          <p:cNvSpPr/>
          <p:nvPr/>
        </p:nvSpPr>
        <p:spPr>
          <a:xfrm>
            <a:off x="685800" y="333756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Rule of law protected</a:t>
            </a:r>
            <a:endParaRPr/>
          </a:p>
        </p:txBody>
      </p:sp>
      <p:sp>
        <p:nvSpPr>
          <p:cNvPr id="117" name="Google Shape;117;p2"/>
          <p:cNvSpPr/>
          <p:nvPr/>
        </p:nvSpPr>
        <p:spPr>
          <a:xfrm>
            <a:off x="685800" y="333756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sp>
        <p:nvSpPr>
          <p:cNvPr id="118" name="Google Shape;118;p2"/>
          <p:cNvSpPr/>
          <p:nvPr/>
        </p:nvSpPr>
        <p:spPr>
          <a:xfrm>
            <a:off x="685800" y="4251960"/>
            <a:ext cx="7772400" cy="731520"/>
          </a:xfrm>
          <a:prstGeom prst="rect">
            <a:avLst/>
          </a:prstGeom>
          <a:solidFill>
            <a:srgbClr val="FFFFFF"/>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b="1" i="0" u="none" strike="noStrike" cap="none">
                <a:solidFill>
                  <a:srgbClr val="000000"/>
                </a:solidFill>
                <a:latin typeface="Calibri"/>
                <a:ea typeface="Calibri"/>
                <a:cs typeface="Calibri"/>
                <a:sym typeface="Calibri"/>
              </a:rPr>
              <a:t>Public confidence maintained</a:t>
            </a:r>
            <a:endParaRPr/>
          </a:p>
        </p:txBody>
      </p:sp>
      <p:sp>
        <p:nvSpPr>
          <p:cNvPr id="119" name="Google Shape;119;p2"/>
          <p:cNvSpPr/>
          <p:nvPr/>
        </p:nvSpPr>
        <p:spPr>
          <a:xfrm>
            <a:off x="685800" y="4251960"/>
            <a:ext cx="7772400" cy="18000"/>
          </a:xfrm>
          <a:prstGeom prst="rect">
            <a:avLst/>
          </a:prstGeom>
          <a:solidFill>
            <a:srgbClr val="BEBEBE"/>
          </a:solidFill>
          <a:ln>
            <a:noFill/>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b="0" i="0" u="none" strike="noStrike" cap="none">
              <a:solidFill>
                <a:schemeClr val="lt1"/>
              </a:solidFill>
              <a:latin typeface="Calibri"/>
              <a:ea typeface="Calibri"/>
              <a:cs typeface="Calibri"/>
              <a:sym typeface="Calibri"/>
            </a:endParaRPr>
          </a:p>
        </p:txBody>
      </p:sp>
      <p:sp>
        <p:nvSpPr>
          <p:cNvPr id="121" name="Google Shape;121;p2"/>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122" name="Google Shape;122;p2"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123" name="Google Shape;123;p2"/>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
        <p:nvSpPr>
          <p:cNvPr id="2" name="TextBox 1">
            <a:extLst>
              <a:ext uri="{FF2B5EF4-FFF2-40B4-BE49-F238E27FC236}">
                <a16:creationId xmlns:a16="http://schemas.microsoft.com/office/drawing/2014/main" id="{F1A45D45-5543-4697-3D36-65B816BC0B4C}"/>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3">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29" name="Google Shape;129;p3"/>
          <p:cNvSpPr/>
          <p:nvPr/>
        </p:nvSpPr>
        <p:spPr>
          <a:xfrm>
            <a:off x="457200" y="868680"/>
            <a:ext cx="8229600" cy="41148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Constitutional &amp; Law-Officer Support</a:t>
            </a:r>
            <a:endParaRPr/>
          </a:p>
        </p:txBody>
      </p:sp>
      <p:sp>
        <p:nvSpPr>
          <p:cNvPr id="130" name="Google Shape;130;p3"/>
          <p:cNvSpPr/>
          <p:nvPr/>
        </p:nvSpPr>
        <p:spPr>
          <a:xfrm>
            <a:off x="1333500" y="18745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Statutory roles clarified</a:t>
            </a:r>
            <a:endParaRPr/>
          </a:p>
        </p:txBody>
      </p:sp>
      <p:sp>
        <p:nvSpPr>
          <p:cNvPr id="131" name="Google Shape;131;p3"/>
          <p:cNvSpPr/>
          <p:nvPr/>
        </p:nvSpPr>
        <p:spPr>
          <a:xfrm>
            <a:off x="1333500" y="27889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Independence safeguards maintained</a:t>
            </a:r>
            <a:endParaRPr/>
          </a:p>
        </p:txBody>
      </p:sp>
      <p:sp>
        <p:nvSpPr>
          <p:cNvPr id="132" name="Google Shape;132;p3"/>
          <p:cNvSpPr/>
          <p:nvPr/>
        </p:nvSpPr>
        <p:spPr>
          <a:xfrm>
            <a:off x="1333500" y="37033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Appointments processes administered</a:t>
            </a:r>
            <a:endParaRPr/>
          </a:p>
        </p:txBody>
      </p:sp>
      <p:sp>
        <p:nvSpPr>
          <p:cNvPr id="133" name="Google Shape;133;p3"/>
          <p:cNvSpPr/>
          <p:nvPr/>
        </p:nvSpPr>
        <p:spPr>
          <a:xfrm>
            <a:off x="1333500" y="46177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Charities protection advice delivered</a:t>
            </a:r>
            <a:endParaRPr/>
          </a:p>
        </p:txBody>
      </p:sp>
      <p:sp>
        <p:nvSpPr>
          <p:cNvPr id="134" name="Google Shape;134;p3"/>
          <p:cNvSpPr/>
          <p:nvPr/>
        </p:nvSpPr>
        <p:spPr>
          <a:xfrm>
            <a:off x="3002280" y="349758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35" name="Google Shape;135;p3"/>
          <p:cNvSpPr/>
          <p:nvPr/>
        </p:nvSpPr>
        <p:spPr>
          <a:xfrm>
            <a:off x="3413760" y="18745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High-quality constitutional opinions issued</a:t>
            </a:r>
            <a:endParaRPr/>
          </a:p>
        </p:txBody>
      </p:sp>
      <p:sp>
        <p:nvSpPr>
          <p:cNvPr id="136" name="Google Shape;136;p3"/>
          <p:cNvSpPr/>
          <p:nvPr/>
        </p:nvSpPr>
        <p:spPr>
          <a:xfrm>
            <a:off x="3413760" y="27889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Judicial, electoral &amp; parliamentary matters advised</a:t>
            </a:r>
            <a:endParaRPr/>
          </a:p>
        </p:txBody>
      </p:sp>
      <p:sp>
        <p:nvSpPr>
          <p:cNvPr id="137" name="Google Shape;137;p3"/>
          <p:cNvSpPr/>
          <p:nvPr/>
        </p:nvSpPr>
        <p:spPr>
          <a:xfrm>
            <a:off x="3413760" y="37033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International extradition requests processed</a:t>
            </a:r>
            <a:endParaRPr/>
          </a:p>
        </p:txBody>
      </p:sp>
      <p:sp>
        <p:nvSpPr>
          <p:cNvPr id="138" name="Google Shape;138;p3"/>
          <p:cNvSpPr/>
          <p:nvPr/>
        </p:nvSpPr>
        <p:spPr>
          <a:xfrm>
            <a:off x="3413760" y="46177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OIA &amp; privacy guidance provided</a:t>
            </a:r>
            <a:endParaRPr/>
          </a:p>
        </p:txBody>
      </p:sp>
      <p:sp>
        <p:nvSpPr>
          <p:cNvPr id="139" name="Google Shape;139;p3"/>
          <p:cNvSpPr/>
          <p:nvPr/>
        </p:nvSpPr>
        <p:spPr>
          <a:xfrm>
            <a:off x="5082540" y="349758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0" name="Google Shape;140;p3"/>
          <p:cNvSpPr/>
          <p:nvPr/>
        </p:nvSpPr>
        <p:spPr>
          <a:xfrm>
            <a:off x="5494020" y="23317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Executive decision-making lawfully constrained</a:t>
            </a:r>
            <a:endParaRPr/>
          </a:p>
        </p:txBody>
      </p:sp>
      <p:sp>
        <p:nvSpPr>
          <p:cNvPr id="141" name="Google Shape;141;p3"/>
          <p:cNvSpPr/>
          <p:nvPr/>
        </p:nvSpPr>
        <p:spPr>
          <a:xfrm>
            <a:off x="5494020" y="32461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Rule-of-law safeguards upheld</a:t>
            </a:r>
            <a:endParaRPr/>
          </a:p>
        </p:txBody>
      </p:sp>
      <p:sp>
        <p:nvSpPr>
          <p:cNvPr id="142" name="Google Shape;142;p3"/>
          <p:cNvSpPr/>
          <p:nvPr/>
        </p:nvSpPr>
        <p:spPr>
          <a:xfrm>
            <a:off x="5494020" y="4160520"/>
            <a:ext cx="1531620" cy="731520"/>
          </a:xfrm>
          <a:prstGeom prst="rect">
            <a:avLst/>
          </a:prstGeom>
          <a:solidFill>
            <a:srgbClr val="FFFFBA"/>
          </a:solidFill>
          <a:ln w="9525" cap="flat" cmpd="sng">
            <a:solidFill>
              <a:srgbClr val="FFFFBA"/>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trust in constitutional processes reinforced</a:t>
            </a:r>
            <a:endParaRPr/>
          </a:p>
        </p:txBody>
      </p:sp>
      <p:sp>
        <p:nvSpPr>
          <p:cNvPr id="144" name="Google Shape;144;p3"/>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45" name="Google Shape;145;p3"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10864059-A734-23CC-DF1F-8C2E213B65CB}"/>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DD1BA663-39D5-2464-D775-4DC2F6A6863D}"/>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4">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52" name="Google Shape;152;p4"/>
          <p:cNvSpPr/>
          <p:nvPr/>
        </p:nvSpPr>
        <p:spPr>
          <a:xfrm>
            <a:off x="457200" y="868680"/>
            <a:ext cx="8229600" cy="41148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Treaty of Waitangi Legal Services</a:t>
            </a:r>
            <a:endParaRPr/>
          </a:p>
        </p:txBody>
      </p:sp>
      <p:sp>
        <p:nvSpPr>
          <p:cNvPr id="153" name="Google Shape;153;p4"/>
          <p:cNvSpPr/>
          <p:nvPr/>
        </p:nvSpPr>
        <p:spPr>
          <a:xfrm>
            <a:off x="685800" y="22402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Historical research completed</a:t>
            </a:r>
            <a:endParaRPr/>
          </a:p>
        </p:txBody>
      </p:sp>
      <p:sp>
        <p:nvSpPr>
          <p:cNvPr id="154" name="Google Shape;154;p4"/>
          <p:cNvSpPr/>
          <p:nvPr/>
        </p:nvSpPr>
        <p:spPr>
          <a:xfrm>
            <a:off x="685800" y="31546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Settlement-legislation implications analysed</a:t>
            </a:r>
            <a:endParaRPr/>
          </a:p>
        </p:txBody>
      </p:sp>
      <p:sp>
        <p:nvSpPr>
          <p:cNvPr id="155" name="Google Shape;155;p4"/>
          <p:cNvSpPr/>
          <p:nvPr/>
        </p:nvSpPr>
        <p:spPr>
          <a:xfrm>
            <a:off x="685800" y="40690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Crown-agency Treaty obligations advised</a:t>
            </a:r>
            <a:endParaRPr/>
          </a:p>
        </p:txBody>
      </p:sp>
      <p:sp>
        <p:nvSpPr>
          <p:cNvPr id="156" name="Google Shape;156;p4"/>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7" name="Google Shape;157;p4"/>
          <p:cNvSpPr/>
          <p:nvPr/>
        </p:nvSpPr>
        <p:spPr>
          <a:xfrm>
            <a:off x="3459480" y="22402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Waitangi Tribunal cases represented</a:t>
            </a:r>
            <a:endParaRPr/>
          </a:p>
        </p:txBody>
      </p:sp>
      <p:sp>
        <p:nvSpPr>
          <p:cNvPr id="158" name="Google Shape;158;p4"/>
          <p:cNvSpPr/>
          <p:nvPr/>
        </p:nvSpPr>
        <p:spPr>
          <a:xfrm>
            <a:off x="3459480" y="31546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Contemporary Treaty claims defended</a:t>
            </a:r>
            <a:endParaRPr/>
          </a:p>
        </p:txBody>
      </p:sp>
      <p:sp>
        <p:nvSpPr>
          <p:cNvPr id="159" name="Google Shape;159;p4"/>
          <p:cNvSpPr/>
          <p:nvPr/>
        </p:nvSpPr>
        <p:spPr>
          <a:xfrm>
            <a:off x="3459480" y="40690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Cross-agency settlement negotiations supported</a:t>
            </a:r>
            <a:endParaRPr/>
          </a:p>
        </p:txBody>
      </p:sp>
      <p:sp>
        <p:nvSpPr>
          <p:cNvPr id="160" name="Google Shape;160;p4"/>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61" name="Google Shape;161;p4"/>
          <p:cNvSpPr/>
          <p:nvPr/>
        </p:nvSpPr>
        <p:spPr>
          <a:xfrm>
            <a:off x="6233160" y="22402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Treaty obligations lawfully honoured</a:t>
            </a:r>
            <a:endParaRPr/>
          </a:p>
        </p:txBody>
      </p:sp>
      <p:sp>
        <p:nvSpPr>
          <p:cNvPr id="162" name="Google Shape;162;p4"/>
          <p:cNvSpPr/>
          <p:nvPr/>
        </p:nvSpPr>
        <p:spPr>
          <a:xfrm>
            <a:off x="6233160" y="31546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Durable settlements achieved</a:t>
            </a:r>
            <a:endParaRPr/>
          </a:p>
        </p:txBody>
      </p:sp>
      <p:sp>
        <p:nvSpPr>
          <p:cNvPr id="163" name="Google Shape;163;p4"/>
          <p:cNvSpPr/>
          <p:nvPr/>
        </p:nvSpPr>
        <p:spPr>
          <a:xfrm>
            <a:off x="6233160" y="4069080"/>
            <a:ext cx="2225040" cy="731520"/>
          </a:xfrm>
          <a:prstGeom prst="rect">
            <a:avLst/>
          </a:prstGeom>
          <a:solidFill>
            <a:srgbClr val="F9D3D4"/>
          </a:solidFill>
          <a:ln w="9525" cap="flat" cmpd="sng">
            <a:solidFill>
              <a:srgbClr val="F9D3D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Māori-Crown relationships strengthened</a:t>
            </a:r>
            <a:endParaRPr/>
          </a:p>
        </p:txBody>
      </p:sp>
      <p:sp>
        <p:nvSpPr>
          <p:cNvPr id="165" name="Google Shape;165;p4"/>
          <p:cNvSpPr txBox="1"/>
          <p:nvPr/>
        </p:nvSpPr>
        <p:spPr>
          <a:xfrm>
            <a:off x="6968350" y="6017050"/>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66" name="Google Shape;166;p4" title="Doview new.jpeg"/>
          <p:cNvPicPr preferRelativeResize="0"/>
          <p:nvPr/>
        </p:nvPicPr>
        <p:blipFill>
          <a:blip r:embed="rId5">
            <a:alphaModFix/>
          </a:blip>
          <a:stretch>
            <a:fillRect/>
          </a:stretch>
        </p:blipFill>
        <p:spPr>
          <a:xfrm>
            <a:off x="6640900" y="6017052"/>
            <a:ext cx="327447" cy="307800"/>
          </a:xfrm>
          <a:prstGeom prst="rect">
            <a:avLst/>
          </a:prstGeom>
          <a:noFill/>
          <a:ln>
            <a:noFill/>
          </a:ln>
        </p:spPr>
      </p:pic>
      <p:sp>
        <p:nvSpPr>
          <p:cNvPr id="3" name="TextBox 2">
            <a:extLst>
              <a:ext uri="{FF2B5EF4-FFF2-40B4-BE49-F238E27FC236}">
                <a16:creationId xmlns:a16="http://schemas.microsoft.com/office/drawing/2014/main" id="{06818AC0-0813-D916-060C-A5199DEC8DF4}"/>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0C1005DD-82CB-AC85-295D-2029BC0057D7}"/>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5">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73" name="Google Shape;173;p5"/>
          <p:cNvSpPr/>
          <p:nvPr/>
        </p:nvSpPr>
        <p:spPr>
          <a:xfrm>
            <a:off x="457200" y="868680"/>
            <a:ext cx="8229600" cy="41148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Human Rights &amp; International Law Advice</a:t>
            </a:r>
            <a:endParaRPr/>
          </a:p>
        </p:txBody>
      </p:sp>
      <p:sp>
        <p:nvSpPr>
          <p:cNvPr id="174" name="Google Shape;174;p5"/>
          <p:cNvSpPr/>
          <p:nvPr/>
        </p:nvSpPr>
        <p:spPr>
          <a:xfrm>
            <a:off x="685800" y="2240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Bill-of-Rights compliance reviewed</a:t>
            </a:r>
            <a:endParaRPr/>
          </a:p>
        </p:txBody>
      </p:sp>
      <p:sp>
        <p:nvSpPr>
          <p:cNvPr id="175" name="Google Shape;175;p5"/>
          <p:cNvSpPr/>
          <p:nvPr/>
        </p:nvSpPr>
        <p:spPr>
          <a:xfrm>
            <a:off x="685800" y="31546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Discrimination risks assessed</a:t>
            </a:r>
            <a:endParaRPr/>
          </a:p>
        </p:txBody>
      </p:sp>
      <p:sp>
        <p:nvSpPr>
          <p:cNvPr id="176" name="Google Shape;176;p5"/>
          <p:cNvSpPr/>
          <p:nvPr/>
        </p:nvSpPr>
        <p:spPr>
          <a:xfrm>
            <a:off x="685800" y="4069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International treaty obligations scanned</a:t>
            </a:r>
            <a:endParaRPr/>
          </a:p>
        </p:txBody>
      </p:sp>
      <p:sp>
        <p:nvSpPr>
          <p:cNvPr id="177" name="Google Shape;177;p5"/>
          <p:cNvSpPr/>
          <p:nvPr/>
        </p:nvSpPr>
        <p:spPr>
          <a:xfrm>
            <a:off x="30480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78" name="Google Shape;178;p5"/>
          <p:cNvSpPr/>
          <p:nvPr/>
        </p:nvSpPr>
        <p:spPr>
          <a:xfrm>
            <a:off x="3459480" y="2240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Human-rights opinions issued</a:t>
            </a:r>
            <a:endParaRPr/>
          </a:p>
        </p:txBody>
      </p:sp>
      <p:sp>
        <p:nvSpPr>
          <p:cNvPr id="179" name="Google Shape;179;p5"/>
          <p:cNvSpPr/>
          <p:nvPr/>
        </p:nvSpPr>
        <p:spPr>
          <a:xfrm>
            <a:off x="3459480" y="31546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Prisoners’-rights cases litigated</a:t>
            </a:r>
            <a:endParaRPr/>
          </a:p>
        </p:txBody>
      </p:sp>
      <p:sp>
        <p:nvSpPr>
          <p:cNvPr id="180" name="Google Shape;180;p5"/>
          <p:cNvSpPr/>
          <p:nvPr/>
        </p:nvSpPr>
        <p:spPr>
          <a:xfrm>
            <a:off x="3459480" y="4069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Counter-terrorism measures scrutinised</a:t>
            </a:r>
            <a:endParaRPr/>
          </a:p>
        </p:txBody>
      </p:sp>
      <p:sp>
        <p:nvSpPr>
          <p:cNvPr id="181" name="Google Shape;181;p5"/>
          <p:cNvSpPr/>
          <p:nvPr/>
        </p:nvSpPr>
        <p:spPr>
          <a:xfrm>
            <a:off x="58216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82" name="Google Shape;182;p5"/>
          <p:cNvSpPr/>
          <p:nvPr/>
        </p:nvSpPr>
        <p:spPr>
          <a:xfrm>
            <a:off x="6233160" y="22402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Government actions rights-consistent</a:t>
            </a:r>
            <a:endParaRPr/>
          </a:p>
        </p:txBody>
      </p:sp>
      <p:sp>
        <p:nvSpPr>
          <p:cNvPr id="183" name="Google Shape;183;p5"/>
          <p:cNvSpPr/>
          <p:nvPr/>
        </p:nvSpPr>
        <p:spPr>
          <a:xfrm>
            <a:off x="6233160" y="31546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International obligations fulfilled</a:t>
            </a:r>
            <a:endParaRPr/>
          </a:p>
        </p:txBody>
      </p:sp>
      <p:sp>
        <p:nvSpPr>
          <p:cNvPr id="184" name="Google Shape;184;p5"/>
          <p:cNvSpPr/>
          <p:nvPr/>
        </p:nvSpPr>
        <p:spPr>
          <a:xfrm>
            <a:off x="6233160" y="4069080"/>
            <a:ext cx="2225040" cy="731520"/>
          </a:xfrm>
          <a:prstGeom prst="rect">
            <a:avLst/>
          </a:prstGeom>
          <a:solidFill>
            <a:srgbClr val="9FE1FF"/>
          </a:solidFill>
          <a:ln w="9525" cap="flat" cmpd="sng">
            <a:solidFill>
              <a:srgbClr val="9FE1F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Systemic human-rights breaches reduced</a:t>
            </a:r>
            <a:endParaRPr/>
          </a:p>
        </p:txBody>
      </p:sp>
      <p:sp>
        <p:nvSpPr>
          <p:cNvPr id="187" name="Google Shape;187;p5"/>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rgbClr val="0000FF"/>
                </a:solidFill>
                <a:hlinkClick r:id="rId4">
                  <a:extLst>
                    <a:ext uri="{A12FA001-AC4F-418D-AE19-62706E023703}">
                      <ahyp:hlinkClr xmlns:ahyp="http://schemas.microsoft.com/office/drawing/2018/hyperlinkcolor" val="tx"/>
                    </a:ext>
                  </a:extLst>
                </a:hlinkClick>
              </a:rPr>
              <a:t>DoViewPlanning.Org</a:t>
            </a:r>
            <a:endParaRPr/>
          </a:p>
        </p:txBody>
      </p:sp>
      <p:pic>
        <p:nvPicPr>
          <p:cNvPr id="188" name="Google Shape;188;p5"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CEC1CA20-5747-AF92-51B0-6FF9E9D41317}"/>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55EF9F7A-F52D-AC53-0954-D2B3DC6DD8FF}"/>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6">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194" name="Google Shape;194;p6"/>
          <p:cNvSpPr/>
          <p:nvPr/>
        </p:nvSpPr>
        <p:spPr>
          <a:xfrm>
            <a:off x="457200" y="868680"/>
            <a:ext cx="8229600" cy="41148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Public-Law &amp; Crown Legal-Risk Management</a:t>
            </a:r>
            <a:endParaRPr/>
          </a:p>
        </p:txBody>
      </p:sp>
      <p:sp>
        <p:nvSpPr>
          <p:cNvPr id="195" name="Google Shape;195;p6"/>
          <p:cNvSpPr/>
          <p:nvPr/>
        </p:nvSpPr>
        <p:spPr>
          <a:xfrm>
            <a:off x="68580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High-impact public-law trends mapped</a:t>
            </a:r>
            <a:endParaRPr/>
          </a:p>
        </p:txBody>
      </p:sp>
      <p:sp>
        <p:nvSpPr>
          <p:cNvPr id="196" name="Google Shape;196;p6"/>
          <p:cNvSpPr/>
          <p:nvPr/>
        </p:nvSpPr>
        <p:spPr>
          <a:xfrm>
            <a:off x="68580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Legal-risk register maintained</a:t>
            </a:r>
            <a:endParaRPr/>
          </a:p>
        </p:txBody>
      </p:sp>
      <p:sp>
        <p:nvSpPr>
          <p:cNvPr id="197" name="Google Shape;197;p6"/>
          <p:cNvSpPr/>
          <p:nvPr/>
        </p:nvSpPr>
        <p:spPr>
          <a:xfrm>
            <a:off x="68580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Cross-agency scanning undertaken</a:t>
            </a:r>
            <a:endParaRPr/>
          </a:p>
        </p:txBody>
      </p:sp>
      <p:sp>
        <p:nvSpPr>
          <p:cNvPr id="198" name="Google Shape;198;p6"/>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9" name="Google Shape;199;p6"/>
          <p:cNvSpPr/>
          <p:nvPr/>
        </p:nvSpPr>
        <p:spPr>
          <a:xfrm>
            <a:off x="276606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Judicial-review advice delivered</a:t>
            </a:r>
            <a:endParaRPr/>
          </a:p>
        </p:txBody>
      </p:sp>
      <p:sp>
        <p:nvSpPr>
          <p:cNvPr id="200" name="Google Shape;200;p6"/>
          <p:cNvSpPr/>
          <p:nvPr/>
        </p:nvSpPr>
        <p:spPr>
          <a:xfrm>
            <a:off x="276606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Major civil-litigation strategies formulated</a:t>
            </a:r>
            <a:endParaRPr/>
          </a:p>
        </p:txBody>
      </p:sp>
      <p:sp>
        <p:nvSpPr>
          <p:cNvPr id="201" name="Google Shape;201;p6"/>
          <p:cNvSpPr/>
          <p:nvPr/>
        </p:nvSpPr>
        <p:spPr>
          <a:xfrm>
            <a:off x="276606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Legislative proposals vetted</a:t>
            </a:r>
            <a:endParaRPr/>
          </a:p>
        </p:txBody>
      </p:sp>
      <p:sp>
        <p:nvSpPr>
          <p:cNvPr id="202" name="Google Shape;202;p6"/>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3" name="Google Shape;203;p6"/>
          <p:cNvSpPr/>
          <p:nvPr/>
        </p:nvSpPr>
        <p:spPr>
          <a:xfrm>
            <a:off x="4846320" y="26974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High-stakes litigation conducted</a:t>
            </a:r>
            <a:endParaRPr/>
          </a:p>
        </p:txBody>
      </p:sp>
      <p:sp>
        <p:nvSpPr>
          <p:cNvPr id="204" name="Google Shape;204;p6"/>
          <p:cNvSpPr/>
          <p:nvPr/>
        </p:nvSpPr>
        <p:spPr>
          <a:xfrm>
            <a:off x="4846320" y="36118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Judgments monitored</a:t>
            </a:r>
            <a:endParaRPr/>
          </a:p>
        </p:txBody>
      </p:sp>
      <p:sp>
        <p:nvSpPr>
          <p:cNvPr id="205" name="Google Shape;205;p6"/>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06" name="Google Shape;206;p6"/>
          <p:cNvSpPr/>
          <p:nvPr/>
        </p:nvSpPr>
        <p:spPr>
          <a:xfrm>
            <a:off x="6926580" y="22402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Crown legal exposure mitigated</a:t>
            </a:r>
            <a:endParaRPr/>
          </a:p>
        </p:txBody>
      </p:sp>
      <p:sp>
        <p:nvSpPr>
          <p:cNvPr id="207" name="Google Shape;207;p6"/>
          <p:cNvSpPr/>
          <p:nvPr/>
        </p:nvSpPr>
        <p:spPr>
          <a:xfrm>
            <a:off x="6926580" y="31546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Public-sector decisions validated</a:t>
            </a:r>
            <a:endParaRPr/>
          </a:p>
        </p:txBody>
      </p:sp>
      <p:sp>
        <p:nvSpPr>
          <p:cNvPr id="208" name="Google Shape;208;p6"/>
          <p:cNvSpPr/>
          <p:nvPr/>
        </p:nvSpPr>
        <p:spPr>
          <a:xfrm>
            <a:off x="6926580" y="4069080"/>
            <a:ext cx="1531620" cy="731520"/>
          </a:xfrm>
          <a:prstGeom prst="rect">
            <a:avLst/>
          </a:prstGeom>
          <a:solidFill>
            <a:srgbClr val="BEFFA1"/>
          </a:solidFill>
          <a:ln w="9525" cap="flat" cmpd="sng">
            <a:solidFill>
              <a:srgbClr val="BEFFA1"/>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Executive accountability increased</a:t>
            </a:r>
            <a:endParaRPr/>
          </a:p>
        </p:txBody>
      </p:sp>
      <p:sp>
        <p:nvSpPr>
          <p:cNvPr id="210" name="Google Shape;210;p6"/>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211" name="Google Shape;211;p6"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026AAA89-2E49-FD62-9CD2-B6802D4BB195}"/>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122267B9-1386-5F03-9AD0-C2E2FD32C118}"/>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7" name="Google Shape;217;p7">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18" name="Google Shape;218;p7"/>
          <p:cNvSpPr/>
          <p:nvPr/>
        </p:nvSpPr>
        <p:spPr>
          <a:xfrm>
            <a:off x="457200" y="868680"/>
            <a:ext cx="8229600" cy="41148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Revenue &amp; Tax Litigation Services</a:t>
            </a:r>
            <a:endParaRPr/>
          </a:p>
        </p:txBody>
      </p:sp>
      <p:sp>
        <p:nvSpPr>
          <p:cNvPr id="219" name="Google Shape;219;p7"/>
          <p:cNvSpPr/>
          <p:nvPr/>
        </p:nvSpPr>
        <p:spPr>
          <a:xfrm>
            <a:off x="685800" y="26974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Tax-statute interpretations clarified</a:t>
            </a:r>
            <a:endParaRPr/>
          </a:p>
        </p:txBody>
      </p:sp>
      <p:sp>
        <p:nvSpPr>
          <p:cNvPr id="220" name="Google Shape;220;p7"/>
          <p:cNvSpPr/>
          <p:nvPr/>
        </p:nvSpPr>
        <p:spPr>
          <a:xfrm>
            <a:off x="685800" y="36118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Customs &amp; excise powers advised</a:t>
            </a:r>
            <a:endParaRPr/>
          </a:p>
        </p:txBody>
      </p:sp>
      <p:sp>
        <p:nvSpPr>
          <p:cNvPr id="221" name="Google Shape;221;p7"/>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2" name="Google Shape;222;p7"/>
          <p:cNvSpPr/>
          <p:nvPr/>
        </p:nvSpPr>
        <p:spPr>
          <a:xfrm>
            <a:off x="2766060" y="22402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Tax-challenge proceedings initiated</a:t>
            </a:r>
            <a:endParaRPr/>
          </a:p>
        </p:txBody>
      </p:sp>
      <p:sp>
        <p:nvSpPr>
          <p:cNvPr id="223" name="Google Shape;223;p7"/>
          <p:cNvSpPr/>
          <p:nvPr/>
        </p:nvSpPr>
        <p:spPr>
          <a:xfrm>
            <a:off x="2766060" y="31546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Judicial reviews filed</a:t>
            </a:r>
            <a:endParaRPr/>
          </a:p>
        </p:txBody>
      </p:sp>
      <p:sp>
        <p:nvSpPr>
          <p:cNvPr id="224" name="Google Shape;224;p7"/>
          <p:cNvSpPr/>
          <p:nvPr/>
        </p:nvSpPr>
        <p:spPr>
          <a:xfrm>
            <a:off x="2766060" y="40690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Evidence gathered</a:t>
            </a:r>
            <a:endParaRPr/>
          </a:p>
        </p:txBody>
      </p:sp>
      <p:sp>
        <p:nvSpPr>
          <p:cNvPr id="225" name="Google Shape;225;p7"/>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6" name="Google Shape;226;p7"/>
          <p:cNvSpPr/>
          <p:nvPr/>
        </p:nvSpPr>
        <p:spPr>
          <a:xfrm>
            <a:off x="4846320" y="26974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Civil trials argued</a:t>
            </a:r>
            <a:endParaRPr/>
          </a:p>
        </p:txBody>
      </p:sp>
      <p:sp>
        <p:nvSpPr>
          <p:cNvPr id="227" name="Google Shape;227;p7"/>
          <p:cNvSpPr/>
          <p:nvPr/>
        </p:nvSpPr>
        <p:spPr>
          <a:xfrm>
            <a:off x="4846320" y="36118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Appellate tax matters pursued</a:t>
            </a:r>
            <a:endParaRPr/>
          </a:p>
        </p:txBody>
      </p:sp>
      <p:sp>
        <p:nvSpPr>
          <p:cNvPr id="228" name="Google Shape;228;p7"/>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29" name="Google Shape;229;p7"/>
          <p:cNvSpPr/>
          <p:nvPr/>
        </p:nvSpPr>
        <p:spPr>
          <a:xfrm>
            <a:off x="6926580" y="26974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Crown revenue protected</a:t>
            </a:r>
            <a:endParaRPr/>
          </a:p>
        </p:txBody>
      </p:sp>
      <p:sp>
        <p:nvSpPr>
          <p:cNvPr id="230" name="Google Shape;230;p7"/>
          <p:cNvSpPr/>
          <p:nvPr/>
        </p:nvSpPr>
        <p:spPr>
          <a:xfrm>
            <a:off x="6926580" y="3611880"/>
            <a:ext cx="1531620" cy="731520"/>
          </a:xfrm>
          <a:prstGeom prst="rect">
            <a:avLst/>
          </a:prstGeom>
          <a:solidFill>
            <a:srgbClr val="D4C9A4"/>
          </a:solidFill>
          <a:ln w="9525" cap="flat" cmpd="sng">
            <a:solidFill>
              <a:srgbClr val="D4C9A4"/>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Tax-system integrity upheld</a:t>
            </a:r>
            <a:endParaRPr/>
          </a:p>
        </p:txBody>
      </p:sp>
      <p:sp>
        <p:nvSpPr>
          <p:cNvPr id="232" name="Google Shape;232;p7"/>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233" name="Google Shape;233;p7"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6E5D6104-3744-A43E-B4C8-933EBEBEB86D}"/>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FA9CB26D-669D-8951-8001-6321160A7EC5}"/>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8"/>
        <p:cNvGrpSpPr/>
        <p:nvPr/>
      </p:nvGrpSpPr>
      <p:grpSpPr>
        <a:xfrm>
          <a:off x="0" y="0"/>
          <a:ext cx="0" cy="0"/>
          <a:chOff x="0" y="0"/>
          <a:chExt cx="0" cy="0"/>
        </a:xfrm>
      </p:grpSpPr>
      <p:sp>
        <p:nvSpPr>
          <p:cNvPr id="239" name="Google Shape;239;p8">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40" name="Google Shape;240;p8"/>
          <p:cNvSpPr/>
          <p:nvPr/>
        </p:nvSpPr>
        <p:spPr>
          <a:xfrm>
            <a:off x="457200" y="868680"/>
            <a:ext cx="8229600" cy="41148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Criminal Appeals &amp; International Assistance</a:t>
            </a:r>
            <a:endParaRPr/>
          </a:p>
        </p:txBody>
      </p:sp>
      <p:sp>
        <p:nvSpPr>
          <p:cNvPr id="241" name="Google Shape;241;p8"/>
          <p:cNvSpPr/>
          <p:nvPr/>
        </p:nvSpPr>
        <p:spPr>
          <a:xfrm>
            <a:off x="685800" y="26974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Conviction-appeal files assessed</a:t>
            </a:r>
            <a:endParaRPr/>
          </a:p>
        </p:txBody>
      </p:sp>
      <p:sp>
        <p:nvSpPr>
          <p:cNvPr id="242" name="Google Shape;242;p8"/>
          <p:cNvSpPr/>
          <p:nvPr/>
        </p:nvSpPr>
        <p:spPr>
          <a:xfrm>
            <a:off x="685800" y="36118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Leave-to-appeal recommendations drafted</a:t>
            </a:r>
            <a:endParaRPr/>
          </a:p>
        </p:txBody>
      </p:sp>
      <p:sp>
        <p:nvSpPr>
          <p:cNvPr id="243" name="Google Shape;243;p8"/>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4" name="Google Shape;244;p8"/>
          <p:cNvSpPr/>
          <p:nvPr/>
        </p:nvSpPr>
        <p:spPr>
          <a:xfrm>
            <a:off x="2766060" y="26974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Court-of-Appeal arguments presented</a:t>
            </a:r>
            <a:endParaRPr/>
          </a:p>
        </p:txBody>
      </p:sp>
      <p:sp>
        <p:nvSpPr>
          <p:cNvPr id="245" name="Google Shape;245;p8"/>
          <p:cNvSpPr/>
          <p:nvPr/>
        </p:nvSpPr>
        <p:spPr>
          <a:xfrm>
            <a:off x="2766060" y="36118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Supreme-Court submissions delivered</a:t>
            </a:r>
            <a:endParaRPr/>
          </a:p>
        </p:txBody>
      </p:sp>
      <p:sp>
        <p:nvSpPr>
          <p:cNvPr id="246" name="Google Shape;246;p8"/>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47" name="Google Shape;247;p8"/>
          <p:cNvSpPr/>
          <p:nvPr/>
        </p:nvSpPr>
        <p:spPr>
          <a:xfrm>
            <a:off x="4846320" y="22402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Extradition requests processed</a:t>
            </a:r>
            <a:endParaRPr/>
          </a:p>
        </p:txBody>
      </p:sp>
      <p:sp>
        <p:nvSpPr>
          <p:cNvPr id="248" name="Google Shape;248;p8"/>
          <p:cNvSpPr/>
          <p:nvPr/>
        </p:nvSpPr>
        <p:spPr>
          <a:xfrm>
            <a:off x="4846320" y="31546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Mutual legal assistance provided</a:t>
            </a:r>
            <a:endParaRPr/>
          </a:p>
        </p:txBody>
      </p:sp>
      <p:sp>
        <p:nvSpPr>
          <p:cNvPr id="249" name="Google Shape;249;p8"/>
          <p:cNvSpPr/>
          <p:nvPr/>
        </p:nvSpPr>
        <p:spPr>
          <a:xfrm>
            <a:off x="4846320" y="40690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Outgoing assistance requests issued</a:t>
            </a:r>
            <a:endParaRPr/>
          </a:p>
        </p:txBody>
      </p:sp>
      <p:sp>
        <p:nvSpPr>
          <p:cNvPr id="250" name="Google Shape;250;p8"/>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51" name="Google Shape;251;p8"/>
          <p:cNvSpPr/>
          <p:nvPr/>
        </p:nvSpPr>
        <p:spPr>
          <a:xfrm>
            <a:off x="6926580" y="26974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Criminal-justice integrity reinforced</a:t>
            </a:r>
            <a:endParaRPr/>
          </a:p>
        </p:txBody>
      </p:sp>
      <p:sp>
        <p:nvSpPr>
          <p:cNvPr id="252" name="Google Shape;252;p8"/>
          <p:cNvSpPr/>
          <p:nvPr/>
        </p:nvSpPr>
        <p:spPr>
          <a:xfrm>
            <a:off x="6926580" y="3611880"/>
            <a:ext cx="1531620" cy="731520"/>
          </a:xfrm>
          <a:prstGeom prst="rect">
            <a:avLst/>
          </a:prstGeom>
          <a:solidFill>
            <a:srgbClr val="B6BCF2"/>
          </a:solidFill>
          <a:ln w="9525" cap="flat" cmpd="sng">
            <a:solidFill>
              <a:srgbClr val="B6BCF2"/>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Crown appeal success-rate improved</a:t>
            </a:r>
            <a:endParaRPr/>
          </a:p>
        </p:txBody>
      </p:sp>
      <p:sp>
        <p:nvSpPr>
          <p:cNvPr id="254" name="Google Shape;254;p8"/>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255" name="Google Shape;255;p8"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7E940C4A-DFB6-2B86-221A-BBB478736AD1}"/>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4898E6F6-9242-79D8-6CE4-A4AFB92DBCAA}"/>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9">
            <a:hlinkClick r:id="rId3" action="ppaction://hlinksldjump"/>
          </p:cNvPr>
          <p:cNvSpPr/>
          <p:nvPr/>
        </p:nvSpPr>
        <p:spPr>
          <a:xfrm>
            <a:off x="137160" y="137160"/>
            <a:ext cx="1463040" cy="548640"/>
          </a:xfrm>
          <a:prstGeom prst="rect">
            <a:avLst/>
          </a:prstGeom>
          <a:solidFill>
            <a:srgbClr val="E6E6E6"/>
          </a:solidFill>
          <a:ln w="9525" cap="flat" cmpd="sng">
            <a:solidFill>
              <a:srgbClr val="E6E6E6"/>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400" b="0" i="0" u="none" strike="noStrike" cap="none">
                <a:solidFill>
                  <a:srgbClr val="000000"/>
                </a:solidFill>
                <a:latin typeface="Calibri"/>
                <a:ea typeface="Calibri"/>
                <a:cs typeface="Calibri"/>
                <a:sym typeface="Calibri"/>
              </a:rPr>
              <a:t>Back to Overview</a:t>
            </a:r>
            <a:endParaRPr/>
          </a:p>
        </p:txBody>
      </p:sp>
      <p:sp>
        <p:nvSpPr>
          <p:cNvPr id="262" name="Google Shape;262;p9"/>
          <p:cNvSpPr/>
          <p:nvPr/>
        </p:nvSpPr>
        <p:spPr>
          <a:xfrm>
            <a:off x="457200" y="868680"/>
            <a:ext cx="8229600" cy="41148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b="0" i="0" u="none" strike="noStrike" cap="none">
                <a:solidFill>
                  <a:srgbClr val="000000"/>
                </a:solidFill>
                <a:latin typeface="Calibri"/>
                <a:ea typeface="Calibri"/>
                <a:cs typeface="Calibri"/>
                <a:sym typeface="Calibri"/>
              </a:rPr>
              <a:t>Public-Prosecutions System Oversight</a:t>
            </a:r>
            <a:endParaRPr/>
          </a:p>
        </p:txBody>
      </p:sp>
      <p:sp>
        <p:nvSpPr>
          <p:cNvPr id="263" name="Google Shape;263;p9"/>
          <p:cNvSpPr/>
          <p:nvPr/>
        </p:nvSpPr>
        <p:spPr>
          <a:xfrm>
            <a:off x="68580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Crown-Solicitor-network funding allocated</a:t>
            </a:r>
            <a:endParaRPr/>
          </a:p>
        </p:txBody>
      </p:sp>
      <p:sp>
        <p:nvSpPr>
          <p:cNvPr id="264" name="Google Shape;264;p9"/>
          <p:cNvSpPr/>
          <p:nvPr/>
        </p:nvSpPr>
        <p:spPr>
          <a:xfrm>
            <a:off x="68580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Crown-Solicitor warrants managed</a:t>
            </a:r>
            <a:endParaRPr/>
          </a:p>
        </p:txBody>
      </p:sp>
      <p:sp>
        <p:nvSpPr>
          <p:cNvPr id="265" name="Google Shape;265;p9"/>
          <p:cNvSpPr/>
          <p:nvPr/>
        </p:nvSpPr>
        <p:spPr>
          <a:xfrm>
            <a:off x="235458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66" name="Google Shape;266;p9"/>
          <p:cNvSpPr/>
          <p:nvPr/>
        </p:nvSpPr>
        <p:spPr>
          <a:xfrm>
            <a:off x="2766060" y="22402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Triennial reviews completed</a:t>
            </a:r>
            <a:endParaRPr/>
          </a:p>
        </p:txBody>
      </p:sp>
      <p:sp>
        <p:nvSpPr>
          <p:cNvPr id="267" name="Google Shape;267;p9"/>
          <p:cNvSpPr/>
          <p:nvPr/>
        </p:nvSpPr>
        <p:spPr>
          <a:xfrm>
            <a:off x="2766060" y="31546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Special reviews undertaken</a:t>
            </a:r>
            <a:endParaRPr/>
          </a:p>
        </p:txBody>
      </p:sp>
      <p:sp>
        <p:nvSpPr>
          <p:cNvPr id="268" name="Google Shape;268;p9"/>
          <p:cNvSpPr/>
          <p:nvPr/>
        </p:nvSpPr>
        <p:spPr>
          <a:xfrm>
            <a:off x="2766060" y="40690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Prosecution guidelines updated</a:t>
            </a:r>
            <a:endParaRPr/>
          </a:p>
        </p:txBody>
      </p:sp>
      <p:sp>
        <p:nvSpPr>
          <p:cNvPr id="269" name="Google Shape;269;p9"/>
          <p:cNvSpPr/>
          <p:nvPr/>
        </p:nvSpPr>
        <p:spPr>
          <a:xfrm>
            <a:off x="443484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0" name="Google Shape;270;p9"/>
          <p:cNvSpPr/>
          <p:nvPr/>
        </p:nvSpPr>
        <p:spPr>
          <a:xfrm>
            <a:off x="484632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Volume &amp; cost data analysed</a:t>
            </a:r>
            <a:endParaRPr/>
          </a:p>
        </p:txBody>
      </p:sp>
      <p:sp>
        <p:nvSpPr>
          <p:cNvPr id="271" name="Google Shape;271;p9"/>
          <p:cNvSpPr/>
          <p:nvPr/>
        </p:nvSpPr>
        <p:spPr>
          <a:xfrm>
            <a:off x="484632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0" i="0" u="none" strike="noStrike" cap="none">
                <a:solidFill>
                  <a:srgbClr val="000000"/>
                </a:solidFill>
                <a:latin typeface="Calibri"/>
                <a:ea typeface="Calibri"/>
                <a:cs typeface="Calibri"/>
                <a:sym typeface="Calibri"/>
              </a:rPr>
              <a:t>Case outcomes evaluated</a:t>
            </a:r>
            <a:endParaRPr/>
          </a:p>
        </p:txBody>
      </p:sp>
      <p:sp>
        <p:nvSpPr>
          <p:cNvPr id="272" name="Google Shape;272;p9"/>
          <p:cNvSpPr/>
          <p:nvPr/>
        </p:nvSpPr>
        <p:spPr>
          <a:xfrm>
            <a:off x="6515100" y="3406140"/>
            <a:ext cx="228600" cy="228600"/>
          </a:xfrm>
          <a:prstGeom prst="rightArrow">
            <a:avLst>
              <a:gd name="adj1" fmla="val 50000"/>
              <a:gd name="adj2" fmla="val 50000"/>
            </a:avLst>
          </a:prstGeom>
          <a:solidFill>
            <a:srgbClr val="C8C8C8"/>
          </a:solidFill>
          <a:ln w="9525" cap="flat" cmpd="sng">
            <a:solidFill>
              <a:srgbClr val="000000"/>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273" name="Google Shape;273;p9"/>
          <p:cNvSpPr/>
          <p:nvPr/>
        </p:nvSpPr>
        <p:spPr>
          <a:xfrm>
            <a:off x="6926580" y="26974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Prosecution system consistent &amp; fair</a:t>
            </a:r>
            <a:endParaRPr/>
          </a:p>
        </p:txBody>
      </p:sp>
      <p:sp>
        <p:nvSpPr>
          <p:cNvPr id="274" name="Google Shape;274;p9"/>
          <p:cNvSpPr/>
          <p:nvPr/>
        </p:nvSpPr>
        <p:spPr>
          <a:xfrm>
            <a:off x="6926580" y="3611880"/>
            <a:ext cx="1531620" cy="731520"/>
          </a:xfrm>
          <a:prstGeom prst="rect">
            <a:avLst/>
          </a:prstGeom>
          <a:solidFill>
            <a:srgbClr val="FEBE8F"/>
          </a:solidFill>
          <a:ln w="9525" cap="flat" cmpd="sng">
            <a:solidFill>
              <a:srgbClr val="FEBE8F"/>
            </a:solidFill>
            <a:prstDash val="solid"/>
            <a:round/>
            <a:headEnd type="none" w="sm" len="sm"/>
            <a:tailEnd type="none" w="sm" len="sm"/>
          </a:ln>
          <a:effectLst>
            <a:outerShdw blurRad="40000" dist="23000" dir="5400000" rotWithShape="0">
              <a:srgbClr val="000000">
                <a:alpha val="34901"/>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r>
              <a:rPr lang="en-US" sz="1100" b="1" i="0" u="none" strike="noStrike" cap="none">
                <a:solidFill>
                  <a:srgbClr val="000000"/>
                </a:solidFill>
                <a:latin typeface="Calibri"/>
                <a:ea typeface="Calibri"/>
                <a:cs typeface="Calibri"/>
                <a:sym typeface="Calibri"/>
              </a:rPr>
              <a:t>Public confidence in prosecutions strengthened</a:t>
            </a:r>
            <a:endParaRPr/>
          </a:p>
        </p:txBody>
      </p:sp>
      <p:sp>
        <p:nvSpPr>
          <p:cNvPr id="276" name="Google Shape;276;p9"/>
          <p:cNvSpPr txBox="1"/>
          <p:nvPr/>
        </p:nvSpPr>
        <p:spPr>
          <a:xfrm>
            <a:off x="6962575" y="6017175"/>
            <a:ext cx="1872600" cy="3078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u="sng">
                <a:solidFill>
                  <a:schemeClr val="hlink"/>
                </a:solidFill>
                <a:hlinkClick r:id="rId4"/>
              </a:rPr>
              <a:t>DoViewPlanning.Org</a:t>
            </a:r>
            <a:endParaRPr/>
          </a:p>
        </p:txBody>
      </p:sp>
      <p:pic>
        <p:nvPicPr>
          <p:cNvPr id="277" name="Google Shape;277;p9" title="Doview new.jpeg"/>
          <p:cNvPicPr preferRelativeResize="0"/>
          <p:nvPr/>
        </p:nvPicPr>
        <p:blipFill>
          <a:blip r:embed="rId5">
            <a:alphaModFix/>
          </a:blip>
          <a:stretch>
            <a:fillRect/>
          </a:stretch>
        </p:blipFill>
        <p:spPr>
          <a:xfrm>
            <a:off x="6635125" y="6017177"/>
            <a:ext cx="327447" cy="307800"/>
          </a:xfrm>
          <a:prstGeom prst="rect">
            <a:avLst/>
          </a:prstGeom>
          <a:noFill/>
          <a:ln>
            <a:noFill/>
          </a:ln>
        </p:spPr>
      </p:pic>
      <p:sp>
        <p:nvSpPr>
          <p:cNvPr id="3" name="TextBox 2">
            <a:extLst>
              <a:ext uri="{FF2B5EF4-FFF2-40B4-BE49-F238E27FC236}">
                <a16:creationId xmlns:a16="http://schemas.microsoft.com/office/drawing/2014/main" id="{23C93028-99E5-0AF9-329F-2525C2D26469}"/>
              </a:ext>
            </a:extLst>
          </p:cNvPr>
          <p:cNvSpPr txBox="1"/>
          <p:nvPr/>
        </p:nvSpPr>
        <p:spPr>
          <a:xfrm>
            <a:off x="824860" y="6566013"/>
            <a:ext cx="8042856" cy="246221"/>
          </a:xfrm>
          <a:prstGeom prst="rect">
            <a:avLst/>
          </a:prstGeom>
          <a:noFill/>
        </p:spPr>
        <p:txBody>
          <a:bodyPr wrap="square">
            <a:spAutoFit/>
          </a:bodyPr>
          <a:lstStyle/>
          <a:p>
            <a:r>
              <a:rPr lang="en-NZ" sz="1000" kern="100" dirty="0">
                <a:solidFill>
                  <a:srgbClr val="5A5A5A"/>
                </a:solidFill>
                <a:latin typeface="Calibri" panose="020F0502020204030204" pitchFamily="34" charset="0"/>
                <a:cs typeface="Times New Roman" panose="02020603050405020304" pitchFamily="18" charset="0"/>
              </a:rPr>
              <a:t>Not endorsed. From online info via free ChatGPT prompt. Use at own risk re IP &amp; accuracy. Dr Paul Duignan </a:t>
            </a:r>
            <a:r>
              <a:rPr lang="en-NZ" sz="1000" kern="100" dirty="0" err="1">
                <a:solidFill>
                  <a:srgbClr val="5A5A5A"/>
                </a:solidFill>
                <a:latin typeface="Calibri" panose="020F0502020204030204" pitchFamily="34" charset="0"/>
                <a:cs typeface="Times New Roman" panose="02020603050405020304" pitchFamily="18" charset="0"/>
              </a:rPr>
              <a:t>DoViewPlanning.org</a:t>
            </a:r>
            <a:r>
              <a:rPr lang="en-NZ" sz="1000" kern="100" dirty="0">
                <a:solidFill>
                  <a:srgbClr val="5A5A5A"/>
                </a:solidFill>
                <a:latin typeface="Calibri" panose="020F0502020204030204" pitchFamily="34" charset="0"/>
                <a:cs typeface="Times New Roman" panose="02020603050405020304" pitchFamily="18" charset="0"/>
              </a:rPr>
              <a:t> </a:t>
            </a:r>
            <a:r>
              <a:rPr lang="en-US" sz="1000" dirty="0">
                <a:solidFill>
                  <a:srgbClr val="5A5A5A"/>
                </a:solidFill>
                <a:latin typeface="Calibri"/>
                <a:ea typeface="Calibri"/>
                <a:cs typeface="Calibri"/>
                <a:sym typeface="Calibri"/>
              </a:rPr>
              <a:t>2025-06-21</a:t>
            </a:r>
            <a:endParaRPr lang="en-NZ" sz="1000" kern="100" dirty="0">
              <a:solidFill>
                <a:srgbClr val="5A5A5A"/>
              </a:solidFill>
              <a:latin typeface="Calibri" panose="020F0502020204030204" pitchFamily="34" charset="0"/>
              <a:cs typeface="Times New Roman" panose="02020603050405020304" pitchFamily="18" charset="0"/>
            </a:endParaRPr>
          </a:p>
        </p:txBody>
      </p:sp>
      <p:sp>
        <p:nvSpPr>
          <p:cNvPr id="4" name="Google Shape;123;p2">
            <a:extLst>
              <a:ext uri="{FF2B5EF4-FFF2-40B4-BE49-F238E27FC236}">
                <a16:creationId xmlns:a16="http://schemas.microsoft.com/office/drawing/2014/main" id="{6B520965-9394-C769-D008-32D3D2FBA316}"/>
              </a:ext>
            </a:extLst>
          </p:cNvPr>
          <p:cNvSpPr txBox="1"/>
          <p:nvPr/>
        </p:nvSpPr>
        <p:spPr>
          <a:xfrm>
            <a:off x="7219507" y="-11137"/>
            <a:ext cx="1970213" cy="64629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1200" dirty="0">
                <a:solidFill>
                  <a:srgbClr val="999999"/>
                </a:solidFill>
                <a:latin typeface="Calibri"/>
                <a:cs typeface="Calibri"/>
                <a:sym typeface="Calibri"/>
              </a:rPr>
              <a:t>Illustrative only</a:t>
            </a:r>
          </a:p>
          <a:p>
            <a:pPr marL="0" marR="0" lvl="0" indent="0" algn="ctr" rtl="0">
              <a:spcBef>
                <a:spcPts val="0"/>
              </a:spcBef>
              <a:spcAft>
                <a:spcPts val="0"/>
              </a:spcAft>
              <a:buNone/>
            </a:pPr>
            <a:r>
              <a:rPr lang="en-US" sz="1200" dirty="0">
                <a:solidFill>
                  <a:srgbClr val="999999"/>
                </a:solidFill>
                <a:latin typeface="Calibri"/>
                <a:cs typeface="Calibri"/>
                <a:sym typeface="Calibri"/>
              </a:rPr>
              <a:t>Not created or endorsed by Crown Law Office (CLO)</a:t>
            </a:r>
            <a:endParaRPr sz="1200" dirty="0">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1374</Words>
  <Application>Microsoft Macintosh PowerPoint</Application>
  <PresentationFormat>On-screen Show (4:3)</PresentationFormat>
  <Paragraphs>205</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Paul Duignan</cp:lastModifiedBy>
  <cp:revision>8</cp:revision>
  <dcterms:created xsi:type="dcterms:W3CDTF">2013-01-27T09:14:16Z</dcterms:created>
  <dcterms:modified xsi:type="dcterms:W3CDTF">2025-11-21T23:31:45Z</dcterms:modified>
</cp:coreProperties>
</file>