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192">
          <p15:clr>
            <a:srgbClr val="9AA0A6"/>
          </p15:clr>
        </p15:guide>
        <p15:guide id="2" orient="horz" pos="165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1D74AE1-9CAE-4015-A683-069DEC42F23A}">
  <a:tblStyle styleId="{C1D74AE1-9CAE-4015-A683-069DEC42F23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192" orient="horz"/>
        <p:guide pos="165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5a900a8b1f_0_65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g5a900a8b1f_0_6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82930" y="3096314"/>
            <a:ext cx="6606600" cy="226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82930" y="5553882"/>
            <a:ext cx="6606600" cy="15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88620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3988433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idx="1" type="body"/>
          </p:nvPr>
        </p:nvSpPr>
        <p:spPr>
          <a:xfrm>
            <a:off x="388620" y="8616782"/>
            <a:ext cx="6995100" cy="1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3000">
                <a:solidFill>
                  <a:schemeClr val="dk1"/>
                </a:solidFill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>
                <a:solidFill>
                  <a:schemeClr val="dk1"/>
                </a:solidFill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</a:defRPr>
            </a:lvl1pPr>
            <a:lvl2pPr lvl="1" algn="r">
              <a:buNone/>
              <a:defRPr sz="1300">
                <a:solidFill>
                  <a:schemeClr val="dk1"/>
                </a:solidFill>
              </a:defRPr>
            </a:lvl2pPr>
            <a:lvl3pPr lvl="2" algn="r">
              <a:buNone/>
              <a:defRPr sz="1300">
                <a:solidFill>
                  <a:schemeClr val="dk1"/>
                </a:solidFill>
              </a:defRPr>
            </a:lvl3pPr>
            <a:lvl4pPr lvl="3" algn="r">
              <a:buNone/>
              <a:defRPr sz="1300">
                <a:solidFill>
                  <a:schemeClr val="dk1"/>
                </a:solidFill>
              </a:defRPr>
            </a:lvl4pPr>
            <a:lvl5pPr lvl="4" algn="r">
              <a:buNone/>
              <a:defRPr sz="1300">
                <a:solidFill>
                  <a:schemeClr val="dk1"/>
                </a:solidFill>
              </a:defRPr>
            </a:lvl5pPr>
            <a:lvl6pPr lvl="5" algn="r">
              <a:buNone/>
              <a:defRPr sz="1300">
                <a:solidFill>
                  <a:schemeClr val="dk1"/>
                </a:solidFill>
              </a:defRPr>
            </a:lvl6pPr>
            <a:lvl7pPr lvl="6" algn="r">
              <a:buNone/>
              <a:defRPr sz="1300">
                <a:solidFill>
                  <a:schemeClr val="dk1"/>
                </a:solidFill>
              </a:defRPr>
            </a:lvl7pPr>
            <a:lvl8pPr lvl="7" algn="r">
              <a:buNone/>
              <a:defRPr sz="1300">
                <a:solidFill>
                  <a:schemeClr val="dk1"/>
                </a:solidFill>
              </a:defRPr>
            </a:lvl8pPr>
            <a:lvl9pPr lvl="8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/>
          <p:nvPr/>
        </p:nvSpPr>
        <p:spPr>
          <a:xfrm>
            <a:off x="448325" y="1935900"/>
            <a:ext cx="338400" cy="27279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35" name="Google Shape;35;p8"/>
          <p:cNvGraphicFramePr/>
          <p:nvPr/>
        </p:nvGraphicFramePr>
        <p:xfrm>
          <a:off x="441613" y="1235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{C1D74AE1-9CAE-4015-A683-069DEC42F23A}</a:tableStyleId>
              </a:tblPr>
              <a:tblGrid>
                <a:gridCol w="4176600"/>
                <a:gridCol w="685225"/>
                <a:gridCol w="689850"/>
                <a:gridCol w="689300"/>
                <a:gridCol w="694800"/>
              </a:tblGrid>
              <a:tr h="3414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hMerge="1"/>
                <a:tc hMerge="1"/>
                <a:tc hMerge="1"/>
              </a:tr>
              <a:tr h="2103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931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6" name="Google Shape;36;p8"/>
          <p:cNvSpPr txBox="1"/>
          <p:nvPr/>
        </p:nvSpPr>
        <p:spPr>
          <a:xfrm>
            <a:off x="898550" y="4812575"/>
            <a:ext cx="62607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RESULTADOS DE DISTANCIA</a:t>
            </a: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:  </a:t>
            </a:r>
            <a:r>
              <a:rPr lang="en" sz="1100"/>
              <a:t>Colocar la canica de colisión más lejos del lagarto (</a:t>
            </a:r>
            <a:r>
              <a:rPr b="1" lang="en" sz="1100"/>
              <a:t>siempre / a veces /  nunca</a:t>
            </a:r>
            <a:r>
              <a:rPr lang="en" sz="1100"/>
              <a:t>) </a:t>
            </a:r>
            <a:r>
              <a:rPr lang="en" sz="1100">
                <a:solidFill>
                  <a:schemeClr val="dk1"/>
                </a:solidFill>
              </a:rPr>
              <a:t>evita que la canica de la colina caiga en la boca del cocodrilo. </a:t>
            </a:r>
            <a:r>
              <a:rPr lang="en" sz="1100"/>
              <a:t>Actualmente, </a:t>
            </a:r>
            <a:r>
              <a:rPr lang="en" sz="1100">
                <a:solidFill>
                  <a:schemeClr val="dk1"/>
                </a:solidFill>
              </a:rPr>
              <a:t>la montaña rusa chocona </a:t>
            </a:r>
            <a:r>
              <a:rPr lang="en" sz="1100"/>
              <a:t>tiene (</a:t>
            </a:r>
            <a:r>
              <a:rPr b="1" lang="en" sz="1100"/>
              <a:t>demasiada / suficiente/ muy poquita</a:t>
            </a:r>
            <a:r>
              <a:rPr lang="en" sz="1100"/>
              <a:t>) energía. </a:t>
            </a:r>
            <a:endParaRPr sz="1100"/>
          </a:p>
        </p:txBody>
      </p:sp>
      <p:sp>
        <p:nvSpPr>
          <p:cNvPr id="37" name="Google Shape;37;p8"/>
          <p:cNvSpPr txBox="1"/>
          <p:nvPr/>
        </p:nvSpPr>
        <p:spPr>
          <a:xfrm>
            <a:off x="6682600" y="16007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4</a:t>
            </a:r>
            <a:endParaRPr b="1" sz="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/>
          </a:p>
        </p:txBody>
      </p:sp>
      <p:sp>
        <p:nvSpPr>
          <p:cNvPr id="38" name="Google Shape;38;p8"/>
          <p:cNvSpPr/>
          <p:nvPr/>
        </p:nvSpPr>
        <p:spPr>
          <a:xfrm>
            <a:off x="448325" y="6431700"/>
            <a:ext cx="338400" cy="27279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8"/>
          <p:cNvGrpSpPr/>
          <p:nvPr/>
        </p:nvGrpSpPr>
        <p:grpSpPr>
          <a:xfrm>
            <a:off x="788874" y="8436150"/>
            <a:ext cx="3830801" cy="614975"/>
            <a:chOff x="788900" y="6401450"/>
            <a:chExt cx="3766025" cy="614975"/>
          </a:xfrm>
        </p:grpSpPr>
        <p:cxnSp>
          <p:nvCxnSpPr>
            <p:cNvPr id="40" name="Google Shape;40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" name="Google Shape;41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42" name="Google Shape;42;p8"/>
          <p:cNvGraphicFramePr/>
          <p:nvPr/>
        </p:nvGraphicFramePr>
        <p:xfrm>
          <a:off x="437450" y="57154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{C1D74AE1-9CAE-4015-A683-069DEC42F23A}</a:tableStyleId>
              </a:tblPr>
              <a:tblGrid>
                <a:gridCol w="4176600"/>
                <a:gridCol w="685225"/>
                <a:gridCol w="689850"/>
                <a:gridCol w="689300"/>
                <a:gridCol w="694800"/>
              </a:tblGrid>
              <a:tr h="3414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hMerge="1"/>
                <a:tc hMerge="1"/>
                <a:tc hMerge="1"/>
              </a:tr>
              <a:tr h="2103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931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3" name="Google Shape;43;p8"/>
          <p:cNvSpPr txBox="1"/>
          <p:nvPr/>
        </p:nvSpPr>
        <p:spPr>
          <a:xfrm>
            <a:off x="4576700" y="5694950"/>
            <a:ext cx="28089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</a:rPr>
              <a:t>¿La canica de la colina cayó en la boca del cocodrilo? </a:t>
            </a:r>
            <a:r>
              <a:rPr lang="en" sz="600">
                <a:solidFill>
                  <a:schemeClr val="dk1"/>
                </a:solidFill>
              </a:rPr>
              <a:t>(Está bien si el cocodrilo se comió las canicas de colisión)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</a:endParaRPr>
          </a:p>
        </p:txBody>
      </p:sp>
      <p:sp>
        <p:nvSpPr>
          <p:cNvPr id="44" name="Google Shape;44;p8"/>
          <p:cNvSpPr txBox="1"/>
          <p:nvPr/>
        </p:nvSpPr>
        <p:spPr>
          <a:xfrm>
            <a:off x="667843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4</a:t>
            </a:r>
            <a:endParaRPr b="1" sz="900"/>
          </a:p>
        </p:txBody>
      </p:sp>
      <p:grpSp>
        <p:nvGrpSpPr>
          <p:cNvPr id="45" name="Google Shape;45;p8"/>
          <p:cNvGrpSpPr/>
          <p:nvPr/>
        </p:nvGrpSpPr>
        <p:grpSpPr>
          <a:xfrm>
            <a:off x="788874" y="7534800"/>
            <a:ext cx="3830801" cy="614975"/>
            <a:chOff x="788900" y="6401450"/>
            <a:chExt cx="3766025" cy="614975"/>
          </a:xfrm>
        </p:grpSpPr>
        <p:cxnSp>
          <p:nvCxnSpPr>
            <p:cNvPr id="46" name="Google Shape;46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" name="Google Shape;47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8" name="Google Shape;48;p8"/>
          <p:cNvGrpSpPr/>
          <p:nvPr/>
        </p:nvGrpSpPr>
        <p:grpSpPr>
          <a:xfrm>
            <a:off x="788874" y="6622475"/>
            <a:ext cx="3830801" cy="614975"/>
            <a:chOff x="788900" y="6401450"/>
            <a:chExt cx="3766025" cy="614975"/>
          </a:xfrm>
        </p:grpSpPr>
        <p:cxnSp>
          <p:nvCxnSpPr>
            <p:cNvPr id="49" name="Google Shape;49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0" name="Google Shape;50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1" name="Google Shape;51;p8"/>
          <p:cNvSpPr txBox="1"/>
          <p:nvPr/>
        </p:nvSpPr>
        <p:spPr>
          <a:xfrm>
            <a:off x="4576700" y="1196425"/>
            <a:ext cx="28089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</a:rPr>
              <a:t>¿La canica de la colina cayó en la boca del cocodrilo? </a:t>
            </a:r>
            <a:r>
              <a:rPr lang="en" sz="600">
                <a:solidFill>
                  <a:schemeClr val="dk1"/>
                </a:solidFill>
              </a:rPr>
              <a:t>(Está bien si el cocodrilo se comió las canicas de colisión)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</a:endParaRPr>
          </a:p>
        </p:txBody>
      </p:sp>
      <p:sp>
        <p:nvSpPr>
          <p:cNvPr id="52" name="Google Shape;52;p8"/>
          <p:cNvSpPr txBox="1"/>
          <p:nvPr/>
        </p:nvSpPr>
        <p:spPr>
          <a:xfrm>
            <a:off x="461348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1</a:t>
            </a:r>
            <a:endParaRPr b="1" sz="900"/>
          </a:p>
        </p:txBody>
      </p:sp>
      <p:sp>
        <p:nvSpPr>
          <p:cNvPr id="53" name="Google Shape;53;p8"/>
          <p:cNvSpPr txBox="1"/>
          <p:nvPr/>
        </p:nvSpPr>
        <p:spPr>
          <a:xfrm>
            <a:off x="529928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2</a:t>
            </a:r>
            <a:endParaRPr b="1" sz="900"/>
          </a:p>
        </p:txBody>
      </p:sp>
      <p:sp>
        <p:nvSpPr>
          <p:cNvPr id="54" name="Google Shape;54;p8"/>
          <p:cNvSpPr txBox="1"/>
          <p:nvPr/>
        </p:nvSpPr>
        <p:spPr>
          <a:xfrm>
            <a:off x="598913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3</a:t>
            </a:r>
            <a:endParaRPr b="1" sz="900"/>
          </a:p>
        </p:txBody>
      </p:sp>
      <p:sp>
        <p:nvSpPr>
          <p:cNvPr id="55" name="Google Shape;55;p8"/>
          <p:cNvSpPr txBox="1"/>
          <p:nvPr/>
        </p:nvSpPr>
        <p:spPr>
          <a:xfrm>
            <a:off x="4837600" y="262725"/>
            <a:ext cx="25731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</a:t>
            </a:r>
            <a:r>
              <a:rPr lang="en" sz="1100"/>
              <a:t>ombre</a:t>
            </a:r>
            <a:r>
              <a:rPr lang="en" sz="1100">
                <a:solidFill>
                  <a:srgbClr val="000000"/>
                </a:solidFill>
              </a:rPr>
              <a:t>:_</a:t>
            </a:r>
            <a:r>
              <a:rPr lang="en" sz="1100"/>
              <a:t>_</a:t>
            </a:r>
            <a:r>
              <a:rPr lang="en" sz="1100">
                <a:solidFill>
                  <a:srgbClr val="000000"/>
                </a:solidFill>
              </a:rPr>
              <a:t>_____________________</a:t>
            </a:r>
            <a:endParaRPr sz="1100">
              <a:solidFill>
                <a:srgbClr val="000000"/>
              </a:solidFill>
            </a:endParaRPr>
          </a:p>
        </p:txBody>
      </p:sp>
      <p:sp>
        <p:nvSpPr>
          <p:cNvPr id="56" name="Google Shape;56;p8"/>
          <p:cNvSpPr txBox="1"/>
          <p:nvPr/>
        </p:nvSpPr>
        <p:spPr>
          <a:xfrm>
            <a:off x="321125" y="585788"/>
            <a:ext cx="6642600" cy="6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¡Experimentos de distancia y altura</a:t>
            </a:r>
            <a:r>
              <a:rPr lang="en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!</a:t>
            </a:r>
            <a:endParaRPr sz="27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7" name="Google Shape;57;p8"/>
          <p:cNvSpPr/>
          <p:nvPr/>
        </p:nvSpPr>
        <p:spPr>
          <a:xfrm>
            <a:off x="835200" y="65437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8"/>
          <p:cNvSpPr txBox="1"/>
          <p:nvPr/>
        </p:nvSpPr>
        <p:spPr>
          <a:xfrm>
            <a:off x="2359763" y="66818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59" name="Google Shape;59;p8"/>
          <p:cNvSpPr/>
          <p:nvPr/>
        </p:nvSpPr>
        <p:spPr>
          <a:xfrm>
            <a:off x="2704750" y="702809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8"/>
          <p:cNvSpPr/>
          <p:nvPr/>
        </p:nvSpPr>
        <p:spPr>
          <a:xfrm rot="-13790">
            <a:off x="1943838" y="71569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8"/>
          <p:cNvSpPr/>
          <p:nvPr/>
        </p:nvSpPr>
        <p:spPr>
          <a:xfrm>
            <a:off x="3521925" y="6974851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2" name="Google Shape;62;p8"/>
          <p:cNvSpPr/>
          <p:nvPr/>
        </p:nvSpPr>
        <p:spPr>
          <a:xfrm rot="1432978">
            <a:off x="753349" y="6906147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8"/>
          <p:cNvSpPr/>
          <p:nvPr/>
        </p:nvSpPr>
        <p:spPr>
          <a:xfrm rot="-13790">
            <a:off x="1943838" y="807030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8"/>
          <p:cNvSpPr/>
          <p:nvPr/>
        </p:nvSpPr>
        <p:spPr>
          <a:xfrm>
            <a:off x="3521925" y="7888209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" name="Google Shape;65;p8"/>
          <p:cNvSpPr/>
          <p:nvPr/>
        </p:nvSpPr>
        <p:spPr>
          <a:xfrm rot="1432978">
            <a:off x="753349" y="7819505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8"/>
          <p:cNvSpPr/>
          <p:nvPr/>
        </p:nvSpPr>
        <p:spPr>
          <a:xfrm rot="-13790">
            <a:off x="1943838" y="89547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8"/>
          <p:cNvSpPr/>
          <p:nvPr/>
        </p:nvSpPr>
        <p:spPr>
          <a:xfrm>
            <a:off x="3521925" y="8772658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8" name="Google Shape;68;p8"/>
          <p:cNvSpPr/>
          <p:nvPr/>
        </p:nvSpPr>
        <p:spPr>
          <a:xfrm rot="1432978">
            <a:off x="753349" y="8703953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9" name="Google Shape;69;p8"/>
          <p:cNvCxnSpPr/>
          <p:nvPr/>
        </p:nvCxnSpPr>
        <p:spPr>
          <a:xfrm>
            <a:off x="2025350" y="1271500"/>
            <a:ext cx="0" cy="61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0" name="Google Shape;70;p8"/>
          <p:cNvSpPr txBox="1"/>
          <p:nvPr/>
        </p:nvSpPr>
        <p:spPr>
          <a:xfrm>
            <a:off x="2066300" y="1281863"/>
            <a:ext cx="2510400" cy="5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Cambia lo lejos que la canica de colisión está del cocodrilo</a:t>
            </a:r>
            <a:endParaRPr b="1" sz="1100"/>
          </a:p>
        </p:txBody>
      </p:sp>
      <p:sp>
        <p:nvSpPr>
          <p:cNvPr id="71" name="Google Shape;71;p8"/>
          <p:cNvSpPr txBox="1"/>
          <p:nvPr/>
        </p:nvSpPr>
        <p:spPr>
          <a:xfrm>
            <a:off x="4617650" y="16007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</a:t>
            </a:r>
            <a:r>
              <a:rPr b="1" lang="en" sz="900"/>
              <a:t> 1</a:t>
            </a:r>
            <a:endParaRPr b="1" sz="900"/>
          </a:p>
        </p:txBody>
      </p:sp>
      <p:sp>
        <p:nvSpPr>
          <p:cNvPr id="72" name="Google Shape;72;p8"/>
          <p:cNvSpPr txBox="1"/>
          <p:nvPr/>
        </p:nvSpPr>
        <p:spPr>
          <a:xfrm>
            <a:off x="5303450" y="16007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2</a:t>
            </a:r>
            <a:endParaRPr b="1" sz="900"/>
          </a:p>
        </p:txBody>
      </p:sp>
      <p:sp>
        <p:nvSpPr>
          <p:cNvPr id="73" name="Google Shape;73;p8"/>
          <p:cNvSpPr txBox="1"/>
          <p:nvPr/>
        </p:nvSpPr>
        <p:spPr>
          <a:xfrm>
            <a:off x="5993300" y="16007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3</a:t>
            </a:r>
            <a:endParaRPr b="1" sz="900"/>
          </a:p>
        </p:txBody>
      </p:sp>
      <p:pic>
        <p:nvPicPr>
          <p:cNvPr id="74" name="Google Shape;74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70429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79464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8828896"/>
            <a:ext cx="687739" cy="267657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8"/>
          <p:cNvSpPr txBox="1"/>
          <p:nvPr/>
        </p:nvSpPr>
        <p:spPr>
          <a:xfrm>
            <a:off x="2359763" y="75571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8" name="Google Shape;78;p8"/>
          <p:cNvSpPr txBox="1"/>
          <p:nvPr/>
        </p:nvSpPr>
        <p:spPr>
          <a:xfrm>
            <a:off x="2359763" y="845730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9" name="Google Shape;79;p8"/>
          <p:cNvSpPr txBox="1"/>
          <p:nvPr/>
        </p:nvSpPr>
        <p:spPr>
          <a:xfrm>
            <a:off x="963750" y="64124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Alta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0" name="Google Shape;80;p8"/>
          <p:cNvSpPr txBox="1"/>
          <p:nvPr/>
        </p:nvSpPr>
        <p:spPr>
          <a:xfrm>
            <a:off x="1406925" y="74282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Mediana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1" name="Google Shape;81;p8"/>
          <p:cNvSpPr/>
          <p:nvPr/>
        </p:nvSpPr>
        <p:spPr>
          <a:xfrm>
            <a:off x="1278350" y="767155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8"/>
          <p:cNvSpPr/>
          <p:nvPr/>
        </p:nvSpPr>
        <p:spPr>
          <a:xfrm>
            <a:off x="2704750" y="79404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8"/>
          <p:cNvSpPr/>
          <p:nvPr/>
        </p:nvSpPr>
        <p:spPr>
          <a:xfrm>
            <a:off x="1588250" y="866240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8"/>
          <p:cNvSpPr/>
          <p:nvPr/>
        </p:nvSpPr>
        <p:spPr>
          <a:xfrm>
            <a:off x="2704750" y="881776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8"/>
          <p:cNvSpPr txBox="1"/>
          <p:nvPr/>
        </p:nvSpPr>
        <p:spPr>
          <a:xfrm>
            <a:off x="566050" y="4929670"/>
            <a:ext cx="10629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6" name="Google Shape;86;p8"/>
          <p:cNvSpPr txBox="1"/>
          <p:nvPr/>
        </p:nvSpPr>
        <p:spPr>
          <a:xfrm>
            <a:off x="863150" y="9283150"/>
            <a:ext cx="6935700" cy="5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RESULTADOS DE ALTURA:</a:t>
            </a: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  </a:t>
            </a:r>
            <a:r>
              <a:rPr lang="en" sz="1100"/>
              <a:t>Soltar la canica de la colina desde más abajo ( </a:t>
            </a:r>
            <a:r>
              <a:rPr b="1" lang="en" sz="1100"/>
              <a:t>siempre / a veces/ nunca</a:t>
            </a:r>
            <a:r>
              <a:rPr lang="en" sz="1100"/>
              <a:t> ) </a:t>
            </a:r>
            <a:r>
              <a:rPr lang="en" sz="1100">
                <a:solidFill>
                  <a:schemeClr val="dk1"/>
                </a:solidFill>
              </a:rPr>
              <a:t>evita que la canica de la colina caiga en la boca del cocodrilo. Actualmente, la montaña rusa chocona tiene  (</a:t>
            </a:r>
            <a:r>
              <a:rPr b="1" lang="en" sz="1100">
                <a:solidFill>
                  <a:schemeClr val="dk1"/>
                </a:solidFill>
              </a:rPr>
              <a:t>demasiada / suficiente/ muy poquita</a:t>
            </a:r>
            <a:r>
              <a:rPr lang="en" sz="1100">
                <a:solidFill>
                  <a:schemeClr val="dk1"/>
                </a:solidFill>
              </a:rPr>
              <a:t>) energía.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grpSp>
        <p:nvGrpSpPr>
          <p:cNvPr id="87" name="Google Shape;87;p8"/>
          <p:cNvGrpSpPr/>
          <p:nvPr/>
        </p:nvGrpSpPr>
        <p:grpSpPr>
          <a:xfrm>
            <a:off x="788874" y="3966425"/>
            <a:ext cx="3830801" cy="614975"/>
            <a:chOff x="788900" y="6401450"/>
            <a:chExt cx="3766025" cy="614975"/>
          </a:xfrm>
        </p:grpSpPr>
        <p:cxnSp>
          <p:nvCxnSpPr>
            <p:cNvPr id="88" name="Google Shape;88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0" name="Google Shape;90;p8"/>
          <p:cNvGrpSpPr/>
          <p:nvPr/>
        </p:nvGrpSpPr>
        <p:grpSpPr>
          <a:xfrm>
            <a:off x="788874" y="3039000"/>
            <a:ext cx="3830801" cy="614975"/>
            <a:chOff x="788900" y="6401450"/>
            <a:chExt cx="3766025" cy="614975"/>
          </a:xfrm>
        </p:grpSpPr>
        <p:cxnSp>
          <p:nvCxnSpPr>
            <p:cNvPr id="91" name="Google Shape;91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3" name="Google Shape;93;p8"/>
          <p:cNvGrpSpPr/>
          <p:nvPr/>
        </p:nvGrpSpPr>
        <p:grpSpPr>
          <a:xfrm>
            <a:off x="788874" y="2126675"/>
            <a:ext cx="3830801" cy="614975"/>
            <a:chOff x="788900" y="6401450"/>
            <a:chExt cx="3766025" cy="614975"/>
          </a:xfrm>
        </p:grpSpPr>
        <p:cxnSp>
          <p:nvCxnSpPr>
            <p:cNvPr id="94" name="Google Shape;94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96" name="Google Shape;96;p8"/>
          <p:cNvSpPr/>
          <p:nvPr/>
        </p:nvSpPr>
        <p:spPr>
          <a:xfrm>
            <a:off x="835200" y="20479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8"/>
          <p:cNvSpPr txBox="1"/>
          <p:nvPr/>
        </p:nvSpPr>
        <p:spPr>
          <a:xfrm>
            <a:off x="2664563" y="21718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20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98" name="Google Shape;98;p8"/>
          <p:cNvSpPr/>
          <p:nvPr/>
        </p:nvSpPr>
        <p:spPr>
          <a:xfrm>
            <a:off x="3009550" y="253229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8"/>
          <p:cNvSpPr/>
          <p:nvPr/>
        </p:nvSpPr>
        <p:spPr>
          <a:xfrm rot="-13790">
            <a:off x="1943838" y="26611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8"/>
          <p:cNvSpPr/>
          <p:nvPr/>
        </p:nvSpPr>
        <p:spPr>
          <a:xfrm>
            <a:off x="3521925" y="2479051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1" name="Google Shape;101;p8"/>
          <p:cNvSpPr/>
          <p:nvPr/>
        </p:nvSpPr>
        <p:spPr>
          <a:xfrm rot="1432978">
            <a:off x="753349" y="2410347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8"/>
          <p:cNvSpPr/>
          <p:nvPr/>
        </p:nvSpPr>
        <p:spPr>
          <a:xfrm rot="-13790">
            <a:off x="1943838" y="357450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8"/>
          <p:cNvSpPr/>
          <p:nvPr/>
        </p:nvSpPr>
        <p:spPr>
          <a:xfrm>
            <a:off x="3521925" y="3392409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4" name="Google Shape;104;p8"/>
          <p:cNvSpPr/>
          <p:nvPr/>
        </p:nvSpPr>
        <p:spPr>
          <a:xfrm rot="1432978">
            <a:off x="753349" y="3323705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8"/>
          <p:cNvSpPr/>
          <p:nvPr/>
        </p:nvSpPr>
        <p:spPr>
          <a:xfrm rot="-13790">
            <a:off x="1943838" y="448502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8"/>
          <p:cNvSpPr/>
          <p:nvPr/>
        </p:nvSpPr>
        <p:spPr>
          <a:xfrm>
            <a:off x="3521925" y="4302933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7" name="Google Shape;107;p8"/>
          <p:cNvSpPr/>
          <p:nvPr/>
        </p:nvSpPr>
        <p:spPr>
          <a:xfrm rot="1432978">
            <a:off x="753349" y="4234228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Google Shape;108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25471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34506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4359171"/>
            <a:ext cx="687739" cy="267657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8"/>
          <p:cNvSpPr txBox="1"/>
          <p:nvPr/>
        </p:nvSpPr>
        <p:spPr>
          <a:xfrm>
            <a:off x="2283563" y="30613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2" name="Google Shape;112;p8"/>
          <p:cNvSpPr txBox="1"/>
          <p:nvPr/>
        </p:nvSpPr>
        <p:spPr>
          <a:xfrm>
            <a:off x="1826363" y="39875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44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3" name="Google Shape;113;p8"/>
          <p:cNvSpPr txBox="1"/>
          <p:nvPr/>
        </p:nvSpPr>
        <p:spPr>
          <a:xfrm>
            <a:off x="977975" y="19166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Alto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2628550" y="34446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8"/>
          <p:cNvSpPr/>
          <p:nvPr/>
        </p:nvSpPr>
        <p:spPr>
          <a:xfrm>
            <a:off x="2171350" y="434804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8"/>
          <p:cNvSpPr/>
          <p:nvPr/>
        </p:nvSpPr>
        <p:spPr>
          <a:xfrm>
            <a:off x="835200" y="29623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"/>
          <p:cNvSpPr txBox="1"/>
          <p:nvPr/>
        </p:nvSpPr>
        <p:spPr>
          <a:xfrm>
            <a:off x="977975" y="28310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Alto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8" name="Google Shape;118;p8"/>
          <p:cNvSpPr/>
          <p:nvPr/>
        </p:nvSpPr>
        <p:spPr>
          <a:xfrm>
            <a:off x="835200" y="390285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8"/>
          <p:cNvSpPr txBox="1"/>
          <p:nvPr/>
        </p:nvSpPr>
        <p:spPr>
          <a:xfrm>
            <a:off x="977975" y="37715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Alto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20" name="Google Shape;120;p8"/>
          <p:cNvSpPr txBox="1"/>
          <p:nvPr/>
        </p:nvSpPr>
        <p:spPr>
          <a:xfrm>
            <a:off x="510900" y="1242338"/>
            <a:ext cx="14316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Suelta la canica de la colina desde donde dice “alta”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21" name="Google Shape;121;p8"/>
          <p:cNvSpPr txBox="1"/>
          <p:nvPr/>
        </p:nvSpPr>
        <p:spPr>
          <a:xfrm>
            <a:off x="1691225" y="8434125"/>
            <a:ext cx="7947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Baja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22" name="Google Shape;122;p8"/>
          <p:cNvSpPr txBox="1"/>
          <p:nvPr/>
        </p:nvSpPr>
        <p:spPr>
          <a:xfrm>
            <a:off x="2258350" y="5818650"/>
            <a:ext cx="23292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Mantén </a:t>
            </a:r>
            <a:r>
              <a:rPr b="1" lang="en" sz="1100">
                <a:solidFill>
                  <a:schemeClr val="dk1"/>
                </a:solidFill>
              </a:rPr>
              <a:t>la canica de colisión a</a:t>
            </a:r>
            <a:r>
              <a:rPr b="1" lang="en" sz="1100">
                <a:solidFill>
                  <a:schemeClr val="dk1"/>
                </a:solidFill>
              </a:rPr>
              <a:t> </a:t>
            </a:r>
            <a:r>
              <a:rPr b="1" lang="en" sz="1100">
                <a:solidFill>
                  <a:schemeClr val="dk1"/>
                </a:solidFill>
              </a:rPr>
              <a:t>32 cm del lagarto:</a:t>
            </a:r>
            <a:endParaRPr b="1" sz="1100"/>
          </a:p>
        </p:txBody>
      </p:sp>
      <p:sp>
        <p:nvSpPr>
          <p:cNvPr id="123" name="Google Shape;123;p8"/>
          <p:cNvSpPr txBox="1"/>
          <p:nvPr/>
        </p:nvSpPr>
        <p:spPr>
          <a:xfrm>
            <a:off x="437450" y="5791150"/>
            <a:ext cx="1761900" cy="6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Cambia la altura de la canica de la colina:</a:t>
            </a:r>
            <a:endParaRPr sz="1100">
              <a:solidFill>
                <a:srgbClr val="B7B7B7"/>
              </a:solidFill>
            </a:endParaRPr>
          </a:p>
        </p:txBody>
      </p:sp>
      <p:cxnSp>
        <p:nvCxnSpPr>
          <p:cNvPr id="124" name="Google Shape;124;p8"/>
          <p:cNvCxnSpPr/>
          <p:nvPr/>
        </p:nvCxnSpPr>
        <p:spPr>
          <a:xfrm>
            <a:off x="2173125" y="5751275"/>
            <a:ext cx="0" cy="61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25" name="Google Shape;125;p8"/>
          <p:cNvSpPr txBox="1"/>
          <p:nvPr/>
        </p:nvSpPr>
        <p:spPr>
          <a:xfrm>
            <a:off x="566050" y="9258470"/>
            <a:ext cx="10629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grpSp>
        <p:nvGrpSpPr>
          <p:cNvPr id="126" name="Google Shape;126;p8"/>
          <p:cNvGrpSpPr/>
          <p:nvPr/>
        </p:nvGrpSpPr>
        <p:grpSpPr>
          <a:xfrm>
            <a:off x="123550" y="173463"/>
            <a:ext cx="2647800" cy="419713"/>
            <a:chOff x="3666900" y="7080400"/>
            <a:chExt cx="2647800" cy="419713"/>
          </a:xfrm>
        </p:grpSpPr>
        <p:sp>
          <p:nvSpPr>
            <p:cNvPr id="127" name="Google Shape;127;p8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 What makes roller coasters go so fast?</a:t>
              </a:r>
              <a:endParaRPr sz="900"/>
            </a:p>
          </p:txBody>
        </p:sp>
        <p:pic>
          <p:nvPicPr>
            <p:cNvPr id="128" name="Google Shape;128;p8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