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  <p:sldMasterId id="2147483772" r:id="rId10"/>
  </p:sldMasterIdLst>
  <p:notesMasterIdLst>
    <p:notesMasterId r:id="rId63"/>
  </p:notesMasterIdLst>
  <p:sldIdLst>
    <p:sldId id="256" r:id="rId11"/>
    <p:sldId id="1029" r:id="rId12"/>
    <p:sldId id="705" r:id="rId13"/>
    <p:sldId id="1085" r:id="rId14"/>
    <p:sldId id="1038" r:id="rId15"/>
    <p:sldId id="864" r:id="rId16"/>
    <p:sldId id="779" r:id="rId17"/>
    <p:sldId id="1086" r:id="rId18"/>
    <p:sldId id="1048" r:id="rId19"/>
    <p:sldId id="1082" r:id="rId20"/>
    <p:sldId id="1083" r:id="rId21"/>
    <p:sldId id="780" r:id="rId22"/>
    <p:sldId id="884" r:id="rId23"/>
    <p:sldId id="887" r:id="rId24"/>
    <p:sldId id="1066" r:id="rId25"/>
    <p:sldId id="888" r:id="rId26"/>
    <p:sldId id="800" r:id="rId27"/>
    <p:sldId id="814" r:id="rId28"/>
    <p:sldId id="819" r:id="rId29"/>
    <p:sldId id="820" r:id="rId30"/>
    <p:sldId id="1069" r:id="rId31"/>
    <p:sldId id="1053" r:id="rId32"/>
    <p:sldId id="1055" r:id="rId33"/>
    <p:sldId id="1056" r:id="rId34"/>
    <p:sldId id="1057" r:id="rId35"/>
    <p:sldId id="855" r:id="rId36"/>
    <p:sldId id="831" r:id="rId37"/>
    <p:sldId id="856" r:id="rId38"/>
    <p:sldId id="1050" r:id="rId39"/>
    <p:sldId id="805" r:id="rId40"/>
    <p:sldId id="653" r:id="rId41"/>
    <p:sldId id="835" r:id="rId42"/>
    <p:sldId id="837" r:id="rId43"/>
    <p:sldId id="839" r:id="rId44"/>
    <p:sldId id="866" r:id="rId45"/>
    <p:sldId id="858" r:id="rId46"/>
    <p:sldId id="1087" r:id="rId47"/>
    <p:sldId id="1088" r:id="rId48"/>
    <p:sldId id="1089" r:id="rId49"/>
    <p:sldId id="1090" r:id="rId50"/>
    <p:sldId id="1044" r:id="rId51"/>
    <p:sldId id="1045" r:id="rId52"/>
    <p:sldId id="1046" r:id="rId53"/>
    <p:sldId id="1047" r:id="rId54"/>
    <p:sldId id="1091" r:id="rId55"/>
    <p:sldId id="1092" r:id="rId56"/>
    <p:sldId id="1093" r:id="rId57"/>
    <p:sldId id="1094" r:id="rId58"/>
    <p:sldId id="817" r:id="rId59"/>
    <p:sldId id="818" r:id="rId60"/>
    <p:sldId id="843" r:id="rId61"/>
    <p:sldId id="679" r:id="rId62"/>
  </p:sldIdLst>
  <p:sldSz cx="9144000" cy="6858000" type="screen4x3"/>
  <p:notesSz cx="6735763" cy="9866313"/>
  <p:embeddedFontLst>
    <p:embeddedFont>
      <p:font typeface="Dosis" pitchFamily="2" charset="0"/>
      <p:regular r:id="rId64"/>
      <p:bold r:id="rId65"/>
    </p:embeddedFont>
    <p:embeddedFont>
      <p:font typeface="Dosis ExtraBold" pitchFamily="2" charset="0"/>
      <p:bold r:id="rId66"/>
    </p:embeddedFont>
    <p:embeddedFont>
      <p:font typeface="Dosis Medium" pitchFamily="2" charset="0"/>
      <p:regular r:id="rId67"/>
      <p:bold r:id="rId68"/>
    </p:embeddedFont>
    <p:embeddedFont>
      <p:font typeface="Dosis SemiBold" pitchFamily="2" charset="0"/>
      <p:regular r:id="rId69"/>
      <p:bold r:id="rId70"/>
    </p:embeddedFont>
    <p:embeddedFont>
      <p:font typeface="Mistral" panose="03090702030407020403" pitchFamily="66" charset="0"/>
      <p:regular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39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E8E8"/>
    <a:srgbClr val="E13B82"/>
    <a:srgbClr val="424D7B"/>
    <a:srgbClr val="00ACA4"/>
    <a:srgbClr val="565F88"/>
    <a:srgbClr val="E84234"/>
    <a:srgbClr val="F26553"/>
    <a:srgbClr val="FEF1E3"/>
    <a:srgbClr val="00ADA4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7" autoAdjust="0"/>
    <p:restoredTop sz="94620" autoAdjust="0"/>
  </p:normalViewPr>
  <p:slideViewPr>
    <p:cSldViewPr snapToGrid="0">
      <p:cViewPr varScale="1">
        <p:scale>
          <a:sx n="85" d="100"/>
          <a:sy n="85" d="100"/>
        </p:scale>
        <p:origin x="1229" y="62"/>
      </p:cViewPr>
      <p:guideLst>
        <p:guide pos="5239"/>
        <p:guide pos="453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3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font" Target="fonts/font4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font" Target="fonts/font7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font" Target="fonts/font2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microsoft.com/office/2018/10/relationships/authors" Target="author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1F854F-C2FC-AF4D-25B0-67E7B3309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b="4691"/>
          <a:stretch>
            <a:fillRect/>
          </a:stretch>
        </p:blipFill>
        <p:spPr>
          <a:xfrm>
            <a:off x="0" y="3048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3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id="{D8A3F1A0-5401-5371-C464-CD8FCF11AD6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48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1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02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7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49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5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49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38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1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514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1845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07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695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77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4115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638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139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983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200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47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39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05/01/2026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582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42.pn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2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4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7.xm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60.png"/><Relationship Id="rId4" Type="http://schemas.openxmlformats.org/officeDocument/2006/relationships/image" Target="../media/image4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1.png"/><Relationship Id="rId7" Type="http://schemas.openxmlformats.org/officeDocument/2006/relationships/image" Target="../media/image26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customXml" Target="../ink/ink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2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5.xml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60.png"/><Relationship Id="rId4" Type="http://schemas.openxmlformats.org/officeDocument/2006/relationships/image" Target="../media/image4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1.png"/><Relationship Id="rId7" Type="http://schemas.openxmlformats.org/officeDocument/2006/relationships/image" Target="../media/image26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customXml" Target="../ink/ink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34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F527333-93FE-4F3E-8BF6-C7D1034FA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laine – La neige – Une reine – Un dromadaire – Beige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La fontaine.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41EF860-CD71-435F-A680-82A1B806B62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D6E9364-EBE0-4C83-9A3B-E707EB0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F2190FA-760A-48C9-B1ED-34ECFBF9F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2265D0A-D0E1-4AA1-BB7B-DF27BE323A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laine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3E8DF9DA-91F8-4568-8554-E5A9510B61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La </a:t>
            </a:r>
            <a:r>
              <a:rPr lang="fr-MA" dirty="0">
                <a:latin typeface="Dosis SemiBold" pitchFamily="2" charset="0"/>
              </a:rPr>
              <a:t>neige 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6E49516C-7E9D-459E-80F7-3F5949C668DA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Une </a:t>
            </a:r>
            <a:r>
              <a:rPr lang="fr-MA" dirty="0">
                <a:latin typeface="Dosis SemiBold" pitchFamily="2" charset="0"/>
              </a:rPr>
              <a:t>reine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75C1057F-6048-4979-8163-E95EC50A338F}"/>
              </a:ext>
            </a:extLst>
          </p:cNvPr>
          <p:cNvSpPr txBox="1">
            <a:spLocks/>
          </p:cNvSpPr>
          <p:nvPr/>
        </p:nvSpPr>
        <p:spPr>
          <a:xfrm>
            <a:off x="6160791" y="609828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>
                <a:solidFill>
                  <a:srgbClr val="DB03A2"/>
                </a:solidFill>
                <a:latin typeface="Dosis SemiBold" pitchFamily="2" charset="0"/>
              </a:rPr>
              <a:t>La</a:t>
            </a:r>
            <a:r>
              <a:rPr lang="fr-FR">
                <a:latin typeface="Dosis SemiBold" pitchFamily="2" charset="0"/>
              </a:rPr>
              <a:t> fontaine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EBF04F94-898F-4D51-90F9-D9618D7A0AAA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dromadaire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5A5D2A17-54B9-421A-897D-BDB52D8B9B90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Beige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858806F-AA9A-4F08-B766-E0B4BD650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8" y="1877092"/>
            <a:ext cx="1717581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1878633-C017-449A-93E5-5A0C35B13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92" y="4337139"/>
            <a:ext cx="1717581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D714509-A467-4377-B1CD-B4FF7E023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7" y="4337139"/>
            <a:ext cx="1717581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88F6662-6F46-4FEB-899A-6F8C6F7BD3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22" y="1877092"/>
            <a:ext cx="1717581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C0A4B44-F39E-4D43-AA08-062103657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35" y="1877092"/>
            <a:ext cx="1717581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8EF5235-A5C5-43C6-8611-25C3EB87B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0" y="4337139"/>
            <a:ext cx="1717581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9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2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6E0CAE-2D4E-4E97-BFCD-7DFDD9720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E2FE6C-60D9-4835-9E1F-E1F12A4F1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8" y="1877092"/>
            <a:ext cx="1717581" cy="187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5E8F28-3D18-4975-91C5-BB7901718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92" y="4337139"/>
            <a:ext cx="1717581" cy="187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68ADA3-6D89-4485-BA74-749A6835A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7" y="4337139"/>
            <a:ext cx="1717581" cy="187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E74ECC-F8A8-47A8-9458-6D72E8F01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22" y="1877092"/>
            <a:ext cx="1717581" cy="18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89C14A-4CB8-4C43-A34A-7E5088C82B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35" y="1877092"/>
            <a:ext cx="1717581" cy="18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D7F041-E7EC-463C-A89F-76A1EDEAF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0" y="4337139"/>
            <a:ext cx="1717581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2_W4_S2_AdP_P01">
            <a:hlinkClick r:id="" action="ppaction://media"/>
            <a:extLst>
              <a:ext uri="{FF2B5EF4-FFF2-40B4-BE49-F238E27FC236}">
                <a16:creationId xmlns:a16="http://schemas.microsoft.com/office/drawing/2014/main" id="{7E5CF6EE-C380-4044-BD26-1B2705B0943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65614"/>
            <a:ext cx="7559675" cy="3636386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5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279A886-0C1F-A12B-8761-0B7FED76319C}"/>
              </a:ext>
            </a:extLst>
          </p:cNvPr>
          <p:cNvSpPr/>
          <p:nvPr/>
        </p:nvSpPr>
        <p:spPr>
          <a:xfrm>
            <a:off x="699426" y="3429000"/>
            <a:ext cx="2406381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836512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votre tour. Qui veut poser la question en français ?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852" y="217892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699426" y="3615999"/>
            <a:ext cx="2188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Qu’est-ce que tu </a:t>
            </a:r>
            <a:r>
              <a:rPr lang="fr-FR" sz="2000" b="1" dirty="0" err="1">
                <a:solidFill>
                  <a:srgbClr val="424D7B"/>
                </a:solidFill>
                <a:latin typeface="Dosis SemiBold" pitchFamily="2" charset="0"/>
              </a:rPr>
              <a:t>doi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s faire  ______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? </a:t>
            </a:r>
          </a:p>
        </p:txBody>
      </p:sp>
      <p:pic>
        <p:nvPicPr>
          <p:cNvPr id="3" name="Image 2" descr="Une image contenant bâtiment&#10;&#10;Le contenu généré par l’IA peut être incorrect.">
            <a:extLst>
              <a:ext uri="{FF2B5EF4-FFF2-40B4-BE49-F238E27FC236}">
                <a16:creationId xmlns:a16="http://schemas.microsoft.com/office/drawing/2014/main" id="{7F4C5999-3A86-233D-DF6A-A9A2A09B017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258" y="4437633"/>
            <a:ext cx="1209844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B4048EA-C603-3C4B-FCD6-9FD29F5E8322}"/>
              </a:ext>
            </a:extLst>
          </p:cNvPr>
          <p:cNvSpPr/>
          <p:nvPr/>
        </p:nvSpPr>
        <p:spPr>
          <a:xfrm>
            <a:off x="5764306" y="3463824"/>
            <a:ext cx="2575653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80826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poser la question en français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8DEE68-5807-4D4B-906B-964C03D14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6505">
            <a:off x="5044996" y="2080548"/>
            <a:ext cx="1219370" cy="10860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289FB33-3D09-4FA2-A273-73621C6F563E}"/>
              </a:ext>
            </a:extLst>
          </p:cNvPr>
          <p:cNvSpPr txBox="1"/>
          <p:nvPr/>
        </p:nvSpPr>
        <p:spPr>
          <a:xfrm>
            <a:off x="5853953" y="3677555"/>
            <a:ext cx="2339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 Qu’est-ce que tu dois faire  _______ 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102C647-1ED0-4C1B-97D3-7376E50FA7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t="7927" r="6986" b="14812"/>
          <a:stretch/>
        </p:blipFill>
        <p:spPr>
          <a:xfrm>
            <a:off x="6366066" y="4598031"/>
            <a:ext cx="1315562" cy="108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pose la question à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342635" y="3847795"/>
            <a:ext cx="2629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lang="fr-FR" sz="2400" b="1" dirty="0">
                <a:solidFill>
                  <a:srgbClr val="445C80"/>
                </a:solidFill>
                <a:latin typeface="Dosis SemiBold" pitchFamily="2" charset="0"/>
              </a:rPr>
              <a:t> Qu’est-ce que tu dois faire  _________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092FB28-B074-4016-A096-09346620A126}"/>
              </a:ext>
            </a:extLst>
          </p:cNvPr>
          <p:cNvSpPr txBox="1"/>
          <p:nvPr/>
        </p:nvSpPr>
        <p:spPr>
          <a:xfrm>
            <a:off x="6045931" y="3966986"/>
            <a:ext cx="262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400" b="1" dirty="0">
                <a:solidFill>
                  <a:srgbClr val="8D6F91"/>
                </a:solidFill>
                <a:latin typeface="Dosis SemiBold" pitchFamily="2" charset="0"/>
              </a:rPr>
              <a:t>  Qu’est-ce que tu dois faire  _________ ?</a:t>
            </a:r>
          </a:p>
        </p:txBody>
      </p:sp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Poser la question : « Qu’est-ce que tu dois faire à l’école ? »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des graphèmes (ai - ei)  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3818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1DD40-054A-528A-8462-7044DD136166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53">
            <a:extLst>
              <a:ext uri="{FF2B5EF4-FFF2-40B4-BE49-F238E27FC236}">
                <a16:creationId xmlns:a16="http://schemas.microsoft.com/office/drawing/2014/main" id="{907FE046-5696-C52D-8AF7-1B1048345393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386091-248F-0AF0-716E-499B747E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17" y="3477125"/>
            <a:ext cx="6254069" cy="14461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B9F6EE-46D2-DD08-C94A-D892BC9EE5B8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15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2A10B64-20BD-651A-DC75-1E1F65DC1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03858"/>
            <a:ext cx="540000" cy="540000"/>
          </a:xfrm>
          <a:prstGeom prst="rect">
            <a:avLst/>
          </a:prstGeom>
          <a:noFill/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395960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des graphèmes (ai - ei)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FD18D97-4F54-0E99-EBE3-1DD3290C468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C0F2F7-2FDC-7FD1-02A2-1CCCA48D72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D59273-7495-8C69-A272-F8CFED3AEBF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53">
              <a:extLst>
                <a:ext uri="{FF2B5EF4-FFF2-40B4-BE49-F238E27FC236}">
                  <a16:creationId xmlns:a16="http://schemas.microsoft.com/office/drawing/2014/main" id="{DE6F9AD4-3D56-1FFE-9D4C-3B82EF9134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141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apprendre à lire les sons « ai - ei ». Soyez attentifs.</a:t>
            </a:r>
            <a:endParaRPr lang="fr-FR" dirty="0"/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CE3F7E-9242-42C6-E679-D27AD3FD55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B62CCD5-9959-E7BB-342C-7F16E2C498C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EA5794-3DBA-943E-D32F-D3727C3D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165F4EA-60B0-96C5-A79E-E6632B9EA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id="{29DC821D-BCD6-4B0A-A861-8D1EEE800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id="{21A8927E-D3C1-E300-60C5-B06CCC12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62F291F-99D3-0A84-EFD6-12BAF1B8D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7" y="6110355"/>
            <a:ext cx="812539" cy="812539"/>
          </a:xfrm>
          <a:prstGeom prst="rect">
            <a:avLst/>
          </a:prstGeom>
        </p:spPr>
      </p:pic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A95A951-1197-D246-0B5F-C2621AD67A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pic>
        <p:nvPicPr>
          <p:cNvPr id="2" name="FR_N2_P2_W4_S2 (lecture ai ei)">
            <a:hlinkClick r:id="" action="ppaction://media"/>
            <a:extLst>
              <a:ext uri="{FF2B5EF4-FFF2-40B4-BE49-F238E27FC236}">
                <a16:creationId xmlns:a16="http://schemas.microsoft.com/office/drawing/2014/main" id="{4839246B-727F-46AF-BF3A-7C95F8F7A1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9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593" y="2234974"/>
            <a:ext cx="7494814" cy="36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5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9E6B5CA-39CD-6825-2950-4FD13D32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: « ai –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ei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».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F55E95-1923-1BD9-7590-355C1EE52FF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54D4B4D-D289-D5A2-9927-F2943D50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7DE250-9CD7-0FA7-248B-6A1FAFD41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DF1B9D4-69C6-0182-69CF-A053C7996D00}"/>
              </a:ext>
            </a:extLst>
          </p:cNvPr>
          <p:cNvSpPr txBox="1"/>
          <p:nvPr/>
        </p:nvSpPr>
        <p:spPr>
          <a:xfrm>
            <a:off x="1152000" y="2767280"/>
            <a:ext cx="6839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0" b="1" dirty="0">
                <a:solidFill>
                  <a:srgbClr val="424D7B"/>
                </a:solidFill>
                <a:latin typeface="Dosis SemiBold" pitchFamily="2" charset="0"/>
              </a:rPr>
              <a:t>ai     ei  </a:t>
            </a:r>
          </a:p>
        </p:txBody>
      </p:sp>
    </p:spTree>
    <p:extLst>
      <p:ext uri="{BB962C8B-B14F-4D97-AF65-F5344CB8AC3E}">
        <p14:creationId xmlns:p14="http://schemas.microsoft.com/office/powerpoint/2010/main" val="42080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ai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ACA4"/>
                </a:solidFill>
                <a:latin typeface="Dosis" pitchFamily="2" charset="0"/>
              </a:rPr>
              <a:t>ai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27287A-7918-4BEB-802F-05004CCC4AF4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ai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oi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5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ACA50-B4DA-CD27-2355-FB79C974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BA0F587-83BC-F2A7-0082-873CEE8B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ei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ADBA4A-FF01-340D-67F1-16CC1E481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FE7D600-6B72-421A-B520-1F69B1EB91E7}"/>
              </a:ext>
            </a:extLst>
          </p:cNvPr>
          <p:cNvSpPr/>
          <p:nvPr/>
        </p:nvSpPr>
        <p:spPr>
          <a:xfrm>
            <a:off x="4056724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ei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7F499CE-775F-4F7B-B79F-9E19FE5D57C5}"/>
              </a:ext>
            </a:extLst>
          </p:cNvPr>
          <p:cNvGrpSpPr/>
          <p:nvPr/>
        </p:nvGrpSpPr>
        <p:grpSpPr>
          <a:xfrm>
            <a:off x="1168584" y="3473833"/>
            <a:ext cx="6806832" cy="682426"/>
            <a:chOff x="474390" y="4710962"/>
            <a:chExt cx="6806832" cy="68242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8BEB39D9-AF36-4EA9-8463-1A62B5A328F9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4195B18-D6EB-43D3-8381-E52FE5232078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790B63E-DC63-4F90-8A90-F62303DB4E55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et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4CBCB32F-65D3-4556-BEF9-D26FAD8194F7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72E68FF4-EFEF-4CA5-89F0-A955F976AA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6D5C58DB-A75F-4642-A265-C0D3B4CADD2E}"/>
                </a:ext>
              </a:extLst>
            </p:cNvPr>
            <p:cNvSpPr/>
            <p:nvPr/>
          </p:nvSpPr>
          <p:spPr>
            <a:xfrm>
              <a:off x="6297261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63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9F195-6DEA-B6BC-E834-4B37169A5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BA0E07-7D67-A544-C7AA-A129C825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DD4B9EB-3A5A-AEFD-F282-181BED32C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ED77019-CA43-4188-84A5-E70884465373}"/>
              </a:ext>
            </a:extLst>
          </p:cNvPr>
          <p:cNvGrpSpPr/>
          <p:nvPr/>
        </p:nvGrpSpPr>
        <p:grpSpPr>
          <a:xfrm>
            <a:off x="622771" y="3085768"/>
            <a:ext cx="7898459" cy="686464"/>
            <a:chOff x="868761" y="3083749"/>
            <a:chExt cx="7898459" cy="686464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075E7A5-6E34-4C7D-870A-2D3C83C0855D}"/>
                </a:ext>
              </a:extLst>
            </p:cNvPr>
            <p:cNvGrpSpPr/>
            <p:nvPr/>
          </p:nvGrpSpPr>
          <p:grpSpPr>
            <a:xfrm>
              <a:off x="868761" y="3087787"/>
              <a:ext cx="6737636" cy="682426"/>
              <a:chOff x="474391" y="4710962"/>
              <a:chExt cx="6737636" cy="682426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A19E8653-8482-4A9F-B421-6AC55A18CA12}"/>
                  </a:ext>
                </a:extLst>
              </p:cNvPr>
              <p:cNvSpPr/>
              <p:nvPr/>
            </p:nvSpPr>
            <p:spPr>
              <a:xfrm>
                <a:off x="474391" y="4710962"/>
                <a:ext cx="933536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gl</a:t>
                </a:r>
              </a:p>
            </p:txBody>
          </p:sp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E3B40430-B0E1-46FB-9162-AD93DAD974AD}"/>
                  </a:ext>
                </a:extLst>
              </p:cNvPr>
              <p:cNvSpPr/>
              <p:nvPr/>
            </p:nvSpPr>
            <p:spPr>
              <a:xfrm>
                <a:off x="15847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au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093BB5BF-74CD-4954-A9F3-1632F7313990}"/>
                  </a:ext>
                </a:extLst>
              </p:cNvPr>
              <p:cNvSpPr/>
              <p:nvPr/>
            </p:nvSpPr>
            <p:spPr>
              <a:xfrm>
                <a:off x="274560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</a:t>
                </a: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i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F25E42C0-1698-4D0D-B8EF-A1C9550D2759}"/>
                  </a:ext>
                </a:extLst>
              </p:cNvPr>
              <p:cNvSpPr/>
              <p:nvPr/>
            </p:nvSpPr>
            <p:spPr>
              <a:xfrm>
                <a:off x="390642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cr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FE168459-55F1-47A6-93E1-923E43916D52}"/>
                  </a:ext>
                </a:extLst>
              </p:cNvPr>
              <p:cNvSpPr/>
              <p:nvPr/>
            </p:nvSpPr>
            <p:spPr>
              <a:xfrm>
                <a:off x="506724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an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9BAD9D64-20C8-49C3-A673-3E82F07444F9}"/>
                  </a:ext>
                </a:extLst>
              </p:cNvPr>
              <p:cNvSpPr/>
              <p:nvPr/>
            </p:nvSpPr>
            <p:spPr>
              <a:xfrm>
                <a:off x="622806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a</a:t>
                </a: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03E66EB0-F10E-40A8-97A8-DCB060E46058}"/>
                </a:ext>
              </a:extLst>
            </p:cNvPr>
            <p:cNvSpPr/>
            <p:nvPr/>
          </p:nvSpPr>
          <p:spPr>
            <a:xfrm>
              <a:off x="7783259" y="3083749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ez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1C926-4E02-0A09-036F-3C1E180D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B88253F-E0EE-2C50-00DE-EC73DAC0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ED1CF0-4CE7-85F2-E677-3CFB112C1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D17079D-A405-4384-88EF-9BF59A0E8C4E}"/>
              </a:ext>
            </a:extLst>
          </p:cNvPr>
          <p:cNvGrpSpPr/>
          <p:nvPr/>
        </p:nvGrpSpPr>
        <p:grpSpPr>
          <a:xfrm>
            <a:off x="586298" y="3082817"/>
            <a:ext cx="7971405" cy="692365"/>
            <a:chOff x="1168584" y="3110203"/>
            <a:chExt cx="7971405" cy="69236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389C88D-C40C-4C29-88B6-2A7CC93CFA59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17EB9A66-7416-4CFC-A86A-ABABC7722C5C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ai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CB6C3A-88D9-4C66-8FA8-0E2370027C1F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bl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41B2BF4B-CAE2-49E2-BD17-ADBC9300656F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pr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D18E1DAD-DAF6-41E5-9902-B087D225F476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ei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B6CDC900-5DD8-4448-8FC3-47EACEFE18FF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an</a:t>
                </a: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0E0D03F-FAC7-4DB0-9B15-673A21B1EFF9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gr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039CB81-394A-4013-8228-026FEFD36B2E}"/>
                </a:ext>
              </a:extLst>
            </p:cNvPr>
            <p:cNvSpPr/>
            <p:nvPr/>
          </p:nvSpPr>
          <p:spPr>
            <a:xfrm>
              <a:off x="8156028" y="312014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7112-4B55-1114-9496-947F7C01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A43639-FC3F-A4EC-0137-2904D46A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9FE988-4253-2170-CB20-B958CBB5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33114F2-1027-47EE-983B-A318EF513A19}"/>
              </a:ext>
            </a:extLst>
          </p:cNvPr>
          <p:cNvGrpSpPr/>
          <p:nvPr/>
        </p:nvGrpSpPr>
        <p:grpSpPr>
          <a:xfrm>
            <a:off x="586296" y="3087787"/>
            <a:ext cx="7971407" cy="682426"/>
            <a:chOff x="1168584" y="3110203"/>
            <a:chExt cx="7971407" cy="68242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0A2488B-DC4C-46A6-841B-FFDB00D44A6C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67800487-F5C4-45AF-AE49-E9A3B0414146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et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057D28-9FD0-4C96-A478-488B16009791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oi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0CA5AC2B-B7FF-4AB1-85DA-CA4CFE1E0667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ez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AEC06D98-8DFB-4CB6-80B4-41D846647A8C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ai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82C5591C-37B1-46A3-B9C7-C6740CA9FAE0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42073540-852A-4137-AEB9-D7CE20E2451F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ei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4D936ED-393E-47F7-9D3D-6F43FFF87875}"/>
                </a:ext>
              </a:extLst>
            </p:cNvPr>
            <p:cNvSpPr/>
            <p:nvPr/>
          </p:nvSpPr>
          <p:spPr>
            <a:xfrm>
              <a:off x="8156030" y="311020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9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1003-5CE1-2348-C6A4-D517D64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105B5E2-80B9-8071-855C-F77D0640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votre livret à la page 51.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2AE176-B015-68E7-B711-B29DC4C98C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62938A5-8B9C-39CF-651B-722838F2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DDFA69-FBDD-6E6A-4976-DE502E49D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65870B9-B4F2-42EE-94E8-0C194CBF6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501" y="1705357"/>
            <a:ext cx="3194997" cy="46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Qui veut expliquer la consigne ?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6421CD-D269-A6CF-4763-8677358CD44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D788BA2-2550-EC40-715A-C5312618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D6886D1-F02B-B055-1888-BC2B6C2F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4FF3B44-BDB2-4DA6-8F53-FB5DF2E1F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667" y="1748873"/>
            <a:ext cx="3122899" cy="4589892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986C039-0B11-4A5C-8BD0-389B8E14323F}"/>
              </a:ext>
            </a:extLst>
          </p:cNvPr>
          <p:cNvSpPr/>
          <p:nvPr/>
        </p:nvSpPr>
        <p:spPr>
          <a:xfrm>
            <a:off x="3111667" y="2531571"/>
            <a:ext cx="3122898" cy="519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790E-193A-482D-F5DC-DAA9E966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AA40599-C3EF-D46F-531F-6797C80B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vous allez travailler en binômes. Comparez et discutez vos réponses avec votre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797614D-AA1C-14F5-840B-237B5BF2844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926093A-9096-3DD6-2083-FCEAAC6CF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6AD3B02-86CE-40C0-D94A-BE0AFF24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D6B7F70-2B51-DFA7-769A-4422D6EFAA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439970" y="2802801"/>
            <a:ext cx="2934010" cy="22500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1FC90E9-60C2-404C-9039-61ABE911C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18" y="2922784"/>
            <a:ext cx="4477408" cy="923046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1FD024-DB59-478F-9E52-86D2257A9F09}"/>
              </a:ext>
            </a:extLst>
          </p:cNvPr>
          <p:cNvSpPr/>
          <p:nvPr/>
        </p:nvSpPr>
        <p:spPr>
          <a:xfrm>
            <a:off x="817318" y="2881631"/>
            <a:ext cx="4477408" cy="9641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6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0BAE655-12D9-4F32-A507-861B75630D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169DA7B-4674-4A95-870F-5B69672A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25A6F7-5ED8-4E41-9A44-65D5B3D16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7DBF2AC4-790C-46FA-BAED-CD5CBAF9F488}"/>
              </a:ext>
            </a:extLst>
          </p:cNvPr>
          <p:cNvGrpSpPr/>
          <p:nvPr/>
        </p:nvGrpSpPr>
        <p:grpSpPr>
          <a:xfrm>
            <a:off x="698987" y="2731538"/>
            <a:ext cx="7467816" cy="1962926"/>
            <a:chOff x="698987" y="2731538"/>
            <a:chExt cx="7467816" cy="1962926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BD4A22C-0AAB-4425-BDBD-FF2E609C1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987" y="2731538"/>
              <a:ext cx="7467816" cy="1962926"/>
            </a:xfrm>
            <a:prstGeom prst="rect">
              <a:avLst/>
            </a:prstGeom>
          </p:spPr>
        </p:pic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E630F97D-4C7C-4EF3-8C15-3B760D789548}"/>
                </a:ext>
              </a:extLst>
            </p:cNvPr>
            <p:cNvSpPr/>
            <p:nvPr/>
          </p:nvSpPr>
          <p:spPr>
            <a:xfrm>
              <a:off x="1110343" y="3600450"/>
              <a:ext cx="500014" cy="40821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1577A3DC-6C8A-4E15-BBB8-B608DD085215}"/>
                </a:ext>
              </a:extLst>
            </p:cNvPr>
            <p:cNvSpPr/>
            <p:nvPr/>
          </p:nvSpPr>
          <p:spPr>
            <a:xfrm>
              <a:off x="4312366" y="4147457"/>
              <a:ext cx="500014" cy="40821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9B47042-CA78-491A-8342-DE207E72302F}"/>
                </a:ext>
              </a:extLst>
            </p:cNvPr>
            <p:cNvSpPr/>
            <p:nvPr/>
          </p:nvSpPr>
          <p:spPr>
            <a:xfrm>
              <a:off x="4312366" y="3600450"/>
              <a:ext cx="500014" cy="40821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25CA8A7-019A-414C-8C8D-C0A60CE75A86}"/>
                </a:ext>
              </a:extLst>
            </p:cNvPr>
            <p:cNvSpPr/>
            <p:nvPr/>
          </p:nvSpPr>
          <p:spPr>
            <a:xfrm>
              <a:off x="5584372" y="3600450"/>
              <a:ext cx="500014" cy="40821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5D9877-93A9-4663-B614-A3EFC97C9031}"/>
                </a:ext>
              </a:extLst>
            </p:cNvPr>
            <p:cNvSpPr/>
            <p:nvPr/>
          </p:nvSpPr>
          <p:spPr>
            <a:xfrm>
              <a:off x="7492982" y="4152900"/>
              <a:ext cx="500014" cy="40821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6A1A443-FD71-4E42-BF5D-8B2BFB0E40C1}"/>
                </a:ext>
              </a:extLst>
            </p:cNvPr>
            <p:cNvSpPr/>
            <p:nvPr/>
          </p:nvSpPr>
          <p:spPr>
            <a:xfrm>
              <a:off x="7478850" y="3600450"/>
              <a:ext cx="500014" cy="40821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207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des graphèmes  (ai – ei)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Poser la question : « Qu’est-ce que tu dois faire à l’école ?  » </a:t>
            </a:r>
            <a:endParaRPr lang="fr-MA" sz="1400" dirty="0"/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BBFE6241-3026-2F81-6968-41A8BAAC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1DF7D4-06FF-49B4-564F-3062F64D9E5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947D42-3283-A7B7-5411-DB01DA09A80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053D5-8355-C0A4-6EE0-7FA8A9FDFB6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6FCDF0C3-19F7-DAFA-CBBC-75C8D0753F6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7FFC25E-F031-BF41-858D-B38AFCC9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7BF1CE-DD39-BE66-EC09-257F2C06C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797" y="5694739"/>
            <a:ext cx="2696837" cy="495369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09" y="553416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des graphèmes  (ai - ei)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13168"/>
            <a:ext cx="540000" cy="540000"/>
          </a:xfrm>
        </p:spPr>
      </p:pic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les sons « ai – ei ».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B08126D7-9DE3-8132-4816-018D3A36C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76375"/>
            <a:ext cx="4565583" cy="304372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8956C94-909F-E36A-BEE8-57D5E83A94C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6C588BC-3529-2AB2-7E57-9BB68C1B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9AAAE2-1D0E-D8D9-7185-AD76953BF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F435288-5949-07DA-5D6D-82338074FE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89BA62F-55A8-4DE2-DE45-818331D984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79FF2E1-01CD-1BC4-473F-C3FB1775E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F833D4-E3EA-32FA-1369-68F1C487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laine ». Le son « ai » s’écrit avec les lettres a et i.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8636BE-A5A5-3D0E-57FA-2BE56F5443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3960000" cy="662104"/>
          </a:xfrm>
        </p:spPr>
        <p:txBody>
          <a:bodyPr/>
          <a:lstStyle/>
          <a:p>
            <a:r>
              <a:rPr lang="fr-FR" sz="6600" b="0" dirty="0">
                <a:solidFill>
                  <a:srgbClr val="424D7B"/>
                </a:solidFill>
                <a:latin typeface="Dosis SemiBold" pitchFamily="2" charset="0"/>
              </a:rPr>
              <a:t>L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ne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F5E812D8-27E1-9019-0FBD-6C401746333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E20103F-5812-6DF1-79BF-2004ABD3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8CB00B-A91A-3D24-60B4-5EEF6DC39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46ED8AF-CAC9-4E18-84A3-7A6D81FCC9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2849104"/>
            <a:ext cx="2279091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5B7780B-E25D-E90B-D121-AE4D875CB5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57A4BEDF-3D2B-4229-BE87-0078594700D4}"/>
              </a:ext>
            </a:extLst>
          </p:cNvPr>
          <p:cNvSpPr txBox="1">
            <a:spLocks/>
          </p:cNvSpPr>
          <p:nvPr/>
        </p:nvSpPr>
        <p:spPr>
          <a:xfrm>
            <a:off x="4572000" y="3429000"/>
            <a:ext cx="396000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6600" b="0" dirty="0">
                <a:solidFill>
                  <a:srgbClr val="424D7B"/>
                </a:solidFill>
                <a:latin typeface="Dosis SemiBold" pitchFamily="2" charset="0"/>
              </a:rPr>
              <a:t>L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 ___ 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C1802B-C4EC-493C-A651-709B9C469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2849104"/>
            <a:ext cx="2279091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488F8-6C66-EDE3-D8AD-86FEBF6A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E21DE-2E6C-1BB9-E190-0B535BFC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6148BD1-7F39-B6F8-C46B-09889504C2C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18841D2-2A06-8A49-2216-D1DDF6EE19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20F5857-1E1B-CB26-E538-8EF542CAF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355CA0C-28F5-BF79-3F95-CCA9DCE6A9D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106CB8C-EE33-797A-1DE6-E1B8F8A35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5D1CC7E-23D1-799B-A97C-C60704F14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2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D53F3-6764-05D4-ECA3-A876337B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8048A-BEBF-8449-669C-31BAEA3D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02B2182-2F51-8625-BD57-9A75E1790C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2E32AA3-7D05-B972-57BF-AB5844059B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9906A1A8-C6A0-44AC-A702-359BEC1D28C7}"/>
              </a:ext>
            </a:extLst>
          </p:cNvPr>
          <p:cNvSpPr txBox="1">
            <a:spLocks/>
          </p:cNvSpPr>
          <p:nvPr/>
        </p:nvSpPr>
        <p:spPr>
          <a:xfrm>
            <a:off x="4572000" y="3429000"/>
            <a:ext cx="396000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2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37EB5604-A3A4-4EF5-8E31-E30223D482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400" y="3581400"/>
            <a:ext cx="3960000" cy="662104"/>
          </a:xfrm>
        </p:spPr>
        <p:txBody>
          <a:bodyPr/>
          <a:lstStyle/>
          <a:p>
            <a:r>
              <a:rPr lang="fr-FR" sz="6600" b="0" dirty="0">
                <a:solidFill>
                  <a:srgbClr val="424D7B"/>
                </a:solidFill>
                <a:latin typeface="Dosis SemiBold" pitchFamily="2" charset="0"/>
              </a:rPr>
              <a:t>L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86CE99-75DD-46A3-A904-C76A49177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2849104"/>
            <a:ext cx="2279091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691A-B6E4-B0AF-092F-D24E2AF84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ECA629-EB96-B4CB-3BFE-266E2F07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le mot « lait ». Le son « ai »  s’écrit avec les lettres a et i.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852BAA-0B01-37A3-C99D-C8A1CB352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3960000" cy="662104"/>
          </a:xfrm>
        </p:spPr>
        <p:txBody>
          <a:bodyPr/>
          <a:lstStyle/>
          <a:p>
            <a:r>
              <a:rPr lang="fr-FR" sz="6600" b="0" dirty="0">
                <a:solidFill>
                  <a:srgbClr val="424D7B"/>
                </a:solidFill>
                <a:latin typeface="Dosis SemiBold" pitchFamily="2" charset="0"/>
              </a:rPr>
              <a:t>L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C6A335D-C69E-ECC8-70E7-0B3373D81E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C6A335D-C69E-ECC8-70E7-0B3373D81E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BBB2B4E9-EDB9-2930-9DDE-9294AFFFADB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21B0C38-9A49-D59F-42B2-2F19CB0E2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A1ADBB-C875-811D-A6DD-D4D7546C3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bouteille, lait, liquide, Bouteille en plastique&#10;&#10;Le contenu généré par l’IA peut être incorrect.">
            <a:extLst>
              <a:ext uri="{FF2B5EF4-FFF2-40B4-BE49-F238E27FC236}">
                <a16:creationId xmlns:a16="http://schemas.microsoft.com/office/drawing/2014/main" id="{95C5F2D7-4E5B-96D3-A455-8814B0521E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57" y="2411527"/>
            <a:ext cx="2465543" cy="26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DA8D4-11A9-32D0-98FC-A55E8668A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748DA-FF1A-31B7-C511-66560FA1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6C20E2-E8C0-12C5-F114-38FE85B0D4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B142B432-B1AE-1E98-18ED-4F20BBEFC535}"/>
              </a:ext>
            </a:extLst>
          </p:cNvPr>
          <p:cNvSpPr txBox="1">
            <a:spLocks/>
          </p:cNvSpPr>
          <p:nvPr/>
        </p:nvSpPr>
        <p:spPr>
          <a:xfrm>
            <a:off x="4572000" y="3429000"/>
            <a:ext cx="396000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6600" b="0" dirty="0">
                <a:solidFill>
                  <a:srgbClr val="424D7B"/>
                </a:solidFill>
                <a:latin typeface="Dosis SemiBold" pitchFamily="2" charset="0"/>
              </a:rPr>
              <a:t>L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 ___ 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t</a:t>
            </a:r>
          </a:p>
        </p:txBody>
      </p:sp>
      <p:pic>
        <p:nvPicPr>
          <p:cNvPr id="3" name="Image 2" descr="Une image contenant bouteille, lait, liquide, Bouteille en plastique&#10;&#10;Le contenu généré par l’IA peut être incorrect.">
            <a:extLst>
              <a:ext uri="{FF2B5EF4-FFF2-40B4-BE49-F238E27FC236}">
                <a16:creationId xmlns:a16="http://schemas.microsoft.com/office/drawing/2014/main" id="{38B651D0-2FE0-7BA2-8FB5-35CE13AF8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57" y="2411527"/>
            <a:ext cx="2465543" cy="26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14205-5CBC-FE35-50EF-051690085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48A316-F69D-6C54-44D1-D30C933F4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BA84844-678E-BFF1-209C-4184509B902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BA84844-678E-BFF1-209C-4184509B902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FD0FF03-6515-EDAE-2895-455088961D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FD0FF03-6515-EDAE-2895-455088961D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9AC7B4B-637A-2895-1B41-7DBA2317E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49D457A-872D-8B0D-3949-86BA9433718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8F0A7A6-275A-14E5-591E-C933A2E4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EFEA10-9702-F4AD-3CA5-FB3F3270E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897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EDE546DD-2F34-4BF8-8137-1BC44E201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41" y="2642158"/>
            <a:ext cx="1551688" cy="2620114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413E4145-42C8-4D28-8C7E-2A620AC0EFFF}"/>
              </a:ext>
            </a:extLst>
          </p:cNvPr>
          <p:cNvGrpSpPr/>
          <p:nvPr/>
        </p:nvGrpSpPr>
        <p:grpSpPr>
          <a:xfrm>
            <a:off x="297551" y="2684329"/>
            <a:ext cx="3386816" cy="2620114"/>
            <a:chOff x="37838" y="2133000"/>
            <a:chExt cx="3379746" cy="262011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555C09E-1D6B-4224-A93A-F4E69694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8" y="2161114"/>
              <a:ext cx="1689873" cy="2592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2243C51-F13E-4665-9F54-C1A7F2A05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711" y="2133000"/>
              <a:ext cx="1689873" cy="259200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64FAFD1F-B3B3-4709-AD0F-61331552465D}"/>
              </a:ext>
            </a:extLst>
          </p:cNvPr>
          <p:cNvGrpSpPr/>
          <p:nvPr/>
        </p:nvGrpSpPr>
        <p:grpSpPr>
          <a:xfrm>
            <a:off x="3701163" y="2642158"/>
            <a:ext cx="3386816" cy="2620114"/>
            <a:chOff x="3775188" y="2133000"/>
            <a:chExt cx="3379746" cy="262011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C9C1D9F-1FDF-4384-B82E-5D1EF086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188" y="2161114"/>
              <a:ext cx="1689873" cy="2592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1213EB4D-4474-459D-AB4C-69F1BE5A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061" y="2133000"/>
              <a:ext cx="1689873" cy="25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95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1C53A-B5E8-4F30-DCB8-9A5C6DCB3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0685A-321E-ECDC-2001-54A9F99B2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E653311-8549-9042-82A2-EF3F605A0A3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E653311-8549-9042-82A2-EF3F605A0A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598BB8A-2BBF-7EB1-C87B-D68DEA8D3B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0D3CFF22-8CA3-6BB9-49E8-357F1450AA90}"/>
              </a:ext>
            </a:extLst>
          </p:cNvPr>
          <p:cNvSpPr txBox="1">
            <a:spLocks/>
          </p:cNvSpPr>
          <p:nvPr/>
        </p:nvSpPr>
        <p:spPr>
          <a:xfrm>
            <a:off x="4572000" y="3429000"/>
            <a:ext cx="396000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2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00AF64FE-DEBC-3C45-5E3F-D0D6619FE8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400" y="3581400"/>
            <a:ext cx="3960000" cy="662104"/>
          </a:xfrm>
        </p:spPr>
        <p:txBody>
          <a:bodyPr/>
          <a:lstStyle/>
          <a:p>
            <a:r>
              <a:rPr lang="fr-FR" sz="6600" b="0" dirty="0">
                <a:solidFill>
                  <a:srgbClr val="424D7B"/>
                </a:solidFill>
                <a:latin typeface="Dosis SemiBold" pitchFamily="2" charset="0"/>
              </a:rPr>
              <a:t>L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t</a:t>
            </a:r>
          </a:p>
        </p:txBody>
      </p:sp>
      <p:pic>
        <p:nvPicPr>
          <p:cNvPr id="4" name="Image 3" descr="Une image contenant bouteille, lait, liquide, Bouteille en plastique&#10;&#10;Le contenu généré par l’IA peut être incorrect.">
            <a:extLst>
              <a:ext uri="{FF2B5EF4-FFF2-40B4-BE49-F238E27FC236}">
                <a16:creationId xmlns:a16="http://schemas.microsoft.com/office/drawing/2014/main" id="{0B9F4AF4-BAD2-9A29-9697-4DB14D922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57" y="2411527"/>
            <a:ext cx="2465543" cy="26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4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neige. Le son « ei » s’écrit avec les lettres e et i.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7200" b="0" dirty="0">
                <a:latin typeface="Dosis SemiBold" pitchFamily="2" charset="0"/>
              </a:rPr>
              <a:t>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1DC659D-94D8-4848-8146-8017CD4D63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2549774"/>
            <a:ext cx="2279091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F398156E-DDB6-46A2-B7DB-77113CE7E385}"/>
              </a:ext>
            </a:extLst>
          </p:cNvPr>
          <p:cNvSpPr txBox="1">
            <a:spLocks/>
          </p:cNvSpPr>
          <p:nvPr/>
        </p:nvSpPr>
        <p:spPr>
          <a:xfrm>
            <a:off x="4412945" y="3429000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 dirty="0">
                <a:latin typeface="Dosis SemiBold" pitchFamily="2" charset="0"/>
              </a:rPr>
              <a:t>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___ </a:t>
            </a:r>
            <a:r>
              <a:rPr lang="fr-FR" sz="7200" b="0" dirty="0" err="1">
                <a:latin typeface="Dosis SemiBold" pitchFamily="2" charset="0"/>
              </a:rPr>
              <a:t>ge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F887FF-459C-4DA9-8A9A-431B3720D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2549774"/>
            <a:ext cx="2279091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8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E9C1B584-8156-4A15-A62C-E1D038A6D87E}"/>
              </a:ext>
            </a:extLst>
          </p:cNvPr>
          <p:cNvSpPr txBox="1">
            <a:spLocks/>
          </p:cNvSpPr>
          <p:nvPr/>
        </p:nvSpPr>
        <p:spPr>
          <a:xfrm>
            <a:off x="4412945" y="3460722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 dirty="0">
                <a:latin typeface="Dosis SemiBold" pitchFamily="2" charset="0"/>
              </a:rPr>
              <a:t>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7200" b="0" dirty="0">
                <a:latin typeface="Dosis SemiBold" pitchFamily="2" charset="0"/>
              </a:rPr>
              <a:t>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3DA4A6-CD4A-4962-A3BD-C7CB688D4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2549774"/>
            <a:ext cx="2279091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67CE7-204A-2477-321F-2FF4B84E8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42A94-4581-A50F-F0E9-620E002BD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baleine. Le son « ei » s’écrit avec les lettres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 et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ADE2CB8-0E12-BED8-3679-7593E22195D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ADE2CB8-0E12-BED8-3679-7593E22195D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423BBC3A-6F42-C7BD-0ADE-65CE45CB2D7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8E767B5-5E86-B5DC-3F64-88FA415DD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ABC00C-77BA-6EEA-8220-8A0148F0F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F6EEDA9-BEC2-7EAB-CBCF-C70C20049C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bal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7200" b="0" dirty="0">
                <a:latin typeface="Dosis SemiBold" pitchFamily="2" charset="0"/>
              </a:rPr>
              <a:t>ne</a:t>
            </a:r>
          </a:p>
        </p:txBody>
      </p:sp>
      <p:pic>
        <p:nvPicPr>
          <p:cNvPr id="4" name="Image 3" descr="Une image contenant Mammifère marin, dauphin, eau, mammifère&#10;&#10;Le contenu généré par l’IA peut être incorrect.">
            <a:extLst>
              <a:ext uri="{FF2B5EF4-FFF2-40B4-BE49-F238E27FC236}">
                <a16:creationId xmlns:a16="http://schemas.microsoft.com/office/drawing/2014/main" id="{01641781-BC71-629C-5264-D78E37DDA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387144"/>
            <a:ext cx="2568122" cy="28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C5A20-BFA2-F55E-486D-762CEAA9E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84BA4-9994-CB82-7D65-6A8C0498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3D84FE8-4E56-9467-F26F-E685B70A1E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3" name="Espace réservé du texte 12">
            <a:extLst>
              <a:ext uri="{FF2B5EF4-FFF2-40B4-BE49-F238E27FC236}">
                <a16:creationId xmlns:a16="http://schemas.microsoft.com/office/drawing/2014/main" id="{52D535C9-FCDD-EA51-2F4A-B9D6C3EA5F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 err="1">
                <a:latin typeface="Dosis SemiBold" pitchFamily="2" charset="0"/>
              </a:rPr>
              <a:t>bal</a:t>
            </a:r>
            <a:r>
              <a:rPr lang="fr-FR" sz="7200" b="0" dirty="0" err="1">
                <a:solidFill>
                  <a:srgbClr val="00ACA4"/>
                </a:solidFill>
                <a:latin typeface="Dosis SemiBold" pitchFamily="2" charset="0"/>
              </a:rPr>
              <a:t>___</a:t>
            </a:r>
            <a:r>
              <a:rPr lang="fr-FR" sz="7200" b="0" dirty="0" err="1">
                <a:latin typeface="Dosis SemiBold" pitchFamily="2" charset="0"/>
              </a:rPr>
              <a:t>ne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4" name="Image 3" descr="Une image contenant Mammifère marin, dauphin, eau, mammifère&#10;&#10;Le contenu généré par l’IA peut être incorrect.">
            <a:extLst>
              <a:ext uri="{FF2B5EF4-FFF2-40B4-BE49-F238E27FC236}">
                <a16:creationId xmlns:a16="http://schemas.microsoft.com/office/drawing/2014/main" id="{C0E40B43-783A-8F91-03BB-5E92CF7E5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387144"/>
            <a:ext cx="2568122" cy="28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009DB-C27E-4F1C-4C8F-6F3CE6FDB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0B000-F314-3A80-7CC8-02A27FCD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19A9857-8F23-6731-F6EF-AD1F7495A5C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19A9857-8F23-6731-F6EF-AD1F7495A5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D08DE5A-070B-6FE9-E534-7149F5D957C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D08DE5A-070B-6FE9-E534-7149F5D957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1C26B5E-FD46-F4EB-E398-29FCD1EBB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6C47DBDA-9F1E-C5CB-ED08-B59A23DD5C3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EC099FF-0BA0-F8B9-9935-AD1161985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69EB01E-28D1-0874-EDE8-9005B4726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21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A69F1-1737-AEE3-3EC7-D30C20A52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5C45C6-89E3-3C6E-9A9B-47C0CDD1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D8E83D4-19BC-96F3-89D3-677D19ED83D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D8E83D4-19BC-96F3-89D3-677D19ED83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FED8B2-D050-2930-38B9-D33337A8AE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66EDCF88-183F-6869-B33A-7199965863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 err="1">
                <a:latin typeface="Dosis SemiBold" pitchFamily="2" charset="0"/>
              </a:rPr>
              <a:t>bal</a:t>
            </a:r>
            <a:r>
              <a:rPr lang="fr-FR" sz="7200" b="0" dirty="0" err="1">
                <a:solidFill>
                  <a:srgbClr val="00ACA4"/>
                </a:solidFill>
                <a:latin typeface="Dosis SemiBold" pitchFamily="2" charset="0"/>
              </a:rPr>
              <a:t>__</a:t>
            </a:r>
            <a:r>
              <a:rPr lang="fr-FR" sz="7200" b="0" dirty="0" err="1">
                <a:latin typeface="Dosis SemiBold" pitchFamily="2" charset="0"/>
              </a:rPr>
              <a:t>ne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5" name="Image 4" descr="Une image contenant Mammifère marin, dauphin, eau, mammifère&#10;&#10;Le contenu généré par l’IA peut être incorrect.">
            <a:extLst>
              <a:ext uri="{FF2B5EF4-FFF2-40B4-BE49-F238E27FC236}">
                <a16:creationId xmlns:a16="http://schemas.microsoft.com/office/drawing/2014/main" id="{37C20C79-3BBD-C394-A105-BF94CCC9A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387144"/>
            <a:ext cx="2568122" cy="28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53.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2EF51F-0DF1-9B61-B1F1-181CDB0F637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D56DFEF-7137-D082-2558-93D3A028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62B03E2-55DB-D2EF-E330-25605E51D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41BE489-8F6C-42EC-A330-C87065362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441" y="1898347"/>
            <a:ext cx="3039117" cy="441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00" y="1119413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69163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A0C4F78-66B1-85DB-62FE-AB32821E248D}"/>
              </a:ext>
            </a:extLst>
          </p:cNvPr>
          <p:cNvSpPr/>
          <p:nvPr/>
        </p:nvSpPr>
        <p:spPr>
          <a:xfrm>
            <a:off x="828000" y="3797892"/>
            <a:ext cx="3420000" cy="889829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814762" y="3867307"/>
            <a:ext cx="3613238" cy="810588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Oral – Acte de parole</a:t>
            </a:r>
          </a:p>
          <a:p>
            <a:pPr lvl="0">
              <a:defRPr/>
            </a:pPr>
            <a:r>
              <a:rPr lang="fr-FR" dirty="0"/>
              <a:t>Lecture – Graphèmes : ai - ei. </a:t>
            </a:r>
          </a:p>
          <a:p>
            <a:pPr lvl="0">
              <a:defRPr/>
            </a:pPr>
            <a:r>
              <a:rPr lang="fr-FR" dirty="0"/>
              <a:t>Ecriture – Graphèmes : ai - ei.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Je vais expliquer la consigne 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7034357-F5D7-AA5B-9E68-144310622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66" y="2123712"/>
            <a:ext cx="3006113" cy="30061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DA4D94-54B2-4B24-B09F-FDDA692AB8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493" y="2729839"/>
            <a:ext cx="4664800" cy="1684506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D0B5543-74E9-471E-8B91-78E78CB3AD17}"/>
              </a:ext>
            </a:extLst>
          </p:cNvPr>
          <p:cNvSpPr/>
          <p:nvPr/>
        </p:nvSpPr>
        <p:spPr>
          <a:xfrm>
            <a:off x="617493" y="2729839"/>
            <a:ext cx="4590155" cy="16845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1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DE4410-2C85-36FB-DB4D-AE8488C901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8FE3F3-5CEF-E26A-FB54-C97D9B83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0AF2237-7FDF-01CF-0043-F2129871E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0FF8C3-27BF-4624-8636-4E8FB3189583}"/>
              </a:ext>
            </a:extLst>
          </p:cNvPr>
          <p:cNvGrpSpPr/>
          <p:nvPr/>
        </p:nvGrpSpPr>
        <p:grpSpPr>
          <a:xfrm>
            <a:off x="555832" y="2245179"/>
            <a:ext cx="7314540" cy="3535135"/>
            <a:chOff x="555832" y="2112715"/>
            <a:chExt cx="7314540" cy="366759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D39A632-488E-4E4A-A309-F2B3ABA4F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832" y="2112715"/>
              <a:ext cx="7314540" cy="366759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BDFCA432-4FD0-48A6-B94E-7CEBD2DBAE76}"/>
                </a:ext>
              </a:extLst>
            </p:cNvPr>
            <p:cNvSpPr txBox="1"/>
            <p:nvPr/>
          </p:nvSpPr>
          <p:spPr>
            <a:xfrm>
              <a:off x="1828800" y="4963885"/>
              <a:ext cx="7184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FF0000"/>
                  </a:solidFill>
                  <a:latin typeface="Dosis SemiBold" pitchFamily="2" charset="0"/>
                </a:rPr>
                <a:t>ai</a:t>
              </a:r>
              <a:endParaRPr lang="fr-FR" sz="2000" dirty="0">
                <a:solidFill>
                  <a:srgbClr val="FF0000"/>
                </a:solidFill>
                <a:latin typeface="Dosis SemiBold" pitchFamily="2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EAFCA31-90EF-4006-A951-34F67B2E2941}"/>
                </a:ext>
              </a:extLst>
            </p:cNvPr>
            <p:cNvSpPr txBox="1"/>
            <p:nvPr/>
          </p:nvSpPr>
          <p:spPr>
            <a:xfrm>
              <a:off x="4365943" y="4963885"/>
              <a:ext cx="7184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err="1">
                  <a:solidFill>
                    <a:srgbClr val="FF0000"/>
                  </a:solidFill>
                  <a:latin typeface="Dosis SemiBold" pitchFamily="2" charset="0"/>
                </a:rPr>
                <a:t>ei</a:t>
              </a:r>
              <a:endParaRPr lang="fr-FR" sz="2000" dirty="0">
                <a:solidFill>
                  <a:srgbClr val="FF0000"/>
                </a:solidFill>
                <a:latin typeface="Dosis SemiBold" pitchFamily="2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381DECB-9B5B-48EA-9234-11ECA65C5723}"/>
                </a:ext>
              </a:extLst>
            </p:cNvPr>
            <p:cNvSpPr txBox="1"/>
            <p:nvPr/>
          </p:nvSpPr>
          <p:spPr>
            <a:xfrm>
              <a:off x="6862265" y="4963884"/>
              <a:ext cx="7184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FF0000"/>
                  </a:solidFill>
                  <a:latin typeface="Dosis SemiBold" pitchFamily="2" charset="0"/>
                </a:rPr>
                <a:t>et</a:t>
              </a:r>
              <a:endParaRPr lang="fr-FR" sz="2000" dirty="0">
                <a:solidFill>
                  <a:srgbClr val="FF0000"/>
                </a:solidFill>
                <a:latin typeface="Dosis Semi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61D264-138F-779B-378B-8BABAFBD5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2A8F124B-1ACA-2A4F-B73F-637A10D03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1" name="majd_wave">
            <a:hlinkClick r:id="" action="ppaction://media"/>
            <a:extLst>
              <a:ext uri="{FF2B5EF4-FFF2-40B4-BE49-F238E27FC236}">
                <a16:creationId xmlns:a16="http://schemas.microsoft.com/office/drawing/2014/main" id="{9FFD65ED-C090-0BEA-8460-79F862CD21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5387" y="2362199"/>
            <a:ext cx="1996613" cy="35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293755-6AF3-429E-701A-AC3A2F60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192797" y="21524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 Qu’est-ce que tu dois faire à l’école ? 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892EE380-A38B-92FB-E143-31DDD68E72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Lecture des graphèmes (ai - ei) </a:t>
            </a:r>
            <a:endParaRPr lang="fr-MA" sz="1400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F94B371D-3E1D-2CD2-1782-B60D9F8EB0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Ecriture des graphèmes (ai – ei)</a:t>
            </a:r>
            <a:endParaRPr lang="fr-MA" sz="1400" dirty="0"/>
          </a:p>
        </p:txBody>
      </p:sp>
      <p:pic>
        <p:nvPicPr>
          <p:cNvPr id="10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2DEA49F-63D4-2615-D31E-4269C8DC1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6691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4AF7DE-C021-1CBB-B7DD-52C9EFC764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6F25FE5-0F71-6D01-C44B-A4FC4190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ED0E36-872A-7A15-81B2-A0F5AA001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Répétons ensemble :  Lever le doit – Écouter – Courir – Crier – Le lait – Une baleine.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Lever le doit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Écouter 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Courir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Une </a:t>
            </a:r>
            <a:r>
              <a:rPr lang="fr-FR" dirty="0">
                <a:latin typeface="Dosis SemiBold" pitchFamily="2" charset="0"/>
              </a:rPr>
              <a:t> baleine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Crier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FR" dirty="0">
                <a:latin typeface="Dosis SemiBold" pitchFamily="2" charset="0"/>
              </a:rPr>
              <a:t> lait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E62124-410B-4212-AE98-2DFE87549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4300189"/>
            <a:ext cx="1711300" cy="187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717F6A-B91A-4C0F-B91D-780BC1CE2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1854565"/>
            <a:ext cx="1711300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16100C6-A235-4DFB-ADD7-AC06BF96F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4300189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6B93B2B-A202-462F-A6A3-1DD0B9495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25" y="1854565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B4B8979-85A8-4207-A6E9-222FCD748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29" y="4300189"/>
            <a:ext cx="1711300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8213B42-A59E-445C-8E7F-57CC571947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1825072"/>
            <a:ext cx="1711300" cy="187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3724DB3-A412-415C-9D03-B31D0668F77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C3CA1A7-EA4D-4531-B8AF-E7C6BE480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C20972-6B66-475C-9D22-E53D77A68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2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558A50-BF25-4DA4-B155-03D99E06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4300189"/>
            <a:ext cx="1711300" cy="187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A86049-46CA-4F8B-9C39-014525130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1854565"/>
            <a:ext cx="1711300" cy="187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73DB3D-A87E-419A-B793-E202E83C7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4300189"/>
            <a:ext cx="1711300" cy="187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21AA97-07C8-4139-932D-78B0EAA0C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25" y="1854565"/>
            <a:ext cx="1711300" cy="18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120497-AF4E-494A-9605-2D8A05E51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29" y="4300189"/>
            <a:ext cx="1711300" cy="18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953871-2AB9-4373-90E7-5CE8EDEC78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1825072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ABE855-8BB2-429D-A116-664B8BBEE7D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0534ec5-868f-4ce6-85c7-99f0612daa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A42A20C-6713-4306-AF06-F55A46A249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E6AA07-77C3-43AE-A96A-3665FF5A6A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14575</TotalTime>
  <Words>857</Words>
  <PresentationFormat>Affichage à l'écran (4:3)</PresentationFormat>
  <Paragraphs>167</Paragraphs>
  <Slides>52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52</vt:i4>
      </vt:variant>
    </vt:vector>
  </HeadingPairs>
  <TitlesOfParts>
    <vt:vector size="69" baseType="lpstr">
      <vt:lpstr>Calibri</vt:lpstr>
      <vt:lpstr>Arial</vt:lpstr>
      <vt:lpstr>Mistral</vt:lpstr>
      <vt:lpstr>Aptos</vt:lpstr>
      <vt:lpstr>Dosis SemiBold</vt:lpstr>
      <vt:lpstr>Wingdings</vt:lpstr>
      <vt:lpstr>Dosis</vt:lpstr>
      <vt:lpstr>Dosis ExtraBold</vt:lpstr>
      <vt:lpstr>Dosis Medium</vt:lpstr>
      <vt:lpstr>Aptos Display</vt:lpstr>
      <vt:lpstr>2_Conception personnalisée</vt:lpstr>
      <vt:lpstr>00_Env-Enseignant</vt:lpstr>
      <vt:lpstr>Oral</vt:lpstr>
      <vt:lpstr>Lecture</vt:lpstr>
      <vt:lpstr>Ecriture</vt:lpstr>
      <vt:lpstr>02_New Voc_01-Présentation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2</vt:lpstr>
      <vt:lpstr>Bonjour les enfants !  La leçon de français commence maintenant. Soyez attentifs.</vt:lpstr>
      <vt:lpstr>Répétons ensemble :  Lever le doit – Écouter – Courir – Crier – Le lait – Une baleine. </vt:lpstr>
      <vt:lpstr>Qui veut passer au tableau pour nommer les images ? </vt:lpstr>
      <vt:lpstr>Répétons ensemble : La laine – La neige – Une reine – Un dromadaire – Beige  – La fontaine.</vt:lpstr>
      <vt:lpstr>Qui veut passer au tableau pour nommer les images ? </vt:lpstr>
      <vt:lpstr>Maintenant, on passe à l’activité de l’oral. Nous allons apprendre à poser une question avec Majd et Nada. </vt:lpstr>
      <vt:lpstr>Lecture de la vidéo </vt:lpstr>
      <vt:lpstr>Présentation PowerPoint</vt:lpstr>
      <vt:lpstr>Présentation PowerPoint</vt:lpstr>
      <vt:lpstr>Chacun pose la question à son voisin. </vt:lpstr>
      <vt:lpstr>Plan de la séance 2</vt:lpstr>
      <vt:lpstr>Maintenant, on va faire de la lecture. On va apprendre à lire les sons « ai - ei ». Soyez attentifs.</vt:lpstr>
      <vt:lpstr>Lecture de la vidéo. </vt:lpstr>
      <vt:lpstr>Lisons ensemble : « ai – ei ». </vt:lpstr>
      <vt:lpstr>Qui veut passer au tableau pour montrer les cartes qui font le son « ai » ?</vt:lpstr>
      <vt:lpstr>Qui veut passer au tableau pour montrer les cartes qui font le son « ei » ?</vt:lpstr>
      <vt:lpstr>Qui veut passer au tableau pour lire ?</vt:lpstr>
      <vt:lpstr>Qui veut passer au tableau pour lire ?</vt:lpstr>
      <vt:lpstr>Qui veut passer au tableau pour lire ?</vt:lpstr>
      <vt:lpstr>Ouvrez votre livret à la page 51. </vt:lpstr>
      <vt:lpstr>Vous allez faire l’activité 1.  Qui veut expliquer la consigne ? </vt:lpstr>
      <vt:lpstr>Maintenant vous allez travailler en binômes. Comparez et discutez vos réponses avec votre voisin. </vt:lpstr>
      <vt:lpstr>Corrigez.</vt:lpstr>
      <vt:lpstr>Plan de la séance 2</vt:lpstr>
      <vt:lpstr>Maintenant, nous allons écrire des mots avec les sons « ai – ei ».  Soyez attentifs.</vt:lpstr>
      <vt:lpstr>Prenez vos ardoises.</vt:lpstr>
      <vt:lpstr>Observez le mot « laine ». Le son « ai » s’écrit avec les lettres a et i. </vt:lpstr>
      <vt:lpstr>Écrivez le mot complet sur vos ardoises.</vt:lpstr>
      <vt:lpstr>Levez vos ardoises. </vt:lpstr>
      <vt:lpstr>Corrigez.</vt:lpstr>
      <vt:lpstr>Regardez le mot « lait ». Le son « ai »  s’écrit avec les lettres a et i. </vt:lpstr>
      <vt:lpstr>Écrivez le mot complet sur vos ardoises.</vt:lpstr>
      <vt:lpstr>Levez vos ardoises. </vt:lpstr>
      <vt:lpstr>Corrigez.</vt:lpstr>
      <vt:lpstr>Observez le mot neige. Le son « ei » s’écrit avec les lettres e et i. </vt:lpstr>
      <vt:lpstr>Écrivez le mot complet sur vos ardoises.</vt:lpstr>
      <vt:lpstr>Levez vos ardoises. </vt:lpstr>
      <vt:lpstr>Corrigez. </vt:lpstr>
      <vt:lpstr>Observez le mot baleine. Le son « ei » s’écrit avec les lettres e et i. </vt:lpstr>
      <vt:lpstr>Écrivez le mot complet sur vos ardoises.</vt:lpstr>
      <vt:lpstr>Levez vos ardoises. </vt:lpstr>
      <vt:lpstr>Corrigez. </vt:lpstr>
      <vt:lpstr>Prenez vos livrets à la page 53.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2026-01-05T20:08:13Z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