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1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86" r:id="rId14"/>
    <p:sldMasterId id="2147483798" r:id="rId15"/>
  </p:sldMasterIdLst>
  <p:notesMasterIdLst>
    <p:notesMasterId r:id="rId102"/>
  </p:notesMasterIdLst>
  <p:sldIdLst>
    <p:sldId id="256" r:id="rId16"/>
    <p:sldId id="1029" r:id="rId17"/>
    <p:sldId id="705" r:id="rId18"/>
    <p:sldId id="1217" r:id="rId19"/>
    <p:sldId id="1075" r:id="rId20"/>
    <p:sldId id="1098" r:id="rId21"/>
    <p:sldId id="1041" r:id="rId22"/>
    <p:sldId id="1040" r:id="rId23"/>
    <p:sldId id="1087" r:id="rId24"/>
    <p:sldId id="1077" r:id="rId25"/>
    <p:sldId id="1086" r:id="rId26"/>
    <p:sldId id="1201" r:id="rId27"/>
    <p:sldId id="1207" r:id="rId28"/>
    <p:sldId id="1208" r:id="rId29"/>
    <p:sldId id="1108" r:id="rId30"/>
    <p:sldId id="1109" r:id="rId31"/>
    <p:sldId id="1092" r:id="rId32"/>
    <p:sldId id="1048" r:id="rId33"/>
    <p:sldId id="1150" r:id="rId34"/>
    <p:sldId id="1180" r:id="rId35"/>
    <p:sldId id="1151" r:id="rId36"/>
    <p:sldId id="1124" r:id="rId37"/>
    <p:sldId id="1101" r:id="rId38"/>
    <p:sldId id="1175" r:id="rId39"/>
    <p:sldId id="1177" r:id="rId40"/>
    <p:sldId id="1178" r:id="rId41"/>
    <p:sldId id="645" r:id="rId42"/>
    <p:sldId id="1115" r:id="rId43"/>
    <p:sldId id="1093" r:id="rId44"/>
    <p:sldId id="1060" r:id="rId45"/>
    <p:sldId id="1062" r:id="rId46"/>
    <p:sldId id="1111" r:id="rId47"/>
    <p:sldId id="1046" r:id="rId48"/>
    <p:sldId id="1078" r:id="rId49"/>
    <p:sldId id="1067" r:id="rId50"/>
    <p:sldId id="1113" r:id="rId51"/>
    <p:sldId id="1071" r:id="rId52"/>
    <p:sldId id="1080" r:id="rId53"/>
    <p:sldId id="1073" r:id="rId54"/>
    <p:sldId id="779" r:id="rId55"/>
    <p:sldId id="1082" r:id="rId56"/>
    <p:sldId id="1096" r:id="rId57"/>
    <p:sldId id="1084" r:id="rId58"/>
    <p:sldId id="1035" r:id="rId59"/>
    <p:sldId id="1044" r:id="rId60"/>
    <p:sldId id="1133" r:id="rId61"/>
    <p:sldId id="1134" r:id="rId62"/>
    <p:sldId id="1139" r:id="rId63"/>
    <p:sldId id="1166" r:id="rId64"/>
    <p:sldId id="1186" r:id="rId65"/>
    <p:sldId id="1202" r:id="rId66"/>
    <p:sldId id="1210" r:id="rId67"/>
    <p:sldId id="1211" r:id="rId68"/>
    <p:sldId id="1218" r:id="rId69"/>
    <p:sldId id="1219" r:id="rId70"/>
    <p:sldId id="1103" r:id="rId71"/>
    <p:sldId id="716" r:id="rId72"/>
    <p:sldId id="1105" r:id="rId73"/>
    <p:sldId id="1220" r:id="rId74"/>
    <p:sldId id="1204" r:id="rId75"/>
    <p:sldId id="1106" r:id="rId76"/>
    <p:sldId id="1169" r:id="rId77"/>
    <p:sldId id="1221" r:id="rId78"/>
    <p:sldId id="1090" r:id="rId79"/>
    <p:sldId id="1050" r:id="rId80"/>
    <p:sldId id="1191" r:id="rId81"/>
    <p:sldId id="1192" r:id="rId82"/>
    <p:sldId id="1189" r:id="rId83"/>
    <p:sldId id="1190" r:id="rId84"/>
    <p:sldId id="1193" r:id="rId85"/>
    <p:sldId id="1194" r:id="rId86"/>
    <p:sldId id="1195" r:id="rId87"/>
    <p:sldId id="1196" r:id="rId88"/>
    <p:sldId id="1197" r:id="rId89"/>
    <p:sldId id="1198" r:id="rId90"/>
    <p:sldId id="1199" r:id="rId91"/>
    <p:sldId id="1200" r:id="rId92"/>
    <p:sldId id="1213" r:id="rId93"/>
    <p:sldId id="1214" r:id="rId94"/>
    <p:sldId id="1215" r:id="rId95"/>
    <p:sldId id="1216" r:id="rId96"/>
    <p:sldId id="1222" r:id="rId97"/>
    <p:sldId id="1223" r:id="rId98"/>
    <p:sldId id="1056" r:id="rId99"/>
    <p:sldId id="1057" r:id="rId100"/>
    <p:sldId id="689" r:id="rId101"/>
  </p:sldIdLst>
  <p:sldSz cx="9144000" cy="6858000" type="screen4x3"/>
  <p:notesSz cx="6735763" cy="9866313"/>
  <p:embeddedFontLst>
    <p:embeddedFont>
      <p:font typeface="Dosis" pitchFamily="2" charset="0"/>
      <p:regular r:id="rId103"/>
      <p:bold r:id="rId104"/>
    </p:embeddedFont>
    <p:embeddedFont>
      <p:font typeface="Dosis ExtraBold" pitchFamily="2" charset="0"/>
      <p:bold r:id="rId105"/>
    </p:embeddedFont>
    <p:embeddedFont>
      <p:font typeface="Dosis Medium" pitchFamily="2" charset="0"/>
      <p:regular r:id="rId106"/>
      <p:bold r:id="rId107"/>
    </p:embeddedFont>
    <p:embeddedFont>
      <p:font typeface="Dosis SemiBold" pitchFamily="2" charset="0"/>
      <p:regular r:id="rId108"/>
      <p:bold r:id="rId109"/>
    </p:embeddedFont>
    <p:embeddedFont>
      <p:font typeface="Mistral" panose="03090702030407020403" pitchFamily="66" charset="0"/>
      <p:regular r:id="rId11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A1A6BC"/>
    <a:srgbClr val="565F88"/>
    <a:srgbClr val="2196B1"/>
    <a:srgbClr val="2AB6D7"/>
    <a:srgbClr val="E420A3"/>
    <a:srgbClr val="EAF8FE"/>
    <a:srgbClr val="55B7DE"/>
    <a:srgbClr val="4B5377"/>
    <a:srgbClr val="F26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1" autoAdjust="0"/>
    <p:restoredTop sz="95363" autoAdjust="0"/>
  </p:normalViewPr>
  <p:slideViewPr>
    <p:cSldViewPr snapToGrid="0">
      <p:cViewPr varScale="1">
        <p:scale>
          <a:sx n="96" d="100"/>
          <a:sy n="96" d="100"/>
        </p:scale>
        <p:origin x="1085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slide" Target="slides/slide74.xml"/><Relationship Id="rId112" Type="http://schemas.openxmlformats.org/officeDocument/2006/relationships/viewProps" Target="viewProps.xml"/><Relationship Id="rId16" Type="http://schemas.openxmlformats.org/officeDocument/2006/relationships/slide" Target="slides/slide1.xml"/><Relationship Id="rId107" Type="http://schemas.openxmlformats.org/officeDocument/2006/relationships/font" Target="fonts/font5.fntdata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102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75.xml"/><Relationship Id="rId95" Type="http://schemas.openxmlformats.org/officeDocument/2006/relationships/slide" Target="slides/slide80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113" Type="http://schemas.openxmlformats.org/officeDocument/2006/relationships/theme" Target="theme/theme1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59" Type="http://schemas.openxmlformats.org/officeDocument/2006/relationships/slide" Target="slides/slide44.xml"/><Relationship Id="rId103" Type="http://schemas.openxmlformats.org/officeDocument/2006/relationships/font" Target="fonts/font1.fntdata"/><Relationship Id="rId108" Type="http://schemas.openxmlformats.org/officeDocument/2006/relationships/font" Target="fonts/font6.fntdata"/><Relationship Id="rId54" Type="http://schemas.openxmlformats.org/officeDocument/2006/relationships/slide" Target="slides/slide39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91" Type="http://schemas.openxmlformats.org/officeDocument/2006/relationships/slide" Target="slides/slide76.xml"/><Relationship Id="rId96" Type="http://schemas.openxmlformats.org/officeDocument/2006/relationships/slide" Target="slides/slide8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6" Type="http://schemas.openxmlformats.org/officeDocument/2006/relationships/font" Target="fonts/font4.fntdata"/><Relationship Id="rId114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94" Type="http://schemas.openxmlformats.org/officeDocument/2006/relationships/slide" Target="slides/slide79.xml"/><Relationship Id="rId99" Type="http://schemas.openxmlformats.org/officeDocument/2006/relationships/slide" Target="slides/slide84.xml"/><Relationship Id="rId101" Type="http://schemas.openxmlformats.org/officeDocument/2006/relationships/slide" Target="slides/slide8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109" Type="http://schemas.openxmlformats.org/officeDocument/2006/relationships/font" Target="fonts/font7.fntdata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04" Type="http://schemas.openxmlformats.org/officeDocument/2006/relationships/font" Target="fonts/font2.fntdata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2" Type="http://schemas.openxmlformats.org/officeDocument/2006/relationships/customXml" Target="../customXml/item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110" Type="http://schemas.openxmlformats.org/officeDocument/2006/relationships/font" Target="fonts/font8.fntdata"/><Relationship Id="rId115" Type="http://schemas.microsoft.com/office/2018/10/relationships/authors" Target="authors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105" Type="http://schemas.openxmlformats.org/officeDocument/2006/relationships/font" Target="fonts/font3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slide" Target="slides/slide78.xml"/><Relationship Id="rId98" Type="http://schemas.openxmlformats.org/officeDocument/2006/relationships/slide" Target="slides/slide83.xml"/><Relationship Id="rId3" Type="http://schemas.openxmlformats.org/officeDocument/2006/relationships/customXml" Target="../customXml/item3.xml"/><Relationship Id="rId25" Type="http://schemas.openxmlformats.org/officeDocument/2006/relationships/slide" Target="slides/slide10.xml"/><Relationship Id="rId46" Type="http://schemas.openxmlformats.org/officeDocument/2006/relationships/slide" Target="slides/slide31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62" Type="http://schemas.openxmlformats.org/officeDocument/2006/relationships/slide" Target="slides/slide47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11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01/03/2026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57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32B59-2C64-721F-9B27-7ABD6AA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1CF37D-3A30-A742-F47F-E6A4C4369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25AFC0-FE7F-5F69-82E8-C9750DDBE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2F12D4-6F60-7F16-D36A-BE1D2288B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13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676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32B59-2C64-721F-9B27-7ABD6AA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1CF37D-3A30-A742-F47F-E6A4C4369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25AFC0-FE7F-5F69-82E8-C9750DDBE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2F12D4-6F60-7F16-D36A-BE1D2288B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13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48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329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01/03/2026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7601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01/03/2026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79849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01/03/2026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05580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01/03/2026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8502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01/03/2026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68543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01/03/2026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99762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01/03/2026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8113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01/03/2026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20618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01/03/2026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15794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01/03/2026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21576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01/03/2026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80230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737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07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347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265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975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765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091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351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090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970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37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168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8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9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01/03/2026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715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74528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2.png"/><Relationship Id="rId7" Type="http://schemas.openxmlformats.org/officeDocument/2006/relationships/image" Target="../media/image5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2.png"/><Relationship Id="rId7" Type="http://schemas.openxmlformats.org/officeDocument/2006/relationships/image" Target="../media/image5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8.png"/><Relationship Id="rId7" Type="http://schemas.openxmlformats.org/officeDocument/2006/relationships/image" Target="../media/image3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4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2.png"/><Relationship Id="rId7" Type="http://schemas.openxmlformats.org/officeDocument/2006/relationships/image" Target="../media/image7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7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7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7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32.png"/><Relationship Id="rId7" Type="http://schemas.openxmlformats.org/officeDocument/2006/relationships/image" Target="../media/image8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1.png"/><Relationship Id="rId4" Type="http://schemas.openxmlformats.org/officeDocument/2006/relationships/image" Target="../media/image3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9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3.gif"/><Relationship Id="rId5" Type="http://schemas.openxmlformats.org/officeDocument/2006/relationships/image" Target="../media/image9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5.png"/><Relationship Id="rId4" Type="http://schemas.openxmlformats.org/officeDocument/2006/relationships/image" Target="../media/image3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93.gi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4.png"/><Relationship Id="rId5" Type="http://schemas.openxmlformats.org/officeDocument/2006/relationships/image" Target="../media/image92.png"/><Relationship Id="rId4" Type="http://schemas.openxmlformats.org/officeDocument/2006/relationships/notesSlide" Target="../notesSlides/notesSlide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93.gi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4.png"/><Relationship Id="rId5" Type="http://schemas.openxmlformats.org/officeDocument/2006/relationships/image" Target="../media/image92.png"/><Relationship Id="rId4" Type="http://schemas.openxmlformats.org/officeDocument/2006/relationships/notesSlide" Target="../notesSlides/notesSlide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4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8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4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9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C945A68-3EF6-448A-905B-BFE391E68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Un oiseau – Une chemise – Un arrosoir – Une rose – Le gazon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– Une valise.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oiseau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5" y="3740420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E02467"/>
                </a:solidFill>
                <a:latin typeface="Dosis SemiBold" pitchFamily="2" charset="0"/>
              </a:rPr>
              <a:t>Une</a:t>
            </a:r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chemise 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arrosoir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60791" y="6098285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E02467"/>
                </a:solidFill>
                <a:latin typeface="Dosis SemiBold" pitchFamily="2" charset="0"/>
              </a:rPr>
              <a:t>Une</a:t>
            </a:r>
            <a:r>
              <a:rPr lang="fr-FR" dirty="0">
                <a:latin typeface="Dosis SemiBold" pitchFamily="2" charset="0"/>
              </a:rPr>
              <a:t> valise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E02467"/>
                </a:solidFill>
                <a:latin typeface="Dosis SemiBold" pitchFamily="2" charset="0"/>
              </a:rPr>
              <a:t>Une</a:t>
            </a:r>
            <a:r>
              <a:rPr lang="fr-FR" dirty="0">
                <a:latin typeface="Dosis SemiBold" pitchFamily="2" charset="0"/>
              </a:rPr>
              <a:t> rose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7DB76DDE-8AB3-4F9F-88FE-F1BA5DB0DB03}"/>
              </a:ext>
            </a:extLst>
          </p:cNvPr>
          <p:cNvSpPr txBox="1">
            <a:spLocks/>
          </p:cNvSpPr>
          <p:nvPr/>
        </p:nvSpPr>
        <p:spPr>
          <a:xfrm>
            <a:off x="3657254" y="608250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Le</a:t>
            </a:r>
            <a:r>
              <a:rPr lang="fr-FR" dirty="0">
                <a:latin typeface="Dosis SemiBold" pitchFamily="2" charset="0"/>
              </a:rPr>
              <a:t> gazon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D57F339-940D-46D3-9751-35E8BA553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997" y="4230753"/>
            <a:ext cx="1692000" cy="194822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9647EC3-98C3-4911-B3F0-4C50C911A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065" y="4230754"/>
            <a:ext cx="1692000" cy="194822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5C1B15B-B91D-41CF-AB7E-D13C63870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78" y="1836165"/>
            <a:ext cx="1692000" cy="194822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1082148-79FD-4402-846C-AD02E26287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22" y="1836166"/>
            <a:ext cx="1692000" cy="194822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7F146C4-55A6-417B-8365-349D9684F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54" y="1836513"/>
            <a:ext cx="1692000" cy="194822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F673239-9DB0-47A1-9506-140AB3CDD7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22" y="4195517"/>
            <a:ext cx="1692000" cy="1948225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924974E5-187E-45C0-BAA7-E8BDE13C0E05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C6EE642-A508-4388-8633-6E57EFE29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C834F7D-4B03-4EB7-B8FA-84A6E309C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920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3724DB3-A412-415C-9D03-B31D0668F773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CC3CA1A7-EA4D-4531-B8AF-E7C6BE480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6C20972-6B66-475C-9D22-E53D77A68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id="{512FF7E5-32D0-4152-8494-98ABE26B7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926" y="755999"/>
            <a:ext cx="718753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Les grands-parents – L’oncle – La cousine – La tante – Des cheveux – Un nœud.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0CCD4E9C-B72B-4A73-A58F-09E24ADD60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964" y="3697072"/>
            <a:ext cx="2680936" cy="405053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Des grands-parents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DBDC0F34-3E93-4FFB-8CA1-60FF47517CC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4" y="3740420"/>
            <a:ext cx="1950349" cy="368672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L’oncle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7C220A18-6B20-47E3-B21F-85756C7F2316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La</a:t>
            </a:r>
            <a:r>
              <a:rPr lang="fr-MA" dirty="0">
                <a:latin typeface="Dosis SemiBold" pitchFamily="2" charset="0"/>
              </a:rPr>
              <a:t> cousine </a:t>
            </a:r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0F52B7BB-BF76-4264-8BAC-747F12D025B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53022" y="6098628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 </a:t>
            </a:r>
            <a:r>
              <a:rPr lang="fr-FR" dirty="0">
                <a:latin typeface="Dosis SemiBold" pitchFamily="2" charset="0"/>
              </a:rPr>
              <a:t>nœud </a:t>
            </a: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3283ED4A-C30F-4C89-89AD-B02B3F8E55B9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La</a:t>
            </a:r>
            <a:r>
              <a:rPr lang="fr-MA" dirty="0">
                <a:latin typeface="Dosis SemiBold" pitchFamily="2" charset="0"/>
              </a:rPr>
              <a:t> tante</a:t>
            </a:r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45E2E70F-477E-4921-B94B-B9D12C1CD9F2}"/>
              </a:ext>
            </a:extLst>
          </p:cNvPr>
          <p:cNvSpPr txBox="1">
            <a:spLocks/>
          </p:cNvSpPr>
          <p:nvPr/>
        </p:nvSpPr>
        <p:spPr>
          <a:xfrm>
            <a:off x="3657254" y="608250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latin typeface="Dosis SemiBold" pitchFamily="2" charset="0"/>
              </a:rPr>
              <a:t>Des cheveux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45BEA6C-8880-4391-89DB-6E8D9C689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98" y="4319660"/>
            <a:ext cx="1711300" cy="18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8955A97-ADB0-4963-8FDE-22479F46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59" y="4319660"/>
            <a:ext cx="1711300" cy="187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69A8260-72E8-4C87-ACF9-26696A7C40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82" y="1974625"/>
            <a:ext cx="1711300" cy="187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6C3E89B-B691-4F1F-962A-D6636DCFA4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98" y="1974625"/>
            <a:ext cx="1711300" cy="187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D865440-6013-43D6-862E-100EF61A4A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73" y="4319078"/>
            <a:ext cx="1711313" cy="1872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BDE74FC-13BA-430F-8C96-E3B54A97E9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46" y="1974625"/>
            <a:ext cx="1711313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9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Une fleur – Venir – Un œuf – Un cœur – Une sœur – Bleu.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41EF860-CD71-435F-A680-82A1B806B62B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9D6E9364-EBE0-4C83-9A3B-E707EB0EB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F2190FA-760A-48C9-B1ED-34ECFBF9F7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9E98A589-11F8-4847-95AC-0F0276A415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Une</a:t>
            </a:r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fleur</a:t>
            </a:r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6C1EF37D-E5E6-4018-A14B-961A3A57CA6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5" y="3740420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Venir 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E4652F85-8A16-4963-A6D0-02924A449CB9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œuf</a:t>
            </a:r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71560285-1592-4002-9F0E-245833CD8489}"/>
              </a:ext>
            </a:extLst>
          </p:cNvPr>
          <p:cNvSpPr txBox="1">
            <a:spLocks/>
          </p:cNvSpPr>
          <p:nvPr/>
        </p:nvSpPr>
        <p:spPr>
          <a:xfrm>
            <a:off x="6160791" y="6098285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latin typeface="Dosis SemiBold" pitchFamily="2" charset="0"/>
              </a:rPr>
              <a:t>Bleu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61FB63DA-BBD8-440C-A2A2-C9C7ABA6DB0F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FR" dirty="0">
                <a:latin typeface="Dosis SemiBold" pitchFamily="2" charset="0"/>
              </a:rPr>
              <a:t> cœur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22D199DE-21B8-45E1-B665-1F0343AF1A57}"/>
              </a:ext>
            </a:extLst>
          </p:cNvPr>
          <p:cNvSpPr txBox="1">
            <a:spLocks/>
          </p:cNvSpPr>
          <p:nvPr/>
        </p:nvSpPr>
        <p:spPr>
          <a:xfrm>
            <a:off x="3657254" y="608250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FB0DBD"/>
                </a:solidFill>
                <a:latin typeface="Dosis SemiBold" pitchFamily="2" charset="0"/>
              </a:rPr>
              <a:t>Une</a:t>
            </a:r>
            <a:r>
              <a:rPr lang="fr-FR" dirty="0">
                <a:latin typeface="Dosis SemiBold" pitchFamily="2" charset="0"/>
              </a:rPr>
              <a:t> sœur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17774BB-ED6F-4EC7-9744-6073EF80EC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29" y="4210503"/>
            <a:ext cx="1711300" cy="187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90FA8B1-AE2C-4663-A7ED-7A31CF4ED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72" y="4234344"/>
            <a:ext cx="1711300" cy="187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196B9D8-8EA2-440D-84BF-E9D032FD3E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29" y="1852638"/>
            <a:ext cx="1711300" cy="187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EE01FC2-5C0A-4E49-88D0-1B6E5AFE3D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72" y="1853251"/>
            <a:ext cx="1711300" cy="18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E4E7E4B-B495-45A0-93F7-41BCE5184D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50" y="4234344"/>
            <a:ext cx="1711300" cy="187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87C2C12-AF10-45BC-B8AE-41680E514C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50" y="1853251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9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50094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 S’amuser – Ensemble – Des jeux vidéo – Faire ses devoirs – Un moustique – Un paquet.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964" y="3697072"/>
            <a:ext cx="2680936" cy="405053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S’amuser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4" y="3740420"/>
            <a:ext cx="1950349" cy="368672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Ensemble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latin typeface="Dosis SemiBold" pitchFamily="2" charset="0"/>
              </a:rPr>
              <a:t>Des jeux vidéo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53022" y="6098628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 </a:t>
            </a:r>
            <a:r>
              <a:rPr lang="fr-FR" dirty="0">
                <a:latin typeface="Dosis SemiBold" pitchFamily="2" charset="0"/>
              </a:rPr>
              <a:t>paquet 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latin typeface="Dosis SemiBold" pitchFamily="2" charset="0"/>
              </a:rPr>
              <a:t>Faire ses devoirs </a:t>
            </a: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7DB76DDE-8AB3-4F9F-88FE-F1BA5DB0DB03}"/>
              </a:ext>
            </a:extLst>
          </p:cNvPr>
          <p:cNvSpPr txBox="1">
            <a:spLocks/>
          </p:cNvSpPr>
          <p:nvPr/>
        </p:nvSpPr>
        <p:spPr>
          <a:xfrm>
            <a:off x="3657253" y="6082503"/>
            <a:ext cx="1965069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latin typeface="Dosis SemiBold" pitchFamily="2" charset="0"/>
              </a:rPr>
              <a:t> moustique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E26932A-B157-489C-8486-36DFBF6FC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128" y="1868420"/>
            <a:ext cx="1711315" cy="187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9BF4CFA-A39D-4EAA-B8CA-B28315FE4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06" y="1868420"/>
            <a:ext cx="1711315" cy="187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CCD09C3-1A40-423E-A367-EB39E3B73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79" y="4329386"/>
            <a:ext cx="1711315" cy="187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B1C1B04-F8DE-4B8B-A4F6-3CD2EB1A1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954" y="4329386"/>
            <a:ext cx="1711315" cy="18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1EC1662-840F-4231-8EFA-17C206D0B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129" y="4329386"/>
            <a:ext cx="1711315" cy="187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8F1AC8D-4D90-4902-A459-52F6DEC4F6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84" y="1868420"/>
            <a:ext cx="1711315" cy="1872000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947FBA78-EF8E-4A3E-B792-1B281C79B242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71B5941-E911-41C5-BFF3-91B7824D2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9CE27EA-0850-4956-9A76-E99C2254F3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935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43655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Le perroquet – Un coquelicot – Un coq – Un casque – Un masque – Un pique-nique.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4254" y="3727880"/>
            <a:ext cx="2028918" cy="351328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Le</a:t>
            </a:r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perroquet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4" y="3740420"/>
            <a:ext cx="1902107" cy="338788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latin typeface="Dosis SemiBold" pitchFamily="2" charset="0"/>
              </a:rPr>
              <a:t> coquelicot 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coq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43052" y="6113710"/>
            <a:ext cx="2198854" cy="344218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FR" dirty="0">
                <a:latin typeface="Dosis SemiBold" pitchFamily="2" charset="0"/>
              </a:rPr>
              <a:t> pique-nique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FR" dirty="0">
                <a:latin typeface="Dosis SemiBold" pitchFamily="2" charset="0"/>
              </a:rPr>
              <a:t> casque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7DB76DDE-8AB3-4F9F-88FE-F1BA5DB0DB03}"/>
              </a:ext>
            </a:extLst>
          </p:cNvPr>
          <p:cNvSpPr txBox="1">
            <a:spLocks/>
          </p:cNvSpPr>
          <p:nvPr/>
        </p:nvSpPr>
        <p:spPr>
          <a:xfrm>
            <a:off x="3657254" y="608250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FR" dirty="0">
                <a:latin typeface="Dosis SemiBold" pitchFamily="2" charset="0"/>
              </a:rPr>
              <a:t> masque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0F923AE-B6BE-4885-98DC-8F71AD2A7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22" y="4346770"/>
            <a:ext cx="1711314" cy="187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FAEC12E-AB60-461E-B3EA-7C5759923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56" y="1974349"/>
            <a:ext cx="1711314" cy="187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0F7555A-A98F-4CF3-84A6-7F44290EE7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56" y="4346770"/>
            <a:ext cx="1711314" cy="187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2D76354-E37D-4530-A696-9AE0B26382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39" y="1974349"/>
            <a:ext cx="1711314" cy="18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09287C8-02AF-4C05-AE00-FC1354692F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43" y="4346770"/>
            <a:ext cx="1711314" cy="187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CD9E72F-BD63-4A76-B0BD-D08F6F4D00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22" y="1974349"/>
            <a:ext cx="1711314" cy="1872000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64105623-10DD-471B-9E3A-5CE108C8395A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527D8889-672D-4A95-91A2-A880E95B6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5EB0DC6-598C-4E1F-8B32-4BE97057C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720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7740EA34-EBFF-44C0-B42E-CD25412F9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541" y="1868420"/>
            <a:ext cx="1718837" cy="205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D03F75D-1FA1-4EC1-9296-54F9BB7C0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05" y="4181835"/>
            <a:ext cx="1718838" cy="205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1C7373A-3E96-4589-93AF-46D24C64C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05" y="1868420"/>
            <a:ext cx="1718837" cy="205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150D924-78A0-48A4-A087-25A4A8FF60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973" y="1868420"/>
            <a:ext cx="1718837" cy="2052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B6F89763-10A3-400B-AB23-16EBDD58E2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541" y="4181835"/>
            <a:ext cx="1718838" cy="2052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2DAA28B-19F5-4BCA-A881-FCAF2D3721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979" y="4181835"/>
            <a:ext cx="1718831" cy="2052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886" y="765624"/>
            <a:ext cx="723052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 La chambre – Le salon – En bas – En haut – Un hôpital – Un homme.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964" y="3697072"/>
            <a:ext cx="2680936" cy="405053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La chambre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4" y="3740420"/>
            <a:ext cx="1950349" cy="368672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Le salon 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latin typeface="Dosis SemiBold" pitchFamily="2" charset="0"/>
              </a:rPr>
              <a:t>En bas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53022" y="6098628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 </a:t>
            </a:r>
            <a:r>
              <a:rPr lang="fr-FR" dirty="0">
                <a:latin typeface="Dosis SemiBold" pitchFamily="2" charset="0"/>
              </a:rPr>
              <a:t>homme 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latin typeface="Dosis SemiBold" pitchFamily="2" charset="0"/>
              </a:rPr>
              <a:t>En haut </a:t>
            </a: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7DB76DDE-8AB3-4F9F-88FE-F1BA5DB0DB03}"/>
              </a:ext>
            </a:extLst>
          </p:cNvPr>
          <p:cNvSpPr txBox="1">
            <a:spLocks/>
          </p:cNvSpPr>
          <p:nvPr/>
        </p:nvSpPr>
        <p:spPr>
          <a:xfrm>
            <a:off x="3657253" y="6082503"/>
            <a:ext cx="1965069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latin typeface="Dosis SemiBold" pitchFamily="2" charset="0"/>
              </a:rPr>
              <a:t> hôpital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6A70DDA-A315-49B7-A2E1-73C5CC2630B3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0B5E5E44-407D-43AA-8F3D-2E910B572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6E38AB-CEB9-457E-A9DA-9B1C8C311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524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873282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Un hérisson – Une hache – Un hibou – Un éléphant – Une photo – Le goûter.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4254" y="3727880"/>
            <a:ext cx="2028918" cy="351328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 </a:t>
            </a:r>
            <a:r>
              <a:rPr lang="fr-MA" dirty="0">
                <a:latin typeface="Dosis SemiBold" pitchFamily="2" charset="0"/>
              </a:rPr>
              <a:t>hérisson</a:t>
            </a:r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4" y="3740420"/>
            <a:ext cx="1902107" cy="338788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Une hache 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hibou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43052" y="6113710"/>
            <a:ext cx="2198854" cy="344218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Le</a:t>
            </a:r>
            <a:r>
              <a:rPr lang="fr-FR" dirty="0">
                <a:latin typeface="Dosis SemiBold" pitchFamily="2" charset="0"/>
              </a:rPr>
              <a:t> goûter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FR" dirty="0">
                <a:latin typeface="Dosis SemiBold" pitchFamily="2" charset="0"/>
              </a:rPr>
              <a:t> éléphant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7DB76DDE-8AB3-4F9F-88FE-F1BA5DB0DB03}"/>
              </a:ext>
            </a:extLst>
          </p:cNvPr>
          <p:cNvSpPr txBox="1">
            <a:spLocks/>
          </p:cNvSpPr>
          <p:nvPr/>
        </p:nvSpPr>
        <p:spPr>
          <a:xfrm>
            <a:off x="3657254" y="608250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FB0DBD"/>
                </a:solidFill>
                <a:latin typeface="Dosis SemiBold" pitchFamily="2" charset="0"/>
              </a:rPr>
              <a:t>Une</a:t>
            </a:r>
            <a:r>
              <a:rPr lang="fr-FR" dirty="0">
                <a:latin typeface="Dosis SemiBold" pitchFamily="2" charset="0"/>
              </a:rPr>
              <a:t> photo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0BD6510-1ED1-4CD7-BFB1-4DFB5BB2F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74" y="4233415"/>
            <a:ext cx="1710000" cy="186858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25BE779-048E-4DCD-9EDD-4EE5C0312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35" y="4213917"/>
            <a:ext cx="1710000" cy="1868586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B8DA35C2-106A-4F07-BE08-6669E16D2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35" y="1871834"/>
            <a:ext cx="1710000" cy="186858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C9A0603-5221-4E24-BF3A-05EF3D0A38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113" y="1871834"/>
            <a:ext cx="1710000" cy="186858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737B584-13A5-4CFA-A4A6-0ACD3DD259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74" y="1871834"/>
            <a:ext cx="1710000" cy="186858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FFA747F-4A61-453D-974F-946E4A86A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88" y="4213917"/>
            <a:ext cx="1710000" cy="1868586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3BED3203-A2D0-4A8B-B3E1-A3F20042F6E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7BBC704E-FB34-446B-B3E2-5F11D6E58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A9A0820-E7F1-42D6-9560-B89AD5BBED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8305734B-44D8-4FE3-A438-9A73C90FB6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5113" y="4233415"/>
            <a:ext cx="1706052" cy="184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5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03EC7EF-8C20-47EE-A00D-41ADDFEB4FA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AB780D2-23A4-49D0-BBFA-8261F51A7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6034F0B-F0E1-4A89-8942-665116FDC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79225C-5CC0-470F-B52F-AE9EB31A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D7BE343-6634-44D0-8BF6-C9F326D9F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541" y="1868420"/>
            <a:ext cx="1718837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DD250C4-99C1-4411-8863-4BEA29512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05" y="4181835"/>
            <a:ext cx="1718838" cy="205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459C7FE-E25B-4BBF-A78B-2F5E6EE378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05" y="1868420"/>
            <a:ext cx="1718837" cy="205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1ECAAD8-5858-45F6-9382-358387BFF2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973" y="1868420"/>
            <a:ext cx="1718837" cy="205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509EB49-9615-45ED-AC88-F2F0C83ECA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541" y="4181835"/>
            <a:ext cx="1718838" cy="205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73692C9-DAEF-48A1-B75E-217A674AA4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979" y="4181835"/>
            <a:ext cx="1718831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deux images.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209D9AC-9C39-439A-931F-1686970C6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38E9C92-FF83-40EE-A36D-D123E16E1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541" y="1868420"/>
            <a:ext cx="1718837" cy="205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A6995F5-9219-4E53-8C93-168BCAD89D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05" y="4181835"/>
            <a:ext cx="1718838" cy="205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5F4949F-8A00-4FCD-98B7-FCA8F3A487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05" y="1868420"/>
            <a:ext cx="1718837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6DDFFC6-E9DE-48EB-9164-DA6C1C3394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973" y="1868420"/>
            <a:ext cx="1718837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726A31B-3056-4A5B-9B9F-207DD881F1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541" y="4181835"/>
            <a:ext cx="1718838" cy="205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1BAF19A-69C5-42D9-B315-4CC705C300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979" y="4181835"/>
            <a:ext cx="1718831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0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0DD33FE3-3167-4AE3-B737-27DF1D3FA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05" y="4181835"/>
            <a:ext cx="1718838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2DD9AF5-B907-46C6-A4F3-841591256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05" y="1868420"/>
            <a:ext cx="1718837" cy="205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720C28B-74B0-4E8B-9343-55DB5530C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973" y="1868420"/>
            <a:ext cx="1718837" cy="205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1BC2370-4593-4193-8BE4-28035F3F1D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541" y="4181835"/>
            <a:ext cx="1718838" cy="2052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manquent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765BB8E-B328-45E2-99FD-D73D142A3121}"/>
              </a:ext>
            </a:extLst>
          </p:cNvPr>
          <p:cNvSpPr txBox="1"/>
          <p:nvPr/>
        </p:nvSpPr>
        <p:spPr>
          <a:xfrm>
            <a:off x="3873107" y="4181835"/>
            <a:ext cx="13977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11500" dirty="0">
                <a:solidFill>
                  <a:schemeClr val="accent2"/>
                </a:solidFill>
                <a:latin typeface="Dosis SemiBold" pitchFamily="2" charset="0"/>
              </a:rPr>
              <a:t>?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C5B5D45-B9CD-4606-A10F-DFCAF9C92BEE}"/>
              </a:ext>
            </a:extLst>
          </p:cNvPr>
          <p:cNvSpPr txBox="1"/>
          <p:nvPr/>
        </p:nvSpPr>
        <p:spPr>
          <a:xfrm>
            <a:off x="6723067" y="1745141"/>
            <a:ext cx="13977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11500" dirty="0">
                <a:solidFill>
                  <a:schemeClr val="accent2"/>
                </a:solidFill>
                <a:latin typeface="Dosis SemiBold" pitchFamily="2" charset="0"/>
              </a:rPr>
              <a:t>?</a:t>
            </a:r>
          </a:p>
        </p:txBody>
      </p:sp>
      <p:pic>
        <p:nvPicPr>
          <p:cNvPr id="2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209D9AC-9C39-439A-931F-1686970C63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286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manquent sont : En bas et un hôpital.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E051F7F-766E-41E6-ACB7-EF87982629F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EB1B7B36-7AF2-4305-A68D-BEA6DC851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34F3F81-3749-4471-9B39-14852FAB9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F99B3B80-EC16-420A-A58E-C28F14727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541" y="1868420"/>
            <a:ext cx="1718837" cy="2052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5C3E91F-C8AC-45FA-8AE8-0031313391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05" y="4181835"/>
            <a:ext cx="1718838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80B48E1-9BF5-468F-9F3F-132D649164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05" y="1868420"/>
            <a:ext cx="1718837" cy="205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E0AB6DB-F730-476F-B551-BC504AB087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973" y="1868420"/>
            <a:ext cx="1718837" cy="205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B19CE57-DE4E-46A2-A90E-D2195B73CB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541" y="4181835"/>
            <a:ext cx="1718838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5556C29-3AED-491F-AF21-9350AB236D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979" y="4181835"/>
            <a:ext cx="1718831" cy="2052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84012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B2B58CE2-D45F-4D61-B76B-4C1438F1533F}"/>
              </a:ext>
            </a:extLst>
          </p:cNvPr>
          <p:cNvGrpSpPr/>
          <p:nvPr/>
        </p:nvGrpSpPr>
        <p:grpSpPr>
          <a:xfrm>
            <a:off x="28805" y="65525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9C84858-B904-4430-9E3E-B81D4C38F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2E5E692-7E71-4D5E-964E-DB6C224280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79225C-5CC0-470F-B52F-AE9EB31A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6931AE2-1BDA-4830-A010-5DD8E6B5F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74" y="4233415"/>
            <a:ext cx="1710000" cy="186858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6811A57-2DEB-477B-8209-96F879674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35" y="1871834"/>
            <a:ext cx="1710000" cy="186858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68B8EAD-3B35-4085-9623-34286EEA37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113" y="1871834"/>
            <a:ext cx="1710000" cy="186858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430EE3B-3F4B-4BB4-A09C-5D7F6D8033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74" y="1871834"/>
            <a:ext cx="1710000" cy="186858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9962709-407A-460B-AB17-35B4FCE97E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88" y="4213917"/>
            <a:ext cx="1710000" cy="186858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1D69541-F3E5-4A96-8A8D-CD71A4AFA8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5113" y="4233415"/>
            <a:ext cx="1706052" cy="184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3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faire bouger deux images.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79225C-5CC0-470F-B52F-AE9EB31A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3B0968D-D224-43C5-86F0-4BA73B68E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74" y="4233415"/>
            <a:ext cx="1710000" cy="186858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C76E345-4BE5-458A-BEC4-149477C95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35" y="1871834"/>
            <a:ext cx="1710000" cy="186858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AD04DC0-D78B-489A-917D-AF08B286E1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113" y="1871834"/>
            <a:ext cx="1710000" cy="186858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237CE9F-CF1D-40A9-AC82-467680CF27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74" y="1871834"/>
            <a:ext cx="1710000" cy="186858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02863AC-F99C-4F95-A0F0-E5CDDB0366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88" y="4213917"/>
            <a:ext cx="1710000" cy="186858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B4B60F2-6753-4606-AAF0-5F61E2350A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5113" y="4233415"/>
            <a:ext cx="1706052" cy="184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ont bougé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79225C-5CC0-470F-B52F-AE9EB31A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941A9E1-93E9-493A-8D8C-37AE6433B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65" y="1871834"/>
            <a:ext cx="1710000" cy="186858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629C512-0CC2-4A65-BB77-11A19AEC54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35" y="1871834"/>
            <a:ext cx="1710000" cy="186858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8E2DCE9-58B3-4FAD-86AA-363754D97D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000" y="4213917"/>
            <a:ext cx="1710000" cy="186858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FBBED2D-CC3F-4AF4-84D9-1C0AF6AB69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74" y="1871834"/>
            <a:ext cx="1710000" cy="186858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3B61D23-1F54-4580-A716-2C3E64F0E6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88" y="4213917"/>
            <a:ext cx="1710000" cy="186858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A367C8A-C2D0-4648-B305-AE1EDE8A41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5113" y="4213916"/>
            <a:ext cx="1706052" cy="186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ont bougé sont : Un hibou et une photo.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DDD5088-D68B-4309-82E7-05552AAE90E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810D843-1F16-4C0E-8528-AE8AF8DB2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FA907C-8B51-4226-B9B0-5696336B5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757AB1DB-76BA-4B1D-A669-341A25DC6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65" y="1871834"/>
            <a:ext cx="1710000" cy="186858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67C410A-E16D-4365-A9EE-83A6CCE3D4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35" y="1871834"/>
            <a:ext cx="1710000" cy="186858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1A58625-FA90-4909-92A9-81D9488AF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000" y="4213917"/>
            <a:ext cx="1710000" cy="186858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29912F4-3E52-40C9-AFE6-DF3A1B84D6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74" y="1871834"/>
            <a:ext cx="1710000" cy="186858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931C832-73F1-4BD7-BDD1-8EDD5B0119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88" y="4213917"/>
            <a:ext cx="1710000" cy="186858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39CB0D0-0A8E-4028-9EBC-9B244F879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5113" y="4213916"/>
            <a:ext cx="1706052" cy="186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7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faire de la lecture. Qui veut lire ces mots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Espace réservé du texte 15">
            <a:extLst>
              <a:ext uri="{FF2B5EF4-FFF2-40B4-BE49-F238E27FC236}">
                <a16:creationId xmlns:a16="http://schemas.microsoft.com/office/drawing/2014/main" id="{89756810-59AC-4330-BB89-F58B8EDE6B76}"/>
              </a:ext>
            </a:extLst>
          </p:cNvPr>
          <p:cNvSpPr txBox="1">
            <a:spLocks/>
          </p:cNvSpPr>
          <p:nvPr/>
        </p:nvSpPr>
        <p:spPr>
          <a:xfrm>
            <a:off x="259266" y="2949132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hache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E097960B-09F2-473F-AC09-F8361E692FE7}"/>
              </a:ext>
            </a:extLst>
          </p:cNvPr>
          <p:cNvSpPr txBox="1">
            <a:spLocks/>
          </p:cNvSpPr>
          <p:nvPr/>
        </p:nvSpPr>
        <p:spPr>
          <a:xfrm>
            <a:off x="2953611" y="2982686"/>
            <a:ext cx="2975519" cy="612000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hérisson </a:t>
            </a:r>
            <a:endParaRPr lang="fr-MA" sz="42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lang="fr-MA" sz="42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</p:txBody>
      </p:sp>
      <p:sp>
        <p:nvSpPr>
          <p:cNvPr id="19" name="Espace réservé du texte 15">
            <a:extLst>
              <a:ext uri="{FF2B5EF4-FFF2-40B4-BE49-F238E27FC236}">
                <a16:creationId xmlns:a16="http://schemas.microsoft.com/office/drawing/2014/main" id="{F3007EF5-E30D-4EE7-A330-BE818C47B55A}"/>
              </a:ext>
            </a:extLst>
          </p:cNvPr>
          <p:cNvSpPr txBox="1">
            <a:spLocks/>
          </p:cNvSpPr>
          <p:nvPr/>
        </p:nvSpPr>
        <p:spPr>
          <a:xfrm>
            <a:off x="5929130" y="2982686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homme </a:t>
            </a:r>
            <a:endParaRPr lang="fr-MA" sz="42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0" name="Espace réservé du texte 15">
            <a:extLst>
              <a:ext uri="{FF2B5EF4-FFF2-40B4-BE49-F238E27FC236}">
                <a16:creationId xmlns:a16="http://schemas.microsoft.com/office/drawing/2014/main" id="{FE3ACF8C-26CF-4857-8AAB-F45999BD3507}"/>
              </a:ext>
            </a:extLst>
          </p:cNvPr>
          <p:cNvSpPr txBox="1">
            <a:spLocks/>
          </p:cNvSpPr>
          <p:nvPr/>
        </p:nvSpPr>
        <p:spPr>
          <a:xfrm>
            <a:off x="5967017" y="4521548"/>
            <a:ext cx="275653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phoque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1" name="Espace réservé du texte 15">
            <a:extLst>
              <a:ext uri="{FF2B5EF4-FFF2-40B4-BE49-F238E27FC236}">
                <a16:creationId xmlns:a16="http://schemas.microsoft.com/office/drawing/2014/main" id="{D0415594-8B1A-4BED-9202-E372F6A92DA6}"/>
              </a:ext>
            </a:extLst>
          </p:cNvPr>
          <p:cNvSpPr txBox="1">
            <a:spLocks/>
          </p:cNvSpPr>
          <p:nvPr/>
        </p:nvSpPr>
        <p:spPr>
          <a:xfrm>
            <a:off x="128753" y="4521548"/>
            <a:ext cx="332331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histoire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2" name="Espace réservé du texte 15">
            <a:extLst>
              <a:ext uri="{FF2B5EF4-FFF2-40B4-BE49-F238E27FC236}">
                <a16:creationId xmlns:a16="http://schemas.microsoft.com/office/drawing/2014/main" id="{AC9C570D-929C-43E1-8FE9-E4773BBA07C0}"/>
              </a:ext>
            </a:extLst>
          </p:cNvPr>
          <p:cNvSpPr txBox="1">
            <a:spLocks/>
          </p:cNvSpPr>
          <p:nvPr/>
        </p:nvSpPr>
        <p:spPr>
          <a:xfrm>
            <a:off x="2769345" y="4503107"/>
            <a:ext cx="344371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pharmacie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4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B9E3C-5554-F955-00C6-1A4AC2AAE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A4E1CE4-D2C2-FD6B-1748-6BD869CE0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7956B066-E277-80CF-726B-39D2E5525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ces mots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Espace réservé du texte 15">
            <a:extLst>
              <a:ext uri="{FF2B5EF4-FFF2-40B4-BE49-F238E27FC236}">
                <a16:creationId xmlns:a16="http://schemas.microsoft.com/office/drawing/2014/main" id="{A459F145-2DBB-44EC-8980-5A9641295847}"/>
              </a:ext>
            </a:extLst>
          </p:cNvPr>
          <p:cNvSpPr txBox="1">
            <a:spLocks/>
          </p:cNvSpPr>
          <p:nvPr/>
        </p:nvSpPr>
        <p:spPr>
          <a:xfrm>
            <a:off x="3215829" y="3058885"/>
            <a:ext cx="257713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héros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24D7B"/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F10E8DC8-B54D-42FC-B281-5342B9D3442D}"/>
              </a:ext>
            </a:extLst>
          </p:cNvPr>
          <p:cNvSpPr txBox="1">
            <a:spLocks/>
          </p:cNvSpPr>
          <p:nvPr/>
        </p:nvSpPr>
        <p:spPr>
          <a:xfrm>
            <a:off x="635744" y="3062528"/>
            <a:ext cx="249937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hibou</a:t>
            </a:r>
            <a:endParaRPr lang="fr-MA" sz="42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4" name="Espace réservé du texte 15">
            <a:extLst>
              <a:ext uri="{FF2B5EF4-FFF2-40B4-BE49-F238E27FC236}">
                <a16:creationId xmlns:a16="http://schemas.microsoft.com/office/drawing/2014/main" id="{D11C03B1-B5EE-48BC-9C6D-849F9C88CAAE}"/>
              </a:ext>
            </a:extLst>
          </p:cNvPr>
          <p:cNvSpPr txBox="1">
            <a:spLocks/>
          </p:cNvSpPr>
          <p:nvPr/>
        </p:nvSpPr>
        <p:spPr>
          <a:xfrm>
            <a:off x="5873674" y="3053564"/>
            <a:ext cx="249937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homme</a:t>
            </a:r>
            <a:endParaRPr lang="fr-MA" sz="42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053D0DB6-D391-4E9C-8D26-4BCB0562A320}"/>
              </a:ext>
            </a:extLst>
          </p:cNvPr>
          <p:cNvSpPr txBox="1">
            <a:spLocks/>
          </p:cNvSpPr>
          <p:nvPr/>
        </p:nvSpPr>
        <p:spPr>
          <a:xfrm>
            <a:off x="3336422" y="4555856"/>
            <a:ext cx="257713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éléphant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24D7B"/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2" name="Espace réservé du texte 15">
            <a:extLst>
              <a:ext uri="{FF2B5EF4-FFF2-40B4-BE49-F238E27FC236}">
                <a16:creationId xmlns:a16="http://schemas.microsoft.com/office/drawing/2014/main" id="{E4D91F70-767F-40F8-A5AE-DC371D8C89AB}"/>
              </a:ext>
            </a:extLst>
          </p:cNvPr>
          <p:cNvSpPr txBox="1">
            <a:spLocks/>
          </p:cNvSpPr>
          <p:nvPr/>
        </p:nvSpPr>
        <p:spPr>
          <a:xfrm>
            <a:off x="5942623" y="4550283"/>
            <a:ext cx="243042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téléphone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24D7B"/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4EDE1844-9F01-441E-8D34-287FB576ED9A}"/>
              </a:ext>
            </a:extLst>
          </p:cNvPr>
          <p:cNvSpPr txBox="1">
            <a:spLocks/>
          </p:cNvSpPr>
          <p:nvPr/>
        </p:nvSpPr>
        <p:spPr>
          <a:xfrm>
            <a:off x="876930" y="4555856"/>
            <a:ext cx="249937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trophée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24D7B"/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30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F4CBA-AB0E-4FA5-2C96-C81244E6E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02EE2E-6235-E167-6348-331ED2D34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4A976B7-63BD-D1C8-26BD-01D3C9667933}"/>
              </a:ext>
            </a:extLst>
          </p:cNvPr>
          <p:cNvSpPr txBox="1"/>
          <p:nvPr/>
        </p:nvSpPr>
        <p:spPr>
          <a:xfrm>
            <a:off x="457200" y="2978877"/>
            <a:ext cx="8350786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</a:rPr>
              <a:t> C’est un beau trophée.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7203516-A028-C912-6A35-F29BAA2FC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cette phrase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DFADAA88-C077-42DA-ABC6-31D28A7F79D6}"/>
              </a:ext>
            </a:extLst>
          </p:cNvPr>
          <p:cNvSpPr/>
          <p:nvPr/>
        </p:nvSpPr>
        <p:spPr>
          <a:xfrm rot="10800000">
            <a:off x="3439885" y="3429000"/>
            <a:ext cx="293915" cy="468086"/>
          </a:xfrm>
          <a:prstGeom prst="arc">
            <a:avLst>
              <a:gd name="adj1" fmla="val 11274029"/>
              <a:gd name="adj2" fmla="val 21554718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090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1BC3-9439-5D5D-5288-00B9CDC1D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797727E-0D3C-138D-1AFD-563B395D9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306C01E-50F9-D8CD-2B30-CB6B176A741E}"/>
              </a:ext>
            </a:extLst>
          </p:cNvPr>
          <p:cNvSpPr txBox="1"/>
          <p:nvPr/>
        </p:nvSpPr>
        <p:spPr>
          <a:xfrm>
            <a:off x="395417" y="2938481"/>
            <a:ext cx="827902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</a:rPr>
              <a:t>L’homme coupe du bois avec une hache.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245BE334-5BD4-AF3F-B303-535FA41D0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cette phrase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49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25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850DB-1D10-0734-D3B0-E54A23310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2C807DB-FAC2-6444-5C7C-5737F25A9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Qu’est-ce que c’est ? Qui veut répondre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B507F84-9D39-1CEE-9E0F-D72F838B7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F061E59-8EF9-435C-838B-2E89D53F6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236" y="1737000"/>
            <a:ext cx="3093528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2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28155-B2B5-2063-5063-3A0BE2AF3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E31117C-EDEA-21C9-CAD1-113744093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votre ardoise.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1B64329-0CD1-F014-031C-3BF1830DB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87EEE6E-F10F-4F94-924D-198AF1449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236" y="1737000"/>
            <a:ext cx="3093528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1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10627-D486-E543-E364-D595D5BD8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BB3FA3-4440-357D-6F1C-CE3C082EC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AD9D844-A0BE-4EE3-6241-C4E0DBA9E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3DF7C25-9ECD-900B-FC67-E9037D3B9BC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2EC3207-E9D6-7697-FBEC-B4DAEEDCF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33A3A16-2224-34A9-4D01-BF36814C0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963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B9F87-AFBB-E26A-A9B6-70C3FAF02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C69FE949-5150-0985-9EEE-517627B1CFD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9D099FA-9AD6-6BB6-E0B8-38ABB8C50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CAB9EF5-D318-ECFD-63ED-60DF1ED10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2298ADE2-10DC-5C4E-8005-196B44FA6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F8128FAE-EC96-4792-A62A-DFD60659CEFC}"/>
              </a:ext>
            </a:extLst>
          </p:cNvPr>
          <p:cNvGrpSpPr/>
          <p:nvPr/>
        </p:nvGrpSpPr>
        <p:grpSpPr>
          <a:xfrm>
            <a:off x="1692000" y="2514600"/>
            <a:ext cx="5839600" cy="2710081"/>
            <a:chOff x="1692000" y="2514600"/>
            <a:chExt cx="5839600" cy="2710081"/>
          </a:xfrm>
        </p:grpSpPr>
        <p:pic>
          <p:nvPicPr>
            <p:cNvPr id="1026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F088B131-91E0-4E50-89B0-897B954B3D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6" t="28178" r="38179" b="35543"/>
            <a:stretch/>
          </p:blipFill>
          <p:spPr bwMode="auto">
            <a:xfrm>
              <a:off x="1692000" y="2514600"/>
              <a:ext cx="5839600" cy="2710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0EA015BF-8F24-4ECF-8C35-E5E7DD709162}"/>
                </a:ext>
              </a:extLst>
            </p:cNvPr>
            <p:cNvSpPr txBox="1"/>
            <p:nvPr/>
          </p:nvSpPr>
          <p:spPr>
            <a:xfrm>
              <a:off x="2784200" y="3132382"/>
              <a:ext cx="3594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>
                  <a:solidFill>
                    <a:srgbClr val="C00000"/>
                  </a:solidFill>
                  <a:latin typeface="Dosis SemiBold" panose="020B0604020202020204" charset="0"/>
                </a:rPr>
                <a:t>Un hôpital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490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8399B-0092-3F04-E8F1-5E2E1B258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4842415-A90E-941C-2223-CE643A61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Qu’est-ce que c’est ? Qui veut répondre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C65F65B-B09C-B2BE-C516-6E0410522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88B2B67-7CE8-4D6F-838F-8A164072E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236" y="1737000"/>
            <a:ext cx="3093528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7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05783-7510-0764-2A4A-1E56144EC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C79BECD-8C22-0E29-EDA6-8281E9F1D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8D8507C-B591-B8AB-98AA-1BDD3342C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6362C73-58B4-4681-A8C6-755E45CCD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236" y="1737000"/>
            <a:ext cx="3093528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1D363-8867-2F10-9D73-0F3ACF253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A2C1CB-7DF5-6629-0C3F-19B0184C6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5423507-5C5F-8F3A-9617-83B2CD07F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802C809-4F28-6459-2311-8C6B964BA25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2FC7AD7-CB45-B9C7-19E4-5282AE489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3AA0980-EF55-47AC-24F9-8CD8F928B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948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95A6E-110B-9808-A07B-0D5124F81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02F39713-471D-D2C3-9E4E-945A0B80396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CC5598B-CB9C-541C-D87B-A111CA570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210EC2C-350C-CFA3-A851-879C1CF830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E4ED9C34-0AC7-BE19-BCBD-0E028A36A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69D27FD-1989-43F2-8D36-C39074011C18}"/>
              </a:ext>
            </a:extLst>
          </p:cNvPr>
          <p:cNvGrpSpPr/>
          <p:nvPr/>
        </p:nvGrpSpPr>
        <p:grpSpPr>
          <a:xfrm>
            <a:off x="1692000" y="2438400"/>
            <a:ext cx="5839600" cy="2684681"/>
            <a:chOff x="1692000" y="2438400"/>
            <a:chExt cx="5839600" cy="2684681"/>
          </a:xfrm>
        </p:grpSpPr>
        <p:pic>
          <p:nvPicPr>
            <p:cNvPr id="10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67F31651-2BBF-4BB9-A916-2694D66865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6" t="28178" r="38179" b="35543"/>
            <a:stretch/>
          </p:blipFill>
          <p:spPr bwMode="auto">
            <a:xfrm>
              <a:off x="1692000" y="2438400"/>
              <a:ext cx="5839600" cy="2684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A2EB8E1-3409-4CED-AF77-F3505112BB48}"/>
                </a:ext>
              </a:extLst>
            </p:cNvPr>
            <p:cNvSpPr txBox="1"/>
            <p:nvPr/>
          </p:nvSpPr>
          <p:spPr>
            <a:xfrm>
              <a:off x="2784200" y="3089834"/>
              <a:ext cx="35941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dirty="0">
                  <a:solidFill>
                    <a:srgbClr val="C00000"/>
                  </a:solidFill>
                  <a:latin typeface="Dosis SemiBold" panose="020B0604020202020204" charset="0"/>
                </a:rPr>
                <a:t>Un éléphant </a:t>
              </a:r>
              <a:endParaRPr lang="fr-FR" sz="2000" dirty="0">
                <a:solidFill>
                  <a:srgbClr val="C00000"/>
                </a:solidFill>
                <a:latin typeface="Dosis SemiBold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98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2DDE276E-7BF3-4B8D-86FD-3974480E9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870" y="2287642"/>
            <a:ext cx="1636605" cy="2887200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45A40372-8330-4835-835F-310B3C303C01}"/>
              </a:ext>
            </a:extLst>
          </p:cNvPr>
          <p:cNvGrpSpPr/>
          <p:nvPr/>
        </p:nvGrpSpPr>
        <p:grpSpPr>
          <a:xfrm>
            <a:off x="3621458" y="2287642"/>
            <a:ext cx="3193200" cy="2916000"/>
            <a:chOff x="1406369" y="-120526"/>
            <a:chExt cx="8820605" cy="685800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FED26103-F864-4293-A142-DA0DD6F62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906" y="-120526"/>
              <a:ext cx="4471068" cy="6790267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B69C5B87-9036-47AE-9473-66383979C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369" y="-120526"/>
              <a:ext cx="4471068" cy="6858000"/>
            </a:xfrm>
            <a:prstGeom prst="rect">
              <a:avLst/>
            </a:prstGeom>
          </p:spPr>
        </p:pic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6C78632-3DD7-4EA6-8D87-EA911A128F4B}"/>
              </a:ext>
            </a:extLst>
          </p:cNvPr>
          <p:cNvGrpSpPr/>
          <p:nvPr/>
        </p:nvGrpSpPr>
        <p:grpSpPr>
          <a:xfrm>
            <a:off x="300288" y="2287642"/>
            <a:ext cx="3193200" cy="2916000"/>
            <a:chOff x="-1879903" y="168936"/>
            <a:chExt cx="8735562" cy="687194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A866EDE-1FD2-4229-9C38-0A4136F11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79903" y="182880"/>
              <a:ext cx="4471068" cy="6858000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BA55C40A-7FB9-4F32-A817-C4EFB3E8D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591" y="168936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238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Ces mots sont en désordre. Écrivez sur vos cahiers une phrase correcte à partir de ces mots.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3AF4812-EE0A-4FD2-957C-FF7553362E71}"/>
              </a:ext>
            </a:extLst>
          </p:cNvPr>
          <p:cNvGrpSpPr/>
          <p:nvPr/>
        </p:nvGrpSpPr>
        <p:grpSpPr>
          <a:xfrm>
            <a:off x="834901" y="3122823"/>
            <a:ext cx="7384660" cy="612000"/>
            <a:chOff x="471623" y="3122647"/>
            <a:chExt cx="7384660" cy="612000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0A2D3860-4972-C57C-A15A-A8EFA9ED05E0}"/>
                </a:ext>
              </a:extLst>
            </p:cNvPr>
            <p:cNvSpPr/>
            <p:nvPr/>
          </p:nvSpPr>
          <p:spPr>
            <a:xfrm>
              <a:off x="471623" y="3122647"/>
              <a:ext cx="1386817" cy="6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609660">
                <a:defRPr/>
              </a:pPr>
              <a:r>
                <a:rPr lang="fr-FR" sz="2800" b="1" kern="0" dirty="0">
                  <a:solidFill>
                    <a:srgbClr val="106585"/>
                  </a:solidFill>
                  <a:latin typeface="Dosis SemiBold" pitchFamily="2" charset="0"/>
                </a:rPr>
                <a:t>le salon</a:t>
              </a: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669A69C0-043D-C68D-AC73-773DB2A699DB}"/>
                </a:ext>
              </a:extLst>
            </p:cNvPr>
            <p:cNvSpPr/>
            <p:nvPr/>
          </p:nvSpPr>
          <p:spPr>
            <a:xfrm>
              <a:off x="2055545" y="3122647"/>
              <a:ext cx="1194388" cy="6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660">
                <a:defRPr/>
              </a:pPr>
              <a:r>
                <a:rPr lang="fr-FR" sz="2800" b="1" kern="0" dirty="0">
                  <a:solidFill>
                    <a:srgbClr val="106585"/>
                  </a:solidFill>
                  <a:latin typeface="Dosis SemiBold" pitchFamily="2" charset="0"/>
                </a:rPr>
                <a:t>dans</a:t>
              </a:r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8053DF62-B3F8-C739-F3F9-4567E95505EC}"/>
                </a:ext>
              </a:extLst>
            </p:cNvPr>
            <p:cNvSpPr/>
            <p:nvPr/>
          </p:nvSpPr>
          <p:spPr>
            <a:xfrm>
              <a:off x="3357416" y="3122647"/>
              <a:ext cx="1296125" cy="6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b="1" kern="0" dirty="0">
                  <a:solidFill>
                    <a:srgbClr val="106585"/>
                  </a:solidFill>
                  <a:latin typeface="Dosis SemiBold" pitchFamily="2" charset="0"/>
                </a:rPr>
                <a:t>jouer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18819E73-3BC6-498B-B305-46519F9A593C}"/>
                </a:ext>
              </a:extLst>
            </p:cNvPr>
            <p:cNvSpPr/>
            <p:nvPr/>
          </p:nvSpPr>
          <p:spPr>
            <a:xfrm>
              <a:off x="6362395" y="3122647"/>
              <a:ext cx="1493888" cy="6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b="1" kern="0" dirty="0">
                  <a:solidFill>
                    <a:srgbClr val="106585"/>
                  </a:solidFill>
                  <a:latin typeface="Dosis SemiBold" pitchFamily="2" charset="0"/>
                </a:rPr>
                <a:t>on va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B2771F53-FED7-4513-87D9-0F94240C7641}"/>
                </a:ext>
              </a:extLst>
            </p:cNvPr>
            <p:cNvSpPr/>
            <p:nvPr/>
          </p:nvSpPr>
          <p:spPr>
            <a:xfrm>
              <a:off x="4761024" y="3122647"/>
              <a:ext cx="1493888" cy="6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b="1" kern="0" dirty="0">
                  <a:solidFill>
                    <a:srgbClr val="106585"/>
                  </a:solidFill>
                  <a:latin typeface="Dosis SemiBold" pitchFamily="2" charset="0"/>
                </a:rPr>
                <a:t>en bas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926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BD9D797-964C-414B-80C0-8E88150B0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34480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692FAB3-535A-DF98-F01F-CA741DA472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58" r="49809"/>
          <a:stretch>
            <a:fillRect/>
          </a:stretch>
        </p:blipFill>
        <p:spPr>
          <a:xfrm>
            <a:off x="3124422" y="1953930"/>
            <a:ext cx="2179099" cy="3368040"/>
          </a:xfrm>
          <a:prstGeom prst="roundRect">
            <a:avLst>
              <a:gd name="adj" fmla="val 28593"/>
            </a:avLst>
          </a:prstGeom>
        </p:spPr>
      </p:pic>
    </p:spTree>
    <p:extLst>
      <p:ext uri="{BB962C8B-B14F-4D97-AF65-F5344CB8AC3E}">
        <p14:creationId xmlns:p14="http://schemas.microsoft.com/office/powerpoint/2010/main" val="37445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BFC52-FE76-98B7-539B-BFCADD9DD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995E6132-E0BD-4E26-A80B-49D8EBD0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phrase, le point à la fin et les espaces entre les mots.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FA09FE8-C6EE-0801-2BE9-6E0E6F72E4D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2C253CE-91FD-F360-98AC-35596537C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022B4FD-32A1-1471-0B48-1A4E45761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7B07294B-7152-4AAA-BDA5-276513709F4A}"/>
              </a:ext>
            </a:extLst>
          </p:cNvPr>
          <p:cNvGrpSpPr/>
          <p:nvPr/>
        </p:nvGrpSpPr>
        <p:grpSpPr>
          <a:xfrm>
            <a:off x="834901" y="2842400"/>
            <a:ext cx="7571033" cy="1790700"/>
            <a:chOff x="834901" y="3429000"/>
            <a:chExt cx="7571033" cy="1790700"/>
          </a:xfrm>
        </p:grpSpPr>
        <p:pic>
          <p:nvPicPr>
            <p:cNvPr id="2050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0F6974C2-2FF4-4EE7-9663-DC2430414F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02" t="28294" b="38328"/>
            <a:stretch/>
          </p:blipFill>
          <p:spPr bwMode="auto">
            <a:xfrm>
              <a:off x="834901" y="3429000"/>
              <a:ext cx="7571033" cy="1790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6F55FFF4-3B0D-4B92-AB56-FAF9272DE78A}"/>
                </a:ext>
              </a:extLst>
            </p:cNvPr>
            <p:cNvSpPr txBox="1"/>
            <p:nvPr/>
          </p:nvSpPr>
          <p:spPr>
            <a:xfrm>
              <a:off x="1565934" y="3905245"/>
              <a:ext cx="684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solidFill>
                    <a:srgbClr val="2196B1"/>
                  </a:solidFill>
                  <a:latin typeface="Dosis SemiBold" panose="020B0604020202020204" charset="0"/>
                </a:rPr>
                <a:t>O</a:t>
              </a:r>
              <a:r>
                <a:rPr lang="fr-FR" sz="3200" dirty="0">
                  <a:solidFill>
                    <a:srgbClr val="565F88"/>
                  </a:solidFill>
                  <a:latin typeface="Dosis SemiBold" panose="020B0604020202020204" charset="0"/>
                </a:rPr>
                <a:t>n   va   jouer   en   bas   dans   le   salon</a:t>
              </a:r>
              <a:r>
                <a:rPr lang="fr-FR" sz="3200" dirty="0">
                  <a:solidFill>
                    <a:srgbClr val="2196B1"/>
                  </a:solidFill>
                  <a:latin typeface="Dosis SemiBold" panose="020B060402020202020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221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Comment tu t’appelles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8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E505C-1C6A-3ED5-62C4-64322B563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A2A0F7-DD1E-F991-13E6-1ECDB15EC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en quelle classe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5C02774-7A7E-E836-F6BF-107F943B612A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en quelle classe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53EBDD6-C009-43C9-E728-39D88C0D7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D8B0359-38B2-BA29-F047-D8B1BD7DC9F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7720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6439A-B2F4-2441-AA0C-DD45D498E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0AC43F-4A05-24F0-D02E-7088139E7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dans quelle 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C8976FC-E32F-74E4-C430-61273A143480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dans quelle 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42734F-5688-22AE-2C5D-CB3A6EAD1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0C0AEAE-EA19-E4AE-93DB-62870FC4101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0643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6439A-B2F4-2441-AA0C-DD45D498E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0AC43F-4A05-24F0-D02E-7088139E7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vas à l’école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C8976FC-E32F-74E4-C430-61273A143480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tu vas à l’école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42734F-5688-22AE-2C5D-CB3A6EAD1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0C0AEAE-EA19-E4AE-93DB-62870FC4101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1797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à l’école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fais à l’école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5489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C3FAB45-22E0-4671-AAEA-F6142E3E4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B557FB24-B439-4483-B51E-646C9A62E6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4675879-28DD-4557-BCE1-9BC8494DB0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16145BCC-03D2-4DBB-A0EC-1EB036BAB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A6905B03-C307-4CF9-8745-C55CC5F86C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B645F9B2-436A-44A1-95D9-0C1661974F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29142" y="5275288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51350" y="5015825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08649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 -Syllabes et mots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- Syllabes et mots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32000" y="5474576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Présentation du vocabulaire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Exploitation du vocabulaire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932000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Écriture – Point de langue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Lecture – Lecture et compréhension des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848208" y="3907288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phrases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– Phrases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AB5BB8-47C5-09F3-5EEC-63040EDF211B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A5169-D56D-7E37-07C2-862CB4BAFE14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re 53">
            <a:extLst>
              <a:ext uri="{FF2B5EF4-FFF2-40B4-BE49-F238E27FC236}">
                <a16:creationId xmlns:a16="http://schemas.microsoft.com/office/drawing/2014/main" id="{2C7C8A97-7DB3-8C15-7557-C26DE5029419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à l’enseignant  (e)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B6F289E-F15B-BE40-5552-C4E81C5B3F0C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424CC895-7E10-95C3-6F57-C29149EC7D01}"/>
              </a:ext>
            </a:extLst>
          </p:cNvPr>
          <p:cNvSpPr/>
          <p:nvPr/>
        </p:nvSpPr>
        <p:spPr>
          <a:xfrm>
            <a:off x="857457" y="3437892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358E425-9D4F-78BA-8B0D-1FD1E9281E46}"/>
              </a:ext>
            </a:extLst>
          </p:cNvPr>
          <p:cNvSpPr txBox="1">
            <a:spLocks/>
          </p:cNvSpPr>
          <p:nvPr/>
        </p:nvSpPr>
        <p:spPr>
          <a:xfrm>
            <a:off x="760565" y="3889180"/>
            <a:ext cx="34680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srgbClr val="757575"/>
                </a:solidFill>
              </a:rPr>
              <a:t>Oral – Acte de parole</a:t>
            </a:r>
          </a:p>
          <a:p>
            <a:pPr lvl="0">
              <a:defRPr/>
            </a:pPr>
            <a:r>
              <a:rPr lang="fr-FR" dirty="0">
                <a:solidFill>
                  <a:srgbClr val="757575"/>
                </a:solidFill>
              </a:rPr>
              <a:t>Lecture – Graphèmes : H - ph. </a:t>
            </a:r>
          </a:p>
          <a:p>
            <a:pPr lvl="0">
              <a:defRPr/>
            </a:pPr>
            <a:r>
              <a:rPr lang="fr-FR" dirty="0">
                <a:solidFill>
                  <a:srgbClr val="757575"/>
                </a:solidFill>
              </a:rPr>
              <a:t>Écriture – Graphèmes : H - ph.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479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avec ta famille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fais avec ta famille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5665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va venir à la maison ce soir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Qui va venir à la maison ce soir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1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tu peux venir chez moi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tu peux venir chez moi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1539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qu’on va faire chez toi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qu’on va faire chez toi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8252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où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Nous allons jouer où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4548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manger où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Nous allons manger où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2244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51" y="2921218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lvl="0"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et écrire des mots  « H - ph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».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de </a:t>
            </a:r>
            <a:r>
              <a:rPr lang="fr-FR" dirty="0">
                <a:solidFill>
                  <a:srgbClr val="565F88"/>
                </a:solidFill>
              </a:rPr>
              <a:t>« Reda et le petit oiseau »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318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C8A6D36-C3AA-5240-7E56-A2A4CF072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avons déjà vu trois épisodes de l’histoire : « Reda et le petit oiseau ».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nous rappeler ce qu’on a vu dans ces épisodes ?  En français ou dans votre langue.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1799BD5-656B-4379-8631-88E3AC816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154" y="1613185"/>
            <a:ext cx="4591691" cy="491558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CD5F8454-1577-4368-A69F-C8EBA9EABF5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31CF115-9D6F-4707-8BA0-EC251F9C9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B1D6653-0F2E-4E18-B78E-2EBD3CD2D9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DDD0A-077B-22DD-8C97-C7089FEA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D5C58F0-7F90-8215-2DCC-5114FE12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regarder le troisième épisode une nouvelle fois. Après, on verra le quatrième épisode.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15BE86-F37E-59B2-2121-81DAA19D4E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B317669-2ABB-FEAD-8212-54E0467A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5A2E31D-2C86-0125-C50A-AA752E1B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0F7CF509-4D65-4B43-866B-1D1DC6351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571" y="2211801"/>
            <a:ext cx="7112857" cy="379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N2 Réda et le petit oiseau EP3">
            <a:hlinkClick r:id="" action="ppaction://media"/>
            <a:extLst>
              <a:ext uri="{FF2B5EF4-FFF2-40B4-BE49-F238E27FC236}">
                <a16:creationId xmlns:a16="http://schemas.microsoft.com/office/drawing/2014/main" id="{E2957752-E8E9-4C2F-9CB3-FDFB298BF5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457" y="1948543"/>
            <a:ext cx="7707086" cy="420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5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2478833"/>
            <a:ext cx="6290145" cy="1373030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288735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lvl="0">
              <a:buFont typeface="Wingdings" panose="05000000000000000000" pitchFamily="2" charset="2"/>
              <a:buChar char=""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et écrire des mots avec   « H - ph</a:t>
            </a:r>
            <a:r>
              <a:rPr lang="fr-FR" dirty="0">
                <a:solidFill>
                  <a:srgbClr val="565F88"/>
                </a:solidFill>
              </a:rPr>
              <a:t> ».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 de « Reda et le petit oiseau »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5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DDD0A-077B-22DD-8C97-C7089FEA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D5C58F0-7F90-8215-2DCC-5114FE12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découvrir un nouvel épisode de notre histoire « 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Réda est le petit oiseau »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Est-ce que vous êtes prêts ? Écoutez bien.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15BE86-F37E-59B2-2121-81DAA19D4E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B317669-2ABB-FEAD-8212-54E0467A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5A2E31D-2C86-0125-C50A-AA752E1B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77304521-993E-4B37-8015-E4AD727B4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2824" y="2228066"/>
            <a:ext cx="6338351" cy="335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3" name="FINALE - 2AP - Reda et le petit oiseau - E04 DONE-720p-260221">
            <a:hlinkClick r:id="" action="ppaction://media"/>
            <a:extLst>
              <a:ext uri="{FF2B5EF4-FFF2-40B4-BE49-F238E27FC236}">
                <a16:creationId xmlns:a16="http://schemas.microsoft.com/office/drawing/2014/main" id="{49BB38F0-3DA7-4D4F-8E25-1D5F934860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035" y="2078395"/>
            <a:ext cx="7637929" cy="4296335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7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217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268057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3" name="FINALE - 2AP - Reda et le petit oiseau - E04 DONE-720p-260221">
            <a:hlinkClick r:id="" action="ppaction://media"/>
            <a:extLst>
              <a:ext uri="{FF2B5EF4-FFF2-40B4-BE49-F238E27FC236}">
                <a16:creationId xmlns:a16="http://schemas.microsoft.com/office/drawing/2014/main" id="{49BB38F0-3DA7-4D4F-8E25-1D5F934860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035" y="2078395"/>
            <a:ext cx="7637929" cy="4296335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3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217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toute la famille est-elle réunie le jour d’après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Où toute la famille est-elle réunie le jour d’après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B4B74BE-A6AB-44FB-8CB5-330AFF194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699" y="2742307"/>
            <a:ext cx="3366601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301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jour d'après, toute la famille est réunie dans le salon.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425824" y="1517282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Le jour d'après, toute la famille est réunie dans le salon.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C818E578-EA80-4C49-A839-F64F48FE6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699" y="2742307"/>
            <a:ext cx="3366601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1984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font les enfants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font les enfants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84CCC0B-9427-446A-B4C1-9BAE8F326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000" y="2742307"/>
            <a:ext cx="3384000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7359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enfants jouent et s’amusent, ils font beaucoup de bruit.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816650" y="1699278"/>
            <a:ext cx="751069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Les enfants jouent et s’amusent, ils font beaucoup de bruit.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AF9DE7EE-7E24-4D59-80A4-53A412CD4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000" y="2742307"/>
            <a:ext cx="3384000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151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dit le grand-père aux enfants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dit le grand-père aux enfants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F610CEA-C0F1-4895-AC86-1ECD66AC5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964" y="2742307"/>
            <a:ext cx="3332072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1474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grand-père dit : « Vous allez jouer en bas dans le salon. »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425825" y="1726638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Le grand-père dit : « Vous allez jouer en bas dans le salon. »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5C5513DB-9726-4BF6-92C7-30EA5A262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964" y="2742307"/>
            <a:ext cx="3332072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3074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003301" y="2508402"/>
            <a:ext cx="7137400" cy="24445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87692" y="148169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184074" y="2853538"/>
            <a:ext cx="67758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Reconnaitre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le vocabulaire  étudié.</a:t>
            </a:r>
            <a:endParaRPr kumimoji="0" lang="fr-FR" sz="2200" b="0" i="0" u="none" strike="noStrike" kern="0" cap="none" spc="0" normalizeH="0" baseline="0" noProof="0" dirty="0">
              <a:ln>
                <a:noFill/>
              </a:ln>
              <a:solidFill>
                <a:srgbClr val="2196B1"/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Lire et écrire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des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mots avec : H - ph</a:t>
            </a:r>
            <a:r>
              <a:rPr lang="fr-FR" sz="2200" kern="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  <a:cs typeface="Calibri" panose="020F0502020204030204" pitchFamily="34" charset="0"/>
              </a:rPr>
              <a:t>.</a:t>
            </a:r>
            <a:endParaRPr kumimoji="0" lang="fr-FR" sz="22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Répondre spontanément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353658" y="534333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8571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font les enfants en bas dans le salon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font les enfants en bas dans le salon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4594FF9-89FC-409A-86BD-42EAA230F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860" y="2742307"/>
            <a:ext cx="3340280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5912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enfants s’installent et regardent des photos.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425825" y="1726638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Les enfants s’installent et regardent des photos.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700FEFA5-B769-47D1-B15A-D7878438B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860" y="2742307"/>
            <a:ext cx="3340280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182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font les cousins et que se passe-t-il après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font les cousins et que se passe-t-il après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AB377A8-F82F-474D-880C-03AB97109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894" y="2742307"/>
            <a:ext cx="3262211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6919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Ils retournent voir le petit oiseau dans la boîte, mais ils ne le trouvent pas.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1435552" y="1624017"/>
            <a:ext cx="627289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Ils retournent voir le petit oiseau dans la boîte, mais ils ne le trouvent pas.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5CC7CD7C-3D7F-4DBD-A773-E2085FB24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894" y="2742307"/>
            <a:ext cx="3262211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8858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fait Reda 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fait Reda 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7E1A9E-A14F-428D-8002-29EBFE852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143" y="2742307"/>
            <a:ext cx="3281713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5334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Reda crie : « Maman ! Où est mon petit oiseau ? »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1015942" y="1624017"/>
            <a:ext cx="711211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Reda crie : « Maman ! Où est mon petit oiseau ? »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42D442C0-EB1D-4565-A7FA-9CFA03FB3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143" y="2742307"/>
            <a:ext cx="3281713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0792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dit le papa à Reda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8" y="1613185"/>
            <a:ext cx="826993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dit le papa à Reda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17188AB-7FB0-42F1-95A1-99D5000D3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637" y="2742307"/>
            <a:ext cx="3340726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0079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papa dit : « Reda, l’oiseau est parti. Il est grand maintenant. Tu as bien pris soin de lui. Maintenant, il peut vivre dehors. »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1198069" y="1613185"/>
            <a:ext cx="674786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Le papa dit : « Reda, l’oiseau est parti. Il est grand maintenant. Tu as bien pris soin de lui. Maintenant, il peut vivre dehors. »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3E96E95A-F20A-4967-BC46-CD344033C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637" y="2742307"/>
            <a:ext cx="3340726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2607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se sent Reda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se sent Reda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EF75A93-713F-47EB-958E-B255FCB30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01" y="2742307"/>
            <a:ext cx="3288798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6989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Reda est triste.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425825" y="1726638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Reda est triste.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FC03F2A4-DB9B-4482-AE34-1DD1D22C7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601" y="2742307"/>
            <a:ext cx="3288798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528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23962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entend Reda en regardant le ciel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entend Reda en regardant le ciel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D70C702-9D32-45C4-A51E-0003FCC0F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015" y="2742307"/>
            <a:ext cx="3357969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5942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entend un petit chant : «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wit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wit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wit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».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425825" y="1726638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Il entend un petit chant : « </a:t>
            </a:r>
            <a:r>
              <a:rPr lang="fr-FR" sz="2400" b="1" dirty="0" err="1">
                <a:ln w="0"/>
                <a:solidFill>
                  <a:srgbClr val="2196B1"/>
                </a:solidFill>
                <a:latin typeface="Dosis SemiBold" pitchFamily="2" charset="0"/>
              </a:rPr>
              <a:t>wit</a:t>
            </a: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, </a:t>
            </a:r>
            <a:r>
              <a:rPr lang="fr-FR" sz="2400" b="1" dirty="0" err="1">
                <a:ln w="0"/>
                <a:solidFill>
                  <a:srgbClr val="2196B1"/>
                </a:solidFill>
                <a:latin typeface="Dosis SemiBold" pitchFamily="2" charset="0"/>
              </a:rPr>
              <a:t>wit</a:t>
            </a: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, </a:t>
            </a:r>
            <a:r>
              <a:rPr lang="fr-FR" sz="2400" b="1" dirty="0" err="1">
                <a:ln w="0"/>
                <a:solidFill>
                  <a:srgbClr val="2196B1"/>
                </a:solidFill>
                <a:latin typeface="Dosis SemiBold" pitchFamily="2" charset="0"/>
              </a:rPr>
              <a:t>wit</a:t>
            </a: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 ».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6674DC2C-B3B0-4860-BC1B-C6A9B8298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015" y="2742307"/>
            <a:ext cx="3357969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0042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fait Reda à la fin de l’histoire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fait Reda à la fin de l’histoire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D2FAC7D-5AAA-49C8-81E4-35A51355F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699" y="2742307"/>
            <a:ext cx="3366601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7167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Reda sourit et dit doucement : « Au revoir, petit oiseau ! »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425825" y="1726638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Reda sourit et dit doucement : « Au revoir, petit oiseau ! »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D2099E9D-7245-4BB5-A58F-6AAE5C274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699" y="2742307"/>
            <a:ext cx="3366601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9557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id="{82D1671D-9CD1-1589-2B54-03E06E9EA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 de l’histoire. On découvrira une nouvelle histoire bientôt.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03E70C4-EA79-4FCE-98F7-751F3F9D2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497" y="2052430"/>
            <a:ext cx="7043006" cy="369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la maison, faites un dessin sur l’histoire de Reda et le petit oiseau.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bientôt.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F6DA5A08-051A-3E58-2683-BF72237949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B727B91B-DDC5-223A-7A3C-31C354CE11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Voyager – Se promener – Regarder la télé – Un parc de jeux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– Une maison – Une chaise.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Voyager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4" y="3740420"/>
            <a:ext cx="1950349" cy="368672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Se promener  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latin typeface="Dosis SemiBold" pitchFamily="2" charset="0"/>
              </a:rPr>
              <a:t>Regarder la télé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60791" y="6098285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E02467"/>
                </a:solidFill>
                <a:latin typeface="Dosis SemiBold" pitchFamily="2" charset="0"/>
              </a:rPr>
              <a:t>Une</a:t>
            </a:r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FR" dirty="0">
                <a:latin typeface="Dosis SemiBold" pitchFamily="2" charset="0"/>
              </a:rPr>
              <a:t> chaise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FR" dirty="0">
                <a:latin typeface="Dosis SemiBold" pitchFamily="2" charset="0"/>
              </a:rPr>
              <a:t> parc de jeux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7DB76DDE-8AB3-4F9F-88FE-F1BA5DB0DB03}"/>
              </a:ext>
            </a:extLst>
          </p:cNvPr>
          <p:cNvSpPr txBox="1">
            <a:spLocks/>
          </p:cNvSpPr>
          <p:nvPr/>
        </p:nvSpPr>
        <p:spPr>
          <a:xfrm>
            <a:off x="3657254" y="608250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E02467"/>
                </a:solidFill>
                <a:latin typeface="Dosis SemiBold" pitchFamily="2" charset="0"/>
              </a:rPr>
              <a:t>Une</a:t>
            </a:r>
            <a:r>
              <a:rPr lang="fr-MA" dirty="0">
                <a:latin typeface="Dosis SemiBold" pitchFamily="2" charset="0"/>
              </a:rPr>
              <a:t> maison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CD1737B-73B5-48FD-84CE-032514924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7" y="1868420"/>
            <a:ext cx="1711300" cy="187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D9DF97D-0502-4906-BA9C-365ACE4CC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50" y="1868420"/>
            <a:ext cx="1711300" cy="18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D265269-6815-40CD-BEBC-23441572A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72" y="4240841"/>
            <a:ext cx="1711300" cy="1872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489ED1A-F230-408B-87D7-56ADB6D8EB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50" y="4244421"/>
            <a:ext cx="1711300" cy="1872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DCADE3E-B3FE-4D03-9776-CED38C825C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37" y="1868420"/>
            <a:ext cx="1711300" cy="1872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CED5F54-AA0E-4104-BFC7-67FD7117A0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7" y="4240841"/>
            <a:ext cx="1711300" cy="187200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810D9DF7-5D61-4A11-998C-D4E5C3E3EE66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F4DA72EB-102C-4209-BA46-FF3617B60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CFAE8E6-1560-40DB-9042-788811DAAD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8D756D-FE5D-4395-8FCF-F532880ECFDB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f0534ec5-868f-4ce6-85c7-99f0612daa5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DFB3A64-5E2A-45EA-8AF0-AE627080BD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760A948-3194-42B4-8D44-B6C74BFD3C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6684</TotalTime>
  <Words>1692</Words>
  <Application>Microsoft Office PowerPoint</Application>
  <PresentationFormat>Affichage à l'écran (4:3)</PresentationFormat>
  <Paragraphs>271</Paragraphs>
  <Slides>86</Slides>
  <Notes>8</Notes>
  <HiddenSlides>0</HiddenSlides>
  <MMClips>7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12</vt:i4>
      </vt:variant>
      <vt:variant>
        <vt:lpstr>Titres des diapositives</vt:lpstr>
      </vt:variant>
      <vt:variant>
        <vt:i4>86</vt:i4>
      </vt:variant>
    </vt:vector>
  </HeadingPairs>
  <TitlesOfParts>
    <vt:vector size="108" baseType="lpstr">
      <vt:lpstr>Calibri</vt:lpstr>
      <vt:lpstr>Mistral</vt:lpstr>
      <vt:lpstr>Dosis Medium</vt:lpstr>
      <vt:lpstr>Dosis ExtraBold</vt:lpstr>
      <vt:lpstr>Dosis SemiBold</vt:lpstr>
      <vt:lpstr>Aptos Display</vt:lpstr>
      <vt:lpstr>Wingdings</vt:lpstr>
      <vt:lpstr>Arial</vt:lpstr>
      <vt:lpstr>Aptos</vt:lpstr>
      <vt:lpstr>Dosis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02_New Voc_01-Présentation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Répétons ensemble : Voyager – Se promener – Regarder la télé – Un parc de jeux  – Une maison – Une chaise.</vt:lpstr>
      <vt:lpstr>Répétons ensemble : Un oiseau – Une chemise – Un arrosoir – Une rose – Le gazon  – Une valise.</vt:lpstr>
      <vt:lpstr>Répétons ensemble : Les grands-parents – L’oncle – La cousine – La tante – Des cheveux – Un nœud.</vt:lpstr>
      <vt:lpstr>Répétons ensemble : Une fleur – Venir – Un œuf – Un cœur – Une sœur – Bleu.</vt:lpstr>
      <vt:lpstr>Répétons ensemble :  S’amuser – Ensemble – Des jeux vidéo – Faire ses devoirs – Un moustique – Un paquet.</vt:lpstr>
      <vt:lpstr>Répétons ensemble : Le perroquet – Un coquelicot – Un coq – Un casque – Un masque – Un pique-nique.</vt:lpstr>
      <vt:lpstr>Répétons ensemble :  La chambre – Le salon – En bas – En haut – Un hôpital – Un homme.</vt:lpstr>
      <vt:lpstr>Répétons ensemble : Un hérisson – Une hache – Un hibou – Un éléphant – Une photo – Le goûter.</vt:lpstr>
      <vt:lpstr>Nous allons jouer au jeu des mots invisibles. </vt:lpstr>
      <vt:lpstr>Qui veut passer au tableau pour nommer les images ? </vt:lpstr>
      <vt:lpstr>Observez bien les images. Je vais masquer deux images. </vt:lpstr>
      <vt:lpstr>Quelles sont les images qui manquent ?</vt:lpstr>
      <vt:lpstr>Les deux images qui manquent sont : En bas et un hôpital.</vt:lpstr>
      <vt:lpstr>Nous allons jouer au jeu des mots qui bougent. </vt:lpstr>
      <vt:lpstr>Qui veut passer au tableau pour nommer les images ? </vt:lpstr>
      <vt:lpstr>Observez bien les images. Je vais faire bouger deux images. </vt:lpstr>
      <vt:lpstr>Quelles sont les images qui ont bougé ? </vt:lpstr>
      <vt:lpstr>Les deux images qui ont bougé sont : Un hibou et une photo. </vt:lpstr>
      <vt:lpstr>Maintenant, nous allons faire de la lecture. Qui veut lire ces mots ?</vt:lpstr>
      <vt:lpstr>Qui veut lire ces mots ?</vt:lpstr>
      <vt:lpstr>Qui veut lire cette phrase ?</vt:lpstr>
      <vt:lpstr>Qui veut lire cette phrase ?</vt:lpstr>
      <vt:lpstr>Prenez vos ardoises. </vt:lpstr>
      <vt:lpstr>Qu’est-ce que c’est ? Qui veut répondre ? </vt:lpstr>
      <vt:lpstr>Écrivez le mot sur votre ardoise.</vt:lpstr>
      <vt:lpstr>Levez les ardoises. Je vais vérifier votre écriture. </vt:lpstr>
      <vt:lpstr>Corrigez.</vt:lpstr>
      <vt:lpstr>Qu’est-ce que c’est ? Qui veut répondre ? </vt:lpstr>
      <vt:lpstr>Écrivez le mot qui correspond à cette image.  </vt:lpstr>
      <vt:lpstr>Levez les ardoises. Je vais vérifier votre écriture. </vt:lpstr>
      <vt:lpstr>Corrigez.</vt:lpstr>
      <vt:lpstr>Prenez vos cahiers.</vt:lpstr>
      <vt:lpstr>Ces mots sont en désordre. Écrivez sur vos cahiers une phrase correcte à partir de ces mots.</vt:lpstr>
      <vt:lpstr>Qui veut lire sa phrase ?</vt:lpstr>
      <vt:lpstr>Corrigez. Je n’oublie pas la majuscule au début de la phrase, le point à la fin et les espaces entre les mots. </vt:lpstr>
      <vt:lpstr>Maintenant, c’est l’activité des questions en rafale. Je vais désigner des élèves au hasard pour répondre. Tenez-vous prêts. </vt:lpstr>
      <vt:lpstr>Comment tu t’appelles ?</vt:lpstr>
      <vt:lpstr>Tu es en quelle classe ?</vt:lpstr>
      <vt:lpstr>Tu es dans quelle école ?</vt:lpstr>
      <vt:lpstr>Comment tu vas à l’école ?</vt:lpstr>
      <vt:lpstr>Qu’est-ce que tu fais à l’école ? </vt:lpstr>
      <vt:lpstr>Qu’est-ce que tu fais avec ta famille ? </vt:lpstr>
      <vt:lpstr>Qui va venir à la maison ce soir ?</vt:lpstr>
      <vt:lpstr>Est-ce que tu peux venir chez moi ?</vt:lpstr>
      <vt:lpstr>Qu’est-ce qu’on va faire chez toi ?</vt:lpstr>
      <vt:lpstr>Nous allons jouer où ?</vt:lpstr>
      <vt:lpstr>Nous allons manger où ?</vt:lpstr>
      <vt:lpstr>Plan de la séance 6</vt:lpstr>
      <vt:lpstr>Nous avons déjà vu trois épisodes de l’histoire : « Reda et le petit oiseau ».  Qui veut nous rappeler ce qu’on a vu dans ces épisodes ?  En français ou dans votre langue.</vt:lpstr>
      <vt:lpstr>On va regarder le troisième épisode une nouvelle fois. Après, on verra le quatrième épisode. Soyez attentifs.</vt:lpstr>
      <vt:lpstr>Lecture de la vidéo.</vt:lpstr>
      <vt:lpstr>Maintenant, nous allons découvrir un nouvel épisode de notre histoire « Réda est le petit oiseau ». Est-ce que vous êtes prêts ? Écoutez bien. </vt:lpstr>
      <vt:lpstr>Lecture de la vidéo.</vt:lpstr>
      <vt:lpstr>Nous allons écouter l’histoire une deuxième fois. Soyez attentifs.</vt:lpstr>
      <vt:lpstr>Lecture de la vidéo.</vt:lpstr>
      <vt:lpstr>Où toute la famille est-elle réunie le jour d’après ?</vt:lpstr>
      <vt:lpstr>Le jour d'après, toute la famille est réunie dans le salon.</vt:lpstr>
      <vt:lpstr>Que font les enfants ?</vt:lpstr>
      <vt:lpstr>Les enfants jouent et s’amusent, ils font beaucoup de bruit.</vt:lpstr>
      <vt:lpstr>Que dit le grand-père aux enfants ?</vt:lpstr>
      <vt:lpstr>Le grand-père dit : « Vous allez jouer en bas dans le salon. »</vt:lpstr>
      <vt:lpstr>Que font les enfants en bas dans le salon ?</vt:lpstr>
      <vt:lpstr>Les enfants s’installent et regardent des photos.</vt:lpstr>
      <vt:lpstr>Que font les cousins et que se passe-t-il après ?</vt:lpstr>
      <vt:lpstr>Ils retournent voir le petit oiseau dans la boîte, mais ils ne le trouvent pas.</vt:lpstr>
      <vt:lpstr>Que fait Reda ?</vt:lpstr>
      <vt:lpstr>Reda crie : « Maman ! Où est mon petit oiseau ? »</vt:lpstr>
      <vt:lpstr>Que dit le papa à Reda ?</vt:lpstr>
      <vt:lpstr>Le papa dit : « Reda, l’oiseau est parti. Il est grand maintenant. Tu as bien pris soin de lui. Maintenant, il peut vivre dehors. »</vt:lpstr>
      <vt:lpstr>Comment se sent Reda ?</vt:lpstr>
      <vt:lpstr>Reda est triste.</vt:lpstr>
      <vt:lpstr>Que entend Reda en regardant le ciel ?</vt:lpstr>
      <vt:lpstr>Il entend un petit chant : « wit, wit, wit ».</vt:lpstr>
      <vt:lpstr>Que fait Reda à la fin de l’histoire ?</vt:lpstr>
      <vt:lpstr>Reda sourit et dit doucement : « Au revoir, petit oiseau ! » </vt:lpstr>
      <vt:lpstr>Fin de l’histoire. On découvrira une nouvelle histoire bientôt.</vt:lpstr>
      <vt:lpstr>À la maison, faites un dessin sur l’histoire de Reda et le petit oiseau. </vt:lpstr>
      <vt:lpstr>La séance d’aujourd’hui est terminée. À bientôt.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khalid ramni</dc:creator>
  <cp:lastModifiedBy>IBN-TATTOU MOHAMED-TAOUFIK</cp:lastModifiedBy>
  <cp:revision>91</cp:revision>
  <cp:lastPrinted>2025-08-13T10:11:39Z</cp:lastPrinted>
  <dcterms:created xsi:type="dcterms:W3CDTF">2025-08-01T12:31:49Z</dcterms:created>
  <dcterms:modified xsi:type="dcterms:W3CDTF">2026-03-01T16:54:54Z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