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1" r:id="rId1"/>
    <p:sldMasterId id="2147483682" r:id="rId2"/>
    <p:sldMasterId id="2147483683" r:id="rId3"/>
  </p:sldMasterIdLst>
  <p:notesMasterIdLst>
    <p:notesMasterId r:id="rId9"/>
  </p:notesMasterIdLst>
  <p:sldIdLst>
    <p:sldId id="256" r:id="rId4"/>
    <p:sldId id="257" r:id="rId5"/>
    <p:sldId id="258" r:id="rId6"/>
    <p:sldId id="259" r:id="rId7"/>
    <p:sldId id="260" r:id="rId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6" d="100"/>
          <a:sy n="136" d="100"/>
        </p:scale>
        <p:origin x="89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4cf8430ff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4cf8430ff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4ed202112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4ed202112b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4ed202112b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4ed202112b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4ed202112b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4ed202112b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4cf8430ff6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4cf8430ff6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9" name="Google Shape;99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" name="Google Shape;128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9" name="Google Shape;129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2" name="Google Shape;13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6" name="Google Shape;136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7" name="Google Shape;137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8" name="Google Shape;138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41" name="Google Shape;141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4" name="Google Shape;144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09100" y="519950"/>
            <a:ext cx="279801" cy="422851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cBC-pRFt9O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.png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3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7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7"/>
          <p:cNvSpPr txBox="1">
            <a:spLocks noGrp="1"/>
          </p:cNvSpPr>
          <p:nvPr>
            <p:ph type="ctrTitle"/>
          </p:nvPr>
        </p:nvSpPr>
        <p:spPr>
          <a:xfrm>
            <a:off x="788250" y="1095600"/>
            <a:ext cx="4230600" cy="261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l-GR" sz="4800" b="1"/>
              <a:t>Δημιουργία meme</a:t>
            </a:r>
            <a:endParaRPr sz="4800" b="1"/>
          </a:p>
        </p:txBody>
      </p:sp>
      <p:sp>
        <p:nvSpPr>
          <p:cNvPr id="156" name="Google Shape;156;p37"/>
          <p:cNvSpPr txBox="1"/>
          <p:nvPr/>
        </p:nvSpPr>
        <p:spPr>
          <a:xfrm>
            <a:off x="988800" y="53850"/>
            <a:ext cx="80109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2BB0D4"/>
                </a:solidFill>
              </a:rPr>
              <a:t>Ποιος είναι ο ρόλος μου και τι μπορώ να κάνω; &gt; Παραγωγή μέσων &gt; </a:t>
            </a:r>
            <a:r>
              <a:rPr lang="el-GR" b="1">
                <a:solidFill>
                  <a:srgbClr val="2BB0D4"/>
                </a:solidFill>
              </a:rPr>
              <a:t>Δημιουργία meme</a:t>
            </a:r>
            <a:endParaRPr b="1">
              <a:solidFill>
                <a:srgbClr val="2BB0D4"/>
              </a:solidFill>
            </a:endParaRPr>
          </a:p>
        </p:txBody>
      </p:sp>
      <p:pic>
        <p:nvPicPr>
          <p:cNvPr id="157" name="Google Shape;157;p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6801" y="90838"/>
            <a:ext cx="298400" cy="450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150837">
            <a:off x="5546059" y="1071791"/>
            <a:ext cx="2906798" cy="2906798"/>
          </a:xfrm>
          <a:prstGeom prst="roundRect">
            <a:avLst>
              <a:gd name="adj" fmla="val 10233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8"/>
          <p:cNvSpPr txBox="1"/>
          <p:nvPr/>
        </p:nvSpPr>
        <p:spPr>
          <a:xfrm>
            <a:off x="1441225" y="168525"/>
            <a:ext cx="6261600" cy="7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000"/>
              <a:t>Κάνοντας τα </a:t>
            </a:r>
            <a:r>
              <a:rPr lang="el-GR" sz="3000">
                <a:solidFill>
                  <a:schemeClr val="dk1"/>
                </a:solidFill>
              </a:rPr>
              <a:t>Αρνητικά</a:t>
            </a:r>
            <a:r>
              <a:rPr lang="el-GR" sz="3000"/>
              <a:t> </a:t>
            </a:r>
            <a:r>
              <a:rPr lang="el-GR" sz="3000" b="1">
                <a:solidFill>
                  <a:srgbClr val="2BB0D4"/>
                </a:solidFill>
              </a:rPr>
              <a:t>Θετικά</a:t>
            </a:r>
            <a:endParaRPr sz="3000" b="1">
              <a:solidFill>
                <a:srgbClr val="2BB0D4"/>
              </a:solidFill>
            </a:endParaRPr>
          </a:p>
        </p:txBody>
      </p:sp>
      <p:pic>
        <p:nvPicPr>
          <p:cNvPr id="164" name="Google Shape;164;p38" descr="We made a commercial about what makes families, family. And we received a lot of comments. See what we did with them." title="Honey Maid: Love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16964" y="873225"/>
            <a:ext cx="5087724" cy="381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9"/>
          <p:cNvSpPr txBox="1"/>
          <p:nvPr/>
        </p:nvSpPr>
        <p:spPr>
          <a:xfrm>
            <a:off x="5572775" y="1735400"/>
            <a:ext cx="2776500" cy="9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600"/>
              <a:t>Τι είναι ένα </a:t>
            </a:r>
            <a:r>
              <a:rPr lang="el-GR" sz="3600" b="1">
                <a:solidFill>
                  <a:srgbClr val="2BB0D4"/>
                </a:solidFill>
              </a:rPr>
              <a:t>meme</a:t>
            </a:r>
            <a:r>
              <a:rPr lang="el-GR" sz="3600"/>
              <a:t>?</a:t>
            </a:r>
            <a:endParaRPr sz="3600"/>
          </a:p>
        </p:txBody>
      </p:sp>
      <p:grpSp>
        <p:nvGrpSpPr>
          <p:cNvPr id="4" name="Group 3"/>
          <p:cNvGrpSpPr/>
          <p:nvPr/>
        </p:nvGrpSpPr>
        <p:grpSpPr>
          <a:xfrm>
            <a:off x="1076400" y="160743"/>
            <a:ext cx="3635700" cy="4480632"/>
            <a:chOff x="1076400" y="160743"/>
            <a:chExt cx="3635700" cy="4480632"/>
          </a:xfrm>
        </p:grpSpPr>
        <p:pic>
          <p:nvPicPr>
            <p:cNvPr id="5" name="Google Shape;170;p3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076400" y="160743"/>
              <a:ext cx="3635700" cy="448063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/>
            <p:cNvSpPr/>
            <p:nvPr/>
          </p:nvSpPr>
          <p:spPr>
            <a:xfrm>
              <a:off x="3116275" y="453543"/>
              <a:ext cx="1492301" cy="55399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"/>
            </a:p>
          </p:txBody>
        </p:sp>
        <p:sp>
          <p:nvSpPr>
            <p:cNvPr id="7" name="Rectangle 6"/>
            <p:cNvSpPr/>
            <p:nvPr/>
          </p:nvSpPr>
          <p:spPr>
            <a:xfrm>
              <a:off x="3219799" y="1861691"/>
              <a:ext cx="1388777" cy="64742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057754" y="338127"/>
            <a:ext cx="165434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1500" dirty="0">
                <a:latin typeface="Arial" panose="020B0604020202020204" pitchFamily="34" charset="0"/>
                <a:ea typeface="Blogger Sans Medium" panose="02000506030000020004" pitchFamily="2" charset="0"/>
                <a:cs typeface="Arial" panose="020B0604020202020204" pitchFamily="34" charset="0"/>
              </a:rPr>
              <a:t>Meme; </a:t>
            </a:r>
            <a:endParaRPr lang="el" sz="1500" dirty="0" smtClean="0">
              <a:latin typeface="Arial" panose="020B0604020202020204" pitchFamily="34" charset="0"/>
              <a:ea typeface="Blogger Sans Medium" panose="02000506030000020004" pitchFamily="2" charset="0"/>
              <a:cs typeface="Arial" panose="020B0604020202020204" pitchFamily="34" charset="0"/>
            </a:endParaRPr>
          </a:p>
          <a:p>
            <a:pPr algn="ctr"/>
            <a:r>
              <a:rPr lang="el" sz="1500" dirty="0" smtClean="0">
                <a:latin typeface="Arial" panose="020B0604020202020204" pitchFamily="34" charset="0"/>
                <a:ea typeface="Blogger Sans Medium" panose="02000506030000020004" pitchFamily="2" charset="0"/>
                <a:cs typeface="Arial" panose="020B0604020202020204" pitchFamily="34" charset="0"/>
              </a:rPr>
              <a:t>Τι είναι meme (μιμίδιο);</a:t>
            </a:r>
            <a:endParaRPr lang="el" sz="1500" dirty="0">
              <a:latin typeface="Arial" panose="020B0604020202020204" pitchFamily="34" charset="0"/>
              <a:ea typeface="Blogger Sans Medium" panose="02000506030000020004" pitchFamily="2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16275" y="1800352"/>
            <a:ext cx="159582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750" dirty="0">
                <a:latin typeface="Arial" panose="020B0604020202020204" pitchFamily="34" charset="0"/>
                <a:ea typeface="Blogger Sans Medium" panose="02000506030000020004" pitchFamily="2" charset="0"/>
                <a:cs typeface="Arial" panose="020B0604020202020204" pitchFamily="34" charset="0"/>
              </a:rPr>
              <a:t>Ξέρεις, μια εικόνα, ένα βίντεο, ένα κείμενο κ.λπ., χιουμοριστικού τύπου, που να μπορεί να αντιγραφεί και να διαδοθεί γρήγορα από τους χρήστες του διαδικτύου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40"/>
          <p:cNvSpPr txBox="1"/>
          <p:nvPr/>
        </p:nvSpPr>
        <p:spPr>
          <a:xfrm>
            <a:off x="485850" y="80725"/>
            <a:ext cx="8658300" cy="7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000" b="1" dirty="0">
                <a:solidFill>
                  <a:srgbClr val="2BB0D4"/>
                </a:solidFill>
              </a:rPr>
              <a:t>Δημιουργήστε το δικό σας meme</a:t>
            </a:r>
            <a:endParaRPr sz="3000" b="1" dirty="0">
              <a:solidFill>
                <a:srgbClr val="2BB0D4"/>
              </a:solidFill>
            </a:endParaRPr>
          </a:p>
        </p:txBody>
      </p:sp>
      <p:sp>
        <p:nvSpPr>
          <p:cNvPr id="176" name="Google Shape;176;p40"/>
          <p:cNvSpPr txBox="1"/>
          <p:nvPr/>
        </p:nvSpPr>
        <p:spPr>
          <a:xfrm>
            <a:off x="824550" y="1432149"/>
            <a:ext cx="8076600" cy="28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l-GR" dirty="0">
                <a:solidFill>
                  <a:schemeClr val="dk1"/>
                </a:solidFill>
              </a:rPr>
              <a:t>Μια ομάδα παικτών βιντεοπαιχνιδιών διαλέγει έναν παίκτη με βάση την </a:t>
            </a:r>
            <a:r>
              <a:rPr lang="el-GR" b="1" dirty="0">
                <a:solidFill>
                  <a:srgbClr val="2BB0D4"/>
                </a:solidFill>
              </a:rPr>
              <a:t>υποτιθέμενη σεξουαλικότητά</a:t>
            </a:r>
            <a:r>
              <a:rPr lang="el-GR" dirty="0">
                <a:solidFill>
                  <a:schemeClr val="dk1"/>
                </a:solidFill>
              </a:rPr>
              <a:t> του</a:t>
            </a:r>
            <a:endParaRPr b="1" dirty="0">
              <a:solidFill>
                <a:srgbClr val="2BB0D4"/>
              </a:solidFill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l-GR" dirty="0">
                <a:solidFill>
                  <a:schemeClr val="dk1"/>
                </a:solidFill>
              </a:rPr>
              <a:t>Ένας φίλος δημοσιεύει "Λοιπόν, τα εργαστηριακά αποτελέσματα με την KT είναι χάλια. Χαζοξανθιά. Δεν ξέρουν τα </a:t>
            </a:r>
            <a:r>
              <a:rPr lang="el-GR" b="1" dirty="0">
                <a:solidFill>
                  <a:srgbClr val="2BB0D4"/>
                </a:solidFill>
              </a:rPr>
              <a:t>κορίτσια</a:t>
            </a:r>
            <a:r>
              <a:rPr lang="el-GR" dirty="0">
                <a:solidFill>
                  <a:schemeClr val="dk1"/>
                </a:solidFill>
              </a:rPr>
              <a:t> ότι είναι σκράπες στις επιστήμες;"</a:t>
            </a:r>
            <a:endParaRPr dirty="0">
              <a:solidFill>
                <a:schemeClr val="dk1"/>
              </a:solidFill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l-GR" dirty="0">
                <a:solidFill>
                  <a:schemeClr val="dk1"/>
                </a:solidFill>
              </a:rPr>
              <a:t>Σχολική ιστοσελίδα/hashtag/λογαριασμός Instagram που χρησιμοποιείται για να λέει κάποιος </a:t>
            </a:r>
            <a:r>
              <a:rPr lang="el-GR" b="1" dirty="0">
                <a:solidFill>
                  <a:srgbClr val="2BB0D4"/>
                </a:solidFill>
              </a:rPr>
              <a:t>μισητά πράγματα</a:t>
            </a:r>
            <a:r>
              <a:rPr lang="el-GR" dirty="0">
                <a:solidFill>
                  <a:schemeClr val="dk1"/>
                </a:solidFill>
              </a:rPr>
              <a:t> για τους μαθητευόμενους</a:t>
            </a:r>
            <a:endParaRPr dirty="0">
              <a:solidFill>
                <a:schemeClr val="dk1"/>
              </a:solidFill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l-GR" dirty="0">
                <a:solidFill>
                  <a:schemeClr val="dk1"/>
                </a:solidFill>
              </a:rPr>
              <a:t>Ένας προκλητικός ομιλητής έχει κληθεί να κάνει παρουσίαση στο σχολείο και λέει κάποια </a:t>
            </a:r>
            <a:r>
              <a:rPr lang="el-GR" b="1" dirty="0">
                <a:solidFill>
                  <a:srgbClr val="2BB0D4"/>
                </a:solidFill>
              </a:rPr>
              <a:t>μισητά πράγματα</a:t>
            </a:r>
            <a:r>
              <a:rPr lang="el-GR" dirty="0">
                <a:solidFill>
                  <a:schemeClr val="dk1"/>
                </a:solidFill>
              </a:rPr>
              <a:t> για ορισμένους μαθητευόμενους.</a:t>
            </a:r>
            <a:endParaRPr dirty="0">
              <a:solidFill>
                <a:schemeClr val="dk1"/>
              </a:solidFill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l-GR" dirty="0">
                <a:solidFill>
                  <a:schemeClr val="dk1"/>
                </a:solidFill>
              </a:rPr>
              <a:t>Κάποιοι μαθητευόμενοι γράφουν ένα </a:t>
            </a:r>
            <a:r>
              <a:rPr lang="el-GR" b="1" dirty="0">
                <a:solidFill>
                  <a:srgbClr val="2BB0D4"/>
                </a:solidFill>
              </a:rPr>
              <a:t>προσβλητικό μήνυμα</a:t>
            </a:r>
            <a:r>
              <a:rPr lang="el-GR" dirty="0">
                <a:solidFill>
                  <a:schemeClr val="dk1"/>
                </a:solidFill>
              </a:rPr>
              <a:t> σε μπλουζάκια, και οι φωτογραφίες τους καταλήγουν να δημοσιευθούν στο διαδίκτυο, με αποτέλεσμα το κολέγιο να προσελκύσει αρνητική προσοχή από τον Τύπο.</a:t>
            </a:r>
            <a:endParaRPr dirty="0">
              <a:solidFill>
                <a:schemeClr val="dk1"/>
              </a:solidFill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l-GR" dirty="0">
                <a:solidFill>
                  <a:schemeClr val="dk1"/>
                </a:solidFill>
              </a:rPr>
              <a:t>Ο φίλος σας δημοσιεύει ένα </a:t>
            </a:r>
            <a:r>
              <a:rPr lang="el-GR" b="1" dirty="0">
                <a:solidFill>
                  <a:srgbClr val="2BB0D4"/>
                </a:solidFill>
              </a:rPr>
              <a:t>υποτιμητικό meme</a:t>
            </a:r>
            <a:r>
              <a:rPr lang="el-GR" dirty="0">
                <a:solidFill>
                  <a:schemeClr val="dk1"/>
                </a:solidFill>
              </a:rPr>
              <a:t> στο διαδίκτυο.</a:t>
            </a:r>
            <a:endParaRPr dirty="0">
              <a:solidFill>
                <a:schemeClr val="dk1"/>
              </a:solidFill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l-GR" dirty="0">
                <a:solidFill>
                  <a:schemeClr val="dk1"/>
                </a:solidFill>
              </a:rPr>
              <a:t>Ένας παρουσιαστής ειδήσεων αμφισβητεί επανειλημμένα τις απαντήσεις ενός συνεντευξιαζόμενου, επισημαίνοντας ένα </a:t>
            </a:r>
            <a:r>
              <a:rPr lang="el-GR" b="1" dirty="0">
                <a:solidFill>
                  <a:srgbClr val="2BB0D4"/>
                </a:solidFill>
              </a:rPr>
              <a:t>εγγενές χαρακτηριστικό</a:t>
            </a:r>
            <a:r>
              <a:rPr lang="el-GR" dirty="0">
                <a:solidFill>
                  <a:schemeClr val="dk1"/>
                </a:solidFill>
              </a:rPr>
              <a:t> του. Ο κόσμος μιλά για αυτό στο Twitter.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177" name="Google Shape;177;p40"/>
          <p:cNvSpPr/>
          <p:nvPr/>
        </p:nvSpPr>
        <p:spPr>
          <a:xfrm>
            <a:off x="728850" y="853850"/>
            <a:ext cx="8172300" cy="60281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2BB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40"/>
          <p:cNvSpPr txBox="1"/>
          <p:nvPr/>
        </p:nvSpPr>
        <p:spPr>
          <a:xfrm>
            <a:off x="728850" y="825198"/>
            <a:ext cx="8387100" cy="7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600" dirty="0">
                <a:solidFill>
                  <a:srgbClr val="FFFFFF"/>
                </a:solidFill>
              </a:rPr>
              <a:t>Επιλέξτε ένα ή περισσότερα από τα παρακάτω σενάρια και δημιουργήστε ένα meme που ανταποκρίνεται θετικά (και χιουμοριστικά).</a:t>
            </a:r>
            <a:endParaRPr sz="16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41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41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600" b="1">
                <a:solidFill>
                  <a:srgbClr val="F7931D"/>
                </a:solidFill>
              </a:rPr>
              <a:t>www.hackinghate.eu</a:t>
            </a:r>
            <a:endParaRPr sz="3600" b="1">
              <a:solidFill>
                <a:srgbClr val="F7931D"/>
              </a:solidFill>
            </a:endParaRPr>
          </a:p>
        </p:txBody>
      </p:sp>
      <p:sp>
        <p:nvSpPr>
          <p:cNvPr id="186" name="Google Shape;186;p41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500" b="1">
                <a:solidFill>
                  <a:srgbClr val="F7931D"/>
                </a:solidFill>
              </a:rPr>
              <a:t>#SELMA_eu</a:t>
            </a:r>
            <a:endParaRPr sz="2500" b="1">
              <a:solidFill>
                <a:srgbClr val="F7931D"/>
              </a:solidFill>
            </a:endParaRPr>
          </a:p>
        </p:txBody>
      </p:sp>
      <p:pic>
        <p:nvPicPr>
          <p:cNvPr id="187" name="Google Shape;187;p4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4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41"/>
          <p:cNvPicPr preferRelativeResize="0"/>
          <p:nvPr/>
        </p:nvPicPr>
        <p:blipFill rotWithShape="1">
          <a:blip r:embed="rId8">
            <a:alphaModFix/>
          </a:blip>
          <a:srcRect t="6263" b="6254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4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4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4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4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4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09100" y="519950"/>
            <a:ext cx="279801" cy="422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230</Words>
  <Application>Microsoft Office PowerPoint</Application>
  <PresentationFormat>On-screen Show (16:9)</PresentationFormat>
  <Paragraphs>18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Blogger Sans Medium</vt:lpstr>
      <vt:lpstr>Simple Light</vt:lpstr>
      <vt:lpstr>Simple Light</vt:lpstr>
      <vt:lpstr>Simple Light</vt:lpstr>
      <vt:lpstr>Δημιουργία meme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Δημιουργία meme</dc:title>
  <cp:lastModifiedBy>Adobe EUN</cp:lastModifiedBy>
  <cp:revision>2</cp:revision>
  <dcterms:modified xsi:type="dcterms:W3CDTF">2019-09-18T13:09:43Z</dcterms:modified>
</cp:coreProperties>
</file>