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32464A0-6996-429F-9010-051651685402}">
  <a:tblStyle styleId="{B32464A0-6996-429F-9010-05165168540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presentation/d/1vfsGAxzS5UOoA5ucQSvlEnyWHWvKdhAbY3pYU5E08O4/edit#slide=id.g22f3cd369d4_0_72"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recitmst.qc.ca/ecv-zoom" TargetMode="External"/><Relationship Id="rId3" Type="http://schemas.openxmlformats.org/officeDocument/2006/relationships/hyperlink" Target="http://www.recitmst.qc.ca/ecv"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2f3cd369d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2f3cd369d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4d9843ffd8_1_4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4d9843ffd8_1_4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4d9843ffd8_1_40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4d9843ffd8_1_40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4d9843ffd8_1_40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4d9843ffd8_1_40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6940f7e2e6_0_4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16940f7e2e6_0_4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4d9843ffd8_1_40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14d9843ffd8_1_4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6940f7e2e6_0_5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16940f7e2e6_0_5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4d9843ffd8_1_40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14d9843ffd8_1_40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4d9843ffd8_1_40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14d9843ffd8_1_40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86d1f4f7f4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186d1f4f7f4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14d9843ffd8_1_4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14d9843ffd8_1_4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034b16174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034b16174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14d9843ffd8_1_40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14d9843ffd8_1_40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12f75be77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212f75be77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4d9843ffd8_1_5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14d9843ffd8_1_5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12f75be772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212f75be772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27a2178ce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227a2178ce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311a20f2d6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2311a20f2d6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14d9843ffd8_1_40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14d9843ffd8_1_40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16940f7e2e6_0_5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16940f7e2e6_0_5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22f3cd369d4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22f3cd369d4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2f3cd369d4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22f3cd369d4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034b161741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034b161741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22f3cd369d4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22f3cd369d4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22f3cd369d4_0_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22f3cd369d4_0_7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u="sng">
                <a:solidFill>
                  <a:schemeClr val="hlink"/>
                </a:solidFill>
                <a:hlinkClick r:id="rId2"/>
              </a:rPr>
              <a:t>https://docs.google.com/presentation/d/1vfsGAxzS5UOoA5ucQSvlEnyWHWvKdhAbY3pYU5E08O4/edit#slide=id.g22f3cd369d4_0_72</a:t>
            </a:r>
            <a:r>
              <a:rPr lang="fr-CA"/>
              <a:t> </a:t>
            </a:r>
            <a:endParaRPr/>
          </a:p>
          <a:p>
            <a:pPr indent="0" lvl="0" marL="0" rtl="0" algn="l">
              <a:spcBef>
                <a:spcPts val="0"/>
              </a:spcBef>
              <a:spcAft>
                <a:spcPts val="0"/>
              </a:spcAft>
              <a:buNone/>
            </a:pPr>
            <a:r>
              <a:t/>
            </a:r>
            <a:endParaRPr/>
          </a:p>
        </p:txBody>
      </p:sp>
      <p:sp>
        <p:nvSpPr>
          <p:cNvPr id="435" name="Google Shape;435;g22f3cd369d4_0_7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fld id="{00000000-1234-1234-1234-123412341234}" type="slidenum">
              <a:rPr lang="fr-CA"/>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209122a6e5c_0_5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209122a6e5c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Salle de vidéoconférence : </a:t>
            </a:r>
            <a:r>
              <a:rPr lang="fr-CA" sz="1050" u="sng">
                <a:solidFill>
                  <a:schemeClr val="hlink"/>
                </a:solidFill>
                <a:highlight>
                  <a:srgbClr val="FFFFFF"/>
                </a:highlight>
                <a:latin typeface="Roboto"/>
                <a:ea typeface="Roboto"/>
                <a:cs typeface="Roboto"/>
                <a:sym typeface="Roboto"/>
                <a:hlinkClick r:id="rId2"/>
              </a:rPr>
              <a:t>https://recitmst.qc.ca/ecv-zoom</a:t>
            </a:r>
            <a:r>
              <a:rPr lang="fr-CA" sz="1050">
                <a:highlight>
                  <a:srgbClr val="FFFFFF"/>
                </a:highlight>
                <a:latin typeface="Roboto"/>
                <a:ea typeface="Roboto"/>
                <a:cs typeface="Roboto"/>
                <a:sym typeface="Roboto"/>
              </a:rPr>
              <a:t> </a:t>
            </a:r>
            <a:endParaRPr/>
          </a:p>
          <a:p>
            <a:pPr indent="0" lvl="0" marL="0" rtl="0" algn="l">
              <a:spcBef>
                <a:spcPts val="0"/>
              </a:spcBef>
              <a:spcAft>
                <a:spcPts val="0"/>
              </a:spcAft>
              <a:buNone/>
            </a:pPr>
            <a:r>
              <a:rPr lang="fr-CA"/>
              <a:t>Espace créatif virtuel MST: </a:t>
            </a:r>
            <a:r>
              <a:rPr lang="fr-CA" u="sng">
                <a:solidFill>
                  <a:schemeClr val="hlink"/>
                </a:solidFill>
                <a:hlinkClick r:id="rId3"/>
              </a:rPr>
              <a:t>https://www.recitmst.qc.ca/ecv</a:t>
            </a:r>
            <a:endParaRPr/>
          </a:p>
          <a:p>
            <a:pPr indent="0" lvl="0" marL="0" rtl="0" algn="l">
              <a:spcBef>
                <a:spcPts val="0"/>
              </a:spcBef>
              <a:spcAft>
                <a:spcPts val="0"/>
              </a:spcAft>
              <a:buClr>
                <a:schemeClr val="dk1"/>
              </a:buClr>
              <a:buSzPts val="1100"/>
              <a:buFont typeface="Arial"/>
              <a:buNone/>
            </a:pPr>
            <a:r>
              <a:rPr lang="fr-CA">
                <a:solidFill>
                  <a:schemeClr val="dk1"/>
                </a:solidFill>
              </a:rPr>
              <a:t>Prochaine rencontre le 25 février (9h à 11h30).</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18db761c940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18db761c940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2f3cd369d4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2f3cd369d4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4d9843ffd8_1_2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4d9843ffd8_1_2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2f3cd369d4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2f3cd369d4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4d9843ffd8_1_40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4d9843ffd8_1_4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4d9843ffd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4d9843ffd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0c6029a46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0c6029a46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0" name="Google Shape;50;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51" name="Google Shape;51;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BLANK_1">
    <p:spTree>
      <p:nvGrpSpPr>
        <p:cNvPr id="54" name="Shape 54"/>
        <p:cNvGrpSpPr/>
        <p:nvPr/>
      </p:nvGrpSpPr>
      <p:grpSpPr>
        <a:xfrm>
          <a:off x="0" y="0"/>
          <a:ext cx="0" cy="0"/>
          <a:chOff x="0" y="0"/>
          <a:chExt cx="0" cy="0"/>
        </a:xfrm>
      </p:grpSpPr>
      <p:sp>
        <p:nvSpPr>
          <p:cNvPr id="55" name="Google Shape;55;p13"/>
          <p:cNvSpPr txBox="1"/>
          <p:nvPr>
            <p:ph idx="12" type="sldNum"/>
          </p:nvPr>
        </p:nvSpPr>
        <p:spPr>
          <a:xfrm>
            <a:off x="4297650" y="4853299"/>
            <a:ext cx="548700" cy="290100"/>
          </a:xfrm>
          <a:prstGeom prst="rect">
            <a:avLst/>
          </a:prstGeom>
        </p:spPr>
        <p:txBody>
          <a:bodyPr anchorCtr="0" anchor="ctr" bIns="91425" lIns="91425" spcFirstLastPara="1" rIns="91425" wrap="square" tIns="91425">
            <a:normAutofit fontScale="85000" lnSpcReduction="20000"/>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1" showMasterSp="0">
  <p:cSld name="TITLE_2">
    <p:spTree>
      <p:nvGrpSpPr>
        <p:cNvPr id="56" name="Shape 56"/>
        <p:cNvGrpSpPr/>
        <p:nvPr/>
      </p:nvGrpSpPr>
      <p:grpSpPr>
        <a:xfrm>
          <a:off x="0" y="0"/>
          <a:ext cx="0" cy="0"/>
          <a:chOff x="0" y="0"/>
          <a:chExt cx="0" cy="0"/>
        </a:xfrm>
      </p:grpSpPr>
      <p:sp>
        <p:nvSpPr>
          <p:cNvPr id="57" name="Google Shape;57;p14"/>
          <p:cNvSpPr txBox="1"/>
          <p:nvPr>
            <p:ph idx="12" type="sldNum"/>
          </p:nvPr>
        </p:nvSpPr>
        <p:spPr>
          <a:xfrm>
            <a:off x="6442998" y="4531022"/>
            <a:ext cx="512400" cy="273900"/>
          </a:xfrm>
          <a:prstGeom prst="rect">
            <a:avLst/>
          </a:prstGeom>
          <a:noFill/>
          <a:ln>
            <a:noFill/>
          </a:ln>
        </p:spPr>
        <p:txBody>
          <a:bodyPr anchorCtr="0" anchor="ctr" bIns="45700" lIns="91425" spcFirstLastPara="1" rIns="91425" wrap="square" tIns="45700">
            <a:normAutofit/>
          </a:bodyPr>
          <a:lstStyle>
            <a:lvl1pPr indent="0" lvl="0"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58" name="Shape 58"/>
        <p:cNvGrpSpPr/>
        <p:nvPr/>
      </p:nvGrpSpPr>
      <p:grpSpPr>
        <a:xfrm>
          <a:off x="0" y="0"/>
          <a:ext cx="0" cy="0"/>
          <a:chOff x="0" y="0"/>
          <a:chExt cx="0" cy="0"/>
        </a:xfrm>
      </p:grpSpPr>
      <p:sp>
        <p:nvSpPr>
          <p:cNvPr id="59" name="Google Shape;59;p15"/>
          <p:cNvSpPr txBox="1"/>
          <p:nvPr>
            <p:ph type="title"/>
          </p:nvPr>
        </p:nvSpPr>
        <p:spPr>
          <a:xfrm>
            <a:off x="508001" y="457200"/>
            <a:ext cx="6447600" cy="9906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0"/>
              </a:spcBef>
              <a:spcAft>
                <a:spcPts val="0"/>
              </a:spcAft>
              <a:buClr>
                <a:schemeClr val="accent1"/>
              </a:buClr>
              <a:buSzPts val="2700"/>
              <a:buFont typeface="Trebuchet MS"/>
              <a:buNone/>
              <a:defRPr sz="27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0" name="Google Shape;60;p15"/>
          <p:cNvSpPr txBox="1"/>
          <p:nvPr>
            <p:ph idx="1" type="body"/>
          </p:nvPr>
        </p:nvSpPr>
        <p:spPr>
          <a:xfrm>
            <a:off x="508001" y="1620442"/>
            <a:ext cx="6447600" cy="2910600"/>
          </a:xfrm>
          <a:prstGeom prst="rect">
            <a:avLst/>
          </a:prstGeom>
          <a:noFill/>
          <a:ln>
            <a:noFill/>
          </a:ln>
        </p:spPr>
        <p:txBody>
          <a:bodyPr anchorCtr="0" anchor="t" bIns="45700" lIns="91425" spcFirstLastPara="1" rIns="91425" wrap="square" tIns="45700">
            <a:normAutofit/>
          </a:bodyPr>
          <a:lstStyle>
            <a:lvl1pPr indent="-317500" lvl="0" marL="457200" rtl="0" algn="l">
              <a:lnSpc>
                <a:spcPct val="100000"/>
              </a:lnSpc>
              <a:spcBef>
                <a:spcPts val="800"/>
              </a:spcBef>
              <a:spcAft>
                <a:spcPts val="0"/>
              </a:spcAft>
              <a:buSzPts val="1400"/>
              <a:buChar char="►"/>
              <a:defRPr/>
            </a:lvl1pPr>
            <a:lvl2pPr indent="-317500" lvl="1" marL="914400" rtl="0" algn="l">
              <a:lnSpc>
                <a:spcPct val="100000"/>
              </a:lnSpc>
              <a:spcBef>
                <a:spcPts val="800"/>
              </a:spcBef>
              <a:spcAft>
                <a:spcPts val="0"/>
              </a:spcAft>
              <a:buSzPts val="1400"/>
              <a:buChar char="►"/>
              <a:defRPr/>
            </a:lvl2pPr>
            <a:lvl3pPr indent="-317500" lvl="2" marL="1371600" rtl="0" algn="l">
              <a:lnSpc>
                <a:spcPct val="100000"/>
              </a:lnSpc>
              <a:spcBef>
                <a:spcPts val="800"/>
              </a:spcBef>
              <a:spcAft>
                <a:spcPts val="0"/>
              </a:spcAft>
              <a:buSzPts val="1400"/>
              <a:buChar char="►"/>
              <a:defRPr/>
            </a:lvl3pPr>
            <a:lvl4pPr indent="-317500" lvl="3" marL="1828800" rtl="0" algn="l">
              <a:lnSpc>
                <a:spcPct val="100000"/>
              </a:lnSpc>
              <a:spcBef>
                <a:spcPts val="800"/>
              </a:spcBef>
              <a:spcAft>
                <a:spcPts val="0"/>
              </a:spcAft>
              <a:buSzPts val="1400"/>
              <a:buChar char="►"/>
              <a:defRPr/>
            </a:lvl4pPr>
            <a:lvl5pPr indent="-317500" lvl="4" marL="2286000" rtl="0" algn="l">
              <a:lnSpc>
                <a:spcPct val="100000"/>
              </a:lnSpc>
              <a:spcBef>
                <a:spcPts val="800"/>
              </a:spcBef>
              <a:spcAft>
                <a:spcPts val="0"/>
              </a:spcAft>
              <a:buSzPts val="1400"/>
              <a:buChar char="►"/>
              <a:defRPr/>
            </a:lvl5pPr>
            <a:lvl6pPr indent="-317500" lvl="5" marL="2743200" rtl="0" algn="l">
              <a:lnSpc>
                <a:spcPct val="100000"/>
              </a:lnSpc>
              <a:spcBef>
                <a:spcPts val="800"/>
              </a:spcBef>
              <a:spcAft>
                <a:spcPts val="0"/>
              </a:spcAft>
              <a:buSzPts val="1400"/>
              <a:buChar char="►"/>
              <a:defRPr/>
            </a:lvl6pPr>
            <a:lvl7pPr indent="-317500" lvl="6" marL="3200400" rtl="0" algn="l">
              <a:lnSpc>
                <a:spcPct val="100000"/>
              </a:lnSpc>
              <a:spcBef>
                <a:spcPts val="800"/>
              </a:spcBef>
              <a:spcAft>
                <a:spcPts val="0"/>
              </a:spcAft>
              <a:buSzPts val="1400"/>
              <a:buChar char="►"/>
              <a:defRPr/>
            </a:lvl7pPr>
            <a:lvl8pPr indent="-317500" lvl="7" marL="3657600" rtl="0" algn="l">
              <a:lnSpc>
                <a:spcPct val="100000"/>
              </a:lnSpc>
              <a:spcBef>
                <a:spcPts val="800"/>
              </a:spcBef>
              <a:spcAft>
                <a:spcPts val="0"/>
              </a:spcAft>
              <a:buSzPts val="1400"/>
              <a:buChar char="►"/>
              <a:defRPr/>
            </a:lvl8pPr>
            <a:lvl9pPr indent="-317500" lvl="8" marL="4114800" rtl="0" algn="l">
              <a:lnSpc>
                <a:spcPct val="100000"/>
              </a:lnSpc>
              <a:spcBef>
                <a:spcPts val="800"/>
              </a:spcBef>
              <a:spcAft>
                <a:spcPts val="0"/>
              </a:spcAft>
              <a:buSzPts val="1400"/>
              <a:buChar char="►"/>
              <a:defRPr/>
            </a:lvl9pPr>
          </a:lstStyle>
          <a:p/>
        </p:txBody>
      </p:sp>
      <p:sp>
        <p:nvSpPr>
          <p:cNvPr id="61" name="Google Shape;61;p15"/>
          <p:cNvSpPr txBox="1"/>
          <p:nvPr>
            <p:ph idx="10" type="dt"/>
          </p:nvPr>
        </p:nvSpPr>
        <p:spPr>
          <a:xfrm>
            <a:off x="5403850" y="4531022"/>
            <a:ext cx="684000" cy="2739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sz="1400"/>
            </a:lvl1pPr>
            <a:lvl2pPr lvl="1" rtl="0" algn="l">
              <a:lnSpc>
                <a:spcPct val="100000"/>
              </a:lnSpc>
              <a:spcBef>
                <a:spcPts val="0"/>
              </a:spcBef>
              <a:spcAft>
                <a:spcPts val="0"/>
              </a:spcAft>
              <a:buSzPts val="1400"/>
              <a:buNone/>
              <a:defRPr sz="1400"/>
            </a:lvl2pPr>
            <a:lvl3pPr lvl="2" rtl="0" algn="l">
              <a:lnSpc>
                <a:spcPct val="100000"/>
              </a:lnSpc>
              <a:spcBef>
                <a:spcPts val="0"/>
              </a:spcBef>
              <a:spcAft>
                <a:spcPts val="0"/>
              </a:spcAft>
              <a:buSzPts val="1400"/>
              <a:buNone/>
              <a:defRPr sz="1400"/>
            </a:lvl3pPr>
            <a:lvl4pPr lvl="3" rtl="0" algn="l">
              <a:lnSpc>
                <a:spcPct val="100000"/>
              </a:lnSpc>
              <a:spcBef>
                <a:spcPts val="0"/>
              </a:spcBef>
              <a:spcAft>
                <a:spcPts val="0"/>
              </a:spcAft>
              <a:buSzPts val="1400"/>
              <a:buNone/>
              <a:defRPr sz="1400"/>
            </a:lvl4pPr>
            <a:lvl5pPr lvl="4" rtl="0" algn="l">
              <a:lnSpc>
                <a:spcPct val="100000"/>
              </a:lnSpc>
              <a:spcBef>
                <a:spcPts val="0"/>
              </a:spcBef>
              <a:spcAft>
                <a:spcPts val="0"/>
              </a:spcAft>
              <a:buSzPts val="1400"/>
              <a:buNone/>
              <a:defRPr sz="1400"/>
            </a:lvl5pPr>
            <a:lvl6pPr lvl="5" rtl="0" algn="l">
              <a:lnSpc>
                <a:spcPct val="100000"/>
              </a:lnSpc>
              <a:spcBef>
                <a:spcPts val="0"/>
              </a:spcBef>
              <a:spcAft>
                <a:spcPts val="0"/>
              </a:spcAft>
              <a:buSzPts val="1400"/>
              <a:buNone/>
              <a:defRPr sz="1400"/>
            </a:lvl6pPr>
            <a:lvl7pPr lvl="6" rtl="0" algn="l">
              <a:lnSpc>
                <a:spcPct val="100000"/>
              </a:lnSpc>
              <a:spcBef>
                <a:spcPts val="0"/>
              </a:spcBef>
              <a:spcAft>
                <a:spcPts val="0"/>
              </a:spcAft>
              <a:buSzPts val="1400"/>
              <a:buNone/>
              <a:defRPr sz="1400"/>
            </a:lvl7pPr>
            <a:lvl8pPr lvl="7" rtl="0" algn="l">
              <a:lnSpc>
                <a:spcPct val="100000"/>
              </a:lnSpc>
              <a:spcBef>
                <a:spcPts val="0"/>
              </a:spcBef>
              <a:spcAft>
                <a:spcPts val="0"/>
              </a:spcAft>
              <a:buSzPts val="1400"/>
              <a:buNone/>
              <a:defRPr sz="1400"/>
            </a:lvl8pPr>
            <a:lvl9pPr lvl="8" rtl="0" algn="l">
              <a:lnSpc>
                <a:spcPct val="100000"/>
              </a:lnSpc>
              <a:spcBef>
                <a:spcPts val="0"/>
              </a:spcBef>
              <a:spcAft>
                <a:spcPts val="0"/>
              </a:spcAft>
              <a:buSzPts val="1400"/>
              <a:buNone/>
              <a:defRPr sz="1400"/>
            </a:lvl9pPr>
          </a:lstStyle>
          <a:p/>
        </p:txBody>
      </p:sp>
      <p:sp>
        <p:nvSpPr>
          <p:cNvPr id="62" name="Google Shape;62;p15"/>
          <p:cNvSpPr txBox="1"/>
          <p:nvPr>
            <p:ph idx="11" type="ftr"/>
          </p:nvPr>
        </p:nvSpPr>
        <p:spPr>
          <a:xfrm>
            <a:off x="508001" y="4531022"/>
            <a:ext cx="47232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400"/>
            </a:lvl1pPr>
            <a:lvl2pPr lvl="1" rtl="0" algn="l">
              <a:lnSpc>
                <a:spcPct val="100000"/>
              </a:lnSpc>
              <a:spcBef>
                <a:spcPts val="0"/>
              </a:spcBef>
              <a:spcAft>
                <a:spcPts val="0"/>
              </a:spcAft>
              <a:buSzPts val="1400"/>
              <a:buNone/>
              <a:defRPr sz="1400"/>
            </a:lvl2pPr>
            <a:lvl3pPr lvl="2" rtl="0" algn="l">
              <a:lnSpc>
                <a:spcPct val="100000"/>
              </a:lnSpc>
              <a:spcBef>
                <a:spcPts val="0"/>
              </a:spcBef>
              <a:spcAft>
                <a:spcPts val="0"/>
              </a:spcAft>
              <a:buSzPts val="1400"/>
              <a:buNone/>
              <a:defRPr sz="1400"/>
            </a:lvl3pPr>
            <a:lvl4pPr lvl="3" rtl="0" algn="l">
              <a:lnSpc>
                <a:spcPct val="100000"/>
              </a:lnSpc>
              <a:spcBef>
                <a:spcPts val="0"/>
              </a:spcBef>
              <a:spcAft>
                <a:spcPts val="0"/>
              </a:spcAft>
              <a:buSzPts val="1400"/>
              <a:buNone/>
              <a:defRPr sz="1400"/>
            </a:lvl4pPr>
            <a:lvl5pPr lvl="4" rtl="0" algn="l">
              <a:lnSpc>
                <a:spcPct val="100000"/>
              </a:lnSpc>
              <a:spcBef>
                <a:spcPts val="0"/>
              </a:spcBef>
              <a:spcAft>
                <a:spcPts val="0"/>
              </a:spcAft>
              <a:buSzPts val="1400"/>
              <a:buNone/>
              <a:defRPr sz="1400"/>
            </a:lvl5pPr>
            <a:lvl6pPr lvl="5" rtl="0" algn="l">
              <a:lnSpc>
                <a:spcPct val="100000"/>
              </a:lnSpc>
              <a:spcBef>
                <a:spcPts val="0"/>
              </a:spcBef>
              <a:spcAft>
                <a:spcPts val="0"/>
              </a:spcAft>
              <a:buSzPts val="1400"/>
              <a:buNone/>
              <a:defRPr sz="1400"/>
            </a:lvl6pPr>
            <a:lvl7pPr lvl="6" rtl="0" algn="l">
              <a:lnSpc>
                <a:spcPct val="100000"/>
              </a:lnSpc>
              <a:spcBef>
                <a:spcPts val="0"/>
              </a:spcBef>
              <a:spcAft>
                <a:spcPts val="0"/>
              </a:spcAft>
              <a:buSzPts val="1400"/>
              <a:buNone/>
              <a:defRPr sz="1400"/>
            </a:lvl7pPr>
            <a:lvl8pPr lvl="7" rtl="0" algn="l">
              <a:lnSpc>
                <a:spcPct val="100000"/>
              </a:lnSpc>
              <a:spcBef>
                <a:spcPts val="0"/>
              </a:spcBef>
              <a:spcAft>
                <a:spcPts val="0"/>
              </a:spcAft>
              <a:buSzPts val="1400"/>
              <a:buNone/>
              <a:defRPr sz="1400"/>
            </a:lvl8pPr>
            <a:lvl9pPr lvl="8" rtl="0" algn="l">
              <a:lnSpc>
                <a:spcPct val="100000"/>
              </a:lnSpc>
              <a:spcBef>
                <a:spcPts val="0"/>
              </a:spcBef>
              <a:spcAft>
                <a:spcPts val="0"/>
              </a:spcAft>
              <a:buSzPts val="1400"/>
              <a:buNone/>
              <a:defRPr sz="1400"/>
            </a:lvl9pPr>
          </a:lstStyle>
          <a:p/>
        </p:txBody>
      </p:sp>
      <p:sp>
        <p:nvSpPr>
          <p:cNvPr id="63" name="Google Shape;63;p15"/>
          <p:cNvSpPr txBox="1"/>
          <p:nvPr>
            <p:ph idx="12" type="sldNum"/>
          </p:nvPr>
        </p:nvSpPr>
        <p:spPr>
          <a:xfrm>
            <a:off x="6442998" y="4531022"/>
            <a:ext cx="512400" cy="273900"/>
          </a:xfrm>
          <a:prstGeom prst="rect">
            <a:avLst/>
          </a:prstGeom>
          <a:noFill/>
          <a:ln>
            <a:noFill/>
          </a:ln>
        </p:spPr>
        <p:txBody>
          <a:bodyPr anchorCtr="0" anchor="ctr" bIns="45700" lIns="91425" spcFirstLastPara="1" rIns="91425" wrap="square" tIns="45700">
            <a:normAutofit/>
          </a:bodyPr>
          <a:lstStyle>
            <a:lvl1pPr indent="0" lvl="0"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809625" y="2150850"/>
            <a:ext cx="8022600" cy="8418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rmAutofit/>
          </a:bodyPr>
          <a:lstStyle>
            <a:lvl1pPr lvl="0" rtl="0" algn="ctr">
              <a:spcBef>
                <a:spcPts val="0"/>
              </a:spcBef>
              <a:spcAft>
                <a:spcPts val="0"/>
              </a:spcAft>
              <a:buClr>
                <a:srgbClr val="0069BF"/>
              </a:buClr>
              <a:buSzPts val="3600"/>
              <a:buNone/>
              <a:defRPr sz="3600">
                <a:solidFill>
                  <a:srgbClr val="0069BF"/>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
        <p:nvSpPr>
          <p:cNvPr id="16" name="Google Shape;16;p3"/>
          <p:cNvSpPr/>
          <p:nvPr/>
        </p:nvSpPr>
        <p:spPr>
          <a:xfrm rot="5400000">
            <a:off x="-303375" y="2166905"/>
            <a:ext cx="1416300" cy="809700"/>
          </a:xfrm>
          <a:prstGeom prst="triangle">
            <a:avLst>
              <a:gd fmla="val 50000" name="adj"/>
            </a:avLst>
          </a:prstGeom>
          <a:solidFill>
            <a:srgbClr val="0069B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184894"/>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rmAutofit/>
          </a:bodyPr>
          <a:lstStyle>
            <a:lvl1pPr lvl="0" rtl="0">
              <a:spcBef>
                <a:spcPts val="0"/>
              </a:spcBef>
              <a:spcAft>
                <a:spcPts val="0"/>
              </a:spcAft>
              <a:buClr>
                <a:srgbClr val="0069BF"/>
              </a:buClr>
              <a:buSzPts val="2800"/>
              <a:buNone/>
              <a:defRPr>
                <a:solidFill>
                  <a:srgbClr val="0069B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 name="Google Shape;19;p4"/>
          <p:cNvSpPr txBox="1"/>
          <p:nvPr>
            <p:ph idx="1" type="body"/>
          </p:nvPr>
        </p:nvSpPr>
        <p:spPr>
          <a:xfrm>
            <a:off x="311700" y="10000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
        <p:nvSpPr>
          <p:cNvPr id="21" name="Google Shape;21;p4"/>
          <p:cNvSpPr/>
          <p:nvPr/>
        </p:nvSpPr>
        <p:spPr>
          <a:xfrm rot="5400000">
            <a:off x="-100350" y="343485"/>
            <a:ext cx="468600" cy="267900"/>
          </a:xfrm>
          <a:prstGeom prst="triangle">
            <a:avLst>
              <a:gd fmla="val 50000" name="adj"/>
            </a:avLst>
          </a:prstGeom>
          <a:solidFill>
            <a:srgbClr val="0069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140225"/>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rmAutofit/>
          </a:bodyPr>
          <a:lstStyle>
            <a:lvl1pPr lvl="0" rtl="0">
              <a:spcBef>
                <a:spcPts val="0"/>
              </a:spcBef>
              <a:spcAft>
                <a:spcPts val="0"/>
              </a:spcAft>
              <a:buClr>
                <a:srgbClr val="0069BF"/>
              </a:buClr>
              <a:buSzPts val="2800"/>
              <a:buNone/>
              <a:defRPr>
                <a:solidFill>
                  <a:srgbClr val="0069B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6" name="Google Shape;26;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
        <p:nvSpPr>
          <p:cNvPr id="27" name="Google Shape;27;p5"/>
          <p:cNvSpPr/>
          <p:nvPr/>
        </p:nvSpPr>
        <p:spPr>
          <a:xfrm rot="5400000">
            <a:off x="-100350" y="343485"/>
            <a:ext cx="468600" cy="267900"/>
          </a:xfrm>
          <a:prstGeom prst="triangle">
            <a:avLst>
              <a:gd fmla="val 50000" name="adj"/>
            </a:avLst>
          </a:prstGeom>
          <a:solidFill>
            <a:srgbClr val="0069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 name="Shape 35"/>
        <p:cNvGrpSpPr/>
        <p:nvPr/>
      </p:nvGrpSpPr>
      <p:grpSpPr>
        <a:xfrm>
          <a:off x="0" y="0"/>
          <a:ext cx="0" cy="0"/>
          <a:chOff x="0" y="0"/>
          <a:chExt cx="0" cy="0"/>
        </a:xfrm>
      </p:grpSpPr>
      <p:sp>
        <p:nvSpPr>
          <p:cNvPr id="36" name="Google Shape;36;p8"/>
          <p:cNvSpPr txBox="1"/>
          <p:nvPr>
            <p:ph type="title"/>
          </p:nvPr>
        </p:nvSpPr>
        <p:spPr>
          <a:xfrm>
            <a:off x="947450" y="450150"/>
            <a:ext cx="6367800" cy="40908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rmAutofit/>
          </a:bodyPr>
          <a:lstStyle>
            <a:lvl1pPr lvl="0" rtl="0">
              <a:spcBef>
                <a:spcPts val="0"/>
              </a:spcBef>
              <a:spcAft>
                <a:spcPts val="0"/>
              </a:spcAft>
              <a:buClr>
                <a:srgbClr val="0069BF"/>
              </a:buClr>
              <a:buSzPts val="4800"/>
              <a:buNone/>
              <a:defRPr sz="4800">
                <a:solidFill>
                  <a:srgbClr val="0069BF"/>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
        <p:nvSpPr>
          <p:cNvPr id="38" name="Google Shape;38;p8"/>
          <p:cNvSpPr/>
          <p:nvPr/>
        </p:nvSpPr>
        <p:spPr>
          <a:xfrm rot="5400000">
            <a:off x="-303375" y="2166905"/>
            <a:ext cx="1416300" cy="809700"/>
          </a:xfrm>
          <a:prstGeom prst="triangle">
            <a:avLst>
              <a:gd fmla="val 50000" name="adj"/>
            </a:avLst>
          </a:prstGeom>
          <a:solidFill>
            <a:srgbClr val="0069B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rgbClr val="0069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265500" y="1233175"/>
            <a:ext cx="4045200" cy="14823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0069BF"/>
              </a:buClr>
              <a:buSzPts val="4200"/>
              <a:buNone/>
              <a:defRPr sz="4200">
                <a:solidFill>
                  <a:srgbClr val="0069BF"/>
                </a:solidFill>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2" name="Google Shape;42;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rgbClr val="FFFFFF"/>
              </a:buClr>
              <a:buSzPts val="1800"/>
              <a:buChar char="●"/>
              <a:defRPr>
                <a:solidFill>
                  <a:srgbClr val="FFFFFF"/>
                </a:solidFill>
              </a:defRPr>
            </a:lvl1pPr>
            <a:lvl2pPr indent="-317500" lvl="1" marL="914400" rtl="0">
              <a:spcBef>
                <a:spcPts val="0"/>
              </a:spcBef>
              <a:spcAft>
                <a:spcPts val="0"/>
              </a:spcAft>
              <a:buClr>
                <a:srgbClr val="FFFFFF"/>
              </a:buClr>
              <a:buSzPts val="1400"/>
              <a:buChar char="○"/>
              <a:defRPr>
                <a:solidFill>
                  <a:srgbClr val="FFFFFF"/>
                </a:solidFill>
              </a:defRPr>
            </a:lvl2pPr>
            <a:lvl3pPr indent="-317500" lvl="2" marL="1371600" rtl="0">
              <a:spcBef>
                <a:spcPts val="0"/>
              </a:spcBef>
              <a:spcAft>
                <a:spcPts val="0"/>
              </a:spcAft>
              <a:buClr>
                <a:srgbClr val="FFFFFF"/>
              </a:buClr>
              <a:buSzPts val="1400"/>
              <a:buChar char="■"/>
              <a:defRPr>
                <a:solidFill>
                  <a:srgbClr val="FFFFFF"/>
                </a:solidFill>
              </a:defRPr>
            </a:lvl3pPr>
            <a:lvl4pPr indent="-317500" lvl="3" marL="1828800" rtl="0">
              <a:spcBef>
                <a:spcPts val="0"/>
              </a:spcBef>
              <a:spcAft>
                <a:spcPts val="0"/>
              </a:spcAft>
              <a:buClr>
                <a:srgbClr val="FFFFFF"/>
              </a:buClr>
              <a:buSzPts val="1400"/>
              <a:buChar char="●"/>
              <a:defRPr>
                <a:solidFill>
                  <a:srgbClr val="FFFFFF"/>
                </a:solidFill>
              </a:defRPr>
            </a:lvl4pPr>
            <a:lvl5pPr indent="-317500" lvl="4" marL="2286000" rtl="0">
              <a:spcBef>
                <a:spcPts val="0"/>
              </a:spcBef>
              <a:spcAft>
                <a:spcPts val="0"/>
              </a:spcAft>
              <a:buClr>
                <a:srgbClr val="FFFFFF"/>
              </a:buClr>
              <a:buSzPts val="1400"/>
              <a:buChar char="○"/>
              <a:defRPr>
                <a:solidFill>
                  <a:srgbClr val="FFFFFF"/>
                </a:solidFill>
              </a:defRPr>
            </a:lvl5pPr>
            <a:lvl6pPr indent="-317500" lvl="5" marL="2743200" rtl="0">
              <a:spcBef>
                <a:spcPts val="0"/>
              </a:spcBef>
              <a:spcAft>
                <a:spcPts val="0"/>
              </a:spcAft>
              <a:buClr>
                <a:srgbClr val="FFFFFF"/>
              </a:buClr>
              <a:buSzPts val="1400"/>
              <a:buChar char="■"/>
              <a:defRPr>
                <a:solidFill>
                  <a:srgbClr val="FFFFFF"/>
                </a:solidFill>
              </a:defRPr>
            </a:lvl6pPr>
            <a:lvl7pPr indent="-317500" lvl="6" marL="3200400" rtl="0">
              <a:spcBef>
                <a:spcPts val="0"/>
              </a:spcBef>
              <a:spcAft>
                <a:spcPts val="0"/>
              </a:spcAft>
              <a:buClr>
                <a:srgbClr val="FFFFFF"/>
              </a:buClr>
              <a:buSzPts val="1400"/>
              <a:buChar char="●"/>
              <a:defRPr>
                <a:solidFill>
                  <a:srgbClr val="FFFFFF"/>
                </a:solidFill>
              </a:defRPr>
            </a:lvl7pPr>
            <a:lvl8pPr indent="-317500" lvl="7" marL="3657600" rtl="0">
              <a:spcBef>
                <a:spcPts val="0"/>
              </a:spcBef>
              <a:spcAft>
                <a:spcPts val="0"/>
              </a:spcAft>
              <a:buClr>
                <a:srgbClr val="FFFFFF"/>
              </a:buClr>
              <a:buSzPts val="1400"/>
              <a:buChar char="○"/>
              <a:defRPr>
                <a:solidFill>
                  <a:srgbClr val="FFFFFF"/>
                </a:solidFill>
              </a:defRPr>
            </a:lvl8pPr>
            <a:lvl9pPr indent="-317500" lvl="8" marL="4114800" rtl="0">
              <a:spcBef>
                <a:spcPts val="0"/>
              </a:spcBef>
              <a:spcAft>
                <a:spcPts val="0"/>
              </a:spcAft>
              <a:buClr>
                <a:srgbClr val="FFFFFF"/>
              </a:buClr>
              <a:buSzPts val="1400"/>
              <a:buChar char="■"/>
              <a:defRPr>
                <a:solidFill>
                  <a:srgbClr val="FFFFFF"/>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Source Sans Pro"/>
              <a:buNone/>
              <a:defRPr sz="2800">
                <a:solidFill>
                  <a:schemeClr val="dk1"/>
                </a:solidFill>
                <a:latin typeface="Source Sans Pro"/>
                <a:ea typeface="Source Sans Pro"/>
                <a:cs typeface="Source Sans Pro"/>
                <a:sym typeface="Source Sans Pro"/>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Dosis SemiBold"/>
              <a:buChar char="●"/>
              <a:defRPr sz="1800">
                <a:solidFill>
                  <a:schemeClr val="dk2"/>
                </a:solidFill>
                <a:latin typeface="Dosis SemiBold"/>
                <a:ea typeface="Dosis SemiBold"/>
                <a:cs typeface="Dosis SemiBold"/>
                <a:sym typeface="Dosis SemiBold"/>
              </a:defRPr>
            </a:lvl1pPr>
            <a:lvl2pPr indent="-317500" lvl="1" marL="914400" rtl="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2pPr>
            <a:lvl3pPr indent="-317500" lvl="2" marL="1371600" rtl="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3pPr>
            <a:lvl4pPr indent="-317500" lvl="3" marL="1828800" rtl="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4pPr>
            <a:lvl5pPr indent="-317500" lvl="4" marL="2286000" rtl="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5pPr>
            <a:lvl6pPr indent="-317500" lvl="5" marL="2743200" rtl="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6pPr>
            <a:lvl7pPr indent="-317500" lvl="6" marL="3200400" rtl="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7pPr>
            <a:lvl8pPr indent="-317500" lvl="7" marL="3657600" rtl="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8pPr>
            <a:lvl9pPr indent="-317500" lvl="8" marL="4114800" rtl="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fr-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0" Type="http://schemas.openxmlformats.org/officeDocument/2006/relationships/image" Target="../media/image9.png"/><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image" Target="../media/image4.png"/><Relationship Id="rId5" Type="http://schemas.openxmlformats.org/officeDocument/2006/relationships/image" Target="../media/image12.png"/><Relationship Id="rId6" Type="http://schemas.openxmlformats.org/officeDocument/2006/relationships/hyperlink" Target="mailto:equipe@recitmst.qc.ca" TargetMode="External"/><Relationship Id="rId7" Type="http://schemas.openxmlformats.org/officeDocument/2006/relationships/hyperlink" Target="https://creativecommons.org/licenses/by-nc-sa/4.0/deed.fr" TargetMode="External"/><Relationship Id="rId8" Type="http://schemas.openxmlformats.org/officeDocument/2006/relationships/hyperlink" Target="https://creativecommons.org/licenses/by-nc-sa/4.0/deed.f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www.education.gouv.qc.ca/dossiers-thematiques/plan-daction-numerique/cadre-de-reference-de-la-competence-numerique/" TargetMode="External"/><Relationship Id="rId4" Type="http://schemas.openxmlformats.org/officeDocument/2006/relationships/image" Target="../media/image58.png"/><Relationship Id="rId5" Type="http://schemas.openxmlformats.org/officeDocument/2006/relationships/image" Target="../media/image54.png"/><Relationship Id="rId6" Type="http://schemas.openxmlformats.org/officeDocument/2006/relationships/image" Target="../media/image21.png"/><Relationship Id="rId7"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0.png"/><Relationship Id="rId4" Type="http://schemas.openxmlformats.org/officeDocument/2006/relationships/hyperlink" Target="https://mathigon.org/" TargetMode="External"/><Relationship Id="rId5" Type="http://schemas.openxmlformats.org/officeDocument/2006/relationships/hyperlink" Target="https://mathigon.org/" TargetMode="External"/><Relationship Id="rId6"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6.png"/><Relationship Id="rId4" Type="http://schemas.openxmlformats.org/officeDocument/2006/relationships/hyperlink" Target="https://fr.mathigon.org/polypad" TargetMode="External"/><Relationship Id="rId5" Type="http://schemas.openxmlformats.org/officeDocument/2006/relationships/hyperlink" Target="https://fr.mathigon.org/polypad" TargetMode="External"/><Relationship Id="rId6"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5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0.png"/><Relationship Id="rId4" Type="http://schemas.openxmlformats.org/officeDocument/2006/relationships/image" Target="../media/image27.png"/><Relationship Id="rId5" Type="http://schemas.openxmlformats.org/officeDocument/2006/relationships/image" Target="../media/image5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1.png"/><Relationship Id="rId4" Type="http://schemas.openxmlformats.org/officeDocument/2006/relationships/image" Target="../media/image27.png"/><Relationship Id="rId5"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6.png"/><Relationship Id="rId4" Type="http://schemas.openxmlformats.org/officeDocument/2006/relationships/image" Target="../media/image27.png"/><Relationship Id="rId5"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hyperlink" Target="mailto:equipe@recitmst.qc.ca" TargetMode="External"/><Relationship Id="rId5" Type="http://schemas.openxmlformats.org/officeDocument/2006/relationships/hyperlink" Target="https://creativecommons.org/licenses/by-nc-sa/4.0/deed.fr" TargetMode="External"/><Relationship Id="rId6" Type="http://schemas.openxmlformats.org/officeDocument/2006/relationships/hyperlink" Target="https://creativecommons.org/licenses/by-nc-sa/4.0/deed.fr" TargetMode="External"/><Relationship Id="rId7" Type="http://schemas.openxmlformats.org/officeDocument/2006/relationships/image" Target="../media/image4.png"/><Relationship Id="rId8"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1" Type="http://schemas.openxmlformats.org/officeDocument/2006/relationships/hyperlink" Target="https://www.youtube.com/watch?v=rJAVN_jM3Es" TargetMode="External"/><Relationship Id="rId10" Type="http://schemas.openxmlformats.org/officeDocument/2006/relationships/hyperlink" Target="https://twitter.com/davidporas/status/1625959569246625793" TargetMode="External"/><Relationship Id="rId13" Type="http://schemas.openxmlformats.org/officeDocument/2006/relationships/hyperlink" Target="https://www.youtube.com/playlist?list=PLbBgLs7mTczAsVzDTMBwYQOgfShSw7LDA" TargetMode="External"/><Relationship Id="rId12" Type="http://schemas.openxmlformats.org/officeDocument/2006/relationships/hyperlink" Target="https://fr.mathigon.org/polypad/2kDWdCwwhhLKuA" TargetMode="External"/><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fr.mathigon.org/task/operations-with-fractions-using-pattern-blocks" TargetMode="External"/><Relationship Id="rId4" Type="http://schemas.openxmlformats.org/officeDocument/2006/relationships/hyperlink" Target="https://fr.mathigon.org/task/mean-of-a-data-set" TargetMode="External"/><Relationship Id="rId9" Type="http://schemas.openxmlformats.org/officeDocument/2006/relationships/hyperlink" Target="https://twitter.com/TimBrzezinski/status/1624163886428479492" TargetMode="External"/><Relationship Id="rId15" Type="http://schemas.openxmlformats.org/officeDocument/2006/relationships/hyperlink" Target="https://www.youtube.com/playlist?list=PLbBgLs7mTczCqh5qvQvn_z9X1Q8Z9LQjJ" TargetMode="External"/><Relationship Id="rId14" Type="http://schemas.openxmlformats.org/officeDocument/2006/relationships/hyperlink" Target="https://www.youtube.com/watch?v=mrDYhuNkBkI&amp;list=PLbBgLs7mTczAaJibhxItBMLtZCMwtnj6r" TargetMode="External"/><Relationship Id="rId17" Type="http://schemas.openxmlformats.org/officeDocument/2006/relationships/hyperlink" Target="https://fr.mathigon.org/polypad/bxbYffVE1mZGiQ" TargetMode="External"/><Relationship Id="rId16" Type="http://schemas.openxmlformats.org/officeDocument/2006/relationships/hyperlink" Target="https://twitter.com/TimBrzezinski/status/1626181056687755266" TargetMode="External"/><Relationship Id="rId5" Type="http://schemas.openxmlformats.org/officeDocument/2006/relationships/hyperlink" Target="https://fr.mathigon.org/task/completing-the-square" TargetMode="External"/><Relationship Id="rId19" Type="http://schemas.openxmlformats.org/officeDocument/2006/relationships/hyperlink" Target="https://twitter.com/TimBrzezinski/status/1621558101961744387" TargetMode="External"/><Relationship Id="rId6" Type="http://schemas.openxmlformats.org/officeDocument/2006/relationships/hyperlink" Target="https://www.youtube.com/watch?v=NUNoks1rwQ0" TargetMode="External"/><Relationship Id="rId18" Type="http://schemas.openxmlformats.org/officeDocument/2006/relationships/hyperlink" Target="https://twitter.com/TimBrzezinski/status/1641090811201744898" TargetMode="External"/><Relationship Id="rId7" Type="http://schemas.openxmlformats.org/officeDocument/2006/relationships/hyperlink" Target="https://fr.mathigon.org/polypad/XssaYsoNUl6DA" TargetMode="External"/><Relationship Id="rId8" Type="http://schemas.openxmlformats.org/officeDocument/2006/relationships/hyperlink" Target="https://twitter.com/davidporas/status/1617648566436237321"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fr.mathigon.org/learn" TargetMode="External"/><Relationship Id="rId4" Type="http://schemas.openxmlformats.org/officeDocument/2006/relationships/hyperlink" Target="https://fr.mathigon.org/learn#webinars" TargetMode="External"/><Relationship Id="rId5" Type="http://schemas.openxmlformats.org/officeDocument/2006/relationships/hyperlink" Target="https://fr.mathigon.org/tasks" TargetMode="External"/><Relationship Id="rId6" Type="http://schemas.openxmlformats.org/officeDocument/2006/relationships/hyperlink" Target="https://teacher.desmos.com/collection/6435663eef4ba04f6fcd150d?lang=fr" TargetMode="External"/><Relationship Id="rId7" Type="http://schemas.openxmlformats.org/officeDocument/2006/relationships/hyperlink" Target="https://youtu.be/ponlB6ajXCU" TargetMode="External"/></Relationships>
</file>

<file path=ppt/slides/_rels/slide24.xml.rels><?xml version="1.0" encoding="UTF-8" standalone="yes"?><Relationships xmlns="http://schemas.openxmlformats.org/package/2006/relationships"><Relationship Id="rId11" Type="http://schemas.openxmlformats.org/officeDocument/2006/relationships/hyperlink" Target="https://fr.mathigon.org/polypad/9W9AseEmEbK4rw" TargetMode="External"/><Relationship Id="rId10" Type="http://schemas.openxmlformats.org/officeDocument/2006/relationships/hyperlink" Target="https://fr.mathigon.org/polypad/10DQkfrPnblSA" TargetMode="External"/><Relationship Id="rId13" Type="http://schemas.openxmlformats.org/officeDocument/2006/relationships/hyperlink" Target="https://fr.mathigon.org/polypad/EHOfw5f37dlWJQ" TargetMode="External"/><Relationship Id="rId12" Type="http://schemas.openxmlformats.org/officeDocument/2006/relationships/hyperlink" Target="https://fr.mathigon.org/polypad/ejJZAj0zVkWjOw" TargetMode="External"/><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fr.mathigon.org/polypad/7OKPwo2EcIqlew" TargetMode="External"/><Relationship Id="rId4" Type="http://schemas.openxmlformats.org/officeDocument/2006/relationships/hyperlink" Target="https://fr.mathigon.org/polypad/FAoa7jOEzPA4oA" TargetMode="External"/><Relationship Id="rId9" Type="http://schemas.openxmlformats.org/officeDocument/2006/relationships/hyperlink" Target="https://fr.mathigon.org/polypad/Ghe1qwApNZuwA" TargetMode="External"/><Relationship Id="rId15" Type="http://schemas.openxmlformats.org/officeDocument/2006/relationships/hyperlink" Target="https://fr.mathigon.org/polypad/KDymCqoEDqWqg" TargetMode="External"/><Relationship Id="rId14" Type="http://schemas.openxmlformats.org/officeDocument/2006/relationships/hyperlink" Target="https://fr.mathigon.org/polypad/7boCLvPPDAwLg" TargetMode="External"/><Relationship Id="rId17" Type="http://schemas.openxmlformats.org/officeDocument/2006/relationships/hyperlink" Target="https://fr.mathigon.org/polypad/QcpMrsQEPKAKw" TargetMode="External"/><Relationship Id="rId16" Type="http://schemas.openxmlformats.org/officeDocument/2006/relationships/hyperlink" Target="https://fr.mathigon.org/polypad/tugbIFlNN2pJVQ" TargetMode="External"/><Relationship Id="rId5" Type="http://schemas.openxmlformats.org/officeDocument/2006/relationships/hyperlink" Target="https://fr.mathigon.org/polypad/EYmu3m0IKf9wA" TargetMode="External"/><Relationship Id="rId6" Type="http://schemas.openxmlformats.org/officeDocument/2006/relationships/hyperlink" Target="https://fr.mathigon.org/polypad/JZ3EwZOZM6osZA" TargetMode="External"/><Relationship Id="rId18" Type="http://schemas.openxmlformats.org/officeDocument/2006/relationships/hyperlink" Target="https://fr.mathigon.org/polypad/kvamI3VFvO4k4Q" TargetMode="External"/><Relationship Id="rId7" Type="http://schemas.openxmlformats.org/officeDocument/2006/relationships/hyperlink" Target="https://fr.mathigon.org/polypad/h5y8Sp5Q7ZRvQ" TargetMode="External"/><Relationship Id="rId8" Type="http://schemas.openxmlformats.org/officeDocument/2006/relationships/hyperlink" Target="https://fr.mathigon.org/polypad/BGSBa9s5WNmVQ" TargetMode="External"/></Relationships>
</file>

<file path=ppt/slides/_rels/slide25.xml.rels><?xml version="1.0" encoding="UTF-8" standalone="yes"?><Relationships xmlns="http://schemas.openxmlformats.org/package/2006/relationships"><Relationship Id="rId20" Type="http://schemas.openxmlformats.org/officeDocument/2006/relationships/hyperlink" Target="https://fr.mathigon.org/polypad/yLBZNkjc2FDiw" TargetMode="External"/><Relationship Id="rId11" Type="http://schemas.openxmlformats.org/officeDocument/2006/relationships/hyperlink" Target="https://fr.mathigon.org/polypad/U6oppjVYWmlHvg" TargetMode="External"/><Relationship Id="rId22" Type="http://schemas.openxmlformats.org/officeDocument/2006/relationships/hyperlink" Target="https://fr.mathigon.org/polypad/FD450N9T11JFg" TargetMode="External"/><Relationship Id="rId10" Type="http://schemas.openxmlformats.org/officeDocument/2006/relationships/hyperlink" Target="https://fr.mathigon.org/polypad/zSDOW8gJUESLkA" TargetMode="External"/><Relationship Id="rId21" Type="http://schemas.openxmlformats.org/officeDocument/2006/relationships/hyperlink" Target="https://fr.mathigon.org/polypad/ckX2QWTZj50YNg" TargetMode="External"/><Relationship Id="rId13" Type="http://schemas.openxmlformats.org/officeDocument/2006/relationships/hyperlink" Target="https://fr.mathigon.org/polypad/fxmahE623FC2Qw" TargetMode="External"/><Relationship Id="rId12" Type="http://schemas.openxmlformats.org/officeDocument/2006/relationships/hyperlink" Target="https://fr.mathigon.org/polypad/Q4DilwFF9ReqRw" TargetMode="External"/><Relationship Id="rId23" Type="http://schemas.openxmlformats.org/officeDocument/2006/relationships/hyperlink" Target="https://fr.mathigon.org/polypad/jMNe3CVr5OVTSA" TargetMode="External"/><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fr.mathigon.org/polypad/nzXBSnM50rUvw" TargetMode="External"/><Relationship Id="rId4" Type="http://schemas.openxmlformats.org/officeDocument/2006/relationships/hyperlink" Target="https://fr.mathigon.org/polypad/h2WnmpvvF7K5w" TargetMode="External"/><Relationship Id="rId9" Type="http://schemas.openxmlformats.org/officeDocument/2006/relationships/hyperlink" Target="https://fr.mathigon.org/polypad/jfY8KFf4bSRCg" TargetMode="External"/><Relationship Id="rId15" Type="http://schemas.openxmlformats.org/officeDocument/2006/relationships/hyperlink" Target="https://fr.mathigon.org/polypad/jPIWEnNyCxZQ" TargetMode="External"/><Relationship Id="rId14" Type="http://schemas.openxmlformats.org/officeDocument/2006/relationships/hyperlink" Target="https://fr.mathigon.org/polypad/sBAKwAZ6IIPQg" TargetMode="External"/><Relationship Id="rId17" Type="http://schemas.openxmlformats.org/officeDocument/2006/relationships/hyperlink" Target="https://fr.mathigon.org/polypad/ZvnPxNbGpu9RZA" TargetMode="External"/><Relationship Id="rId16" Type="http://schemas.openxmlformats.org/officeDocument/2006/relationships/hyperlink" Target="https://fr.mathigon.org/polypad/dmF8VtEDaOuthw" TargetMode="External"/><Relationship Id="rId5" Type="http://schemas.openxmlformats.org/officeDocument/2006/relationships/hyperlink" Target="https://fr.mathigon.org/polypad/vJal9zDS9jGRBw" TargetMode="External"/><Relationship Id="rId19" Type="http://schemas.openxmlformats.org/officeDocument/2006/relationships/hyperlink" Target="https://fr.mathigon.org/polypad/2pLgLd5FYqUvcQ" TargetMode="External"/><Relationship Id="rId6" Type="http://schemas.openxmlformats.org/officeDocument/2006/relationships/hyperlink" Target="https://fr.mathigon.org/polypad/UaAO1wiCXbT5EA" TargetMode="External"/><Relationship Id="rId18" Type="http://schemas.openxmlformats.org/officeDocument/2006/relationships/hyperlink" Target="https://fr.mathigon.org/polypad/ULcrch4N4zFzqA" TargetMode="External"/><Relationship Id="rId7" Type="http://schemas.openxmlformats.org/officeDocument/2006/relationships/hyperlink" Target="https://fr.mathigon.org/polypad/OezC0h6WG5oXbQ" TargetMode="External"/><Relationship Id="rId8" Type="http://schemas.openxmlformats.org/officeDocument/2006/relationships/hyperlink" Target="https://fr.mathigon.org/polypad/GwgbgYCtUUPrBw"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1" Type="http://schemas.openxmlformats.org/officeDocument/2006/relationships/image" Target="../media/image27.png"/><Relationship Id="rId10" Type="http://schemas.openxmlformats.org/officeDocument/2006/relationships/image" Target="../media/image35.png"/><Relationship Id="rId13" Type="http://schemas.openxmlformats.org/officeDocument/2006/relationships/hyperlink" Target="https://youtu.be/ChoePsHlMUs" TargetMode="External"/><Relationship Id="rId12" Type="http://schemas.openxmlformats.org/officeDocument/2006/relationships/hyperlink" Target="https://youtu.be/ChoePsHlMUs" TargetMode="External"/><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40.png"/><Relationship Id="rId4" Type="http://schemas.openxmlformats.org/officeDocument/2006/relationships/image" Target="../media/image51.png"/><Relationship Id="rId9" Type="http://schemas.openxmlformats.org/officeDocument/2006/relationships/image" Target="../media/image41.png"/><Relationship Id="rId15" Type="http://schemas.openxmlformats.org/officeDocument/2006/relationships/hyperlink" Target="https://youtu.be/z8jLBCd29r0" TargetMode="External"/><Relationship Id="rId14" Type="http://schemas.openxmlformats.org/officeDocument/2006/relationships/image" Target="../media/image61.png"/><Relationship Id="rId17" Type="http://schemas.openxmlformats.org/officeDocument/2006/relationships/hyperlink" Target="https://youtu.be/RwSKYLyqNDM" TargetMode="External"/><Relationship Id="rId16" Type="http://schemas.openxmlformats.org/officeDocument/2006/relationships/hyperlink" Target="https://youtu.be/z8jLBCd29r0" TargetMode="External"/><Relationship Id="rId5" Type="http://schemas.openxmlformats.org/officeDocument/2006/relationships/image" Target="../media/image20.png"/><Relationship Id="rId6" Type="http://schemas.openxmlformats.org/officeDocument/2006/relationships/hyperlink" Target="https://teacher.desmos.com/?lang=fr" TargetMode="External"/><Relationship Id="rId18" Type="http://schemas.openxmlformats.org/officeDocument/2006/relationships/hyperlink" Target="https://youtu.be/RwSKYLyqNDM" TargetMode="External"/><Relationship Id="rId7" Type="http://schemas.openxmlformats.org/officeDocument/2006/relationships/image" Target="../media/image34.png"/><Relationship Id="rId8" Type="http://schemas.openxmlformats.org/officeDocument/2006/relationships/image" Target="../media/image3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5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mailto:luc.lagarde@recitmst.qc.ca" TargetMode="External"/><Relationship Id="rId4" Type="http://schemas.openxmlformats.org/officeDocument/2006/relationships/image" Target="../media/image14.png"/><Relationship Id="rId5"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8.png"/><Relationship Id="rId4" Type="http://schemas.openxmlformats.org/officeDocument/2006/relationships/image" Target="../media/image49.png"/><Relationship Id="rId5" Type="http://schemas.openxmlformats.org/officeDocument/2006/relationships/image" Target="../media/image60.png"/></Relationships>
</file>

<file path=ppt/slides/_rels/slide31.xml.rels><?xml version="1.0" encoding="UTF-8" standalone="yes"?><Relationships xmlns="http://schemas.openxmlformats.org/package/2006/relationships"><Relationship Id="rId11" Type="http://schemas.openxmlformats.org/officeDocument/2006/relationships/image" Target="../media/image45.png"/><Relationship Id="rId10" Type="http://schemas.openxmlformats.org/officeDocument/2006/relationships/hyperlink" Target="https://campus.recit.qc.ca/mod/page/view.php?id=19217" TargetMode="External"/><Relationship Id="rId13" Type="http://schemas.openxmlformats.org/officeDocument/2006/relationships/image" Target="../media/image8.png"/><Relationship Id="rId12"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hyperlink" Target="https://campus.recit.qc.ca/login/index.php" TargetMode="External"/><Relationship Id="rId4" Type="http://schemas.openxmlformats.org/officeDocument/2006/relationships/hyperlink" Target="https://campus.recit.qc.ca/login/index.php" TargetMode="External"/><Relationship Id="rId9" Type="http://schemas.openxmlformats.org/officeDocument/2006/relationships/hyperlink" Target="https://campus.recit.qc.ca/mod/page/view.php?id=19217" TargetMode="External"/><Relationship Id="rId5" Type="http://schemas.openxmlformats.org/officeDocument/2006/relationships/image" Target="../media/image11.png"/><Relationship Id="rId6" Type="http://schemas.openxmlformats.org/officeDocument/2006/relationships/hyperlink" Target="https://campus.recit.qc.ca/enrol/index.php?id=284" TargetMode="External"/><Relationship Id="rId7" Type="http://schemas.openxmlformats.org/officeDocument/2006/relationships/image" Target="../media/image5.png"/><Relationship Id="rId8" Type="http://schemas.openxmlformats.org/officeDocument/2006/relationships/hyperlink" Target="https://campus.recit.qc.ca/mod/page/view.php?id=19217"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hyperlink" Target="http://www.recitmst.qc.ca/ecv" TargetMode="External"/><Relationship Id="rId4" Type="http://schemas.openxmlformats.org/officeDocument/2006/relationships/hyperlink" Target="http://recitmst.qc.ca/ecv-zoom" TargetMode="External"/><Relationship Id="rId5" Type="http://schemas.openxmlformats.org/officeDocument/2006/relationships/image" Target="../media/image5.png"/><Relationship Id="rId6" Type="http://schemas.openxmlformats.org/officeDocument/2006/relationships/hyperlink" Target="http://recitmst.qc.ca/ecv-zoom" TargetMode="External"/><Relationship Id="rId7" Type="http://schemas.openxmlformats.org/officeDocument/2006/relationships/image" Target="../media/image50.png"/><Relationship Id="rId8" Type="http://schemas.openxmlformats.org/officeDocument/2006/relationships/image" Target="../media/image46.png"/></Relationships>
</file>

<file path=ppt/slides/_rels/slide33.xml.rels><?xml version="1.0" encoding="UTF-8" standalone="yes"?><Relationships xmlns="http://schemas.openxmlformats.org/package/2006/relationships"><Relationship Id="rId11" Type="http://schemas.openxmlformats.org/officeDocument/2006/relationships/hyperlink" Target="https://recitmst.qc.ca/" TargetMode="External"/><Relationship Id="rId10" Type="http://schemas.openxmlformats.org/officeDocument/2006/relationships/hyperlink" Target="https://recitmst.qc.ca/" TargetMode="External"/><Relationship Id="rId13" Type="http://schemas.openxmlformats.org/officeDocument/2006/relationships/hyperlink" Target="https://twitter.com/recitmst" TargetMode="External"/><Relationship Id="rId12" Type="http://schemas.openxmlformats.org/officeDocument/2006/relationships/hyperlink" Target="https://www.facebook.com/RECITMST2020/" TargetMode="External"/><Relationship Id="rId1" Type="http://schemas.openxmlformats.org/officeDocument/2006/relationships/slideLayout" Target="../slideLayouts/slideLayout11.xml"/><Relationship Id="rId2" Type="http://schemas.openxmlformats.org/officeDocument/2006/relationships/notesSlide" Target="../notesSlides/notesSlide33.xml"/><Relationship Id="rId3" Type="http://schemas.openxmlformats.org/officeDocument/2006/relationships/hyperlink" Target="http://creativecommons.org/licenses/by-nc-sa/4.0/" TargetMode="External"/><Relationship Id="rId4" Type="http://schemas.openxmlformats.org/officeDocument/2006/relationships/image" Target="../media/image4.png"/><Relationship Id="rId9" Type="http://schemas.openxmlformats.org/officeDocument/2006/relationships/hyperlink" Target="mailto:equipe@recitmst.qc.ca" TargetMode="External"/><Relationship Id="rId14" Type="http://schemas.openxmlformats.org/officeDocument/2006/relationships/hyperlink" Target="https://www.youtube.com/channel/UC7IcadI_rZFwso9N81PYqFg" TargetMode="External"/><Relationship Id="rId5" Type="http://schemas.openxmlformats.org/officeDocument/2006/relationships/image" Target="../media/image59.jpg"/><Relationship Id="rId6" Type="http://schemas.openxmlformats.org/officeDocument/2006/relationships/image" Target="../media/image5.png"/><Relationship Id="rId7" Type="http://schemas.openxmlformats.org/officeDocument/2006/relationships/image" Target="../media/image46.png"/><Relationship Id="rId8" Type="http://schemas.openxmlformats.org/officeDocument/2006/relationships/hyperlink" Target="mailto:luc.lagarde@recitmst.qc.c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fr.mathigon.org/polypad/embed/Ni5VH4US7SfY2g" TargetMode="External"/><Relationship Id="rId4" Type="http://schemas.openxmlformats.org/officeDocument/2006/relationships/hyperlink" Target="https://fr.mathigon.org/polypad/embed/Ni5VH4US7SfY2g" TargetMode="External"/><Relationship Id="rId5" Type="http://schemas.openxmlformats.org/officeDocument/2006/relationships/image" Target="../media/image15.png"/><Relationship Id="rId6" Type="http://schemas.openxmlformats.org/officeDocument/2006/relationships/hyperlink" Target="https://fr.mathigon.org/task/building-balance-scale-puzzl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hyperlink" Target="https://campus.recit.qc.ca/login/index.php" TargetMode="External"/><Relationship Id="rId4" Type="http://schemas.openxmlformats.org/officeDocument/2006/relationships/image" Target="../media/image5.png"/><Relationship Id="rId5" Type="http://schemas.openxmlformats.org/officeDocument/2006/relationships/hyperlink" Target="https://campus.recit.qc.ca/login/index.php" TargetMode="External"/><Relationship Id="rId6"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www.education.gouv.qc.ca/references/tx-solrtyperecherchepublicationtx-solrpublicationnouveaute/resultats-de-la-recherche/detail/article/referentiel-dintervention-en-mathematique/" TargetMode="External"/><Relationship Id="rId4" Type="http://schemas.openxmlformats.org/officeDocument/2006/relationships/image" Target="../media/image7.png"/><Relationship Id="rId5" Type="http://schemas.openxmlformats.org/officeDocument/2006/relationships/hyperlink" Target="http://www.education.gouv.qc.ca/references/tx-solrtyperecherchepublicationtx-solrpublicationnouveaute/resultats-de-la-recherche/detail/article/referentiel-dintervention-en-mathematique/" TargetMode="External"/><Relationship Id="rId6" Type="http://schemas.openxmlformats.org/officeDocument/2006/relationships/image" Target="../media/image22.png"/><Relationship Id="rId7"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education.gouv.qc.ca/references/tx-solrtyperecherchepublicationtx-solrpublicationnouveaute/resultats-de-la-recherche/detail/article/referentiel-dintervention-en-mathematique/" TargetMode="External"/><Relationship Id="rId4" Type="http://schemas.openxmlformats.org/officeDocument/2006/relationships/image" Target="../media/image17.png"/><Relationship Id="rId5" Type="http://schemas.openxmlformats.org/officeDocument/2006/relationships/image" Target="../media/image3.jpg"/><Relationship Id="rId6" Type="http://schemas.openxmlformats.org/officeDocument/2006/relationships/image" Target="../media/image3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6"/>
          <p:cNvSpPr/>
          <p:nvPr/>
        </p:nvSpPr>
        <p:spPr>
          <a:xfrm>
            <a:off x="0" y="0"/>
            <a:ext cx="9144000" cy="4719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9" name="Google Shape;69;p16"/>
          <p:cNvPicPr preferRelativeResize="0"/>
          <p:nvPr/>
        </p:nvPicPr>
        <p:blipFill>
          <a:blip r:embed="rId3">
            <a:alphaModFix amt="52999"/>
          </a:blip>
          <a:stretch>
            <a:fillRect/>
          </a:stretch>
        </p:blipFill>
        <p:spPr>
          <a:xfrm rot="-694218">
            <a:off x="2514051" y="1094137"/>
            <a:ext cx="4857201" cy="3392579"/>
          </a:xfrm>
          <a:prstGeom prst="rect">
            <a:avLst/>
          </a:prstGeom>
          <a:noFill/>
          <a:ln>
            <a:noFill/>
          </a:ln>
        </p:spPr>
      </p:pic>
      <p:pic>
        <p:nvPicPr>
          <p:cNvPr id="70" name="Google Shape;70;p16"/>
          <p:cNvPicPr preferRelativeResize="0"/>
          <p:nvPr/>
        </p:nvPicPr>
        <p:blipFill>
          <a:blip r:embed="rId4">
            <a:alphaModFix/>
          </a:blip>
          <a:stretch>
            <a:fillRect/>
          </a:stretch>
        </p:blipFill>
        <p:spPr>
          <a:xfrm>
            <a:off x="-12516" y="-17934"/>
            <a:ext cx="9169025" cy="5180499"/>
          </a:xfrm>
          <a:prstGeom prst="rect">
            <a:avLst/>
          </a:prstGeom>
          <a:noFill/>
          <a:ln>
            <a:noFill/>
          </a:ln>
        </p:spPr>
      </p:pic>
      <p:sp>
        <p:nvSpPr>
          <p:cNvPr id="71" name="Google Shape;71;p16"/>
          <p:cNvSpPr txBox="1"/>
          <p:nvPr/>
        </p:nvSpPr>
        <p:spPr>
          <a:xfrm>
            <a:off x="-132175" y="3931200"/>
            <a:ext cx="4479900" cy="1331700"/>
          </a:xfrm>
          <a:prstGeom prst="rect">
            <a:avLst/>
          </a:prstGeom>
          <a:noFill/>
          <a:ln>
            <a:noFill/>
          </a:ln>
        </p:spPr>
        <p:txBody>
          <a:bodyPr anchorCtr="0" anchor="t" bIns="91425" lIns="91425" spcFirstLastPara="1" rIns="91425" wrap="square" tIns="91425">
            <a:noAutofit/>
          </a:bodyPr>
          <a:lstStyle/>
          <a:p>
            <a:pPr indent="0" lvl="0" marL="101600" rtl="0" algn="l">
              <a:spcBef>
                <a:spcPts val="0"/>
              </a:spcBef>
              <a:spcAft>
                <a:spcPts val="0"/>
              </a:spcAft>
              <a:buNone/>
            </a:pPr>
            <a:r>
              <a:t/>
            </a:r>
            <a:endParaRPr sz="2000">
              <a:solidFill>
                <a:srgbClr val="FFFFFF"/>
              </a:solidFill>
              <a:latin typeface="Ubuntu"/>
              <a:ea typeface="Ubuntu"/>
              <a:cs typeface="Ubuntu"/>
              <a:sym typeface="Ubuntu"/>
            </a:endParaRPr>
          </a:p>
          <a:p>
            <a:pPr indent="0" lvl="0" marL="101600" rtl="0" algn="l">
              <a:spcBef>
                <a:spcPts val="0"/>
              </a:spcBef>
              <a:spcAft>
                <a:spcPts val="0"/>
              </a:spcAft>
              <a:buNone/>
            </a:pPr>
            <a:r>
              <a:rPr lang="fr-CA" sz="1800">
                <a:solidFill>
                  <a:srgbClr val="FFFFFF"/>
                </a:solidFill>
                <a:latin typeface="Ubuntu"/>
                <a:ea typeface="Ubuntu"/>
                <a:cs typeface="Ubuntu"/>
                <a:sym typeface="Ubuntu"/>
              </a:rPr>
              <a:t>19 avril 2023 </a:t>
            </a:r>
            <a:endParaRPr sz="1800">
              <a:solidFill>
                <a:srgbClr val="FFFFFF"/>
              </a:solidFill>
              <a:latin typeface="Ubuntu"/>
              <a:ea typeface="Ubuntu"/>
              <a:cs typeface="Ubuntu"/>
              <a:sym typeface="Ubuntu"/>
            </a:endParaRPr>
          </a:p>
          <a:p>
            <a:pPr indent="0" lvl="0" marL="101600" rtl="0" algn="l">
              <a:spcBef>
                <a:spcPts val="0"/>
              </a:spcBef>
              <a:spcAft>
                <a:spcPts val="0"/>
              </a:spcAft>
              <a:buNone/>
            </a:pPr>
            <a:r>
              <a:rPr lang="fr-CA" sz="1800">
                <a:solidFill>
                  <a:srgbClr val="FFFFFF"/>
                </a:solidFill>
                <a:latin typeface="Ubuntu"/>
                <a:ea typeface="Ubuntu"/>
                <a:cs typeface="Ubuntu"/>
                <a:sym typeface="Ubuntu"/>
              </a:rPr>
              <a:t>CSS des Chic-Chocs</a:t>
            </a:r>
            <a:endParaRPr sz="1800">
              <a:solidFill>
                <a:srgbClr val="FAA22A"/>
              </a:solidFill>
              <a:latin typeface="Ubuntu"/>
              <a:ea typeface="Ubuntu"/>
              <a:cs typeface="Ubuntu"/>
              <a:sym typeface="Ubuntu"/>
            </a:endParaRPr>
          </a:p>
        </p:txBody>
      </p:sp>
      <p:sp>
        <p:nvSpPr>
          <p:cNvPr id="72" name="Google Shape;72;p16"/>
          <p:cNvSpPr txBox="1"/>
          <p:nvPr/>
        </p:nvSpPr>
        <p:spPr>
          <a:xfrm>
            <a:off x="1142606" y="386233"/>
            <a:ext cx="3357600" cy="67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1300">
                <a:solidFill>
                  <a:srgbClr val="FFFFFF"/>
                </a:solidFill>
                <a:latin typeface="Viga"/>
                <a:ea typeface="Viga"/>
                <a:cs typeface="Viga"/>
                <a:sym typeface="Viga"/>
              </a:rPr>
              <a:t>Service national</a:t>
            </a:r>
            <a:endParaRPr sz="1300">
              <a:solidFill>
                <a:srgbClr val="FFFFFF"/>
              </a:solidFill>
              <a:latin typeface="Viga"/>
              <a:ea typeface="Viga"/>
              <a:cs typeface="Viga"/>
              <a:sym typeface="Viga"/>
            </a:endParaRPr>
          </a:p>
          <a:p>
            <a:pPr indent="0" lvl="0" marL="0" rtl="0" algn="l">
              <a:spcBef>
                <a:spcPts val="0"/>
              </a:spcBef>
              <a:spcAft>
                <a:spcPts val="0"/>
              </a:spcAft>
              <a:buNone/>
            </a:pPr>
            <a:r>
              <a:rPr b="1" lang="fr-CA" sz="1300">
                <a:solidFill>
                  <a:srgbClr val="FFFFFF"/>
                </a:solidFill>
                <a:latin typeface="Ubuntu"/>
                <a:ea typeface="Ubuntu"/>
                <a:cs typeface="Ubuntu"/>
                <a:sym typeface="Ubuntu"/>
              </a:rPr>
              <a:t>DOMAINE DE LA MATHÉMATIQUE,</a:t>
            </a:r>
            <a:endParaRPr b="1" sz="1300">
              <a:solidFill>
                <a:srgbClr val="FFFFFF"/>
              </a:solidFill>
              <a:latin typeface="Ubuntu"/>
              <a:ea typeface="Ubuntu"/>
              <a:cs typeface="Ubuntu"/>
              <a:sym typeface="Ubuntu"/>
            </a:endParaRPr>
          </a:p>
          <a:p>
            <a:pPr indent="0" lvl="0" marL="0" rtl="0" algn="l">
              <a:spcBef>
                <a:spcPts val="0"/>
              </a:spcBef>
              <a:spcAft>
                <a:spcPts val="0"/>
              </a:spcAft>
              <a:buNone/>
            </a:pPr>
            <a:r>
              <a:rPr b="1" lang="fr-CA" sz="1300">
                <a:solidFill>
                  <a:srgbClr val="FFFFFF"/>
                </a:solidFill>
                <a:latin typeface="Ubuntu"/>
                <a:ea typeface="Ubuntu"/>
                <a:cs typeface="Ubuntu"/>
                <a:sym typeface="Ubuntu"/>
              </a:rPr>
              <a:t>DE LA SCIENCE ET TECHNOLOGIE</a:t>
            </a:r>
            <a:endParaRPr b="1" sz="1300">
              <a:solidFill>
                <a:srgbClr val="FFFFFF"/>
              </a:solidFill>
              <a:latin typeface="Ubuntu"/>
              <a:ea typeface="Ubuntu"/>
              <a:cs typeface="Ubuntu"/>
              <a:sym typeface="Ubuntu"/>
            </a:endParaRPr>
          </a:p>
        </p:txBody>
      </p:sp>
      <p:pic>
        <p:nvPicPr>
          <p:cNvPr id="73" name="Google Shape;73;p16"/>
          <p:cNvPicPr preferRelativeResize="0"/>
          <p:nvPr/>
        </p:nvPicPr>
        <p:blipFill>
          <a:blip r:embed="rId5">
            <a:alphaModFix/>
          </a:blip>
          <a:stretch>
            <a:fillRect/>
          </a:stretch>
        </p:blipFill>
        <p:spPr>
          <a:xfrm>
            <a:off x="227350" y="90939"/>
            <a:ext cx="874765" cy="1411775"/>
          </a:xfrm>
          <a:prstGeom prst="rect">
            <a:avLst/>
          </a:prstGeom>
          <a:noFill/>
          <a:ln>
            <a:noFill/>
          </a:ln>
        </p:spPr>
      </p:pic>
      <p:sp>
        <p:nvSpPr>
          <p:cNvPr id="74" name="Google Shape;74;p16"/>
          <p:cNvSpPr txBox="1"/>
          <p:nvPr>
            <p:ph idx="4294967295" type="ctrTitle"/>
          </p:nvPr>
        </p:nvSpPr>
        <p:spPr>
          <a:xfrm>
            <a:off x="280200" y="1805375"/>
            <a:ext cx="8082300" cy="1970100"/>
          </a:xfrm>
          <a:prstGeom prst="rect">
            <a:avLst/>
          </a:prstGeom>
          <a:solidFill>
            <a:srgbClr val="202D36">
              <a:alpha val="65920"/>
            </a:srgbClr>
          </a:solidFill>
          <a:ln>
            <a:noFill/>
          </a:ln>
        </p:spPr>
        <p:txBody>
          <a:bodyPr anchorCtr="0" anchor="ctr" bIns="91425" lIns="91425" spcFirstLastPara="1" rIns="91425" wrap="square" tIns="91425">
            <a:spAutoFit/>
          </a:bodyPr>
          <a:lstStyle/>
          <a:p>
            <a:pPr indent="0" lvl="0" marL="76200" rtl="0" algn="l">
              <a:lnSpc>
                <a:spcPct val="100000"/>
              </a:lnSpc>
              <a:spcBef>
                <a:spcPts val="0"/>
              </a:spcBef>
              <a:spcAft>
                <a:spcPts val="0"/>
              </a:spcAft>
              <a:buNone/>
            </a:pPr>
            <a:r>
              <a:rPr lang="fr-CA" sz="4300">
                <a:solidFill>
                  <a:srgbClr val="FFFFFF"/>
                </a:solidFill>
                <a:latin typeface="Viga"/>
                <a:ea typeface="Viga"/>
                <a:cs typeface="Viga"/>
                <a:sym typeface="Viga"/>
              </a:rPr>
              <a:t>Manipulation virtuelle </a:t>
            </a:r>
            <a:endParaRPr sz="4300">
              <a:solidFill>
                <a:srgbClr val="FFFFFF"/>
              </a:solidFill>
              <a:latin typeface="Viga"/>
              <a:ea typeface="Viga"/>
              <a:cs typeface="Viga"/>
              <a:sym typeface="Viga"/>
            </a:endParaRPr>
          </a:p>
          <a:p>
            <a:pPr indent="0" lvl="0" marL="76200" rtl="0" algn="l">
              <a:lnSpc>
                <a:spcPct val="100000"/>
              </a:lnSpc>
              <a:spcBef>
                <a:spcPts val="0"/>
              </a:spcBef>
              <a:spcAft>
                <a:spcPts val="0"/>
              </a:spcAft>
              <a:buNone/>
            </a:pPr>
            <a:r>
              <a:rPr lang="fr-CA" sz="4300">
                <a:solidFill>
                  <a:srgbClr val="FFFFFF"/>
                </a:solidFill>
                <a:latin typeface="Viga"/>
                <a:ea typeface="Viga"/>
                <a:cs typeface="Viga"/>
                <a:sym typeface="Viga"/>
              </a:rPr>
              <a:t>avec Polypad</a:t>
            </a:r>
            <a:endParaRPr sz="4300">
              <a:solidFill>
                <a:srgbClr val="FFFFFF"/>
              </a:solidFill>
              <a:latin typeface="Viga"/>
              <a:ea typeface="Viga"/>
              <a:cs typeface="Viga"/>
              <a:sym typeface="Viga"/>
            </a:endParaRPr>
          </a:p>
          <a:p>
            <a:pPr indent="0" lvl="0" marL="76200" rtl="0" algn="l">
              <a:lnSpc>
                <a:spcPct val="100000"/>
              </a:lnSpc>
              <a:spcBef>
                <a:spcPts val="0"/>
              </a:spcBef>
              <a:spcAft>
                <a:spcPts val="0"/>
              </a:spcAft>
              <a:buNone/>
            </a:pPr>
            <a:r>
              <a:rPr lang="fr-CA" sz="3000">
                <a:solidFill>
                  <a:srgbClr val="FAA22A"/>
                </a:solidFill>
                <a:latin typeface="Viga"/>
                <a:ea typeface="Viga"/>
                <a:cs typeface="Viga"/>
                <a:sym typeface="Viga"/>
              </a:rPr>
              <a:t>monurl.ca/poly19avril</a:t>
            </a:r>
            <a:endParaRPr sz="3000">
              <a:solidFill>
                <a:srgbClr val="FAA22A"/>
              </a:solidFill>
              <a:latin typeface="Viga"/>
              <a:ea typeface="Viga"/>
              <a:cs typeface="Viga"/>
              <a:sym typeface="Viga"/>
            </a:endParaRPr>
          </a:p>
        </p:txBody>
      </p:sp>
      <p:sp>
        <p:nvSpPr>
          <p:cNvPr id="75" name="Google Shape;75;p16"/>
          <p:cNvSpPr txBox="1"/>
          <p:nvPr/>
        </p:nvSpPr>
        <p:spPr>
          <a:xfrm>
            <a:off x="5610775" y="4821625"/>
            <a:ext cx="2784600" cy="246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600"/>
              </a:spcAft>
              <a:buNone/>
            </a:pPr>
            <a:r>
              <a:rPr lang="fr-CA" sz="800">
                <a:latin typeface="Ubuntu"/>
                <a:ea typeface="Ubuntu"/>
                <a:cs typeface="Ubuntu"/>
                <a:sym typeface="Ubuntu"/>
              </a:rPr>
              <a:t>Cette présentation est mise à disposition par le  </a:t>
            </a:r>
            <a:r>
              <a:rPr lang="fr-CA" sz="800" u="sng">
                <a:latin typeface="Ubuntu"/>
                <a:ea typeface="Ubuntu"/>
                <a:cs typeface="Ubuntu"/>
                <a:sym typeface="Ubuntu"/>
                <a:hlinkClick r:id="rId6"/>
              </a:rPr>
              <a:t>RÉCIT MST</a:t>
            </a:r>
            <a:r>
              <a:rPr lang="fr-CA" sz="800">
                <a:latin typeface="Ubuntu"/>
                <a:ea typeface="Ubuntu"/>
                <a:cs typeface="Ubuntu"/>
                <a:sym typeface="Ubuntu"/>
              </a:rPr>
              <a:t>, sauf exception, selon les termes de la </a:t>
            </a:r>
            <a:r>
              <a:rPr lang="fr-CA" sz="800" u="sng">
                <a:latin typeface="Ubuntu"/>
                <a:ea typeface="Ubuntu"/>
                <a:cs typeface="Ubuntu"/>
                <a:sym typeface="Ubuntu"/>
                <a:hlinkClick r:id="rId7"/>
              </a:rPr>
              <a:t>Licence CC</a:t>
            </a:r>
            <a:r>
              <a:rPr lang="fr-CA" sz="800">
                <a:latin typeface="Ubuntu"/>
                <a:ea typeface="Ubuntu"/>
                <a:cs typeface="Ubuntu"/>
                <a:sym typeface="Ubuntu"/>
              </a:rPr>
              <a:t>, 2022.</a:t>
            </a:r>
            <a:endParaRPr sz="800">
              <a:latin typeface="Ubuntu"/>
              <a:ea typeface="Ubuntu"/>
              <a:cs typeface="Ubuntu"/>
              <a:sym typeface="Ubuntu"/>
            </a:endParaRPr>
          </a:p>
        </p:txBody>
      </p:sp>
      <p:pic>
        <p:nvPicPr>
          <p:cNvPr id="76" name="Google Shape;76;p16">
            <a:hlinkClick r:id="rId8"/>
          </p:cNvPr>
          <p:cNvPicPr preferRelativeResize="0"/>
          <p:nvPr/>
        </p:nvPicPr>
        <p:blipFill>
          <a:blip r:embed="rId9">
            <a:alphaModFix/>
          </a:blip>
          <a:stretch>
            <a:fillRect/>
          </a:stretch>
        </p:blipFill>
        <p:spPr>
          <a:xfrm>
            <a:off x="4742279" y="4799623"/>
            <a:ext cx="829726" cy="290325"/>
          </a:xfrm>
          <a:prstGeom prst="rect">
            <a:avLst/>
          </a:prstGeom>
          <a:noFill/>
          <a:ln>
            <a:noFill/>
          </a:ln>
        </p:spPr>
      </p:pic>
      <p:pic>
        <p:nvPicPr>
          <p:cNvPr id="77" name="Google Shape;77;p16"/>
          <p:cNvPicPr preferRelativeResize="0"/>
          <p:nvPr/>
        </p:nvPicPr>
        <p:blipFill>
          <a:blip r:embed="rId10">
            <a:alphaModFix/>
          </a:blip>
          <a:stretch>
            <a:fillRect/>
          </a:stretch>
        </p:blipFill>
        <p:spPr>
          <a:xfrm>
            <a:off x="7389600" y="90950"/>
            <a:ext cx="1464300" cy="1464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3" name="Shape 173"/>
        <p:cNvGrpSpPr/>
        <p:nvPr/>
      </p:nvGrpSpPr>
      <p:grpSpPr>
        <a:xfrm>
          <a:off x="0" y="0"/>
          <a:ext cx="0" cy="0"/>
          <a:chOff x="0" y="0"/>
          <a:chExt cx="0" cy="0"/>
        </a:xfrm>
      </p:grpSpPr>
      <p:sp>
        <p:nvSpPr>
          <p:cNvPr id="174" name="Google Shape;174;p25"/>
          <p:cNvSpPr/>
          <p:nvPr/>
        </p:nvSpPr>
        <p:spPr>
          <a:xfrm>
            <a:off x="0" y="4749800"/>
            <a:ext cx="9144000" cy="393600"/>
          </a:xfrm>
          <a:prstGeom prst="rect">
            <a:avLst/>
          </a:prstGeom>
          <a:solidFill>
            <a:srgbClr val="0069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5"/>
          <p:cNvSpPr/>
          <p:nvPr/>
        </p:nvSpPr>
        <p:spPr>
          <a:xfrm>
            <a:off x="355250" y="910000"/>
            <a:ext cx="8309100" cy="35724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5"/>
          <p:cNvSpPr txBox="1"/>
          <p:nvPr>
            <p:ph type="title"/>
          </p:nvPr>
        </p:nvSpPr>
        <p:spPr>
          <a:xfrm>
            <a:off x="343088" y="193869"/>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sz="2500"/>
              <a:t>Les dimensions de la compétence numérique</a:t>
            </a:r>
            <a:endParaRPr sz="2500"/>
          </a:p>
        </p:txBody>
      </p:sp>
      <p:sp>
        <p:nvSpPr>
          <p:cNvPr id="177" name="Google Shape;177;p25"/>
          <p:cNvSpPr txBox="1"/>
          <p:nvPr/>
        </p:nvSpPr>
        <p:spPr>
          <a:xfrm>
            <a:off x="77906" y="4794244"/>
            <a:ext cx="2941800" cy="33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800">
                <a:solidFill>
                  <a:schemeClr val="lt1"/>
                </a:solidFill>
                <a:latin typeface="Viga"/>
                <a:ea typeface="Viga"/>
                <a:cs typeface="Viga"/>
                <a:sym typeface="Viga"/>
              </a:rPr>
              <a:t>🔗</a:t>
            </a:r>
            <a:r>
              <a:rPr lang="fr-CA" sz="800" u="sng">
                <a:solidFill>
                  <a:schemeClr val="lt1"/>
                </a:solidFill>
                <a:latin typeface="Viga"/>
                <a:ea typeface="Viga"/>
                <a:cs typeface="Viga"/>
                <a:sym typeface="Viga"/>
                <a:hlinkClick r:id="rId3">
                  <a:extLst>
                    <a:ext uri="{A12FA001-AC4F-418D-AE19-62706E023703}">
                      <ahyp:hlinkClr val="tx"/>
                    </a:ext>
                  </a:extLst>
                </a:hlinkClick>
              </a:rPr>
              <a:t>Cadre de référence de la compétence numérique</a:t>
            </a:r>
            <a:endParaRPr sz="800">
              <a:solidFill>
                <a:schemeClr val="lt1"/>
              </a:solidFill>
              <a:latin typeface="Viga"/>
              <a:ea typeface="Viga"/>
              <a:cs typeface="Viga"/>
              <a:sym typeface="Viga"/>
            </a:endParaRPr>
          </a:p>
        </p:txBody>
      </p:sp>
      <p:pic>
        <p:nvPicPr>
          <p:cNvPr id="178" name="Google Shape;178;p25"/>
          <p:cNvPicPr preferRelativeResize="0"/>
          <p:nvPr/>
        </p:nvPicPr>
        <p:blipFill>
          <a:blip r:embed="rId4">
            <a:alphaModFix/>
          </a:blip>
          <a:stretch>
            <a:fillRect/>
          </a:stretch>
        </p:blipFill>
        <p:spPr>
          <a:xfrm>
            <a:off x="386625" y="908575"/>
            <a:ext cx="3877874" cy="3572400"/>
          </a:xfrm>
          <a:prstGeom prst="rect">
            <a:avLst/>
          </a:prstGeom>
          <a:noFill/>
          <a:ln>
            <a:noFill/>
          </a:ln>
        </p:spPr>
      </p:pic>
      <p:sp>
        <p:nvSpPr>
          <p:cNvPr id="179" name="Google Shape;179;p25"/>
          <p:cNvSpPr/>
          <p:nvPr/>
        </p:nvSpPr>
        <p:spPr>
          <a:xfrm>
            <a:off x="5000938" y="1130225"/>
            <a:ext cx="3415500" cy="3066000"/>
          </a:xfrm>
          <a:prstGeom prst="wedgeRectCallout">
            <a:avLst>
              <a:gd fmla="val -72007" name="adj1"/>
              <a:gd fmla="val -821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0" name="Google Shape;180;p25"/>
          <p:cNvPicPr preferRelativeResize="0"/>
          <p:nvPr/>
        </p:nvPicPr>
        <p:blipFill rotWithShape="1">
          <a:blip r:embed="rId5">
            <a:alphaModFix/>
          </a:blip>
          <a:srcRect b="74378" l="0" r="24161" t="0"/>
          <a:stretch/>
        </p:blipFill>
        <p:spPr>
          <a:xfrm>
            <a:off x="5235829" y="1297050"/>
            <a:ext cx="2583203" cy="708601"/>
          </a:xfrm>
          <a:prstGeom prst="rect">
            <a:avLst/>
          </a:prstGeom>
          <a:noFill/>
          <a:ln>
            <a:noFill/>
          </a:ln>
          <a:effectLst>
            <a:outerShdw blurRad="57150" rotWithShape="0" algn="bl" dir="5400000" dist="19050">
              <a:srgbClr val="000000">
                <a:alpha val="50000"/>
              </a:srgbClr>
            </a:outerShdw>
          </a:effectLst>
        </p:spPr>
      </p:pic>
      <p:pic>
        <p:nvPicPr>
          <p:cNvPr id="181" name="Google Shape;181;p25"/>
          <p:cNvPicPr preferRelativeResize="0"/>
          <p:nvPr/>
        </p:nvPicPr>
        <p:blipFill>
          <a:blip r:embed="rId6">
            <a:alphaModFix/>
          </a:blip>
          <a:stretch>
            <a:fillRect/>
          </a:stretch>
        </p:blipFill>
        <p:spPr>
          <a:xfrm>
            <a:off x="5227539" y="2308926"/>
            <a:ext cx="3044926" cy="708600"/>
          </a:xfrm>
          <a:prstGeom prst="rect">
            <a:avLst/>
          </a:prstGeom>
          <a:noFill/>
          <a:ln>
            <a:noFill/>
          </a:ln>
          <a:effectLst>
            <a:outerShdw blurRad="57150" rotWithShape="0" algn="bl" dir="5400000" dist="19050">
              <a:srgbClr val="000000">
                <a:alpha val="50000"/>
              </a:srgbClr>
            </a:outerShdw>
          </a:effectLst>
        </p:spPr>
      </p:pic>
      <p:pic>
        <p:nvPicPr>
          <p:cNvPr id="182" name="Google Shape;182;p25"/>
          <p:cNvPicPr preferRelativeResize="0"/>
          <p:nvPr/>
        </p:nvPicPr>
        <p:blipFill>
          <a:blip r:embed="rId7">
            <a:alphaModFix/>
          </a:blip>
          <a:stretch>
            <a:fillRect/>
          </a:stretch>
        </p:blipFill>
        <p:spPr>
          <a:xfrm>
            <a:off x="5227551" y="3320801"/>
            <a:ext cx="2962262" cy="7086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6"/>
          <p:cNvSpPr txBox="1"/>
          <p:nvPr>
            <p:ph type="title"/>
          </p:nvPr>
        </p:nvSpPr>
        <p:spPr>
          <a:xfrm>
            <a:off x="947450" y="45015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fr-CA"/>
              <a:t>Qu’est-ce que Mathigon?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7"/>
          <p:cNvSpPr txBox="1"/>
          <p:nvPr>
            <p:ph type="title"/>
          </p:nvPr>
        </p:nvSpPr>
        <p:spPr>
          <a:xfrm>
            <a:off x="311700" y="184894"/>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Mathigon</a:t>
            </a:r>
            <a:endParaRPr/>
          </a:p>
        </p:txBody>
      </p:sp>
      <p:pic>
        <p:nvPicPr>
          <p:cNvPr id="193" name="Google Shape;193;p27"/>
          <p:cNvPicPr preferRelativeResize="0"/>
          <p:nvPr/>
        </p:nvPicPr>
        <p:blipFill>
          <a:blip r:embed="rId3">
            <a:alphaModFix/>
          </a:blip>
          <a:stretch>
            <a:fillRect/>
          </a:stretch>
        </p:blipFill>
        <p:spPr>
          <a:xfrm>
            <a:off x="827625" y="2000125"/>
            <a:ext cx="1559050" cy="1559050"/>
          </a:xfrm>
          <a:prstGeom prst="rect">
            <a:avLst/>
          </a:prstGeom>
          <a:noFill/>
          <a:ln>
            <a:noFill/>
          </a:ln>
        </p:spPr>
      </p:pic>
      <p:sp>
        <p:nvSpPr>
          <p:cNvPr id="194" name="Google Shape;194;p27">
            <a:hlinkClick r:id="rId4"/>
          </p:cNvPr>
          <p:cNvSpPr/>
          <p:nvPr/>
        </p:nvSpPr>
        <p:spPr>
          <a:xfrm>
            <a:off x="2626675" y="4007225"/>
            <a:ext cx="3173400" cy="896400"/>
          </a:xfrm>
          <a:prstGeom prst="roundRect">
            <a:avLst>
              <a:gd fmla="val 16667" name="adj"/>
            </a:avLst>
          </a:prstGeom>
          <a:solidFill>
            <a:srgbClr val="C9DAF8"/>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fr-CA" sz="4100">
                <a:solidFill>
                  <a:schemeClr val="dk1"/>
                </a:solidFill>
                <a:uFill>
                  <a:noFill/>
                </a:uFill>
                <a:latin typeface="Dosis"/>
                <a:ea typeface="Dosis"/>
                <a:cs typeface="Dosis"/>
                <a:sym typeface="Dosis"/>
                <a:hlinkClick r:id="rId5">
                  <a:extLst>
                    <a:ext uri="{A12FA001-AC4F-418D-AE19-62706E023703}">
                      <ahyp:hlinkClr val="tx"/>
                    </a:ext>
                  </a:extLst>
                </a:hlinkClick>
              </a:rPr>
              <a:t>mathigon.org</a:t>
            </a:r>
            <a:endParaRPr b="1" sz="4100">
              <a:solidFill>
                <a:schemeClr val="dk1"/>
              </a:solidFill>
              <a:latin typeface="Dosis"/>
              <a:ea typeface="Dosis"/>
              <a:cs typeface="Dosis"/>
              <a:sym typeface="Dosis"/>
            </a:endParaRPr>
          </a:p>
        </p:txBody>
      </p:sp>
      <p:pic>
        <p:nvPicPr>
          <p:cNvPr id="195" name="Google Shape;195;p27"/>
          <p:cNvPicPr preferRelativeResize="0"/>
          <p:nvPr/>
        </p:nvPicPr>
        <p:blipFill>
          <a:blip r:embed="rId6">
            <a:alphaModFix/>
          </a:blip>
          <a:stretch>
            <a:fillRect/>
          </a:stretch>
        </p:blipFill>
        <p:spPr>
          <a:xfrm rot="-1286681">
            <a:off x="5601288" y="4407563"/>
            <a:ext cx="567505" cy="567505"/>
          </a:xfrm>
          <a:prstGeom prst="rect">
            <a:avLst/>
          </a:prstGeom>
          <a:noFill/>
          <a:ln>
            <a:noFill/>
          </a:ln>
        </p:spPr>
      </p:pic>
      <p:sp>
        <p:nvSpPr>
          <p:cNvPr id="196" name="Google Shape;196;p27"/>
          <p:cNvSpPr txBox="1"/>
          <p:nvPr/>
        </p:nvSpPr>
        <p:spPr>
          <a:xfrm>
            <a:off x="533403" y="828200"/>
            <a:ext cx="6324600" cy="64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CA">
                <a:latin typeface="Dosis SemiBold"/>
                <a:ea typeface="Dosis SemiBold"/>
                <a:cs typeface="Dosis SemiBold"/>
                <a:sym typeface="Dosis SemiBold"/>
              </a:rPr>
              <a:t>Toutes les ressources et outils sont accessibles gratuitement en ligne.</a:t>
            </a:r>
            <a:endParaRPr>
              <a:latin typeface="Dosis SemiBold"/>
              <a:ea typeface="Dosis SemiBold"/>
              <a:cs typeface="Dosis SemiBold"/>
              <a:sym typeface="Dosis SemiBold"/>
            </a:endParaRPr>
          </a:p>
          <a:p>
            <a:pPr indent="0" lvl="0" marL="0" rtl="0" algn="l">
              <a:spcBef>
                <a:spcPts val="0"/>
              </a:spcBef>
              <a:spcAft>
                <a:spcPts val="0"/>
              </a:spcAft>
              <a:buNone/>
            </a:pPr>
            <a:r>
              <a:rPr lang="fr-CA">
                <a:latin typeface="Dosis SemiBold"/>
                <a:ea typeface="Dosis SemiBold"/>
                <a:cs typeface="Dosis SemiBold"/>
                <a:sym typeface="Dosis SemiBold"/>
              </a:rPr>
              <a:t>Certaines ressources sont disponibles en français.</a:t>
            </a:r>
            <a:endParaRPr>
              <a:latin typeface="Dosis SemiBold"/>
              <a:ea typeface="Dosis SemiBold"/>
              <a:cs typeface="Dosis SemiBold"/>
              <a:sym typeface="Dosis SemiBold"/>
            </a:endParaRPr>
          </a:p>
        </p:txBody>
      </p:sp>
      <p:sp>
        <p:nvSpPr>
          <p:cNvPr id="197" name="Google Shape;197;p27"/>
          <p:cNvSpPr txBox="1"/>
          <p:nvPr>
            <p:ph idx="1" type="body"/>
          </p:nvPr>
        </p:nvSpPr>
        <p:spPr>
          <a:xfrm>
            <a:off x="2826825" y="1751100"/>
            <a:ext cx="5943600" cy="2057100"/>
          </a:xfrm>
          <a:prstGeom prst="rect">
            <a:avLst/>
          </a:prstGeom>
        </p:spPr>
        <p:txBody>
          <a:bodyPr anchorCtr="0" anchor="t" bIns="91425" lIns="90000" spcFirstLastPara="1" rIns="91425" wrap="square" tIns="91425">
            <a:noAutofit/>
          </a:bodyPr>
          <a:lstStyle/>
          <a:p>
            <a:pPr indent="0" lvl="0" marL="0" rtl="0" algn="l">
              <a:spcBef>
                <a:spcPts val="0"/>
              </a:spcBef>
              <a:spcAft>
                <a:spcPts val="0"/>
              </a:spcAft>
              <a:buNone/>
            </a:pPr>
            <a:r>
              <a:rPr b="1" lang="fr-CA" sz="1600">
                <a:solidFill>
                  <a:schemeClr val="dk1"/>
                </a:solidFill>
                <a:latin typeface="Dosis"/>
                <a:ea typeface="Dosis"/>
                <a:cs typeface="Dosis"/>
                <a:sym typeface="Dosis"/>
              </a:rPr>
              <a:t>Résumé de la mission de </a:t>
            </a:r>
            <a:r>
              <a:rPr b="1" lang="fr-CA" sz="1600">
                <a:solidFill>
                  <a:schemeClr val="dk1"/>
                </a:solidFill>
                <a:latin typeface="Dosis"/>
                <a:ea typeface="Dosis"/>
                <a:cs typeface="Dosis"/>
                <a:sym typeface="Dosis"/>
              </a:rPr>
              <a:t>Mathigon</a:t>
            </a:r>
            <a:endParaRPr b="1" sz="1600">
              <a:solidFill>
                <a:schemeClr val="dk1"/>
              </a:solidFill>
              <a:latin typeface="Dosis"/>
              <a:ea typeface="Dosis"/>
              <a:cs typeface="Dosis"/>
              <a:sym typeface="Dosis"/>
            </a:endParaRPr>
          </a:p>
          <a:p>
            <a:pPr indent="179999" lvl="0" marL="0" rtl="0" algn="l">
              <a:spcBef>
                <a:spcPts val="1200"/>
              </a:spcBef>
              <a:spcAft>
                <a:spcPts val="0"/>
              </a:spcAft>
              <a:buNone/>
            </a:pPr>
            <a:r>
              <a:rPr lang="fr-CA" sz="1400">
                <a:solidFill>
                  <a:schemeClr val="dk1"/>
                </a:solidFill>
              </a:rPr>
              <a:t>Favoriser un apprentissage actif par l’exploration et la découverte.</a:t>
            </a:r>
            <a:endParaRPr sz="1400">
              <a:solidFill>
                <a:schemeClr val="dk1"/>
              </a:solidFill>
            </a:endParaRPr>
          </a:p>
          <a:p>
            <a:pPr indent="0" lvl="0" marL="179999" rtl="0" algn="l">
              <a:spcBef>
                <a:spcPts val="1200"/>
              </a:spcBef>
              <a:spcAft>
                <a:spcPts val="0"/>
              </a:spcAft>
              <a:buNone/>
            </a:pPr>
            <a:r>
              <a:rPr lang="fr-CA" sz="1400">
                <a:solidFill>
                  <a:schemeClr val="dk1"/>
                </a:solidFill>
              </a:rPr>
              <a:t>Offrir un parcours personnalisé à l’apprenant en adaptant le contenu selon son degré de connaissance.</a:t>
            </a:r>
            <a:endParaRPr sz="1400">
              <a:solidFill>
                <a:schemeClr val="dk1"/>
              </a:solidFill>
            </a:endParaRPr>
          </a:p>
          <a:p>
            <a:pPr indent="179999" lvl="0" marL="0" rtl="0" algn="l">
              <a:spcBef>
                <a:spcPts val="1200"/>
              </a:spcBef>
              <a:spcAft>
                <a:spcPts val="0"/>
              </a:spcAft>
              <a:buNone/>
            </a:pPr>
            <a:r>
              <a:rPr lang="fr-CA" sz="1400">
                <a:solidFill>
                  <a:schemeClr val="dk1"/>
                </a:solidFill>
              </a:rPr>
              <a:t>Rendre le contenu des cours amusant et engageant.</a:t>
            </a:r>
            <a:endParaRPr sz="1400">
              <a:solidFill>
                <a:schemeClr val="dk1"/>
              </a:solidFill>
            </a:endParaRPr>
          </a:p>
          <a:p>
            <a:pPr indent="0" lvl="0" marL="0" rtl="0" algn="l">
              <a:spcBef>
                <a:spcPts val="1200"/>
              </a:spcBef>
              <a:spcAft>
                <a:spcPts val="1200"/>
              </a:spcAft>
              <a:buNone/>
            </a:pPr>
            <a:r>
              <a:t/>
            </a:r>
            <a:endParaRPr sz="11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8"/>
          <p:cNvSpPr/>
          <p:nvPr/>
        </p:nvSpPr>
        <p:spPr>
          <a:xfrm>
            <a:off x="126650" y="717175"/>
            <a:ext cx="8748000" cy="43680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8"/>
          <p:cNvSpPr/>
          <p:nvPr/>
        </p:nvSpPr>
        <p:spPr>
          <a:xfrm>
            <a:off x="402875" y="2912700"/>
            <a:ext cx="8192700" cy="20556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4" name="Google Shape;204;p28"/>
          <p:cNvPicPr preferRelativeResize="0"/>
          <p:nvPr/>
        </p:nvPicPr>
        <p:blipFill rotWithShape="1">
          <a:blip r:embed="rId3">
            <a:alphaModFix/>
          </a:blip>
          <a:srcRect b="0" l="0" r="665" t="0"/>
          <a:stretch/>
        </p:blipFill>
        <p:spPr>
          <a:xfrm>
            <a:off x="220707" y="801200"/>
            <a:ext cx="8398669" cy="431100"/>
          </a:xfrm>
          <a:prstGeom prst="rect">
            <a:avLst/>
          </a:prstGeom>
          <a:noFill/>
          <a:ln>
            <a:noFill/>
          </a:ln>
        </p:spPr>
      </p:pic>
      <p:sp>
        <p:nvSpPr>
          <p:cNvPr id="205" name="Google Shape;205;p28"/>
          <p:cNvSpPr txBox="1"/>
          <p:nvPr/>
        </p:nvSpPr>
        <p:spPr>
          <a:xfrm>
            <a:off x="239850" y="1527800"/>
            <a:ext cx="2903100" cy="431100"/>
          </a:xfrm>
          <a:prstGeom prst="rect">
            <a:avLst/>
          </a:prstGeom>
          <a:solidFill>
            <a:srgbClr val="741B47"/>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1600">
                <a:solidFill>
                  <a:srgbClr val="FFFFFF"/>
                </a:solidFill>
                <a:latin typeface="Source Sans Pro"/>
                <a:ea typeface="Source Sans Pro"/>
                <a:cs typeface="Source Sans Pro"/>
                <a:sym typeface="Source Sans Pro"/>
              </a:rPr>
              <a:t>Outil de manipulation virtuelle</a:t>
            </a:r>
            <a:endParaRPr sz="1600">
              <a:solidFill>
                <a:srgbClr val="FFFFFF"/>
              </a:solidFill>
              <a:latin typeface="Source Sans Pro"/>
              <a:ea typeface="Source Sans Pro"/>
              <a:cs typeface="Source Sans Pro"/>
              <a:sym typeface="Source Sans Pro"/>
            </a:endParaRPr>
          </a:p>
        </p:txBody>
      </p:sp>
      <p:sp>
        <p:nvSpPr>
          <p:cNvPr id="206" name="Google Shape;206;p28"/>
          <p:cNvSpPr txBox="1"/>
          <p:nvPr/>
        </p:nvSpPr>
        <p:spPr>
          <a:xfrm>
            <a:off x="2349000" y="2220250"/>
            <a:ext cx="1672500" cy="431100"/>
          </a:xfrm>
          <a:prstGeom prst="rect">
            <a:avLst/>
          </a:prstGeom>
          <a:solidFill>
            <a:srgbClr val="38761D"/>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1600">
                <a:solidFill>
                  <a:srgbClr val="FFFFFF"/>
                </a:solidFill>
                <a:latin typeface="Source Sans Pro"/>
                <a:ea typeface="Source Sans Pro"/>
                <a:cs typeface="Source Sans Pro"/>
                <a:sym typeface="Source Sans Pro"/>
              </a:rPr>
              <a:t>Cours interactifs</a:t>
            </a:r>
            <a:endParaRPr sz="1600">
              <a:solidFill>
                <a:srgbClr val="FFFFFF"/>
              </a:solidFill>
              <a:latin typeface="Source Sans Pro"/>
              <a:ea typeface="Source Sans Pro"/>
              <a:cs typeface="Source Sans Pro"/>
              <a:sym typeface="Source Sans Pro"/>
            </a:endParaRPr>
          </a:p>
        </p:txBody>
      </p:sp>
      <p:sp>
        <p:nvSpPr>
          <p:cNvPr id="207" name="Google Shape;207;p28"/>
          <p:cNvSpPr txBox="1"/>
          <p:nvPr/>
        </p:nvSpPr>
        <p:spPr>
          <a:xfrm>
            <a:off x="6031550" y="2220250"/>
            <a:ext cx="2229300" cy="431100"/>
          </a:xfrm>
          <a:prstGeom prst="rect">
            <a:avLst/>
          </a:prstGeom>
          <a:solidFill>
            <a:srgbClr val="CC3C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600">
                <a:solidFill>
                  <a:srgbClr val="FFFFFF"/>
                </a:solidFill>
                <a:latin typeface="Source Sans Pro"/>
                <a:ea typeface="Source Sans Pro"/>
                <a:cs typeface="Source Sans Pro"/>
                <a:sym typeface="Source Sans Pro"/>
              </a:rPr>
              <a:t>Plan de cours et tâches</a:t>
            </a:r>
            <a:endParaRPr sz="1600">
              <a:solidFill>
                <a:srgbClr val="FFFFFF"/>
              </a:solidFill>
              <a:latin typeface="Source Sans Pro"/>
              <a:ea typeface="Source Sans Pro"/>
              <a:cs typeface="Source Sans Pro"/>
              <a:sym typeface="Source Sans Pro"/>
            </a:endParaRPr>
          </a:p>
        </p:txBody>
      </p:sp>
      <p:sp>
        <p:nvSpPr>
          <p:cNvPr id="208" name="Google Shape;208;p28"/>
          <p:cNvSpPr txBox="1"/>
          <p:nvPr/>
        </p:nvSpPr>
        <p:spPr>
          <a:xfrm>
            <a:off x="4023425" y="1675500"/>
            <a:ext cx="2704800" cy="431100"/>
          </a:xfrm>
          <a:prstGeom prst="rect">
            <a:avLst/>
          </a:prstGeom>
          <a:solidFill>
            <a:srgbClr val="6D3BBF"/>
          </a:solidFill>
          <a:ln>
            <a:noFill/>
          </a:ln>
        </p:spPr>
        <p:txBody>
          <a:bodyPr anchorCtr="0" anchor="t" bIns="91425" lIns="91425" spcFirstLastPara="1" rIns="91425" wrap="square" tIns="91425">
            <a:spAutoFit/>
          </a:bodyPr>
          <a:lstStyle/>
          <a:p>
            <a:pPr indent="0" lvl="0" marL="0" rtl="0" algn="ctr">
              <a:lnSpc>
                <a:spcPct val="110000"/>
              </a:lnSpc>
              <a:spcBef>
                <a:spcPts val="0"/>
              </a:spcBef>
              <a:spcAft>
                <a:spcPts val="300"/>
              </a:spcAft>
              <a:buNone/>
            </a:pPr>
            <a:r>
              <a:rPr lang="fr-CA" sz="1600">
                <a:solidFill>
                  <a:srgbClr val="FFFFFF"/>
                </a:solidFill>
                <a:latin typeface="Source Sans Pro"/>
                <a:ea typeface="Source Sans Pro"/>
                <a:cs typeface="Source Sans Pro"/>
                <a:sym typeface="Source Sans Pro"/>
              </a:rPr>
              <a:t>Jeux, activités et ressources</a:t>
            </a:r>
            <a:endParaRPr sz="1600">
              <a:solidFill>
                <a:srgbClr val="FFFFFF"/>
              </a:solidFill>
              <a:latin typeface="Source Sans Pro"/>
              <a:ea typeface="Source Sans Pro"/>
              <a:cs typeface="Source Sans Pro"/>
              <a:sym typeface="Source Sans Pro"/>
            </a:endParaRPr>
          </a:p>
        </p:txBody>
      </p:sp>
      <p:sp>
        <p:nvSpPr>
          <p:cNvPr id="209" name="Google Shape;209;p28"/>
          <p:cNvSpPr/>
          <p:nvPr/>
        </p:nvSpPr>
        <p:spPr>
          <a:xfrm>
            <a:off x="2439925" y="832100"/>
            <a:ext cx="11010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0" name="Google Shape;210;p28"/>
          <p:cNvCxnSpPr>
            <a:stCxn id="205" idx="0"/>
            <a:endCxn id="209" idx="2"/>
          </p:cNvCxnSpPr>
          <p:nvPr/>
        </p:nvCxnSpPr>
        <p:spPr>
          <a:xfrm rot="-5400000">
            <a:off x="2193150" y="730550"/>
            <a:ext cx="295500" cy="1299000"/>
          </a:xfrm>
          <a:prstGeom prst="curvedConnector3">
            <a:avLst>
              <a:gd fmla="val 50000" name="adj1"/>
            </a:avLst>
          </a:prstGeom>
          <a:noFill/>
          <a:ln cap="flat" cmpd="sng" w="19050">
            <a:solidFill>
              <a:srgbClr val="741B47"/>
            </a:solidFill>
            <a:prstDash val="solid"/>
            <a:round/>
            <a:headEnd len="med" w="med" type="triangle"/>
            <a:tailEnd len="med" w="med" type="none"/>
          </a:ln>
        </p:spPr>
      </p:cxnSp>
      <p:sp>
        <p:nvSpPr>
          <p:cNvPr id="211" name="Google Shape;211;p28"/>
          <p:cNvSpPr/>
          <p:nvPr/>
        </p:nvSpPr>
        <p:spPr>
          <a:xfrm>
            <a:off x="3663225" y="824450"/>
            <a:ext cx="11010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2" name="Google Shape;212;p28"/>
          <p:cNvCxnSpPr>
            <a:stCxn id="206" idx="0"/>
            <a:endCxn id="211" idx="2"/>
          </p:cNvCxnSpPr>
          <p:nvPr/>
        </p:nvCxnSpPr>
        <p:spPr>
          <a:xfrm rot="-5400000">
            <a:off x="3201600" y="1208200"/>
            <a:ext cx="995700" cy="1028400"/>
          </a:xfrm>
          <a:prstGeom prst="curvedConnector3">
            <a:avLst>
              <a:gd fmla="val 49995" name="adj1"/>
            </a:avLst>
          </a:prstGeom>
          <a:noFill/>
          <a:ln cap="flat" cmpd="sng" w="19050">
            <a:solidFill>
              <a:srgbClr val="38761D"/>
            </a:solidFill>
            <a:prstDash val="solid"/>
            <a:round/>
            <a:headEnd len="med" w="med" type="triangle"/>
            <a:tailEnd len="med" w="med" type="none"/>
          </a:ln>
        </p:spPr>
      </p:cxnSp>
      <p:sp>
        <p:nvSpPr>
          <p:cNvPr id="213" name="Google Shape;213;p28"/>
          <p:cNvSpPr/>
          <p:nvPr/>
        </p:nvSpPr>
        <p:spPr>
          <a:xfrm>
            <a:off x="4764225" y="832100"/>
            <a:ext cx="11010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4" name="Google Shape;214;p28"/>
          <p:cNvCxnSpPr>
            <a:stCxn id="208" idx="0"/>
            <a:endCxn id="213" idx="2"/>
          </p:cNvCxnSpPr>
          <p:nvPr/>
        </p:nvCxnSpPr>
        <p:spPr>
          <a:xfrm flipH="1" rot="5400000">
            <a:off x="5123675" y="1423350"/>
            <a:ext cx="443100" cy="61200"/>
          </a:xfrm>
          <a:prstGeom prst="curvedConnector3">
            <a:avLst>
              <a:gd fmla="val 50011" name="adj1"/>
            </a:avLst>
          </a:prstGeom>
          <a:noFill/>
          <a:ln cap="flat" cmpd="sng" w="19050">
            <a:solidFill>
              <a:srgbClr val="6D3BBF"/>
            </a:solidFill>
            <a:prstDash val="solid"/>
            <a:round/>
            <a:headEnd len="med" w="med" type="triangle"/>
            <a:tailEnd len="med" w="med" type="none"/>
          </a:ln>
        </p:spPr>
      </p:cxnSp>
      <p:sp>
        <p:nvSpPr>
          <p:cNvPr id="215" name="Google Shape;215;p28"/>
          <p:cNvSpPr/>
          <p:nvPr/>
        </p:nvSpPr>
        <p:spPr>
          <a:xfrm>
            <a:off x="5951275" y="832100"/>
            <a:ext cx="11010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6" name="Google Shape;216;p28"/>
          <p:cNvCxnSpPr>
            <a:stCxn id="207" idx="0"/>
            <a:endCxn id="215" idx="2"/>
          </p:cNvCxnSpPr>
          <p:nvPr/>
        </p:nvCxnSpPr>
        <p:spPr>
          <a:xfrm flipH="1" rot="5400000">
            <a:off x="6330050" y="1404100"/>
            <a:ext cx="987900" cy="644400"/>
          </a:xfrm>
          <a:prstGeom prst="curvedConnector3">
            <a:avLst>
              <a:gd fmla="val 50003" name="adj1"/>
            </a:avLst>
          </a:prstGeom>
          <a:noFill/>
          <a:ln cap="flat" cmpd="sng" w="19050">
            <a:solidFill>
              <a:srgbClr val="CC3C00"/>
            </a:solidFill>
            <a:prstDash val="solid"/>
            <a:round/>
            <a:headEnd len="med" w="med" type="triangle"/>
            <a:tailEnd len="med" w="med" type="none"/>
          </a:ln>
        </p:spPr>
      </p:cxnSp>
      <p:sp>
        <p:nvSpPr>
          <p:cNvPr id="217" name="Google Shape;217;p28"/>
          <p:cNvSpPr/>
          <p:nvPr/>
        </p:nvSpPr>
        <p:spPr>
          <a:xfrm>
            <a:off x="8239300" y="824450"/>
            <a:ext cx="3801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8" name="Google Shape;218;p28"/>
          <p:cNvPicPr preferRelativeResize="0"/>
          <p:nvPr/>
        </p:nvPicPr>
        <p:blipFill>
          <a:blip r:embed="rId4">
            <a:alphaModFix/>
          </a:blip>
          <a:stretch>
            <a:fillRect/>
          </a:stretch>
        </p:blipFill>
        <p:spPr>
          <a:xfrm>
            <a:off x="522375" y="3024350"/>
            <a:ext cx="2364299" cy="1853552"/>
          </a:xfrm>
          <a:prstGeom prst="rect">
            <a:avLst/>
          </a:prstGeom>
          <a:noFill/>
          <a:ln>
            <a:noFill/>
          </a:ln>
        </p:spPr>
      </p:pic>
      <p:cxnSp>
        <p:nvCxnSpPr>
          <p:cNvPr id="219" name="Google Shape;219;p28"/>
          <p:cNvCxnSpPr>
            <a:endCxn id="217" idx="2"/>
          </p:cNvCxnSpPr>
          <p:nvPr/>
        </p:nvCxnSpPr>
        <p:spPr>
          <a:xfrm flipH="1" rot="5400000">
            <a:off x="7618750" y="2035250"/>
            <a:ext cx="1735200" cy="114000"/>
          </a:xfrm>
          <a:prstGeom prst="curvedConnector3">
            <a:avLst>
              <a:gd fmla="val 50000" name="adj1"/>
            </a:avLst>
          </a:prstGeom>
          <a:noFill/>
          <a:ln cap="flat" cmpd="sng" w="19050">
            <a:solidFill>
              <a:srgbClr val="FF9900"/>
            </a:solidFill>
            <a:prstDash val="solid"/>
            <a:round/>
            <a:headEnd len="med" w="med" type="triangle"/>
            <a:tailEnd len="med" w="med" type="none"/>
          </a:ln>
        </p:spPr>
      </p:cxnSp>
      <p:sp>
        <p:nvSpPr>
          <p:cNvPr id="220" name="Google Shape;220;p28"/>
          <p:cNvSpPr txBox="1"/>
          <p:nvPr/>
        </p:nvSpPr>
        <p:spPr>
          <a:xfrm>
            <a:off x="2962875" y="3243125"/>
            <a:ext cx="5712000" cy="14160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Font typeface="Source Sans Pro"/>
              <a:buChar char="✓"/>
            </a:pPr>
            <a:r>
              <a:rPr lang="fr-CA" sz="1600">
                <a:latin typeface="Source Sans Pro"/>
                <a:ea typeface="Source Sans Pro"/>
                <a:cs typeface="Source Sans Pro"/>
                <a:sym typeface="Source Sans Pro"/>
              </a:rPr>
              <a:t>Gratuit</a:t>
            </a:r>
            <a:endParaRPr sz="1600">
              <a:latin typeface="Source Sans Pro"/>
              <a:ea typeface="Source Sans Pro"/>
              <a:cs typeface="Source Sans Pro"/>
              <a:sym typeface="Source Sans Pro"/>
            </a:endParaRPr>
          </a:p>
          <a:p>
            <a:pPr indent="-330200" lvl="0" marL="457200" rtl="0" algn="l">
              <a:spcBef>
                <a:spcPts val="0"/>
              </a:spcBef>
              <a:spcAft>
                <a:spcPts val="0"/>
              </a:spcAft>
              <a:buSzPts val="1600"/>
              <a:buFont typeface="Source Sans Pro"/>
              <a:buChar char="✓"/>
            </a:pPr>
            <a:r>
              <a:rPr lang="fr-CA" sz="1600">
                <a:latin typeface="Source Sans Pro"/>
                <a:ea typeface="Source Sans Pro"/>
                <a:cs typeface="Source Sans Pro"/>
                <a:sym typeface="Source Sans Pro"/>
              </a:rPr>
              <a:t>Enregistrement et partage des canevas</a:t>
            </a:r>
            <a:endParaRPr sz="1600">
              <a:latin typeface="Source Sans Pro"/>
              <a:ea typeface="Source Sans Pro"/>
              <a:cs typeface="Source Sans Pro"/>
              <a:sym typeface="Source Sans Pro"/>
            </a:endParaRPr>
          </a:p>
          <a:p>
            <a:pPr indent="-330200" lvl="0" marL="457200" rtl="0" algn="l">
              <a:spcBef>
                <a:spcPts val="0"/>
              </a:spcBef>
              <a:spcAft>
                <a:spcPts val="0"/>
              </a:spcAft>
              <a:buSzPts val="1600"/>
              <a:buFont typeface="Source Sans Pro"/>
              <a:buChar char="✓"/>
            </a:pPr>
            <a:r>
              <a:rPr lang="fr-CA" sz="1600">
                <a:latin typeface="Source Sans Pro"/>
                <a:ea typeface="Source Sans Pro"/>
                <a:cs typeface="Source Sans Pro"/>
                <a:sym typeface="Source Sans Pro"/>
              </a:rPr>
              <a:t>Tableau de bord de l’enseignant (ou de l’élève)</a:t>
            </a:r>
            <a:endParaRPr sz="1600">
              <a:latin typeface="Source Sans Pro"/>
              <a:ea typeface="Source Sans Pro"/>
              <a:cs typeface="Source Sans Pro"/>
              <a:sym typeface="Source Sans Pro"/>
            </a:endParaRPr>
          </a:p>
          <a:p>
            <a:pPr indent="-330200" lvl="0" marL="457200" rtl="0" algn="l">
              <a:spcBef>
                <a:spcPts val="0"/>
              </a:spcBef>
              <a:spcAft>
                <a:spcPts val="0"/>
              </a:spcAft>
              <a:buSzPts val="1600"/>
              <a:buFont typeface="Source Sans Pro"/>
              <a:buChar char="✓"/>
            </a:pPr>
            <a:r>
              <a:rPr lang="fr-CA" sz="1600">
                <a:latin typeface="Source Sans Pro"/>
                <a:ea typeface="Source Sans Pro"/>
                <a:cs typeface="Source Sans Pro"/>
                <a:sym typeface="Source Sans Pro"/>
              </a:rPr>
              <a:t>Possibilité de jumeler avec Google Classroom</a:t>
            </a:r>
            <a:endParaRPr sz="1600">
              <a:latin typeface="Source Sans Pro"/>
              <a:ea typeface="Source Sans Pro"/>
              <a:cs typeface="Source Sans Pro"/>
              <a:sym typeface="Source Sans Pro"/>
            </a:endParaRPr>
          </a:p>
          <a:p>
            <a:pPr indent="-330200" lvl="0" marL="457200" rtl="0" algn="l">
              <a:spcBef>
                <a:spcPts val="0"/>
              </a:spcBef>
              <a:spcAft>
                <a:spcPts val="0"/>
              </a:spcAft>
              <a:buSzPts val="1600"/>
              <a:buFont typeface="Source Sans Pro"/>
              <a:buChar char="✓"/>
            </a:pPr>
            <a:r>
              <a:rPr lang="fr-CA" sz="1600">
                <a:latin typeface="Source Sans Pro"/>
                <a:ea typeface="Source Sans Pro"/>
                <a:cs typeface="Source Sans Pro"/>
                <a:sym typeface="Source Sans Pro"/>
              </a:rPr>
              <a:t>Générateur de questions dans Polypad pour l’enseignant</a:t>
            </a:r>
            <a:endParaRPr sz="1600">
              <a:latin typeface="Source Sans Pro"/>
              <a:ea typeface="Source Sans Pro"/>
              <a:cs typeface="Source Sans Pro"/>
              <a:sym typeface="Source Sans Pro"/>
            </a:endParaRPr>
          </a:p>
        </p:txBody>
      </p:sp>
      <p:sp>
        <p:nvSpPr>
          <p:cNvPr id="221" name="Google Shape;221;p28"/>
          <p:cNvSpPr txBox="1"/>
          <p:nvPr>
            <p:ph type="title"/>
          </p:nvPr>
        </p:nvSpPr>
        <p:spPr>
          <a:xfrm>
            <a:off x="311700" y="184894"/>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Les ressources…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9"/>
          <p:cNvSpPr txBox="1"/>
          <p:nvPr>
            <p:ph type="title"/>
          </p:nvPr>
        </p:nvSpPr>
        <p:spPr>
          <a:xfrm>
            <a:off x="947450" y="450150"/>
            <a:ext cx="6367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Survol de l’outil Polypad</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0"/>
          <p:cNvSpPr/>
          <p:nvPr/>
        </p:nvSpPr>
        <p:spPr>
          <a:xfrm>
            <a:off x="56717" y="954675"/>
            <a:ext cx="9030300" cy="39978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2" name="Google Shape;232;p30"/>
          <p:cNvPicPr preferRelativeResize="0"/>
          <p:nvPr/>
        </p:nvPicPr>
        <p:blipFill>
          <a:blip r:embed="rId3">
            <a:alphaModFix/>
          </a:blip>
          <a:stretch>
            <a:fillRect/>
          </a:stretch>
        </p:blipFill>
        <p:spPr>
          <a:xfrm>
            <a:off x="1912425" y="1071308"/>
            <a:ext cx="5486561" cy="3119600"/>
          </a:xfrm>
          <a:prstGeom prst="rect">
            <a:avLst/>
          </a:prstGeom>
          <a:noFill/>
          <a:ln cap="flat" cmpd="sng" w="9525">
            <a:solidFill>
              <a:schemeClr val="dk1"/>
            </a:solidFill>
            <a:prstDash val="solid"/>
            <a:round/>
            <a:headEnd len="sm" w="sm" type="none"/>
            <a:tailEnd len="sm" w="sm" type="none"/>
          </a:ln>
        </p:spPr>
      </p:pic>
      <p:sp>
        <p:nvSpPr>
          <p:cNvPr id="233" name="Google Shape;233;p30"/>
          <p:cNvSpPr/>
          <p:nvPr/>
        </p:nvSpPr>
        <p:spPr>
          <a:xfrm>
            <a:off x="7108025" y="1080225"/>
            <a:ext cx="1829991" cy="1951208"/>
          </a:xfrm>
          <a:custGeom>
            <a:rect b="b" l="l" r="r" t="t"/>
            <a:pathLst>
              <a:path extrusionOk="0" h="97536" w="77814">
                <a:moveTo>
                  <a:pt x="0" y="0"/>
                </a:moveTo>
                <a:lnTo>
                  <a:pt x="77814" y="0"/>
                </a:lnTo>
                <a:lnTo>
                  <a:pt x="77814" y="97536"/>
                </a:lnTo>
                <a:lnTo>
                  <a:pt x="717" y="97178"/>
                </a:lnTo>
                <a:close/>
              </a:path>
            </a:pathLst>
          </a:custGeom>
          <a:noFill/>
          <a:ln cap="flat" cmpd="sng" w="28575">
            <a:solidFill>
              <a:srgbClr val="6D3BBF"/>
            </a:solidFill>
            <a:prstDash val="dash"/>
            <a:round/>
            <a:headEnd len="med" w="med" type="none"/>
            <a:tailEnd len="med" w="med" type="none"/>
          </a:ln>
        </p:spPr>
      </p:sp>
      <p:sp>
        <p:nvSpPr>
          <p:cNvPr id="234" name="Google Shape;234;p30"/>
          <p:cNvSpPr/>
          <p:nvPr/>
        </p:nvSpPr>
        <p:spPr>
          <a:xfrm>
            <a:off x="2817842" y="3818975"/>
            <a:ext cx="4231350" cy="1066800"/>
          </a:xfrm>
          <a:custGeom>
            <a:rect b="b" l="l" r="r" t="t"/>
            <a:pathLst>
              <a:path extrusionOk="0" h="42672" w="169254">
                <a:moveTo>
                  <a:pt x="0" y="17929"/>
                </a:moveTo>
                <a:lnTo>
                  <a:pt x="59527" y="18889"/>
                </a:lnTo>
                <a:lnTo>
                  <a:pt x="59527" y="626"/>
                </a:lnTo>
                <a:lnTo>
                  <a:pt x="169254" y="0"/>
                </a:lnTo>
                <a:lnTo>
                  <a:pt x="169254" y="41596"/>
                </a:lnTo>
                <a:lnTo>
                  <a:pt x="717" y="42672"/>
                </a:lnTo>
                <a:close/>
              </a:path>
            </a:pathLst>
          </a:custGeom>
          <a:noFill/>
          <a:ln cap="flat" cmpd="sng" w="28575">
            <a:solidFill>
              <a:srgbClr val="38761D"/>
            </a:solidFill>
            <a:prstDash val="dash"/>
            <a:round/>
            <a:headEnd len="med" w="med" type="none"/>
            <a:tailEnd len="med" w="med" type="none"/>
          </a:ln>
        </p:spPr>
      </p:sp>
      <p:sp>
        <p:nvSpPr>
          <p:cNvPr id="235" name="Google Shape;235;p30"/>
          <p:cNvSpPr/>
          <p:nvPr/>
        </p:nvSpPr>
        <p:spPr>
          <a:xfrm>
            <a:off x="177300" y="1101725"/>
            <a:ext cx="3355540" cy="3080382"/>
          </a:xfrm>
          <a:custGeom>
            <a:rect b="b" l="l" r="r" t="t"/>
            <a:pathLst>
              <a:path extrusionOk="0" h="69566" w="135550">
                <a:moveTo>
                  <a:pt x="706" y="0"/>
                </a:moveTo>
                <a:lnTo>
                  <a:pt x="99544" y="0"/>
                </a:lnTo>
                <a:lnTo>
                  <a:pt x="135532" y="37"/>
                </a:lnTo>
                <a:lnTo>
                  <a:pt x="135550" y="9682"/>
                </a:lnTo>
                <a:lnTo>
                  <a:pt x="135550" y="69566"/>
                </a:lnTo>
                <a:lnTo>
                  <a:pt x="0" y="69566"/>
                </a:lnTo>
                <a:close/>
              </a:path>
            </a:pathLst>
          </a:custGeom>
          <a:noFill/>
          <a:ln cap="flat" cmpd="sng" w="19050">
            <a:solidFill>
              <a:srgbClr val="741B47"/>
            </a:solidFill>
            <a:prstDash val="dash"/>
            <a:round/>
            <a:headEnd len="med" w="med" type="none"/>
            <a:tailEnd len="med" w="med" type="none"/>
          </a:ln>
        </p:spPr>
      </p:sp>
      <p:sp>
        <p:nvSpPr>
          <p:cNvPr id="236" name="Google Shape;236;p30"/>
          <p:cNvSpPr txBox="1"/>
          <p:nvPr/>
        </p:nvSpPr>
        <p:spPr>
          <a:xfrm>
            <a:off x="177300" y="1089325"/>
            <a:ext cx="1700100" cy="431100"/>
          </a:xfrm>
          <a:prstGeom prst="rect">
            <a:avLst/>
          </a:prstGeom>
          <a:solidFill>
            <a:srgbClr val="741B47"/>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1600">
                <a:solidFill>
                  <a:srgbClr val="FFFFFF"/>
                </a:solidFill>
                <a:latin typeface="Source Sans Pro"/>
                <a:ea typeface="Source Sans Pro"/>
                <a:cs typeface="Source Sans Pro"/>
                <a:sym typeface="Source Sans Pro"/>
              </a:rPr>
              <a:t>…</a:t>
            </a:r>
            <a:endParaRPr sz="1600">
              <a:solidFill>
                <a:srgbClr val="FFFFFF"/>
              </a:solidFill>
              <a:latin typeface="Source Sans Pro"/>
              <a:ea typeface="Source Sans Pro"/>
              <a:cs typeface="Source Sans Pro"/>
              <a:sym typeface="Source Sans Pro"/>
            </a:endParaRPr>
          </a:p>
        </p:txBody>
      </p:sp>
      <p:sp>
        <p:nvSpPr>
          <p:cNvPr id="237" name="Google Shape;237;p30"/>
          <p:cNvSpPr txBox="1"/>
          <p:nvPr/>
        </p:nvSpPr>
        <p:spPr>
          <a:xfrm>
            <a:off x="2808893" y="4261900"/>
            <a:ext cx="1492200" cy="431100"/>
          </a:xfrm>
          <a:prstGeom prst="rect">
            <a:avLst/>
          </a:prstGeom>
          <a:solidFill>
            <a:srgbClr val="38761D"/>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1600">
                <a:solidFill>
                  <a:srgbClr val="FFFFFF"/>
                </a:solidFill>
                <a:latin typeface="Source Sans Pro"/>
                <a:ea typeface="Source Sans Pro"/>
                <a:cs typeface="Source Sans Pro"/>
                <a:sym typeface="Source Sans Pro"/>
              </a:rPr>
              <a:t>Barre d’outils</a:t>
            </a:r>
            <a:endParaRPr sz="1600">
              <a:solidFill>
                <a:srgbClr val="FFFFFF"/>
              </a:solidFill>
              <a:latin typeface="Source Sans Pro"/>
              <a:ea typeface="Source Sans Pro"/>
              <a:cs typeface="Source Sans Pro"/>
              <a:sym typeface="Source Sans Pro"/>
            </a:endParaRPr>
          </a:p>
        </p:txBody>
      </p:sp>
      <p:sp>
        <p:nvSpPr>
          <p:cNvPr id="238" name="Google Shape;238;p30"/>
          <p:cNvSpPr txBox="1"/>
          <p:nvPr/>
        </p:nvSpPr>
        <p:spPr>
          <a:xfrm>
            <a:off x="7381713" y="1062425"/>
            <a:ext cx="1568400" cy="431100"/>
          </a:xfrm>
          <a:prstGeom prst="rect">
            <a:avLst/>
          </a:prstGeom>
          <a:solidFill>
            <a:srgbClr val="6D3BBF"/>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1600">
                <a:solidFill>
                  <a:srgbClr val="FFFFFF"/>
                </a:solidFill>
                <a:latin typeface="Source Sans Pro"/>
                <a:ea typeface="Source Sans Pro"/>
                <a:cs typeface="Source Sans Pro"/>
                <a:sym typeface="Source Sans Pro"/>
              </a:rPr>
              <a:t>Barre latérale</a:t>
            </a:r>
            <a:endParaRPr sz="1600">
              <a:solidFill>
                <a:srgbClr val="FFFFFF"/>
              </a:solidFill>
              <a:latin typeface="Source Sans Pro"/>
              <a:ea typeface="Source Sans Pro"/>
              <a:cs typeface="Source Sans Pro"/>
              <a:sym typeface="Source Sans Pro"/>
            </a:endParaRPr>
          </a:p>
        </p:txBody>
      </p:sp>
      <p:sp>
        <p:nvSpPr>
          <p:cNvPr id="239" name="Google Shape;239;p30"/>
          <p:cNvSpPr txBox="1"/>
          <p:nvPr/>
        </p:nvSpPr>
        <p:spPr>
          <a:xfrm>
            <a:off x="4386667" y="4182025"/>
            <a:ext cx="26625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100">
                <a:latin typeface="Source Sans Pro"/>
                <a:ea typeface="Source Sans Pro"/>
                <a:cs typeface="Source Sans Pro"/>
                <a:sym typeface="Source Sans Pro"/>
              </a:rPr>
              <a:t>Sélection d’objet | Crayons</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Géométrie dynamique| Boîte de texte</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Éditeur d’équation | Sélection de couleur</a:t>
            </a:r>
            <a:endParaRPr sz="1100">
              <a:latin typeface="Source Sans Pro"/>
              <a:ea typeface="Source Sans Pro"/>
              <a:cs typeface="Source Sans Pro"/>
              <a:sym typeface="Source Sans Pro"/>
            </a:endParaRPr>
          </a:p>
        </p:txBody>
      </p:sp>
      <p:sp>
        <p:nvSpPr>
          <p:cNvPr id="240" name="Google Shape;240;p30"/>
          <p:cNvSpPr txBox="1"/>
          <p:nvPr/>
        </p:nvSpPr>
        <p:spPr>
          <a:xfrm>
            <a:off x="7381717" y="1520425"/>
            <a:ext cx="15684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100">
                <a:latin typeface="Source Sans Pro"/>
                <a:ea typeface="Source Sans Pro"/>
                <a:cs typeface="Source Sans Pro"/>
                <a:sym typeface="Source Sans Pro"/>
              </a:rPr>
              <a:t>Grille d’arrière-plan</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Menu d’aide</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Exportation en image</a:t>
            </a:r>
            <a:endParaRPr sz="1100">
              <a:latin typeface="Source Sans Pro"/>
              <a:ea typeface="Source Sans Pro"/>
              <a:cs typeface="Source Sans Pro"/>
              <a:sym typeface="Source Sans Pro"/>
            </a:endParaRPr>
          </a:p>
        </p:txBody>
      </p:sp>
      <p:sp>
        <p:nvSpPr>
          <p:cNvPr id="241" name="Google Shape;241;p30"/>
          <p:cNvSpPr txBox="1"/>
          <p:nvPr/>
        </p:nvSpPr>
        <p:spPr>
          <a:xfrm>
            <a:off x="218525" y="1540350"/>
            <a:ext cx="1659000" cy="221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100">
                <a:latin typeface="Source Sans Pro"/>
                <a:ea typeface="Source Sans Pro"/>
                <a:cs typeface="Source Sans Pro"/>
                <a:sym typeface="Source Sans Pro"/>
              </a:rPr>
              <a:t>Banque d’éléments manipulables</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Gestions et partage des fichiers (connexion </a:t>
            </a:r>
            <a:r>
              <a:rPr lang="fr-CA" sz="1100">
                <a:latin typeface="Source Sans Pro"/>
                <a:ea typeface="Source Sans Pro"/>
                <a:cs typeface="Source Sans Pro"/>
                <a:sym typeface="Source Sans Pro"/>
              </a:rPr>
              <a:t>requise)</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solidFill>
                  <a:schemeClr val="dk1"/>
                </a:solidFill>
                <a:latin typeface="Source Sans Pro"/>
                <a:ea typeface="Source Sans Pro"/>
                <a:cs typeface="Source Sans Pro"/>
                <a:sym typeface="Source Sans Pro"/>
              </a:rPr>
              <a:t>Paramètres de l’interface de l’utilisateur</a:t>
            </a:r>
            <a:endParaRPr sz="1100">
              <a:solidFill>
                <a:schemeClr val="dk1"/>
              </a:solidFill>
              <a:latin typeface="Source Sans Pro"/>
              <a:ea typeface="Source Sans Pro"/>
              <a:cs typeface="Source Sans Pro"/>
              <a:sym typeface="Source Sans Pro"/>
            </a:endParaRPr>
          </a:p>
          <a:p>
            <a:pPr indent="0" lvl="0" marL="0" rtl="0" algn="l">
              <a:spcBef>
                <a:spcPts val="0"/>
              </a:spcBef>
              <a:spcAft>
                <a:spcPts val="0"/>
              </a:spcAft>
              <a:buNone/>
            </a:pPr>
            <a:r>
              <a:t/>
            </a:r>
            <a:endParaRPr sz="1100">
              <a:solidFill>
                <a:schemeClr val="dk1"/>
              </a:solidFill>
              <a:latin typeface="Source Sans Pro"/>
              <a:ea typeface="Source Sans Pro"/>
              <a:cs typeface="Source Sans Pro"/>
              <a:sym typeface="Source Sans Pro"/>
            </a:endParaRPr>
          </a:p>
          <a:p>
            <a:pPr indent="0" lvl="0" marL="0" rtl="0" algn="l">
              <a:spcBef>
                <a:spcPts val="0"/>
              </a:spcBef>
              <a:spcAft>
                <a:spcPts val="0"/>
              </a:spcAft>
              <a:buNone/>
            </a:pPr>
            <a:r>
              <a:rPr lang="fr-CA" sz="1100">
                <a:solidFill>
                  <a:schemeClr val="dk1"/>
                </a:solidFill>
                <a:latin typeface="Source Sans Pro"/>
                <a:ea typeface="Source Sans Pro"/>
                <a:cs typeface="Source Sans Pro"/>
                <a:sym typeface="Source Sans Pro"/>
              </a:rPr>
              <a:t>Gestion de classe</a:t>
            </a:r>
            <a:endParaRPr sz="1100">
              <a:solidFill>
                <a:schemeClr val="dk1"/>
              </a:solidFill>
              <a:latin typeface="Source Sans Pro"/>
              <a:ea typeface="Source Sans Pro"/>
              <a:cs typeface="Source Sans Pro"/>
              <a:sym typeface="Source Sans Pro"/>
            </a:endParaRPr>
          </a:p>
        </p:txBody>
      </p:sp>
      <p:sp>
        <p:nvSpPr>
          <p:cNvPr id="242" name="Google Shape;242;p30"/>
          <p:cNvSpPr txBox="1"/>
          <p:nvPr>
            <p:ph type="title"/>
          </p:nvPr>
        </p:nvSpPr>
        <p:spPr>
          <a:xfrm>
            <a:off x="311700" y="184900"/>
            <a:ext cx="3256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Polypad </a:t>
            </a:r>
            <a:r>
              <a:rPr lang="fr-CA" sz="1650"/>
              <a:t>(survol du canevas)</a:t>
            </a:r>
            <a:endParaRPr sz="1650"/>
          </a:p>
        </p:txBody>
      </p:sp>
      <p:sp>
        <p:nvSpPr>
          <p:cNvPr id="243" name="Google Shape;243;p30">
            <a:hlinkClick r:id="rId4"/>
          </p:cNvPr>
          <p:cNvSpPr/>
          <p:nvPr/>
        </p:nvSpPr>
        <p:spPr>
          <a:xfrm>
            <a:off x="6589050" y="211300"/>
            <a:ext cx="2205300" cy="519900"/>
          </a:xfrm>
          <a:prstGeom prst="roundRect">
            <a:avLst>
              <a:gd fmla="val 16667" name="adj"/>
            </a:avLst>
          </a:prstGeom>
          <a:solidFill>
            <a:srgbClr val="F3F3F3"/>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CA" sz="1500" u="sng">
                <a:solidFill>
                  <a:srgbClr val="595959"/>
                </a:solidFill>
                <a:latin typeface="Dosis"/>
                <a:ea typeface="Dosis"/>
                <a:cs typeface="Dosis"/>
                <a:sym typeface="Dosis"/>
                <a:hlinkClick r:id="rId5">
                  <a:extLst>
                    <a:ext uri="{A12FA001-AC4F-418D-AE19-62706E023703}">
                      <ahyp:hlinkClr val="tx"/>
                    </a:ext>
                  </a:extLst>
                </a:hlinkClick>
              </a:rPr>
              <a:t>fr.mathigon.org/polypad</a:t>
            </a:r>
            <a:endParaRPr b="1" sz="1500">
              <a:solidFill>
                <a:srgbClr val="595959"/>
              </a:solidFill>
              <a:latin typeface="Dosis"/>
              <a:ea typeface="Dosis"/>
              <a:cs typeface="Dosis"/>
              <a:sym typeface="Dosis"/>
            </a:endParaRPr>
          </a:p>
        </p:txBody>
      </p:sp>
      <p:pic>
        <p:nvPicPr>
          <p:cNvPr id="244" name="Google Shape;244;p30"/>
          <p:cNvPicPr preferRelativeResize="0"/>
          <p:nvPr/>
        </p:nvPicPr>
        <p:blipFill>
          <a:blip r:embed="rId6">
            <a:alphaModFix/>
          </a:blip>
          <a:stretch>
            <a:fillRect/>
          </a:stretch>
        </p:blipFill>
        <p:spPr>
          <a:xfrm rot="-1286688">
            <a:off x="8675870" y="589836"/>
            <a:ext cx="261943" cy="26194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1"/>
          <p:cNvSpPr/>
          <p:nvPr/>
        </p:nvSpPr>
        <p:spPr>
          <a:xfrm>
            <a:off x="56717" y="954675"/>
            <a:ext cx="9030300" cy="39978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1"/>
          <p:cNvSpPr txBox="1"/>
          <p:nvPr>
            <p:ph type="title"/>
          </p:nvPr>
        </p:nvSpPr>
        <p:spPr>
          <a:xfrm>
            <a:off x="311700" y="184900"/>
            <a:ext cx="6366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Polypad </a:t>
            </a:r>
            <a:r>
              <a:rPr lang="fr-CA" sz="1688"/>
              <a:t>(accessibilité_raccourcis clavier)</a:t>
            </a:r>
            <a:endParaRPr sz="1688"/>
          </a:p>
        </p:txBody>
      </p:sp>
      <p:pic>
        <p:nvPicPr>
          <p:cNvPr id="251" name="Google Shape;251;p31"/>
          <p:cNvPicPr preferRelativeResize="0"/>
          <p:nvPr/>
        </p:nvPicPr>
        <p:blipFill>
          <a:blip r:embed="rId3">
            <a:alphaModFix/>
          </a:blip>
          <a:stretch>
            <a:fillRect/>
          </a:stretch>
        </p:blipFill>
        <p:spPr>
          <a:xfrm>
            <a:off x="4025638" y="1385100"/>
            <a:ext cx="3116050" cy="2487464"/>
          </a:xfrm>
          <a:prstGeom prst="rect">
            <a:avLst/>
          </a:prstGeom>
          <a:noFill/>
          <a:ln>
            <a:noFill/>
          </a:ln>
        </p:spPr>
      </p:pic>
      <p:pic>
        <p:nvPicPr>
          <p:cNvPr id="252" name="Google Shape;252;p31"/>
          <p:cNvPicPr preferRelativeResize="0"/>
          <p:nvPr/>
        </p:nvPicPr>
        <p:blipFill>
          <a:blip r:embed="rId4">
            <a:alphaModFix/>
          </a:blip>
          <a:stretch>
            <a:fillRect/>
          </a:stretch>
        </p:blipFill>
        <p:spPr>
          <a:xfrm>
            <a:off x="7655125" y="1102625"/>
            <a:ext cx="1207397" cy="3888324"/>
          </a:xfrm>
          <a:prstGeom prst="rect">
            <a:avLst/>
          </a:prstGeom>
          <a:noFill/>
          <a:ln>
            <a:noFill/>
          </a:ln>
        </p:spPr>
      </p:pic>
      <p:sp>
        <p:nvSpPr>
          <p:cNvPr id="253" name="Google Shape;253;p31"/>
          <p:cNvSpPr/>
          <p:nvPr/>
        </p:nvSpPr>
        <p:spPr>
          <a:xfrm>
            <a:off x="8399925" y="2411500"/>
            <a:ext cx="466200" cy="295800"/>
          </a:xfrm>
          <a:prstGeom prst="ellipse">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1"/>
          <p:cNvSpPr/>
          <p:nvPr/>
        </p:nvSpPr>
        <p:spPr>
          <a:xfrm>
            <a:off x="6078100" y="2249075"/>
            <a:ext cx="798000" cy="458100"/>
          </a:xfrm>
          <a:prstGeom prst="ellipse">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55" name="Google Shape;255;p31"/>
          <p:cNvCxnSpPr>
            <a:stCxn id="253" idx="2"/>
            <a:endCxn id="254" idx="6"/>
          </p:cNvCxnSpPr>
          <p:nvPr/>
        </p:nvCxnSpPr>
        <p:spPr>
          <a:xfrm rot="10800000">
            <a:off x="6876225" y="2478100"/>
            <a:ext cx="1523700" cy="81300"/>
          </a:xfrm>
          <a:prstGeom prst="straightConnector1">
            <a:avLst/>
          </a:prstGeom>
          <a:noFill/>
          <a:ln cap="flat" cmpd="sng" w="19050">
            <a:solidFill>
              <a:srgbClr val="CC3C00"/>
            </a:solidFill>
            <a:prstDash val="solid"/>
            <a:round/>
            <a:headEnd len="med" w="med" type="none"/>
            <a:tailEnd len="med" w="med" type="triangle"/>
          </a:ln>
        </p:spPr>
      </p:cxnSp>
      <p:cxnSp>
        <p:nvCxnSpPr>
          <p:cNvPr id="256" name="Google Shape;256;p31"/>
          <p:cNvCxnSpPr>
            <a:stCxn id="254" idx="2"/>
          </p:cNvCxnSpPr>
          <p:nvPr/>
        </p:nvCxnSpPr>
        <p:spPr>
          <a:xfrm rot="10800000">
            <a:off x="3541000" y="2223125"/>
            <a:ext cx="2537100" cy="255000"/>
          </a:xfrm>
          <a:prstGeom prst="straightConnector1">
            <a:avLst/>
          </a:prstGeom>
          <a:noFill/>
          <a:ln cap="flat" cmpd="sng" w="19050">
            <a:solidFill>
              <a:srgbClr val="CC3C00"/>
            </a:solidFill>
            <a:prstDash val="solid"/>
            <a:round/>
            <a:headEnd len="med" w="med" type="none"/>
            <a:tailEnd len="med" w="med" type="triangle"/>
          </a:ln>
        </p:spPr>
      </p:cxnSp>
      <p:pic>
        <p:nvPicPr>
          <p:cNvPr id="257" name="Google Shape;257;p31"/>
          <p:cNvPicPr preferRelativeResize="0"/>
          <p:nvPr/>
        </p:nvPicPr>
        <p:blipFill rotWithShape="1">
          <a:blip r:embed="rId5">
            <a:alphaModFix/>
          </a:blip>
          <a:srcRect b="7679" l="21382" r="27500" t="6703"/>
          <a:stretch/>
        </p:blipFill>
        <p:spPr>
          <a:xfrm>
            <a:off x="8399921" y="2571750"/>
            <a:ext cx="671250" cy="816850"/>
          </a:xfrm>
          <a:prstGeom prst="rect">
            <a:avLst/>
          </a:prstGeom>
          <a:noFill/>
          <a:ln>
            <a:noFill/>
          </a:ln>
        </p:spPr>
      </p:pic>
      <p:pic>
        <p:nvPicPr>
          <p:cNvPr id="258" name="Google Shape;258;p31"/>
          <p:cNvPicPr preferRelativeResize="0"/>
          <p:nvPr/>
        </p:nvPicPr>
        <p:blipFill rotWithShape="1">
          <a:blip r:embed="rId5">
            <a:alphaModFix/>
          </a:blip>
          <a:srcRect b="7679" l="21382" r="27500" t="6703"/>
          <a:stretch/>
        </p:blipFill>
        <p:spPr>
          <a:xfrm>
            <a:off x="6284246" y="2571738"/>
            <a:ext cx="671250" cy="816850"/>
          </a:xfrm>
          <a:prstGeom prst="rect">
            <a:avLst/>
          </a:prstGeom>
          <a:noFill/>
          <a:ln>
            <a:noFill/>
          </a:ln>
        </p:spPr>
      </p:pic>
      <p:pic>
        <p:nvPicPr>
          <p:cNvPr id="259" name="Google Shape;259;p31"/>
          <p:cNvPicPr preferRelativeResize="0"/>
          <p:nvPr/>
        </p:nvPicPr>
        <p:blipFill>
          <a:blip r:embed="rId6">
            <a:alphaModFix/>
          </a:blip>
          <a:stretch>
            <a:fillRect/>
          </a:stretch>
        </p:blipFill>
        <p:spPr>
          <a:xfrm>
            <a:off x="481228" y="1183325"/>
            <a:ext cx="3031000" cy="3431250"/>
          </a:xfrm>
          <a:prstGeom prst="rect">
            <a:avLst/>
          </a:prstGeom>
          <a:noFill/>
          <a:ln>
            <a:noFill/>
          </a:ln>
        </p:spPr>
      </p:pic>
      <p:pic>
        <p:nvPicPr>
          <p:cNvPr id="260" name="Google Shape;260;p31"/>
          <p:cNvPicPr preferRelativeResize="0"/>
          <p:nvPr/>
        </p:nvPicPr>
        <p:blipFill>
          <a:blip r:embed="rId7">
            <a:alphaModFix/>
          </a:blip>
          <a:stretch>
            <a:fillRect/>
          </a:stretch>
        </p:blipFill>
        <p:spPr>
          <a:xfrm>
            <a:off x="763125" y="4628500"/>
            <a:ext cx="207949" cy="207949"/>
          </a:xfrm>
          <a:prstGeom prst="rect">
            <a:avLst/>
          </a:prstGeom>
          <a:noFill/>
          <a:ln>
            <a:noFill/>
          </a:ln>
        </p:spPr>
      </p:pic>
      <p:sp>
        <p:nvSpPr>
          <p:cNvPr id="261" name="Google Shape;261;p31"/>
          <p:cNvSpPr txBox="1"/>
          <p:nvPr/>
        </p:nvSpPr>
        <p:spPr>
          <a:xfrm>
            <a:off x="897500" y="4567300"/>
            <a:ext cx="2769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fr-CA" sz="1000">
                <a:latin typeface="Dosis SemiBold"/>
                <a:ea typeface="Dosis SemiBold"/>
                <a:cs typeface="Dosis SemiBold"/>
                <a:sym typeface="Dosis SemiBold"/>
              </a:rPr>
              <a:t>Traduction possible avec Google Translate</a:t>
            </a:r>
            <a:endParaRPr i="1" sz="1000">
              <a:latin typeface="Dosis SemiBold"/>
              <a:ea typeface="Dosis SemiBold"/>
              <a:cs typeface="Dosis SemiBold"/>
              <a:sym typeface="Dosis SemiBo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2"/>
          <p:cNvSpPr/>
          <p:nvPr/>
        </p:nvSpPr>
        <p:spPr>
          <a:xfrm>
            <a:off x="56717" y="954675"/>
            <a:ext cx="9030300" cy="39978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2"/>
          <p:cNvSpPr txBox="1"/>
          <p:nvPr>
            <p:ph type="title"/>
          </p:nvPr>
        </p:nvSpPr>
        <p:spPr>
          <a:xfrm>
            <a:off x="311700" y="184900"/>
            <a:ext cx="5201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Polypad </a:t>
            </a:r>
            <a:r>
              <a:rPr lang="fr-CA" sz="1650"/>
              <a:t>(création d’un nouveau compte)</a:t>
            </a:r>
            <a:endParaRPr sz="1650"/>
          </a:p>
        </p:txBody>
      </p:sp>
      <p:pic>
        <p:nvPicPr>
          <p:cNvPr id="268" name="Google Shape;268;p32"/>
          <p:cNvPicPr preferRelativeResize="0"/>
          <p:nvPr/>
        </p:nvPicPr>
        <p:blipFill>
          <a:blip r:embed="rId3">
            <a:alphaModFix/>
          </a:blip>
          <a:stretch>
            <a:fillRect/>
          </a:stretch>
        </p:blipFill>
        <p:spPr>
          <a:xfrm>
            <a:off x="5562873" y="1044323"/>
            <a:ext cx="3294225" cy="2659200"/>
          </a:xfrm>
          <a:prstGeom prst="rect">
            <a:avLst/>
          </a:prstGeom>
          <a:noFill/>
          <a:ln>
            <a:noFill/>
          </a:ln>
        </p:spPr>
      </p:pic>
      <p:sp>
        <p:nvSpPr>
          <p:cNvPr id="269" name="Google Shape;269;p32"/>
          <p:cNvSpPr/>
          <p:nvPr/>
        </p:nvSpPr>
        <p:spPr>
          <a:xfrm>
            <a:off x="8113050" y="1129550"/>
            <a:ext cx="672300" cy="4662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2"/>
          <p:cNvSpPr/>
          <p:nvPr/>
        </p:nvSpPr>
        <p:spPr>
          <a:xfrm>
            <a:off x="6311150" y="1999125"/>
            <a:ext cx="2330700" cy="4662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1" name="Google Shape;271;p32"/>
          <p:cNvPicPr preferRelativeResize="0"/>
          <p:nvPr/>
        </p:nvPicPr>
        <p:blipFill rotWithShape="1">
          <a:blip r:embed="rId4">
            <a:alphaModFix/>
          </a:blip>
          <a:srcRect b="7679" l="21382" r="27500" t="6703"/>
          <a:stretch/>
        </p:blipFill>
        <p:spPr>
          <a:xfrm rot="-1492242">
            <a:off x="8543223" y="1406350"/>
            <a:ext cx="376626" cy="458325"/>
          </a:xfrm>
          <a:prstGeom prst="rect">
            <a:avLst/>
          </a:prstGeom>
          <a:noFill/>
          <a:ln>
            <a:noFill/>
          </a:ln>
        </p:spPr>
      </p:pic>
      <p:pic>
        <p:nvPicPr>
          <p:cNvPr id="272" name="Google Shape;272;p32"/>
          <p:cNvPicPr preferRelativeResize="0"/>
          <p:nvPr/>
        </p:nvPicPr>
        <p:blipFill rotWithShape="1">
          <a:blip r:embed="rId4">
            <a:alphaModFix/>
          </a:blip>
          <a:srcRect b="7679" l="21382" r="27500" t="6703"/>
          <a:stretch/>
        </p:blipFill>
        <p:spPr>
          <a:xfrm rot="-1492242">
            <a:off x="7619848" y="2189587"/>
            <a:ext cx="376626" cy="458325"/>
          </a:xfrm>
          <a:prstGeom prst="rect">
            <a:avLst/>
          </a:prstGeom>
          <a:noFill/>
          <a:ln>
            <a:noFill/>
          </a:ln>
        </p:spPr>
      </p:pic>
      <p:cxnSp>
        <p:nvCxnSpPr>
          <p:cNvPr id="273" name="Google Shape;273;p32"/>
          <p:cNvCxnSpPr/>
          <p:nvPr/>
        </p:nvCxnSpPr>
        <p:spPr>
          <a:xfrm flipH="1">
            <a:off x="7835250" y="1586750"/>
            <a:ext cx="277800" cy="340800"/>
          </a:xfrm>
          <a:prstGeom prst="straightConnector1">
            <a:avLst/>
          </a:prstGeom>
          <a:noFill/>
          <a:ln cap="flat" cmpd="sng" w="28575">
            <a:solidFill>
              <a:srgbClr val="CC3C00"/>
            </a:solidFill>
            <a:prstDash val="solid"/>
            <a:round/>
            <a:headEnd len="med" w="med" type="none"/>
            <a:tailEnd len="med" w="med" type="triangle"/>
          </a:ln>
        </p:spPr>
      </p:cxnSp>
      <p:pic>
        <p:nvPicPr>
          <p:cNvPr id="274" name="Google Shape;274;p32"/>
          <p:cNvPicPr preferRelativeResize="0"/>
          <p:nvPr/>
        </p:nvPicPr>
        <p:blipFill>
          <a:blip r:embed="rId5">
            <a:alphaModFix/>
          </a:blip>
          <a:stretch>
            <a:fillRect/>
          </a:stretch>
        </p:blipFill>
        <p:spPr>
          <a:xfrm>
            <a:off x="712150" y="1922624"/>
            <a:ext cx="4071749" cy="2761125"/>
          </a:xfrm>
          <a:prstGeom prst="rect">
            <a:avLst/>
          </a:prstGeom>
          <a:noFill/>
          <a:ln>
            <a:noFill/>
          </a:ln>
        </p:spPr>
      </p:pic>
      <p:sp>
        <p:nvSpPr>
          <p:cNvPr id="275" name="Google Shape;275;p32"/>
          <p:cNvSpPr/>
          <p:nvPr/>
        </p:nvSpPr>
        <p:spPr>
          <a:xfrm>
            <a:off x="2241175" y="1999125"/>
            <a:ext cx="735000" cy="4662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6" name="Google Shape;276;p32"/>
          <p:cNvCxnSpPr>
            <a:stCxn id="270" idx="1"/>
            <a:endCxn id="275" idx="3"/>
          </p:cNvCxnSpPr>
          <p:nvPr/>
        </p:nvCxnSpPr>
        <p:spPr>
          <a:xfrm rot="10800000">
            <a:off x="2976050" y="2232225"/>
            <a:ext cx="3335100" cy="0"/>
          </a:xfrm>
          <a:prstGeom prst="straightConnector1">
            <a:avLst/>
          </a:prstGeom>
          <a:noFill/>
          <a:ln cap="flat" cmpd="sng" w="28575">
            <a:solidFill>
              <a:srgbClr val="CC3C00"/>
            </a:solidFill>
            <a:prstDash val="solid"/>
            <a:round/>
            <a:headEnd len="med" w="med" type="none"/>
            <a:tailEnd len="med" w="med" type="triangle"/>
          </a:ln>
        </p:spPr>
      </p:cxnSp>
      <p:pic>
        <p:nvPicPr>
          <p:cNvPr id="277" name="Google Shape;277;p32"/>
          <p:cNvPicPr preferRelativeResize="0"/>
          <p:nvPr/>
        </p:nvPicPr>
        <p:blipFill rotWithShape="1">
          <a:blip r:embed="rId4">
            <a:alphaModFix/>
          </a:blip>
          <a:srcRect b="7679" l="21382" r="27500" t="6703"/>
          <a:stretch/>
        </p:blipFill>
        <p:spPr>
          <a:xfrm rot="-1492242">
            <a:off x="2765911" y="2290162"/>
            <a:ext cx="376626" cy="4583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3"/>
          <p:cNvSpPr/>
          <p:nvPr/>
        </p:nvSpPr>
        <p:spPr>
          <a:xfrm>
            <a:off x="113692" y="963925"/>
            <a:ext cx="9030300" cy="39978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3" name="Google Shape;283;p33"/>
          <p:cNvPicPr preferRelativeResize="0"/>
          <p:nvPr/>
        </p:nvPicPr>
        <p:blipFill>
          <a:blip r:embed="rId3">
            <a:alphaModFix/>
          </a:blip>
          <a:stretch>
            <a:fillRect/>
          </a:stretch>
        </p:blipFill>
        <p:spPr>
          <a:xfrm>
            <a:off x="113698" y="1035608"/>
            <a:ext cx="1961275" cy="3700729"/>
          </a:xfrm>
          <a:prstGeom prst="rect">
            <a:avLst/>
          </a:prstGeom>
          <a:noFill/>
          <a:ln>
            <a:noFill/>
          </a:ln>
        </p:spPr>
      </p:pic>
      <p:sp>
        <p:nvSpPr>
          <p:cNvPr id="284" name="Google Shape;284;p33"/>
          <p:cNvSpPr txBox="1"/>
          <p:nvPr>
            <p:ph type="title"/>
          </p:nvPr>
        </p:nvSpPr>
        <p:spPr>
          <a:xfrm>
            <a:off x="311700" y="184900"/>
            <a:ext cx="75144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Gestion du fichier </a:t>
            </a:r>
            <a:r>
              <a:rPr lang="fr-CA" sz="1650"/>
              <a:t>(enregistrement, interface de l’utilisateur et images)</a:t>
            </a:r>
            <a:endParaRPr sz="1650"/>
          </a:p>
        </p:txBody>
      </p:sp>
      <p:cxnSp>
        <p:nvCxnSpPr>
          <p:cNvPr id="285" name="Google Shape;285;p33"/>
          <p:cNvCxnSpPr/>
          <p:nvPr/>
        </p:nvCxnSpPr>
        <p:spPr>
          <a:xfrm>
            <a:off x="6656300" y="1057825"/>
            <a:ext cx="9000" cy="3810000"/>
          </a:xfrm>
          <a:prstGeom prst="straightConnector1">
            <a:avLst/>
          </a:prstGeom>
          <a:noFill/>
          <a:ln cap="flat" cmpd="sng" w="9525">
            <a:solidFill>
              <a:schemeClr val="dk2"/>
            </a:solidFill>
            <a:prstDash val="solid"/>
            <a:round/>
            <a:headEnd len="med" w="med" type="none"/>
            <a:tailEnd len="med" w="med" type="none"/>
          </a:ln>
        </p:spPr>
      </p:cxnSp>
      <p:sp>
        <p:nvSpPr>
          <p:cNvPr id="286" name="Google Shape;286;p33"/>
          <p:cNvSpPr/>
          <p:nvPr/>
        </p:nvSpPr>
        <p:spPr>
          <a:xfrm>
            <a:off x="475175" y="1057825"/>
            <a:ext cx="947100" cy="2688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7" name="Google Shape;287;p33"/>
          <p:cNvPicPr preferRelativeResize="0"/>
          <p:nvPr/>
        </p:nvPicPr>
        <p:blipFill rotWithShape="1">
          <a:blip r:embed="rId4">
            <a:alphaModFix/>
          </a:blip>
          <a:srcRect b="7679" l="21382" r="27500" t="6703"/>
          <a:stretch/>
        </p:blipFill>
        <p:spPr>
          <a:xfrm rot="-1492278">
            <a:off x="1214250" y="1098803"/>
            <a:ext cx="266321" cy="324096"/>
          </a:xfrm>
          <a:prstGeom prst="rect">
            <a:avLst/>
          </a:prstGeom>
          <a:noFill/>
          <a:ln>
            <a:noFill/>
          </a:ln>
        </p:spPr>
      </p:pic>
      <p:sp>
        <p:nvSpPr>
          <p:cNvPr id="288" name="Google Shape;288;p33"/>
          <p:cNvSpPr txBox="1"/>
          <p:nvPr/>
        </p:nvSpPr>
        <p:spPr>
          <a:xfrm>
            <a:off x="2299875" y="1455425"/>
            <a:ext cx="2958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Enregistrement de votre canevas.</a:t>
            </a:r>
            <a:endParaRPr>
              <a:solidFill>
                <a:srgbClr val="0069BF"/>
              </a:solidFill>
              <a:latin typeface="Dosis SemiBold"/>
              <a:ea typeface="Dosis SemiBold"/>
              <a:cs typeface="Dosis SemiBold"/>
              <a:sym typeface="Dosis SemiBold"/>
            </a:endParaRPr>
          </a:p>
        </p:txBody>
      </p:sp>
      <p:sp>
        <p:nvSpPr>
          <p:cNvPr id="289" name="Google Shape;289;p33"/>
          <p:cNvSpPr txBox="1"/>
          <p:nvPr/>
        </p:nvSpPr>
        <p:spPr>
          <a:xfrm>
            <a:off x="2335300" y="3308851"/>
            <a:ext cx="4329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Personnalisation de l’interface utilisateur.</a:t>
            </a:r>
            <a:endParaRPr>
              <a:latin typeface="Dosis SemiBold"/>
              <a:ea typeface="Dosis SemiBold"/>
              <a:cs typeface="Dosis SemiBold"/>
              <a:sym typeface="Dosis SemiBold"/>
            </a:endParaRPr>
          </a:p>
        </p:txBody>
      </p:sp>
      <p:sp>
        <p:nvSpPr>
          <p:cNvPr id="290" name="Google Shape;290;p33"/>
          <p:cNvSpPr/>
          <p:nvPr/>
        </p:nvSpPr>
        <p:spPr>
          <a:xfrm>
            <a:off x="2035000" y="1326625"/>
            <a:ext cx="224100" cy="705300"/>
          </a:xfrm>
          <a:prstGeom prst="rightBrace">
            <a:avLst>
              <a:gd fmla="val 50000" name="adj1"/>
              <a:gd fmla="val 50000" name="adj2"/>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3"/>
          <p:cNvSpPr/>
          <p:nvPr/>
        </p:nvSpPr>
        <p:spPr>
          <a:xfrm>
            <a:off x="2074975" y="2042425"/>
            <a:ext cx="224100" cy="798300"/>
          </a:xfrm>
          <a:prstGeom prst="rightBrace">
            <a:avLst>
              <a:gd fmla="val 50000" name="adj1"/>
              <a:gd fmla="val 50000" name="adj2"/>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3"/>
          <p:cNvSpPr/>
          <p:nvPr/>
        </p:nvSpPr>
        <p:spPr>
          <a:xfrm>
            <a:off x="2074975" y="2886675"/>
            <a:ext cx="224100" cy="1249500"/>
          </a:xfrm>
          <a:prstGeom prst="rightBrace">
            <a:avLst>
              <a:gd fmla="val 50000" name="adj1"/>
              <a:gd fmla="val 50000" name="adj2"/>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3"/>
          <p:cNvSpPr txBox="1"/>
          <p:nvPr/>
        </p:nvSpPr>
        <p:spPr>
          <a:xfrm>
            <a:off x="7151363" y="1271525"/>
            <a:ext cx="16155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a:solidFill>
                  <a:schemeClr val="dk1"/>
                </a:solidFill>
                <a:latin typeface="Dosis SemiBold"/>
                <a:ea typeface="Dosis SemiBold"/>
                <a:cs typeface="Dosis SemiBold"/>
                <a:sym typeface="Dosis SemiBold"/>
              </a:rPr>
              <a:t>Exporter le canevas en tant qu’image</a:t>
            </a:r>
            <a:endParaRPr>
              <a:solidFill>
                <a:schemeClr val="dk1"/>
              </a:solidFill>
              <a:latin typeface="Dosis SemiBold"/>
              <a:ea typeface="Dosis SemiBold"/>
              <a:cs typeface="Dosis SemiBold"/>
              <a:sym typeface="Dosis SemiBold"/>
            </a:endParaRPr>
          </a:p>
        </p:txBody>
      </p:sp>
      <p:pic>
        <p:nvPicPr>
          <p:cNvPr id="294" name="Google Shape;294;p33"/>
          <p:cNvPicPr preferRelativeResize="0"/>
          <p:nvPr/>
        </p:nvPicPr>
        <p:blipFill>
          <a:blip r:embed="rId5">
            <a:alphaModFix/>
          </a:blip>
          <a:stretch>
            <a:fillRect/>
          </a:stretch>
        </p:blipFill>
        <p:spPr>
          <a:xfrm>
            <a:off x="7227574" y="1882000"/>
            <a:ext cx="1615475" cy="2153975"/>
          </a:xfrm>
          <a:prstGeom prst="rect">
            <a:avLst/>
          </a:prstGeom>
          <a:noFill/>
          <a:ln>
            <a:noFill/>
          </a:ln>
        </p:spPr>
      </p:pic>
      <p:sp>
        <p:nvSpPr>
          <p:cNvPr id="295" name="Google Shape;295;p33"/>
          <p:cNvSpPr/>
          <p:nvPr/>
        </p:nvSpPr>
        <p:spPr>
          <a:xfrm>
            <a:off x="8583141" y="3030071"/>
            <a:ext cx="224100" cy="2688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6" name="Google Shape;296;p33"/>
          <p:cNvPicPr preferRelativeResize="0"/>
          <p:nvPr/>
        </p:nvPicPr>
        <p:blipFill rotWithShape="1">
          <a:blip r:embed="rId4">
            <a:alphaModFix/>
          </a:blip>
          <a:srcRect b="7679" l="21382" r="27500" t="6703"/>
          <a:stretch/>
        </p:blipFill>
        <p:spPr>
          <a:xfrm>
            <a:off x="8618950" y="3221696"/>
            <a:ext cx="224099" cy="272702"/>
          </a:xfrm>
          <a:prstGeom prst="rect">
            <a:avLst/>
          </a:prstGeom>
          <a:noFill/>
          <a:ln>
            <a:noFill/>
          </a:ln>
        </p:spPr>
      </p:pic>
      <p:sp>
        <p:nvSpPr>
          <p:cNvPr id="297" name="Google Shape;297;p33"/>
          <p:cNvSpPr txBox="1"/>
          <p:nvPr/>
        </p:nvSpPr>
        <p:spPr>
          <a:xfrm>
            <a:off x="2335300" y="2241476"/>
            <a:ext cx="4329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Options de partage du canevas.</a:t>
            </a:r>
            <a:endParaRPr>
              <a:latin typeface="Dosis SemiBold"/>
              <a:ea typeface="Dosis SemiBold"/>
              <a:cs typeface="Dosis SemiBold"/>
              <a:sym typeface="Dosis SemiBo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34"/>
          <p:cNvSpPr/>
          <p:nvPr/>
        </p:nvSpPr>
        <p:spPr>
          <a:xfrm>
            <a:off x="113692" y="963925"/>
            <a:ext cx="9030300" cy="39978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3" name="Google Shape;303;p34"/>
          <p:cNvPicPr preferRelativeResize="0"/>
          <p:nvPr/>
        </p:nvPicPr>
        <p:blipFill>
          <a:blip r:embed="rId3">
            <a:alphaModFix/>
          </a:blip>
          <a:stretch>
            <a:fillRect/>
          </a:stretch>
        </p:blipFill>
        <p:spPr>
          <a:xfrm>
            <a:off x="200800" y="1085325"/>
            <a:ext cx="1793550" cy="3465340"/>
          </a:xfrm>
          <a:prstGeom prst="rect">
            <a:avLst/>
          </a:prstGeom>
          <a:noFill/>
          <a:ln>
            <a:noFill/>
          </a:ln>
        </p:spPr>
      </p:pic>
      <p:sp>
        <p:nvSpPr>
          <p:cNvPr id="304" name="Google Shape;304;p34"/>
          <p:cNvSpPr txBox="1"/>
          <p:nvPr>
            <p:ph type="title"/>
          </p:nvPr>
        </p:nvSpPr>
        <p:spPr>
          <a:xfrm>
            <a:off x="311700" y="184900"/>
            <a:ext cx="75144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Gestion des fichiers</a:t>
            </a:r>
            <a:r>
              <a:rPr lang="fr-CA"/>
              <a:t> </a:t>
            </a:r>
            <a:r>
              <a:rPr lang="fr-CA" sz="1650"/>
              <a:t>(dossiers personnels et ressources partagés)</a:t>
            </a:r>
            <a:endParaRPr sz="1650"/>
          </a:p>
        </p:txBody>
      </p:sp>
      <p:sp>
        <p:nvSpPr>
          <p:cNvPr id="305" name="Google Shape;305;p34"/>
          <p:cNvSpPr/>
          <p:nvPr/>
        </p:nvSpPr>
        <p:spPr>
          <a:xfrm>
            <a:off x="1069400" y="1057825"/>
            <a:ext cx="924900" cy="2688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4"/>
          <p:cNvSpPr txBox="1"/>
          <p:nvPr/>
        </p:nvSpPr>
        <p:spPr>
          <a:xfrm>
            <a:off x="2550825" y="3364625"/>
            <a:ext cx="4329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Vos enregistrement</a:t>
            </a:r>
            <a:r>
              <a:rPr lang="fr-CA">
                <a:latin typeface="Dosis SemiBold"/>
                <a:ea typeface="Dosis SemiBold"/>
                <a:cs typeface="Dosis SemiBold"/>
                <a:sym typeface="Dosis SemiBold"/>
              </a:rPr>
              <a:t>s se retrouvent ici.</a:t>
            </a:r>
            <a:endParaRPr>
              <a:latin typeface="Dosis SemiBold"/>
              <a:ea typeface="Dosis SemiBold"/>
              <a:cs typeface="Dosis SemiBold"/>
              <a:sym typeface="Dosis SemiBold"/>
            </a:endParaRPr>
          </a:p>
          <a:p>
            <a:pPr indent="0" lvl="0" marL="0" rtl="0" algn="l">
              <a:spcBef>
                <a:spcPts val="0"/>
              </a:spcBef>
              <a:spcAft>
                <a:spcPts val="0"/>
              </a:spcAft>
              <a:buNone/>
            </a:pPr>
            <a:r>
              <a:rPr lang="fr-CA">
                <a:latin typeface="Dosis SemiBold"/>
                <a:ea typeface="Dosis SemiBold"/>
                <a:cs typeface="Dosis SemiBold"/>
                <a:sym typeface="Dosis SemiBold"/>
              </a:rPr>
              <a:t>Possibilité</a:t>
            </a:r>
            <a:r>
              <a:rPr lang="fr-CA">
                <a:latin typeface="Dosis SemiBold"/>
                <a:ea typeface="Dosis SemiBold"/>
                <a:cs typeface="Dosis SemiBold"/>
                <a:sym typeface="Dosis SemiBold"/>
              </a:rPr>
              <a:t> de créer des dossiers pour mieux organiser vos fichiers.</a:t>
            </a:r>
            <a:endParaRPr>
              <a:latin typeface="Dosis SemiBold"/>
              <a:ea typeface="Dosis SemiBold"/>
              <a:cs typeface="Dosis SemiBold"/>
              <a:sym typeface="Dosis SemiBold"/>
            </a:endParaRPr>
          </a:p>
        </p:txBody>
      </p:sp>
      <p:sp>
        <p:nvSpPr>
          <p:cNvPr id="307" name="Google Shape;307;p34"/>
          <p:cNvSpPr txBox="1"/>
          <p:nvPr/>
        </p:nvSpPr>
        <p:spPr>
          <a:xfrm>
            <a:off x="2531583" y="1800525"/>
            <a:ext cx="2942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Canevas partagés par Mathigon</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0" lvl="0" marL="0" rtl="0" algn="l">
              <a:spcBef>
                <a:spcPts val="0"/>
              </a:spcBef>
              <a:spcAft>
                <a:spcPts val="0"/>
              </a:spcAft>
              <a:buNone/>
            </a:pPr>
            <a:r>
              <a:rPr lang="fr-CA">
                <a:latin typeface="Dosis SemiBold"/>
                <a:ea typeface="Dosis SemiBold"/>
                <a:cs typeface="Dosis SemiBold"/>
                <a:sym typeface="Dosis SemiBold"/>
              </a:rPr>
              <a:t>Aucune gestion possible de cette section.</a:t>
            </a:r>
            <a:endParaRPr>
              <a:latin typeface="Dosis SemiBold"/>
              <a:ea typeface="Dosis SemiBold"/>
              <a:cs typeface="Dosis SemiBold"/>
              <a:sym typeface="Dosis SemiBold"/>
            </a:endParaRPr>
          </a:p>
        </p:txBody>
      </p:sp>
      <p:sp>
        <p:nvSpPr>
          <p:cNvPr id="308" name="Google Shape;308;p34"/>
          <p:cNvSpPr/>
          <p:nvPr/>
        </p:nvSpPr>
        <p:spPr>
          <a:xfrm>
            <a:off x="1441750" y="1391075"/>
            <a:ext cx="552600" cy="195000"/>
          </a:xfrm>
          <a:prstGeom prst="roundRect">
            <a:avLst>
              <a:gd fmla="val 16667" name="adj"/>
            </a:avLst>
          </a:prstGeom>
          <a:noFill/>
          <a:ln cap="flat" cmpd="sng" w="2857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9" name="Google Shape;309;p34"/>
          <p:cNvPicPr preferRelativeResize="0"/>
          <p:nvPr/>
        </p:nvPicPr>
        <p:blipFill rotWithShape="1">
          <a:blip r:embed="rId4">
            <a:alphaModFix/>
          </a:blip>
          <a:srcRect b="7679" l="21382" r="27500" t="6703"/>
          <a:stretch/>
        </p:blipFill>
        <p:spPr>
          <a:xfrm rot="-1492278">
            <a:off x="1819025" y="1098790"/>
            <a:ext cx="266321" cy="324096"/>
          </a:xfrm>
          <a:prstGeom prst="rect">
            <a:avLst/>
          </a:prstGeom>
          <a:noFill/>
          <a:ln>
            <a:noFill/>
          </a:ln>
        </p:spPr>
      </p:pic>
      <p:pic>
        <p:nvPicPr>
          <p:cNvPr id="310" name="Google Shape;310;p34"/>
          <p:cNvPicPr preferRelativeResize="0"/>
          <p:nvPr/>
        </p:nvPicPr>
        <p:blipFill rotWithShape="1">
          <a:blip r:embed="rId5">
            <a:alphaModFix/>
          </a:blip>
          <a:srcRect b="84285" l="41335" r="0" t="0"/>
          <a:stretch/>
        </p:blipFill>
        <p:spPr>
          <a:xfrm>
            <a:off x="5906300" y="1057825"/>
            <a:ext cx="1962625" cy="1195540"/>
          </a:xfrm>
          <a:prstGeom prst="rect">
            <a:avLst/>
          </a:prstGeom>
          <a:noFill/>
          <a:ln>
            <a:noFill/>
          </a:ln>
        </p:spPr>
      </p:pic>
      <p:cxnSp>
        <p:nvCxnSpPr>
          <p:cNvPr id="311" name="Google Shape;311;p34"/>
          <p:cNvCxnSpPr>
            <a:stCxn id="308" idx="3"/>
            <a:endCxn id="310" idx="1"/>
          </p:cNvCxnSpPr>
          <p:nvPr/>
        </p:nvCxnSpPr>
        <p:spPr>
          <a:xfrm>
            <a:off x="1994350" y="1488575"/>
            <a:ext cx="3912000" cy="167100"/>
          </a:xfrm>
          <a:prstGeom prst="curvedConnector3">
            <a:avLst>
              <a:gd fmla="val 49999" name="adj1"/>
            </a:avLst>
          </a:prstGeom>
          <a:noFill/>
          <a:ln cap="flat" cmpd="sng" w="28575">
            <a:solidFill>
              <a:srgbClr val="4A86E8"/>
            </a:solidFill>
            <a:prstDash val="solid"/>
            <a:round/>
            <a:headEnd len="med" w="med" type="none"/>
            <a:tailEnd len="med" w="med" type="triangle"/>
          </a:ln>
        </p:spPr>
      </p:cxnSp>
      <p:sp>
        <p:nvSpPr>
          <p:cNvPr id="312" name="Google Shape;312;p34"/>
          <p:cNvSpPr txBox="1"/>
          <p:nvPr/>
        </p:nvSpPr>
        <p:spPr>
          <a:xfrm>
            <a:off x="6011225" y="2373000"/>
            <a:ext cx="993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Nouveau dossier</a:t>
            </a:r>
            <a:endParaRPr>
              <a:latin typeface="Dosis SemiBold"/>
              <a:ea typeface="Dosis SemiBold"/>
              <a:cs typeface="Dosis SemiBold"/>
              <a:sym typeface="Dosis SemiBold"/>
            </a:endParaRPr>
          </a:p>
        </p:txBody>
      </p:sp>
      <p:sp>
        <p:nvSpPr>
          <p:cNvPr id="313" name="Google Shape;313;p34"/>
          <p:cNvSpPr txBox="1"/>
          <p:nvPr/>
        </p:nvSpPr>
        <p:spPr>
          <a:xfrm>
            <a:off x="7128025" y="2373000"/>
            <a:ext cx="993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Nouveau Polypad</a:t>
            </a:r>
            <a:endParaRPr>
              <a:latin typeface="Dosis SemiBold"/>
              <a:ea typeface="Dosis SemiBold"/>
              <a:cs typeface="Dosis SemiBold"/>
              <a:sym typeface="Dosis SemiBold"/>
            </a:endParaRPr>
          </a:p>
        </p:txBody>
      </p:sp>
      <p:cxnSp>
        <p:nvCxnSpPr>
          <p:cNvPr id="314" name="Google Shape;314;p34"/>
          <p:cNvCxnSpPr>
            <a:stCxn id="312" idx="0"/>
          </p:cNvCxnSpPr>
          <p:nvPr/>
        </p:nvCxnSpPr>
        <p:spPr>
          <a:xfrm flipH="1" rot="10800000">
            <a:off x="6507725" y="1875000"/>
            <a:ext cx="516000" cy="498000"/>
          </a:xfrm>
          <a:prstGeom prst="straightConnector1">
            <a:avLst/>
          </a:prstGeom>
          <a:noFill/>
          <a:ln cap="flat" cmpd="sng" w="28575">
            <a:solidFill>
              <a:srgbClr val="FF0000"/>
            </a:solidFill>
            <a:prstDash val="solid"/>
            <a:round/>
            <a:headEnd len="med" w="med" type="none"/>
            <a:tailEnd len="med" w="med" type="triangle"/>
          </a:ln>
        </p:spPr>
      </p:cxnSp>
      <p:cxnSp>
        <p:nvCxnSpPr>
          <p:cNvPr id="315" name="Google Shape;315;p34"/>
          <p:cNvCxnSpPr>
            <a:stCxn id="313" idx="0"/>
          </p:cNvCxnSpPr>
          <p:nvPr/>
        </p:nvCxnSpPr>
        <p:spPr>
          <a:xfrm rot="10800000">
            <a:off x="7452325" y="1904400"/>
            <a:ext cx="172200" cy="468600"/>
          </a:xfrm>
          <a:prstGeom prst="straightConnector1">
            <a:avLst/>
          </a:prstGeom>
          <a:noFill/>
          <a:ln cap="flat" cmpd="sng" w="28575">
            <a:solidFill>
              <a:srgbClr val="FF0000"/>
            </a:solidFill>
            <a:prstDash val="solid"/>
            <a:round/>
            <a:headEnd len="med" w="med" type="none"/>
            <a:tailEnd len="med" w="med" type="triangle"/>
          </a:ln>
        </p:spPr>
      </p:cxnSp>
      <p:sp>
        <p:nvSpPr>
          <p:cNvPr id="316" name="Google Shape;316;p34"/>
          <p:cNvSpPr/>
          <p:nvPr/>
        </p:nvSpPr>
        <p:spPr>
          <a:xfrm>
            <a:off x="269300" y="1655675"/>
            <a:ext cx="800100" cy="195000"/>
          </a:xfrm>
          <a:prstGeom prst="roundRect">
            <a:avLst>
              <a:gd fmla="val 16667" name="adj"/>
            </a:avLst>
          </a:prstGeom>
          <a:noFill/>
          <a:ln cap="flat" cmpd="sng" w="28575">
            <a:solidFill>
              <a:srgbClr val="6D3B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17" name="Google Shape;317;p34"/>
          <p:cNvCxnSpPr>
            <a:stCxn id="316" idx="3"/>
            <a:endCxn id="307" idx="1"/>
          </p:cNvCxnSpPr>
          <p:nvPr/>
        </p:nvCxnSpPr>
        <p:spPr>
          <a:xfrm>
            <a:off x="1069400" y="1753175"/>
            <a:ext cx="1462200" cy="462900"/>
          </a:xfrm>
          <a:prstGeom prst="curvedConnector3">
            <a:avLst>
              <a:gd fmla="val 49999" name="adj1"/>
            </a:avLst>
          </a:prstGeom>
          <a:noFill/>
          <a:ln cap="flat" cmpd="sng" w="28575">
            <a:solidFill>
              <a:srgbClr val="6D3BBF"/>
            </a:solidFill>
            <a:prstDash val="solid"/>
            <a:round/>
            <a:headEnd len="med" w="med" type="none"/>
            <a:tailEnd len="med" w="med" type="triangle"/>
          </a:ln>
        </p:spPr>
      </p:cxnSp>
      <p:sp>
        <p:nvSpPr>
          <p:cNvPr id="318" name="Google Shape;318;p34"/>
          <p:cNvSpPr/>
          <p:nvPr/>
        </p:nvSpPr>
        <p:spPr>
          <a:xfrm>
            <a:off x="269300" y="1904400"/>
            <a:ext cx="993000" cy="2455800"/>
          </a:xfrm>
          <a:prstGeom prst="roundRect">
            <a:avLst>
              <a:gd fmla="val 4469" name="adj"/>
            </a:avLst>
          </a:prstGeom>
          <a:noFill/>
          <a:ln cap="flat" cmpd="sng" w="28575">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19" name="Google Shape;319;p34"/>
          <p:cNvCxnSpPr>
            <a:stCxn id="318" idx="3"/>
            <a:endCxn id="306" idx="1"/>
          </p:cNvCxnSpPr>
          <p:nvPr/>
        </p:nvCxnSpPr>
        <p:spPr>
          <a:xfrm>
            <a:off x="1262300" y="3132300"/>
            <a:ext cx="1288500" cy="648000"/>
          </a:xfrm>
          <a:prstGeom prst="curvedConnector3">
            <a:avLst>
              <a:gd fmla="val 50001" name="adj1"/>
            </a:avLst>
          </a:prstGeom>
          <a:noFill/>
          <a:ln cap="flat" cmpd="sng" w="28575">
            <a:solidFill>
              <a:srgbClr val="F1C232"/>
            </a:solidFill>
            <a:prstDash val="solid"/>
            <a:round/>
            <a:headEnd len="med" w="med" type="none"/>
            <a:tailEnd len="med" w="med" type="triangl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id="82" name="Google Shape;82;p17"/>
          <p:cNvPicPr preferRelativeResize="0"/>
          <p:nvPr/>
        </p:nvPicPr>
        <p:blipFill>
          <a:blip r:embed="rId3">
            <a:alphaModFix/>
          </a:blip>
          <a:stretch>
            <a:fillRect/>
          </a:stretch>
        </p:blipFill>
        <p:spPr>
          <a:xfrm>
            <a:off x="1293363" y="2182100"/>
            <a:ext cx="2040475" cy="2040475"/>
          </a:xfrm>
          <a:prstGeom prst="rect">
            <a:avLst/>
          </a:prstGeom>
          <a:noFill/>
          <a:ln>
            <a:noFill/>
          </a:ln>
        </p:spPr>
      </p:pic>
      <p:sp>
        <p:nvSpPr>
          <p:cNvPr id="83" name="Google Shape;83;p17"/>
          <p:cNvSpPr txBox="1"/>
          <p:nvPr>
            <p:ph type="title"/>
          </p:nvPr>
        </p:nvSpPr>
        <p:spPr>
          <a:xfrm>
            <a:off x="189300" y="484100"/>
            <a:ext cx="4248600" cy="1774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1100"/>
              <a:buNone/>
            </a:pPr>
            <a:r>
              <a:rPr lang="fr-CA" sz="3080"/>
              <a:t>Manipulation virtuelle en mathématique avec Polypad</a:t>
            </a:r>
            <a:endParaRPr sz="3080"/>
          </a:p>
        </p:txBody>
      </p:sp>
      <p:sp>
        <p:nvSpPr>
          <p:cNvPr id="84" name="Google Shape;84;p17"/>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fr-CA" sz="1600">
                <a:latin typeface="Source Sans Pro"/>
                <a:ea typeface="Source Sans Pro"/>
                <a:cs typeface="Source Sans Pro"/>
                <a:sym typeface="Source Sans Pro"/>
              </a:rPr>
              <a:t>Polypad de Mathigon est une application gratuite en ligne utilisée comme outil de manipulation virtuelle pour la géométrie, les opérations sur les nombres, les fractions, l’algèbre, la probabilité et la statistique. Cette application s’utilise aussi bien au TNI que sur les appareils de vos élèves. Cet atelier vous permettra de découvrir son potentiel en explorant ses différents outils dynamiques et ses multiples ressources.</a:t>
            </a:r>
            <a:endParaRPr sz="1600">
              <a:latin typeface="Source Sans Pro"/>
              <a:ea typeface="Source Sans Pro"/>
              <a:cs typeface="Source Sans Pro"/>
              <a:sym typeface="Source Sans Pro"/>
            </a:endParaRPr>
          </a:p>
        </p:txBody>
      </p:sp>
      <p:sp>
        <p:nvSpPr>
          <p:cNvPr id="85" name="Google Shape;85;p17"/>
          <p:cNvSpPr txBox="1"/>
          <p:nvPr/>
        </p:nvSpPr>
        <p:spPr>
          <a:xfrm>
            <a:off x="1451150" y="4794725"/>
            <a:ext cx="2784600" cy="246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600"/>
              </a:spcAft>
              <a:buNone/>
            </a:pPr>
            <a:r>
              <a:rPr lang="fr-CA" sz="800">
                <a:latin typeface="Ubuntu"/>
                <a:ea typeface="Ubuntu"/>
                <a:cs typeface="Ubuntu"/>
                <a:sym typeface="Ubuntu"/>
              </a:rPr>
              <a:t>Cette présentation est mise à disposition par le  </a:t>
            </a:r>
            <a:r>
              <a:rPr lang="fr-CA" sz="800" u="sng">
                <a:latin typeface="Ubuntu"/>
                <a:ea typeface="Ubuntu"/>
                <a:cs typeface="Ubuntu"/>
                <a:sym typeface="Ubuntu"/>
                <a:hlinkClick r:id="rId4"/>
              </a:rPr>
              <a:t>RÉCIT MST</a:t>
            </a:r>
            <a:r>
              <a:rPr lang="fr-CA" sz="800">
                <a:latin typeface="Ubuntu"/>
                <a:ea typeface="Ubuntu"/>
                <a:cs typeface="Ubuntu"/>
                <a:sym typeface="Ubuntu"/>
              </a:rPr>
              <a:t>, sauf exception, selon les termes de la </a:t>
            </a:r>
            <a:r>
              <a:rPr lang="fr-CA" sz="800" u="sng">
                <a:latin typeface="Ubuntu"/>
                <a:ea typeface="Ubuntu"/>
                <a:cs typeface="Ubuntu"/>
                <a:sym typeface="Ubuntu"/>
                <a:hlinkClick r:id="rId5"/>
              </a:rPr>
              <a:t>Licence CC</a:t>
            </a:r>
            <a:r>
              <a:rPr lang="fr-CA" sz="800">
                <a:latin typeface="Ubuntu"/>
                <a:ea typeface="Ubuntu"/>
                <a:cs typeface="Ubuntu"/>
                <a:sym typeface="Ubuntu"/>
              </a:rPr>
              <a:t>, 2022.</a:t>
            </a:r>
            <a:endParaRPr sz="800">
              <a:latin typeface="Ubuntu"/>
              <a:ea typeface="Ubuntu"/>
              <a:cs typeface="Ubuntu"/>
              <a:sym typeface="Ubuntu"/>
            </a:endParaRPr>
          </a:p>
        </p:txBody>
      </p:sp>
      <p:pic>
        <p:nvPicPr>
          <p:cNvPr id="86" name="Google Shape;86;p17">
            <a:hlinkClick r:id="rId6"/>
          </p:cNvPr>
          <p:cNvPicPr preferRelativeResize="0"/>
          <p:nvPr/>
        </p:nvPicPr>
        <p:blipFill>
          <a:blip r:embed="rId7">
            <a:alphaModFix/>
          </a:blip>
          <a:stretch>
            <a:fillRect/>
          </a:stretch>
        </p:blipFill>
        <p:spPr>
          <a:xfrm>
            <a:off x="582654" y="4772723"/>
            <a:ext cx="829726" cy="290325"/>
          </a:xfrm>
          <a:prstGeom prst="rect">
            <a:avLst/>
          </a:prstGeom>
          <a:noFill/>
          <a:ln>
            <a:noFill/>
          </a:ln>
        </p:spPr>
      </p:pic>
      <p:pic>
        <p:nvPicPr>
          <p:cNvPr id="87" name="Google Shape;87;p17"/>
          <p:cNvPicPr preferRelativeResize="0"/>
          <p:nvPr/>
        </p:nvPicPr>
        <p:blipFill rotWithShape="1">
          <a:blip r:embed="rId8">
            <a:alphaModFix/>
          </a:blip>
          <a:srcRect b="0" l="15168" r="14641" t="0"/>
          <a:stretch/>
        </p:blipFill>
        <p:spPr>
          <a:xfrm>
            <a:off x="152400" y="101600"/>
            <a:ext cx="2576578" cy="554100"/>
          </a:xfrm>
          <a:prstGeom prst="rect">
            <a:avLst/>
          </a:prstGeom>
          <a:noFill/>
          <a:ln>
            <a:noFill/>
          </a:ln>
        </p:spPr>
      </p:pic>
      <p:sp>
        <p:nvSpPr>
          <p:cNvPr id="88" name="Google Shape;88;p17"/>
          <p:cNvSpPr txBox="1"/>
          <p:nvPr/>
        </p:nvSpPr>
        <p:spPr>
          <a:xfrm>
            <a:off x="170375" y="4110625"/>
            <a:ext cx="4085700" cy="615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400"/>
              </a:spcBef>
              <a:spcAft>
                <a:spcPts val="0"/>
              </a:spcAft>
              <a:buClr>
                <a:schemeClr val="dk1"/>
              </a:buClr>
              <a:buSzPts val="1100"/>
              <a:buFont typeface="Arial"/>
              <a:buNone/>
            </a:pPr>
            <a:r>
              <a:rPr b="1" lang="fr-CA" sz="2800">
                <a:solidFill>
                  <a:srgbClr val="0069BF"/>
                </a:solidFill>
              </a:rPr>
              <a:t>monurl.ca/poly19avril</a:t>
            </a:r>
            <a:endParaRPr sz="2400">
              <a:solidFill>
                <a:srgbClr val="0069BF"/>
              </a:solidFill>
              <a:highlight>
                <a:srgbClr val="FFFF00"/>
              </a:highlight>
              <a:latin typeface="Dosis SemiBold"/>
              <a:ea typeface="Dosis SemiBold"/>
              <a:cs typeface="Dosis SemiBold"/>
              <a:sym typeface="Dosis SemiBo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5"/>
          <p:cNvSpPr txBox="1"/>
          <p:nvPr>
            <p:ph type="title"/>
          </p:nvPr>
        </p:nvSpPr>
        <p:spPr>
          <a:xfrm>
            <a:off x="947450" y="450150"/>
            <a:ext cx="6367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Exploration</a:t>
            </a:r>
            <a:r>
              <a:rPr lang="fr-CA"/>
              <a:t> (Polypad)</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6"/>
          <p:cNvSpPr txBox="1"/>
          <p:nvPr>
            <p:ph type="title"/>
          </p:nvPr>
        </p:nvSpPr>
        <p:spPr>
          <a:xfrm>
            <a:off x="311700" y="184894"/>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Quelques démonstrations</a:t>
            </a:r>
            <a:endParaRPr/>
          </a:p>
        </p:txBody>
      </p:sp>
      <p:sp>
        <p:nvSpPr>
          <p:cNvPr id="330" name="Google Shape;330;p36"/>
          <p:cNvSpPr txBox="1"/>
          <p:nvPr/>
        </p:nvSpPr>
        <p:spPr>
          <a:xfrm>
            <a:off x="459325" y="1482713"/>
            <a:ext cx="578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Dosis SemiBold"/>
              <a:ea typeface="Dosis SemiBold"/>
              <a:cs typeface="Dosis SemiBold"/>
              <a:sym typeface="Dosis SemiBold"/>
            </a:endParaRPr>
          </a:p>
        </p:txBody>
      </p:sp>
      <p:sp>
        <p:nvSpPr>
          <p:cNvPr id="331" name="Google Shape;331;p36"/>
          <p:cNvSpPr txBox="1"/>
          <p:nvPr/>
        </p:nvSpPr>
        <p:spPr>
          <a:xfrm>
            <a:off x="995475" y="1054638"/>
            <a:ext cx="30438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sz="1500">
                <a:latin typeface="Dosis"/>
                <a:ea typeface="Dosis"/>
                <a:cs typeface="Dosis"/>
                <a:sym typeface="Dosis"/>
              </a:rPr>
              <a:t>Exemples d’activité à explorer</a:t>
            </a:r>
            <a:endParaRPr b="1" sz="1500">
              <a:latin typeface="Dosis"/>
              <a:ea typeface="Dosis"/>
              <a:cs typeface="Dosis"/>
              <a:sym typeface="Dosis"/>
            </a:endParaRPr>
          </a:p>
          <a:p>
            <a:pPr indent="457200" lvl="0" marL="0" rtl="0" algn="l">
              <a:spcBef>
                <a:spcPts val="0"/>
              </a:spcBef>
              <a:spcAft>
                <a:spcPts val="0"/>
              </a:spcAft>
              <a:buNone/>
            </a:pPr>
            <a:r>
              <a:rPr lang="fr-CA" sz="1500" u="sng">
                <a:solidFill>
                  <a:schemeClr val="accent5"/>
                </a:solidFill>
                <a:latin typeface="Dosis SemiBold"/>
                <a:ea typeface="Dosis SemiBold"/>
                <a:cs typeface="Dosis SemiBold"/>
                <a:sym typeface="Dosis SemiBold"/>
                <a:hlinkClick r:id="rId3">
                  <a:extLst>
                    <a:ext uri="{A12FA001-AC4F-418D-AE19-62706E023703}">
                      <ahyp:hlinkClr val="tx"/>
                    </a:ext>
                  </a:extLst>
                </a:hlinkClick>
              </a:rPr>
              <a:t>Opérations sur les fractions</a:t>
            </a:r>
            <a:endParaRPr sz="1500">
              <a:latin typeface="Dosis SemiBold"/>
              <a:ea typeface="Dosis SemiBold"/>
              <a:cs typeface="Dosis SemiBold"/>
              <a:sym typeface="Dosis SemiBold"/>
            </a:endParaRPr>
          </a:p>
          <a:p>
            <a:pPr indent="457200" lvl="0" marL="0" rtl="0" algn="l">
              <a:spcBef>
                <a:spcPts val="0"/>
              </a:spcBef>
              <a:spcAft>
                <a:spcPts val="0"/>
              </a:spcAft>
              <a:buClr>
                <a:schemeClr val="dk1"/>
              </a:buClr>
              <a:buSzPts val="1100"/>
              <a:buFont typeface="Arial"/>
              <a:buNone/>
            </a:pPr>
            <a:r>
              <a:rPr lang="fr-CA" sz="1500" u="sng">
                <a:solidFill>
                  <a:schemeClr val="accent5"/>
                </a:solidFill>
                <a:latin typeface="Dosis SemiBold"/>
                <a:ea typeface="Dosis SemiBold"/>
                <a:cs typeface="Dosis SemiBold"/>
                <a:sym typeface="Dosis SemiBold"/>
                <a:hlinkClick r:id="rId4">
                  <a:extLst>
                    <a:ext uri="{A12FA001-AC4F-418D-AE19-62706E023703}">
                      <ahyp:hlinkClr val="tx"/>
                    </a:ext>
                  </a:extLst>
                </a:hlinkClick>
              </a:rPr>
              <a:t>Concept de moyenne</a:t>
            </a:r>
            <a:endParaRPr sz="1500">
              <a:latin typeface="Dosis SemiBold"/>
              <a:ea typeface="Dosis SemiBold"/>
              <a:cs typeface="Dosis SemiBold"/>
              <a:sym typeface="Dosis SemiBold"/>
            </a:endParaRPr>
          </a:p>
          <a:p>
            <a:pPr indent="457200" lvl="0" marL="0" rtl="0" algn="l">
              <a:spcBef>
                <a:spcPts val="0"/>
              </a:spcBef>
              <a:spcAft>
                <a:spcPts val="0"/>
              </a:spcAft>
              <a:buClr>
                <a:schemeClr val="dk1"/>
              </a:buClr>
              <a:buSzPts val="1100"/>
              <a:buFont typeface="Arial"/>
              <a:buNone/>
            </a:pPr>
            <a:r>
              <a:t/>
            </a:r>
            <a:endParaRPr sz="1500">
              <a:latin typeface="Dosis SemiBold"/>
              <a:ea typeface="Dosis SemiBold"/>
              <a:cs typeface="Dosis SemiBold"/>
              <a:sym typeface="Dosis SemiBold"/>
            </a:endParaRPr>
          </a:p>
          <a:p>
            <a:pPr indent="457200" lvl="0" marL="0" rtl="0" algn="l">
              <a:spcBef>
                <a:spcPts val="0"/>
              </a:spcBef>
              <a:spcAft>
                <a:spcPts val="0"/>
              </a:spcAft>
              <a:buClr>
                <a:schemeClr val="dk1"/>
              </a:buClr>
              <a:buSzPts val="1100"/>
              <a:buFont typeface="Arial"/>
              <a:buNone/>
            </a:pPr>
            <a:r>
              <a:rPr lang="fr-CA" sz="1500">
                <a:latin typeface="Dosis SemiBold"/>
                <a:ea typeface="Dosis SemiBold"/>
                <a:cs typeface="Dosis SemiBold"/>
                <a:sym typeface="Dosis SemiBold"/>
              </a:rPr>
              <a:t>*</a:t>
            </a:r>
            <a:r>
              <a:rPr lang="fr-CA" sz="1500" u="sng">
                <a:solidFill>
                  <a:schemeClr val="hlink"/>
                </a:solidFill>
                <a:latin typeface="Dosis SemiBold"/>
                <a:ea typeface="Dosis SemiBold"/>
                <a:cs typeface="Dosis SemiBold"/>
                <a:sym typeface="Dosis SemiBold"/>
                <a:hlinkClick r:id="rId5"/>
              </a:rPr>
              <a:t>Compléter le carré</a:t>
            </a:r>
            <a:endParaRPr sz="1500">
              <a:latin typeface="Dosis SemiBold"/>
              <a:ea typeface="Dosis SemiBold"/>
              <a:cs typeface="Dosis SemiBold"/>
              <a:sym typeface="Dosis SemiBold"/>
            </a:endParaRPr>
          </a:p>
          <a:p>
            <a:pPr indent="0" lvl="0" marL="0" rtl="0" algn="l">
              <a:spcBef>
                <a:spcPts val="0"/>
              </a:spcBef>
              <a:spcAft>
                <a:spcPts val="0"/>
              </a:spcAft>
              <a:buClr>
                <a:schemeClr val="dk1"/>
              </a:buClr>
              <a:buSzPts val="1100"/>
              <a:buFont typeface="Arial"/>
              <a:buNone/>
            </a:pPr>
            <a:r>
              <a:t/>
            </a:r>
            <a:endParaRPr sz="1500">
              <a:latin typeface="Dosis SemiBold"/>
              <a:ea typeface="Dosis SemiBold"/>
              <a:cs typeface="Dosis SemiBold"/>
              <a:sym typeface="Dosis SemiBold"/>
            </a:endParaRPr>
          </a:p>
        </p:txBody>
      </p:sp>
      <p:sp>
        <p:nvSpPr>
          <p:cNvPr id="332" name="Google Shape;332;p36"/>
          <p:cNvSpPr txBox="1"/>
          <p:nvPr/>
        </p:nvSpPr>
        <p:spPr>
          <a:xfrm>
            <a:off x="995475" y="2611375"/>
            <a:ext cx="76644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a:latin typeface="Dosis"/>
                <a:ea typeface="Dosis"/>
                <a:cs typeface="Dosis"/>
                <a:sym typeface="Dosis"/>
              </a:rPr>
              <a:t>Démonstrations vidéos:</a:t>
            </a:r>
            <a:endParaRPr b="1">
              <a:latin typeface="Dosis"/>
              <a:ea typeface="Dosis"/>
              <a:cs typeface="Dosis"/>
              <a:sym typeface="Dosis"/>
            </a:endParaRPr>
          </a:p>
          <a:p>
            <a:pPr indent="457200" lvl="0" marL="0" rtl="0" algn="l">
              <a:spcBef>
                <a:spcPts val="0"/>
              </a:spcBef>
              <a:spcAft>
                <a:spcPts val="0"/>
              </a:spcAft>
              <a:buNone/>
            </a:pPr>
            <a:r>
              <a:rPr lang="fr-CA">
                <a:latin typeface="Dosis SemiBold"/>
                <a:ea typeface="Dosis SemiBold"/>
                <a:cs typeface="Dosis SemiBold"/>
                <a:sym typeface="Dosis SemiBold"/>
              </a:rPr>
              <a:t>Multiplication de fractions (</a:t>
            </a:r>
            <a:r>
              <a:rPr lang="fr-CA" u="sng">
                <a:solidFill>
                  <a:schemeClr val="hlink"/>
                </a:solidFill>
                <a:latin typeface="Dosis SemiBold"/>
                <a:ea typeface="Dosis SemiBold"/>
                <a:cs typeface="Dosis SemiBold"/>
                <a:sym typeface="Dosis SemiBold"/>
                <a:hlinkClick r:id="rId6"/>
              </a:rPr>
              <a:t>vidéo</a:t>
            </a:r>
            <a:r>
              <a:rPr lang="fr-CA">
                <a:latin typeface="Dosis SemiBold"/>
                <a:ea typeface="Dosis SemiBold"/>
                <a:cs typeface="Dosis SemiBold"/>
                <a:sym typeface="Dosis SemiBold"/>
              </a:rPr>
              <a:t>, </a:t>
            </a:r>
            <a:r>
              <a:rPr lang="fr-CA" u="sng">
                <a:solidFill>
                  <a:schemeClr val="hlink"/>
                </a:solidFill>
                <a:latin typeface="Dosis SemiBold"/>
                <a:ea typeface="Dosis SemiBold"/>
                <a:cs typeface="Dosis SemiBold"/>
                <a:sym typeface="Dosis SemiBold"/>
                <a:hlinkClick r:id="rId7"/>
              </a:rPr>
              <a:t>canevas</a:t>
            </a:r>
            <a:r>
              <a:rPr lang="fr-CA">
                <a:latin typeface="Dosis SemiBold"/>
                <a:ea typeface="Dosis SemiBold"/>
                <a:cs typeface="Dosis SemiBold"/>
                <a:sym typeface="Dosis SemiBold"/>
              </a:rPr>
              <a:t>)(</a:t>
            </a:r>
            <a:r>
              <a:rPr lang="fr-CA" u="sng">
                <a:solidFill>
                  <a:schemeClr val="hlink"/>
                </a:solidFill>
                <a:latin typeface="Dosis SemiBold"/>
                <a:ea typeface="Dosis SemiBold"/>
                <a:cs typeface="Dosis SemiBold"/>
                <a:sym typeface="Dosis SemiBold"/>
                <a:hlinkClick r:id="rId8"/>
              </a:rPr>
              <a:t>autre vidéo</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Division de fractions (</a:t>
            </a:r>
            <a:r>
              <a:rPr lang="fr-CA" u="sng">
                <a:solidFill>
                  <a:schemeClr val="hlink"/>
                </a:solidFill>
                <a:latin typeface="Dosis SemiBold"/>
                <a:ea typeface="Dosis SemiBold"/>
                <a:cs typeface="Dosis SemiBold"/>
                <a:sym typeface="Dosis SemiBold"/>
                <a:hlinkClick r:id="rId9"/>
              </a:rPr>
              <a:t>vidéo</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Conversion d’une fraction en nombre décimal (</a:t>
            </a:r>
            <a:r>
              <a:rPr lang="fr-CA" u="sng">
                <a:solidFill>
                  <a:schemeClr val="hlink"/>
                </a:solidFill>
                <a:latin typeface="Dosis SemiBold"/>
                <a:ea typeface="Dosis SemiBold"/>
                <a:cs typeface="Dosis SemiBold"/>
                <a:sym typeface="Dosis SemiBold"/>
                <a:hlinkClick r:id="rId10"/>
              </a:rPr>
              <a:t>vidéo</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Découvrir la valeur des 2 cartes (</a:t>
            </a:r>
            <a:r>
              <a:rPr lang="fr-CA" u="sng">
                <a:solidFill>
                  <a:schemeClr val="hlink"/>
                </a:solidFill>
                <a:latin typeface="Dosis SemiBold"/>
                <a:ea typeface="Dosis SemiBold"/>
                <a:cs typeface="Dosis SemiBold"/>
                <a:sym typeface="Dosis SemiBold"/>
                <a:hlinkClick r:id="rId11"/>
              </a:rPr>
              <a:t>vidéo</a:t>
            </a:r>
            <a:r>
              <a:rPr lang="fr-CA">
                <a:latin typeface="Dosis SemiBold"/>
                <a:ea typeface="Dosis SemiBold"/>
                <a:cs typeface="Dosis SemiBold"/>
                <a:sym typeface="Dosis SemiBold"/>
              </a:rPr>
              <a:t>, </a:t>
            </a:r>
            <a:r>
              <a:rPr lang="fr-CA" u="sng">
                <a:solidFill>
                  <a:schemeClr val="hlink"/>
                </a:solidFill>
                <a:latin typeface="Dosis SemiBold"/>
                <a:ea typeface="Dosis SemiBold"/>
                <a:cs typeface="Dosis SemiBold"/>
                <a:sym typeface="Dosis SemiBold"/>
                <a:hlinkClick r:id="rId12"/>
              </a:rPr>
              <a:t>canevas</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Tutoriels de S. Godmé en français (</a:t>
            </a:r>
            <a:r>
              <a:rPr lang="fr-CA" u="sng">
                <a:solidFill>
                  <a:schemeClr val="hlink"/>
                </a:solidFill>
                <a:latin typeface="Dosis SemiBold"/>
                <a:ea typeface="Dosis SemiBold"/>
                <a:cs typeface="Dosis SemiBold"/>
                <a:sym typeface="Dosis SemiBold"/>
                <a:hlinkClick r:id="rId13"/>
              </a:rPr>
              <a:t>Arithmétique</a:t>
            </a:r>
            <a:r>
              <a:rPr lang="fr-CA">
                <a:latin typeface="Dosis SemiBold"/>
                <a:ea typeface="Dosis SemiBold"/>
                <a:cs typeface="Dosis SemiBold"/>
                <a:sym typeface="Dosis SemiBold"/>
              </a:rPr>
              <a:t>, </a:t>
            </a:r>
            <a:r>
              <a:rPr lang="fr-CA" u="sng">
                <a:solidFill>
                  <a:schemeClr val="hlink"/>
                </a:solidFill>
                <a:latin typeface="Dosis SemiBold"/>
                <a:ea typeface="Dosis SemiBold"/>
                <a:cs typeface="Dosis SemiBold"/>
                <a:sym typeface="Dosis SemiBold"/>
                <a:hlinkClick r:id="rId14"/>
              </a:rPr>
              <a:t>Développer</a:t>
            </a:r>
            <a:r>
              <a:rPr lang="fr-CA">
                <a:latin typeface="Dosis SemiBold"/>
                <a:ea typeface="Dosis SemiBold"/>
                <a:cs typeface="Dosis SemiBold"/>
                <a:sym typeface="Dosis SemiBold"/>
              </a:rPr>
              <a:t> et </a:t>
            </a:r>
            <a:r>
              <a:rPr lang="fr-CA" u="sng">
                <a:solidFill>
                  <a:schemeClr val="hlink"/>
                </a:solidFill>
                <a:latin typeface="Dosis SemiBold"/>
                <a:ea typeface="Dosis SemiBold"/>
                <a:cs typeface="Dosis SemiBold"/>
                <a:sym typeface="Dosis SemiBold"/>
                <a:hlinkClick r:id="rId15"/>
              </a:rPr>
              <a:t>Addition/soustraction</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*Résoudre un système d’équations linéaires (</a:t>
            </a:r>
            <a:r>
              <a:rPr lang="fr-CA" u="sng">
                <a:solidFill>
                  <a:schemeClr val="hlink"/>
                </a:solidFill>
                <a:latin typeface="Dosis SemiBold"/>
                <a:ea typeface="Dosis SemiBold"/>
                <a:cs typeface="Dosis SemiBold"/>
                <a:sym typeface="Dosis SemiBold"/>
                <a:hlinkClick r:id="rId16"/>
              </a:rPr>
              <a:t>vidéo,</a:t>
            </a:r>
            <a:r>
              <a:rPr lang="fr-CA">
                <a:latin typeface="Dosis SemiBold"/>
                <a:ea typeface="Dosis SemiBold"/>
                <a:cs typeface="Dosis SemiBold"/>
                <a:sym typeface="Dosis SemiBold"/>
              </a:rPr>
              <a:t> </a:t>
            </a:r>
            <a:r>
              <a:rPr lang="fr-CA" u="sng">
                <a:solidFill>
                  <a:schemeClr val="hlink"/>
                </a:solidFill>
                <a:latin typeface="Dosis SemiBold"/>
                <a:ea typeface="Dosis SemiBold"/>
                <a:cs typeface="Dosis SemiBold"/>
                <a:sym typeface="Dosis SemiBold"/>
                <a:hlinkClick r:id="rId17"/>
              </a:rPr>
              <a:t>canevas</a:t>
            </a:r>
            <a:r>
              <a:rPr lang="fr-CA">
                <a:latin typeface="Dosis SemiBold"/>
                <a:ea typeface="Dosis SemiBold"/>
                <a:cs typeface="Dosis SemiBold"/>
                <a:sym typeface="Dosis SemiBold"/>
              </a:rPr>
              <a:t>) (</a:t>
            </a:r>
            <a:r>
              <a:rPr lang="fr-CA" u="sng">
                <a:solidFill>
                  <a:schemeClr val="hlink"/>
                </a:solidFill>
                <a:latin typeface="Dosis SemiBold"/>
                <a:ea typeface="Dosis SemiBold"/>
                <a:cs typeface="Dosis SemiBold"/>
                <a:sym typeface="Dosis SemiBold"/>
                <a:hlinkClick r:id="rId18"/>
              </a:rPr>
              <a:t>autre vidéo</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*Compléter le carré - expression algébrique (</a:t>
            </a:r>
            <a:r>
              <a:rPr lang="fr-CA" u="sng">
                <a:solidFill>
                  <a:schemeClr val="hlink"/>
                </a:solidFill>
                <a:latin typeface="Dosis SemiBold"/>
                <a:ea typeface="Dosis SemiBold"/>
                <a:cs typeface="Dosis SemiBold"/>
                <a:sym typeface="Dosis SemiBold"/>
                <a:hlinkClick r:id="rId19"/>
              </a:rPr>
              <a:t>vidéo</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37"/>
          <p:cNvSpPr txBox="1"/>
          <p:nvPr>
            <p:ph type="title"/>
          </p:nvPr>
        </p:nvSpPr>
        <p:spPr>
          <a:xfrm>
            <a:off x="947450" y="450150"/>
            <a:ext cx="6367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Ressources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38"/>
          <p:cNvSpPr txBox="1"/>
          <p:nvPr>
            <p:ph type="title"/>
          </p:nvPr>
        </p:nvSpPr>
        <p:spPr>
          <a:xfrm>
            <a:off x="311700" y="184900"/>
            <a:ext cx="3785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Ressources</a:t>
            </a:r>
            <a:endParaRPr/>
          </a:p>
        </p:txBody>
      </p:sp>
      <p:sp>
        <p:nvSpPr>
          <p:cNvPr id="343" name="Google Shape;343;p38"/>
          <p:cNvSpPr txBox="1"/>
          <p:nvPr/>
        </p:nvSpPr>
        <p:spPr>
          <a:xfrm>
            <a:off x="923325" y="726150"/>
            <a:ext cx="7100100" cy="3771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700" u="sng">
                <a:solidFill>
                  <a:srgbClr val="3C78D8"/>
                </a:solidFill>
                <a:latin typeface="Dosis SemiBold"/>
                <a:ea typeface="Dosis SemiBold"/>
                <a:cs typeface="Dosis SemiBold"/>
                <a:sym typeface="Dosis SemiBold"/>
                <a:hlinkClick r:id="rId3">
                  <a:extLst>
                    <a:ext uri="{A12FA001-AC4F-418D-AE19-62706E023703}">
                      <ahyp:hlinkClr val="tx"/>
                    </a:ext>
                  </a:extLst>
                </a:hlinkClick>
              </a:rPr>
              <a:t>Tutoriels pour débuter</a:t>
            </a:r>
            <a:endParaRPr sz="1700">
              <a:solidFill>
                <a:srgbClr val="3C78D8"/>
              </a:solidFill>
              <a:latin typeface="Dosis SemiBold"/>
              <a:ea typeface="Dosis SemiBold"/>
              <a:cs typeface="Dosis SemiBold"/>
              <a:sym typeface="Dosis SemiBold"/>
            </a:endParaRPr>
          </a:p>
          <a:p>
            <a:pPr indent="0" lvl="0" marL="0" rtl="0" algn="l">
              <a:spcBef>
                <a:spcPts val="0"/>
              </a:spcBef>
              <a:spcAft>
                <a:spcPts val="0"/>
              </a:spcAft>
              <a:buNone/>
            </a:pPr>
            <a:r>
              <a:rPr lang="fr-CA">
                <a:latin typeface="Dosis SemiBold"/>
                <a:ea typeface="Dosis SemiBold"/>
                <a:cs typeface="Dosis SemiBold"/>
                <a:sym typeface="Dosis SemiBold"/>
              </a:rPr>
              <a:t>Les pages sont en anglais, mais plusieurs vidéos sont muettes.</a:t>
            </a:r>
            <a:endParaRPr>
              <a:latin typeface="Dosis SemiBold"/>
              <a:ea typeface="Dosis SemiBold"/>
              <a:cs typeface="Dosis SemiBold"/>
              <a:sym typeface="Dosis SemiBold"/>
            </a:endParaRPr>
          </a:p>
          <a:p>
            <a:pPr indent="0" lvl="0" marL="0" rtl="0" algn="l">
              <a:spcBef>
                <a:spcPts val="0"/>
              </a:spcBef>
              <a:spcAft>
                <a:spcPts val="0"/>
              </a:spcAft>
              <a:buNone/>
            </a:pPr>
            <a:r>
              <a:t/>
            </a:r>
            <a:endParaRPr sz="1700">
              <a:latin typeface="Dosis SemiBold"/>
              <a:ea typeface="Dosis SemiBold"/>
              <a:cs typeface="Dosis SemiBold"/>
              <a:sym typeface="Dosis SemiBold"/>
            </a:endParaRPr>
          </a:p>
          <a:p>
            <a:pPr indent="0" lvl="0" marL="0" rtl="0" algn="l">
              <a:spcBef>
                <a:spcPts val="0"/>
              </a:spcBef>
              <a:spcAft>
                <a:spcPts val="0"/>
              </a:spcAft>
              <a:buNone/>
            </a:pPr>
            <a:r>
              <a:rPr lang="fr-CA" sz="1700" u="sng">
                <a:solidFill>
                  <a:srgbClr val="3C78D8"/>
                </a:solidFill>
                <a:latin typeface="Dosis SemiBold"/>
                <a:ea typeface="Dosis SemiBold"/>
                <a:cs typeface="Dosis SemiBold"/>
                <a:sym typeface="Dosis SemiBold"/>
                <a:hlinkClick r:id="rId4">
                  <a:extLst>
                    <a:ext uri="{A12FA001-AC4F-418D-AE19-62706E023703}">
                      <ahyp:hlinkClr val="tx"/>
                    </a:ext>
                  </a:extLst>
                </a:hlinkClick>
              </a:rPr>
              <a:t>Webinaires de Mathigon</a:t>
            </a:r>
            <a:endParaRPr sz="1700">
              <a:latin typeface="Dosis SemiBold"/>
              <a:ea typeface="Dosis SemiBold"/>
              <a:cs typeface="Dosis SemiBold"/>
              <a:sym typeface="Dosis SemiBold"/>
            </a:endParaRPr>
          </a:p>
          <a:p>
            <a:pPr indent="0" lvl="0" marL="0" rtl="0" algn="l">
              <a:spcBef>
                <a:spcPts val="0"/>
              </a:spcBef>
              <a:spcAft>
                <a:spcPts val="0"/>
              </a:spcAft>
              <a:buNone/>
            </a:pPr>
            <a:r>
              <a:rPr lang="fr-CA">
                <a:latin typeface="Dosis SemiBold"/>
                <a:ea typeface="Dosis SemiBold"/>
                <a:cs typeface="Dosis SemiBold"/>
                <a:sym typeface="Dosis SemiBold"/>
              </a:rPr>
              <a:t>Série de webinaires (anglais) annonçant les nouveautés avec suggestions d’application en salle de classe.</a:t>
            </a:r>
            <a:endParaRPr>
              <a:latin typeface="Dosis SemiBold"/>
              <a:ea typeface="Dosis SemiBold"/>
              <a:cs typeface="Dosis SemiBold"/>
              <a:sym typeface="Dosis SemiBold"/>
            </a:endParaRPr>
          </a:p>
          <a:p>
            <a:pPr indent="0" lvl="0" marL="0" rtl="0" algn="l">
              <a:spcBef>
                <a:spcPts val="0"/>
              </a:spcBef>
              <a:spcAft>
                <a:spcPts val="0"/>
              </a:spcAft>
              <a:buNone/>
            </a:pPr>
            <a:r>
              <a:t/>
            </a:r>
            <a:endParaRPr sz="1700">
              <a:latin typeface="Dosis SemiBold"/>
              <a:ea typeface="Dosis SemiBold"/>
              <a:cs typeface="Dosis SemiBold"/>
              <a:sym typeface="Dosis SemiBold"/>
            </a:endParaRPr>
          </a:p>
          <a:p>
            <a:pPr indent="0" lvl="0" marL="0" rtl="0" algn="l">
              <a:spcBef>
                <a:spcPts val="0"/>
              </a:spcBef>
              <a:spcAft>
                <a:spcPts val="0"/>
              </a:spcAft>
              <a:buNone/>
            </a:pPr>
            <a:r>
              <a:rPr lang="fr-CA" sz="1700" u="sng">
                <a:solidFill>
                  <a:srgbClr val="3C78D8"/>
                </a:solidFill>
                <a:latin typeface="Dosis SemiBold"/>
                <a:ea typeface="Dosis SemiBold"/>
                <a:cs typeface="Dosis SemiBold"/>
                <a:sym typeface="Dosis SemiBold"/>
                <a:hlinkClick r:id="rId5">
                  <a:extLst>
                    <a:ext uri="{A12FA001-AC4F-418D-AE19-62706E023703}">
                      <ahyp:hlinkClr val="tx"/>
                    </a:ext>
                  </a:extLst>
                </a:hlinkClick>
              </a:rPr>
              <a:t>Activités et plan de cours</a:t>
            </a:r>
            <a:r>
              <a:rPr lang="fr-CA" sz="1700">
                <a:solidFill>
                  <a:srgbClr val="3C78D8"/>
                </a:solidFill>
                <a:latin typeface="Dosis SemiBold"/>
                <a:ea typeface="Dosis SemiBold"/>
                <a:cs typeface="Dosis SemiBold"/>
                <a:sym typeface="Dosis SemiBold"/>
              </a:rPr>
              <a:t> </a:t>
            </a:r>
            <a:r>
              <a:rPr lang="fr-CA">
                <a:latin typeface="Dosis SemiBold"/>
                <a:ea typeface="Dosis SemiBold"/>
                <a:cs typeface="Dosis SemiBold"/>
                <a:sym typeface="Dosis SemiBold"/>
              </a:rPr>
              <a:t>(anglais)</a:t>
            </a:r>
            <a:endParaRPr>
              <a:latin typeface="Dosis SemiBold"/>
              <a:ea typeface="Dosis SemiBold"/>
              <a:cs typeface="Dosis SemiBold"/>
              <a:sym typeface="Dosis SemiBold"/>
            </a:endParaRPr>
          </a:p>
          <a:p>
            <a:pPr indent="0" lvl="0" marL="0" rtl="0" algn="l">
              <a:spcBef>
                <a:spcPts val="0"/>
              </a:spcBef>
              <a:spcAft>
                <a:spcPts val="0"/>
              </a:spcAft>
              <a:buNone/>
            </a:pPr>
            <a:r>
              <a:rPr lang="fr-CA">
                <a:latin typeface="Dosis SemiBold"/>
                <a:ea typeface="Dosis SemiBold"/>
                <a:cs typeface="Dosis SemiBold"/>
                <a:sym typeface="Dosis SemiBold"/>
              </a:rPr>
              <a:t>Suggestion d’activités avec canevas que l’on peut copier et modifier.</a:t>
            </a:r>
            <a:endParaRPr>
              <a:latin typeface="Dosis SemiBold"/>
              <a:ea typeface="Dosis SemiBold"/>
              <a:cs typeface="Dosis SemiBold"/>
              <a:sym typeface="Dosis SemiBold"/>
            </a:endParaRPr>
          </a:p>
          <a:p>
            <a:pPr indent="0" lvl="0" marL="0" rtl="0" algn="l">
              <a:spcBef>
                <a:spcPts val="0"/>
              </a:spcBef>
              <a:spcAft>
                <a:spcPts val="0"/>
              </a:spcAft>
              <a:buNone/>
            </a:pPr>
            <a:r>
              <a:t/>
            </a:r>
            <a:endParaRPr>
              <a:latin typeface="Dosis SemiBold"/>
              <a:ea typeface="Dosis SemiBold"/>
              <a:cs typeface="Dosis SemiBold"/>
              <a:sym typeface="Dosis SemiBold"/>
            </a:endParaRPr>
          </a:p>
          <a:p>
            <a:pPr indent="0" lvl="0" marL="0" rtl="0" algn="l">
              <a:spcBef>
                <a:spcPts val="0"/>
              </a:spcBef>
              <a:spcAft>
                <a:spcPts val="0"/>
              </a:spcAft>
              <a:buNone/>
            </a:pPr>
            <a:r>
              <a:t/>
            </a:r>
            <a:endParaRPr sz="1700">
              <a:latin typeface="Dosis SemiBold"/>
              <a:ea typeface="Dosis SemiBold"/>
              <a:cs typeface="Dosis SemiBold"/>
              <a:sym typeface="Dosis SemiBold"/>
            </a:endParaRPr>
          </a:p>
          <a:p>
            <a:pPr indent="0" lvl="0" marL="0" rtl="0" algn="l">
              <a:spcBef>
                <a:spcPts val="0"/>
              </a:spcBef>
              <a:spcAft>
                <a:spcPts val="0"/>
              </a:spcAft>
              <a:buNone/>
            </a:pPr>
            <a:r>
              <a:rPr lang="fr-CA" sz="1700">
                <a:latin typeface="Dosis SemiBold"/>
                <a:ea typeface="Dosis SemiBold"/>
                <a:cs typeface="Dosis SemiBold"/>
                <a:sym typeface="Dosis SemiBold"/>
              </a:rPr>
              <a:t>Activités Desmos (exemples)</a:t>
            </a:r>
            <a:endParaRPr sz="1700">
              <a:latin typeface="Dosis SemiBold"/>
              <a:ea typeface="Dosis SemiBold"/>
              <a:cs typeface="Dosis SemiBold"/>
              <a:sym typeface="Dosis SemiBold"/>
            </a:endParaRPr>
          </a:p>
          <a:p>
            <a:pPr indent="457200" lvl="0" marL="0" rtl="0" algn="l">
              <a:spcBef>
                <a:spcPts val="0"/>
              </a:spcBef>
              <a:spcAft>
                <a:spcPts val="0"/>
              </a:spcAft>
              <a:buNone/>
            </a:pPr>
            <a:r>
              <a:rPr lang="fr-CA" sz="1500" u="sng">
                <a:solidFill>
                  <a:srgbClr val="0069BF"/>
                </a:solidFill>
                <a:latin typeface="Dosis SemiBold"/>
                <a:ea typeface="Dosis SemiBold"/>
                <a:cs typeface="Dosis SemiBold"/>
                <a:sym typeface="Dosis SemiBold"/>
                <a:hlinkClick r:id="rId6">
                  <a:extLst>
                    <a:ext uri="{A12FA001-AC4F-418D-AE19-62706E023703}">
                      <ahyp:hlinkClr val="tx"/>
                    </a:ext>
                  </a:extLst>
                </a:hlinkClick>
              </a:rPr>
              <a:t>Collection Polypad</a:t>
            </a:r>
            <a:endParaRPr sz="1500">
              <a:solidFill>
                <a:srgbClr val="0069BF"/>
              </a:solidFill>
              <a:latin typeface="Dosis SemiBold"/>
              <a:ea typeface="Dosis SemiBold"/>
              <a:cs typeface="Dosis SemiBold"/>
              <a:sym typeface="Dosis SemiBold"/>
            </a:endParaRPr>
          </a:p>
          <a:p>
            <a:pPr indent="0" lvl="0" marL="0" rtl="0" algn="l">
              <a:spcBef>
                <a:spcPts val="0"/>
              </a:spcBef>
              <a:spcAft>
                <a:spcPts val="0"/>
              </a:spcAft>
              <a:buNone/>
            </a:pPr>
            <a:r>
              <a:rPr lang="fr-CA" sz="1500">
                <a:solidFill>
                  <a:srgbClr val="0069BF"/>
                </a:solidFill>
                <a:latin typeface="Dosis SemiBold"/>
                <a:ea typeface="Dosis SemiBold"/>
                <a:cs typeface="Dosis SemiBold"/>
                <a:sym typeface="Dosis SemiBold"/>
              </a:rPr>
              <a:t>	</a:t>
            </a:r>
            <a:r>
              <a:rPr lang="fr-CA" sz="1500" u="sng">
                <a:solidFill>
                  <a:srgbClr val="0069BF"/>
                </a:solidFill>
                <a:latin typeface="Dosis SemiBold"/>
                <a:ea typeface="Dosis SemiBold"/>
                <a:cs typeface="Dosis SemiBold"/>
                <a:sym typeface="Dosis SemiBold"/>
                <a:hlinkClick r:id="rId7">
                  <a:extLst>
                    <a:ext uri="{A12FA001-AC4F-418D-AE19-62706E023703}">
                      <ahyp:hlinkClr val="tx"/>
                    </a:ext>
                  </a:extLst>
                </a:hlinkClick>
              </a:rPr>
              <a:t>Tutoriel vidéo</a:t>
            </a:r>
            <a:r>
              <a:rPr lang="fr-CA" sz="1500">
                <a:solidFill>
                  <a:srgbClr val="0069BF"/>
                </a:solidFill>
                <a:latin typeface="Dosis SemiBold"/>
                <a:ea typeface="Dosis SemiBold"/>
                <a:cs typeface="Dosis SemiBold"/>
                <a:sym typeface="Dosis SemiBold"/>
              </a:rPr>
              <a:t> (J. Dagenais)</a:t>
            </a:r>
            <a:endParaRPr sz="1500">
              <a:solidFill>
                <a:srgbClr val="0069BF"/>
              </a:solidFill>
              <a:latin typeface="Dosis SemiBold"/>
              <a:ea typeface="Dosis SemiBold"/>
              <a:cs typeface="Dosis SemiBold"/>
              <a:sym typeface="Dosis SemiBold"/>
            </a:endParaRPr>
          </a:p>
          <a:p>
            <a:pPr indent="0" lvl="0" marL="0" rtl="0" algn="l">
              <a:spcBef>
                <a:spcPts val="0"/>
              </a:spcBef>
              <a:spcAft>
                <a:spcPts val="0"/>
              </a:spcAft>
              <a:buNone/>
            </a:pPr>
            <a:r>
              <a:t/>
            </a:r>
            <a:endParaRPr>
              <a:latin typeface="Dosis SemiBold"/>
              <a:ea typeface="Dosis SemiBold"/>
              <a:cs typeface="Dosis SemiBold"/>
              <a:sym typeface="Dosis SemiBold"/>
            </a:endParaRPr>
          </a:p>
        </p:txBody>
      </p:sp>
      <p:sp>
        <p:nvSpPr>
          <p:cNvPr id="344" name="Google Shape;344;p38"/>
          <p:cNvSpPr/>
          <p:nvPr/>
        </p:nvSpPr>
        <p:spPr>
          <a:xfrm>
            <a:off x="0" y="4749800"/>
            <a:ext cx="9144000" cy="393600"/>
          </a:xfrm>
          <a:prstGeom prst="rect">
            <a:avLst/>
          </a:prstGeom>
          <a:solidFill>
            <a:srgbClr val="0069B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fr-CA" sz="1900">
                <a:solidFill>
                  <a:schemeClr val="lt1"/>
                </a:solidFill>
                <a:latin typeface="Dosis"/>
                <a:ea typeface="Dosis"/>
                <a:cs typeface="Dosis"/>
                <a:sym typeface="Dosis"/>
              </a:rPr>
              <a:t>monurl.ca/poly19avril</a:t>
            </a:r>
            <a:endParaRPr b="1" sz="1900">
              <a:solidFill>
                <a:schemeClr val="lt1"/>
              </a:solidFill>
              <a:latin typeface="Dosis"/>
              <a:ea typeface="Dosis"/>
              <a:cs typeface="Dosis"/>
              <a:sym typeface="Dosi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39"/>
          <p:cNvSpPr txBox="1"/>
          <p:nvPr>
            <p:ph type="title"/>
          </p:nvPr>
        </p:nvSpPr>
        <p:spPr>
          <a:xfrm>
            <a:off x="324400" y="159500"/>
            <a:ext cx="6187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Des canevas de base  (en construction)</a:t>
            </a:r>
            <a:endParaRPr/>
          </a:p>
        </p:txBody>
      </p:sp>
      <p:sp>
        <p:nvSpPr>
          <p:cNvPr id="350" name="Google Shape;350;p39"/>
          <p:cNvSpPr txBox="1"/>
          <p:nvPr/>
        </p:nvSpPr>
        <p:spPr>
          <a:xfrm>
            <a:off x="451425" y="2800338"/>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a:solidFill>
                <a:srgbClr val="0069BF"/>
              </a:solidFill>
              <a:latin typeface="Dosis"/>
              <a:ea typeface="Dosis"/>
              <a:cs typeface="Dosis"/>
              <a:sym typeface="Dosis"/>
            </a:endParaRPr>
          </a:p>
        </p:txBody>
      </p:sp>
      <p:sp>
        <p:nvSpPr>
          <p:cNvPr id="351" name="Google Shape;351;p39"/>
          <p:cNvSpPr txBox="1"/>
          <p:nvPr/>
        </p:nvSpPr>
        <p:spPr>
          <a:xfrm>
            <a:off x="716938" y="1242925"/>
            <a:ext cx="30000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u="sng">
                <a:solidFill>
                  <a:srgbClr val="0069BF"/>
                </a:solidFill>
                <a:latin typeface="Dosis"/>
                <a:ea typeface="Dosis"/>
                <a:cs typeface="Dosis"/>
                <a:sym typeface="Dosis"/>
                <a:hlinkClick r:id="rId3">
                  <a:extLst>
                    <a:ext uri="{A12FA001-AC4F-418D-AE19-62706E023703}">
                      <ahyp:hlinkClr val="tx"/>
                    </a:ext>
                  </a:extLst>
                </a:hlinkClick>
              </a:rPr>
              <a:t>Pièces et billets CAN</a:t>
            </a:r>
            <a:endParaRPr b="1">
              <a:solidFill>
                <a:srgbClr val="0069BF"/>
              </a:solidFill>
              <a:latin typeface="Dosis"/>
              <a:ea typeface="Dosis"/>
              <a:cs typeface="Dosis"/>
              <a:sym typeface="Dosis"/>
            </a:endParaRPr>
          </a:p>
          <a:p>
            <a:pPr indent="0" lvl="0" marL="0" rtl="0" algn="l">
              <a:spcBef>
                <a:spcPts val="0"/>
              </a:spcBef>
              <a:spcAft>
                <a:spcPts val="0"/>
              </a:spcAft>
              <a:buNone/>
            </a:pPr>
            <a:r>
              <a:rPr b="1" lang="fr-CA" u="sng">
                <a:solidFill>
                  <a:srgbClr val="0069BF"/>
                </a:solidFill>
                <a:latin typeface="Dosis"/>
                <a:ea typeface="Dosis"/>
                <a:cs typeface="Dosis"/>
                <a:sym typeface="Dosis"/>
                <a:hlinkClick r:id="rId4">
                  <a:extLst>
                    <a:ext uri="{A12FA001-AC4F-418D-AE19-62706E023703}">
                      <ahyp:hlinkClr val="tx"/>
                    </a:ext>
                  </a:extLst>
                </a:hlinkClick>
              </a:rPr>
              <a:t>Pièces et billets CAN (restrictions)</a:t>
            </a:r>
            <a:r>
              <a:rPr b="1" lang="fr-CA">
                <a:solidFill>
                  <a:srgbClr val="0069BF"/>
                </a:solidFill>
                <a:latin typeface="Dosis"/>
                <a:ea typeface="Dosis"/>
                <a:cs typeface="Dosis"/>
                <a:sym typeface="Dosis"/>
              </a:rPr>
              <a:t> </a:t>
            </a:r>
            <a:endParaRPr b="1">
              <a:solidFill>
                <a:srgbClr val="0069BF"/>
              </a:solidFill>
              <a:latin typeface="Dosis"/>
              <a:ea typeface="Dosis"/>
              <a:cs typeface="Dosis"/>
              <a:sym typeface="Dosis"/>
            </a:endParaRPr>
          </a:p>
          <a:p>
            <a:pPr indent="0" lvl="0" marL="0" rtl="0" algn="l">
              <a:spcBef>
                <a:spcPts val="0"/>
              </a:spcBef>
              <a:spcAft>
                <a:spcPts val="0"/>
              </a:spcAft>
              <a:buNone/>
            </a:pPr>
            <a:r>
              <a:rPr b="1" lang="fr-CA" u="sng">
                <a:solidFill>
                  <a:srgbClr val="0069BF"/>
                </a:solidFill>
                <a:latin typeface="Dosis"/>
                <a:ea typeface="Dosis"/>
                <a:cs typeface="Dosis"/>
                <a:sym typeface="Dosis"/>
                <a:hlinkClick r:id="rId5">
                  <a:extLst>
                    <a:ext uri="{A12FA001-AC4F-418D-AE19-62706E023703}">
                      <ahyp:hlinkClr val="tx"/>
                    </a:ext>
                  </a:extLst>
                </a:hlinkClick>
              </a:rPr>
              <a:t>Droites numériques (1 pour 1)</a:t>
            </a:r>
            <a:endParaRPr b="1">
              <a:solidFill>
                <a:srgbClr val="0069BF"/>
              </a:solidFill>
              <a:latin typeface="Dosis"/>
              <a:ea typeface="Dosis"/>
              <a:cs typeface="Dosis"/>
              <a:sym typeface="Dosis"/>
            </a:endParaRPr>
          </a:p>
          <a:p>
            <a:pPr indent="0" lvl="0" marL="0" rtl="0" algn="l">
              <a:spcBef>
                <a:spcPts val="0"/>
              </a:spcBef>
              <a:spcAft>
                <a:spcPts val="0"/>
              </a:spcAft>
              <a:buClr>
                <a:schemeClr val="dk1"/>
              </a:buClr>
              <a:buSzPts val="1100"/>
              <a:buFont typeface="Arial"/>
              <a:buNone/>
            </a:pPr>
            <a:r>
              <a:rPr b="1" lang="fr-CA" u="sng">
                <a:solidFill>
                  <a:srgbClr val="0069BF"/>
                </a:solidFill>
                <a:latin typeface="Dosis"/>
                <a:ea typeface="Dosis"/>
                <a:cs typeface="Dosis"/>
                <a:sym typeface="Dosis"/>
                <a:hlinkClick r:id="rId6">
                  <a:extLst>
                    <a:ext uri="{A12FA001-AC4F-418D-AE19-62706E023703}">
                      <ahyp:hlinkClr val="tx"/>
                    </a:ext>
                  </a:extLst>
                </a:hlinkClick>
              </a:rPr>
              <a:t>Droites numériques &amp; Fractions (%)</a:t>
            </a:r>
            <a:endParaRPr b="1">
              <a:solidFill>
                <a:srgbClr val="0069BF"/>
              </a:solidFill>
              <a:latin typeface="Dosis"/>
              <a:ea typeface="Dosis"/>
              <a:cs typeface="Dosis"/>
              <a:sym typeface="Dosis"/>
            </a:endParaRPr>
          </a:p>
        </p:txBody>
      </p:sp>
      <p:sp>
        <p:nvSpPr>
          <p:cNvPr id="352" name="Google Shape;352;p39"/>
          <p:cNvSpPr txBox="1"/>
          <p:nvPr/>
        </p:nvSpPr>
        <p:spPr>
          <a:xfrm>
            <a:off x="716938" y="2800350"/>
            <a:ext cx="30000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fr-CA" u="sng">
                <a:solidFill>
                  <a:srgbClr val="0069BF"/>
                </a:solidFill>
                <a:latin typeface="Dosis"/>
                <a:ea typeface="Dosis"/>
                <a:cs typeface="Dosis"/>
                <a:sym typeface="Dosis"/>
                <a:hlinkClick r:id="rId7">
                  <a:extLst>
                    <a:ext uri="{A12FA001-AC4F-418D-AE19-62706E023703}">
                      <ahyp:hlinkClr val="tx"/>
                    </a:ext>
                  </a:extLst>
                </a:hlinkClick>
              </a:rPr>
              <a:t>Ordre croissant (balance et  3 cartes)</a:t>
            </a:r>
            <a:endParaRPr b="1">
              <a:solidFill>
                <a:srgbClr val="0069BF"/>
              </a:solidFill>
              <a:latin typeface="Dosis"/>
              <a:ea typeface="Dosis"/>
              <a:cs typeface="Dosis"/>
              <a:sym typeface="Dosis"/>
            </a:endParaRPr>
          </a:p>
          <a:p>
            <a:pPr indent="0" lvl="0" marL="0" rtl="0" algn="l">
              <a:spcBef>
                <a:spcPts val="0"/>
              </a:spcBef>
              <a:spcAft>
                <a:spcPts val="0"/>
              </a:spcAft>
              <a:buClr>
                <a:schemeClr val="dk1"/>
              </a:buClr>
              <a:buSzPts val="1100"/>
              <a:buFont typeface="Arial"/>
              <a:buNone/>
            </a:pPr>
            <a:r>
              <a:rPr b="1" lang="fr-CA" u="sng">
                <a:solidFill>
                  <a:srgbClr val="0069BF"/>
                </a:solidFill>
                <a:latin typeface="Dosis"/>
                <a:ea typeface="Dosis"/>
                <a:cs typeface="Dosis"/>
                <a:sym typeface="Dosis"/>
                <a:hlinkClick r:id="rId8">
                  <a:extLst>
                    <a:ext uri="{A12FA001-AC4F-418D-AE19-62706E023703}">
                      <ahyp:hlinkClr val="tx"/>
                    </a:ext>
                  </a:extLst>
                </a:hlinkClick>
              </a:rPr>
              <a:t>Ordre croissant (balance et  4 cartes)</a:t>
            </a:r>
            <a:endParaRPr b="1">
              <a:solidFill>
                <a:srgbClr val="0069BF"/>
              </a:solidFill>
              <a:latin typeface="Dosis"/>
              <a:ea typeface="Dosis"/>
              <a:cs typeface="Dosis"/>
              <a:sym typeface="Dosis"/>
            </a:endParaRPr>
          </a:p>
          <a:p>
            <a:pPr indent="0" lvl="0" marL="0" rtl="0" algn="l">
              <a:spcBef>
                <a:spcPts val="0"/>
              </a:spcBef>
              <a:spcAft>
                <a:spcPts val="0"/>
              </a:spcAft>
              <a:buClr>
                <a:schemeClr val="dk1"/>
              </a:buClr>
              <a:buSzPts val="1100"/>
              <a:buFont typeface="Arial"/>
              <a:buNone/>
            </a:pPr>
            <a:r>
              <a:rPr b="1" lang="fr-CA" u="sng">
                <a:solidFill>
                  <a:srgbClr val="0069BF"/>
                </a:solidFill>
                <a:latin typeface="Dosis"/>
                <a:ea typeface="Dosis"/>
                <a:cs typeface="Dosis"/>
                <a:sym typeface="Dosis"/>
                <a:hlinkClick r:id="rId9">
                  <a:extLst>
                    <a:ext uri="{A12FA001-AC4F-418D-AE19-62706E023703}">
                      <ahyp:hlinkClr val="tx"/>
                    </a:ext>
                  </a:extLst>
                </a:hlinkClick>
              </a:rPr>
              <a:t>Ordre croissant (balance et  5 cartes)</a:t>
            </a:r>
            <a:endParaRPr b="1">
              <a:solidFill>
                <a:srgbClr val="0069BF"/>
              </a:solidFill>
              <a:latin typeface="Dosis"/>
              <a:ea typeface="Dosis"/>
              <a:cs typeface="Dosis"/>
              <a:sym typeface="Dosis"/>
            </a:endParaRPr>
          </a:p>
          <a:p>
            <a:pPr indent="0" lvl="0" marL="0" rtl="0" algn="l">
              <a:spcBef>
                <a:spcPts val="0"/>
              </a:spcBef>
              <a:spcAft>
                <a:spcPts val="0"/>
              </a:spcAft>
              <a:buClr>
                <a:schemeClr val="dk1"/>
              </a:buClr>
              <a:buSzPts val="1100"/>
              <a:buFont typeface="Arial"/>
              <a:buNone/>
            </a:pPr>
            <a:r>
              <a:rPr b="1" lang="fr-CA" u="sng">
                <a:solidFill>
                  <a:srgbClr val="0069BF"/>
                </a:solidFill>
                <a:latin typeface="Dosis"/>
                <a:ea typeface="Dosis"/>
                <a:cs typeface="Dosis"/>
                <a:sym typeface="Dosis"/>
                <a:hlinkClick r:id="rId10">
                  <a:extLst>
                    <a:ext uri="{A12FA001-AC4F-418D-AE19-62706E023703}">
                      <ahyp:hlinkClr val="tx"/>
                    </a:ext>
                  </a:extLst>
                </a:hlinkClick>
              </a:rPr>
              <a:t>Ordre croissant (balance et cartes)</a:t>
            </a:r>
            <a:endParaRPr b="1">
              <a:solidFill>
                <a:srgbClr val="0069BF"/>
              </a:solidFill>
              <a:latin typeface="Dosis"/>
              <a:ea typeface="Dosis"/>
              <a:cs typeface="Dosis"/>
              <a:sym typeface="Dosis"/>
            </a:endParaRPr>
          </a:p>
        </p:txBody>
      </p:sp>
      <p:sp>
        <p:nvSpPr>
          <p:cNvPr id="353" name="Google Shape;353;p39"/>
          <p:cNvSpPr txBox="1"/>
          <p:nvPr/>
        </p:nvSpPr>
        <p:spPr>
          <a:xfrm>
            <a:off x="4803138" y="2415325"/>
            <a:ext cx="30000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fr-CA" u="sng">
                <a:solidFill>
                  <a:srgbClr val="0069BF"/>
                </a:solidFill>
                <a:latin typeface="Dosis"/>
                <a:ea typeface="Dosis"/>
                <a:cs typeface="Dosis"/>
                <a:sym typeface="Dosis"/>
                <a:hlinkClick r:id="rId11">
                  <a:extLst>
                    <a:ext uri="{A12FA001-AC4F-418D-AE19-62706E023703}">
                      <ahyp:hlinkClr val="tx"/>
                    </a:ext>
                  </a:extLst>
                </a:hlinkClick>
              </a:rPr>
              <a:t>Translation</a:t>
            </a:r>
            <a:endParaRPr b="1">
              <a:solidFill>
                <a:srgbClr val="0069BF"/>
              </a:solidFill>
              <a:latin typeface="Dosis"/>
              <a:ea typeface="Dosis"/>
              <a:cs typeface="Dosis"/>
              <a:sym typeface="Dosis"/>
            </a:endParaRPr>
          </a:p>
          <a:p>
            <a:pPr indent="0" lvl="0" marL="0" rtl="0" algn="l">
              <a:spcBef>
                <a:spcPts val="0"/>
              </a:spcBef>
              <a:spcAft>
                <a:spcPts val="0"/>
              </a:spcAft>
              <a:buClr>
                <a:schemeClr val="dk1"/>
              </a:buClr>
              <a:buSzPts val="1100"/>
              <a:buFont typeface="Arial"/>
              <a:buNone/>
            </a:pPr>
            <a:r>
              <a:rPr b="1" lang="fr-CA" u="sng">
                <a:solidFill>
                  <a:srgbClr val="0069BF"/>
                </a:solidFill>
                <a:latin typeface="Dosis"/>
                <a:ea typeface="Dosis"/>
                <a:cs typeface="Dosis"/>
                <a:sym typeface="Dosis"/>
                <a:hlinkClick r:id="rId12">
                  <a:extLst>
                    <a:ext uri="{A12FA001-AC4F-418D-AE19-62706E023703}">
                      <ahyp:hlinkClr val="tx"/>
                    </a:ext>
                  </a:extLst>
                </a:hlinkClick>
              </a:rPr>
              <a:t>Mesure d’un angle</a:t>
            </a:r>
            <a:endParaRPr b="1">
              <a:solidFill>
                <a:srgbClr val="0069BF"/>
              </a:solidFill>
              <a:latin typeface="Dosis"/>
              <a:ea typeface="Dosis"/>
              <a:cs typeface="Dosis"/>
              <a:sym typeface="Dosis"/>
            </a:endParaRPr>
          </a:p>
          <a:p>
            <a:pPr indent="0" lvl="0" marL="0" rtl="0" algn="l">
              <a:spcBef>
                <a:spcPts val="0"/>
              </a:spcBef>
              <a:spcAft>
                <a:spcPts val="0"/>
              </a:spcAft>
              <a:buClr>
                <a:schemeClr val="dk1"/>
              </a:buClr>
              <a:buSzPts val="1100"/>
              <a:buFont typeface="Arial"/>
              <a:buNone/>
            </a:pPr>
            <a:r>
              <a:t/>
            </a:r>
            <a:endParaRPr b="1">
              <a:solidFill>
                <a:srgbClr val="0069BF"/>
              </a:solidFill>
              <a:latin typeface="Dosis"/>
              <a:ea typeface="Dosis"/>
              <a:cs typeface="Dosis"/>
              <a:sym typeface="Dosis"/>
            </a:endParaRPr>
          </a:p>
          <a:p>
            <a:pPr indent="0" lvl="0" marL="0" rtl="0" algn="l">
              <a:spcBef>
                <a:spcPts val="0"/>
              </a:spcBef>
              <a:spcAft>
                <a:spcPts val="0"/>
              </a:spcAft>
              <a:buClr>
                <a:schemeClr val="dk1"/>
              </a:buClr>
              <a:buSzPts val="1100"/>
              <a:buFont typeface="Arial"/>
              <a:buNone/>
            </a:pPr>
            <a:r>
              <a:rPr b="1" lang="fr-CA" u="sng">
                <a:solidFill>
                  <a:srgbClr val="0069BF"/>
                </a:solidFill>
                <a:latin typeface="Dosis"/>
                <a:ea typeface="Dosis"/>
                <a:cs typeface="Dosis"/>
                <a:sym typeface="Dosis"/>
                <a:hlinkClick r:id="rId13">
                  <a:extLst>
                    <a:ext uri="{A12FA001-AC4F-418D-AE19-62706E023703}">
                      <ahyp:hlinkClr val="tx"/>
                    </a:ext>
                  </a:extLst>
                </a:hlinkClick>
              </a:rPr>
              <a:t>Fractions (couleurs)</a:t>
            </a:r>
            <a:endParaRPr b="1">
              <a:solidFill>
                <a:srgbClr val="0069BF"/>
              </a:solidFill>
              <a:latin typeface="Dosis"/>
              <a:ea typeface="Dosis"/>
              <a:cs typeface="Dosis"/>
              <a:sym typeface="Dosis"/>
            </a:endParaRPr>
          </a:p>
          <a:p>
            <a:pPr indent="0" lvl="0" marL="0" rtl="0" algn="l">
              <a:spcBef>
                <a:spcPts val="0"/>
              </a:spcBef>
              <a:spcAft>
                <a:spcPts val="0"/>
              </a:spcAft>
              <a:buClr>
                <a:schemeClr val="dk1"/>
              </a:buClr>
              <a:buSzPts val="1100"/>
              <a:buFont typeface="Arial"/>
              <a:buNone/>
            </a:pPr>
            <a:r>
              <a:t/>
            </a:r>
            <a:endParaRPr b="1">
              <a:solidFill>
                <a:srgbClr val="0069BF"/>
              </a:solidFill>
              <a:latin typeface="Dosis"/>
              <a:ea typeface="Dosis"/>
              <a:cs typeface="Dosis"/>
              <a:sym typeface="Dosis"/>
            </a:endParaRPr>
          </a:p>
          <a:p>
            <a:pPr indent="0" lvl="0" marL="0" rtl="0" algn="l">
              <a:spcBef>
                <a:spcPts val="0"/>
              </a:spcBef>
              <a:spcAft>
                <a:spcPts val="0"/>
              </a:spcAft>
              <a:buClr>
                <a:schemeClr val="dk1"/>
              </a:buClr>
              <a:buSzPts val="1100"/>
              <a:buFont typeface="Arial"/>
              <a:buNone/>
            </a:pPr>
            <a:r>
              <a:rPr b="1" lang="fr-CA" u="sng">
                <a:solidFill>
                  <a:srgbClr val="0069BF"/>
                </a:solidFill>
                <a:latin typeface="Dosis"/>
                <a:ea typeface="Dosis"/>
                <a:cs typeface="Dosis"/>
                <a:sym typeface="Dosis"/>
                <a:hlinkClick r:id="rId14">
                  <a:extLst>
                    <a:ext uri="{A12FA001-AC4F-418D-AE19-62706E023703}">
                      <ahyp:hlinkClr val="tx"/>
                    </a:ext>
                  </a:extLst>
                </a:hlinkClick>
              </a:rPr>
              <a:t>Moyenne 1</a:t>
            </a:r>
            <a:endParaRPr b="1">
              <a:solidFill>
                <a:srgbClr val="0069BF"/>
              </a:solidFill>
              <a:latin typeface="Dosis"/>
              <a:ea typeface="Dosis"/>
              <a:cs typeface="Dosis"/>
              <a:sym typeface="Dosis"/>
            </a:endParaRPr>
          </a:p>
          <a:p>
            <a:pPr indent="0" lvl="0" marL="0" rtl="0" algn="l">
              <a:spcBef>
                <a:spcPts val="0"/>
              </a:spcBef>
              <a:spcAft>
                <a:spcPts val="0"/>
              </a:spcAft>
              <a:buClr>
                <a:schemeClr val="dk1"/>
              </a:buClr>
              <a:buSzPts val="1100"/>
              <a:buFont typeface="Arial"/>
              <a:buNone/>
            </a:pPr>
            <a:r>
              <a:rPr b="1" lang="fr-CA" u="sng">
                <a:solidFill>
                  <a:srgbClr val="0069BF"/>
                </a:solidFill>
                <a:latin typeface="Dosis"/>
                <a:ea typeface="Dosis"/>
                <a:cs typeface="Dosis"/>
                <a:sym typeface="Dosis"/>
                <a:hlinkClick r:id="rId15">
                  <a:extLst>
                    <a:ext uri="{A12FA001-AC4F-418D-AE19-62706E023703}">
                      <ahyp:hlinkClr val="tx"/>
                    </a:ext>
                  </a:extLst>
                </a:hlinkClick>
              </a:rPr>
              <a:t>Moyenne 2</a:t>
            </a:r>
            <a:endParaRPr b="1">
              <a:solidFill>
                <a:srgbClr val="0069BF"/>
              </a:solidFill>
              <a:latin typeface="Dosis"/>
              <a:ea typeface="Dosis"/>
              <a:cs typeface="Dosis"/>
              <a:sym typeface="Dosis"/>
            </a:endParaRPr>
          </a:p>
        </p:txBody>
      </p:sp>
      <p:sp>
        <p:nvSpPr>
          <p:cNvPr id="354" name="Google Shape;354;p39"/>
          <p:cNvSpPr txBox="1"/>
          <p:nvPr/>
        </p:nvSpPr>
        <p:spPr>
          <a:xfrm>
            <a:off x="4753788" y="1242925"/>
            <a:ext cx="3000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fr-CA" u="sng">
                <a:solidFill>
                  <a:srgbClr val="0069BF"/>
                </a:solidFill>
                <a:latin typeface="Dosis"/>
                <a:ea typeface="Dosis"/>
                <a:cs typeface="Dosis"/>
                <a:sym typeface="Dosis"/>
                <a:hlinkClick r:id="rId16">
                  <a:extLst>
                    <a:ext uri="{A12FA001-AC4F-418D-AE19-62706E023703}">
                      <ahyp:hlinkClr val="tx"/>
                    </a:ext>
                  </a:extLst>
                </a:hlinkClick>
              </a:rPr>
              <a:t>Le trésor du pirate</a:t>
            </a:r>
            <a:endParaRPr b="1">
              <a:solidFill>
                <a:srgbClr val="0069BF"/>
              </a:solidFill>
              <a:latin typeface="Dosis"/>
              <a:ea typeface="Dosis"/>
              <a:cs typeface="Dosis"/>
              <a:sym typeface="Dosis"/>
            </a:endParaRPr>
          </a:p>
          <a:p>
            <a:pPr indent="0" lvl="0" marL="0" rtl="0" algn="l">
              <a:spcBef>
                <a:spcPts val="0"/>
              </a:spcBef>
              <a:spcAft>
                <a:spcPts val="0"/>
              </a:spcAft>
              <a:buClr>
                <a:schemeClr val="dk1"/>
              </a:buClr>
              <a:buSzPts val="1100"/>
              <a:buFont typeface="Arial"/>
              <a:buNone/>
            </a:pPr>
            <a:r>
              <a:rPr b="1" lang="fr-CA" u="sng">
                <a:solidFill>
                  <a:srgbClr val="0069BF"/>
                </a:solidFill>
                <a:latin typeface="Dosis"/>
                <a:ea typeface="Dosis"/>
                <a:cs typeface="Dosis"/>
                <a:sym typeface="Dosis"/>
                <a:hlinkClick r:id="rId17">
                  <a:extLst>
                    <a:ext uri="{A12FA001-AC4F-418D-AE19-62706E023703}">
                      <ahyp:hlinkClr val="tx"/>
                    </a:ext>
                  </a:extLst>
                </a:hlinkClick>
              </a:rPr>
              <a:t>Sac de papier</a:t>
            </a:r>
            <a:endParaRPr b="1">
              <a:solidFill>
                <a:srgbClr val="0069BF"/>
              </a:solidFill>
              <a:latin typeface="Dosis"/>
              <a:ea typeface="Dosis"/>
              <a:cs typeface="Dosis"/>
              <a:sym typeface="Dosis"/>
            </a:endParaRPr>
          </a:p>
          <a:p>
            <a:pPr indent="0" lvl="0" marL="0" rtl="0" algn="l">
              <a:spcBef>
                <a:spcPts val="0"/>
              </a:spcBef>
              <a:spcAft>
                <a:spcPts val="0"/>
              </a:spcAft>
              <a:buClr>
                <a:schemeClr val="dk1"/>
              </a:buClr>
              <a:buSzPts val="1100"/>
              <a:buFont typeface="Arial"/>
              <a:buNone/>
            </a:pPr>
            <a:r>
              <a:rPr b="1" lang="fr-CA" u="sng">
                <a:solidFill>
                  <a:srgbClr val="0069BF"/>
                </a:solidFill>
                <a:latin typeface="Dosis"/>
                <a:ea typeface="Dosis"/>
                <a:cs typeface="Dosis"/>
                <a:sym typeface="Dosis"/>
                <a:hlinkClick r:id="rId18">
                  <a:extLst>
                    <a:ext uri="{A12FA001-AC4F-418D-AE19-62706E023703}">
                      <ahyp:hlinkClr val="tx"/>
                    </a:ext>
                  </a:extLst>
                </a:hlinkClick>
              </a:rPr>
              <a:t>Animaux de la ferme</a:t>
            </a:r>
            <a:endParaRPr b="1">
              <a:solidFill>
                <a:srgbClr val="0069BF"/>
              </a:solidFill>
              <a:latin typeface="Dosis"/>
              <a:ea typeface="Dosis"/>
              <a:cs typeface="Dosis"/>
              <a:sym typeface="Dosis"/>
            </a:endParaRPr>
          </a:p>
        </p:txBody>
      </p:sp>
      <p:sp>
        <p:nvSpPr>
          <p:cNvPr id="355" name="Google Shape;355;p39"/>
          <p:cNvSpPr/>
          <p:nvPr/>
        </p:nvSpPr>
        <p:spPr>
          <a:xfrm>
            <a:off x="0" y="4749800"/>
            <a:ext cx="9144000" cy="393600"/>
          </a:xfrm>
          <a:prstGeom prst="rect">
            <a:avLst/>
          </a:prstGeom>
          <a:solidFill>
            <a:srgbClr val="0069B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fr-CA" sz="1900">
                <a:solidFill>
                  <a:schemeClr val="lt1"/>
                </a:solidFill>
                <a:latin typeface="Dosis"/>
                <a:ea typeface="Dosis"/>
                <a:cs typeface="Dosis"/>
                <a:sym typeface="Dosis"/>
              </a:rPr>
              <a:t>monurl.ca/poly19avril</a:t>
            </a:r>
            <a:endParaRPr b="1" sz="1900">
              <a:solidFill>
                <a:schemeClr val="lt1"/>
              </a:solidFill>
              <a:latin typeface="Dosis"/>
              <a:ea typeface="Dosis"/>
              <a:cs typeface="Dosis"/>
              <a:sym typeface="Dosi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0"/>
          <p:cNvSpPr txBox="1"/>
          <p:nvPr>
            <p:ph type="title"/>
          </p:nvPr>
        </p:nvSpPr>
        <p:spPr>
          <a:xfrm>
            <a:off x="324400" y="159500"/>
            <a:ext cx="8167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Des démonstrations et exemples</a:t>
            </a:r>
            <a:endParaRPr/>
          </a:p>
          <a:p>
            <a:pPr indent="0" lvl="0" marL="0" rtl="0" algn="l">
              <a:spcBef>
                <a:spcPts val="0"/>
              </a:spcBef>
              <a:spcAft>
                <a:spcPts val="0"/>
              </a:spcAft>
              <a:buNone/>
            </a:pPr>
            <a:r>
              <a:rPr lang="fr-CA" sz="1800"/>
              <a:t>(RÉCIT régional FGA - Montérégie)</a:t>
            </a:r>
            <a:endParaRPr sz="1800"/>
          </a:p>
        </p:txBody>
      </p:sp>
      <p:sp>
        <p:nvSpPr>
          <p:cNvPr id="361" name="Google Shape;361;p40"/>
          <p:cNvSpPr/>
          <p:nvPr/>
        </p:nvSpPr>
        <p:spPr>
          <a:xfrm>
            <a:off x="0" y="4749800"/>
            <a:ext cx="9144000" cy="393600"/>
          </a:xfrm>
          <a:prstGeom prst="rect">
            <a:avLst/>
          </a:prstGeom>
          <a:solidFill>
            <a:srgbClr val="0069B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fr-CA" sz="1900">
                <a:solidFill>
                  <a:schemeClr val="lt1"/>
                </a:solidFill>
                <a:latin typeface="Dosis"/>
                <a:ea typeface="Dosis"/>
                <a:cs typeface="Dosis"/>
                <a:sym typeface="Dosis"/>
              </a:rPr>
              <a:t>monurl.ca/poly19avril</a:t>
            </a:r>
            <a:endParaRPr b="1" sz="1900">
              <a:solidFill>
                <a:schemeClr val="lt1"/>
              </a:solidFill>
              <a:latin typeface="Dosis"/>
              <a:ea typeface="Dosis"/>
              <a:cs typeface="Dosis"/>
              <a:sym typeface="Dosis"/>
            </a:endParaRPr>
          </a:p>
        </p:txBody>
      </p:sp>
      <p:sp>
        <p:nvSpPr>
          <p:cNvPr id="362" name="Google Shape;362;p40"/>
          <p:cNvSpPr txBox="1"/>
          <p:nvPr/>
        </p:nvSpPr>
        <p:spPr>
          <a:xfrm>
            <a:off x="394925" y="977375"/>
            <a:ext cx="3437700" cy="3621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fr-CA">
                <a:solidFill>
                  <a:schemeClr val="dk2"/>
                </a:solidFill>
                <a:latin typeface="Dosis"/>
                <a:ea typeface="Dosis"/>
                <a:cs typeface="Dosis"/>
                <a:sym typeface="Dosis"/>
              </a:rPr>
              <a:t>Algèbre</a:t>
            </a:r>
            <a:endParaRPr b="1">
              <a:solidFill>
                <a:schemeClr val="dk2"/>
              </a:solidFill>
              <a:latin typeface="Dosis"/>
              <a:ea typeface="Dosis"/>
              <a:cs typeface="Dosis"/>
              <a:sym typeface="Dosis"/>
            </a:endParaRPr>
          </a:p>
          <a:p>
            <a:pPr indent="457200" lvl="0" marL="0" rtl="0" algn="l">
              <a:lnSpc>
                <a:spcPct val="115000"/>
              </a:lnSpc>
              <a:spcBef>
                <a:spcPts val="0"/>
              </a:spcBef>
              <a:spcAft>
                <a:spcPts val="0"/>
              </a:spcAft>
              <a:buNone/>
            </a:pPr>
            <a:r>
              <a:rPr b="1" lang="fr-CA">
                <a:solidFill>
                  <a:schemeClr val="dk2"/>
                </a:solidFill>
                <a:latin typeface="Dosis"/>
                <a:ea typeface="Dosis"/>
                <a:cs typeface="Dosis"/>
                <a:sym typeface="Dosis"/>
              </a:rPr>
              <a:t>Simplifier une expression algébrique</a:t>
            </a:r>
            <a:endParaRPr b="1">
              <a:solidFill>
                <a:schemeClr val="dk2"/>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3">
                  <a:extLst>
                    <a:ext uri="{A12FA001-AC4F-418D-AE19-62706E023703}">
                      <ahyp:hlinkClr val="tx"/>
                    </a:ext>
                  </a:extLst>
                </a:hlinkClick>
              </a:rPr>
              <a:t>Exemple #1</a:t>
            </a:r>
            <a:endParaRPr b="1" u="sng">
              <a:solidFill>
                <a:srgbClr val="0069BF"/>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4">
                  <a:extLst>
                    <a:ext uri="{A12FA001-AC4F-418D-AE19-62706E023703}">
                      <ahyp:hlinkClr val="tx"/>
                    </a:ext>
                  </a:extLst>
                </a:hlinkClick>
              </a:rPr>
              <a:t>Exemple #2</a:t>
            </a:r>
            <a:endParaRPr b="1" u="sng">
              <a:solidFill>
                <a:srgbClr val="0069BF"/>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5">
                  <a:extLst>
                    <a:ext uri="{A12FA001-AC4F-418D-AE19-62706E023703}">
                      <ahyp:hlinkClr val="tx"/>
                    </a:ext>
                  </a:extLst>
                </a:hlinkClick>
              </a:rPr>
              <a:t>Exemple #3</a:t>
            </a:r>
            <a:endParaRPr b="1" u="sng">
              <a:solidFill>
                <a:srgbClr val="0069BF"/>
              </a:solidFill>
              <a:latin typeface="Dosis"/>
              <a:ea typeface="Dosis"/>
              <a:cs typeface="Dosis"/>
              <a:sym typeface="Dosis"/>
            </a:endParaRPr>
          </a:p>
          <a:p>
            <a:pPr indent="457200" lvl="0" marL="0" rtl="0" algn="l">
              <a:lnSpc>
                <a:spcPct val="115000"/>
              </a:lnSpc>
              <a:spcBef>
                <a:spcPts val="0"/>
              </a:spcBef>
              <a:spcAft>
                <a:spcPts val="0"/>
              </a:spcAft>
              <a:buNone/>
            </a:pPr>
            <a:r>
              <a:rPr b="1" lang="fr-CA">
                <a:solidFill>
                  <a:schemeClr val="dk2"/>
                </a:solidFill>
                <a:latin typeface="Dosis"/>
                <a:ea typeface="Dosis"/>
                <a:cs typeface="Dosis"/>
                <a:sym typeface="Dosis"/>
              </a:rPr>
              <a:t>Les proportions</a:t>
            </a:r>
            <a:endParaRPr b="1">
              <a:solidFill>
                <a:schemeClr val="dk2"/>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6">
                  <a:extLst>
                    <a:ext uri="{A12FA001-AC4F-418D-AE19-62706E023703}">
                      <ahyp:hlinkClr val="tx"/>
                    </a:ext>
                  </a:extLst>
                </a:hlinkClick>
              </a:rPr>
              <a:t>Exemple #1</a:t>
            </a:r>
            <a:endParaRPr b="1" u="sng">
              <a:solidFill>
                <a:srgbClr val="0069BF"/>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7">
                  <a:extLst>
                    <a:ext uri="{A12FA001-AC4F-418D-AE19-62706E023703}">
                      <ahyp:hlinkClr val="tx"/>
                    </a:ext>
                  </a:extLst>
                </a:hlinkClick>
              </a:rPr>
              <a:t>Exemple #2</a:t>
            </a:r>
            <a:endParaRPr b="1" u="sng">
              <a:solidFill>
                <a:srgbClr val="0069BF"/>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8">
                  <a:extLst>
                    <a:ext uri="{A12FA001-AC4F-418D-AE19-62706E023703}">
                      <ahyp:hlinkClr val="tx"/>
                    </a:ext>
                  </a:extLst>
                </a:hlinkClick>
              </a:rPr>
              <a:t>Exemple #3</a:t>
            </a:r>
            <a:endParaRPr b="1" u="sng">
              <a:solidFill>
                <a:srgbClr val="0069BF"/>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9">
                  <a:extLst>
                    <a:ext uri="{A12FA001-AC4F-418D-AE19-62706E023703}">
                      <ahyp:hlinkClr val="tx"/>
                    </a:ext>
                  </a:extLst>
                </a:hlinkClick>
              </a:rPr>
              <a:t>Exemple #4</a:t>
            </a:r>
            <a:endParaRPr b="1" u="sng">
              <a:solidFill>
                <a:srgbClr val="0069BF"/>
              </a:solidFill>
              <a:latin typeface="Dosis"/>
              <a:ea typeface="Dosis"/>
              <a:cs typeface="Dosis"/>
              <a:sym typeface="Dosis"/>
            </a:endParaRPr>
          </a:p>
          <a:p>
            <a:pPr indent="457200" lvl="0" marL="0" rtl="0" algn="l">
              <a:lnSpc>
                <a:spcPct val="115000"/>
              </a:lnSpc>
              <a:spcBef>
                <a:spcPts val="0"/>
              </a:spcBef>
              <a:spcAft>
                <a:spcPts val="0"/>
              </a:spcAft>
              <a:buNone/>
            </a:pPr>
            <a:r>
              <a:rPr b="1" lang="fr-CA">
                <a:solidFill>
                  <a:schemeClr val="dk2"/>
                </a:solidFill>
                <a:latin typeface="Dosis"/>
                <a:ea typeface="Dosis"/>
                <a:cs typeface="Dosis"/>
                <a:sym typeface="Dosis"/>
              </a:rPr>
              <a:t>Résoudre une équation algébrique</a:t>
            </a:r>
            <a:endParaRPr b="1">
              <a:solidFill>
                <a:schemeClr val="dk2"/>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10">
                  <a:extLst>
                    <a:ext uri="{A12FA001-AC4F-418D-AE19-62706E023703}">
                      <ahyp:hlinkClr val="tx"/>
                    </a:ext>
                  </a:extLst>
                </a:hlinkClick>
              </a:rPr>
              <a:t>Exemple #1</a:t>
            </a:r>
            <a:endParaRPr b="1" u="sng">
              <a:solidFill>
                <a:srgbClr val="0069BF"/>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11">
                  <a:extLst>
                    <a:ext uri="{A12FA001-AC4F-418D-AE19-62706E023703}">
                      <ahyp:hlinkClr val="tx"/>
                    </a:ext>
                  </a:extLst>
                </a:hlinkClick>
              </a:rPr>
              <a:t>Exemple #2</a:t>
            </a:r>
            <a:endParaRPr b="1" u="sng">
              <a:solidFill>
                <a:srgbClr val="0069BF"/>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12">
                  <a:extLst>
                    <a:ext uri="{A12FA001-AC4F-418D-AE19-62706E023703}">
                      <ahyp:hlinkClr val="tx"/>
                    </a:ext>
                  </a:extLst>
                </a:hlinkClick>
              </a:rPr>
              <a:t>Exemple #3</a:t>
            </a:r>
            <a:endParaRPr b="1" u="sng">
              <a:solidFill>
                <a:srgbClr val="0069BF"/>
              </a:solidFill>
              <a:latin typeface="Dosis"/>
              <a:ea typeface="Dosis"/>
              <a:cs typeface="Dosis"/>
              <a:sym typeface="Dosis"/>
            </a:endParaRPr>
          </a:p>
        </p:txBody>
      </p:sp>
      <p:sp>
        <p:nvSpPr>
          <p:cNvPr id="363" name="Google Shape;363;p40"/>
          <p:cNvSpPr txBox="1"/>
          <p:nvPr/>
        </p:nvSpPr>
        <p:spPr>
          <a:xfrm>
            <a:off x="5232350" y="1016300"/>
            <a:ext cx="3000000" cy="3621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fr-CA">
                <a:solidFill>
                  <a:schemeClr val="dk2"/>
                </a:solidFill>
                <a:latin typeface="Dosis"/>
                <a:ea typeface="Dosis"/>
                <a:cs typeface="Dosis"/>
                <a:sym typeface="Dosis"/>
              </a:rPr>
              <a:t>Géométrie</a:t>
            </a:r>
            <a:endParaRPr b="1">
              <a:solidFill>
                <a:schemeClr val="dk2"/>
              </a:solidFill>
              <a:latin typeface="Dosis"/>
              <a:ea typeface="Dosis"/>
              <a:cs typeface="Dosis"/>
              <a:sym typeface="Dosis"/>
            </a:endParaRPr>
          </a:p>
          <a:p>
            <a:pPr indent="457200" lvl="0" marL="0" rtl="0" algn="l">
              <a:lnSpc>
                <a:spcPct val="115000"/>
              </a:lnSpc>
              <a:spcBef>
                <a:spcPts val="0"/>
              </a:spcBef>
              <a:spcAft>
                <a:spcPts val="0"/>
              </a:spcAft>
              <a:buNone/>
            </a:pPr>
            <a:r>
              <a:rPr b="1" lang="fr-CA">
                <a:solidFill>
                  <a:schemeClr val="dk2"/>
                </a:solidFill>
                <a:latin typeface="Dosis"/>
                <a:ea typeface="Dosis"/>
                <a:cs typeface="Dosis"/>
                <a:sym typeface="Dosis"/>
              </a:rPr>
              <a:t>Développement de solides</a:t>
            </a:r>
            <a:endParaRPr b="1">
              <a:solidFill>
                <a:schemeClr val="dk2"/>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13">
                  <a:extLst>
                    <a:ext uri="{A12FA001-AC4F-418D-AE19-62706E023703}">
                      <ahyp:hlinkClr val="tx"/>
                    </a:ext>
                  </a:extLst>
                </a:hlinkClick>
              </a:rPr>
              <a:t>Exemple #1</a:t>
            </a:r>
            <a:endParaRPr b="1" u="sng">
              <a:solidFill>
                <a:srgbClr val="0069BF"/>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14">
                  <a:extLst>
                    <a:ext uri="{A12FA001-AC4F-418D-AE19-62706E023703}">
                      <ahyp:hlinkClr val="tx"/>
                    </a:ext>
                  </a:extLst>
                </a:hlinkClick>
              </a:rPr>
              <a:t>Exemple #2</a:t>
            </a:r>
            <a:endParaRPr b="1" u="sng">
              <a:solidFill>
                <a:srgbClr val="0069BF"/>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15">
                  <a:extLst>
                    <a:ext uri="{A12FA001-AC4F-418D-AE19-62706E023703}">
                      <ahyp:hlinkClr val="tx"/>
                    </a:ext>
                  </a:extLst>
                </a:hlinkClick>
              </a:rPr>
              <a:t>Exemple #3</a:t>
            </a:r>
            <a:endParaRPr b="1" u="sng">
              <a:solidFill>
                <a:srgbClr val="0069BF"/>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16">
                  <a:extLst>
                    <a:ext uri="{A12FA001-AC4F-418D-AE19-62706E023703}">
                      <ahyp:hlinkClr val="tx"/>
                    </a:ext>
                  </a:extLst>
                </a:hlinkClick>
              </a:rPr>
              <a:t>Exemple #4</a:t>
            </a:r>
            <a:endParaRPr b="1" u="sng">
              <a:solidFill>
                <a:srgbClr val="0069BF"/>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17">
                  <a:extLst>
                    <a:ext uri="{A12FA001-AC4F-418D-AE19-62706E023703}">
                      <ahyp:hlinkClr val="tx"/>
                    </a:ext>
                  </a:extLst>
                </a:hlinkClick>
              </a:rPr>
              <a:t>Exemple #5</a:t>
            </a:r>
            <a:endParaRPr b="1" u="sng">
              <a:solidFill>
                <a:srgbClr val="0069BF"/>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18">
                  <a:extLst>
                    <a:ext uri="{A12FA001-AC4F-418D-AE19-62706E023703}">
                      <ahyp:hlinkClr val="tx"/>
                    </a:ext>
                  </a:extLst>
                </a:hlinkClick>
              </a:rPr>
              <a:t>Exemple #6</a:t>
            </a:r>
            <a:endParaRPr b="1" u="sng">
              <a:solidFill>
                <a:srgbClr val="0069BF"/>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19">
                  <a:extLst>
                    <a:ext uri="{A12FA001-AC4F-418D-AE19-62706E023703}">
                      <ahyp:hlinkClr val="tx"/>
                    </a:ext>
                  </a:extLst>
                </a:hlinkClick>
              </a:rPr>
              <a:t>Exemple #7</a:t>
            </a:r>
            <a:endParaRPr>
              <a:solidFill>
                <a:srgbClr val="0069BF"/>
              </a:solidFill>
              <a:latin typeface="Dosis"/>
              <a:ea typeface="Dosis"/>
              <a:cs typeface="Dosis"/>
              <a:sym typeface="Dosis"/>
            </a:endParaRPr>
          </a:p>
          <a:p>
            <a:pPr indent="457200" lvl="0" marL="0" rtl="0" algn="l">
              <a:lnSpc>
                <a:spcPct val="115000"/>
              </a:lnSpc>
              <a:spcBef>
                <a:spcPts val="0"/>
              </a:spcBef>
              <a:spcAft>
                <a:spcPts val="0"/>
              </a:spcAft>
              <a:buNone/>
            </a:pPr>
            <a:r>
              <a:rPr b="1" lang="fr-CA">
                <a:solidFill>
                  <a:schemeClr val="dk2"/>
                </a:solidFill>
                <a:latin typeface="Dosis"/>
                <a:ea typeface="Dosis"/>
                <a:cs typeface="Dosis"/>
                <a:sym typeface="Dosis"/>
              </a:rPr>
              <a:t>Calcul d’aire</a:t>
            </a:r>
            <a:endParaRPr b="1">
              <a:solidFill>
                <a:schemeClr val="dk2"/>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20">
                  <a:extLst>
                    <a:ext uri="{A12FA001-AC4F-418D-AE19-62706E023703}">
                      <ahyp:hlinkClr val="tx"/>
                    </a:ext>
                  </a:extLst>
                </a:hlinkClick>
              </a:rPr>
              <a:t>Exemple #1</a:t>
            </a:r>
            <a:endParaRPr b="1" u="sng">
              <a:solidFill>
                <a:srgbClr val="0069BF"/>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21">
                  <a:extLst>
                    <a:ext uri="{A12FA001-AC4F-418D-AE19-62706E023703}">
                      <ahyp:hlinkClr val="tx"/>
                    </a:ext>
                  </a:extLst>
                </a:hlinkClick>
              </a:rPr>
              <a:t>Exemple #2</a:t>
            </a:r>
            <a:endParaRPr b="1" u="sng">
              <a:solidFill>
                <a:srgbClr val="0069BF"/>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22">
                  <a:extLst>
                    <a:ext uri="{A12FA001-AC4F-418D-AE19-62706E023703}">
                      <ahyp:hlinkClr val="tx"/>
                    </a:ext>
                  </a:extLst>
                </a:hlinkClick>
              </a:rPr>
              <a:t>Piscine #1</a:t>
            </a:r>
            <a:endParaRPr b="1" u="sng">
              <a:solidFill>
                <a:srgbClr val="0069BF"/>
              </a:solidFill>
              <a:latin typeface="Dosis"/>
              <a:ea typeface="Dosis"/>
              <a:cs typeface="Dosis"/>
              <a:sym typeface="Dosis"/>
            </a:endParaRPr>
          </a:p>
          <a:p>
            <a:pPr indent="457200" lvl="0" marL="457200" rtl="0" algn="l">
              <a:lnSpc>
                <a:spcPct val="115000"/>
              </a:lnSpc>
              <a:spcBef>
                <a:spcPts val="0"/>
              </a:spcBef>
              <a:spcAft>
                <a:spcPts val="0"/>
              </a:spcAft>
              <a:buNone/>
            </a:pPr>
            <a:r>
              <a:rPr b="1" lang="fr-CA" u="sng">
                <a:solidFill>
                  <a:srgbClr val="0069BF"/>
                </a:solidFill>
                <a:latin typeface="Dosis"/>
                <a:ea typeface="Dosis"/>
                <a:cs typeface="Dosis"/>
                <a:sym typeface="Dosis"/>
                <a:hlinkClick r:id="rId23">
                  <a:extLst>
                    <a:ext uri="{A12FA001-AC4F-418D-AE19-62706E023703}">
                      <ahyp:hlinkClr val="tx"/>
                    </a:ext>
                  </a:extLst>
                </a:hlinkClick>
              </a:rPr>
              <a:t>Piscine #2 </a:t>
            </a:r>
            <a:endParaRPr b="1" u="sng">
              <a:solidFill>
                <a:srgbClr val="0069BF"/>
              </a:solidFill>
              <a:latin typeface="Dosis"/>
              <a:ea typeface="Dosis"/>
              <a:cs typeface="Dosis"/>
              <a:sym typeface="Dosi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41"/>
          <p:cNvSpPr txBox="1"/>
          <p:nvPr>
            <p:ph type="title"/>
          </p:nvPr>
        </p:nvSpPr>
        <p:spPr>
          <a:xfrm>
            <a:off x="947450" y="450150"/>
            <a:ext cx="6367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Options</a:t>
            </a:r>
            <a:endParaRPr/>
          </a:p>
          <a:p>
            <a:pPr indent="0" lvl="0" marL="0" rtl="0" algn="l">
              <a:spcBef>
                <a:spcPts val="0"/>
              </a:spcBef>
              <a:spcAft>
                <a:spcPts val="0"/>
              </a:spcAft>
              <a:buNone/>
            </a:pPr>
            <a:r>
              <a:rPr lang="fr-CA"/>
              <a:t>de partage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42"/>
          <p:cNvSpPr/>
          <p:nvPr/>
        </p:nvSpPr>
        <p:spPr>
          <a:xfrm>
            <a:off x="6216125" y="1075235"/>
            <a:ext cx="2458500" cy="37746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42"/>
          <p:cNvSpPr/>
          <p:nvPr/>
        </p:nvSpPr>
        <p:spPr>
          <a:xfrm>
            <a:off x="3342763" y="1057825"/>
            <a:ext cx="2458500" cy="37746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42"/>
          <p:cNvSpPr/>
          <p:nvPr/>
        </p:nvSpPr>
        <p:spPr>
          <a:xfrm>
            <a:off x="469400" y="1057825"/>
            <a:ext cx="2458500" cy="37746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6" name="Google Shape;376;p42"/>
          <p:cNvPicPr preferRelativeResize="0"/>
          <p:nvPr/>
        </p:nvPicPr>
        <p:blipFill>
          <a:blip r:embed="rId3">
            <a:alphaModFix/>
          </a:blip>
          <a:stretch>
            <a:fillRect/>
          </a:stretch>
        </p:blipFill>
        <p:spPr>
          <a:xfrm>
            <a:off x="714212" y="2181101"/>
            <a:ext cx="1968868" cy="1801175"/>
          </a:xfrm>
          <a:prstGeom prst="rect">
            <a:avLst/>
          </a:prstGeom>
          <a:noFill/>
          <a:ln>
            <a:noFill/>
          </a:ln>
        </p:spPr>
      </p:pic>
      <p:pic>
        <p:nvPicPr>
          <p:cNvPr id="377" name="Google Shape;377;p42"/>
          <p:cNvPicPr preferRelativeResize="0"/>
          <p:nvPr/>
        </p:nvPicPr>
        <p:blipFill>
          <a:blip r:embed="rId4">
            <a:alphaModFix/>
          </a:blip>
          <a:stretch>
            <a:fillRect/>
          </a:stretch>
        </p:blipFill>
        <p:spPr>
          <a:xfrm>
            <a:off x="7094800" y="1218300"/>
            <a:ext cx="701125" cy="604175"/>
          </a:xfrm>
          <a:prstGeom prst="rect">
            <a:avLst/>
          </a:prstGeom>
          <a:noFill/>
          <a:ln>
            <a:noFill/>
          </a:ln>
        </p:spPr>
      </p:pic>
      <p:pic>
        <p:nvPicPr>
          <p:cNvPr id="378" name="Google Shape;378;p42"/>
          <p:cNvPicPr preferRelativeResize="0"/>
          <p:nvPr/>
        </p:nvPicPr>
        <p:blipFill rotWithShape="1">
          <a:blip r:embed="rId5">
            <a:alphaModFix/>
          </a:blip>
          <a:srcRect b="16406" l="18012" r="16223" t="20948"/>
          <a:stretch/>
        </p:blipFill>
        <p:spPr>
          <a:xfrm>
            <a:off x="1381513" y="1218300"/>
            <a:ext cx="634264" cy="604175"/>
          </a:xfrm>
          <a:prstGeom prst="rect">
            <a:avLst/>
          </a:prstGeom>
          <a:noFill/>
          <a:ln>
            <a:noFill/>
          </a:ln>
        </p:spPr>
      </p:pic>
      <p:pic>
        <p:nvPicPr>
          <p:cNvPr id="379" name="Google Shape;379;p42">
            <a:hlinkClick r:id="rId6"/>
          </p:cNvPr>
          <p:cNvPicPr preferRelativeResize="0"/>
          <p:nvPr/>
        </p:nvPicPr>
        <p:blipFill>
          <a:blip r:embed="rId7">
            <a:alphaModFix/>
          </a:blip>
          <a:stretch>
            <a:fillRect/>
          </a:stretch>
        </p:blipFill>
        <p:spPr>
          <a:xfrm>
            <a:off x="3783960" y="1218300"/>
            <a:ext cx="1576106" cy="604175"/>
          </a:xfrm>
          <a:prstGeom prst="rect">
            <a:avLst/>
          </a:prstGeom>
          <a:noFill/>
          <a:ln>
            <a:noFill/>
          </a:ln>
        </p:spPr>
      </p:pic>
      <p:pic>
        <p:nvPicPr>
          <p:cNvPr id="380" name="Google Shape;380;p42"/>
          <p:cNvPicPr preferRelativeResize="0"/>
          <p:nvPr/>
        </p:nvPicPr>
        <p:blipFill>
          <a:blip r:embed="rId8">
            <a:alphaModFix/>
          </a:blip>
          <a:stretch>
            <a:fillRect/>
          </a:stretch>
        </p:blipFill>
        <p:spPr>
          <a:xfrm>
            <a:off x="3507301" y="1909227"/>
            <a:ext cx="2129425" cy="2752701"/>
          </a:xfrm>
          <a:prstGeom prst="rect">
            <a:avLst/>
          </a:prstGeom>
          <a:noFill/>
          <a:ln>
            <a:noFill/>
          </a:ln>
        </p:spPr>
      </p:pic>
      <p:sp>
        <p:nvSpPr>
          <p:cNvPr id="381" name="Google Shape;381;p42"/>
          <p:cNvSpPr txBox="1"/>
          <p:nvPr>
            <p:ph type="title"/>
          </p:nvPr>
        </p:nvSpPr>
        <p:spPr>
          <a:xfrm>
            <a:off x="311700" y="184900"/>
            <a:ext cx="3785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Partager avec les élèves</a:t>
            </a:r>
            <a:endParaRPr/>
          </a:p>
        </p:txBody>
      </p:sp>
      <p:pic>
        <p:nvPicPr>
          <p:cNvPr id="382" name="Google Shape;382;p42"/>
          <p:cNvPicPr preferRelativeResize="0"/>
          <p:nvPr/>
        </p:nvPicPr>
        <p:blipFill>
          <a:blip r:embed="rId9">
            <a:alphaModFix/>
          </a:blip>
          <a:stretch>
            <a:fillRect/>
          </a:stretch>
        </p:blipFill>
        <p:spPr>
          <a:xfrm>
            <a:off x="6280956" y="2110218"/>
            <a:ext cx="1719250" cy="923058"/>
          </a:xfrm>
          <a:prstGeom prst="rect">
            <a:avLst/>
          </a:prstGeom>
          <a:noFill/>
          <a:ln>
            <a:noFill/>
          </a:ln>
        </p:spPr>
      </p:pic>
      <p:pic>
        <p:nvPicPr>
          <p:cNvPr id="383" name="Google Shape;383;p42"/>
          <p:cNvPicPr preferRelativeResize="0"/>
          <p:nvPr/>
        </p:nvPicPr>
        <p:blipFill>
          <a:blip r:embed="rId10">
            <a:alphaModFix/>
          </a:blip>
          <a:stretch>
            <a:fillRect/>
          </a:stretch>
        </p:blipFill>
        <p:spPr>
          <a:xfrm>
            <a:off x="6959792" y="3033267"/>
            <a:ext cx="1652474" cy="1138225"/>
          </a:xfrm>
          <a:prstGeom prst="rect">
            <a:avLst/>
          </a:prstGeom>
          <a:noFill/>
          <a:ln>
            <a:noFill/>
          </a:ln>
        </p:spPr>
      </p:pic>
      <p:pic>
        <p:nvPicPr>
          <p:cNvPr id="384" name="Google Shape;384;p42"/>
          <p:cNvPicPr preferRelativeResize="0"/>
          <p:nvPr/>
        </p:nvPicPr>
        <p:blipFill rotWithShape="1">
          <a:blip r:embed="rId11">
            <a:alphaModFix/>
          </a:blip>
          <a:srcRect b="7679" l="21382" r="27500" t="6703"/>
          <a:stretch/>
        </p:blipFill>
        <p:spPr>
          <a:xfrm>
            <a:off x="4996427" y="4171491"/>
            <a:ext cx="293650" cy="357358"/>
          </a:xfrm>
          <a:prstGeom prst="rect">
            <a:avLst/>
          </a:prstGeom>
          <a:noFill/>
          <a:ln>
            <a:noFill/>
          </a:ln>
        </p:spPr>
      </p:pic>
      <p:sp>
        <p:nvSpPr>
          <p:cNvPr id="385" name="Google Shape;385;p42"/>
          <p:cNvSpPr/>
          <p:nvPr/>
        </p:nvSpPr>
        <p:spPr>
          <a:xfrm>
            <a:off x="7557225" y="2420475"/>
            <a:ext cx="215100" cy="218100"/>
          </a:xfrm>
          <a:prstGeom prst="ellipse">
            <a:avLst/>
          </a:prstGeom>
          <a:noFill/>
          <a:ln cap="flat" cmpd="sng" w="19050">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42"/>
          <p:cNvSpPr/>
          <p:nvPr/>
        </p:nvSpPr>
        <p:spPr>
          <a:xfrm>
            <a:off x="7055259" y="3334886"/>
            <a:ext cx="272700" cy="259500"/>
          </a:xfrm>
          <a:prstGeom prst="ellipse">
            <a:avLst/>
          </a:prstGeom>
          <a:noFill/>
          <a:ln cap="flat" cmpd="sng" w="19050">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7" name="Google Shape;387;p42"/>
          <p:cNvPicPr preferRelativeResize="0"/>
          <p:nvPr/>
        </p:nvPicPr>
        <p:blipFill rotWithShape="1">
          <a:blip r:embed="rId11">
            <a:alphaModFix/>
          </a:blip>
          <a:srcRect b="7679" l="21382" r="27500" t="6703"/>
          <a:stretch/>
        </p:blipFill>
        <p:spPr>
          <a:xfrm>
            <a:off x="7625586" y="2530894"/>
            <a:ext cx="179301" cy="218200"/>
          </a:xfrm>
          <a:prstGeom prst="rect">
            <a:avLst/>
          </a:prstGeom>
          <a:noFill/>
          <a:ln>
            <a:noFill/>
          </a:ln>
        </p:spPr>
      </p:pic>
      <p:pic>
        <p:nvPicPr>
          <p:cNvPr id="388" name="Google Shape;388;p42"/>
          <p:cNvPicPr preferRelativeResize="0"/>
          <p:nvPr/>
        </p:nvPicPr>
        <p:blipFill rotWithShape="1">
          <a:blip r:embed="rId11">
            <a:alphaModFix/>
          </a:blip>
          <a:srcRect b="7679" l="21382" r="27500" t="6703"/>
          <a:stretch/>
        </p:blipFill>
        <p:spPr>
          <a:xfrm>
            <a:off x="7101947" y="3493288"/>
            <a:ext cx="179301" cy="218200"/>
          </a:xfrm>
          <a:prstGeom prst="rect">
            <a:avLst/>
          </a:prstGeom>
          <a:noFill/>
          <a:ln>
            <a:noFill/>
          </a:ln>
        </p:spPr>
      </p:pic>
      <p:cxnSp>
        <p:nvCxnSpPr>
          <p:cNvPr id="389" name="Google Shape;389;p42"/>
          <p:cNvCxnSpPr>
            <a:stCxn id="387" idx="1"/>
            <a:endCxn id="386" idx="0"/>
          </p:cNvCxnSpPr>
          <p:nvPr/>
        </p:nvCxnSpPr>
        <p:spPr>
          <a:xfrm flipH="1">
            <a:off x="7191486" y="2639994"/>
            <a:ext cx="434100" cy="694800"/>
          </a:xfrm>
          <a:prstGeom prst="straightConnector1">
            <a:avLst/>
          </a:prstGeom>
          <a:noFill/>
          <a:ln cap="flat" cmpd="sng" w="19050">
            <a:solidFill>
              <a:srgbClr val="CC3C00"/>
            </a:solidFill>
            <a:prstDash val="solid"/>
            <a:round/>
            <a:headEnd len="med" w="med" type="none"/>
            <a:tailEnd len="med" w="med" type="triangle"/>
          </a:ln>
        </p:spPr>
      </p:cxnSp>
      <p:sp>
        <p:nvSpPr>
          <p:cNvPr id="390" name="Google Shape;390;p42"/>
          <p:cNvSpPr txBox="1"/>
          <p:nvPr/>
        </p:nvSpPr>
        <p:spPr>
          <a:xfrm>
            <a:off x="7046788" y="4455675"/>
            <a:ext cx="10908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900" u="sng">
                <a:solidFill>
                  <a:srgbClr val="3C78D8"/>
                </a:solidFill>
                <a:latin typeface="Source Sans Pro"/>
                <a:ea typeface="Source Sans Pro"/>
                <a:cs typeface="Source Sans Pro"/>
                <a:sym typeface="Source Sans Pro"/>
                <a:hlinkClick r:id="rId12">
                  <a:extLst>
                    <a:ext uri="{A12FA001-AC4F-418D-AE19-62706E023703}">
                      <ahyp:hlinkClr val="tx"/>
                    </a:ext>
                  </a:extLst>
                </a:hlinkClick>
              </a:rPr>
              <a:t>Tutoriel (anglais)</a:t>
            </a:r>
            <a:r>
              <a:rPr lang="fr-CA" sz="900">
                <a:solidFill>
                  <a:srgbClr val="3C78D8"/>
                </a:solidFill>
              </a:rPr>
              <a:t> </a:t>
            </a:r>
            <a:endParaRPr>
              <a:solidFill>
                <a:srgbClr val="3C78D8"/>
              </a:solidFill>
            </a:endParaRPr>
          </a:p>
        </p:txBody>
      </p:sp>
      <p:pic>
        <p:nvPicPr>
          <p:cNvPr id="391" name="Google Shape;391;p42">
            <a:hlinkClick r:id="rId13"/>
          </p:cNvPr>
          <p:cNvPicPr preferRelativeResize="0"/>
          <p:nvPr/>
        </p:nvPicPr>
        <p:blipFill>
          <a:blip r:embed="rId14">
            <a:alphaModFix/>
          </a:blip>
          <a:stretch>
            <a:fillRect/>
          </a:stretch>
        </p:blipFill>
        <p:spPr>
          <a:xfrm>
            <a:off x="6753125" y="4515650"/>
            <a:ext cx="293651" cy="203151"/>
          </a:xfrm>
          <a:prstGeom prst="rect">
            <a:avLst/>
          </a:prstGeom>
          <a:noFill/>
          <a:ln>
            <a:noFill/>
          </a:ln>
        </p:spPr>
      </p:pic>
      <p:sp>
        <p:nvSpPr>
          <p:cNvPr id="392" name="Google Shape;392;p42"/>
          <p:cNvSpPr txBox="1"/>
          <p:nvPr/>
        </p:nvSpPr>
        <p:spPr>
          <a:xfrm>
            <a:off x="545600" y="1898675"/>
            <a:ext cx="2188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200">
                <a:latin typeface="Dosis SemiBold"/>
                <a:ea typeface="Dosis SemiBold"/>
                <a:cs typeface="Dosis SemiBold"/>
                <a:sym typeface="Dosis SemiBold"/>
              </a:rPr>
              <a:t>Partager le lien</a:t>
            </a:r>
            <a:endParaRPr sz="1200">
              <a:latin typeface="Dosis SemiBold"/>
              <a:ea typeface="Dosis SemiBold"/>
              <a:cs typeface="Dosis SemiBold"/>
              <a:sym typeface="Dosis SemiBold"/>
            </a:endParaRPr>
          </a:p>
        </p:txBody>
      </p:sp>
      <p:sp>
        <p:nvSpPr>
          <p:cNvPr id="393" name="Google Shape;393;p42"/>
          <p:cNvSpPr txBox="1"/>
          <p:nvPr/>
        </p:nvSpPr>
        <p:spPr>
          <a:xfrm>
            <a:off x="545600" y="4013775"/>
            <a:ext cx="3164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200">
                <a:latin typeface="Dosis SemiBold"/>
                <a:ea typeface="Dosis SemiBold"/>
                <a:cs typeface="Dosis SemiBold"/>
                <a:sym typeface="Dosis SemiBold"/>
              </a:rPr>
              <a:t>Tableau de bord de l'enseignant</a:t>
            </a:r>
            <a:endParaRPr sz="1200">
              <a:latin typeface="Dosis SemiBold"/>
              <a:ea typeface="Dosis SemiBold"/>
              <a:cs typeface="Dosis SemiBold"/>
              <a:sym typeface="Dosis SemiBold"/>
            </a:endParaRPr>
          </a:p>
        </p:txBody>
      </p:sp>
      <p:pic>
        <p:nvPicPr>
          <p:cNvPr id="394" name="Google Shape;394;p42">
            <a:hlinkClick r:id="rId15"/>
          </p:cNvPr>
          <p:cNvPicPr preferRelativeResize="0"/>
          <p:nvPr/>
        </p:nvPicPr>
        <p:blipFill>
          <a:blip r:embed="rId14">
            <a:alphaModFix/>
          </a:blip>
          <a:stretch>
            <a:fillRect/>
          </a:stretch>
        </p:blipFill>
        <p:spPr>
          <a:xfrm>
            <a:off x="756275" y="4586675"/>
            <a:ext cx="293651" cy="203151"/>
          </a:xfrm>
          <a:prstGeom prst="rect">
            <a:avLst/>
          </a:prstGeom>
          <a:noFill/>
          <a:ln>
            <a:noFill/>
          </a:ln>
        </p:spPr>
      </p:pic>
      <p:sp>
        <p:nvSpPr>
          <p:cNvPr id="395" name="Google Shape;395;p42"/>
          <p:cNvSpPr txBox="1"/>
          <p:nvPr/>
        </p:nvSpPr>
        <p:spPr>
          <a:xfrm>
            <a:off x="1053300" y="4526700"/>
            <a:ext cx="1997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900" u="sng">
                <a:solidFill>
                  <a:srgbClr val="3C78D8"/>
                </a:solidFill>
                <a:latin typeface="Source Sans Pro"/>
                <a:ea typeface="Source Sans Pro"/>
                <a:cs typeface="Source Sans Pro"/>
                <a:sym typeface="Source Sans Pro"/>
                <a:hlinkClick r:id="rId16">
                  <a:extLst>
                    <a:ext uri="{A12FA001-AC4F-418D-AE19-62706E023703}">
                      <ahyp:hlinkClr val="tx"/>
                    </a:ext>
                  </a:extLst>
                </a:hlinkClick>
              </a:rPr>
              <a:t>Partage avec la classe (anglais)</a:t>
            </a:r>
            <a:r>
              <a:rPr lang="fr-CA" sz="900">
                <a:solidFill>
                  <a:srgbClr val="3C78D8"/>
                </a:solidFill>
              </a:rPr>
              <a:t> </a:t>
            </a:r>
            <a:endParaRPr>
              <a:solidFill>
                <a:srgbClr val="3C78D8"/>
              </a:solidFill>
            </a:endParaRPr>
          </a:p>
        </p:txBody>
      </p:sp>
      <p:sp>
        <p:nvSpPr>
          <p:cNvPr id="396" name="Google Shape;396;p42"/>
          <p:cNvSpPr/>
          <p:nvPr/>
        </p:nvSpPr>
        <p:spPr>
          <a:xfrm>
            <a:off x="972375" y="3085375"/>
            <a:ext cx="493200" cy="1494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97" name="Google Shape;397;p42"/>
          <p:cNvPicPr preferRelativeResize="0"/>
          <p:nvPr/>
        </p:nvPicPr>
        <p:blipFill rotWithShape="1">
          <a:blip r:embed="rId11">
            <a:alphaModFix/>
          </a:blip>
          <a:srcRect b="7679" l="21382" r="27500" t="6703"/>
          <a:stretch/>
        </p:blipFill>
        <p:spPr>
          <a:xfrm>
            <a:off x="1218986" y="3176475"/>
            <a:ext cx="179301" cy="218200"/>
          </a:xfrm>
          <a:prstGeom prst="rect">
            <a:avLst/>
          </a:prstGeom>
          <a:noFill/>
          <a:ln>
            <a:noFill/>
          </a:ln>
        </p:spPr>
      </p:pic>
      <p:sp>
        <p:nvSpPr>
          <p:cNvPr id="398" name="Google Shape;398;p42"/>
          <p:cNvSpPr/>
          <p:nvPr/>
        </p:nvSpPr>
        <p:spPr>
          <a:xfrm>
            <a:off x="1465575" y="2234800"/>
            <a:ext cx="1135500" cy="1494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9" name="Google Shape;399;p42"/>
          <p:cNvCxnSpPr>
            <a:stCxn id="396" idx="0"/>
          </p:cNvCxnSpPr>
          <p:nvPr/>
        </p:nvCxnSpPr>
        <p:spPr>
          <a:xfrm flipH="1" rot="10800000">
            <a:off x="1218975" y="2438275"/>
            <a:ext cx="385800" cy="647100"/>
          </a:xfrm>
          <a:prstGeom prst="straightConnector1">
            <a:avLst/>
          </a:prstGeom>
          <a:noFill/>
          <a:ln cap="flat" cmpd="sng" w="19050">
            <a:solidFill>
              <a:srgbClr val="FF0000"/>
            </a:solidFill>
            <a:prstDash val="solid"/>
            <a:round/>
            <a:headEnd len="med" w="med" type="none"/>
            <a:tailEnd len="med" w="med" type="triangle"/>
          </a:ln>
        </p:spPr>
      </p:cxnSp>
      <p:sp>
        <p:nvSpPr>
          <p:cNvPr id="400" name="Google Shape;400;p42"/>
          <p:cNvSpPr txBox="1"/>
          <p:nvPr/>
        </p:nvSpPr>
        <p:spPr>
          <a:xfrm>
            <a:off x="1738047" y="2290187"/>
            <a:ext cx="863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900">
                <a:solidFill>
                  <a:srgbClr val="FF0000"/>
                </a:solidFill>
                <a:latin typeface="Source Sans Pro"/>
                <a:ea typeface="Source Sans Pro"/>
                <a:cs typeface="Source Sans Pro"/>
                <a:sym typeface="Source Sans Pro"/>
              </a:rPr>
              <a:t>Copier le lien</a:t>
            </a:r>
            <a:endParaRPr sz="900">
              <a:solidFill>
                <a:srgbClr val="FF0000"/>
              </a:solidFill>
              <a:latin typeface="Source Sans Pro"/>
              <a:ea typeface="Source Sans Pro"/>
              <a:cs typeface="Source Sans Pro"/>
              <a:sym typeface="Source Sans Pro"/>
            </a:endParaRPr>
          </a:p>
        </p:txBody>
      </p:sp>
      <p:pic>
        <p:nvPicPr>
          <p:cNvPr id="401" name="Google Shape;401;p42">
            <a:hlinkClick r:id="rId17"/>
          </p:cNvPr>
          <p:cNvPicPr preferRelativeResize="0"/>
          <p:nvPr/>
        </p:nvPicPr>
        <p:blipFill>
          <a:blip r:embed="rId14">
            <a:alphaModFix/>
          </a:blip>
          <a:stretch>
            <a:fillRect/>
          </a:stretch>
        </p:blipFill>
        <p:spPr>
          <a:xfrm>
            <a:off x="756275" y="4312500"/>
            <a:ext cx="293651" cy="203151"/>
          </a:xfrm>
          <a:prstGeom prst="rect">
            <a:avLst/>
          </a:prstGeom>
          <a:noFill/>
          <a:ln>
            <a:noFill/>
          </a:ln>
        </p:spPr>
      </p:pic>
      <p:sp>
        <p:nvSpPr>
          <p:cNvPr id="402" name="Google Shape;402;p42"/>
          <p:cNvSpPr txBox="1"/>
          <p:nvPr/>
        </p:nvSpPr>
        <p:spPr>
          <a:xfrm>
            <a:off x="1053513" y="4264700"/>
            <a:ext cx="17193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900" u="sng">
                <a:solidFill>
                  <a:srgbClr val="3C78D8"/>
                </a:solidFill>
                <a:latin typeface="Source Sans Pro"/>
                <a:ea typeface="Source Sans Pro"/>
                <a:cs typeface="Source Sans Pro"/>
                <a:sym typeface="Source Sans Pro"/>
                <a:hlinkClick r:id="rId18">
                  <a:extLst>
                    <a:ext uri="{A12FA001-AC4F-418D-AE19-62706E023703}">
                      <ahyp:hlinkClr val="tx"/>
                    </a:ext>
                  </a:extLst>
                </a:hlinkClick>
              </a:rPr>
              <a:t>Création d'une classe (anglais)</a:t>
            </a:r>
            <a:r>
              <a:rPr lang="fr-CA" sz="900">
                <a:solidFill>
                  <a:srgbClr val="3D85C6"/>
                </a:solidFill>
              </a:rPr>
              <a:t> </a:t>
            </a:r>
            <a:endParaRPr>
              <a:solidFill>
                <a:srgbClr val="3D85C6"/>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43"/>
          <p:cNvSpPr txBox="1"/>
          <p:nvPr>
            <p:ph type="title"/>
          </p:nvPr>
        </p:nvSpPr>
        <p:spPr>
          <a:xfrm>
            <a:off x="947450" y="45015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fr-CA"/>
              <a:t>Discussion et élaboration d’une tâche à faire pour les élèves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44"/>
          <p:cNvSpPr txBox="1"/>
          <p:nvPr>
            <p:ph type="title"/>
          </p:nvPr>
        </p:nvSpPr>
        <p:spPr>
          <a:xfrm>
            <a:off x="311700" y="184894"/>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On utilise Polypad quand et comment?</a:t>
            </a:r>
            <a:endParaRPr/>
          </a:p>
        </p:txBody>
      </p:sp>
      <p:pic>
        <p:nvPicPr>
          <p:cNvPr id="413" name="Google Shape;413;p44"/>
          <p:cNvPicPr preferRelativeResize="0"/>
          <p:nvPr/>
        </p:nvPicPr>
        <p:blipFill>
          <a:blip r:embed="rId3">
            <a:alphaModFix/>
          </a:blip>
          <a:stretch>
            <a:fillRect/>
          </a:stretch>
        </p:blipFill>
        <p:spPr>
          <a:xfrm rot="-261832">
            <a:off x="1501864" y="2105533"/>
            <a:ext cx="2310394" cy="1821233"/>
          </a:xfrm>
          <a:prstGeom prst="rect">
            <a:avLst/>
          </a:prstGeom>
          <a:noFill/>
          <a:ln>
            <a:noFill/>
          </a:ln>
        </p:spPr>
      </p:pic>
      <p:grpSp>
        <p:nvGrpSpPr>
          <p:cNvPr id="414" name="Google Shape;414;p44"/>
          <p:cNvGrpSpPr/>
          <p:nvPr/>
        </p:nvGrpSpPr>
        <p:grpSpPr>
          <a:xfrm rot="511336">
            <a:off x="4878547" y="2185239"/>
            <a:ext cx="2855110" cy="1661820"/>
            <a:chOff x="5223875" y="1637475"/>
            <a:chExt cx="2854990" cy="1661750"/>
          </a:xfrm>
        </p:grpSpPr>
        <p:pic>
          <p:nvPicPr>
            <p:cNvPr id="415" name="Google Shape;415;p44"/>
            <p:cNvPicPr preferRelativeResize="0"/>
            <p:nvPr/>
          </p:nvPicPr>
          <p:blipFill rotWithShape="1">
            <a:blip r:embed="rId4">
              <a:alphaModFix/>
            </a:blip>
            <a:srcRect b="0" l="47886" r="0" t="42791"/>
            <a:stretch/>
          </p:blipFill>
          <p:spPr>
            <a:xfrm>
              <a:off x="5223875" y="1637475"/>
              <a:ext cx="2854990" cy="1661750"/>
            </a:xfrm>
            <a:prstGeom prst="rect">
              <a:avLst/>
            </a:prstGeom>
            <a:noFill/>
            <a:ln>
              <a:noFill/>
            </a:ln>
          </p:spPr>
        </p:pic>
        <p:pic>
          <p:nvPicPr>
            <p:cNvPr id="416" name="Google Shape;416;p44"/>
            <p:cNvPicPr preferRelativeResize="0"/>
            <p:nvPr/>
          </p:nvPicPr>
          <p:blipFill>
            <a:blip r:embed="rId5">
              <a:alphaModFix/>
            </a:blip>
            <a:stretch>
              <a:fillRect/>
            </a:stretch>
          </p:blipFill>
          <p:spPr>
            <a:xfrm>
              <a:off x="5867071" y="2024979"/>
              <a:ext cx="1709273" cy="987200"/>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idx="1" type="body"/>
          </p:nvPr>
        </p:nvSpPr>
        <p:spPr>
          <a:xfrm>
            <a:off x="2989950" y="1302113"/>
            <a:ext cx="3164100" cy="1068000"/>
          </a:xfrm>
          <a:prstGeom prst="rect">
            <a:avLst/>
          </a:prstGeom>
        </p:spPr>
        <p:txBody>
          <a:bodyPr anchorCtr="0" anchor="t" bIns="91425" lIns="91425" spcFirstLastPara="1" rIns="91425" wrap="square" tIns="91425">
            <a:normAutofit lnSpcReduction="20000"/>
          </a:bodyPr>
          <a:lstStyle/>
          <a:p>
            <a:pPr indent="0" lvl="0" marL="0" rtl="0" algn="ctr">
              <a:lnSpc>
                <a:spcPct val="100000"/>
              </a:lnSpc>
              <a:spcBef>
                <a:spcPts val="800"/>
              </a:spcBef>
              <a:spcAft>
                <a:spcPts val="0"/>
              </a:spcAft>
              <a:buClr>
                <a:schemeClr val="dk1"/>
              </a:buClr>
              <a:buSzPts val="1100"/>
              <a:buFont typeface="Arial"/>
              <a:buNone/>
            </a:pPr>
            <a:r>
              <a:rPr lang="fr-CA" sz="3000">
                <a:solidFill>
                  <a:srgbClr val="1C4587"/>
                </a:solidFill>
                <a:latin typeface="Source Sans Pro"/>
                <a:ea typeface="Source Sans Pro"/>
                <a:cs typeface="Source Sans Pro"/>
                <a:sym typeface="Source Sans Pro"/>
              </a:rPr>
              <a:t>Luc Lagarde</a:t>
            </a:r>
            <a:endParaRPr sz="3000">
              <a:solidFill>
                <a:srgbClr val="1C4587"/>
              </a:solidFill>
              <a:latin typeface="Source Sans Pro"/>
              <a:ea typeface="Source Sans Pro"/>
              <a:cs typeface="Source Sans Pro"/>
              <a:sym typeface="Source Sans Pro"/>
            </a:endParaRPr>
          </a:p>
          <a:p>
            <a:pPr indent="0" lvl="0" marL="0" rtl="0" algn="ctr">
              <a:lnSpc>
                <a:spcPct val="100000"/>
              </a:lnSpc>
              <a:spcBef>
                <a:spcPts val="800"/>
              </a:spcBef>
              <a:spcAft>
                <a:spcPts val="0"/>
              </a:spcAft>
              <a:buClr>
                <a:schemeClr val="dk1"/>
              </a:buClr>
              <a:buSzPts val="1100"/>
              <a:buFont typeface="Arial"/>
              <a:buNone/>
            </a:pPr>
            <a:r>
              <a:rPr b="1" lang="fr-CA" sz="1200" u="sng">
                <a:solidFill>
                  <a:srgbClr val="3C78D8"/>
                </a:solidFill>
                <a:latin typeface="Dosis"/>
                <a:ea typeface="Dosis"/>
                <a:cs typeface="Dosis"/>
                <a:sym typeface="Dosis"/>
                <a:hlinkClick r:id="rId3">
                  <a:extLst>
                    <a:ext uri="{A12FA001-AC4F-418D-AE19-62706E023703}">
                      <ahyp:hlinkClr val="tx"/>
                    </a:ext>
                  </a:extLst>
                </a:hlinkClick>
              </a:rPr>
              <a:t>luc.lagarde@recitmst.qc.ca</a:t>
            </a:r>
            <a:r>
              <a:rPr b="1" lang="fr-CA" sz="1300">
                <a:solidFill>
                  <a:srgbClr val="3D4965"/>
                </a:solidFill>
                <a:latin typeface="Dosis"/>
                <a:ea typeface="Dosis"/>
                <a:cs typeface="Dosis"/>
                <a:sym typeface="Dosis"/>
              </a:rPr>
              <a:t> </a:t>
            </a:r>
            <a:endParaRPr b="1" sz="1300">
              <a:solidFill>
                <a:srgbClr val="3D4965"/>
              </a:solidFill>
              <a:latin typeface="Dosis"/>
              <a:ea typeface="Dosis"/>
              <a:cs typeface="Dosis"/>
              <a:sym typeface="Dosis"/>
            </a:endParaRPr>
          </a:p>
          <a:p>
            <a:pPr indent="0" lvl="0" marL="0" rtl="0" algn="ctr">
              <a:spcBef>
                <a:spcPts val="0"/>
              </a:spcBef>
              <a:spcAft>
                <a:spcPts val="1200"/>
              </a:spcAft>
              <a:buNone/>
            </a:pPr>
            <a:r>
              <a:t/>
            </a:r>
            <a:endParaRPr/>
          </a:p>
        </p:txBody>
      </p:sp>
      <p:pic>
        <p:nvPicPr>
          <p:cNvPr id="94" name="Google Shape;94;p18"/>
          <p:cNvPicPr preferRelativeResize="0"/>
          <p:nvPr/>
        </p:nvPicPr>
        <p:blipFill rotWithShape="1">
          <a:blip r:embed="rId4">
            <a:alphaModFix/>
          </a:blip>
          <a:srcRect b="0" l="15168" r="14641" t="0"/>
          <a:stretch/>
        </p:blipFill>
        <p:spPr>
          <a:xfrm>
            <a:off x="2904218" y="2370131"/>
            <a:ext cx="3335557" cy="717300"/>
          </a:xfrm>
          <a:prstGeom prst="rect">
            <a:avLst/>
          </a:prstGeom>
          <a:noFill/>
          <a:ln>
            <a:noFill/>
          </a:ln>
        </p:spPr>
      </p:pic>
      <p:sp>
        <p:nvSpPr>
          <p:cNvPr id="95" name="Google Shape;95;p18"/>
          <p:cNvSpPr/>
          <p:nvPr/>
        </p:nvSpPr>
        <p:spPr>
          <a:xfrm>
            <a:off x="0" y="4749800"/>
            <a:ext cx="9144000" cy="393600"/>
          </a:xfrm>
          <a:prstGeom prst="rect">
            <a:avLst/>
          </a:prstGeom>
          <a:solidFill>
            <a:srgbClr val="0069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8"/>
          <p:cNvSpPr txBox="1"/>
          <p:nvPr>
            <p:ph type="title"/>
          </p:nvPr>
        </p:nvSpPr>
        <p:spPr>
          <a:xfrm>
            <a:off x="350675" y="125525"/>
            <a:ext cx="3336000" cy="717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CA"/>
              <a:t>Votre animateur</a:t>
            </a:r>
            <a:endParaRPr/>
          </a:p>
        </p:txBody>
      </p:sp>
      <p:pic>
        <p:nvPicPr>
          <p:cNvPr id="97" name="Google Shape;97;p18"/>
          <p:cNvPicPr preferRelativeResize="0"/>
          <p:nvPr/>
        </p:nvPicPr>
        <p:blipFill rotWithShape="1">
          <a:blip r:embed="rId5">
            <a:alphaModFix/>
          </a:blip>
          <a:srcRect b="0" l="0" r="28936" t="0"/>
          <a:stretch/>
        </p:blipFill>
        <p:spPr>
          <a:xfrm>
            <a:off x="0" y="609075"/>
            <a:ext cx="2519425" cy="3545300"/>
          </a:xfrm>
          <a:prstGeom prst="rect">
            <a:avLst/>
          </a:prstGeom>
          <a:noFill/>
          <a:ln>
            <a:noFill/>
          </a:ln>
        </p:spPr>
      </p:pic>
      <p:sp>
        <p:nvSpPr>
          <p:cNvPr id="98" name="Google Shape;98;p18"/>
          <p:cNvSpPr/>
          <p:nvPr/>
        </p:nvSpPr>
        <p:spPr>
          <a:xfrm>
            <a:off x="0" y="4749800"/>
            <a:ext cx="9144000" cy="393600"/>
          </a:xfrm>
          <a:prstGeom prst="rect">
            <a:avLst/>
          </a:prstGeom>
          <a:solidFill>
            <a:srgbClr val="0069B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fr-CA" sz="1900">
                <a:solidFill>
                  <a:schemeClr val="lt1"/>
                </a:solidFill>
                <a:latin typeface="Dosis"/>
                <a:ea typeface="Dosis"/>
                <a:cs typeface="Dosis"/>
                <a:sym typeface="Dosis"/>
              </a:rPr>
              <a:t>monurl.ca/poly19avril</a:t>
            </a:r>
            <a:endParaRPr b="1" sz="1900">
              <a:solidFill>
                <a:schemeClr val="lt1"/>
              </a:solidFill>
              <a:latin typeface="Dosis"/>
              <a:ea typeface="Dosis"/>
              <a:cs typeface="Dosis"/>
              <a:sym typeface="Dosi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45"/>
          <p:cNvSpPr/>
          <p:nvPr/>
        </p:nvSpPr>
        <p:spPr>
          <a:xfrm>
            <a:off x="311700" y="878475"/>
            <a:ext cx="8520600" cy="39978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45"/>
          <p:cNvSpPr txBox="1"/>
          <p:nvPr>
            <p:ph type="title"/>
          </p:nvPr>
        </p:nvSpPr>
        <p:spPr>
          <a:xfrm>
            <a:off x="311700" y="184894"/>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Création d’une activité</a:t>
            </a:r>
            <a:endParaRPr/>
          </a:p>
        </p:txBody>
      </p:sp>
      <p:grpSp>
        <p:nvGrpSpPr>
          <p:cNvPr id="423" name="Google Shape;423;p45"/>
          <p:cNvGrpSpPr/>
          <p:nvPr/>
        </p:nvGrpSpPr>
        <p:grpSpPr>
          <a:xfrm>
            <a:off x="1009875" y="1231475"/>
            <a:ext cx="7349303" cy="853900"/>
            <a:chOff x="1162275" y="1155275"/>
            <a:chExt cx="7349303" cy="853900"/>
          </a:xfrm>
        </p:grpSpPr>
        <p:pic>
          <p:nvPicPr>
            <p:cNvPr id="424" name="Google Shape;424;p45"/>
            <p:cNvPicPr preferRelativeResize="0"/>
            <p:nvPr/>
          </p:nvPicPr>
          <p:blipFill>
            <a:blip r:embed="rId3">
              <a:alphaModFix/>
            </a:blip>
            <a:stretch>
              <a:fillRect/>
            </a:stretch>
          </p:blipFill>
          <p:spPr>
            <a:xfrm>
              <a:off x="1162275" y="1155275"/>
              <a:ext cx="853900" cy="853900"/>
            </a:xfrm>
            <a:prstGeom prst="rect">
              <a:avLst/>
            </a:prstGeom>
            <a:noFill/>
            <a:ln>
              <a:noFill/>
            </a:ln>
          </p:spPr>
        </p:pic>
        <p:sp>
          <p:nvSpPr>
            <p:cNvPr id="425" name="Google Shape;425;p45"/>
            <p:cNvSpPr txBox="1"/>
            <p:nvPr/>
          </p:nvSpPr>
          <p:spPr>
            <a:xfrm>
              <a:off x="2186978" y="1312825"/>
              <a:ext cx="63246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2300">
                  <a:latin typeface="Dosis SemiBold"/>
                  <a:ea typeface="Dosis SemiBold"/>
                  <a:cs typeface="Dosis SemiBold"/>
                  <a:sym typeface="Dosis SemiBold"/>
                </a:rPr>
                <a:t>On cible un concept…une activité…une leçon…</a:t>
              </a:r>
              <a:endParaRPr sz="2300">
                <a:latin typeface="Dosis SemiBold"/>
                <a:ea typeface="Dosis SemiBold"/>
                <a:cs typeface="Dosis SemiBold"/>
                <a:sym typeface="Dosis SemiBold"/>
              </a:endParaRPr>
            </a:p>
          </p:txBody>
        </p:sp>
      </p:grpSp>
      <p:grpSp>
        <p:nvGrpSpPr>
          <p:cNvPr id="426" name="Google Shape;426;p45"/>
          <p:cNvGrpSpPr/>
          <p:nvPr/>
        </p:nvGrpSpPr>
        <p:grpSpPr>
          <a:xfrm>
            <a:off x="1009874" y="2493388"/>
            <a:ext cx="7349304" cy="746425"/>
            <a:chOff x="1162274" y="2321750"/>
            <a:chExt cx="7349304" cy="746425"/>
          </a:xfrm>
        </p:grpSpPr>
        <p:sp>
          <p:nvSpPr>
            <p:cNvPr id="427" name="Google Shape;427;p45"/>
            <p:cNvSpPr txBox="1"/>
            <p:nvPr/>
          </p:nvSpPr>
          <p:spPr>
            <a:xfrm>
              <a:off x="2186978" y="2425562"/>
              <a:ext cx="63246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2300">
                  <a:latin typeface="Dosis SemiBold"/>
                  <a:ea typeface="Dosis SemiBold"/>
                  <a:cs typeface="Dosis SemiBold"/>
                  <a:sym typeface="Dosis SemiBold"/>
                </a:rPr>
                <a:t>On modifie…invente…expérimente…</a:t>
              </a:r>
              <a:endParaRPr sz="2300">
                <a:latin typeface="Dosis SemiBold"/>
                <a:ea typeface="Dosis SemiBold"/>
                <a:cs typeface="Dosis SemiBold"/>
                <a:sym typeface="Dosis SemiBold"/>
              </a:endParaRPr>
            </a:p>
          </p:txBody>
        </p:sp>
        <p:pic>
          <p:nvPicPr>
            <p:cNvPr id="428" name="Google Shape;428;p45"/>
            <p:cNvPicPr preferRelativeResize="0"/>
            <p:nvPr/>
          </p:nvPicPr>
          <p:blipFill>
            <a:blip r:embed="rId4">
              <a:alphaModFix/>
            </a:blip>
            <a:stretch>
              <a:fillRect/>
            </a:stretch>
          </p:blipFill>
          <p:spPr>
            <a:xfrm>
              <a:off x="1162274" y="2321750"/>
              <a:ext cx="746450" cy="746425"/>
            </a:xfrm>
            <a:prstGeom prst="rect">
              <a:avLst/>
            </a:prstGeom>
            <a:noFill/>
            <a:ln>
              <a:noFill/>
            </a:ln>
          </p:spPr>
        </p:pic>
      </p:grpSp>
      <p:grpSp>
        <p:nvGrpSpPr>
          <p:cNvPr id="429" name="Google Shape;429;p45"/>
          <p:cNvGrpSpPr/>
          <p:nvPr/>
        </p:nvGrpSpPr>
        <p:grpSpPr>
          <a:xfrm>
            <a:off x="1056537" y="3647825"/>
            <a:ext cx="7302641" cy="746424"/>
            <a:chOff x="1208937" y="3571625"/>
            <a:chExt cx="7302641" cy="746424"/>
          </a:xfrm>
        </p:grpSpPr>
        <p:pic>
          <p:nvPicPr>
            <p:cNvPr id="430" name="Google Shape;430;p45"/>
            <p:cNvPicPr preferRelativeResize="0"/>
            <p:nvPr/>
          </p:nvPicPr>
          <p:blipFill>
            <a:blip r:embed="rId5">
              <a:alphaModFix/>
            </a:blip>
            <a:stretch>
              <a:fillRect/>
            </a:stretch>
          </p:blipFill>
          <p:spPr>
            <a:xfrm>
              <a:off x="1208937" y="3571625"/>
              <a:ext cx="653130" cy="746424"/>
            </a:xfrm>
            <a:prstGeom prst="rect">
              <a:avLst/>
            </a:prstGeom>
            <a:noFill/>
            <a:ln>
              <a:noFill/>
            </a:ln>
          </p:spPr>
        </p:pic>
        <p:sp>
          <p:nvSpPr>
            <p:cNvPr id="431" name="Google Shape;431;p45"/>
            <p:cNvSpPr txBox="1"/>
            <p:nvPr/>
          </p:nvSpPr>
          <p:spPr>
            <a:xfrm>
              <a:off x="2186978" y="3675437"/>
              <a:ext cx="63246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2300">
                  <a:latin typeface="Dosis SemiBold"/>
                  <a:ea typeface="Dosis SemiBold"/>
                  <a:cs typeface="Dosis SemiBold"/>
                  <a:sym typeface="Dosis SemiBold"/>
                </a:rPr>
                <a:t>On partage…questionne…commente…</a:t>
              </a:r>
              <a:endParaRPr sz="2300">
                <a:latin typeface="Dosis SemiBold"/>
                <a:ea typeface="Dosis SemiBold"/>
                <a:cs typeface="Dosis SemiBold"/>
                <a:sym typeface="Dosis SemiBold"/>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46">
            <a:hlinkClick r:id="rId3"/>
          </p:cNvPr>
          <p:cNvSpPr/>
          <p:nvPr/>
        </p:nvSpPr>
        <p:spPr>
          <a:xfrm>
            <a:off x="310840" y="2919788"/>
            <a:ext cx="1981500" cy="735900"/>
          </a:xfrm>
          <a:prstGeom prst="roundRect">
            <a:avLst>
              <a:gd fmla="val 16667" name="adj"/>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38" name="Google Shape;438;p46"/>
          <p:cNvSpPr txBox="1"/>
          <p:nvPr/>
        </p:nvSpPr>
        <p:spPr>
          <a:xfrm>
            <a:off x="233063" y="2124431"/>
            <a:ext cx="2639400" cy="557100"/>
          </a:xfrm>
          <a:prstGeom prst="rect">
            <a:avLst/>
          </a:prstGeom>
          <a:noFill/>
          <a:ln>
            <a:noFill/>
          </a:ln>
        </p:spPr>
        <p:txBody>
          <a:bodyPr anchorCtr="0" anchor="t" bIns="68575" lIns="68575" spcFirstLastPara="1" rIns="68575" wrap="square" tIns="68575">
            <a:spAutoFit/>
          </a:bodyPr>
          <a:lstStyle/>
          <a:p>
            <a:pPr indent="0" lvl="0" marL="0" rtl="0" algn="l">
              <a:lnSpc>
                <a:spcPct val="80000"/>
              </a:lnSpc>
              <a:spcBef>
                <a:spcPts val="0"/>
              </a:spcBef>
              <a:spcAft>
                <a:spcPts val="0"/>
              </a:spcAft>
              <a:buNone/>
            </a:pPr>
            <a:r>
              <a:rPr lang="fr-CA" sz="1700">
                <a:latin typeface="Dosis SemiBold"/>
                <a:ea typeface="Dosis SemiBold"/>
                <a:cs typeface="Dosis SemiBold"/>
                <a:sym typeface="Dosis SemiBold"/>
              </a:rPr>
              <a:t>Création d’un compte gratuit ou se connecter</a:t>
            </a:r>
            <a:endParaRPr sz="1700"/>
          </a:p>
        </p:txBody>
      </p:sp>
      <p:sp>
        <p:nvSpPr>
          <p:cNvPr id="439" name="Google Shape;439;p46"/>
          <p:cNvSpPr txBox="1"/>
          <p:nvPr/>
        </p:nvSpPr>
        <p:spPr>
          <a:xfrm>
            <a:off x="306000" y="2606344"/>
            <a:ext cx="1889700" cy="249300"/>
          </a:xfrm>
          <a:prstGeom prst="rect">
            <a:avLst/>
          </a:prstGeom>
          <a:noFill/>
          <a:ln>
            <a:noFill/>
          </a:ln>
        </p:spPr>
        <p:txBody>
          <a:bodyPr anchorCtr="0" anchor="t" bIns="68575" lIns="68575" spcFirstLastPara="1" rIns="68575" wrap="square" tIns="68575">
            <a:spAutoFit/>
          </a:bodyPr>
          <a:lstStyle/>
          <a:p>
            <a:pPr indent="0" lvl="0" marL="0" rtl="0" algn="l">
              <a:lnSpc>
                <a:spcPct val="80000"/>
              </a:lnSpc>
              <a:spcBef>
                <a:spcPts val="0"/>
              </a:spcBef>
              <a:spcAft>
                <a:spcPts val="0"/>
              </a:spcAft>
              <a:buNone/>
            </a:pPr>
            <a:r>
              <a:rPr i="1" lang="fr-CA" sz="900">
                <a:latin typeface="Dosis Medium"/>
                <a:ea typeface="Dosis Medium"/>
                <a:cs typeface="Dosis Medium"/>
                <a:sym typeface="Dosis Medium"/>
              </a:rPr>
              <a:t>si nouveau compte → valider le courriel</a:t>
            </a:r>
            <a:endParaRPr sz="800">
              <a:latin typeface="Dosis Medium"/>
              <a:ea typeface="Dosis Medium"/>
              <a:cs typeface="Dosis Medium"/>
              <a:sym typeface="Dosis Medium"/>
            </a:endParaRPr>
          </a:p>
        </p:txBody>
      </p:sp>
      <p:pic>
        <p:nvPicPr>
          <p:cNvPr id="440" name="Google Shape;440;p46">
            <a:hlinkClick r:id="rId4"/>
          </p:cNvPr>
          <p:cNvPicPr preferRelativeResize="0"/>
          <p:nvPr/>
        </p:nvPicPr>
        <p:blipFill>
          <a:blip r:embed="rId5">
            <a:alphaModFix/>
          </a:blip>
          <a:stretch>
            <a:fillRect/>
          </a:stretch>
        </p:blipFill>
        <p:spPr>
          <a:xfrm>
            <a:off x="531364" y="2969888"/>
            <a:ext cx="1439048" cy="618750"/>
          </a:xfrm>
          <a:prstGeom prst="rect">
            <a:avLst/>
          </a:prstGeom>
          <a:noFill/>
          <a:ln>
            <a:noFill/>
          </a:ln>
        </p:spPr>
      </p:pic>
      <p:sp>
        <p:nvSpPr>
          <p:cNvPr id="441" name="Google Shape;441;p46"/>
          <p:cNvSpPr/>
          <p:nvPr/>
        </p:nvSpPr>
        <p:spPr>
          <a:xfrm>
            <a:off x="3338355" y="2896209"/>
            <a:ext cx="1981500" cy="735900"/>
          </a:xfrm>
          <a:prstGeom prst="roundRect">
            <a:avLst>
              <a:gd fmla="val 16667" name="adj"/>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ctr">
              <a:spcBef>
                <a:spcPts val="0"/>
              </a:spcBef>
              <a:spcAft>
                <a:spcPts val="0"/>
              </a:spcAft>
              <a:buNone/>
            </a:pPr>
            <a:r>
              <a:rPr lang="fr-CA" u="sng">
                <a:solidFill>
                  <a:srgbClr val="0069BF"/>
                </a:solidFill>
                <a:latin typeface="Viga"/>
                <a:ea typeface="Viga"/>
                <a:cs typeface="Viga"/>
                <a:sym typeface="Viga"/>
                <a:hlinkClick r:id="rId6">
                  <a:extLst>
                    <a:ext uri="{A12FA001-AC4F-418D-AE19-62706E023703}">
                      <ahyp:hlinkClr val="tx"/>
                    </a:ext>
                  </a:extLst>
                </a:hlinkClick>
              </a:rPr>
              <a:t>Inscription RDV &amp; Ateliers RÉCIT MST</a:t>
            </a:r>
            <a:endParaRPr sz="1400">
              <a:solidFill>
                <a:srgbClr val="0069BF"/>
              </a:solidFill>
              <a:latin typeface="Viga"/>
              <a:ea typeface="Viga"/>
              <a:cs typeface="Viga"/>
              <a:sym typeface="Viga"/>
            </a:endParaRPr>
          </a:p>
        </p:txBody>
      </p:sp>
      <p:pic>
        <p:nvPicPr>
          <p:cNvPr id="442" name="Google Shape;442;p46"/>
          <p:cNvPicPr preferRelativeResize="0"/>
          <p:nvPr/>
        </p:nvPicPr>
        <p:blipFill>
          <a:blip r:embed="rId7">
            <a:alphaModFix/>
          </a:blip>
          <a:stretch>
            <a:fillRect/>
          </a:stretch>
        </p:blipFill>
        <p:spPr>
          <a:xfrm rot="-1286681">
            <a:off x="1983622" y="3267553"/>
            <a:ext cx="567505" cy="567505"/>
          </a:xfrm>
          <a:prstGeom prst="rect">
            <a:avLst/>
          </a:prstGeom>
          <a:noFill/>
          <a:ln>
            <a:noFill/>
          </a:ln>
        </p:spPr>
      </p:pic>
      <p:sp>
        <p:nvSpPr>
          <p:cNvPr id="443" name="Google Shape;443;p46"/>
          <p:cNvSpPr/>
          <p:nvPr/>
        </p:nvSpPr>
        <p:spPr>
          <a:xfrm>
            <a:off x="2362341" y="3455588"/>
            <a:ext cx="270000" cy="270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b="1" lang="fr-CA" sz="1700">
                <a:latin typeface="Dosis"/>
                <a:ea typeface="Dosis"/>
                <a:cs typeface="Dosis"/>
                <a:sym typeface="Dosis"/>
              </a:rPr>
              <a:t>1</a:t>
            </a:r>
            <a:endParaRPr b="1" sz="1700">
              <a:latin typeface="Dosis"/>
              <a:ea typeface="Dosis"/>
              <a:cs typeface="Dosis"/>
              <a:sym typeface="Dosis"/>
            </a:endParaRPr>
          </a:p>
        </p:txBody>
      </p:sp>
      <p:sp>
        <p:nvSpPr>
          <p:cNvPr id="444" name="Google Shape;444;p46"/>
          <p:cNvSpPr txBox="1"/>
          <p:nvPr/>
        </p:nvSpPr>
        <p:spPr>
          <a:xfrm>
            <a:off x="231199" y="586400"/>
            <a:ext cx="6299100" cy="4296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Clr>
                <a:schemeClr val="dk1"/>
              </a:buClr>
              <a:buSzPts val="1100"/>
              <a:buFont typeface="Arial"/>
              <a:buNone/>
            </a:pPr>
            <a:r>
              <a:rPr lang="fr-CA" sz="2300">
                <a:solidFill>
                  <a:schemeClr val="dk1"/>
                </a:solidFill>
                <a:latin typeface="Viga"/>
                <a:ea typeface="Viga"/>
                <a:cs typeface="Viga"/>
                <a:sym typeface="Viga"/>
              </a:rPr>
              <a:t>Badges « Découverte » et «Appropriation»</a:t>
            </a:r>
            <a:endParaRPr sz="2300">
              <a:solidFill>
                <a:srgbClr val="000000"/>
              </a:solidFill>
              <a:latin typeface="Viga"/>
              <a:ea typeface="Viga"/>
              <a:cs typeface="Viga"/>
              <a:sym typeface="Viga"/>
            </a:endParaRPr>
          </a:p>
        </p:txBody>
      </p:sp>
      <p:cxnSp>
        <p:nvCxnSpPr>
          <p:cNvPr id="445" name="Google Shape;445;p46"/>
          <p:cNvCxnSpPr/>
          <p:nvPr/>
        </p:nvCxnSpPr>
        <p:spPr>
          <a:xfrm>
            <a:off x="308635" y="1121414"/>
            <a:ext cx="5757000" cy="0"/>
          </a:xfrm>
          <a:prstGeom prst="straightConnector1">
            <a:avLst/>
          </a:prstGeom>
          <a:noFill/>
          <a:ln cap="flat" cmpd="sng" w="19050">
            <a:solidFill>
              <a:srgbClr val="000000"/>
            </a:solidFill>
            <a:prstDash val="solid"/>
            <a:round/>
            <a:headEnd len="med" w="med" type="none"/>
            <a:tailEnd len="med" w="med" type="none"/>
          </a:ln>
        </p:spPr>
      </p:cxnSp>
      <p:pic>
        <p:nvPicPr>
          <p:cNvPr id="446" name="Google Shape;446;p46"/>
          <p:cNvPicPr preferRelativeResize="0"/>
          <p:nvPr/>
        </p:nvPicPr>
        <p:blipFill>
          <a:blip r:embed="rId7">
            <a:alphaModFix/>
          </a:blip>
          <a:stretch>
            <a:fillRect/>
          </a:stretch>
        </p:blipFill>
        <p:spPr>
          <a:xfrm rot="-1286681">
            <a:off x="5011213" y="3218119"/>
            <a:ext cx="567505" cy="567505"/>
          </a:xfrm>
          <a:prstGeom prst="rect">
            <a:avLst/>
          </a:prstGeom>
          <a:noFill/>
          <a:ln>
            <a:noFill/>
          </a:ln>
        </p:spPr>
      </p:pic>
      <p:sp>
        <p:nvSpPr>
          <p:cNvPr id="447" name="Google Shape;447;p46"/>
          <p:cNvSpPr/>
          <p:nvPr/>
        </p:nvSpPr>
        <p:spPr>
          <a:xfrm>
            <a:off x="5389931" y="3406153"/>
            <a:ext cx="270000" cy="270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b="1" lang="fr-CA" sz="1700">
                <a:latin typeface="Dosis"/>
                <a:ea typeface="Dosis"/>
                <a:cs typeface="Dosis"/>
                <a:sym typeface="Dosis"/>
              </a:rPr>
              <a:t>2</a:t>
            </a:r>
            <a:endParaRPr b="1" sz="1700">
              <a:latin typeface="Dosis"/>
              <a:ea typeface="Dosis"/>
              <a:cs typeface="Dosis"/>
              <a:sym typeface="Dosis"/>
            </a:endParaRPr>
          </a:p>
        </p:txBody>
      </p:sp>
      <p:sp>
        <p:nvSpPr>
          <p:cNvPr id="448" name="Google Shape;448;p46"/>
          <p:cNvSpPr/>
          <p:nvPr/>
        </p:nvSpPr>
        <p:spPr>
          <a:xfrm>
            <a:off x="6368494" y="2855644"/>
            <a:ext cx="1981500" cy="735900"/>
          </a:xfrm>
          <a:prstGeom prst="roundRect">
            <a:avLst>
              <a:gd fmla="val 16667" name="adj"/>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ctr">
              <a:spcBef>
                <a:spcPts val="0"/>
              </a:spcBef>
              <a:spcAft>
                <a:spcPts val="0"/>
              </a:spcAft>
              <a:buNone/>
            </a:pPr>
            <a:r>
              <a:rPr lang="fr-CA" sz="1400" u="sng">
                <a:solidFill>
                  <a:srgbClr val="0069BF"/>
                </a:solidFill>
                <a:latin typeface="Viga"/>
                <a:ea typeface="Viga"/>
                <a:cs typeface="Viga"/>
                <a:sym typeface="Viga"/>
                <a:hlinkClick r:id="rId8">
                  <a:extLst>
                    <a:ext uri="{A12FA001-AC4F-418D-AE19-62706E023703}">
                      <ahyp:hlinkClr val="tx"/>
                    </a:ext>
                  </a:extLst>
                </a:hlinkClick>
              </a:rPr>
              <a:t>Obtenir m</a:t>
            </a:r>
            <a:r>
              <a:rPr lang="fr-CA" u="sng">
                <a:solidFill>
                  <a:srgbClr val="0069BF"/>
                </a:solidFill>
                <a:latin typeface="Viga"/>
                <a:ea typeface="Viga"/>
                <a:cs typeface="Viga"/>
                <a:sym typeface="Viga"/>
                <a:hlinkClick r:id="rId9">
                  <a:extLst>
                    <a:ext uri="{A12FA001-AC4F-418D-AE19-62706E023703}">
                      <ahyp:hlinkClr val="tx"/>
                    </a:ext>
                  </a:extLst>
                </a:hlinkClick>
              </a:rPr>
              <a:t>es</a:t>
            </a:r>
            <a:r>
              <a:rPr lang="fr-CA" sz="1400" u="sng">
                <a:solidFill>
                  <a:srgbClr val="0069BF"/>
                </a:solidFill>
                <a:latin typeface="Viga"/>
                <a:ea typeface="Viga"/>
                <a:cs typeface="Viga"/>
                <a:sym typeface="Viga"/>
                <a:hlinkClick r:id="rId10">
                  <a:extLst>
                    <a:ext uri="{A12FA001-AC4F-418D-AE19-62706E023703}">
                      <ahyp:hlinkClr val="tx"/>
                    </a:ext>
                  </a:extLst>
                </a:hlinkClick>
              </a:rPr>
              <a:t> badge</a:t>
            </a:r>
            <a:r>
              <a:rPr lang="fr-CA">
                <a:solidFill>
                  <a:srgbClr val="0069BF"/>
                </a:solidFill>
                <a:latin typeface="Viga"/>
                <a:ea typeface="Viga"/>
                <a:cs typeface="Viga"/>
                <a:sym typeface="Viga"/>
              </a:rPr>
              <a:t>s</a:t>
            </a:r>
            <a:endParaRPr sz="1400">
              <a:solidFill>
                <a:srgbClr val="0069BF"/>
              </a:solidFill>
              <a:latin typeface="Viga"/>
              <a:ea typeface="Viga"/>
              <a:cs typeface="Viga"/>
              <a:sym typeface="Viga"/>
            </a:endParaRPr>
          </a:p>
        </p:txBody>
      </p:sp>
      <p:pic>
        <p:nvPicPr>
          <p:cNvPr id="449" name="Google Shape;449;p46"/>
          <p:cNvPicPr preferRelativeResize="0"/>
          <p:nvPr/>
        </p:nvPicPr>
        <p:blipFill>
          <a:blip r:embed="rId7">
            <a:alphaModFix/>
          </a:blip>
          <a:stretch>
            <a:fillRect/>
          </a:stretch>
        </p:blipFill>
        <p:spPr>
          <a:xfrm rot="-1286681">
            <a:off x="8163432" y="3257400"/>
            <a:ext cx="567505" cy="567505"/>
          </a:xfrm>
          <a:prstGeom prst="rect">
            <a:avLst/>
          </a:prstGeom>
          <a:noFill/>
          <a:ln>
            <a:noFill/>
          </a:ln>
        </p:spPr>
      </p:pic>
      <p:sp>
        <p:nvSpPr>
          <p:cNvPr id="450" name="Google Shape;450;p46"/>
          <p:cNvSpPr/>
          <p:nvPr/>
        </p:nvSpPr>
        <p:spPr>
          <a:xfrm>
            <a:off x="8410050" y="3424472"/>
            <a:ext cx="270000" cy="270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b="1" lang="fr-CA" sz="1700">
                <a:latin typeface="Dosis"/>
                <a:ea typeface="Dosis"/>
                <a:cs typeface="Dosis"/>
                <a:sym typeface="Dosis"/>
              </a:rPr>
              <a:t>3</a:t>
            </a:r>
            <a:endParaRPr b="1" sz="1700">
              <a:latin typeface="Dosis"/>
              <a:ea typeface="Dosis"/>
              <a:cs typeface="Dosis"/>
              <a:sym typeface="Dosis"/>
            </a:endParaRPr>
          </a:p>
        </p:txBody>
      </p:sp>
      <p:sp>
        <p:nvSpPr>
          <p:cNvPr id="451" name="Google Shape;451;p46"/>
          <p:cNvSpPr txBox="1"/>
          <p:nvPr/>
        </p:nvSpPr>
        <p:spPr>
          <a:xfrm>
            <a:off x="6602288" y="3869719"/>
            <a:ext cx="1889700" cy="295500"/>
          </a:xfrm>
          <a:prstGeom prst="rect">
            <a:avLst/>
          </a:prstGeom>
          <a:noFill/>
          <a:ln>
            <a:noFill/>
          </a:ln>
        </p:spPr>
        <p:txBody>
          <a:bodyPr anchorCtr="0" anchor="ctr" bIns="68575" lIns="68575" spcFirstLastPara="1" rIns="68575" wrap="square" tIns="68575">
            <a:noAutofit/>
          </a:bodyPr>
          <a:lstStyle/>
          <a:p>
            <a:pPr indent="0" lvl="0" marL="0" rtl="0" algn="l">
              <a:lnSpc>
                <a:spcPct val="80000"/>
              </a:lnSpc>
              <a:spcBef>
                <a:spcPts val="0"/>
              </a:spcBef>
              <a:spcAft>
                <a:spcPts val="0"/>
              </a:spcAft>
              <a:buNone/>
            </a:pPr>
            <a:r>
              <a:rPr i="1" lang="fr-CA" sz="1100">
                <a:solidFill>
                  <a:srgbClr val="434343"/>
                </a:solidFill>
                <a:latin typeface="Dosis Medium"/>
                <a:ea typeface="Dosis Medium"/>
                <a:cs typeface="Dosis Medium"/>
                <a:sym typeface="Dosis Medium"/>
              </a:rPr>
              <a:t>Ce</a:t>
            </a:r>
            <a:r>
              <a:rPr i="1" lang="fr-CA" sz="1100">
                <a:solidFill>
                  <a:srgbClr val="434343"/>
                </a:solidFill>
                <a:latin typeface="Dosis Medium"/>
                <a:ea typeface="Dosis Medium"/>
                <a:cs typeface="Dosis Medium"/>
                <a:sym typeface="Dosis Medium"/>
              </a:rPr>
              <a:t> lien s’autodétruira dans quelques heures.</a:t>
            </a:r>
            <a:endParaRPr sz="1400">
              <a:solidFill>
                <a:srgbClr val="595959"/>
              </a:solidFill>
              <a:latin typeface="Dosis Medium"/>
              <a:ea typeface="Dosis Medium"/>
              <a:cs typeface="Dosis Medium"/>
              <a:sym typeface="Dosis Medium"/>
            </a:endParaRPr>
          </a:p>
        </p:txBody>
      </p:sp>
      <p:pic>
        <p:nvPicPr>
          <p:cNvPr id="452" name="Google Shape;452;p46"/>
          <p:cNvPicPr preferRelativeResize="0"/>
          <p:nvPr/>
        </p:nvPicPr>
        <p:blipFill rotWithShape="1">
          <a:blip r:embed="rId11">
            <a:alphaModFix/>
          </a:blip>
          <a:srcRect b="11164" l="15814" r="8411" t="11195"/>
          <a:stretch/>
        </p:blipFill>
        <p:spPr>
          <a:xfrm>
            <a:off x="6368484" y="3879096"/>
            <a:ext cx="270000" cy="276672"/>
          </a:xfrm>
          <a:prstGeom prst="rect">
            <a:avLst/>
          </a:prstGeom>
          <a:noFill/>
          <a:ln>
            <a:noFill/>
          </a:ln>
        </p:spPr>
      </p:pic>
      <p:sp>
        <p:nvSpPr>
          <p:cNvPr id="453" name="Google Shape;453;p46"/>
          <p:cNvSpPr txBox="1"/>
          <p:nvPr/>
        </p:nvSpPr>
        <p:spPr>
          <a:xfrm>
            <a:off x="3614325" y="2124431"/>
            <a:ext cx="1658100" cy="557100"/>
          </a:xfrm>
          <a:prstGeom prst="rect">
            <a:avLst/>
          </a:prstGeom>
          <a:noFill/>
          <a:ln>
            <a:noFill/>
          </a:ln>
        </p:spPr>
        <p:txBody>
          <a:bodyPr anchorCtr="0" anchor="t" bIns="68575" lIns="68575" spcFirstLastPara="1" rIns="68575" wrap="square" tIns="68575">
            <a:spAutoFit/>
          </a:bodyPr>
          <a:lstStyle/>
          <a:p>
            <a:pPr indent="0" lvl="0" marL="0" rtl="0" algn="l">
              <a:lnSpc>
                <a:spcPct val="80000"/>
              </a:lnSpc>
              <a:spcBef>
                <a:spcPts val="0"/>
              </a:spcBef>
              <a:spcAft>
                <a:spcPts val="0"/>
              </a:spcAft>
              <a:buNone/>
            </a:pPr>
            <a:r>
              <a:rPr lang="fr-CA" sz="1700">
                <a:latin typeface="Dosis SemiBold"/>
                <a:ea typeface="Dosis SemiBold"/>
                <a:cs typeface="Dosis SemiBold"/>
                <a:sym typeface="Dosis SemiBold"/>
              </a:rPr>
              <a:t>Inscription à l’autoformation</a:t>
            </a:r>
            <a:endParaRPr sz="1700"/>
          </a:p>
        </p:txBody>
      </p:sp>
      <p:sp>
        <p:nvSpPr>
          <p:cNvPr id="454" name="Google Shape;454;p46"/>
          <p:cNvSpPr txBox="1"/>
          <p:nvPr/>
        </p:nvSpPr>
        <p:spPr>
          <a:xfrm>
            <a:off x="6530156" y="2226019"/>
            <a:ext cx="1658100" cy="348000"/>
          </a:xfrm>
          <a:prstGeom prst="rect">
            <a:avLst/>
          </a:prstGeom>
          <a:noFill/>
          <a:ln>
            <a:noFill/>
          </a:ln>
        </p:spPr>
        <p:txBody>
          <a:bodyPr anchorCtr="0" anchor="t" bIns="68575" lIns="68575" spcFirstLastPara="1" rIns="68575" wrap="square" tIns="68575">
            <a:spAutoFit/>
          </a:bodyPr>
          <a:lstStyle/>
          <a:p>
            <a:pPr indent="0" lvl="0" marL="0" rtl="0" algn="l">
              <a:lnSpc>
                <a:spcPct val="80000"/>
              </a:lnSpc>
              <a:spcBef>
                <a:spcPts val="0"/>
              </a:spcBef>
              <a:spcAft>
                <a:spcPts val="0"/>
              </a:spcAft>
              <a:buNone/>
            </a:pPr>
            <a:r>
              <a:rPr lang="fr-CA" sz="1700">
                <a:latin typeface="Dosis SemiBold"/>
                <a:ea typeface="Dosis SemiBold"/>
                <a:cs typeface="Dosis SemiBold"/>
                <a:sym typeface="Dosis SemiBold"/>
              </a:rPr>
              <a:t>Visiter cette page</a:t>
            </a:r>
            <a:endParaRPr sz="1700"/>
          </a:p>
        </p:txBody>
      </p:sp>
      <p:pic>
        <p:nvPicPr>
          <p:cNvPr id="455" name="Google Shape;455;p46"/>
          <p:cNvPicPr preferRelativeResize="0"/>
          <p:nvPr/>
        </p:nvPicPr>
        <p:blipFill>
          <a:blip r:embed="rId12">
            <a:alphaModFix/>
          </a:blip>
          <a:stretch>
            <a:fillRect/>
          </a:stretch>
        </p:blipFill>
        <p:spPr>
          <a:xfrm>
            <a:off x="6185698" y="487113"/>
            <a:ext cx="1439025" cy="1268614"/>
          </a:xfrm>
          <a:prstGeom prst="rect">
            <a:avLst/>
          </a:prstGeom>
          <a:noFill/>
          <a:ln>
            <a:noFill/>
          </a:ln>
        </p:spPr>
      </p:pic>
      <p:pic>
        <p:nvPicPr>
          <p:cNvPr id="456" name="Google Shape;456;p46"/>
          <p:cNvPicPr preferRelativeResize="0"/>
          <p:nvPr/>
        </p:nvPicPr>
        <p:blipFill>
          <a:blip r:embed="rId13">
            <a:alphaModFix/>
          </a:blip>
          <a:stretch>
            <a:fillRect/>
          </a:stretch>
        </p:blipFill>
        <p:spPr>
          <a:xfrm>
            <a:off x="7704013" y="486955"/>
            <a:ext cx="1440000" cy="1268951"/>
          </a:xfrm>
          <a:prstGeom prst="rect">
            <a:avLst/>
          </a:prstGeom>
          <a:noFill/>
          <a:ln>
            <a:noFill/>
          </a:ln>
        </p:spPr>
      </p:pic>
      <p:sp>
        <p:nvSpPr>
          <p:cNvPr id="457" name="Google Shape;457;p46"/>
          <p:cNvSpPr txBox="1"/>
          <p:nvPr/>
        </p:nvSpPr>
        <p:spPr>
          <a:xfrm>
            <a:off x="3384250" y="2606344"/>
            <a:ext cx="1889700" cy="249300"/>
          </a:xfrm>
          <a:prstGeom prst="rect">
            <a:avLst/>
          </a:prstGeom>
          <a:noFill/>
          <a:ln>
            <a:noFill/>
          </a:ln>
        </p:spPr>
        <p:txBody>
          <a:bodyPr anchorCtr="0" anchor="t" bIns="68575" lIns="68575" spcFirstLastPara="1" rIns="68575" wrap="square" tIns="68575">
            <a:spAutoFit/>
          </a:bodyPr>
          <a:lstStyle/>
          <a:p>
            <a:pPr indent="0" lvl="0" marL="0" rtl="0" algn="l">
              <a:lnSpc>
                <a:spcPct val="80000"/>
              </a:lnSpc>
              <a:spcBef>
                <a:spcPts val="0"/>
              </a:spcBef>
              <a:spcAft>
                <a:spcPts val="0"/>
              </a:spcAft>
              <a:buNone/>
            </a:pPr>
            <a:r>
              <a:rPr i="1" lang="fr-CA" sz="900">
                <a:latin typeface="Dosis Medium"/>
                <a:ea typeface="Dosis Medium"/>
                <a:cs typeface="Dosis Medium"/>
                <a:sym typeface="Dosis Medium"/>
              </a:rPr>
              <a:t>Compléter votre inscription sur la page</a:t>
            </a:r>
            <a:endParaRPr sz="800">
              <a:latin typeface="Dosis Medium"/>
              <a:ea typeface="Dosis Medium"/>
              <a:cs typeface="Dosis Medium"/>
              <a:sym typeface="Dosis Medium"/>
            </a:endParaRPr>
          </a:p>
        </p:txBody>
      </p:sp>
      <p:sp>
        <p:nvSpPr>
          <p:cNvPr id="458" name="Google Shape;458;p46"/>
          <p:cNvSpPr/>
          <p:nvPr/>
        </p:nvSpPr>
        <p:spPr>
          <a:xfrm>
            <a:off x="0" y="4749800"/>
            <a:ext cx="9144000" cy="393600"/>
          </a:xfrm>
          <a:prstGeom prst="rect">
            <a:avLst/>
          </a:prstGeom>
          <a:solidFill>
            <a:srgbClr val="0069B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fr-CA" sz="1900">
                <a:solidFill>
                  <a:schemeClr val="lt1"/>
                </a:solidFill>
                <a:latin typeface="Dosis"/>
                <a:ea typeface="Dosis"/>
                <a:cs typeface="Dosis"/>
                <a:sym typeface="Dosis"/>
              </a:rPr>
              <a:t>monurl.ca/poly19avril</a:t>
            </a:r>
            <a:endParaRPr b="1" sz="1900">
              <a:solidFill>
                <a:schemeClr val="lt1"/>
              </a:solidFill>
              <a:latin typeface="Dosis"/>
              <a:ea typeface="Dosis"/>
              <a:cs typeface="Dosis"/>
              <a:sym typeface="Dosi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grpSp>
        <p:nvGrpSpPr>
          <p:cNvPr id="463" name="Google Shape;463;p47"/>
          <p:cNvGrpSpPr/>
          <p:nvPr/>
        </p:nvGrpSpPr>
        <p:grpSpPr>
          <a:xfrm>
            <a:off x="1581245" y="1365606"/>
            <a:ext cx="5697467" cy="3691226"/>
            <a:chOff x="1480702" y="1365000"/>
            <a:chExt cx="7596623" cy="4921635"/>
          </a:xfrm>
        </p:grpSpPr>
        <p:sp>
          <p:nvSpPr>
            <p:cNvPr id="464" name="Google Shape;464;p47"/>
            <p:cNvSpPr/>
            <p:nvPr/>
          </p:nvSpPr>
          <p:spPr>
            <a:xfrm>
              <a:off x="1698100" y="1545652"/>
              <a:ext cx="7173300" cy="3896700"/>
            </a:xfrm>
            <a:prstGeom prst="rect">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65" name="Google Shape;465;p47"/>
            <p:cNvSpPr/>
            <p:nvPr/>
          </p:nvSpPr>
          <p:spPr>
            <a:xfrm>
              <a:off x="1480702" y="1365000"/>
              <a:ext cx="7596623" cy="4921635"/>
            </a:xfrm>
            <a:custGeom>
              <a:rect b="b" l="l" r="r" t="t"/>
              <a:pathLst>
                <a:path extrusionOk="0" h="111665" w="143434">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cap="flat" cmpd="sng" w="1905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Dosis"/>
                <a:ea typeface="Dosis"/>
                <a:cs typeface="Dosis"/>
                <a:sym typeface="Dosis"/>
              </a:endParaRPr>
            </a:p>
          </p:txBody>
        </p:sp>
      </p:grpSp>
      <p:sp>
        <p:nvSpPr>
          <p:cNvPr id="466" name="Google Shape;466;p47"/>
          <p:cNvSpPr/>
          <p:nvPr/>
        </p:nvSpPr>
        <p:spPr>
          <a:xfrm>
            <a:off x="-6450" y="0"/>
            <a:ext cx="9156900" cy="1276500"/>
          </a:xfrm>
          <a:prstGeom prst="rect">
            <a:avLst/>
          </a:prstGeom>
          <a:solidFill>
            <a:srgbClr val="0069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4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CA"/>
              <a:t>‹#›</a:t>
            </a:fld>
            <a:endParaRPr/>
          </a:p>
        </p:txBody>
      </p:sp>
      <p:sp>
        <p:nvSpPr>
          <p:cNvPr id="468" name="Google Shape;468;p47"/>
          <p:cNvSpPr txBox="1"/>
          <p:nvPr>
            <p:ph idx="4294967295" type="title"/>
          </p:nvPr>
        </p:nvSpPr>
        <p:spPr>
          <a:xfrm>
            <a:off x="1244825" y="0"/>
            <a:ext cx="6473700" cy="12765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fr-CA" sz="3111">
                <a:solidFill>
                  <a:schemeClr val="lt1"/>
                </a:solidFill>
                <a:latin typeface="Source Sans Pro"/>
                <a:ea typeface="Source Sans Pro"/>
                <a:cs typeface="Source Sans Pro"/>
                <a:sym typeface="Source Sans Pro"/>
              </a:rPr>
              <a:t>L’équipe du RÉCIT MST est disponible </a:t>
            </a:r>
            <a:endParaRPr b="1" sz="3111">
              <a:solidFill>
                <a:schemeClr val="lt1"/>
              </a:solidFill>
              <a:latin typeface="Source Sans Pro"/>
              <a:ea typeface="Source Sans Pro"/>
              <a:cs typeface="Source Sans Pro"/>
              <a:sym typeface="Source Sans Pro"/>
            </a:endParaRPr>
          </a:p>
          <a:p>
            <a:pPr indent="0" lvl="0" marL="0" rtl="0" algn="ctr">
              <a:spcBef>
                <a:spcPts val="0"/>
              </a:spcBef>
              <a:spcAft>
                <a:spcPts val="0"/>
              </a:spcAft>
              <a:buNone/>
            </a:pPr>
            <a:r>
              <a:rPr b="1" lang="fr-CA" sz="3111">
                <a:solidFill>
                  <a:schemeClr val="lt1"/>
                </a:solidFill>
                <a:latin typeface="Source Sans Pro"/>
                <a:ea typeface="Source Sans Pro"/>
                <a:cs typeface="Source Sans Pro"/>
                <a:sym typeface="Source Sans Pro"/>
              </a:rPr>
              <a:t>les mercredis matins de 9 h à 11 h 30.</a:t>
            </a:r>
            <a:r>
              <a:rPr lang="fr-CA" sz="3000">
                <a:solidFill>
                  <a:schemeClr val="lt1"/>
                </a:solidFill>
                <a:latin typeface="Viga"/>
                <a:ea typeface="Viga"/>
                <a:cs typeface="Viga"/>
                <a:sym typeface="Viga"/>
              </a:rPr>
              <a:t> </a:t>
            </a:r>
            <a:endParaRPr sz="3000">
              <a:solidFill>
                <a:schemeClr val="lt1"/>
              </a:solidFill>
              <a:latin typeface="Viga"/>
              <a:ea typeface="Viga"/>
              <a:cs typeface="Viga"/>
              <a:sym typeface="Viga"/>
            </a:endParaRPr>
          </a:p>
        </p:txBody>
      </p:sp>
      <p:sp>
        <p:nvSpPr>
          <p:cNvPr id="469" name="Google Shape;469;p47"/>
          <p:cNvSpPr txBox="1"/>
          <p:nvPr/>
        </p:nvSpPr>
        <p:spPr>
          <a:xfrm>
            <a:off x="1466725" y="3706750"/>
            <a:ext cx="5926500" cy="71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a:solidFill>
                  <a:schemeClr val="dk1"/>
                </a:solidFill>
                <a:latin typeface="Ubuntu"/>
                <a:ea typeface="Ubuntu"/>
                <a:cs typeface="Ubuntu"/>
                <a:sym typeface="Ubuntu"/>
              </a:rPr>
              <a:t>Toutes les informations: </a:t>
            </a:r>
            <a:r>
              <a:rPr lang="fr-CA" u="sng">
                <a:solidFill>
                  <a:srgbClr val="0B5394"/>
                </a:solidFill>
                <a:latin typeface="Ubuntu"/>
                <a:ea typeface="Ubuntu"/>
                <a:cs typeface="Ubuntu"/>
                <a:sym typeface="Ubuntu"/>
                <a:hlinkClick r:id="rId3">
                  <a:extLst>
                    <a:ext uri="{A12FA001-AC4F-418D-AE19-62706E023703}">
                      <ahyp:hlinkClr val="tx"/>
                    </a:ext>
                  </a:extLst>
                </a:hlinkClick>
              </a:rPr>
              <a:t>recitmst.qc.ca/ecv</a:t>
            </a:r>
            <a:r>
              <a:rPr lang="fr-CA" sz="2600">
                <a:solidFill>
                  <a:srgbClr val="0B5394"/>
                </a:solidFill>
                <a:highlight>
                  <a:srgbClr val="FFFFFF"/>
                </a:highlight>
                <a:latin typeface="Viga"/>
                <a:ea typeface="Viga"/>
                <a:cs typeface="Viga"/>
                <a:sym typeface="Viga"/>
              </a:rPr>
              <a:t> </a:t>
            </a:r>
            <a:endParaRPr b="1" sz="2600">
              <a:solidFill>
                <a:srgbClr val="0B5394"/>
              </a:solidFill>
              <a:latin typeface="Viga"/>
              <a:ea typeface="Viga"/>
              <a:cs typeface="Viga"/>
              <a:sym typeface="Viga"/>
            </a:endParaRPr>
          </a:p>
          <a:p>
            <a:pPr indent="0" lvl="0" marL="0" rtl="0" algn="ctr">
              <a:spcBef>
                <a:spcPts val="0"/>
              </a:spcBef>
              <a:spcAft>
                <a:spcPts val="0"/>
              </a:spcAft>
              <a:buNone/>
            </a:pPr>
            <a:r>
              <a:t/>
            </a:r>
            <a:endParaRPr>
              <a:latin typeface="Ubuntu"/>
              <a:ea typeface="Ubuntu"/>
              <a:cs typeface="Ubuntu"/>
              <a:sym typeface="Ubuntu"/>
            </a:endParaRPr>
          </a:p>
        </p:txBody>
      </p:sp>
      <p:sp>
        <p:nvSpPr>
          <p:cNvPr id="470" name="Google Shape;470;p47">
            <a:hlinkClick r:id="rId4"/>
          </p:cNvPr>
          <p:cNvSpPr/>
          <p:nvPr/>
        </p:nvSpPr>
        <p:spPr>
          <a:xfrm>
            <a:off x="2494331" y="3280650"/>
            <a:ext cx="3974700" cy="517200"/>
          </a:xfrm>
          <a:prstGeom prst="roundRect">
            <a:avLst>
              <a:gd fmla="val 16667" name="adj"/>
            </a:avLst>
          </a:prstGeom>
          <a:solidFill>
            <a:srgbClr val="D9D9D9"/>
          </a:solidFill>
          <a:ln cap="flat" cmpd="sng" w="19050">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lang="fr-CA" sz="2300">
                <a:latin typeface="Fira Sans"/>
                <a:ea typeface="Fira Sans"/>
                <a:cs typeface="Fira Sans"/>
                <a:sym typeface="Fira Sans"/>
              </a:rPr>
              <a:t>recitmst.qc.ca/ecv-zoom</a:t>
            </a:r>
            <a:endParaRPr b="1" sz="2300">
              <a:latin typeface="Fira Sans"/>
              <a:ea typeface="Fira Sans"/>
              <a:cs typeface="Fira Sans"/>
              <a:sym typeface="Fira Sans"/>
            </a:endParaRPr>
          </a:p>
        </p:txBody>
      </p:sp>
      <p:pic>
        <p:nvPicPr>
          <p:cNvPr id="471" name="Google Shape;471;p47"/>
          <p:cNvPicPr preferRelativeResize="0"/>
          <p:nvPr/>
        </p:nvPicPr>
        <p:blipFill>
          <a:blip r:embed="rId5">
            <a:alphaModFix/>
          </a:blip>
          <a:stretch>
            <a:fillRect/>
          </a:stretch>
        </p:blipFill>
        <p:spPr>
          <a:xfrm rot="-1286681">
            <a:off x="6164938" y="3416138"/>
            <a:ext cx="567505" cy="567505"/>
          </a:xfrm>
          <a:prstGeom prst="rect">
            <a:avLst/>
          </a:prstGeom>
          <a:noFill/>
          <a:ln>
            <a:noFill/>
          </a:ln>
        </p:spPr>
      </p:pic>
      <p:sp>
        <p:nvSpPr>
          <p:cNvPr id="472" name="Google Shape;472;p47">
            <a:hlinkClick r:id="rId6"/>
          </p:cNvPr>
          <p:cNvSpPr/>
          <p:nvPr/>
        </p:nvSpPr>
        <p:spPr>
          <a:xfrm>
            <a:off x="2494331" y="3280644"/>
            <a:ext cx="3974700" cy="517200"/>
          </a:xfrm>
          <a:prstGeom prst="roundRect">
            <a:avLst>
              <a:gd fmla="val 16667" name="adj"/>
            </a:avLst>
          </a:prstGeom>
          <a:noFill/>
          <a:ln>
            <a:noFill/>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473" name="Google Shape;473;p47"/>
          <p:cNvPicPr preferRelativeResize="0"/>
          <p:nvPr/>
        </p:nvPicPr>
        <p:blipFill rotWithShape="1">
          <a:blip r:embed="rId7">
            <a:alphaModFix/>
          </a:blip>
          <a:srcRect b="21534" l="6971" r="5224" t="13424"/>
          <a:stretch/>
        </p:blipFill>
        <p:spPr>
          <a:xfrm>
            <a:off x="2474950" y="1578075"/>
            <a:ext cx="4013447" cy="1641275"/>
          </a:xfrm>
          <a:prstGeom prst="rect">
            <a:avLst/>
          </a:prstGeom>
          <a:noFill/>
          <a:ln>
            <a:noFill/>
          </a:ln>
        </p:spPr>
      </p:pic>
      <p:pic>
        <p:nvPicPr>
          <p:cNvPr id="474" name="Google Shape;474;p47"/>
          <p:cNvPicPr preferRelativeResize="0"/>
          <p:nvPr/>
        </p:nvPicPr>
        <p:blipFill>
          <a:blip r:embed="rId8">
            <a:alphaModFix/>
          </a:blip>
          <a:stretch>
            <a:fillRect/>
          </a:stretch>
        </p:blipFill>
        <p:spPr>
          <a:xfrm>
            <a:off x="149425" y="4601425"/>
            <a:ext cx="1801573" cy="5172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48"/>
          <p:cNvSpPr txBox="1"/>
          <p:nvPr/>
        </p:nvSpPr>
        <p:spPr>
          <a:xfrm>
            <a:off x="1470200" y="937175"/>
            <a:ext cx="5952600" cy="9387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fr-CA" sz="4900">
                <a:solidFill>
                  <a:srgbClr val="3C78D8"/>
                </a:solidFill>
                <a:latin typeface="Viga"/>
                <a:ea typeface="Viga"/>
                <a:cs typeface="Viga"/>
                <a:sym typeface="Viga"/>
              </a:rPr>
              <a:t>MERCI !</a:t>
            </a:r>
            <a:endParaRPr b="1" sz="4900">
              <a:solidFill>
                <a:srgbClr val="3C78D8"/>
              </a:solidFill>
              <a:latin typeface="Viga"/>
              <a:ea typeface="Viga"/>
              <a:cs typeface="Viga"/>
              <a:sym typeface="Viga"/>
            </a:endParaRPr>
          </a:p>
        </p:txBody>
      </p:sp>
      <p:sp>
        <p:nvSpPr>
          <p:cNvPr id="480" name="Google Shape;480;p48"/>
          <p:cNvSpPr txBox="1"/>
          <p:nvPr/>
        </p:nvSpPr>
        <p:spPr>
          <a:xfrm>
            <a:off x="632025" y="4751400"/>
            <a:ext cx="5885100" cy="337500"/>
          </a:xfrm>
          <a:prstGeom prst="rect">
            <a:avLst/>
          </a:prstGeom>
          <a:noFill/>
          <a:ln>
            <a:noFill/>
          </a:ln>
        </p:spPr>
        <p:txBody>
          <a:bodyPr anchorCtr="0" anchor="t" bIns="121900" lIns="121900" spcFirstLastPara="1" rIns="121900" wrap="square" tIns="121900">
            <a:noAutofit/>
          </a:bodyPr>
          <a:lstStyle/>
          <a:p>
            <a:pPr indent="0" lvl="0" marL="0" rtl="0" algn="l">
              <a:lnSpc>
                <a:spcPct val="80000"/>
              </a:lnSpc>
              <a:spcBef>
                <a:spcPts val="0"/>
              </a:spcBef>
              <a:spcAft>
                <a:spcPts val="0"/>
              </a:spcAft>
              <a:buNone/>
            </a:pPr>
            <a:r>
              <a:rPr lang="fr-CA" sz="800">
                <a:latin typeface="Ubuntu"/>
                <a:ea typeface="Ubuntu"/>
                <a:cs typeface="Ubuntu"/>
                <a:sym typeface="Ubuntu"/>
              </a:rPr>
              <a:t>Cette formations du RÉCIT est</a:t>
            </a:r>
            <a:r>
              <a:rPr lang="fr-CA" sz="800">
                <a:latin typeface="Ubuntu"/>
                <a:ea typeface="Ubuntu"/>
                <a:cs typeface="Ubuntu"/>
                <a:sym typeface="Ubuntu"/>
              </a:rPr>
              <a:t> mise</a:t>
            </a:r>
            <a:r>
              <a:rPr lang="fr-CA" sz="800">
                <a:latin typeface="Ubuntu"/>
                <a:ea typeface="Ubuntu"/>
                <a:cs typeface="Ubuntu"/>
                <a:sym typeface="Ubuntu"/>
              </a:rPr>
              <a:t> à disposition, sauf </a:t>
            </a:r>
            <a:r>
              <a:rPr lang="fr-CA" sz="800">
                <a:latin typeface="Ubuntu"/>
                <a:ea typeface="Ubuntu"/>
                <a:cs typeface="Ubuntu"/>
                <a:sym typeface="Ubuntu"/>
              </a:rPr>
              <a:t>exception</a:t>
            </a:r>
            <a:r>
              <a:rPr lang="fr-CA" sz="800">
                <a:latin typeface="Ubuntu"/>
                <a:ea typeface="Ubuntu"/>
                <a:cs typeface="Ubuntu"/>
                <a:sym typeface="Ubuntu"/>
              </a:rPr>
              <a:t>, selon les termes de la licence</a:t>
            </a:r>
            <a:r>
              <a:rPr lang="fr-CA" sz="800">
                <a:solidFill>
                  <a:srgbClr val="3C78D8"/>
                </a:solidFill>
                <a:latin typeface="Ubuntu"/>
                <a:ea typeface="Ubuntu"/>
                <a:cs typeface="Ubuntu"/>
                <a:sym typeface="Ubuntu"/>
              </a:rPr>
              <a:t> </a:t>
            </a:r>
            <a:r>
              <a:rPr lang="fr-CA" sz="800" u="sng">
                <a:solidFill>
                  <a:srgbClr val="3C78D8"/>
                </a:solidFill>
                <a:hlinkClick r:id="rId3">
                  <a:extLst>
                    <a:ext uri="{A12FA001-AC4F-418D-AE19-62706E023703}">
                      <ahyp:hlinkClr val="tx"/>
                    </a:ext>
                  </a:extLst>
                </a:hlinkClick>
              </a:rPr>
              <a:t>Licence Creative Commons Attribution - Pas d’Utilisation Commerciale - Partage dans les Mêmes Conditions 4.0 International</a:t>
            </a:r>
            <a:r>
              <a:rPr lang="fr-CA" sz="800">
                <a:solidFill>
                  <a:srgbClr val="3C78D8"/>
                </a:solidFill>
              </a:rPr>
              <a:t>.</a:t>
            </a:r>
            <a:r>
              <a:rPr lang="fr-CA" sz="800">
                <a:solidFill>
                  <a:srgbClr val="3C78D8"/>
                </a:solidFill>
                <a:highlight>
                  <a:srgbClr val="FFFF00"/>
                </a:highlight>
                <a:latin typeface="Ubuntu"/>
                <a:ea typeface="Ubuntu"/>
                <a:cs typeface="Ubuntu"/>
                <a:sym typeface="Ubuntu"/>
              </a:rPr>
              <a:t>  </a:t>
            </a:r>
            <a:endParaRPr sz="800">
              <a:solidFill>
                <a:srgbClr val="3C78D8"/>
              </a:solidFill>
              <a:highlight>
                <a:srgbClr val="FFFF00"/>
              </a:highlight>
              <a:latin typeface="Ubuntu"/>
              <a:ea typeface="Ubuntu"/>
              <a:cs typeface="Ubuntu"/>
              <a:sym typeface="Ubuntu"/>
            </a:endParaRPr>
          </a:p>
        </p:txBody>
      </p:sp>
      <p:pic>
        <p:nvPicPr>
          <p:cNvPr id="481" name="Google Shape;481;p48"/>
          <p:cNvPicPr preferRelativeResize="0"/>
          <p:nvPr/>
        </p:nvPicPr>
        <p:blipFill>
          <a:blip r:embed="rId4">
            <a:alphaModFix/>
          </a:blip>
          <a:stretch>
            <a:fillRect/>
          </a:stretch>
        </p:blipFill>
        <p:spPr>
          <a:xfrm>
            <a:off x="156908" y="4879005"/>
            <a:ext cx="510975" cy="180900"/>
          </a:xfrm>
          <a:prstGeom prst="rect">
            <a:avLst/>
          </a:prstGeom>
          <a:noFill/>
          <a:ln>
            <a:noFill/>
          </a:ln>
        </p:spPr>
      </p:pic>
      <p:pic>
        <p:nvPicPr>
          <p:cNvPr id="482" name="Google Shape;482;p48"/>
          <p:cNvPicPr preferRelativeResize="0"/>
          <p:nvPr/>
        </p:nvPicPr>
        <p:blipFill>
          <a:blip r:embed="rId5">
            <a:alphaModFix/>
          </a:blip>
          <a:stretch>
            <a:fillRect/>
          </a:stretch>
        </p:blipFill>
        <p:spPr>
          <a:xfrm>
            <a:off x="1621227" y="2200011"/>
            <a:ext cx="1349476" cy="1349474"/>
          </a:xfrm>
          <a:prstGeom prst="rect">
            <a:avLst/>
          </a:prstGeom>
          <a:noFill/>
          <a:ln>
            <a:noFill/>
          </a:ln>
        </p:spPr>
      </p:pic>
      <p:sp>
        <p:nvSpPr>
          <p:cNvPr id="483" name="Google Shape;483;p48"/>
          <p:cNvSpPr/>
          <p:nvPr/>
        </p:nvSpPr>
        <p:spPr>
          <a:xfrm>
            <a:off x="2462750" y="3862175"/>
            <a:ext cx="3967500" cy="696000"/>
          </a:xfrm>
          <a:prstGeom prst="roundRect">
            <a:avLst>
              <a:gd fmla="val 16667" name="adj"/>
            </a:avLst>
          </a:prstGeom>
          <a:solidFill>
            <a:schemeClr val="lt2"/>
          </a:solidFill>
          <a:ln cap="flat" cmpd="sng" w="9525">
            <a:solidFill>
              <a:srgbClr val="0069B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CA" sz="2600">
                <a:solidFill>
                  <a:srgbClr val="0069BF"/>
                </a:solidFill>
                <a:latin typeface="Dosis SemiBold"/>
                <a:ea typeface="Dosis SemiBold"/>
                <a:cs typeface="Dosis SemiBold"/>
                <a:sym typeface="Dosis SemiBold"/>
              </a:rPr>
              <a:t>monurl.ca/poly19avril</a:t>
            </a:r>
            <a:endParaRPr sz="1900">
              <a:solidFill>
                <a:srgbClr val="0069BF"/>
              </a:solidFill>
              <a:latin typeface="Dosis SemiBold"/>
              <a:ea typeface="Dosis SemiBold"/>
              <a:cs typeface="Dosis SemiBold"/>
              <a:sym typeface="Dosis SemiBold"/>
            </a:endParaRPr>
          </a:p>
        </p:txBody>
      </p:sp>
      <p:pic>
        <p:nvPicPr>
          <p:cNvPr id="484" name="Google Shape;484;p48"/>
          <p:cNvPicPr preferRelativeResize="0"/>
          <p:nvPr/>
        </p:nvPicPr>
        <p:blipFill>
          <a:blip r:embed="rId6">
            <a:alphaModFix/>
          </a:blip>
          <a:stretch>
            <a:fillRect/>
          </a:stretch>
        </p:blipFill>
        <p:spPr>
          <a:xfrm rot="-1286681">
            <a:off x="5834338" y="4351913"/>
            <a:ext cx="567505" cy="567505"/>
          </a:xfrm>
          <a:prstGeom prst="rect">
            <a:avLst/>
          </a:prstGeom>
          <a:noFill/>
          <a:ln>
            <a:noFill/>
          </a:ln>
        </p:spPr>
      </p:pic>
      <p:pic>
        <p:nvPicPr>
          <p:cNvPr id="485" name="Google Shape;485;p48"/>
          <p:cNvPicPr preferRelativeResize="0"/>
          <p:nvPr/>
        </p:nvPicPr>
        <p:blipFill>
          <a:blip r:embed="rId7">
            <a:alphaModFix/>
          </a:blip>
          <a:stretch>
            <a:fillRect/>
          </a:stretch>
        </p:blipFill>
        <p:spPr>
          <a:xfrm>
            <a:off x="296650" y="255175"/>
            <a:ext cx="2424825" cy="696125"/>
          </a:xfrm>
          <a:prstGeom prst="rect">
            <a:avLst/>
          </a:prstGeom>
          <a:noFill/>
          <a:ln>
            <a:noFill/>
          </a:ln>
        </p:spPr>
      </p:pic>
      <p:sp>
        <p:nvSpPr>
          <p:cNvPr id="486" name="Google Shape;486;p48"/>
          <p:cNvSpPr txBox="1"/>
          <p:nvPr/>
        </p:nvSpPr>
        <p:spPr>
          <a:xfrm>
            <a:off x="3131325" y="2297175"/>
            <a:ext cx="3967500" cy="1197300"/>
          </a:xfrm>
          <a:prstGeom prst="rect">
            <a:avLst/>
          </a:prstGeom>
          <a:noFill/>
          <a:ln>
            <a:noFill/>
          </a:ln>
        </p:spPr>
        <p:txBody>
          <a:bodyPr anchorCtr="0" anchor="t" bIns="121900" lIns="121900" spcFirstLastPara="1" rIns="121900" wrap="square" tIns="121900">
            <a:noAutofit/>
          </a:bodyPr>
          <a:lstStyle/>
          <a:p>
            <a:pPr indent="0" lvl="0" marL="0" rtl="0" algn="l">
              <a:spcBef>
                <a:spcPts val="800"/>
              </a:spcBef>
              <a:spcAft>
                <a:spcPts val="0"/>
              </a:spcAft>
              <a:buNone/>
            </a:pPr>
            <a:r>
              <a:rPr lang="fr-CA" sz="1600" u="sng">
                <a:solidFill>
                  <a:srgbClr val="3C78D8"/>
                </a:solidFill>
                <a:latin typeface="Ubuntu"/>
                <a:ea typeface="Ubuntu"/>
                <a:cs typeface="Ubuntu"/>
                <a:sym typeface="Ubuntu"/>
                <a:hlinkClick r:id="rId8">
                  <a:extLst>
                    <a:ext uri="{A12FA001-AC4F-418D-AE19-62706E023703}">
                      <ahyp:hlinkClr val="tx"/>
                    </a:ext>
                  </a:extLst>
                </a:hlinkClick>
              </a:rPr>
              <a:t>luc.lagarde@recitmst.qc.ca</a:t>
            </a:r>
            <a:r>
              <a:rPr lang="fr-CA" sz="1600">
                <a:solidFill>
                  <a:srgbClr val="1C4587"/>
                </a:solidFill>
                <a:latin typeface="Ubuntu"/>
                <a:ea typeface="Ubuntu"/>
                <a:cs typeface="Ubuntu"/>
                <a:sym typeface="Ubuntu"/>
              </a:rPr>
              <a:t> </a:t>
            </a:r>
            <a:endParaRPr sz="1600">
              <a:solidFill>
                <a:srgbClr val="1C4587"/>
              </a:solidFill>
              <a:latin typeface="Ubuntu"/>
              <a:ea typeface="Ubuntu"/>
              <a:cs typeface="Ubuntu"/>
              <a:sym typeface="Ubuntu"/>
            </a:endParaRPr>
          </a:p>
          <a:p>
            <a:pPr indent="0" lvl="0" marL="0" rtl="0" algn="l">
              <a:spcBef>
                <a:spcPts val="800"/>
              </a:spcBef>
              <a:spcAft>
                <a:spcPts val="0"/>
              </a:spcAft>
              <a:buNone/>
            </a:pPr>
            <a:r>
              <a:rPr lang="fr-CA" sz="1200" u="sng">
                <a:solidFill>
                  <a:srgbClr val="3C78D8"/>
                </a:solidFill>
                <a:latin typeface="Ubuntu"/>
                <a:ea typeface="Ubuntu"/>
                <a:cs typeface="Ubuntu"/>
                <a:sym typeface="Ubuntu"/>
                <a:hlinkClick r:id="rId9">
                  <a:extLst>
                    <a:ext uri="{A12FA001-AC4F-418D-AE19-62706E023703}">
                      <ahyp:hlinkClr val="tx"/>
                    </a:ext>
                  </a:extLst>
                </a:hlinkClick>
              </a:rPr>
              <a:t>equipe@recitmst.qc.ca</a:t>
            </a:r>
            <a:endParaRPr sz="1200">
              <a:solidFill>
                <a:srgbClr val="1C4587"/>
              </a:solidFill>
              <a:latin typeface="Ubuntu"/>
              <a:ea typeface="Ubuntu"/>
              <a:cs typeface="Ubuntu"/>
              <a:sym typeface="Ubuntu"/>
            </a:endParaRPr>
          </a:p>
          <a:p>
            <a:pPr indent="0" lvl="0" marL="0" rtl="0" algn="l">
              <a:spcBef>
                <a:spcPts val="800"/>
              </a:spcBef>
              <a:spcAft>
                <a:spcPts val="0"/>
              </a:spcAft>
              <a:buNone/>
            </a:pPr>
            <a:r>
              <a:rPr lang="fr-CA" sz="1000" u="sng">
                <a:solidFill>
                  <a:srgbClr val="1C4587"/>
                </a:solidFill>
                <a:latin typeface="Ubuntu"/>
                <a:ea typeface="Ubuntu"/>
                <a:cs typeface="Ubuntu"/>
                <a:sym typeface="Ubuntu"/>
                <a:hlinkClick r:id="rId10">
                  <a:extLst>
                    <a:ext uri="{A12FA001-AC4F-418D-AE19-62706E023703}">
                      <ahyp:hlinkClr val="tx"/>
                    </a:ext>
                  </a:extLst>
                </a:hlinkClick>
              </a:rPr>
              <a:t>recitmst.qc.ca</a:t>
            </a:r>
            <a:r>
              <a:rPr lang="fr-CA" sz="1000" u="sng">
                <a:solidFill>
                  <a:schemeClr val="hlink"/>
                </a:solidFill>
                <a:latin typeface="Ubuntu"/>
                <a:ea typeface="Ubuntu"/>
                <a:cs typeface="Ubuntu"/>
                <a:sym typeface="Ubuntu"/>
                <a:hlinkClick r:id="rId11"/>
              </a:rPr>
              <a:t> </a:t>
            </a:r>
            <a:r>
              <a:rPr lang="fr-CA" sz="1000">
                <a:solidFill>
                  <a:srgbClr val="1C4587"/>
                </a:solidFill>
                <a:latin typeface="Ubuntu"/>
                <a:ea typeface="Ubuntu"/>
                <a:cs typeface="Ubuntu"/>
                <a:sym typeface="Ubuntu"/>
              </a:rPr>
              <a:t>| </a:t>
            </a:r>
            <a:r>
              <a:rPr lang="fr-CA" sz="1000" u="sng">
                <a:solidFill>
                  <a:srgbClr val="1C4587"/>
                </a:solidFill>
                <a:latin typeface="Ubuntu"/>
                <a:ea typeface="Ubuntu"/>
                <a:cs typeface="Ubuntu"/>
                <a:sym typeface="Ubuntu"/>
                <a:hlinkClick r:id="rId12">
                  <a:extLst>
                    <a:ext uri="{A12FA001-AC4F-418D-AE19-62706E023703}">
                      <ahyp:hlinkClr val="tx"/>
                    </a:ext>
                  </a:extLst>
                </a:hlinkClick>
              </a:rPr>
              <a:t>Facebook</a:t>
            </a:r>
            <a:r>
              <a:rPr lang="fr-CA" sz="1000"/>
              <a:t> | </a:t>
            </a:r>
            <a:r>
              <a:rPr lang="fr-CA" sz="1000" u="sng">
                <a:solidFill>
                  <a:srgbClr val="1C4587"/>
                </a:solidFill>
                <a:latin typeface="Ubuntu"/>
                <a:ea typeface="Ubuntu"/>
                <a:cs typeface="Ubuntu"/>
                <a:sym typeface="Ubuntu"/>
                <a:hlinkClick r:id="rId13">
                  <a:extLst>
                    <a:ext uri="{A12FA001-AC4F-418D-AE19-62706E023703}">
                      <ahyp:hlinkClr val="tx"/>
                    </a:ext>
                  </a:extLst>
                </a:hlinkClick>
              </a:rPr>
              <a:t>Twitter</a:t>
            </a:r>
            <a:r>
              <a:rPr lang="fr-CA" sz="1000"/>
              <a:t> | </a:t>
            </a:r>
            <a:r>
              <a:rPr lang="fr-CA" sz="1000" u="sng">
                <a:solidFill>
                  <a:srgbClr val="1C4587"/>
                </a:solidFill>
                <a:latin typeface="Ubuntu"/>
                <a:ea typeface="Ubuntu"/>
                <a:cs typeface="Ubuntu"/>
                <a:sym typeface="Ubuntu"/>
                <a:hlinkClick r:id="rId14">
                  <a:extLst>
                    <a:ext uri="{A12FA001-AC4F-418D-AE19-62706E023703}">
                      <ahyp:hlinkClr val="tx"/>
                    </a:ext>
                  </a:extLst>
                </a:hlinkClick>
              </a:rPr>
              <a:t>Chaîne Youtube</a:t>
            </a:r>
            <a:endParaRPr sz="1000">
              <a:solidFill>
                <a:srgbClr val="1C4587"/>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376725" y="125525"/>
            <a:ext cx="3336000" cy="717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CA"/>
              <a:t>Activité de départ</a:t>
            </a:r>
            <a:endParaRPr/>
          </a:p>
        </p:txBody>
      </p:sp>
      <p:sp>
        <p:nvSpPr>
          <p:cNvPr id="104" name="Google Shape;104;p19"/>
          <p:cNvSpPr/>
          <p:nvPr/>
        </p:nvSpPr>
        <p:spPr>
          <a:xfrm>
            <a:off x="0" y="4749800"/>
            <a:ext cx="9144000" cy="393600"/>
          </a:xfrm>
          <a:prstGeom prst="rect">
            <a:avLst/>
          </a:prstGeom>
          <a:solidFill>
            <a:srgbClr val="0069B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b="1" sz="1900">
              <a:solidFill>
                <a:schemeClr val="lt1"/>
              </a:solidFill>
              <a:latin typeface="Dosis"/>
              <a:ea typeface="Dosis"/>
              <a:cs typeface="Dosis"/>
              <a:sym typeface="Dosis"/>
            </a:endParaRPr>
          </a:p>
        </p:txBody>
      </p:sp>
      <p:sp>
        <p:nvSpPr>
          <p:cNvPr id="105" name="Google Shape;105;p19"/>
          <p:cNvSpPr txBox="1"/>
          <p:nvPr/>
        </p:nvSpPr>
        <p:spPr>
          <a:xfrm>
            <a:off x="2073300" y="3972850"/>
            <a:ext cx="49974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1700" u="sng">
                <a:solidFill>
                  <a:srgbClr val="0069BF"/>
                </a:solidFill>
                <a:hlinkClick r:id="rId3">
                  <a:extLst>
                    <a:ext uri="{A12FA001-AC4F-418D-AE19-62706E023703}">
                      <ahyp:hlinkClr val="tx"/>
                    </a:ext>
                  </a:extLst>
                </a:hlinkClick>
              </a:rPr>
              <a:t>fr.mathigon.org/polypad/embed/Ni5VH4US7SfY2g</a:t>
            </a:r>
            <a:r>
              <a:rPr lang="fr-CA" sz="1700"/>
              <a:t> </a:t>
            </a:r>
            <a:endParaRPr/>
          </a:p>
        </p:txBody>
      </p:sp>
      <p:pic>
        <p:nvPicPr>
          <p:cNvPr id="106" name="Google Shape;106;p19">
            <a:hlinkClick r:id="rId4"/>
          </p:cNvPr>
          <p:cNvPicPr preferRelativeResize="0"/>
          <p:nvPr/>
        </p:nvPicPr>
        <p:blipFill>
          <a:blip r:embed="rId5">
            <a:alphaModFix/>
          </a:blip>
          <a:stretch>
            <a:fillRect/>
          </a:stretch>
        </p:blipFill>
        <p:spPr>
          <a:xfrm>
            <a:off x="2255438" y="724249"/>
            <a:ext cx="4633124" cy="3248599"/>
          </a:xfrm>
          <a:prstGeom prst="rect">
            <a:avLst/>
          </a:prstGeom>
          <a:noFill/>
          <a:ln>
            <a:noFill/>
          </a:ln>
          <a:effectLst>
            <a:outerShdw blurRad="57150" rotWithShape="0" algn="bl" dir="5400000" dist="19050">
              <a:srgbClr val="000000">
                <a:alpha val="50000"/>
              </a:srgbClr>
            </a:outerShdw>
          </a:effectLst>
        </p:spPr>
      </p:pic>
      <p:sp>
        <p:nvSpPr>
          <p:cNvPr id="107" name="Google Shape;107;p19"/>
          <p:cNvSpPr txBox="1"/>
          <p:nvPr/>
        </p:nvSpPr>
        <p:spPr>
          <a:xfrm>
            <a:off x="0" y="4723400"/>
            <a:ext cx="51348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200">
                <a:solidFill>
                  <a:schemeClr val="lt1"/>
                </a:solidFill>
              </a:rPr>
              <a:t>Source de l’activité: </a:t>
            </a:r>
            <a:r>
              <a:rPr lang="fr-CA" sz="1200" u="sng">
                <a:solidFill>
                  <a:schemeClr val="lt1"/>
                </a:solidFill>
                <a:hlinkClick r:id="rId6">
                  <a:extLst>
                    <a:ext uri="{A12FA001-AC4F-418D-AE19-62706E023703}">
                      <ahyp:hlinkClr val="tx"/>
                    </a:ext>
                  </a:extLst>
                </a:hlinkClick>
              </a:rPr>
              <a:t>fr.mathigon.org/task/building-balance-scale-puzzle</a:t>
            </a:r>
            <a:r>
              <a:rPr lang="fr-CA" sz="1200">
                <a:solidFill>
                  <a:schemeClr val="lt1"/>
                </a:solidFill>
              </a:rPr>
              <a:t> </a:t>
            </a:r>
            <a:r>
              <a:rPr lang="fr-CA" sz="1700"/>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txBox="1"/>
          <p:nvPr>
            <p:ph type="title"/>
          </p:nvPr>
        </p:nvSpPr>
        <p:spPr>
          <a:xfrm>
            <a:off x="350675" y="125525"/>
            <a:ext cx="3336000" cy="717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CA"/>
              <a:t>Plan de la rencontre</a:t>
            </a:r>
            <a:endParaRPr/>
          </a:p>
        </p:txBody>
      </p:sp>
      <p:sp>
        <p:nvSpPr>
          <p:cNvPr id="113" name="Google Shape;113;p20"/>
          <p:cNvSpPr txBox="1"/>
          <p:nvPr/>
        </p:nvSpPr>
        <p:spPr>
          <a:xfrm>
            <a:off x="322650" y="823575"/>
            <a:ext cx="8486700" cy="36975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0" spcFirstLastPara="1" rIns="91425" wrap="square" tIns="91425">
            <a:noAutofit/>
          </a:bodyPr>
          <a:lstStyle/>
          <a:p>
            <a:pPr indent="0" lvl="0" marL="360000" rtl="0" algn="l">
              <a:lnSpc>
                <a:spcPct val="150000"/>
              </a:lnSpc>
              <a:spcBef>
                <a:spcPts val="0"/>
              </a:spcBef>
              <a:spcAft>
                <a:spcPts val="0"/>
              </a:spcAft>
              <a:buNone/>
            </a:pPr>
            <a:r>
              <a:rPr lang="fr-CA" sz="2500">
                <a:latin typeface="Dosis SemiBold"/>
                <a:ea typeface="Dosis SemiBold"/>
                <a:cs typeface="Dosis SemiBold"/>
                <a:sym typeface="Dosis SemiBold"/>
              </a:rPr>
              <a:t>Activité de départ et tour de table</a:t>
            </a:r>
            <a:endParaRPr sz="2500">
              <a:latin typeface="Dosis SemiBold"/>
              <a:ea typeface="Dosis SemiBold"/>
              <a:cs typeface="Dosis SemiBold"/>
              <a:sym typeface="Dosis SemiBold"/>
            </a:endParaRPr>
          </a:p>
          <a:p>
            <a:pPr indent="0" lvl="0" marL="360000" rtl="0" algn="l">
              <a:lnSpc>
                <a:spcPct val="150000"/>
              </a:lnSpc>
              <a:spcBef>
                <a:spcPts val="0"/>
              </a:spcBef>
              <a:spcAft>
                <a:spcPts val="0"/>
              </a:spcAft>
              <a:buNone/>
            </a:pPr>
            <a:r>
              <a:rPr lang="fr-CA" sz="2500">
                <a:latin typeface="Dosis SemiBold"/>
                <a:ea typeface="Dosis SemiBold"/>
                <a:cs typeface="Dosis SemiBold"/>
                <a:sym typeface="Dosis SemiBold"/>
              </a:rPr>
              <a:t>Pourquoi la manipulation virtuelle en mathématique?</a:t>
            </a:r>
            <a:endParaRPr sz="2500">
              <a:latin typeface="Dosis SemiBold"/>
              <a:ea typeface="Dosis SemiBold"/>
              <a:cs typeface="Dosis SemiBold"/>
              <a:sym typeface="Dosis SemiBold"/>
            </a:endParaRPr>
          </a:p>
          <a:p>
            <a:pPr indent="0" lvl="0" marL="360000" rtl="0" algn="l">
              <a:lnSpc>
                <a:spcPct val="150000"/>
              </a:lnSpc>
              <a:spcBef>
                <a:spcPts val="0"/>
              </a:spcBef>
              <a:spcAft>
                <a:spcPts val="0"/>
              </a:spcAft>
              <a:buNone/>
            </a:pPr>
            <a:r>
              <a:rPr lang="fr-CA" sz="2500">
                <a:latin typeface="Dosis SemiBold"/>
                <a:ea typeface="Dosis SemiBold"/>
                <a:cs typeface="Dosis SemiBold"/>
                <a:sym typeface="Dosis SemiBold"/>
              </a:rPr>
              <a:t>Qu’est-ce que Mathigon? - Survol de l’outil Polypad</a:t>
            </a:r>
            <a:endParaRPr sz="2500">
              <a:latin typeface="Dosis SemiBold"/>
              <a:ea typeface="Dosis SemiBold"/>
              <a:cs typeface="Dosis SemiBold"/>
              <a:sym typeface="Dosis SemiBold"/>
            </a:endParaRPr>
          </a:p>
          <a:p>
            <a:pPr indent="0" lvl="0" marL="360000" rtl="0" algn="l">
              <a:lnSpc>
                <a:spcPct val="150000"/>
              </a:lnSpc>
              <a:spcBef>
                <a:spcPts val="0"/>
              </a:spcBef>
              <a:spcAft>
                <a:spcPts val="0"/>
              </a:spcAft>
              <a:buNone/>
            </a:pPr>
            <a:r>
              <a:rPr lang="fr-CA" sz="2500">
                <a:latin typeface="Dosis SemiBold"/>
                <a:ea typeface="Dosis SemiBold"/>
                <a:cs typeface="Dosis SemiBold"/>
                <a:sym typeface="Dosis SemiBold"/>
              </a:rPr>
              <a:t>Exploration (Polypad) avec mains sur les touches</a:t>
            </a:r>
            <a:endParaRPr sz="2500">
              <a:latin typeface="Dosis SemiBold"/>
              <a:ea typeface="Dosis SemiBold"/>
              <a:cs typeface="Dosis SemiBold"/>
              <a:sym typeface="Dosis SemiBold"/>
            </a:endParaRPr>
          </a:p>
          <a:p>
            <a:pPr indent="0" lvl="0" marL="360000" rtl="0" algn="l">
              <a:lnSpc>
                <a:spcPct val="150000"/>
              </a:lnSpc>
              <a:spcBef>
                <a:spcPts val="0"/>
              </a:spcBef>
              <a:spcAft>
                <a:spcPts val="0"/>
              </a:spcAft>
              <a:buNone/>
            </a:pPr>
            <a:r>
              <a:rPr lang="fr-CA" sz="2500">
                <a:latin typeface="Dosis SemiBold"/>
                <a:ea typeface="Dosis SemiBold"/>
                <a:cs typeface="Dosis SemiBold"/>
                <a:sym typeface="Dosis SemiBold"/>
              </a:rPr>
              <a:t>Options de partage</a:t>
            </a:r>
            <a:endParaRPr sz="2500">
              <a:latin typeface="Dosis SemiBold"/>
              <a:ea typeface="Dosis SemiBold"/>
              <a:cs typeface="Dosis SemiBold"/>
              <a:sym typeface="Dosis SemiBold"/>
            </a:endParaRPr>
          </a:p>
          <a:p>
            <a:pPr indent="0" lvl="0" marL="360000" rtl="0" algn="l">
              <a:lnSpc>
                <a:spcPct val="150000"/>
              </a:lnSpc>
              <a:spcBef>
                <a:spcPts val="0"/>
              </a:spcBef>
              <a:spcAft>
                <a:spcPts val="0"/>
              </a:spcAft>
              <a:buNone/>
            </a:pPr>
            <a:r>
              <a:rPr lang="fr-CA" sz="2500">
                <a:latin typeface="Dosis SemiBold"/>
                <a:ea typeface="Dosis SemiBold"/>
                <a:cs typeface="Dosis SemiBold"/>
                <a:sym typeface="Dosis SemiBold"/>
              </a:rPr>
              <a:t>Badges Découverte </a:t>
            </a:r>
            <a:r>
              <a:rPr lang="fr-CA" sz="2500">
                <a:latin typeface="Dosis SemiBold"/>
                <a:ea typeface="Dosis SemiBold"/>
                <a:cs typeface="Dosis SemiBold"/>
                <a:sym typeface="Dosis SemiBold"/>
              </a:rPr>
              <a:t>et Appropriation</a:t>
            </a:r>
            <a:endParaRPr sz="2500">
              <a:latin typeface="Dosis SemiBold"/>
              <a:ea typeface="Dosis SemiBold"/>
              <a:cs typeface="Dosis SemiBold"/>
              <a:sym typeface="Dosis SemiBold"/>
            </a:endParaRPr>
          </a:p>
        </p:txBody>
      </p:sp>
      <p:pic>
        <p:nvPicPr>
          <p:cNvPr id="114" name="Google Shape;114;p20"/>
          <p:cNvPicPr preferRelativeResize="0"/>
          <p:nvPr/>
        </p:nvPicPr>
        <p:blipFill>
          <a:blip r:embed="rId3">
            <a:alphaModFix/>
          </a:blip>
          <a:stretch>
            <a:fillRect/>
          </a:stretch>
        </p:blipFill>
        <p:spPr>
          <a:xfrm>
            <a:off x="5247824" y="3764630"/>
            <a:ext cx="706156" cy="622535"/>
          </a:xfrm>
          <a:prstGeom prst="rect">
            <a:avLst/>
          </a:prstGeom>
          <a:noFill/>
          <a:ln>
            <a:noFill/>
          </a:ln>
        </p:spPr>
      </p:pic>
      <p:pic>
        <p:nvPicPr>
          <p:cNvPr id="115" name="Google Shape;115;p20"/>
          <p:cNvPicPr preferRelativeResize="0"/>
          <p:nvPr/>
        </p:nvPicPr>
        <p:blipFill>
          <a:blip r:embed="rId4">
            <a:alphaModFix/>
          </a:blip>
          <a:stretch>
            <a:fillRect/>
          </a:stretch>
        </p:blipFill>
        <p:spPr>
          <a:xfrm>
            <a:off x="5992889" y="3764552"/>
            <a:ext cx="706635" cy="622700"/>
          </a:xfrm>
          <a:prstGeom prst="rect">
            <a:avLst/>
          </a:prstGeom>
          <a:noFill/>
          <a:ln>
            <a:noFill/>
          </a:ln>
        </p:spPr>
      </p:pic>
      <p:sp>
        <p:nvSpPr>
          <p:cNvPr id="116" name="Google Shape;116;p20"/>
          <p:cNvSpPr/>
          <p:nvPr/>
        </p:nvSpPr>
        <p:spPr>
          <a:xfrm>
            <a:off x="0" y="4749800"/>
            <a:ext cx="9144000" cy="393600"/>
          </a:xfrm>
          <a:prstGeom prst="rect">
            <a:avLst/>
          </a:prstGeom>
          <a:solidFill>
            <a:srgbClr val="0069B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fr-CA" sz="1900">
                <a:solidFill>
                  <a:schemeClr val="lt1"/>
                </a:solidFill>
                <a:latin typeface="Dosis"/>
                <a:ea typeface="Dosis"/>
                <a:cs typeface="Dosis"/>
                <a:sym typeface="Dosis"/>
              </a:rPr>
              <a:t>monurl.ca/poly19avril</a:t>
            </a:r>
            <a:endParaRPr b="1" sz="1900">
              <a:solidFill>
                <a:schemeClr val="lt1"/>
              </a:solidFill>
              <a:latin typeface="Dosis"/>
              <a:ea typeface="Dosis"/>
              <a:cs typeface="Dosis"/>
              <a:sym typeface="Dosi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1"/>
          <p:cNvSpPr/>
          <p:nvPr/>
        </p:nvSpPr>
        <p:spPr>
          <a:xfrm>
            <a:off x="703225" y="371700"/>
            <a:ext cx="7896000" cy="4008300"/>
          </a:xfrm>
          <a:prstGeom prst="wedgeRoundRectCallout">
            <a:avLst>
              <a:gd fmla="val -44020" name="adj1"/>
              <a:gd fmla="val 62147" name="adj2"/>
              <a:gd fmla="val 0" name="adj3"/>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1"/>
          <p:cNvSpPr txBox="1"/>
          <p:nvPr/>
        </p:nvSpPr>
        <p:spPr>
          <a:xfrm>
            <a:off x="1386325" y="773550"/>
            <a:ext cx="65298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2700">
                <a:solidFill>
                  <a:srgbClr val="0069BF"/>
                </a:solidFill>
                <a:latin typeface="Dosis SemiBold"/>
                <a:ea typeface="Dosis SemiBold"/>
                <a:cs typeface="Dosis SemiBold"/>
                <a:sym typeface="Dosis SemiBold"/>
              </a:rPr>
              <a:t>Avez-vous un compte sur CAMPUS RÉCIT?</a:t>
            </a:r>
            <a:endParaRPr sz="2700">
              <a:solidFill>
                <a:srgbClr val="3C78D8"/>
              </a:solidFill>
              <a:latin typeface="Dosis SemiBold"/>
              <a:ea typeface="Dosis SemiBold"/>
              <a:cs typeface="Dosis SemiBold"/>
              <a:sym typeface="Dosis SemiBold"/>
            </a:endParaRPr>
          </a:p>
        </p:txBody>
      </p:sp>
      <p:sp>
        <p:nvSpPr>
          <p:cNvPr id="123" name="Google Shape;123;p21">
            <a:hlinkClick r:id="rId3"/>
          </p:cNvPr>
          <p:cNvSpPr/>
          <p:nvPr/>
        </p:nvSpPr>
        <p:spPr>
          <a:xfrm>
            <a:off x="2973463" y="2018400"/>
            <a:ext cx="3164400" cy="1476900"/>
          </a:xfrm>
          <a:prstGeom prst="roundRect">
            <a:avLst>
              <a:gd fmla="val 16667" name="adj"/>
            </a:avLst>
          </a:prstGeom>
          <a:solidFill>
            <a:schemeClr val="lt1"/>
          </a:solidFill>
          <a:ln cap="flat" cmpd="sng" w="19050">
            <a:solidFill>
              <a:srgbClr val="0069B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4" name="Google Shape;124;p21"/>
          <p:cNvPicPr preferRelativeResize="0"/>
          <p:nvPr/>
        </p:nvPicPr>
        <p:blipFill>
          <a:blip r:embed="rId4">
            <a:alphaModFix/>
          </a:blip>
          <a:stretch>
            <a:fillRect/>
          </a:stretch>
        </p:blipFill>
        <p:spPr>
          <a:xfrm rot="-1473033">
            <a:off x="5794713" y="2985573"/>
            <a:ext cx="905615" cy="1011120"/>
          </a:xfrm>
          <a:prstGeom prst="rect">
            <a:avLst/>
          </a:prstGeom>
          <a:noFill/>
          <a:ln>
            <a:noFill/>
          </a:ln>
        </p:spPr>
      </p:pic>
      <p:pic>
        <p:nvPicPr>
          <p:cNvPr id="125" name="Google Shape;125;p21">
            <a:hlinkClick r:id="rId5"/>
          </p:cNvPr>
          <p:cNvPicPr preferRelativeResize="0"/>
          <p:nvPr/>
        </p:nvPicPr>
        <p:blipFill>
          <a:blip r:embed="rId6">
            <a:alphaModFix/>
          </a:blip>
          <a:stretch>
            <a:fillRect/>
          </a:stretch>
        </p:blipFill>
        <p:spPr>
          <a:xfrm>
            <a:off x="3381301" y="2195788"/>
            <a:ext cx="2348725" cy="1122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2"/>
          <p:cNvSpPr txBox="1"/>
          <p:nvPr>
            <p:ph type="title"/>
          </p:nvPr>
        </p:nvSpPr>
        <p:spPr>
          <a:xfrm>
            <a:off x="947450" y="45015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fr-CA"/>
              <a:t>Pourquoi la manipulation virtuelle en mathématique?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4" name="Shape 134"/>
        <p:cNvGrpSpPr/>
        <p:nvPr/>
      </p:nvGrpSpPr>
      <p:grpSpPr>
        <a:xfrm>
          <a:off x="0" y="0"/>
          <a:ext cx="0" cy="0"/>
          <a:chOff x="0" y="0"/>
          <a:chExt cx="0" cy="0"/>
        </a:xfrm>
      </p:grpSpPr>
      <p:sp>
        <p:nvSpPr>
          <p:cNvPr id="135" name="Google Shape;135;p23"/>
          <p:cNvSpPr/>
          <p:nvPr/>
        </p:nvSpPr>
        <p:spPr>
          <a:xfrm>
            <a:off x="0" y="4749800"/>
            <a:ext cx="9144000" cy="393600"/>
          </a:xfrm>
          <a:prstGeom prst="rect">
            <a:avLst/>
          </a:prstGeom>
          <a:solidFill>
            <a:srgbClr val="0069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3"/>
          <p:cNvSpPr/>
          <p:nvPr/>
        </p:nvSpPr>
        <p:spPr>
          <a:xfrm>
            <a:off x="355250" y="910000"/>
            <a:ext cx="8309100" cy="35724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3"/>
          <p:cNvSpPr txBox="1"/>
          <p:nvPr>
            <p:ph type="title"/>
          </p:nvPr>
        </p:nvSpPr>
        <p:spPr>
          <a:xfrm>
            <a:off x="343088" y="193869"/>
            <a:ext cx="8520600" cy="57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fr-CA" sz="2500"/>
              <a:t>Référentiel d’intervention en mathématique</a:t>
            </a:r>
            <a:endParaRPr sz="2500"/>
          </a:p>
        </p:txBody>
      </p:sp>
      <p:sp>
        <p:nvSpPr>
          <p:cNvPr id="138" name="Google Shape;138;p23"/>
          <p:cNvSpPr txBox="1"/>
          <p:nvPr/>
        </p:nvSpPr>
        <p:spPr>
          <a:xfrm>
            <a:off x="77906" y="4794244"/>
            <a:ext cx="2941800" cy="33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800">
                <a:solidFill>
                  <a:schemeClr val="lt1"/>
                </a:solidFill>
                <a:latin typeface="Viga"/>
                <a:ea typeface="Viga"/>
                <a:cs typeface="Viga"/>
                <a:sym typeface="Viga"/>
              </a:rPr>
              <a:t>🔗</a:t>
            </a:r>
            <a:r>
              <a:rPr lang="fr-CA" sz="800" u="sng">
                <a:solidFill>
                  <a:schemeClr val="lt1"/>
                </a:solidFill>
                <a:latin typeface="Viga"/>
                <a:ea typeface="Viga"/>
                <a:cs typeface="Viga"/>
                <a:sym typeface="Viga"/>
                <a:hlinkClick r:id="rId3">
                  <a:extLst>
                    <a:ext uri="{A12FA001-AC4F-418D-AE19-62706E023703}">
                      <ahyp:hlinkClr val="tx"/>
                    </a:ext>
                  </a:extLst>
                </a:hlinkClick>
              </a:rPr>
              <a:t>Référentiel d'intervention en mathématique (août 2019)</a:t>
            </a:r>
            <a:endParaRPr sz="800">
              <a:solidFill>
                <a:schemeClr val="lt1"/>
              </a:solidFill>
              <a:latin typeface="Viga"/>
              <a:ea typeface="Viga"/>
              <a:cs typeface="Viga"/>
              <a:sym typeface="Viga"/>
            </a:endParaRPr>
          </a:p>
        </p:txBody>
      </p:sp>
      <p:pic>
        <p:nvPicPr>
          <p:cNvPr id="139" name="Google Shape;139;p23"/>
          <p:cNvPicPr preferRelativeResize="0"/>
          <p:nvPr/>
        </p:nvPicPr>
        <p:blipFill>
          <a:blip r:embed="rId4">
            <a:alphaModFix/>
          </a:blip>
          <a:stretch>
            <a:fillRect/>
          </a:stretch>
        </p:blipFill>
        <p:spPr>
          <a:xfrm>
            <a:off x="2661401" y="1026836"/>
            <a:ext cx="4761399" cy="952275"/>
          </a:xfrm>
          <a:prstGeom prst="rect">
            <a:avLst/>
          </a:prstGeom>
          <a:noFill/>
          <a:ln>
            <a:noFill/>
          </a:ln>
        </p:spPr>
      </p:pic>
      <p:pic>
        <p:nvPicPr>
          <p:cNvPr id="140" name="Google Shape;140;p23">
            <a:hlinkClick r:id="rId5"/>
          </p:cNvPr>
          <p:cNvPicPr preferRelativeResize="0"/>
          <p:nvPr/>
        </p:nvPicPr>
        <p:blipFill>
          <a:blip r:embed="rId6">
            <a:alphaModFix/>
          </a:blip>
          <a:stretch>
            <a:fillRect/>
          </a:stretch>
        </p:blipFill>
        <p:spPr>
          <a:xfrm>
            <a:off x="481854" y="1341171"/>
            <a:ext cx="1668049" cy="2171225"/>
          </a:xfrm>
          <a:prstGeom prst="rect">
            <a:avLst/>
          </a:prstGeom>
          <a:noFill/>
          <a:ln>
            <a:noFill/>
          </a:ln>
          <a:effectLst>
            <a:outerShdw blurRad="57150" rotWithShape="0" algn="bl" dir="5400000" dist="19050">
              <a:srgbClr val="000000">
                <a:alpha val="50000"/>
              </a:srgbClr>
            </a:outerShdw>
          </a:effectLst>
        </p:spPr>
      </p:pic>
      <p:pic>
        <p:nvPicPr>
          <p:cNvPr id="141" name="Google Shape;141;p23"/>
          <p:cNvPicPr preferRelativeResize="0"/>
          <p:nvPr/>
        </p:nvPicPr>
        <p:blipFill>
          <a:blip r:embed="rId7">
            <a:alphaModFix/>
          </a:blip>
          <a:stretch>
            <a:fillRect/>
          </a:stretch>
        </p:blipFill>
        <p:spPr>
          <a:xfrm>
            <a:off x="2658025" y="2131825"/>
            <a:ext cx="4808576" cy="2171224"/>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5" name="Shape 145"/>
        <p:cNvGrpSpPr/>
        <p:nvPr/>
      </p:nvGrpSpPr>
      <p:grpSpPr>
        <a:xfrm>
          <a:off x="0" y="0"/>
          <a:ext cx="0" cy="0"/>
          <a:chOff x="0" y="0"/>
          <a:chExt cx="0" cy="0"/>
        </a:xfrm>
      </p:grpSpPr>
      <p:sp>
        <p:nvSpPr>
          <p:cNvPr id="146" name="Google Shape;146;p24"/>
          <p:cNvSpPr/>
          <p:nvPr/>
        </p:nvSpPr>
        <p:spPr>
          <a:xfrm>
            <a:off x="123050" y="952075"/>
            <a:ext cx="8309100" cy="28464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4"/>
          <p:cNvSpPr/>
          <p:nvPr/>
        </p:nvSpPr>
        <p:spPr>
          <a:xfrm>
            <a:off x="0" y="4749800"/>
            <a:ext cx="9144000" cy="393600"/>
          </a:xfrm>
          <a:prstGeom prst="rect">
            <a:avLst/>
          </a:prstGeom>
          <a:solidFill>
            <a:srgbClr val="0069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4"/>
          <p:cNvSpPr txBox="1"/>
          <p:nvPr>
            <p:ph type="title"/>
          </p:nvPr>
        </p:nvSpPr>
        <p:spPr>
          <a:xfrm>
            <a:off x="343088" y="193869"/>
            <a:ext cx="8520600" cy="57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fr-CA" sz="2500"/>
              <a:t>Référentiel d’intervention en mathématique</a:t>
            </a:r>
            <a:endParaRPr sz="2500"/>
          </a:p>
        </p:txBody>
      </p:sp>
      <p:sp>
        <p:nvSpPr>
          <p:cNvPr id="149" name="Google Shape;149;p24"/>
          <p:cNvSpPr txBox="1"/>
          <p:nvPr/>
        </p:nvSpPr>
        <p:spPr>
          <a:xfrm>
            <a:off x="77906" y="4794244"/>
            <a:ext cx="2941800" cy="33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800">
                <a:solidFill>
                  <a:schemeClr val="lt1"/>
                </a:solidFill>
                <a:latin typeface="Viga"/>
                <a:ea typeface="Viga"/>
                <a:cs typeface="Viga"/>
                <a:sym typeface="Viga"/>
              </a:rPr>
              <a:t>🔗</a:t>
            </a:r>
            <a:r>
              <a:rPr lang="fr-CA" sz="800" u="sng">
                <a:solidFill>
                  <a:schemeClr val="lt1"/>
                </a:solidFill>
                <a:latin typeface="Viga"/>
                <a:ea typeface="Viga"/>
                <a:cs typeface="Viga"/>
                <a:sym typeface="Viga"/>
                <a:hlinkClick r:id="rId3">
                  <a:extLst>
                    <a:ext uri="{A12FA001-AC4F-418D-AE19-62706E023703}">
                      <ahyp:hlinkClr val="tx"/>
                    </a:ext>
                  </a:extLst>
                </a:hlinkClick>
              </a:rPr>
              <a:t>Référentiel d'intervention en mathématique (août 2019)</a:t>
            </a:r>
            <a:endParaRPr sz="800">
              <a:solidFill>
                <a:schemeClr val="lt1"/>
              </a:solidFill>
              <a:latin typeface="Viga"/>
              <a:ea typeface="Viga"/>
              <a:cs typeface="Viga"/>
              <a:sym typeface="Viga"/>
            </a:endParaRPr>
          </a:p>
        </p:txBody>
      </p:sp>
      <p:sp>
        <p:nvSpPr>
          <p:cNvPr id="150" name="Google Shape;150;p24"/>
          <p:cNvSpPr txBox="1"/>
          <p:nvPr/>
        </p:nvSpPr>
        <p:spPr>
          <a:xfrm>
            <a:off x="258750" y="2984963"/>
            <a:ext cx="16365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a:latin typeface="Dosis SemiBold"/>
                <a:ea typeface="Dosis SemiBold"/>
                <a:cs typeface="Dosis SemiBold"/>
                <a:sym typeface="Dosis SemiBold"/>
              </a:rPr>
              <a:t>Concret</a:t>
            </a:r>
            <a:endParaRPr>
              <a:latin typeface="Dosis SemiBold"/>
              <a:ea typeface="Dosis SemiBold"/>
              <a:cs typeface="Dosis SemiBold"/>
              <a:sym typeface="Dosis SemiBold"/>
            </a:endParaRPr>
          </a:p>
          <a:p>
            <a:pPr indent="0" lvl="0" marL="0" rtl="0" algn="ctr">
              <a:spcBef>
                <a:spcPts val="0"/>
              </a:spcBef>
              <a:spcAft>
                <a:spcPts val="0"/>
              </a:spcAft>
              <a:buNone/>
            </a:pPr>
            <a:r>
              <a:rPr lang="fr-CA" sz="900">
                <a:latin typeface="Dosis SemiBold"/>
                <a:ea typeface="Dosis SemiBold"/>
                <a:cs typeface="Dosis SemiBold"/>
                <a:sym typeface="Dosis SemiBold"/>
              </a:rPr>
              <a:t>(matériel de manipulation)</a:t>
            </a:r>
            <a:endParaRPr sz="900">
              <a:latin typeface="Dosis SemiBold"/>
              <a:ea typeface="Dosis SemiBold"/>
              <a:cs typeface="Dosis SemiBold"/>
              <a:sym typeface="Dosis SemiBold"/>
            </a:endParaRPr>
          </a:p>
        </p:txBody>
      </p:sp>
      <p:sp>
        <p:nvSpPr>
          <p:cNvPr id="151" name="Google Shape;151;p24"/>
          <p:cNvSpPr txBox="1"/>
          <p:nvPr/>
        </p:nvSpPr>
        <p:spPr>
          <a:xfrm>
            <a:off x="3369050" y="2984963"/>
            <a:ext cx="15426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a:latin typeface="Dosis SemiBold"/>
                <a:ea typeface="Dosis SemiBold"/>
                <a:cs typeface="Dosis SemiBold"/>
                <a:sym typeface="Dosis SemiBold"/>
              </a:rPr>
              <a:t>Semi-concret</a:t>
            </a:r>
            <a:endParaRPr>
              <a:latin typeface="Dosis SemiBold"/>
              <a:ea typeface="Dosis SemiBold"/>
              <a:cs typeface="Dosis SemiBold"/>
              <a:sym typeface="Dosis SemiBold"/>
            </a:endParaRPr>
          </a:p>
          <a:p>
            <a:pPr indent="0" lvl="0" marL="0" rtl="0" algn="ctr">
              <a:spcBef>
                <a:spcPts val="0"/>
              </a:spcBef>
              <a:spcAft>
                <a:spcPts val="0"/>
              </a:spcAft>
              <a:buNone/>
            </a:pPr>
            <a:r>
              <a:rPr lang="fr-CA" sz="900">
                <a:latin typeface="Dosis SemiBold"/>
                <a:ea typeface="Dosis SemiBold"/>
                <a:cs typeface="Dosis SemiBold"/>
                <a:sym typeface="Dosis SemiBold"/>
              </a:rPr>
              <a:t>(dessin, schémas)</a:t>
            </a:r>
            <a:endParaRPr sz="900">
              <a:latin typeface="Dosis SemiBold"/>
              <a:ea typeface="Dosis SemiBold"/>
              <a:cs typeface="Dosis SemiBold"/>
              <a:sym typeface="Dosis SemiBold"/>
            </a:endParaRPr>
          </a:p>
        </p:txBody>
      </p:sp>
      <p:sp>
        <p:nvSpPr>
          <p:cNvPr id="152" name="Google Shape;152;p24"/>
          <p:cNvSpPr txBox="1"/>
          <p:nvPr/>
        </p:nvSpPr>
        <p:spPr>
          <a:xfrm>
            <a:off x="6385450" y="2984963"/>
            <a:ext cx="15426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a:latin typeface="Dosis SemiBold"/>
                <a:ea typeface="Dosis SemiBold"/>
                <a:cs typeface="Dosis SemiBold"/>
                <a:sym typeface="Dosis SemiBold"/>
              </a:rPr>
              <a:t>Abstrait</a:t>
            </a:r>
            <a:endParaRPr>
              <a:latin typeface="Dosis SemiBold"/>
              <a:ea typeface="Dosis SemiBold"/>
              <a:cs typeface="Dosis SemiBold"/>
              <a:sym typeface="Dosis SemiBold"/>
            </a:endParaRPr>
          </a:p>
          <a:p>
            <a:pPr indent="0" lvl="0" marL="0" rtl="0" algn="ctr">
              <a:spcBef>
                <a:spcPts val="0"/>
              </a:spcBef>
              <a:spcAft>
                <a:spcPts val="0"/>
              </a:spcAft>
              <a:buNone/>
            </a:pPr>
            <a:r>
              <a:rPr lang="fr-CA" sz="900">
                <a:latin typeface="Dosis SemiBold"/>
                <a:ea typeface="Dosis SemiBold"/>
                <a:cs typeface="Dosis SemiBold"/>
                <a:sym typeface="Dosis SemiBold"/>
              </a:rPr>
              <a:t>(symboles écrits)</a:t>
            </a:r>
            <a:endParaRPr sz="900">
              <a:latin typeface="Dosis SemiBold"/>
              <a:ea typeface="Dosis SemiBold"/>
              <a:cs typeface="Dosis SemiBold"/>
              <a:sym typeface="Dosis SemiBold"/>
            </a:endParaRPr>
          </a:p>
        </p:txBody>
      </p:sp>
      <p:sp>
        <p:nvSpPr>
          <p:cNvPr id="153" name="Google Shape;153;p24"/>
          <p:cNvSpPr/>
          <p:nvPr/>
        </p:nvSpPr>
        <p:spPr>
          <a:xfrm>
            <a:off x="270800" y="1547825"/>
            <a:ext cx="8013600" cy="1672800"/>
          </a:xfrm>
          <a:prstGeom prst="stripedRightArrow">
            <a:avLst>
              <a:gd fmla="val 62640" name="adj1"/>
              <a:gd fmla="val 100547" name="adj2"/>
            </a:avLst>
          </a:prstGeom>
          <a:gradFill>
            <a:gsLst>
              <a:gs pos="0">
                <a:srgbClr val="FFF6DB"/>
              </a:gs>
              <a:gs pos="100000">
                <a:srgbClr val="FAD25C"/>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4" name="Google Shape;154;p24"/>
          <p:cNvGrpSpPr/>
          <p:nvPr/>
        </p:nvGrpSpPr>
        <p:grpSpPr>
          <a:xfrm>
            <a:off x="1395035" y="3860181"/>
            <a:ext cx="4441823" cy="850813"/>
            <a:chOff x="1395100" y="3783975"/>
            <a:chExt cx="3808800" cy="850813"/>
          </a:xfrm>
        </p:grpSpPr>
        <p:sp>
          <p:nvSpPr>
            <p:cNvPr id="155" name="Google Shape;155;p24"/>
            <p:cNvSpPr/>
            <p:nvPr/>
          </p:nvSpPr>
          <p:spPr>
            <a:xfrm rot="5400000">
              <a:off x="3119200" y="2059875"/>
              <a:ext cx="360600" cy="3808800"/>
            </a:xfrm>
            <a:prstGeom prst="rightBrace">
              <a:avLst>
                <a:gd fmla="val 50000" name="adj1"/>
                <a:gd fmla="val 50000" name="adj2"/>
              </a:avLst>
            </a:prstGeom>
            <a:no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4"/>
            <p:cNvSpPr txBox="1"/>
            <p:nvPr/>
          </p:nvSpPr>
          <p:spPr>
            <a:xfrm>
              <a:off x="1575250" y="4095988"/>
              <a:ext cx="34485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a:solidFill>
                    <a:schemeClr val="dk2"/>
                  </a:solidFill>
                  <a:latin typeface="Dosis SemiBold"/>
                  <a:ea typeface="Dosis SemiBold"/>
                  <a:cs typeface="Dosis SemiBold"/>
                  <a:sym typeface="Dosis SemiBold"/>
                </a:rPr>
                <a:t>Manipulation virtuelle</a:t>
              </a:r>
              <a:endParaRPr>
                <a:solidFill>
                  <a:schemeClr val="dk2"/>
                </a:solidFill>
                <a:latin typeface="Dosis SemiBold"/>
                <a:ea typeface="Dosis SemiBold"/>
                <a:cs typeface="Dosis SemiBold"/>
                <a:sym typeface="Dosis SemiBold"/>
              </a:endParaRPr>
            </a:p>
            <a:p>
              <a:pPr indent="0" lvl="0" marL="0" rtl="0" algn="ctr">
                <a:spcBef>
                  <a:spcPts val="0"/>
                </a:spcBef>
                <a:spcAft>
                  <a:spcPts val="0"/>
                </a:spcAft>
                <a:buNone/>
              </a:pPr>
              <a:r>
                <a:rPr lang="fr-CA" sz="900">
                  <a:solidFill>
                    <a:schemeClr val="dk2"/>
                  </a:solidFill>
                  <a:latin typeface="Dosis SemiBold"/>
                  <a:ea typeface="Dosis SemiBold"/>
                  <a:cs typeface="Dosis SemiBold"/>
                  <a:sym typeface="Dosis SemiBold"/>
                </a:rPr>
                <a:t>(manipulation et représentation avec possibilités étendues)</a:t>
              </a:r>
              <a:endParaRPr sz="900">
                <a:solidFill>
                  <a:schemeClr val="dk2"/>
                </a:solidFill>
                <a:latin typeface="Dosis SemiBold"/>
                <a:ea typeface="Dosis SemiBold"/>
                <a:cs typeface="Dosis SemiBold"/>
                <a:sym typeface="Dosis SemiBold"/>
              </a:endParaRPr>
            </a:p>
          </p:txBody>
        </p:sp>
      </p:grpSp>
      <p:pic>
        <p:nvPicPr>
          <p:cNvPr id="157" name="Google Shape;157;p24"/>
          <p:cNvPicPr preferRelativeResize="0"/>
          <p:nvPr/>
        </p:nvPicPr>
        <p:blipFill rotWithShape="1">
          <a:blip r:embed="rId4">
            <a:alphaModFix/>
          </a:blip>
          <a:srcRect b="8207" l="5541" r="3902" t="75183"/>
          <a:stretch/>
        </p:blipFill>
        <p:spPr>
          <a:xfrm>
            <a:off x="171075" y="1089900"/>
            <a:ext cx="5529626" cy="457925"/>
          </a:xfrm>
          <a:prstGeom prst="rect">
            <a:avLst/>
          </a:prstGeom>
          <a:noFill/>
          <a:ln>
            <a:noFill/>
          </a:ln>
          <a:effectLst>
            <a:outerShdw blurRad="57150" rotWithShape="0" algn="bl" dir="5400000" dist="19050">
              <a:srgbClr val="000000">
                <a:alpha val="50000"/>
              </a:srgbClr>
            </a:outerShdw>
          </a:effectLst>
        </p:spPr>
      </p:pic>
      <p:grpSp>
        <p:nvGrpSpPr>
          <p:cNvPr id="158" name="Google Shape;158;p24"/>
          <p:cNvGrpSpPr/>
          <p:nvPr/>
        </p:nvGrpSpPr>
        <p:grpSpPr>
          <a:xfrm>
            <a:off x="654625" y="1949875"/>
            <a:ext cx="1636500" cy="850837"/>
            <a:chOff x="654625" y="1949875"/>
            <a:chExt cx="1636500" cy="850837"/>
          </a:xfrm>
        </p:grpSpPr>
        <p:sp>
          <p:nvSpPr>
            <p:cNvPr id="159" name="Google Shape;159;p24"/>
            <p:cNvSpPr/>
            <p:nvPr/>
          </p:nvSpPr>
          <p:spPr>
            <a:xfrm>
              <a:off x="654625" y="1949875"/>
              <a:ext cx="1636500" cy="850800"/>
            </a:xfrm>
            <a:prstGeom prst="rect">
              <a:avLst/>
            </a:prstGeom>
            <a:solidFill>
              <a:schemeClr val="l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0" name="Google Shape;160;p24"/>
            <p:cNvGrpSpPr/>
            <p:nvPr/>
          </p:nvGrpSpPr>
          <p:grpSpPr>
            <a:xfrm>
              <a:off x="695971" y="1949875"/>
              <a:ext cx="1545179" cy="850837"/>
              <a:chOff x="695971" y="1949875"/>
              <a:chExt cx="1545179" cy="850837"/>
            </a:xfrm>
          </p:grpSpPr>
          <p:pic>
            <p:nvPicPr>
              <p:cNvPr id="161" name="Google Shape;161;p24"/>
              <p:cNvPicPr preferRelativeResize="0"/>
              <p:nvPr/>
            </p:nvPicPr>
            <p:blipFill>
              <a:blip r:embed="rId5">
                <a:alphaModFix/>
              </a:blip>
              <a:stretch>
                <a:fillRect/>
              </a:stretch>
            </p:blipFill>
            <p:spPr>
              <a:xfrm>
                <a:off x="695975" y="1980050"/>
                <a:ext cx="393600" cy="393600"/>
              </a:xfrm>
              <a:prstGeom prst="rect">
                <a:avLst/>
              </a:prstGeom>
              <a:noFill/>
              <a:ln>
                <a:noFill/>
              </a:ln>
            </p:spPr>
          </p:pic>
          <p:pic>
            <p:nvPicPr>
              <p:cNvPr id="162" name="Google Shape;162;p24"/>
              <p:cNvPicPr preferRelativeResize="0"/>
              <p:nvPr/>
            </p:nvPicPr>
            <p:blipFill>
              <a:blip r:embed="rId5">
                <a:alphaModFix/>
              </a:blip>
              <a:stretch>
                <a:fillRect/>
              </a:stretch>
            </p:blipFill>
            <p:spPr>
              <a:xfrm>
                <a:off x="1089575" y="1989791"/>
                <a:ext cx="393600" cy="393600"/>
              </a:xfrm>
              <a:prstGeom prst="rect">
                <a:avLst/>
              </a:prstGeom>
              <a:noFill/>
              <a:ln>
                <a:noFill/>
              </a:ln>
            </p:spPr>
          </p:pic>
          <p:pic>
            <p:nvPicPr>
              <p:cNvPr id="163" name="Google Shape;163;p24"/>
              <p:cNvPicPr preferRelativeResize="0"/>
              <p:nvPr/>
            </p:nvPicPr>
            <p:blipFill>
              <a:blip r:embed="rId5">
                <a:alphaModFix/>
              </a:blip>
              <a:stretch>
                <a:fillRect/>
              </a:stretch>
            </p:blipFill>
            <p:spPr>
              <a:xfrm>
                <a:off x="1483175" y="1970309"/>
                <a:ext cx="393600" cy="393600"/>
              </a:xfrm>
              <a:prstGeom prst="rect">
                <a:avLst/>
              </a:prstGeom>
              <a:noFill/>
              <a:ln>
                <a:noFill/>
              </a:ln>
            </p:spPr>
          </p:pic>
          <p:pic>
            <p:nvPicPr>
              <p:cNvPr id="164" name="Google Shape;164;p24"/>
              <p:cNvPicPr preferRelativeResize="0"/>
              <p:nvPr/>
            </p:nvPicPr>
            <p:blipFill>
              <a:blip r:embed="rId6">
                <a:alphaModFix/>
              </a:blip>
              <a:stretch>
                <a:fillRect/>
              </a:stretch>
            </p:blipFill>
            <p:spPr>
              <a:xfrm>
                <a:off x="695971" y="2333046"/>
                <a:ext cx="472687" cy="457924"/>
              </a:xfrm>
              <a:prstGeom prst="rect">
                <a:avLst/>
              </a:prstGeom>
              <a:noFill/>
              <a:ln>
                <a:noFill/>
              </a:ln>
            </p:spPr>
          </p:pic>
          <p:pic>
            <p:nvPicPr>
              <p:cNvPr id="165" name="Google Shape;165;p24"/>
              <p:cNvPicPr preferRelativeResize="0"/>
              <p:nvPr/>
            </p:nvPicPr>
            <p:blipFill>
              <a:blip r:embed="rId6">
                <a:alphaModFix/>
              </a:blip>
              <a:stretch>
                <a:fillRect/>
              </a:stretch>
            </p:blipFill>
            <p:spPr>
              <a:xfrm>
                <a:off x="1168646" y="2342788"/>
                <a:ext cx="472687" cy="457924"/>
              </a:xfrm>
              <a:prstGeom prst="rect">
                <a:avLst/>
              </a:prstGeom>
              <a:noFill/>
              <a:ln>
                <a:noFill/>
              </a:ln>
            </p:spPr>
          </p:pic>
          <p:pic>
            <p:nvPicPr>
              <p:cNvPr id="166" name="Google Shape;166;p24"/>
              <p:cNvPicPr preferRelativeResize="0"/>
              <p:nvPr/>
            </p:nvPicPr>
            <p:blipFill>
              <a:blip r:embed="rId6">
                <a:alphaModFix/>
              </a:blip>
              <a:stretch>
                <a:fillRect/>
              </a:stretch>
            </p:blipFill>
            <p:spPr>
              <a:xfrm>
                <a:off x="1641321" y="2333046"/>
                <a:ext cx="472687" cy="457924"/>
              </a:xfrm>
              <a:prstGeom prst="rect">
                <a:avLst/>
              </a:prstGeom>
              <a:noFill/>
              <a:ln>
                <a:noFill/>
              </a:ln>
            </p:spPr>
          </p:pic>
          <p:pic>
            <p:nvPicPr>
              <p:cNvPr id="167" name="Google Shape;167;p24"/>
              <p:cNvPicPr preferRelativeResize="0"/>
              <p:nvPr/>
            </p:nvPicPr>
            <p:blipFill>
              <a:blip r:embed="rId5">
                <a:alphaModFix/>
              </a:blip>
              <a:stretch>
                <a:fillRect/>
              </a:stretch>
            </p:blipFill>
            <p:spPr>
              <a:xfrm>
                <a:off x="1847550" y="1949875"/>
                <a:ext cx="393600" cy="393600"/>
              </a:xfrm>
              <a:prstGeom prst="rect">
                <a:avLst/>
              </a:prstGeom>
              <a:noFill/>
              <a:ln>
                <a:noFill/>
              </a:ln>
            </p:spPr>
          </p:pic>
        </p:grpSp>
      </p:grpSp>
      <p:graphicFrame>
        <p:nvGraphicFramePr>
          <p:cNvPr id="168" name="Google Shape;168;p24"/>
          <p:cNvGraphicFramePr/>
          <p:nvPr/>
        </p:nvGraphicFramePr>
        <p:xfrm>
          <a:off x="3168538" y="2003225"/>
          <a:ext cx="3000000" cy="3000000"/>
        </p:xfrm>
        <a:graphic>
          <a:graphicData uri="http://schemas.openxmlformats.org/drawingml/2006/table">
            <a:tbl>
              <a:tblPr>
                <a:noFill/>
                <a:tableStyleId>{B32464A0-6996-429F-9010-051651685402}</a:tableStyleId>
              </a:tblPr>
              <a:tblGrid>
                <a:gridCol w="388725"/>
                <a:gridCol w="388725"/>
                <a:gridCol w="388725"/>
                <a:gridCol w="388725"/>
                <a:gridCol w="388725"/>
              </a:tblGrid>
              <a:tr h="381000">
                <a:tc>
                  <a:txBody>
                    <a:bodyPr/>
                    <a:lstStyle/>
                    <a:p>
                      <a:pPr indent="0" lvl="0" marL="0" rtl="0" algn="l">
                        <a:spcBef>
                          <a:spcPts val="0"/>
                        </a:spcBef>
                        <a:spcAft>
                          <a:spcPts val="0"/>
                        </a:spcAft>
                        <a:buNone/>
                      </a:pPr>
                      <a:r>
                        <a:rPr lang="fr-CA"/>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rPr>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rPr>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rPr>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rPr>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None/>
                      </a:pPr>
                      <a:r>
                        <a:rPr lang="fr-CA"/>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rPr>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
        <p:nvSpPr>
          <p:cNvPr id="169" name="Google Shape;169;p24"/>
          <p:cNvSpPr txBox="1"/>
          <p:nvPr/>
        </p:nvSpPr>
        <p:spPr>
          <a:xfrm>
            <a:off x="6378050" y="2160938"/>
            <a:ext cx="1260000" cy="4770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sz="1900">
                <a:latin typeface="Dosis"/>
                <a:ea typeface="Dosis"/>
                <a:cs typeface="Dosis"/>
                <a:sym typeface="Dosis"/>
              </a:rPr>
              <a:t>4 + 3 = 7</a:t>
            </a:r>
            <a:endParaRPr b="1" sz="1900">
              <a:latin typeface="Dosis"/>
              <a:ea typeface="Dosis"/>
              <a:cs typeface="Dosis"/>
              <a:sym typeface="Dosi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2700"/>
                                        <p:tgtEl>
                                          <p:spTgt spid="168"/>
                                        </p:tgtEl>
                                      </p:cBhvr>
                                    </p:animEffect>
                                  </p:childTnLst>
                                </p:cTn>
                              </p:par>
                            </p:childTnLst>
                          </p:cTn>
                        </p:par>
                        <p:par>
                          <p:cTn fill="hold">
                            <p:stCondLst>
                              <p:cond delay="3700"/>
                            </p:stCondLst>
                            <p:childTnLst>
                              <p:par>
                                <p:cTn fill="hold" nodeType="after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2500"/>
                                        <p:tgtEl>
                                          <p:spTgt spid="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