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2"/>
  </p:notesMasterIdLst>
  <p:sldIdLst>
    <p:sldId id="266" r:id="rId3"/>
    <p:sldId id="267" r:id="rId4"/>
    <p:sldId id="269" r:id="rId5"/>
    <p:sldId id="270" r:id="rId6"/>
    <p:sldId id="273" r:id="rId7"/>
    <p:sldId id="274" r:id="rId8"/>
    <p:sldId id="275" r:id="rId9"/>
    <p:sldId id="276" r:id="rId10"/>
    <p:sldId id="277" r:id="rId11"/>
    <p:sldId id="278" r:id="rId12"/>
    <p:sldId id="279" r:id="rId13"/>
    <p:sldId id="280" r:id="rId14"/>
    <p:sldId id="281" r:id="rId15"/>
    <p:sldId id="282"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283" r:id="rId34"/>
    <p:sldId id="287" r:id="rId35"/>
    <p:sldId id="288" r:id="rId36"/>
    <p:sldId id="289" r:id="rId37"/>
    <p:sldId id="290" r:id="rId38"/>
    <p:sldId id="291" r:id="rId39"/>
    <p:sldId id="292" r:id="rId40"/>
    <p:sldId id="293" r:id="rId41"/>
  </p:sldIdLst>
  <p:sldSz cx="9144000" cy="5143500" type="screen16x9"/>
  <p:notesSz cx="6858000" cy="9144000"/>
  <p:embeddedFontLs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9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462"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0b401db3c6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g30b401db3c6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0b5ec391d8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g30b5ec391d8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0b5ec391d8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g30b5ec391d8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0b5ec391d8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g30b5ec391d8_0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0b5ec391d8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g30b5ec391d8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0b5ec391d8_0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8" name="Google Shape;488;g30b5ec391d8_0_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0aecf9717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0aecf9717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0b401db3c6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30b401db3c6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0b401db3c6_1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0b401db3c6_1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0b401db3c6_1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0b401db3c6_1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0b401db3c6_1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0b401db3c6_1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0b5ec391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30b5ec391d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0b401db3c6_1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0b401db3c6_1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0b401db3c6_1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30b401db3c6_1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0b401db3c6_1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0b401db3c6_1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0b5ec391d8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30b5ec391d8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0b5ec391d8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g30b5ec391d8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0b5ec391d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g30b5ec391d8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0b5ec391d8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30b5ec391d8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0b5ec391d8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0b5ec391d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0b5ec391d8_0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30b5ec391d8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0b5ec391d8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g30b5ec391d8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8" name="Google Shape;58;p1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9" name="Google Shape;59;p1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2" name="Google Shape;62;p15"/>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63" name="Google Shape;63;p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4" name="Google Shape;64;p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5" name="Google Shape;65;p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4" name="Google Shape;74;p17"/>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75" name="Google Shape;75;p1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6" name="Google Shape;76;p1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7" name="Google Shape;77;p1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0" name="Google Shape;80;p18"/>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81" name="Google Shape;81;p18"/>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82" name="Google Shape;82;p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3" name="Google Shape;83;p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4" name="Google Shape;84;p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7" name="Google Shape;87;p19"/>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88" name="Google Shape;88;p19"/>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89" name="Google Shape;89;p19"/>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90" name="Google Shape;90;p19"/>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91" name="Google Shape;91;p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2" name="Google Shape;92;p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3" name="Google Shape;93;p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6" name="Google Shape;96;p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7" name="Google Shape;97;p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8" name="Google Shape;98;p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1" name="Google Shape;101;p21"/>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102" name="Google Shape;102;p21"/>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03" name="Google Shape;103;p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4" name="Google Shape;104;p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5" name="Google Shape;105;p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8" name="Google Shape;108;p22"/>
          <p:cNvSpPr>
            <a:spLocks noGrp="1"/>
          </p:cNvSpPr>
          <p:nvPr>
            <p:ph type="pic" idx="2"/>
          </p:nvPr>
        </p:nvSpPr>
        <p:spPr>
          <a:xfrm>
            <a:off x="896144" y="306388"/>
            <a:ext cx="2743200" cy="2057400"/>
          </a:xfrm>
          <a:prstGeom prst="rect">
            <a:avLst/>
          </a:prstGeom>
          <a:noFill/>
          <a:ln>
            <a:noFill/>
          </a:ln>
        </p:spPr>
      </p:sp>
      <p:sp>
        <p:nvSpPr>
          <p:cNvPr id="109" name="Google Shape;109;p22"/>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10" name="Google Shape;110;p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1" name="Google Shape;111;p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2" name="Google Shape;112;p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5" name="Google Shape;115;p23"/>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16" name="Google Shape;116;p2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7" name="Google Shape;117;p2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8" name="Google Shape;118;p2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1" name="Google Shape;121;p24"/>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22" name="Google Shape;122;p2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3" name="Google Shape;123;p2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4" name="Google Shape;124;p2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52" name="Google Shape;52;p13"/>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hyperlink" Target="https://stockanalysis.com/stocks/dbx/statistics/"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slideLayout" Target="../slideLayouts/slideLayout11.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svg"/><Relationship Id="rId1" Type="http://schemas.openxmlformats.org/officeDocument/2006/relationships/slideLayout" Target="../slideLayouts/slideLayout11.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svg"/><Relationship Id="rId1" Type="http://schemas.openxmlformats.org/officeDocument/2006/relationships/slideLayout" Target="../slideLayouts/slideLayout11.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svg"/><Relationship Id="rId9" Type="http://schemas.openxmlformats.org/officeDocument/2006/relationships/image" Target="../media/image38.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3.svg"/><Relationship Id="rId1" Type="http://schemas.openxmlformats.org/officeDocument/2006/relationships/slideLayout" Target="../slideLayouts/slideLayout11.xml"/><Relationship Id="rId6" Type="http://schemas.openxmlformats.org/officeDocument/2006/relationships/image" Target="../media/image30.svg"/><Relationship Id="rId5" Type="http://schemas.openxmlformats.org/officeDocument/2006/relationships/image" Target="../media/image40.sv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slideLayout" Target="../slideLayouts/slideLayout11.xml"/><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44.svg"/><Relationship Id="rId1" Type="http://schemas.openxmlformats.org/officeDocument/2006/relationships/slideLayout" Target="../slideLayouts/slideLayout11.xml"/><Relationship Id="rId5" Type="http://schemas.openxmlformats.org/officeDocument/2006/relationships/image" Target="../media/image45.png"/><Relationship Id="rId4" Type="http://schemas.openxmlformats.org/officeDocument/2006/relationships/hyperlink" Target="https://www.tiktok.com/@dropbox/video/727352231664931972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jpeg"/><Relationship Id="rId4" Type="http://schemas.openxmlformats.org/officeDocument/2006/relationships/image" Target="../media/image46.sv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Shape 320"/>
        <p:cNvGrpSpPr/>
        <p:nvPr/>
      </p:nvGrpSpPr>
      <p:grpSpPr>
        <a:xfrm>
          <a:off x="0" y="0"/>
          <a:ext cx="0" cy="0"/>
          <a:chOff x="0" y="0"/>
          <a:chExt cx="0" cy="0"/>
        </a:xfrm>
      </p:grpSpPr>
      <p:pic>
        <p:nvPicPr>
          <p:cNvPr id="321" name="Google Shape;321;p35" title="Do More with Dropbox"/>
          <p:cNvPicPr preferRelativeResize="0">
            <a:picLocks noGrp="1"/>
          </p:cNvPicPr>
          <p:nvPr>
            <p:ph type="body" idx="1"/>
          </p:nvPr>
        </p:nvPicPr>
        <p:blipFill rotWithShape="1">
          <a:blip r:embed="rId3">
            <a:alphaModFix/>
          </a:blip>
          <a:srcRect/>
          <a:stretch/>
        </p:blipFill>
        <p:spPr>
          <a:xfrm>
            <a:off x="0" y="6674"/>
            <a:ext cx="9144000" cy="5143500"/>
          </a:xfrm>
          <a:prstGeom prst="rect">
            <a:avLst/>
          </a:prstGeom>
          <a:noFill/>
          <a:ln w="57150" cap="flat" cmpd="sng">
            <a:solidFill>
              <a:srgbClr val="00206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7FF"/>
        </a:solidFill>
        <a:effectLst/>
      </p:bgPr>
    </p:bg>
    <p:spTree>
      <p:nvGrpSpPr>
        <p:cNvPr id="1" name="Shape 452"/>
        <p:cNvGrpSpPr/>
        <p:nvPr/>
      </p:nvGrpSpPr>
      <p:grpSpPr>
        <a:xfrm>
          <a:off x="0" y="0"/>
          <a:ext cx="0" cy="0"/>
          <a:chOff x="0" y="0"/>
          <a:chExt cx="0" cy="0"/>
        </a:xfrm>
      </p:grpSpPr>
      <p:sp>
        <p:nvSpPr>
          <p:cNvPr id="453" name="Google Shape;453;p47"/>
          <p:cNvSpPr txBox="1"/>
          <p:nvPr/>
        </p:nvSpPr>
        <p:spPr>
          <a:xfrm>
            <a:off x="6440143" y="-163731"/>
            <a:ext cx="3196500" cy="2343900"/>
          </a:xfrm>
          <a:prstGeom prst="rect">
            <a:avLst/>
          </a:prstGeom>
          <a:noFill/>
          <a:ln>
            <a:noFill/>
          </a:ln>
        </p:spPr>
        <p:txBody>
          <a:bodyPr spcFirstLastPara="1" wrap="square" lIns="0" tIns="0" rIns="0" bIns="0" anchor="t" anchorCtr="0">
            <a:spAutoFit/>
          </a:bodyPr>
          <a:lstStyle/>
          <a:p>
            <a:pPr marL="0" marR="0" lvl="0" indent="0" algn="ctr" rtl="0">
              <a:lnSpc>
                <a:spcPct val="94003"/>
              </a:lnSpc>
              <a:spcBef>
                <a:spcPts val="0"/>
              </a:spcBef>
              <a:spcAft>
                <a:spcPts val="0"/>
              </a:spcAft>
              <a:buNone/>
            </a:pPr>
            <a:r>
              <a:rPr lang="en" sz="16200" b="1" i="0" u="none" strike="noStrike" cap="none">
                <a:solidFill>
                  <a:srgbClr val="81B0FE"/>
                </a:solidFill>
                <a:latin typeface="Arial"/>
                <a:ea typeface="Arial"/>
                <a:cs typeface="Arial"/>
                <a:sym typeface="Arial"/>
              </a:rPr>
              <a:t>04</a:t>
            </a:r>
            <a:endParaRPr sz="700"/>
          </a:p>
        </p:txBody>
      </p:sp>
      <p:sp>
        <p:nvSpPr>
          <p:cNvPr id="454" name="Google Shape;454;p47"/>
          <p:cNvSpPr/>
          <p:nvPr/>
        </p:nvSpPr>
        <p:spPr>
          <a:xfrm>
            <a:off x="4502372" y="-245710"/>
            <a:ext cx="2492045" cy="2492045"/>
          </a:xfrm>
          <a:custGeom>
            <a:avLst/>
            <a:gdLst/>
            <a:ahLst/>
            <a:cxnLst/>
            <a:rect l="l" t="t" r="r" b="b"/>
            <a:pathLst>
              <a:path w="4984089" h="4984089" extrusionOk="0">
                <a:moveTo>
                  <a:pt x="0" y="0"/>
                </a:moveTo>
                <a:lnTo>
                  <a:pt x="4984089" y="0"/>
                </a:lnTo>
                <a:lnTo>
                  <a:pt x="4984089" y="4984089"/>
                </a:lnTo>
                <a:lnTo>
                  <a:pt x="0" y="4984089"/>
                </a:lnTo>
                <a:lnTo>
                  <a:pt x="0" y="0"/>
                </a:lnTo>
                <a:close/>
              </a:path>
            </a:pathLst>
          </a:custGeom>
          <a:blipFill rotWithShape="1">
            <a:blip r:embed="rId3">
              <a:alphaModFix/>
            </a:blip>
            <a:stretch>
              <a:fillRect/>
            </a:stretch>
          </a:blipFill>
          <a:ln>
            <a:noFill/>
          </a:ln>
        </p:spPr>
        <p:txBody>
          <a:bodyPr/>
          <a:lstStyle/>
          <a:p>
            <a:endParaRPr lang="en-GB"/>
          </a:p>
        </p:txBody>
      </p:sp>
      <p:sp>
        <p:nvSpPr>
          <p:cNvPr id="455" name="Google Shape;455;p47"/>
          <p:cNvSpPr/>
          <p:nvPr/>
        </p:nvSpPr>
        <p:spPr>
          <a:xfrm>
            <a:off x="-64738" y="1634884"/>
            <a:ext cx="355880" cy="1617637"/>
          </a:xfrm>
          <a:custGeom>
            <a:avLst/>
            <a:gdLst/>
            <a:ahLst/>
            <a:cxnLst/>
            <a:rect l="l" t="t" r="r" b="b"/>
            <a:pathLst>
              <a:path w="711760" h="3235274" extrusionOk="0">
                <a:moveTo>
                  <a:pt x="0" y="0"/>
                </a:moveTo>
                <a:lnTo>
                  <a:pt x="711761" y="0"/>
                </a:lnTo>
                <a:lnTo>
                  <a:pt x="711761" y="3235274"/>
                </a:lnTo>
                <a:lnTo>
                  <a:pt x="0" y="3235274"/>
                </a:lnTo>
                <a:lnTo>
                  <a:pt x="0" y="0"/>
                </a:lnTo>
                <a:close/>
              </a:path>
            </a:pathLst>
          </a:custGeom>
          <a:blipFill rotWithShape="1">
            <a:blip r:embed="rId4">
              <a:alphaModFix/>
            </a:blip>
            <a:stretch>
              <a:fillRect/>
            </a:stretch>
          </a:blipFill>
          <a:ln>
            <a:noFill/>
          </a:ln>
        </p:spPr>
        <p:txBody>
          <a:bodyPr/>
          <a:lstStyle/>
          <a:p>
            <a:endParaRPr lang="en-GB"/>
          </a:p>
        </p:txBody>
      </p:sp>
      <p:sp>
        <p:nvSpPr>
          <p:cNvPr id="456" name="Google Shape;456;p47"/>
          <p:cNvSpPr txBox="1"/>
          <p:nvPr/>
        </p:nvSpPr>
        <p:spPr>
          <a:xfrm>
            <a:off x="393232" y="569071"/>
            <a:ext cx="4321800" cy="1905300"/>
          </a:xfrm>
          <a:prstGeom prst="rect">
            <a:avLst/>
          </a:prstGeom>
          <a:noFill/>
          <a:ln>
            <a:noFill/>
          </a:ln>
        </p:spPr>
        <p:txBody>
          <a:bodyPr spcFirstLastPara="1" wrap="square" lIns="0" tIns="0" rIns="0" bIns="0" anchor="t" anchorCtr="0">
            <a:spAutoFit/>
          </a:bodyPr>
          <a:lstStyle/>
          <a:p>
            <a:pPr marL="0" lvl="0" indent="0" algn="l" rtl="0">
              <a:lnSpc>
                <a:spcPct val="139974"/>
              </a:lnSpc>
              <a:spcBef>
                <a:spcPts val="0"/>
              </a:spcBef>
              <a:spcAft>
                <a:spcPts val="0"/>
              </a:spcAft>
              <a:buClr>
                <a:schemeClr val="dk1"/>
              </a:buClr>
              <a:buSzPts val="1100"/>
              <a:buFont typeface="Arial"/>
              <a:buNone/>
            </a:pPr>
            <a:r>
              <a:rPr lang="en" sz="1100">
                <a:solidFill>
                  <a:schemeClr val="dk1"/>
                </a:solidFill>
              </a:rPr>
              <a:t>In the first prototype, Dropbox let people upload files into a cloud folder, and users could test if everything synced perfectly between their devices. It was like testing if your magic folder really worked!</a:t>
            </a:r>
            <a:endParaRPr sz="1100">
              <a:solidFill>
                <a:schemeClr val="dk1"/>
              </a:solidFill>
            </a:endParaRPr>
          </a:p>
          <a:p>
            <a:pPr marL="0" lvl="0" indent="0" algn="l" rtl="0">
              <a:lnSpc>
                <a:spcPct val="139974"/>
              </a:lnSpc>
              <a:spcBef>
                <a:spcPts val="0"/>
              </a:spcBef>
              <a:spcAft>
                <a:spcPts val="0"/>
              </a:spcAft>
              <a:buClr>
                <a:schemeClr val="dk1"/>
              </a:buClr>
              <a:buSzPts val="1100"/>
              <a:buFont typeface="Arial"/>
              <a:buNone/>
            </a:pPr>
            <a:r>
              <a:rPr lang="en" sz="1100">
                <a:solidFill>
                  <a:schemeClr val="dk1"/>
                </a:solidFill>
              </a:rPr>
              <a:t>They released a </a:t>
            </a:r>
            <a:r>
              <a:rPr lang="en" sz="1100" b="1">
                <a:solidFill>
                  <a:schemeClr val="dk1"/>
                </a:solidFill>
              </a:rPr>
              <a:t>beta version</a:t>
            </a:r>
            <a:r>
              <a:rPr lang="en" sz="1100">
                <a:solidFill>
                  <a:schemeClr val="dk1"/>
                </a:solidFill>
              </a:rPr>
              <a:t> to a small group of users, gathering feedback to improve the product. It’s like Dropbox saying, “Hey, try this out and tell us what’s broken!”—and then fixing everything before it was officially launched.</a:t>
            </a:r>
            <a:endParaRPr sz="1100">
              <a:solidFill>
                <a:schemeClr val="dk1"/>
              </a:solidFill>
            </a:endParaRPr>
          </a:p>
          <a:p>
            <a:pPr marL="0" marR="0" lvl="0" indent="0" algn="l" rtl="0">
              <a:lnSpc>
                <a:spcPct val="139974"/>
              </a:lnSpc>
              <a:spcBef>
                <a:spcPts val="0"/>
              </a:spcBef>
              <a:spcAft>
                <a:spcPts val="0"/>
              </a:spcAft>
              <a:buNone/>
            </a:pPr>
            <a:endParaRPr sz="1600"/>
          </a:p>
        </p:txBody>
      </p:sp>
      <p:pic>
        <p:nvPicPr>
          <p:cNvPr id="457" name="Google Shape;457;p47"/>
          <p:cNvPicPr preferRelativeResize="0"/>
          <p:nvPr/>
        </p:nvPicPr>
        <p:blipFill>
          <a:blip r:embed="rId5">
            <a:alphaModFix/>
          </a:blip>
          <a:stretch>
            <a:fillRect/>
          </a:stretch>
        </p:blipFill>
        <p:spPr>
          <a:xfrm>
            <a:off x="4662524" y="2845203"/>
            <a:ext cx="1777625" cy="1777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1FE"/>
        </a:solidFill>
        <a:effectLst/>
      </p:bgPr>
    </p:bg>
    <p:spTree>
      <p:nvGrpSpPr>
        <p:cNvPr id="1" name="Shape 462"/>
        <p:cNvGrpSpPr/>
        <p:nvPr/>
      </p:nvGrpSpPr>
      <p:grpSpPr>
        <a:xfrm>
          <a:off x="0" y="0"/>
          <a:ext cx="0" cy="0"/>
          <a:chOff x="0" y="0"/>
          <a:chExt cx="0" cy="0"/>
        </a:xfrm>
      </p:grpSpPr>
      <p:sp>
        <p:nvSpPr>
          <p:cNvPr id="463" name="Google Shape;463;p48"/>
          <p:cNvSpPr txBox="1"/>
          <p:nvPr/>
        </p:nvSpPr>
        <p:spPr>
          <a:xfrm>
            <a:off x="514350" y="431341"/>
            <a:ext cx="7091400" cy="2329200"/>
          </a:xfrm>
          <a:prstGeom prst="rect">
            <a:avLst/>
          </a:prstGeom>
          <a:noFill/>
          <a:ln>
            <a:noFill/>
          </a:ln>
        </p:spPr>
        <p:txBody>
          <a:bodyPr spcFirstLastPara="1" wrap="square" lIns="0" tIns="0" rIns="0" bIns="0" anchor="t" anchorCtr="0">
            <a:spAutoFit/>
          </a:bodyPr>
          <a:lstStyle/>
          <a:p>
            <a:pPr marL="0" marR="0" lvl="0" indent="0" algn="l" rtl="0">
              <a:lnSpc>
                <a:spcPct val="97002"/>
              </a:lnSpc>
              <a:spcBef>
                <a:spcPts val="0"/>
              </a:spcBef>
              <a:spcAft>
                <a:spcPts val="0"/>
              </a:spcAft>
              <a:buNone/>
            </a:pPr>
            <a:r>
              <a:rPr lang="en" sz="5200" b="1" i="0" u="none" strike="noStrike" cap="none">
                <a:solidFill>
                  <a:srgbClr val="F3F7FF"/>
                </a:solidFill>
                <a:latin typeface="Arial"/>
                <a:ea typeface="Arial"/>
                <a:cs typeface="Arial"/>
                <a:sym typeface="Arial"/>
              </a:rPr>
              <a:t>Test: </a:t>
            </a:r>
            <a:endParaRPr sz="100"/>
          </a:p>
          <a:p>
            <a:pPr marL="0" marR="0" lvl="0" indent="0" algn="l" rtl="0">
              <a:lnSpc>
                <a:spcPct val="97002"/>
              </a:lnSpc>
              <a:spcBef>
                <a:spcPts val="0"/>
              </a:spcBef>
              <a:spcAft>
                <a:spcPts val="0"/>
              </a:spcAft>
              <a:buNone/>
            </a:pPr>
            <a:r>
              <a:rPr lang="en" sz="5200" b="1" i="0" u="none" strike="noStrike" cap="none">
                <a:solidFill>
                  <a:srgbClr val="F3F7FF"/>
                </a:solidFill>
                <a:latin typeface="Arial"/>
                <a:ea typeface="Arial"/>
                <a:cs typeface="Arial"/>
                <a:sym typeface="Arial"/>
              </a:rPr>
              <a:t>Validating and Iterating Solutions</a:t>
            </a:r>
            <a:endParaRPr sz="100"/>
          </a:p>
        </p:txBody>
      </p:sp>
      <p:sp>
        <p:nvSpPr>
          <p:cNvPr id="464" name="Google Shape;464;p48"/>
          <p:cNvSpPr txBox="1"/>
          <p:nvPr/>
        </p:nvSpPr>
        <p:spPr>
          <a:xfrm>
            <a:off x="514350" y="2933541"/>
            <a:ext cx="3853786" cy="218122"/>
          </a:xfrm>
          <a:prstGeom prst="rect">
            <a:avLst/>
          </a:prstGeom>
          <a:noFill/>
          <a:ln>
            <a:noFill/>
          </a:ln>
        </p:spPr>
        <p:txBody>
          <a:bodyPr spcFirstLastPara="1" wrap="square" lIns="0" tIns="0" rIns="0" bIns="0" anchor="t" anchorCtr="0">
            <a:spAutoFit/>
          </a:bodyPr>
          <a:lstStyle/>
          <a:p>
            <a:pPr marL="0" marR="0" lvl="0" indent="0" algn="just" rtl="0">
              <a:lnSpc>
                <a:spcPct val="135013"/>
              </a:lnSpc>
              <a:spcBef>
                <a:spcPts val="0"/>
              </a:spcBef>
              <a:spcAft>
                <a:spcPts val="0"/>
              </a:spcAft>
              <a:buNone/>
            </a:pPr>
            <a:r>
              <a:rPr lang="en" sz="1300" b="1" i="0" u="none" strike="noStrike" cap="none">
                <a:solidFill>
                  <a:srgbClr val="F3F7FF"/>
                </a:solidFill>
                <a:latin typeface="Arial"/>
                <a:ea typeface="Arial"/>
                <a:cs typeface="Arial"/>
                <a:sym typeface="Arial"/>
              </a:rPr>
              <a:t>A/B testing and user feedback loops</a:t>
            </a:r>
            <a:endParaRPr sz="700"/>
          </a:p>
        </p:txBody>
      </p:sp>
      <p:sp>
        <p:nvSpPr>
          <p:cNvPr id="465" name="Google Shape;465;p48"/>
          <p:cNvSpPr txBox="1"/>
          <p:nvPr/>
        </p:nvSpPr>
        <p:spPr>
          <a:xfrm>
            <a:off x="6359584" y="3487606"/>
            <a:ext cx="3132546" cy="2416438"/>
          </a:xfrm>
          <a:prstGeom prst="rect">
            <a:avLst/>
          </a:prstGeom>
          <a:noFill/>
          <a:ln>
            <a:noFill/>
          </a:ln>
        </p:spPr>
        <p:txBody>
          <a:bodyPr spcFirstLastPara="1" wrap="square" lIns="0" tIns="0" rIns="0" bIns="0" anchor="t" anchorCtr="0">
            <a:spAutoFit/>
          </a:bodyPr>
          <a:lstStyle/>
          <a:p>
            <a:pPr marL="0" marR="0" lvl="0" indent="0" algn="ctr" rtl="0">
              <a:lnSpc>
                <a:spcPct val="93998"/>
              </a:lnSpc>
              <a:spcBef>
                <a:spcPts val="0"/>
              </a:spcBef>
              <a:spcAft>
                <a:spcPts val="0"/>
              </a:spcAft>
              <a:buNone/>
            </a:pPr>
            <a:r>
              <a:rPr lang="en" sz="18900" b="1" i="0" u="none" strike="noStrike" cap="none">
                <a:solidFill>
                  <a:srgbClr val="F3F7FF"/>
                </a:solidFill>
                <a:latin typeface="Arial"/>
                <a:ea typeface="Arial"/>
                <a:cs typeface="Arial"/>
                <a:sym typeface="Arial"/>
              </a:rPr>
              <a:t>05</a:t>
            </a:r>
            <a:endParaRPr sz="700"/>
          </a:p>
        </p:txBody>
      </p:sp>
      <p:sp>
        <p:nvSpPr>
          <p:cNvPr id="466" name="Google Shape;466;p48"/>
          <p:cNvSpPr txBox="1"/>
          <p:nvPr/>
        </p:nvSpPr>
        <p:spPr>
          <a:xfrm>
            <a:off x="5835298" y="2938304"/>
            <a:ext cx="1654820" cy="224156"/>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r>
              <a:rPr lang="en" sz="1300" b="1" i="0" u="none" strike="noStrike" cap="none">
                <a:solidFill>
                  <a:srgbClr val="F3F7FF"/>
                </a:solidFill>
                <a:latin typeface="Arial"/>
                <a:ea typeface="Arial"/>
                <a:cs typeface="Arial"/>
                <a:sym typeface="Arial"/>
              </a:rPr>
              <a:t>validate its solutions</a:t>
            </a:r>
            <a:endParaRPr sz="700"/>
          </a:p>
        </p:txBody>
      </p:sp>
      <p:cxnSp>
        <p:nvCxnSpPr>
          <p:cNvPr id="467" name="Google Shape;467;p48"/>
          <p:cNvCxnSpPr/>
          <p:nvPr/>
        </p:nvCxnSpPr>
        <p:spPr>
          <a:xfrm>
            <a:off x="3811330" y="3064669"/>
            <a:ext cx="1867860" cy="0"/>
          </a:xfrm>
          <a:prstGeom prst="straightConnector1">
            <a:avLst/>
          </a:prstGeom>
          <a:noFill/>
          <a:ln w="38100" cap="flat" cmpd="sng">
            <a:solidFill>
              <a:srgbClr val="FFFFFF"/>
            </a:solidFill>
            <a:prstDash val="solid"/>
            <a:round/>
            <a:headEnd type="diamond" w="lg" len="lg"/>
            <a:tailEnd type="diamond" w="lg" len="lg"/>
          </a:ln>
        </p:spPr>
      </p:cxnSp>
      <p:sp>
        <p:nvSpPr>
          <p:cNvPr id="468" name="Google Shape;468;p48"/>
          <p:cNvSpPr txBox="1"/>
          <p:nvPr/>
        </p:nvSpPr>
        <p:spPr>
          <a:xfrm>
            <a:off x="375746" y="3487596"/>
            <a:ext cx="3861900" cy="13209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 sz="1300" b="0" i="0" u="none" strike="noStrike" cap="none">
                <a:solidFill>
                  <a:srgbClr val="F3F7FF"/>
                </a:solidFill>
                <a:latin typeface="Arial"/>
                <a:ea typeface="Arial"/>
                <a:cs typeface="Arial"/>
                <a:sym typeface="Arial"/>
              </a:rPr>
              <a:t>Dropbox iteratively tested various versions of </a:t>
            </a:r>
            <a:endParaRPr sz="700"/>
          </a:p>
          <a:p>
            <a:pPr marL="0" marR="0" lvl="0" indent="0" algn="l" rtl="0">
              <a:lnSpc>
                <a:spcPct val="140015"/>
              </a:lnSpc>
              <a:spcBef>
                <a:spcPts val="0"/>
              </a:spcBef>
              <a:spcAft>
                <a:spcPts val="0"/>
              </a:spcAft>
              <a:buNone/>
            </a:pPr>
            <a:endParaRPr sz="1300" b="0" i="0" u="none" strike="noStrike" cap="none">
              <a:solidFill>
                <a:srgbClr val="F3F7FF"/>
              </a:solidFill>
              <a:latin typeface="Arial"/>
              <a:ea typeface="Arial"/>
              <a:cs typeface="Arial"/>
              <a:sym typeface="Arial"/>
            </a:endParaRPr>
          </a:p>
          <a:p>
            <a:pPr marL="0" marR="0" lvl="0" indent="0" algn="l" rtl="0">
              <a:lnSpc>
                <a:spcPct val="140015"/>
              </a:lnSpc>
              <a:spcBef>
                <a:spcPts val="0"/>
              </a:spcBef>
              <a:spcAft>
                <a:spcPts val="0"/>
              </a:spcAft>
              <a:buNone/>
            </a:pPr>
            <a:endParaRPr sz="1300" b="0" i="0" u="none" strike="noStrike" cap="none">
              <a:solidFill>
                <a:srgbClr val="F3F7FF"/>
              </a:solidFill>
              <a:latin typeface="Arial"/>
              <a:ea typeface="Arial"/>
              <a:cs typeface="Arial"/>
              <a:sym typeface="Arial"/>
            </a:endParaRPr>
          </a:p>
          <a:p>
            <a:pPr marL="0" marR="0" lvl="0" indent="0" algn="l" rtl="0">
              <a:lnSpc>
                <a:spcPct val="140015"/>
              </a:lnSpc>
              <a:spcBef>
                <a:spcPts val="0"/>
              </a:spcBef>
              <a:spcAft>
                <a:spcPts val="0"/>
              </a:spcAft>
              <a:buNone/>
            </a:pPr>
            <a:r>
              <a:rPr lang="en" sz="1300" b="0" i="0" u="none" strike="noStrike" cap="none">
                <a:solidFill>
                  <a:srgbClr val="F3F7FF"/>
                </a:solidFill>
                <a:latin typeface="Arial"/>
                <a:ea typeface="Arial"/>
                <a:cs typeface="Arial"/>
                <a:sym typeface="Arial"/>
              </a:rPr>
              <a:t>refining the interface and feature set until it was intuitive for collaborative teams.</a:t>
            </a:r>
            <a:endParaRPr sz="700"/>
          </a:p>
        </p:txBody>
      </p:sp>
      <p:sp>
        <p:nvSpPr>
          <p:cNvPr id="469" name="Google Shape;469;p48"/>
          <p:cNvSpPr txBox="1"/>
          <p:nvPr/>
        </p:nvSpPr>
        <p:spPr>
          <a:xfrm>
            <a:off x="375750" y="3701746"/>
            <a:ext cx="3456900" cy="53880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3500" b="1" i="0" u="none" strike="noStrike" cap="none">
                <a:solidFill>
                  <a:srgbClr val="F3F7FF"/>
                </a:solidFill>
                <a:latin typeface="Arial"/>
                <a:ea typeface="Arial"/>
                <a:cs typeface="Arial"/>
                <a:sym typeface="Arial"/>
              </a:rPr>
              <a:t>Dropbox Paper,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1FE"/>
        </a:solidFill>
        <a:effectLst/>
      </p:bgPr>
    </p:bg>
    <p:spTree>
      <p:nvGrpSpPr>
        <p:cNvPr id="1" name="Shape 473"/>
        <p:cNvGrpSpPr/>
        <p:nvPr/>
      </p:nvGrpSpPr>
      <p:grpSpPr>
        <a:xfrm>
          <a:off x="0" y="0"/>
          <a:ext cx="0" cy="0"/>
          <a:chOff x="0" y="0"/>
          <a:chExt cx="0" cy="0"/>
        </a:xfrm>
      </p:grpSpPr>
      <p:sp>
        <p:nvSpPr>
          <p:cNvPr id="474" name="Google Shape;474;p49"/>
          <p:cNvSpPr txBox="1"/>
          <p:nvPr/>
        </p:nvSpPr>
        <p:spPr>
          <a:xfrm>
            <a:off x="6359584" y="3487606"/>
            <a:ext cx="3132600" cy="2734500"/>
          </a:xfrm>
          <a:prstGeom prst="rect">
            <a:avLst/>
          </a:prstGeom>
          <a:noFill/>
          <a:ln>
            <a:noFill/>
          </a:ln>
        </p:spPr>
        <p:txBody>
          <a:bodyPr spcFirstLastPara="1" wrap="square" lIns="0" tIns="0" rIns="0" bIns="0" anchor="t" anchorCtr="0">
            <a:spAutoFit/>
          </a:bodyPr>
          <a:lstStyle/>
          <a:p>
            <a:pPr marL="0" marR="0" lvl="0" indent="0" algn="ctr" rtl="0">
              <a:lnSpc>
                <a:spcPct val="93998"/>
              </a:lnSpc>
              <a:spcBef>
                <a:spcPts val="0"/>
              </a:spcBef>
              <a:spcAft>
                <a:spcPts val="0"/>
              </a:spcAft>
              <a:buNone/>
            </a:pPr>
            <a:r>
              <a:rPr lang="en" sz="18900" b="1" i="0" u="none" strike="noStrike" cap="none">
                <a:solidFill>
                  <a:srgbClr val="F3F7FF"/>
                </a:solidFill>
                <a:latin typeface="Arial"/>
                <a:ea typeface="Arial"/>
                <a:cs typeface="Arial"/>
                <a:sym typeface="Arial"/>
              </a:rPr>
              <a:t>05</a:t>
            </a:r>
            <a:endParaRPr sz="700"/>
          </a:p>
        </p:txBody>
      </p:sp>
      <p:sp>
        <p:nvSpPr>
          <p:cNvPr id="475" name="Google Shape;475;p49"/>
          <p:cNvSpPr txBox="1"/>
          <p:nvPr/>
        </p:nvSpPr>
        <p:spPr>
          <a:xfrm>
            <a:off x="288225" y="945925"/>
            <a:ext cx="3000000" cy="343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b="1">
                <a:solidFill>
                  <a:schemeClr val="lt1"/>
                </a:solidFill>
              </a:rPr>
              <a:t>Test Phase:</a:t>
            </a:r>
            <a:r>
              <a:rPr lang="en" sz="1200">
                <a:solidFill>
                  <a:schemeClr val="lt1"/>
                </a:solidFill>
              </a:rPr>
              <a:t> Now that Dropbox had built a working prototype, it was time to let more people in on the fun! They opened it up to a wider audience during their </a:t>
            </a:r>
            <a:r>
              <a:rPr lang="en" sz="1200" b="1">
                <a:solidFill>
                  <a:schemeClr val="lt1"/>
                </a:solidFill>
              </a:rPr>
              <a:t>beta-testing phase</a:t>
            </a:r>
            <a:r>
              <a:rPr lang="en" sz="1200">
                <a:solidFill>
                  <a:schemeClr val="lt1"/>
                </a:solidFill>
              </a:rPr>
              <a:t>—kind of like saying, “Hey, world, try this out and tell us what you think!”</a:t>
            </a:r>
            <a:endParaRPr sz="1200">
              <a:solidFill>
                <a:schemeClr val="lt1"/>
              </a:solidFill>
            </a:endParaRPr>
          </a:p>
          <a:p>
            <a:pPr marL="0" lvl="0" indent="0" algn="l" rtl="0">
              <a:lnSpc>
                <a:spcPct val="115000"/>
              </a:lnSpc>
              <a:spcBef>
                <a:spcPts val="1200"/>
              </a:spcBef>
              <a:spcAft>
                <a:spcPts val="0"/>
              </a:spcAft>
              <a:buNone/>
            </a:pPr>
            <a:r>
              <a:rPr lang="en" sz="1200" b="1">
                <a:solidFill>
                  <a:schemeClr val="lt1"/>
                </a:solidFill>
              </a:rPr>
              <a:t>What did they test?</a:t>
            </a:r>
            <a:endParaRPr sz="1200" b="1">
              <a:solidFill>
                <a:schemeClr val="lt1"/>
              </a:solidFill>
            </a:endParaRPr>
          </a:p>
          <a:p>
            <a:pPr marL="457200" lvl="0" indent="-304800" algn="l" rtl="0">
              <a:lnSpc>
                <a:spcPct val="115000"/>
              </a:lnSpc>
              <a:spcBef>
                <a:spcPts val="1200"/>
              </a:spcBef>
              <a:spcAft>
                <a:spcPts val="0"/>
              </a:spcAft>
              <a:buClr>
                <a:schemeClr val="lt1"/>
              </a:buClr>
              <a:buSzPts val="1200"/>
              <a:buChar char="●"/>
            </a:pPr>
            <a:r>
              <a:rPr lang="en" sz="1200" b="1">
                <a:solidFill>
                  <a:schemeClr val="lt1"/>
                </a:solidFill>
              </a:rPr>
              <a:t>How easy is it to use?</a:t>
            </a:r>
            <a:r>
              <a:rPr lang="en" sz="1200">
                <a:solidFill>
                  <a:schemeClr val="lt1"/>
                </a:solidFill>
              </a:rPr>
              <a:t> Does the syncing really work, or are files getting lost in the cloud?</a:t>
            </a:r>
            <a:endParaRPr sz="120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b="1">
                <a:solidFill>
                  <a:schemeClr val="lt1"/>
                </a:solidFill>
              </a:rPr>
              <a:t>Does it solve the problem?</a:t>
            </a:r>
            <a:r>
              <a:rPr lang="en" sz="1200">
                <a:solidFill>
                  <a:schemeClr val="lt1"/>
                </a:solidFill>
              </a:rPr>
              <a:t> Can people store, access, and share files without hassle?</a:t>
            </a:r>
            <a:endParaRPr sz="1200">
              <a:solidFill>
                <a:schemeClr val="lt1"/>
              </a:solidFill>
            </a:endParaRPr>
          </a:p>
        </p:txBody>
      </p:sp>
      <p:pic>
        <p:nvPicPr>
          <p:cNvPr id="476" name="Google Shape;476;p49"/>
          <p:cNvPicPr preferRelativeResize="0"/>
          <p:nvPr/>
        </p:nvPicPr>
        <p:blipFill>
          <a:blip r:embed="rId3">
            <a:alphaModFix/>
          </a:blip>
          <a:stretch>
            <a:fillRect/>
          </a:stretch>
        </p:blipFill>
        <p:spPr>
          <a:xfrm>
            <a:off x="4572000" y="283947"/>
            <a:ext cx="4060025" cy="3115475"/>
          </a:xfrm>
          <a:prstGeom prst="rect">
            <a:avLst/>
          </a:prstGeom>
          <a:noFill/>
          <a:ln>
            <a:noFill/>
          </a:ln>
        </p:spPr>
      </p:pic>
      <p:sp>
        <p:nvSpPr>
          <p:cNvPr id="477" name="Google Shape;477;p49"/>
          <p:cNvSpPr txBox="1"/>
          <p:nvPr/>
        </p:nvSpPr>
        <p:spPr>
          <a:xfrm>
            <a:off x="257500" y="317071"/>
            <a:ext cx="3456900" cy="5388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 sz="3500" b="1" i="0" u="none" strike="noStrike" cap="none">
                <a:solidFill>
                  <a:srgbClr val="F3F7FF"/>
                </a:solidFill>
                <a:latin typeface="Arial"/>
                <a:ea typeface="Arial"/>
                <a:cs typeface="Arial"/>
                <a:sym typeface="Arial"/>
              </a:rPr>
              <a:t>Dropbox </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1FE"/>
        </a:solidFill>
        <a:effectLst/>
      </p:bgPr>
    </p:bg>
    <p:spTree>
      <p:nvGrpSpPr>
        <p:cNvPr id="1" name="Shape 481"/>
        <p:cNvGrpSpPr/>
        <p:nvPr/>
      </p:nvGrpSpPr>
      <p:grpSpPr>
        <a:xfrm>
          <a:off x="0" y="0"/>
          <a:ext cx="0" cy="0"/>
          <a:chOff x="0" y="0"/>
          <a:chExt cx="0" cy="0"/>
        </a:xfrm>
      </p:grpSpPr>
      <p:sp>
        <p:nvSpPr>
          <p:cNvPr id="482" name="Google Shape;482;p50"/>
          <p:cNvSpPr txBox="1"/>
          <p:nvPr/>
        </p:nvSpPr>
        <p:spPr>
          <a:xfrm>
            <a:off x="6359584" y="3487606"/>
            <a:ext cx="3132600" cy="2734500"/>
          </a:xfrm>
          <a:prstGeom prst="rect">
            <a:avLst/>
          </a:prstGeom>
          <a:noFill/>
          <a:ln>
            <a:noFill/>
          </a:ln>
        </p:spPr>
        <p:txBody>
          <a:bodyPr spcFirstLastPara="1" wrap="square" lIns="0" tIns="0" rIns="0" bIns="0" anchor="t" anchorCtr="0">
            <a:spAutoFit/>
          </a:bodyPr>
          <a:lstStyle/>
          <a:p>
            <a:pPr marL="0" marR="0" lvl="0" indent="0" algn="ctr" rtl="0">
              <a:lnSpc>
                <a:spcPct val="93998"/>
              </a:lnSpc>
              <a:spcBef>
                <a:spcPts val="0"/>
              </a:spcBef>
              <a:spcAft>
                <a:spcPts val="0"/>
              </a:spcAft>
              <a:buNone/>
            </a:pPr>
            <a:r>
              <a:rPr lang="en" sz="18900" b="1" i="0" u="none" strike="noStrike" cap="none">
                <a:solidFill>
                  <a:srgbClr val="F3F7FF"/>
                </a:solidFill>
                <a:latin typeface="Arial"/>
                <a:ea typeface="Arial"/>
                <a:cs typeface="Arial"/>
                <a:sym typeface="Arial"/>
              </a:rPr>
              <a:t>05</a:t>
            </a:r>
            <a:endParaRPr sz="700"/>
          </a:p>
        </p:txBody>
      </p:sp>
      <p:sp>
        <p:nvSpPr>
          <p:cNvPr id="483" name="Google Shape;483;p50"/>
          <p:cNvSpPr txBox="1"/>
          <p:nvPr/>
        </p:nvSpPr>
        <p:spPr>
          <a:xfrm>
            <a:off x="257500" y="317071"/>
            <a:ext cx="3456900" cy="5388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 sz="3500" b="1" i="0" u="none" strike="noStrike" cap="none">
                <a:solidFill>
                  <a:srgbClr val="F3F7FF"/>
                </a:solidFill>
                <a:latin typeface="Arial"/>
                <a:ea typeface="Arial"/>
                <a:cs typeface="Arial"/>
                <a:sym typeface="Arial"/>
              </a:rPr>
              <a:t>Dropbox </a:t>
            </a:r>
            <a:endParaRPr sz="700"/>
          </a:p>
        </p:txBody>
      </p:sp>
      <p:sp>
        <p:nvSpPr>
          <p:cNvPr id="484" name="Google Shape;484;p50"/>
          <p:cNvSpPr txBox="1"/>
          <p:nvPr/>
        </p:nvSpPr>
        <p:spPr>
          <a:xfrm>
            <a:off x="288225" y="945925"/>
            <a:ext cx="3000000" cy="3072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1200"/>
              </a:spcBef>
              <a:spcAft>
                <a:spcPts val="0"/>
              </a:spcAft>
              <a:buClr>
                <a:schemeClr val="lt1"/>
              </a:buClr>
              <a:buSzPts val="1200"/>
              <a:buChar char="●"/>
            </a:pPr>
            <a:r>
              <a:rPr lang="en" sz="1100" b="1">
                <a:solidFill>
                  <a:schemeClr val="lt1"/>
                </a:solidFill>
              </a:rPr>
              <a:t>Graphs</a:t>
            </a:r>
            <a:r>
              <a:rPr lang="en" sz="1100">
                <a:solidFill>
                  <a:schemeClr val="lt1"/>
                </a:solidFill>
              </a:rPr>
              <a:t> showing Dropbox’s rapid user growth </a:t>
            </a:r>
            <a:endParaRPr sz="1100">
              <a:solidFill>
                <a:schemeClr val="lt1"/>
              </a:solidFill>
            </a:endParaRPr>
          </a:p>
          <a:p>
            <a:pPr marL="914400" lvl="1" indent="-298450" algn="l" rtl="0">
              <a:lnSpc>
                <a:spcPct val="115000"/>
              </a:lnSpc>
              <a:spcBef>
                <a:spcPts val="0"/>
              </a:spcBef>
              <a:spcAft>
                <a:spcPts val="0"/>
              </a:spcAft>
              <a:buClr>
                <a:schemeClr val="lt1"/>
              </a:buClr>
              <a:buSzPts val="1100"/>
              <a:buAutoNum type="alphaLcPeriod"/>
            </a:pPr>
            <a:r>
              <a:rPr lang="en" sz="1100" b="1">
                <a:solidFill>
                  <a:schemeClr val="lt1"/>
                </a:solidFill>
              </a:rPr>
              <a:t>Increasing file storage limits</a:t>
            </a:r>
            <a:r>
              <a:rPr lang="en" sz="1100">
                <a:solidFill>
                  <a:schemeClr val="lt1"/>
                </a:solidFill>
              </a:rPr>
              <a:t> (because, hey, we all need more space!).</a:t>
            </a:r>
            <a:endParaRPr sz="1100">
              <a:solidFill>
                <a:schemeClr val="lt1"/>
              </a:solidFill>
            </a:endParaRPr>
          </a:p>
          <a:p>
            <a:pPr marL="914400" lvl="1" indent="-298450" algn="l" rtl="0">
              <a:lnSpc>
                <a:spcPct val="115000"/>
              </a:lnSpc>
              <a:spcBef>
                <a:spcPts val="0"/>
              </a:spcBef>
              <a:spcAft>
                <a:spcPts val="0"/>
              </a:spcAft>
              <a:buClr>
                <a:schemeClr val="lt1"/>
              </a:buClr>
              <a:buSzPts val="1100"/>
              <a:buAutoNum type="alphaLcPeriod"/>
            </a:pPr>
            <a:r>
              <a:rPr lang="en" sz="1100" b="1">
                <a:solidFill>
                  <a:schemeClr val="lt1"/>
                </a:solidFill>
              </a:rPr>
              <a:t>Improving sync speed</a:t>
            </a:r>
            <a:r>
              <a:rPr lang="en" sz="1100">
                <a:solidFill>
                  <a:schemeClr val="lt1"/>
                </a:solidFill>
              </a:rPr>
              <a:t>, so you weren’t waiting forever for that big file to update.</a:t>
            </a:r>
            <a:endParaRPr sz="1100">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a:solidFill>
                  <a:schemeClr val="lt1"/>
                </a:solidFill>
              </a:rPr>
              <a:t>They also realized people needed </a:t>
            </a:r>
            <a:r>
              <a:rPr lang="en" sz="1100" b="1">
                <a:solidFill>
                  <a:schemeClr val="lt1"/>
                </a:solidFill>
              </a:rPr>
              <a:t>mobile app integration</a:t>
            </a:r>
            <a:r>
              <a:rPr lang="en" sz="1100">
                <a:solidFill>
                  <a:schemeClr val="lt1"/>
                </a:solidFill>
              </a:rPr>
              <a:t> and </a:t>
            </a:r>
            <a:r>
              <a:rPr lang="en" sz="1100" b="1">
                <a:solidFill>
                  <a:schemeClr val="lt1"/>
                </a:solidFill>
              </a:rPr>
              <a:t>collaboration tools</a:t>
            </a:r>
            <a:r>
              <a:rPr lang="en" sz="1100">
                <a:solidFill>
                  <a:schemeClr val="lt1"/>
                </a:solidFill>
              </a:rPr>
              <a:t>, so they added those features later, making Dropbox even more powerful!</a:t>
            </a:r>
            <a:endParaRPr sz="1100">
              <a:solidFill>
                <a:schemeClr val="lt1"/>
              </a:solidFill>
            </a:endParaRPr>
          </a:p>
          <a:p>
            <a:pPr marL="0" lvl="0" indent="0" algn="l" rtl="0">
              <a:lnSpc>
                <a:spcPct val="115000"/>
              </a:lnSpc>
              <a:spcBef>
                <a:spcPts val="1200"/>
              </a:spcBef>
              <a:spcAft>
                <a:spcPts val="1200"/>
              </a:spcAft>
              <a:buNone/>
            </a:pPr>
            <a:endParaRPr sz="1200" b="1">
              <a:solidFill>
                <a:schemeClr val="lt1"/>
              </a:solidFill>
            </a:endParaRPr>
          </a:p>
        </p:txBody>
      </p:sp>
      <p:pic>
        <p:nvPicPr>
          <p:cNvPr id="485" name="Google Shape;485;p50"/>
          <p:cNvPicPr preferRelativeResize="0"/>
          <p:nvPr/>
        </p:nvPicPr>
        <p:blipFill>
          <a:blip r:embed="rId3">
            <a:alphaModFix/>
          </a:blip>
          <a:stretch>
            <a:fillRect/>
          </a:stretch>
        </p:blipFill>
        <p:spPr>
          <a:xfrm>
            <a:off x="3933275" y="632725"/>
            <a:ext cx="4285406" cy="31828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1FE"/>
        </a:solidFill>
        <a:effectLst/>
      </p:bgPr>
    </p:bg>
    <p:spTree>
      <p:nvGrpSpPr>
        <p:cNvPr id="1" name="Shape 489"/>
        <p:cNvGrpSpPr/>
        <p:nvPr/>
      </p:nvGrpSpPr>
      <p:grpSpPr>
        <a:xfrm>
          <a:off x="0" y="0"/>
          <a:ext cx="0" cy="0"/>
          <a:chOff x="0" y="0"/>
          <a:chExt cx="0" cy="0"/>
        </a:xfrm>
      </p:grpSpPr>
      <p:sp>
        <p:nvSpPr>
          <p:cNvPr id="490" name="Google Shape;490;p51"/>
          <p:cNvSpPr txBox="1"/>
          <p:nvPr/>
        </p:nvSpPr>
        <p:spPr>
          <a:xfrm>
            <a:off x="257500" y="317071"/>
            <a:ext cx="3456900" cy="5388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 sz="3500" b="1" i="0" u="none" strike="noStrike" cap="none">
                <a:solidFill>
                  <a:srgbClr val="F3F7FF"/>
                </a:solidFill>
                <a:latin typeface="Arial"/>
                <a:ea typeface="Arial"/>
                <a:cs typeface="Arial"/>
                <a:sym typeface="Arial"/>
              </a:rPr>
              <a:t>Dropbox </a:t>
            </a:r>
            <a:endParaRPr sz="700"/>
          </a:p>
        </p:txBody>
      </p:sp>
      <p:pic>
        <p:nvPicPr>
          <p:cNvPr id="491" name="Google Shape;491;p51"/>
          <p:cNvPicPr preferRelativeResize="0"/>
          <p:nvPr/>
        </p:nvPicPr>
        <p:blipFill>
          <a:blip r:embed="rId3">
            <a:alphaModFix/>
          </a:blip>
          <a:stretch>
            <a:fillRect/>
          </a:stretch>
        </p:blipFill>
        <p:spPr>
          <a:xfrm>
            <a:off x="159800" y="986099"/>
            <a:ext cx="4628976" cy="2165001"/>
          </a:xfrm>
          <a:prstGeom prst="rect">
            <a:avLst/>
          </a:prstGeom>
          <a:noFill/>
          <a:ln>
            <a:noFill/>
          </a:ln>
        </p:spPr>
      </p:pic>
      <p:pic>
        <p:nvPicPr>
          <p:cNvPr id="492" name="Google Shape;492;p51"/>
          <p:cNvPicPr preferRelativeResize="0"/>
          <p:nvPr/>
        </p:nvPicPr>
        <p:blipFill>
          <a:blip r:embed="rId4">
            <a:alphaModFix/>
          </a:blip>
          <a:stretch>
            <a:fillRect/>
          </a:stretch>
        </p:blipFill>
        <p:spPr>
          <a:xfrm>
            <a:off x="4926401" y="986100"/>
            <a:ext cx="4050424" cy="2278364"/>
          </a:xfrm>
          <a:prstGeom prst="rect">
            <a:avLst/>
          </a:prstGeom>
          <a:noFill/>
          <a:ln>
            <a:noFill/>
          </a:ln>
        </p:spPr>
      </p:pic>
      <p:sp>
        <p:nvSpPr>
          <p:cNvPr id="493" name="Google Shape;493;p51"/>
          <p:cNvSpPr txBox="1"/>
          <p:nvPr/>
        </p:nvSpPr>
        <p:spPr>
          <a:xfrm>
            <a:off x="0" y="4203325"/>
            <a:ext cx="6399900" cy="897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100">
                <a:solidFill>
                  <a:schemeClr val="lt1"/>
                </a:solidFill>
              </a:rPr>
              <a:t>As of October 2024, Dropbox has a market valuation of approximately $8.44 billion, with an enterprise value of around $9.37 billion​</a:t>
            </a:r>
            <a:endParaRPr sz="1100">
              <a:solidFill>
                <a:schemeClr val="lt1"/>
              </a:solidFill>
            </a:endParaRPr>
          </a:p>
          <a:p>
            <a:pPr marL="0" lvl="0" indent="0" algn="l" rtl="0">
              <a:lnSpc>
                <a:spcPct val="115000"/>
              </a:lnSpc>
              <a:spcBef>
                <a:spcPts val="1200"/>
              </a:spcBef>
              <a:spcAft>
                <a:spcPts val="0"/>
              </a:spcAft>
              <a:buNone/>
            </a:pPr>
            <a:r>
              <a:rPr lang="en" sz="1100" u="sng">
                <a:solidFill>
                  <a:schemeClr val="lt1"/>
                </a:solidFill>
                <a:hlinkClick r:id="rId5">
                  <a:extLst>
                    <a:ext uri="{A12FA001-AC4F-418D-AE19-62706E023703}">
                      <ahyp:hlinkClr xmlns:ahyp="http://schemas.microsoft.com/office/drawing/2018/hyperlinkcolor" val="tx"/>
                    </a:ext>
                  </a:extLst>
                </a:hlinkClick>
              </a:rPr>
              <a:t>Stock Analysis</a:t>
            </a:r>
            <a:endParaRPr sz="1100">
              <a:solidFill>
                <a:schemeClr val="lt1"/>
              </a:solidFill>
            </a:endParaRPr>
          </a:p>
        </p:txBody>
      </p:sp>
      <p:pic>
        <p:nvPicPr>
          <p:cNvPr id="494" name="Google Shape;494;p51"/>
          <p:cNvPicPr preferRelativeResize="0"/>
          <p:nvPr/>
        </p:nvPicPr>
        <p:blipFill>
          <a:blip r:embed="rId6">
            <a:alphaModFix/>
          </a:blip>
          <a:stretch>
            <a:fillRect/>
          </a:stretch>
        </p:blipFill>
        <p:spPr>
          <a:xfrm>
            <a:off x="6399900" y="1987925"/>
            <a:ext cx="2383850" cy="39730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29" y="-488071"/>
            <a:ext cx="3589194" cy="5939448"/>
            <a:chOff x="0" y="0"/>
            <a:chExt cx="1890604" cy="3128598"/>
          </a:xfrm>
        </p:grpSpPr>
        <p:sp>
          <p:nvSpPr>
            <p:cNvPr id="3" name="Freeform 3"/>
            <p:cNvSpPr/>
            <p:nvPr/>
          </p:nvSpPr>
          <p:spPr>
            <a:xfrm>
              <a:off x="0" y="0"/>
              <a:ext cx="1890604" cy="3128598"/>
            </a:xfrm>
            <a:custGeom>
              <a:avLst/>
              <a:gdLst/>
              <a:ahLst/>
              <a:cxnLst/>
              <a:rect l="l" t="t" r="r" b="b"/>
              <a:pathLst>
                <a:path w="1890604" h="3128598">
                  <a:moveTo>
                    <a:pt x="0" y="0"/>
                  </a:moveTo>
                  <a:lnTo>
                    <a:pt x="1890604" y="0"/>
                  </a:lnTo>
                  <a:lnTo>
                    <a:pt x="1890604" y="3128598"/>
                  </a:lnTo>
                  <a:lnTo>
                    <a:pt x="0" y="3128598"/>
                  </a:lnTo>
                  <a:close/>
                </a:path>
              </a:pathLst>
            </a:custGeom>
            <a:solidFill>
              <a:srgbClr val="D9D9D9"/>
            </a:solidFill>
          </p:spPr>
          <p:txBody>
            <a:bodyPr/>
            <a:lstStyle/>
            <a:p>
              <a:endParaRPr lang="en-GB"/>
            </a:p>
          </p:txBody>
        </p:sp>
        <p:sp>
          <p:nvSpPr>
            <p:cNvPr id="4" name="TextBox 4"/>
            <p:cNvSpPr txBox="1"/>
            <p:nvPr/>
          </p:nvSpPr>
          <p:spPr>
            <a:xfrm>
              <a:off x="0" y="-57150"/>
              <a:ext cx="1890604" cy="3185748"/>
            </a:xfrm>
            <a:prstGeom prst="rect">
              <a:avLst/>
            </a:prstGeom>
          </p:spPr>
          <p:txBody>
            <a:bodyPr lIns="25400" tIns="25400" rIns="25400" bIns="25400" rtlCol="0" anchor="ctr"/>
            <a:lstStyle/>
            <a:p>
              <a:pPr algn="ctr">
                <a:lnSpc>
                  <a:spcPts val="1820"/>
                </a:lnSpc>
              </a:pPr>
              <a:endParaRPr sz="700"/>
            </a:p>
          </p:txBody>
        </p:sp>
      </p:grpSp>
      <p:sp>
        <p:nvSpPr>
          <p:cNvPr id="5" name="Freeform 5"/>
          <p:cNvSpPr/>
          <p:nvPr/>
        </p:nvSpPr>
        <p:spPr>
          <a:xfrm>
            <a:off x="6631899" y="-2065815"/>
            <a:ext cx="3995502" cy="3995502"/>
          </a:xfrm>
          <a:custGeom>
            <a:avLst/>
            <a:gdLst/>
            <a:ahLst/>
            <a:cxnLst/>
            <a:rect l="l" t="t" r="r" b="b"/>
            <a:pathLst>
              <a:path w="7991003" h="7991003">
                <a:moveTo>
                  <a:pt x="0" y="0"/>
                </a:moveTo>
                <a:lnTo>
                  <a:pt x="7991004" y="0"/>
                </a:lnTo>
                <a:lnTo>
                  <a:pt x="7991004" y="7991003"/>
                </a:lnTo>
                <a:lnTo>
                  <a:pt x="0" y="7991003"/>
                </a:lnTo>
                <a:lnTo>
                  <a:pt x="0" y="0"/>
                </a:lnTo>
                <a:close/>
              </a:path>
            </a:pathLst>
          </a:custGeom>
          <a:blipFill>
            <a:blip>
              <a:alphaModFix amt="52000"/>
              <a:extLst>
                <a:ext uri="{96DAC541-7B7A-43D3-8B79-37D633B846F1}">
                  <asvg:svgBlip xmlns:asvg="http://schemas.microsoft.com/office/drawing/2016/SVG/main" r:embed="rId2"/>
                </a:ext>
              </a:extLst>
            </a:blip>
            <a:stretch>
              <a:fillRect/>
            </a:stretch>
          </a:blipFill>
        </p:spPr>
        <p:txBody>
          <a:bodyPr/>
          <a:lstStyle/>
          <a:p>
            <a:endParaRPr lang="en-GB"/>
          </a:p>
        </p:txBody>
      </p:sp>
      <p:sp>
        <p:nvSpPr>
          <p:cNvPr id="6" name="Freeform 6"/>
          <p:cNvSpPr/>
          <p:nvPr/>
        </p:nvSpPr>
        <p:spPr>
          <a:xfrm>
            <a:off x="445743" y="610823"/>
            <a:ext cx="2326993" cy="3473124"/>
          </a:xfrm>
          <a:custGeom>
            <a:avLst/>
            <a:gdLst/>
            <a:ahLst/>
            <a:cxnLst/>
            <a:rect l="l" t="t" r="r" b="b"/>
            <a:pathLst>
              <a:path w="4653985" h="6946247">
                <a:moveTo>
                  <a:pt x="0" y="0"/>
                </a:moveTo>
                <a:lnTo>
                  <a:pt x="4653986" y="0"/>
                </a:lnTo>
                <a:lnTo>
                  <a:pt x="4653986" y="6946247"/>
                </a:lnTo>
                <a:lnTo>
                  <a:pt x="0" y="694624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4151523" y="3456458"/>
            <a:ext cx="821380" cy="907602"/>
          </a:xfrm>
          <a:custGeom>
            <a:avLst/>
            <a:gdLst/>
            <a:ahLst/>
            <a:cxnLst/>
            <a:rect l="l" t="t" r="r" b="b"/>
            <a:pathLst>
              <a:path w="1642759" h="1815204">
                <a:moveTo>
                  <a:pt x="0" y="0"/>
                </a:moveTo>
                <a:lnTo>
                  <a:pt x="1642760" y="0"/>
                </a:lnTo>
                <a:lnTo>
                  <a:pt x="1642760" y="1815204"/>
                </a:lnTo>
                <a:lnTo>
                  <a:pt x="0" y="18152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5210520" y="3435058"/>
            <a:ext cx="950402" cy="950402"/>
          </a:xfrm>
          <a:custGeom>
            <a:avLst/>
            <a:gdLst/>
            <a:ahLst/>
            <a:cxnLst/>
            <a:rect l="l" t="t" r="r" b="b"/>
            <a:pathLst>
              <a:path w="1900804" h="1900804">
                <a:moveTo>
                  <a:pt x="0" y="0"/>
                </a:moveTo>
                <a:lnTo>
                  <a:pt x="1900804" y="0"/>
                </a:lnTo>
                <a:lnTo>
                  <a:pt x="1900804" y="1900804"/>
                </a:lnTo>
                <a:lnTo>
                  <a:pt x="0" y="190080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6399451" y="3435058"/>
            <a:ext cx="929002" cy="929002"/>
          </a:xfrm>
          <a:custGeom>
            <a:avLst/>
            <a:gdLst/>
            <a:ahLst/>
            <a:cxnLst/>
            <a:rect l="l" t="t" r="r" b="b"/>
            <a:pathLst>
              <a:path w="1858004" h="1858004">
                <a:moveTo>
                  <a:pt x="0" y="0"/>
                </a:moveTo>
                <a:lnTo>
                  <a:pt x="1858004" y="0"/>
                </a:lnTo>
                <a:lnTo>
                  <a:pt x="1858004" y="1858004"/>
                </a:lnTo>
                <a:lnTo>
                  <a:pt x="0" y="185800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TextBox 10"/>
          <p:cNvSpPr txBox="1"/>
          <p:nvPr/>
        </p:nvSpPr>
        <p:spPr>
          <a:xfrm>
            <a:off x="4344306" y="2269229"/>
            <a:ext cx="2854262" cy="399725"/>
          </a:xfrm>
          <a:prstGeom prst="rect">
            <a:avLst/>
          </a:prstGeom>
        </p:spPr>
        <p:txBody>
          <a:bodyPr lIns="0" tIns="0" rIns="0" bIns="0" rtlCol="0" anchor="t">
            <a:spAutoFit/>
          </a:bodyPr>
          <a:lstStyle/>
          <a:p>
            <a:pPr algn="ctr">
              <a:lnSpc>
                <a:spcPts val="1620"/>
              </a:lnSpc>
              <a:spcBef>
                <a:spcPct val="0"/>
              </a:spcBef>
            </a:pPr>
            <a:r>
              <a:rPr lang="en-US" sz="1200">
                <a:solidFill>
                  <a:srgbClr val="030303"/>
                </a:solidFill>
                <a:latin typeface="TT Hoves"/>
                <a:ea typeface="TT Hoves"/>
                <a:cs typeface="TT Hoves"/>
                <a:sym typeface="TT Hoves"/>
              </a:rPr>
              <a:t>A </a:t>
            </a:r>
            <a:r>
              <a:rPr lang="en-US" sz="1200" b="1">
                <a:solidFill>
                  <a:srgbClr val="030303"/>
                </a:solidFill>
                <a:latin typeface="TT Hoves Bold"/>
                <a:ea typeface="TT Hoves Bold"/>
                <a:cs typeface="TT Hoves Bold"/>
                <a:sym typeface="TT Hoves Bold"/>
              </a:rPr>
              <a:t>cloud storage</a:t>
            </a:r>
            <a:r>
              <a:rPr lang="en-US" sz="1200">
                <a:solidFill>
                  <a:srgbClr val="030303"/>
                </a:solidFill>
                <a:latin typeface="TT Hoves"/>
                <a:ea typeface="TT Hoves"/>
                <a:cs typeface="TT Hoves"/>
                <a:sym typeface="TT Hoves"/>
              </a:rPr>
              <a:t> service that lets you store and access your files</a:t>
            </a:r>
            <a:r>
              <a:rPr lang="en-US" sz="1200">
                <a:solidFill>
                  <a:srgbClr val="0161FE"/>
                </a:solidFill>
                <a:latin typeface="TT Hoves"/>
                <a:ea typeface="TT Hoves"/>
                <a:cs typeface="TT Hoves"/>
                <a:sym typeface="TT Hoves"/>
              </a:rPr>
              <a:t> </a:t>
            </a:r>
            <a:r>
              <a:rPr lang="en-US" sz="1200" b="1">
                <a:solidFill>
                  <a:srgbClr val="0161FE"/>
                </a:solidFill>
                <a:latin typeface="TT Hoves Bold"/>
                <a:ea typeface="TT Hoves Bold"/>
                <a:cs typeface="TT Hoves Bold"/>
                <a:sym typeface="TT Hoves Bold"/>
              </a:rPr>
              <a:t>online.</a:t>
            </a:r>
          </a:p>
        </p:txBody>
      </p:sp>
      <p:sp>
        <p:nvSpPr>
          <p:cNvPr id="11" name="TextBox 11"/>
          <p:cNvSpPr txBox="1"/>
          <p:nvPr/>
        </p:nvSpPr>
        <p:spPr>
          <a:xfrm>
            <a:off x="4151523" y="523427"/>
            <a:ext cx="4880287" cy="1511376"/>
          </a:xfrm>
          <a:prstGeom prst="rect">
            <a:avLst/>
          </a:prstGeom>
        </p:spPr>
        <p:txBody>
          <a:bodyPr lIns="0" tIns="0" rIns="0" bIns="0" rtlCol="0" anchor="t">
            <a:spAutoFit/>
          </a:bodyPr>
          <a:lstStyle/>
          <a:p>
            <a:pPr>
              <a:lnSpc>
                <a:spcPts val="5823"/>
              </a:lnSpc>
            </a:pPr>
            <a:r>
              <a:rPr lang="en-US" sz="6194" b="1" spc="-304">
                <a:solidFill>
                  <a:srgbClr val="6199FE"/>
                </a:solidFill>
                <a:latin typeface="TT Hoves Bold"/>
                <a:ea typeface="TT Hoves Bold"/>
                <a:cs typeface="TT Hoves Bold"/>
                <a:sym typeface="TT Hoves Bold"/>
              </a:rPr>
              <a:t>What is Dropbox ?</a:t>
            </a:r>
          </a:p>
        </p:txBody>
      </p:sp>
      <p:sp>
        <p:nvSpPr>
          <p:cNvPr id="12" name="TextBox 12"/>
          <p:cNvSpPr txBox="1"/>
          <p:nvPr/>
        </p:nvSpPr>
        <p:spPr>
          <a:xfrm>
            <a:off x="-862868" y="3410604"/>
            <a:ext cx="2754435" cy="2353401"/>
          </a:xfrm>
          <a:prstGeom prst="rect">
            <a:avLst/>
          </a:prstGeom>
        </p:spPr>
        <p:txBody>
          <a:bodyPr lIns="0" tIns="0" rIns="0" bIns="0" rtlCol="0" anchor="t">
            <a:spAutoFit/>
          </a:bodyPr>
          <a:lstStyle/>
          <a:p>
            <a:pPr algn="ctr">
              <a:lnSpc>
                <a:spcPts val="17807"/>
              </a:lnSpc>
            </a:pPr>
            <a:r>
              <a:rPr lang="en-US" sz="18944" b="1" spc="-928">
                <a:solidFill>
                  <a:srgbClr val="6199FE"/>
                </a:solidFill>
                <a:latin typeface="TT Hoves Bold"/>
                <a:ea typeface="TT Hoves Bold"/>
                <a:cs typeface="TT Hoves Bold"/>
                <a:sym typeface="TT Hoves Bold"/>
              </a:rPr>
              <a:t>01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5672" y="1362340"/>
            <a:ext cx="3680479" cy="648126"/>
          </a:xfrm>
          <a:prstGeom prst="rect">
            <a:avLst/>
          </a:prstGeom>
        </p:spPr>
        <p:txBody>
          <a:bodyPr lIns="0" tIns="0" rIns="0" bIns="0" rtlCol="0" anchor="t">
            <a:spAutoFit/>
          </a:bodyPr>
          <a:lstStyle/>
          <a:p>
            <a:pPr algn="just">
              <a:lnSpc>
                <a:spcPts val="2495"/>
              </a:lnSpc>
            </a:pPr>
            <a:r>
              <a:rPr lang="en-US" sz="2573" b="1" spc="-123">
                <a:solidFill>
                  <a:srgbClr val="F3F7FF"/>
                </a:solidFill>
                <a:latin typeface="TT Hoves Bold"/>
                <a:ea typeface="TT Hoves Bold"/>
                <a:cs typeface="TT Hoves Bold"/>
                <a:sym typeface="TT Hoves Bold"/>
              </a:rPr>
              <a:t>The idea for Dropbox started with one simple problem: </a:t>
            </a:r>
          </a:p>
        </p:txBody>
      </p:sp>
      <p:sp>
        <p:nvSpPr>
          <p:cNvPr id="3" name="TextBox 3"/>
          <p:cNvSpPr txBox="1"/>
          <p:nvPr/>
        </p:nvSpPr>
        <p:spPr>
          <a:xfrm>
            <a:off x="784597" y="593324"/>
            <a:ext cx="3224270" cy="825932"/>
          </a:xfrm>
          <a:prstGeom prst="rect">
            <a:avLst/>
          </a:prstGeom>
        </p:spPr>
        <p:txBody>
          <a:bodyPr lIns="0" tIns="0" rIns="0" bIns="0" rtlCol="0" anchor="t">
            <a:spAutoFit/>
          </a:bodyPr>
          <a:lstStyle/>
          <a:p>
            <a:pPr algn="just">
              <a:lnSpc>
                <a:spcPts val="6303"/>
              </a:lnSpc>
            </a:pPr>
            <a:r>
              <a:rPr lang="en-US" sz="6498" b="1" spc="-312">
                <a:solidFill>
                  <a:srgbClr val="0061FE"/>
                </a:solidFill>
                <a:latin typeface="TT Hoves Bold"/>
                <a:ea typeface="TT Hoves Bold"/>
                <a:cs typeface="TT Hoves Bold"/>
                <a:sym typeface="TT Hoves Bold"/>
              </a:rPr>
              <a:t>2007</a:t>
            </a:r>
          </a:p>
        </p:txBody>
      </p:sp>
      <p:grpSp>
        <p:nvGrpSpPr>
          <p:cNvPr id="4" name="Group 4"/>
          <p:cNvGrpSpPr/>
          <p:nvPr/>
        </p:nvGrpSpPr>
        <p:grpSpPr>
          <a:xfrm>
            <a:off x="6606341" y="-333239"/>
            <a:ext cx="2537660" cy="5939448"/>
            <a:chOff x="0" y="0"/>
            <a:chExt cx="1336710" cy="3128598"/>
          </a:xfrm>
        </p:grpSpPr>
        <p:sp>
          <p:nvSpPr>
            <p:cNvPr id="5" name="Freeform 5"/>
            <p:cNvSpPr/>
            <p:nvPr/>
          </p:nvSpPr>
          <p:spPr>
            <a:xfrm>
              <a:off x="0" y="0"/>
              <a:ext cx="1336710" cy="3128598"/>
            </a:xfrm>
            <a:custGeom>
              <a:avLst/>
              <a:gdLst/>
              <a:ahLst/>
              <a:cxnLst/>
              <a:rect l="l" t="t" r="r" b="b"/>
              <a:pathLst>
                <a:path w="1336710" h="3128598">
                  <a:moveTo>
                    <a:pt x="0" y="0"/>
                  </a:moveTo>
                  <a:lnTo>
                    <a:pt x="1336710" y="0"/>
                  </a:lnTo>
                  <a:lnTo>
                    <a:pt x="1336710" y="3128598"/>
                  </a:lnTo>
                  <a:lnTo>
                    <a:pt x="0" y="3128598"/>
                  </a:lnTo>
                  <a:close/>
                </a:path>
              </a:pathLst>
            </a:custGeom>
            <a:solidFill>
              <a:srgbClr val="D9D9D9"/>
            </a:solidFill>
          </p:spPr>
          <p:txBody>
            <a:bodyPr/>
            <a:lstStyle/>
            <a:p>
              <a:endParaRPr lang="en-GB"/>
            </a:p>
          </p:txBody>
        </p:sp>
        <p:sp>
          <p:nvSpPr>
            <p:cNvPr id="6" name="TextBox 6"/>
            <p:cNvSpPr txBox="1"/>
            <p:nvPr/>
          </p:nvSpPr>
          <p:spPr>
            <a:xfrm>
              <a:off x="0" y="-57150"/>
              <a:ext cx="1336710" cy="3185748"/>
            </a:xfrm>
            <a:prstGeom prst="rect">
              <a:avLst/>
            </a:prstGeom>
          </p:spPr>
          <p:txBody>
            <a:bodyPr lIns="25400" tIns="25400" rIns="25400" bIns="25400" rtlCol="0" anchor="ctr"/>
            <a:lstStyle/>
            <a:p>
              <a:pPr algn="ctr">
                <a:lnSpc>
                  <a:spcPts val="1820"/>
                </a:lnSpc>
              </a:pPr>
              <a:endParaRPr sz="700"/>
            </a:p>
          </p:txBody>
        </p:sp>
      </p:grpSp>
      <p:sp>
        <p:nvSpPr>
          <p:cNvPr id="7" name="TextBox 7"/>
          <p:cNvSpPr txBox="1"/>
          <p:nvPr/>
        </p:nvSpPr>
        <p:spPr>
          <a:xfrm>
            <a:off x="784597" y="2342671"/>
            <a:ext cx="5405686" cy="408189"/>
          </a:xfrm>
          <a:prstGeom prst="rect">
            <a:avLst/>
          </a:prstGeom>
        </p:spPr>
        <p:txBody>
          <a:bodyPr lIns="0" tIns="0" rIns="0" bIns="0" rtlCol="0" anchor="t">
            <a:spAutoFit/>
          </a:bodyPr>
          <a:lstStyle/>
          <a:p>
            <a:pPr algn="ctr">
              <a:lnSpc>
                <a:spcPts val="3358"/>
              </a:lnSpc>
              <a:spcBef>
                <a:spcPct val="0"/>
              </a:spcBef>
            </a:pPr>
            <a:r>
              <a:rPr lang="en-US" sz="2398" b="1">
                <a:latin typeface="TT Hoves Bold"/>
                <a:ea typeface="TT Hoves Bold"/>
                <a:cs typeface="TT Hoves Bold"/>
                <a:sym typeface="TT Hoves Bold"/>
              </a:rPr>
              <a:t> How to access files from </a:t>
            </a:r>
            <a:r>
              <a:rPr lang="en-US" sz="2398" b="1">
                <a:solidFill>
                  <a:srgbClr val="0061FE"/>
                </a:solidFill>
                <a:latin typeface="TT Hoves Bold"/>
                <a:ea typeface="TT Hoves Bold"/>
                <a:cs typeface="TT Hoves Bold"/>
                <a:sym typeface="TT Hoves Bold"/>
              </a:rPr>
              <a:t>anywhere?</a:t>
            </a:r>
          </a:p>
        </p:txBody>
      </p:sp>
      <p:sp>
        <p:nvSpPr>
          <p:cNvPr id="8" name="Freeform 8"/>
          <p:cNvSpPr/>
          <p:nvPr/>
        </p:nvSpPr>
        <p:spPr>
          <a:xfrm>
            <a:off x="5006212" y="1305190"/>
            <a:ext cx="4411852" cy="3838311"/>
          </a:xfrm>
          <a:custGeom>
            <a:avLst/>
            <a:gdLst/>
            <a:ahLst/>
            <a:cxnLst/>
            <a:rect l="l" t="t" r="r" b="b"/>
            <a:pathLst>
              <a:path w="8823703" h="7676621">
                <a:moveTo>
                  <a:pt x="0" y="0"/>
                </a:moveTo>
                <a:lnTo>
                  <a:pt x="8823703" y="0"/>
                </a:lnTo>
                <a:lnTo>
                  <a:pt x="8823703" y="7676621"/>
                </a:lnTo>
                <a:lnTo>
                  <a:pt x="0" y="7676621"/>
                </a:lnTo>
                <a:lnTo>
                  <a:pt x="0" y="0"/>
                </a:lnTo>
                <a:close/>
              </a:path>
            </a:pathLst>
          </a:custGeom>
          <a:blipFill>
            <a:blip r:embed="rId2"/>
            <a:stretch>
              <a:fillRect/>
            </a:stretch>
          </a:blipFill>
        </p:spPr>
        <p:txBody>
          <a:bodyPr/>
          <a:lstStyle/>
          <a:p>
            <a:endParaRPr lang="en-GB"/>
          </a:p>
        </p:txBody>
      </p:sp>
      <p:sp>
        <p:nvSpPr>
          <p:cNvPr id="9" name="TextBox 9"/>
          <p:cNvSpPr txBox="1"/>
          <p:nvPr/>
        </p:nvSpPr>
        <p:spPr>
          <a:xfrm>
            <a:off x="5015142" y="3372329"/>
            <a:ext cx="1333996" cy="156133"/>
          </a:xfrm>
          <a:prstGeom prst="rect">
            <a:avLst/>
          </a:prstGeom>
        </p:spPr>
        <p:txBody>
          <a:bodyPr lIns="0" tIns="0" rIns="0" bIns="0" rtlCol="0" anchor="t">
            <a:spAutoFit/>
          </a:bodyPr>
          <a:lstStyle/>
          <a:p>
            <a:pPr algn="ctr">
              <a:lnSpc>
                <a:spcPts val="1284"/>
              </a:lnSpc>
              <a:spcBef>
                <a:spcPct val="0"/>
              </a:spcBef>
            </a:pPr>
            <a:r>
              <a:rPr lang="en-US" sz="917" b="1">
                <a:latin typeface="TT Hoves Bold"/>
                <a:ea typeface="TT Hoves Bold"/>
                <a:cs typeface="TT Hoves Bold"/>
                <a:sym typeface="TT Hoves Bold"/>
              </a:rPr>
              <a:t>Co-Founder of Dropbox</a:t>
            </a:r>
          </a:p>
        </p:txBody>
      </p:sp>
      <p:sp>
        <p:nvSpPr>
          <p:cNvPr id="10" name="TextBox 10"/>
          <p:cNvSpPr txBox="1"/>
          <p:nvPr/>
        </p:nvSpPr>
        <p:spPr>
          <a:xfrm>
            <a:off x="5006212" y="2875855"/>
            <a:ext cx="1342926" cy="720197"/>
          </a:xfrm>
          <a:prstGeom prst="rect">
            <a:avLst/>
          </a:prstGeom>
        </p:spPr>
        <p:txBody>
          <a:bodyPr lIns="0" tIns="0" rIns="0" bIns="0" rtlCol="0" anchor="t">
            <a:spAutoFit/>
          </a:bodyPr>
          <a:lstStyle/>
          <a:p>
            <a:pPr algn="ctr">
              <a:lnSpc>
                <a:spcPts val="2870"/>
              </a:lnSpc>
              <a:spcBef>
                <a:spcPct val="0"/>
              </a:spcBef>
            </a:pPr>
            <a:r>
              <a:rPr lang="en-US" sz="2050">
                <a:latin typeface="Brittany"/>
                <a:ea typeface="Brittany"/>
                <a:cs typeface="Brittany"/>
                <a:sym typeface="Brittany"/>
              </a:rPr>
              <a:t>Drew Houston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498" y="783563"/>
            <a:ext cx="6077728" cy="6077728"/>
          </a:xfrm>
          <a:custGeom>
            <a:avLst/>
            <a:gdLst/>
            <a:ahLst/>
            <a:cxnLst/>
            <a:rect l="l" t="t" r="r" b="b"/>
            <a:pathLst>
              <a:path w="12155455" h="12155455">
                <a:moveTo>
                  <a:pt x="0" y="0"/>
                </a:moveTo>
                <a:lnTo>
                  <a:pt x="12155455" y="0"/>
                </a:lnTo>
                <a:lnTo>
                  <a:pt x="12155455" y="12155455"/>
                </a:lnTo>
                <a:lnTo>
                  <a:pt x="0" y="12155455"/>
                </a:lnTo>
                <a:lnTo>
                  <a:pt x="0" y="0"/>
                </a:lnTo>
                <a:close/>
              </a:path>
            </a:pathLst>
          </a:custGeom>
          <a:blipFill>
            <a:blip>
              <a:alphaModFix amt="4000"/>
              <a:extLst>
                <a:ext uri="{96DAC541-7B7A-43D3-8B79-37D633B846F1}">
                  <asvg:svgBlip xmlns:asvg="http://schemas.microsoft.com/office/drawing/2016/SVG/main" r:embed="rId2"/>
                </a:ext>
              </a:extLst>
            </a:blip>
            <a:stretch>
              <a:fillRect/>
            </a:stretch>
          </a:blipFill>
        </p:spPr>
        <p:txBody>
          <a:bodyPr/>
          <a:lstStyle/>
          <a:p>
            <a:endParaRPr lang="en-GB"/>
          </a:p>
        </p:txBody>
      </p:sp>
      <p:sp>
        <p:nvSpPr>
          <p:cNvPr id="3" name="Freeform 3"/>
          <p:cNvSpPr/>
          <p:nvPr/>
        </p:nvSpPr>
        <p:spPr>
          <a:xfrm>
            <a:off x="-1902814" y="-1995784"/>
            <a:ext cx="4799495" cy="4799495"/>
          </a:xfrm>
          <a:custGeom>
            <a:avLst/>
            <a:gdLst/>
            <a:ahLst/>
            <a:cxnLst/>
            <a:rect l="l" t="t" r="r" b="b"/>
            <a:pathLst>
              <a:path w="9598990" h="9598990">
                <a:moveTo>
                  <a:pt x="0" y="0"/>
                </a:moveTo>
                <a:lnTo>
                  <a:pt x="9598990" y="0"/>
                </a:lnTo>
                <a:lnTo>
                  <a:pt x="9598990" y="9598990"/>
                </a:lnTo>
                <a:lnTo>
                  <a:pt x="0" y="9598990"/>
                </a:lnTo>
                <a:lnTo>
                  <a:pt x="0" y="0"/>
                </a:lnTo>
                <a:close/>
              </a:path>
            </a:pathLst>
          </a:custGeom>
          <a:blipFill>
            <a:blip>
              <a:alphaModFix amt="52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388360" y="1655124"/>
            <a:ext cx="5277852" cy="3516369"/>
          </a:xfrm>
          <a:custGeom>
            <a:avLst/>
            <a:gdLst/>
            <a:ahLst/>
            <a:cxnLst/>
            <a:rect l="l" t="t" r="r" b="b"/>
            <a:pathLst>
              <a:path w="10555703" h="7032737">
                <a:moveTo>
                  <a:pt x="0" y="0"/>
                </a:moveTo>
                <a:lnTo>
                  <a:pt x="10555703" y="0"/>
                </a:lnTo>
                <a:lnTo>
                  <a:pt x="10555703" y="7032737"/>
                </a:lnTo>
                <a:lnTo>
                  <a:pt x="0" y="7032737"/>
                </a:lnTo>
                <a:lnTo>
                  <a:pt x="0" y="0"/>
                </a:lnTo>
                <a:close/>
              </a:path>
            </a:pathLst>
          </a:custGeom>
          <a:blipFill>
            <a:blip r:embed="rId4"/>
            <a:stretch>
              <a:fillRect/>
            </a:stretch>
          </a:blipFill>
        </p:spPr>
        <p:txBody>
          <a:bodyPr/>
          <a:lstStyle/>
          <a:p>
            <a:endParaRPr lang="en-GB"/>
          </a:p>
        </p:txBody>
      </p:sp>
      <p:sp>
        <p:nvSpPr>
          <p:cNvPr id="5" name="Freeform 5"/>
          <p:cNvSpPr/>
          <p:nvPr/>
        </p:nvSpPr>
        <p:spPr>
          <a:xfrm>
            <a:off x="7278818" y="455212"/>
            <a:ext cx="786054" cy="1515286"/>
          </a:xfrm>
          <a:custGeom>
            <a:avLst/>
            <a:gdLst/>
            <a:ahLst/>
            <a:cxnLst/>
            <a:rect l="l" t="t" r="r" b="b"/>
            <a:pathLst>
              <a:path w="1572108" h="3030571">
                <a:moveTo>
                  <a:pt x="0" y="0"/>
                </a:moveTo>
                <a:lnTo>
                  <a:pt x="1572109" y="0"/>
                </a:lnTo>
                <a:lnTo>
                  <a:pt x="1572109" y="3030570"/>
                </a:lnTo>
                <a:lnTo>
                  <a:pt x="0" y="3030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7016054" y="2710390"/>
            <a:ext cx="1311582" cy="1311582"/>
          </a:xfrm>
          <a:custGeom>
            <a:avLst/>
            <a:gdLst/>
            <a:ahLst/>
            <a:cxnLst/>
            <a:rect l="l" t="t" r="r" b="b"/>
            <a:pathLst>
              <a:path w="2623164" h="2623164">
                <a:moveTo>
                  <a:pt x="0" y="0"/>
                </a:moveTo>
                <a:lnTo>
                  <a:pt x="2623163" y="0"/>
                </a:lnTo>
                <a:lnTo>
                  <a:pt x="2623163" y="2623164"/>
                </a:lnTo>
                <a:lnTo>
                  <a:pt x="0" y="262316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7112656" y="1023946"/>
            <a:ext cx="1118378" cy="838783"/>
          </a:xfrm>
          <a:custGeom>
            <a:avLst/>
            <a:gdLst/>
            <a:ahLst/>
            <a:cxnLst/>
            <a:rect l="l" t="t" r="r" b="b"/>
            <a:pathLst>
              <a:path w="2236755" h="1677566">
                <a:moveTo>
                  <a:pt x="0" y="0"/>
                </a:moveTo>
                <a:lnTo>
                  <a:pt x="2236755" y="0"/>
                </a:lnTo>
                <a:lnTo>
                  <a:pt x="2236755" y="1677567"/>
                </a:lnTo>
                <a:lnTo>
                  <a:pt x="0" y="167756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7671845" y="3413308"/>
            <a:ext cx="1058996" cy="970425"/>
          </a:xfrm>
          <a:custGeom>
            <a:avLst/>
            <a:gdLst/>
            <a:ahLst/>
            <a:cxnLst/>
            <a:rect l="l" t="t" r="r" b="b"/>
            <a:pathLst>
              <a:path w="2117991" h="1940850">
                <a:moveTo>
                  <a:pt x="0" y="0"/>
                </a:moveTo>
                <a:lnTo>
                  <a:pt x="2117990" y="0"/>
                </a:lnTo>
                <a:lnTo>
                  <a:pt x="2117990" y="1940850"/>
                </a:lnTo>
                <a:lnTo>
                  <a:pt x="0" y="194085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TextBox 9"/>
          <p:cNvSpPr txBox="1"/>
          <p:nvPr/>
        </p:nvSpPr>
        <p:spPr>
          <a:xfrm>
            <a:off x="351359" y="2875474"/>
            <a:ext cx="1491630" cy="156133"/>
          </a:xfrm>
          <a:prstGeom prst="rect">
            <a:avLst/>
          </a:prstGeom>
        </p:spPr>
        <p:txBody>
          <a:bodyPr wrap="square" lIns="0" tIns="0" rIns="0" bIns="0" rtlCol="0" anchor="t">
            <a:spAutoFit/>
          </a:bodyPr>
          <a:lstStyle/>
          <a:p>
            <a:pPr algn="ctr">
              <a:lnSpc>
                <a:spcPts val="1284"/>
              </a:lnSpc>
              <a:spcBef>
                <a:spcPct val="0"/>
              </a:spcBef>
            </a:pPr>
            <a:r>
              <a:rPr lang="en-US" sz="917" b="1" dirty="0">
                <a:latin typeface="TT Hoves Bold"/>
                <a:ea typeface="TT Hoves Bold"/>
                <a:cs typeface="TT Hoves Bold"/>
                <a:sym typeface="TT Hoves Bold"/>
              </a:rPr>
              <a:t>Co-Founder of Dropbox</a:t>
            </a:r>
          </a:p>
        </p:txBody>
      </p:sp>
      <p:sp>
        <p:nvSpPr>
          <p:cNvPr id="10" name="TextBox 10"/>
          <p:cNvSpPr txBox="1"/>
          <p:nvPr/>
        </p:nvSpPr>
        <p:spPr>
          <a:xfrm>
            <a:off x="294498" y="2434984"/>
            <a:ext cx="1548491" cy="348300"/>
          </a:xfrm>
          <a:prstGeom prst="rect">
            <a:avLst/>
          </a:prstGeom>
        </p:spPr>
        <p:txBody>
          <a:bodyPr wrap="square" lIns="0" tIns="0" rIns="0" bIns="0" rtlCol="0" anchor="t">
            <a:spAutoFit/>
          </a:bodyPr>
          <a:lstStyle/>
          <a:p>
            <a:pPr algn="ctr">
              <a:lnSpc>
                <a:spcPts val="2870"/>
              </a:lnSpc>
              <a:spcBef>
                <a:spcPct val="0"/>
              </a:spcBef>
            </a:pPr>
            <a:r>
              <a:rPr lang="en-US" sz="2050" dirty="0">
                <a:latin typeface="Brittany"/>
                <a:ea typeface="Brittany"/>
                <a:cs typeface="Brittany"/>
                <a:sym typeface="Brittany"/>
              </a:rPr>
              <a:t>Drew Houston</a:t>
            </a:r>
          </a:p>
        </p:txBody>
      </p:sp>
      <p:sp>
        <p:nvSpPr>
          <p:cNvPr id="11" name="TextBox 11"/>
          <p:cNvSpPr txBox="1"/>
          <p:nvPr/>
        </p:nvSpPr>
        <p:spPr>
          <a:xfrm>
            <a:off x="4544797" y="3030070"/>
            <a:ext cx="1491630" cy="156133"/>
          </a:xfrm>
          <a:prstGeom prst="rect">
            <a:avLst/>
          </a:prstGeom>
        </p:spPr>
        <p:txBody>
          <a:bodyPr wrap="square" lIns="0" tIns="0" rIns="0" bIns="0" rtlCol="0" anchor="t">
            <a:spAutoFit/>
          </a:bodyPr>
          <a:lstStyle/>
          <a:p>
            <a:pPr algn="ctr">
              <a:lnSpc>
                <a:spcPts val="1284"/>
              </a:lnSpc>
              <a:spcBef>
                <a:spcPct val="0"/>
              </a:spcBef>
            </a:pPr>
            <a:r>
              <a:rPr lang="en-US" sz="917" b="1" dirty="0">
                <a:latin typeface="TT Hoves Bold"/>
                <a:ea typeface="TT Hoves Bold"/>
                <a:cs typeface="TT Hoves Bold"/>
                <a:sym typeface="TT Hoves Bold"/>
              </a:rPr>
              <a:t>Co-Founder of Dropbox</a:t>
            </a:r>
          </a:p>
        </p:txBody>
      </p:sp>
      <p:sp>
        <p:nvSpPr>
          <p:cNvPr id="12" name="TextBox 12"/>
          <p:cNvSpPr txBox="1"/>
          <p:nvPr/>
        </p:nvSpPr>
        <p:spPr>
          <a:xfrm>
            <a:off x="4425390" y="2623151"/>
            <a:ext cx="1649264" cy="348300"/>
          </a:xfrm>
          <a:prstGeom prst="rect">
            <a:avLst/>
          </a:prstGeom>
        </p:spPr>
        <p:txBody>
          <a:bodyPr lIns="0" tIns="0" rIns="0" bIns="0" rtlCol="0" anchor="t">
            <a:spAutoFit/>
          </a:bodyPr>
          <a:lstStyle/>
          <a:p>
            <a:pPr algn="ctr">
              <a:lnSpc>
                <a:spcPts val="2870"/>
              </a:lnSpc>
              <a:spcBef>
                <a:spcPct val="0"/>
              </a:spcBef>
            </a:pPr>
            <a:r>
              <a:rPr lang="en-US" sz="2050">
                <a:latin typeface="Brittany"/>
                <a:ea typeface="Brittany"/>
                <a:cs typeface="Brittany"/>
                <a:sym typeface="Brittany"/>
              </a:rPr>
              <a:t>Arash Ferdowsi</a:t>
            </a:r>
          </a:p>
        </p:txBody>
      </p:sp>
      <p:sp>
        <p:nvSpPr>
          <p:cNvPr id="13" name="TextBox 13"/>
          <p:cNvSpPr txBox="1"/>
          <p:nvPr/>
        </p:nvSpPr>
        <p:spPr>
          <a:xfrm>
            <a:off x="784597" y="593324"/>
            <a:ext cx="3224270" cy="825932"/>
          </a:xfrm>
          <a:prstGeom prst="rect">
            <a:avLst/>
          </a:prstGeom>
        </p:spPr>
        <p:txBody>
          <a:bodyPr lIns="0" tIns="0" rIns="0" bIns="0" rtlCol="0" anchor="t">
            <a:spAutoFit/>
          </a:bodyPr>
          <a:lstStyle/>
          <a:p>
            <a:pPr algn="just">
              <a:lnSpc>
                <a:spcPts val="6303"/>
              </a:lnSpc>
            </a:pPr>
            <a:r>
              <a:rPr lang="en-US" sz="6498" b="1" spc="-312">
                <a:solidFill>
                  <a:srgbClr val="0061FE"/>
                </a:solidFill>
                <a:latin typeface="TT Hoves Bold"/>
                <a:ea typeface="TT Hoves Bold"/>
                <a:cs typeface="TT Hoves Bold"/>
                <a:sym typeface="TT Hoves Bold"/>
              </a:rPr>
              <a:t>2008</a:t>
            </a:r>
          </a:p>
        </p:txBody>
      </p:sp>
      <p:sp>
        <p:nvSpPr>
          <p:cNvPr id="14" name="TextBox 14"/>
          <p:cNvSpPr txBox="1"/>
          <p:nvPr/>
        </p:nvSpPr>
        <p:spPr>
          <a:xfrm>
            <a:off x="807396" y="1299761"/>
            <a:ext cx="3340200" cy="408189"/>
          </a:xfrm>
          <a:prstGeom prst="rect">
            <a:avLst/>
          </a:prstGeom>
        </p:spPr>
        <p:txBody>
          <a:bodyPr lIns="0" tIns="0" rIns="0" bIns="0" rtlCol="0" anchor="t">
            <a:spAutoFit/>
          </a:bodyPr>
          <a:lstStyle/>
          <a:p>
            <a:pPr algn="ctr">
              <a:lnSpc>
                <a:spcPts val="3358"/>
              </a:lnSpc>
              <a:spcBef>
                <a:spcPct val="0"/>
              </a:spcBef>
            </a:pPr>
            <a:r>
              <a:rPr lang="en-US" sz="2398" b="1">
                <a:solidFill>
                  <a:srgbClr val="0061FE"/>
                </a:solidFill>
                <a:latin typeface="TT Hoves Bold"/>
                <a:ea typeface="TT Hoves Bold"/>
                <a:cs typeface="TT Hoves Bold"/>
                <a:sym typeface="TT Hoves Bold"/>
              </a:rPr>
              <a:t>The launch of </a:t>
            </a:r>
            <a:r>
              <a:rPr lang="en-US" sz="2398" b="1">
                <a:latin typeface="TT Hoves Bold"/>
                <a:ea typeface="TT Hoves Bold"/>
                <a:cs typeface="TT Hoves Bold"/>
                <a:sym typeface="TT Hoves Bold"/>
              </a:rPr>
              <a:t>Dropbox</a:t>
            </a:r>
          </a:p>
        </p:txBody>
      </p:sp>
      <p:sp>
        <p:nvSpPr>
          <p:cNvPr id="15" name="Freeform 8">
            <a:extLst>
              <a:ext uri="{FF2B5EF4-FFF2-40B4-BE49-F238E27FC236}">
                <a16:creationId xmlns:a16="http://schemas.microsoft.com/office/drawing/2014/main" id="{AF772FC5-3367-4EF3-8B4A-4DE27263F84F}"/>
              </a:ext>
            </a:extLst>
          </p:cNvPr>
          <p:cNvSpPr/>
          <p:nvPr/>
        </p:nvSpPr>
        <p:spPr>
          <a:xfrm>
            <a:off x="7278818" y="4674682"/>
            <a:ext cx="1709677" cy="332610"/>
          </a:xfrm>
          <a:custGeom>
            <a:avLst/>
            <a:gdLst/>
            <a:ahLst/>
            <a:cxnLst/>
            <a:rect l="l" t="t" r="r" b="b"/>
            <a:pathLst>
              <a:path w="3419354" h="665220">
                <a:moveTo>
                  <a:pt x="0" y="0"/>
                </a:moveTo>
                <a:lnTo>
                  <a:pt x="3419354" y="0"/>
                </a:lnTo>
                <a:lnTo>
                  <a:pt x="3419354" y="665220"/>
                </a:lnTo>
                <a:lnTo>
                  <a:pt x="0" y="66522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34" y="-419717"/>
            <a:ext cx="2339187" cy="5939448"/>
            <a:chOff x="0" y="0"/>
            <a:chExt cx="1232164" cy="3128598"/>
          </a:xfrm>
        </p:grpSpPr>
        <p:sp>
          <p:nvSpPr>
            <p:cNvPr id="3" name="Freeform 3"/>
            <p:cNvSpPr/>
            <p:nvPr/>
          </p:nvSpPr>
          <p:spPr>
            <a:xfrm>
              <a:off x="0" y="0"/>
              <a:ext cx="1232164" cy="3128598"/>
            </a:xfrm>
            <a:custGeom>
              <a:avLst/>
              <a:gdLst/>
              <a:ahLst/>
              <a:cxnLst/>
              <a:rect l="l" t="t" r="r" b="b"/>
              <a:pathLst>
                <a:path w="1232164" h="3128598">
                  <a:moveTo>
                    <a:pt x="0" y="0"/>
                  </a:moveTo>
                  <a:lnTo>
                    <a:pt x="1232164" y="0"/>
                  </a:lnTo>
                  <a:lnTo>
                    <a:pt x="1232164" y="3128598"/>
                  </a:lnTo>
                  <a:lnTo>
                    <a:pt x="0" y="3128598"/>
                  </a:lnTo>
                  <a:close/>
                </a:path>
              </a:pathLst>
            </a:custGeom>
            <a:solidFill>
              <a:srgbClr val="D9D9D9"/>
            </a:solidFill>
          </p:spPr>
          <p:txBody>
            <a:bodyPr/>
            <a:lstStyle/>
            <a:p>
              <a:endParaRPr lang="en-GB"/>
            </a:p>
          </p:txBody>
        </p:sp>
        <p:sp>
          <p:nvSpPr>
            <p:cNvPr id="4" name="TextBox 4"/>
            <p:cNvSpPr txBox="1"/>
            <p:nvPr/>
          </p:nvSpPr>
          <p:spPr>
            <a:xfrm>
              <a:off x="0" y="-57150"/>
              <a:ext cx="1232164" cy="3185748"/>
            </a:xfrm>
            <a:prstGeom prst="rect">
              <a:avLst/>
            </a:prstGeom>
          </p:spPr>
          <p:txBody>
            <a:bodyPr lIns="25400" tIns="25400" rIns="25400" bIns="25400" rtlCol="0" anchor="ctr"/>
            <a:lstStyle/>
            <a:p>
              <a:pPr algn="ctr">
                <a:lnSpc>
                  <a:spcPts val="1820"/>
                </a:lnSpc>
              </a:pPr>
              <a:endParaRPr sz="700"/>
            </a:p>
          </p:txBody>
        </p:sp>
      </p:grpSp>
      <p:sp>
        <p:nvSpPr>
          <p:cNvPr id="5" name="TextBox 5"/>
          <p:cNvSpPr txBox="1"/>
          <p:nvPr/>
        </p:nvSpPr>
        <p:spPr>
          <a:xfrm rot="-5400000">
            <a:off x="-222396" y="2428573"/>
            <a:ext cx="4078780" cy="1351075"/>
          </a:xfrm>
          <a:prstGeom prst="rect">
            <a:avLst/>
          </a:prstGeom>
        </p:spPr>
        <p:txBody>
          <a:bodyPr lIns="0" tIns="0" rIns="0" bIns="0" rtlCol="0" anchor="t">
            <a:spAutoFit/>
          </a:bodyPr>
          <a:lstStyle/>
          <a:p>
            <a:pPr>
              <a:lnSpc>
                <a:spcPts val="3367"/>
              </a:lnSpc>
            </a:pPr>
            <a:r>
              <a:rPr lang="en-US" sz="4490" b="1" spc="-220" dirty="0">
                <a:solidFill>
                  <a:srgbClr val="81B0FE"/>
                </a:solidFill>
                <a:latin typeface="TT Hoves Bold"/>
                <a:ea typeface="TT Hoves Bold"/>
                <a:cs typeface="TT Hoves Bold"/>
                <a:sym typeface="TT Hoves Bold"/>
              </a:rPr>
              <a:t>The importance of </a:t>
            </a:r>
            <a:r>
              <a:rPr lang="en-US" sz="4490" b="1" spc="-220" dirty="0">
                <a:solidFill>
                  <a:srgbClr val="0061FE"/>
                </a:solidFill>
                <a:latin typeface="TT Hoves Bold"/>
                <a:ea typeface="TT Hoves Bold"/>
                <a:cs typeface="TT Hoves Bold"/>
                <a:sym typeface="TT Hoves Bold"/>
              </a:rPr>
              <a:t>consumer research.</a:t>
            </a:r>
          </a:p>
        </p:txBody>
      </p:sp>
      <p:sp>
        <p:nvSpPr>
          <p:cNvPr id="6" name="Freeform 6"/>
          <p:cNvSpPr/>
          <p:nvPr/>
        </p:nvSpPr>
        <p:spPr>
          <a:xfrm>
            <a:off x="2876340" y="0"/>
            <a:ext cx="1163197" cy="1386531"/>
          </a:xfrm>
          <a:custGeom>
            <a:avLst/>
            <a:gdLst/>
            <a:ahLst/>
            <a:cxnLst/>
            <a:rect l="l" t="t" r="r" b="b"/>
            <a:pathLst>
              <a:path w="2326394" h="2773062">
                <a:moveTo>
                  <a:pt x="0" y="0"/>
                </a:moveTo>
                <a:lnTo>
                  <a:pt x="2326394" y="0"/>
                </a:lnTo>
                <a:lnTo>
                  <a:pt x="2326394" y="2773062"/>
                </a:lnTo>
                <a:lnTo>
                  <a:pt x="0" y="277306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7" name="Freeform 7"/>
          <p:cNvSpPr/>
          <p:nvPr/>
        </p:nvSpPr>
        <p:spPr>
          <a:xfrm>
            <a:off x="3457938" y="1032659"/>
            <a:ext cx="1163197" cy="1386531"/>
          </a:xfrm>
          <a:custGeom>
            <a:avLst/>
            <a:gdLst/>
            <a:ahLst/>
            <a:cxnLst/>
            <a:rect l="l" t="t" r="r" b="b"/>
            <a:pathLst>
              <a:path w="2326394" h="2773062">
                <a:moveTo>
                  <a:pt x="0" y="0"/>
                </a:moveTo>
                <a:lnTo>
                  <a:pt x="2326394" y="0"/>
                </a:lnTo>
                <a:lnTo>
                  <a:pt x="2326394" y="2773062"/>
                </a:lnTo>
                <a:lnTo>
                  <a:pt x="0" y="277306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a:off x="2876340" y="2066728"/>
            <a:ext cx="1163197" cy="1386531"/>
          </a:xfrm>
          <a:custGeom>
            <a:avLst/>
            <a:gdLst/>
            <a:ahLst/>
            <a:cxnLst/>
            <a:rect l="l" t="t" r="r" b="b"/>
            <a:pathLst>
              <a:path w="2326394" h="2773062">
                <a:moveTo>
                  <a:pt x="0" y="0"/>
                </a:moveTo>
                <a:lnTo>
                  <a:pt x="2326394" y="0"/>
                </a:lnTo>
                <a:lnTo>
                  <a:pt x="2326394" y="2773062"/>
                </a:lnTo>
                <a:lnTo>
                  <a:pt x="0" y="277306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3457938" y="3099386"/>
            <a:ext cx="1163197" cy="1386531"/>
          </a:xfrm>
          <a:custGeom>
            <a:avLst/>
            <a:gdLst/>
            <a:ahLst/>
            <a:cxnLst/>
            <a:rect l="l" t="t" r="r" b="b"/>
            <a:pathLst>
              <a:path w="2326394" h="2773062">
                <a:moveTo>
                  <a:pt x="0" y="0"/>
                </a:moveTo>
                <a:lnTo>
                  <a:pt x="2326394" y="0"/>
                </a:lnTo>
                <a:lnTo>
                  <a:pt x="2326394" y="2773062"/>
                </a:lnTo>
                <a:lnTo>
                  <a:pt x="0" y="277306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10"/>
          <p:cNvSpPr txBox="1"/>
          <p:nvPr/>
        </p:nvSpPr>
        <p:spPr>
          <a:xfrm>
            <a:off x="3125771" y="254045"/>
            <a:ext cx="664335" cy="247375"/>
          </a:xfrm>
          <a:prstGeom prst="rect">
            <a:avLst/>
          </a:prstGeom>
        </p:spPr>
        <p:txBody>
          <a:bodyPr lIns="0" tIns="0" rIns="0" bIns="0" rtlCol="0" anchor="t">
            <a:spAutoFit/>
          </a:bodyPr>
          <a:lstStyle/>
          <a:p>
            <a:pPr algn="ctr">
              <a:lnSpc>
                <a:spcPts val="1909"/>
              </a:lnSpc>
            </a:pPr>
            <a:r>
              <a:rPr lang="en-US" sz="1909" b="1">
                <a:solidFill>
                  <a:srgbClr val="FFFFFF"/>
                </a:solidFill>
                <a:latin typeface="Public Sans Bold"/>
                <a:ea typeface="Public Sans Bold"/>
                <a:cs typeface="Public Sans Bold"/>
                <a:sym typeface="Public Sans Bold"/>
              </a:rPr>
              <a:t>01</a:t>
            </a:r>
          </a:p>
        </p:txBody>
      </p:sp>
      <p:sp>
        <p:nvSpPr>
          <p:cNvPr id="11" name="TextBox 11"/>
          <p:cNvSpPr txBox="1"/>
          <p:nvPr/>
        </p:nvSpPr>
        <p:spPr>
          <a:xfrm>
            <a:off x="3707369" y="1269677"/>
            <a:ext cx="664335" cy="247375"/>
          </a:xfrm>
          <a:prstGeom prst="rect">
            <a:avLst/>
          </a:prstGeom>
        </p:spPr>
        <p:txBody>
          <a:bodyPr lIns="0" tIns="0" rIns="0" bIns="0" rtlCol="0" anchor="t">
            <a:spAutoFit/>
          </a:bodyPr>
          <a:lstStyle/>
          <a:p>
            <a:pPr algn="ctr">
              <a:lnSpc>
                <a:spcPts val="1909"/>
              </a:lnSpc>
              <a:spcBef>
                <a:spcPct val="0"/>
              </a:spcBef>
            </a:pPr>
            <a:r>
              <a:rPr lang="en-US" sz="1909" b="1">
                <a:solidFill>
                  <a:srgbClr val="FFFFFF"/>
                </a:solidFill>
                <a:latin typeface="Public Sans Bold"/>
                <a:ea typeface="Public Sans Bold"/>
                <a:cs typeface="Public Sans Bold"/>
                <a:sym typeface="Public Sans Bold"/>
              </a:rPr>
              <a:t>02</a:t>
            </a:r>
          </a:p>
        </p:txBody>
      </p:sp>
      <p:sp>
        <p:nvSpPr>
          <p:cNvPr id="12" name="TextBox 12"/>
          <p:cNvSpPr txBox="1"/>
          <p:nvPr/>
        </p:nvSpPr>
        <p:spPr>
          <a:xfrm>
            <a:off x="3125771" y="2320773"/>
            <a:ext cx="664335" cy="247375"/>
          </a:xfrm>
          <a:prstGeom prst="rect">
            <a:avLst/>
          </a:prstGeom>
        </p:spPr>
        <p:txBody>
          <a:bodyPr lIns="0" tIns="0" rIns="0" bIns="0" rtlCol="0" anchor="t">
            <a:spAutoFit/>
          </a:bodyPr>
          <a:lstStyle/>
          <a:p>
            <a:pPr algn="ctr">
              <a:lnSpc>
                <a:spcPts val="1909"/>
              </a:lnSpc>
              <a:spcBef>
                <a:spcPct val="0"/>
              </a:spcBef>
            </a:pPr>
            <a:r>
              <a:rPr lang="en-US" sz="1909" b="1">
                <a:solidFill>
                  <a:srgbClr val="FFFFFF"/>
                </a:solidFill>
                <a:latin typeface="Public Sans Bold"/>
                <a:ea typeface="Public Sans Bold"/>
                <a:cs typeface="Public Sans Bold"/>
                <a:sym typeface="Public Sans Bold"/>
              </a:rPr>
              <a:t>03</a:t>
            </a:r>
          </a:p>
        </p:txBody>
      </p:sp>
      <p:sp>
        <p:nvSpPr>
          <p:cNvPr id="13" name="TextBox 13"/>
          <p:cNvSpPr txBox="1"/>
          <p:nvPr/>
        </p:nvSpPr>
        <p:spPr>
          <a:xfrm>
            <a:off x="3707369" y="3336404"/>
            <a:ext cx="664335" cy="247375"/>
          </a:xfrm>
          <a:prstGeom prst="rect">
            <a:avLst/>
          </a:prstGeom>
        </p:spPr>
        <p:txBody>
          <a:bodyPr lIns="0" tIns="0" rIns="0" bIns="0" rtlCol="0" anchor="t">
            <a:spAutoFit/>
          </a:bodyPr>
          <a:lstStyle/>
          <a:p>
            <a:pPr algn="ctr">
              <a:lnSpc>
                <a:spcPts val="1909"/>
              </a:lnSpc>
              <a:spcBef>
                <a:spcPct val="0"/>
              </a:spcBef>
            </a:pPr>
            <a:r>
              <a:rPr lang="en-US" sz="1909" b="1">
                <a:solidFill>
                  <a:srgbClr val="FFFFFF"/>
                </a:solidFill>
                <a:latin typeface="Public Sans Bold"/>
                <a:ea typeface="Public Sans Bold"/>
                <a:cs typeface="Public Sans Bold"/>
                <a:sym typeface="Public Sans Bold"/>
              </a:rPr>
              <a:t>04</a:t>
            </a:r>
          </a:p>
        </p:txBody>
      </p:sp>
      <p:sp>
        <p:nvSpPr>
          <p:cNvPr id="14" name="AutoShape 14"/>
          <p:cNvSpPr/>
          <p:nvPr/>
        </p:nvSpPr>
        <p:spPr>
          <a:xfrm flipH="1" flipV="1">
            <a:off x="4039567" y="1008784"/>
            <a:ext cx="5200125" cy="13924"/>
          </a:xfrm>
          <a:prstGeom prst="line">
            <a:avLst/>
          </a:prstGeom>
          <a:ln w="47625" cap="rnd">
            <a:solidFill>
              <a:srgbClr val="5271FF"/>
            </a:solidFill>
            <a:prstDash val="sysDot"/>
            <a:headEnd type="none" w="sm" len="sm"/>
            <a:tailEnd type="none" w="sm" len="sm"/>
          </a:ln>
        </p:spPr>
        <p:txBody>
          <a:bodyPr/>
          <a:lstStyle/>
          <a:p>
            <a:endParaRPr lang="en-GB"/>
          </a:p>
        </p:txBody>
      </p:sp>
      <p:sp>
        <p:nvSpPr>
          <p:cNvPr id="15" name="Freeform 15"/>
          <p:cNvSpPr/>
          <p:nvPr/>
        </p:nvSpPr>
        <p:spPr>
          <a:xfrm>
            <a:off x="4039537" y="4133200"/>
            <a:ext cx="1163197" cy="1386531"/>
          </a:xfrm>
          <a:custGeom>
            <a:avLst/>
            <a:gdLst/>
            <a:ahLst/>
            <a:cxnLst/>
            <a:rect l="l" t="t" r="r" b="b"/>
            <a:pathLst>
              <a:path w="2326394" h="2773062">
                <a:moveTo>
                  <a:pt x="0" y="0"/>
                </a:moveTo>
                <a:lnTo>
                  <a:pt x="2326395" y="0"/>
                </a:lnTo>
                <a:lnTo>
                  <a:pt x="2326395" y="2773062"/>
                </a:lnTo>
                <a:lnTo>
                  <a:pt x="0" y="277306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TextBox 16"/>
          <p:cNvSpPr txBox="1"/>
          <p:nvPr/>
        </p:nvSpPr>
        <p:spPr>
          <a:xfrm>
            <a:off x="4288968" y="4358967"/>
            <a:ext cx="664335" cy="247375"/>
          </a:xfrm>
          <a:prstGeom prst="rect">
            <a:avLst/>
          </a:prstGeom>
        </p:spPr>
        <p:txBody>
          <a:bodyPr lIns="0" tIns="0" rIns="0" bIns="0" rtlCol="0" anchor="t">
            <a:spAutoFit/>
          </a:bodyPr>
          <a:lstStyle/>
          <a:p>
            <a:pPr algn="ctr">
              <a:lnSpc>
                <a:spcPts val="1909"/>
              </a:lnSpc>
              <a:spcBef>
                <a:spcPct val="0"/>
              </a:spcBef>
            </a:pPr>
            <a:r>
              <a:rPr lang="en-US" sz="1909" b="1">
                <a:solidFill>
                  <a:srgbClr val="FFFFFF"/>
                </a:solidFill>
                <a:latin typeface="Public Sans Bold"/>
                <a:ea typeface="Public Sans Bold"/>
                <a:cs typeface="Public Sans Bold"/>
                <a:sym typeface="Public Sans Bold"/>
              </a:rPr>
              <a:t>05</a:t>
            </a:r>
          </a:p>
        </p:txBody>
      </p:sp>
      <p:sp>
        <p:nvSpPr>
          <p:cNvPr id="17" name="AutoShape 17"/>
          <p:cNvSpPr/>
          <p:nvPr/>
        </p:nvSpPr>
        <p:spPr>
          <a:xfrm flipH="1" flipV="1">
            <a:off x="4371735" y="2059766"/>
            <a:ext cx="5200125" cy="13924"/>
          </a:xfrm>
          <a:prstGeom prst="line">
            <a:avLst/>
          </a:prstGeom>
          <a:ln w="47625" cap="rnd">
            <a:solidFill>
              <a:srgbClr val="5271FF"/>
            </a:solidFill>
            <a:prstDash val="sysDot"/>
            <a:headEnd type="none" w="sm" len="sm"/>
            <a:tailEnd type="none" w="sm" len="sm"/>
          </a:ln>
        </p:spPr>
        <p:txBody>
          <a:bodyPr/>
          <a:lstStyle/>
          <a:p>
            <a:endParaRPr lang="en-GB"/>
          </a:p>
        </p:txBody>
      </p:sp>
      <p:sp>
        <p:nvSpPr>
          <p:cNvPr id="18" name="AutoShape 18"/>
          <p:cNvSpPr/>
          <p:nvPr/>
        </p:nvSpPr>
        <p:spPr>
          <a:xfrm flipH="1" flipV="1">
            <a:off x="4019930" y="3093835"/>
            <a:ext cx="5200125" cy="13924"/>
          </a:xfrm>
          <a:prstGeom prst="line">
            <a:avLst/>
          </a:prstGeom>
          <a:ln w="47625" cap="rnd">
            <a:solidFill>
              <a:srgbClr val="5271FF"/>
            </a:solidFill>
            <a:prstDash val="sysDot"/>
            <a:headEnd type="none" w="sm" len="sm"/>
            <a:tailEnd type="none" w="sm" len="sm"/>
          </a:ln>
        </p:spPr>
        <p:txBody>
          <a:bodyPr/>
          <a:lstStyle/>
          <a:p>
            <a:endParaRPr lang="en-GB"/>
          </a:p>
        </p:txBody>
      </p:sp>
      <p:sp>
        <p:nvSpPr>
          <p:cNvPr id="19" name="AutoShape 19"/>
          <p:cNvSpPr/>
          <p:nvPr/>
        </p:nvSpPr>
        <p:spPr>
          <a:xfrm flipH="1" flipV="1">
            <a:off x="4601528" y="4145973"/>
            <a:ext cx="5200125" cy="13924"/>
          </a:xfrm>
          <a:prstGeom prst="line">
            <a:avLst/>
          </a:prstGeom>
          <a:ln w="47625" cap="rnd">
            <a:solidFill>
              <a:srgbClr val="5271FF"/>
            </a:solidFill>
            <a:prstDash val="sysDot"/>
            <a:headEnd type="none" w="sm" len="sm"/>
            <a:tailEnd type="none" w="sm" len="sm"/>
          </a:ln>
        </p:spPr>
        <p:txBody>
          <a:bodyPr/>
          <a:lstStyle/>
          <a:p>
            <a:endParaRPr lang="en-GB"/>
          </a:p>
        </p:txBody>
      </p:sp>
      <p:sp>
        <p:nvSpPr>
          <p:cNvPr id="20" name="TextBox 20"/>
          <p:cNvSpPr txBox="1"/>
          <p:nvPr/>
        </p:nvSpPr>
        <p:spPr>
          <a:xfrm>
            <a:off x="4820531" y="483121"/>
            <a:ext cx="3475151" cy="207557"/>
          </a:xfrm>
          <a:prstGeom prst="rect">
            <a:avLst/>
          </a:prstGeom>
        </p:spPr>
        <p:txBody>
          <a:bodyPr lIns="0" tIns="0" rIns="0" bIns="0" rtlCol="0" anchor="t">
            <a:spAutoFit/>
          </a:bodyPr>
          <a:lstStyle/>
          <a:p>
            <a:pPr algn="just">
              <a:lnSpc>
                <a:spcPts val="1632"/>
              </a:lnSpc>
              <a:spcBef>
                <a:spcPct val="0"/>
              </a:spcBef>
            </a:pPr>
            <a:r>
              <a:rPr lang="en-US" sz="1584" b="1">
                <a:solidFill>
                  <a:srgbClr val="0061FF"/>
                </a:solidFill>
                <a:latin typeface="TT Hoves Bold"/>
                <a:ea typeface="TT Hoves Bold"/>
                <a:cs typeface="TT Hoves Bold"/>
                <a:sym typeface="TT Hoves Bold"/>
              </a:rPr>
              <a:t>Identifying Needs</a:t>
            </a:r>
          </a:p>
        </p:txBody>
      </p:sp>
      <p:sp>
        <p:nvSpPr>
          <p:cNvPr id="21" name="TextBox 21"/>
          <p:cNvSpPr txBox="1"/>
          <p:nvPr/>
        </p:nvSpPr>
        <p:spPr>
          <a:xfrm>
            <a:off x="4820531" y="1452146"/>
            <a:ext cx="3724420" cy="207557"/>
          </a:xfrm>
          <a:prstGeom prst="rect">
            <a:avLst/>
          </a:prstGeom>
        </p:spPr>
        <p:txBody>
          <a:bodyPr lIns="0" tIns="0" rIns="0" bIns="0" rtlCol="0" anchor="t">
            <a:spAutoFit/>
          </a:bodyPr>
          <a:lstStyle/>
          <a:p>
            <a:pPr algn="just">
              <a:lnSpc>
                <a:spcPts val="1632"/>
              </a:lnSpc>
              <a:spcBef>
                <a:spcPct val="0"/>
              </a:spcBef>
            </a:pPr>
            <a:r>
              <a:rPr lang="en-US" sz="1584" b="1">
                <a:solidFill>
                  <a:srgbClr val="0061FF"/>
                </a:solidFill>
                <a:latin typeface="TT Hoves Bold"/>
                <a:ea typeface="TT Hoves Bold"/>
                <a:cs typeface="TT Hoves Bold"/>
                <a:sym typeface="TT Hoves Bold"/>
              </a:rPr>
              <a:t>Targeted Marketing</a:t>
            </a:r>
          </a:p>
        </p:txBody>
      </p:sp>
      <p:sp>
        <p:nvSpPr>
          <p:cNvPr id="22" name="TextBox 22"/>
          <p:cNvSpPr txBox="1"/>
          <p:nvPr/>
        </p:nvSpPr>
        <p:spPr>
          <a:xfrm>
            <a:off x="4820531" y="2517984"/>
            <a:ext cx="3593127" cy="207557"/>
          </a:xfrm>
          <a:prstGeom prst="rect">
            <a:avLst/>
          </a:prstGeom>
        </p:spPr>
        <p:txBody>
          <a:bodyPr lIns="0" tIns="0" rIns="0" bIns="0" rtlCol="0" anchor="t">
            <a:spAutoFit/>
          </a:bodyPr>
          <a:lstStyle/>
          <a:p>
            <a:pPr algn="just">
              <a:lnSpc>
                <a:spcPts val="1632"/>
              </a:lnSpc>
              <a:spcBef>
                <a:spcPct val="0"/>
              </a:spcBef>
            </a:pPr>
            <a:r>
              <a:rPr lang="en-US" sz="1584" b="1">
                <a:solidFill>
                  <a:srgbClr val="0061FF"/>
                </a:solidFill>
                <a:latin typeface="TT Hoves Bold"/>
                <a:ea typeface="TT Hoves Bold"/>
                <a:cs typeface="TT Hoves Bold"/>
                <a:sym typeface="TT Hoves Bold"/>
              </a:rPr>
              <a:t>Product Improvement</a:t>
            </a:r>
          </a:p>
        </p:txBody>
      </p:sp>
      <p:sp>
        <p:nvSpPr>
          <p:cNvPr id="23" name="TextBox 23"/>
          <p:cNvSpPr txBox="1"/>
          <p:nvPr/>
        </p:nvSpPr>
        <p:spPr>
          <a:xfrm>
            <a:off x="4820531" y="3505428"/>
            <a:ext cx="3340399" cy="207557"/>
          </a:xfrm>
          <a:prstGeom prst="rect">
            <a:avLst/>
          </a:prstGeom>
        </p:spPr>
        <p:txBody>
          <a:bodyPr lIns="0" tIns="0" rIns="0" bIns="0" rtlCol="0" anchor="t">
            <a:spAutoFit/>
          </a:bodyPr>
          <a:lstStyle/>
          <a:p>
            <a:pPr algn="just">
              <a:lnSpc>
                <a:spcPts val="1632"/>
              </a:lnSpc>
              <a:spcBef>
                <a:spcPct val="0"/>
              </a:spcBef>
            </a:pPr>
            <a:r>
              <a:rPr lang="en-US" sz="1584" b="1">
                <a:solidFill>
                  <a:srgbClr val="0061FF"/>
                </a:solidFill>
                <a:latin typeface="TT Hoves Bold"/>
                <a:ea typeface="TT Hoves Bold"/>
                <a:cs typeface="TT Hoves Bold"/>
                <a:sym typeface="TT Hoves Bold"/>
              </a:rPr>
              <a:t>Staying Competitive</a:t>
            </a:r>
          </a:p>
        </p:txBody>
      </p:sp>
      <p:sp>
        <p:nvSpPr>
          <p:cNvPr id="24" name="TextBox 24"/>
          <p:cNvSpPr txBox="1"/>
          <p:nvPr/>
        </p:nvSpPr>
        <p:spPr>
          <a:xfrm>
            <a:off x="5429464" y="4624241"/>
            <a:ext cx="2506554" cy="207557"/>
          </a:xfrm>
          <a:prstGeom prst="rect">
            <a:avLst/>
          </a:prstGeom>
        </p:spPr>
        <p:txBody>
          <a:bodyPr lIns="0" tIns="0" rIns="0" bIns="0" rtlCol="0" anchor="t">
            <a:spAutoFit/>
          </a:bodyPr>
          <a:lstStyle/>
          <a:p>
            <a:pPr algn="just">
              <a:lnSpc>
                <a:spcPts val="1632"/>
              </a:lnSpc>
              <a:spcBef>
                <a:spcPct val="0"/>
              </a:spcBef>
            </a:pPr>
            <a:r>
              <a:rPr lang="en-US" sz="1584" b="1">
                <a:solidFill>
                  <a:srgbClr val="0061FF"/>
                </a:solidFill>
                <a:latin typeface="TT Hoves Bold"/>
                <a:ea typeface="TT Hoves Bold"/>
                <a:cs typeface="TT Hoves Bold"/>
                <a:sym typeface="TT Hoves Bold"/>
              </a:rPr>
              <a:t>Consumer Satisfaction</a:t>
            </a:r>
          </a:p>
        </p:txBody>
      </p:sp>
      <p:sp>
        <p:nvSpPr>
          <p:cNvPr id="25" name="Freeform 25"/>
          <p:cNvSpPr/>
          <p:nvPr/>
        </p:nvSpPr>
        <p:spPr>
          <a:xfrm>
            <a:off x="8221546" y="201662"/>
            <a:ext cx="562839" cy="625377"/>
          </a:xfrm>
          <a:custGeom>
            <a:avLst/>
            <a:gdLst/>
            <a:ahLst/>
            <a:cxnLst/>
            <a:rect l="l" t="t" r="r" b="b"/>
            <a:pathLst>
              <a:path w="1125678" h="1250753">
                <a:moveTo>
                  <a:pt x="0" y="0"/>
                </a:moveTo>
                <a:lnTo>
                  <a:pt x="1125678" y="0"/>
                </a:lnTo>
                <a:lnTo>
                  <a:pt x="1125678" y="1250754"/>
                </a:lnTo>
                <a:lnTo>
                  <a:pt x="0" y="125075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6" name="Freeform 26"/>
          <p:cNvSpPr/>
          <p:nvPr/>
        </p:nvSpPr>
        <p:spPr>
          <a:xfrm>
            <a:off x="8237196" y="1259377"/>
            <a:ext cx="531539" cy="545169"/>
          </a:xfrm>
          <a:custGeom>
            <a:avLst/>
            <a:gdLst/>
            <a:ahLst/>
            <a:cxnLst/>
            <a:rect l="l" t="t" r="r" b="b"/>
            <a:pathLst>
              <a:path w="1063078" h="1090337">
                <a:moveTo>
                  <a:pt x="0" y="0"/>
                </a:moveTo>
                <a:lnTo>
                  <a:pt x="1063079" y="0"/>
                </a:lnTo>
                <a:lnTo>
                  <a:pt x="1063079" y="1090337"/>
                </a:lnTo>
                <a:lnTo>
                  <a:pt x="0" y="109033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7" name="Freeform 27"/>
          <p:cNvSpPr/>
          <p:nvPr/>
        </p:nvSpPr>
        <p:spPr>
          <a:xfrm>
            <a:off x="8129253" y="2287181"/>
            <a:ext cx="639483" cy="569140"/>
          </a:xfrm>
          <a:custGeom>
            <a:avLst/>
            <a:gdLst/>
            <a:ahLst/>
            <a:cxnLst/>
            <a:rect l="l" t="t" r="r" b="b"/>
            <a:pathLst>
              <a:path w="1278965" h="1138279">
                <a:moveTo>
                  <a:pt x="0" y="0"/>
                </a:moveTo>
                <a:lnTo>
                  <a:pt x="1278965" y="0"/>
                </a:lnTo>
                <a:lnTo>
                  <a:pt x="1278965" y="1138278"/>
                </a:lnTo>
                <a:lnTo>
                  <a:pt x="0" y="113827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8" name="Freeform 28"/>
          <p:cNvSpPr/>
          <p:nvPr/>
        </p:nvSpPr>
        <p:spPr>
          <a:xfrm>
            <a:off x="8237196" y="3307829"/>
            <a:ext cx="562242" cy="564358"/>
          </a:xfrm>
          <a:custGeom>
            <a:avLst/>
            <a:gdLst/>
            <a:ahLst/>
            <a:cxnLst/>
            <a:rect l="l" t="t" r="r" b="b"/>
            <a:pathLst>
              <a:path w="1124483" h="1128716">
                <a:moveTo>
                  <a:pt x="0" y="0"/>
                </a:moveTo>
                <a:lnTo>
                  <a:pt x="1124484" y="0"/>
                </a:lnTo>
                <a:lnTo>
                  <a:pt x="1124484" y="1128716"/>
                </a:lnTo>
                <a:lnTo>
                  <a:pt x="0" y="112871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9" name="Freeform 29"/>
          <p:cNvSpPr/>
          <p:nvPr/>
        </p:nvSpPr>
        <p:spPr>
          <a:xfrm>
            <a:off x="8221546" y="4335068"/>
            <a:ext cx="638442" cy="588165"/>
          </a:xfrm>
          <a:custGeom>
            <a:avLst/>
            <a:gdLst/>
            <a:ahLst/>
            <a:cxnLst/>
            <a:rect l="l" t="t" r="r" b="b"/>
            <a:pathLst>
              <a:path w="1276884" h="1176329">
                <a:moveTo>
                  <a:pt x="0" y="0"/>
                </a:moveTo>
                <a:lnTo>
                  <a:pt x="1276884" y="0"/>
                </a:lnTo>
                <a:lnTo>
                  <a:pt x="1276884" y="1176330"/>
                </a:lnTo>
                <a:lnTo>
                  <a:pt x="0" y="117633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3112762"/>
            <a:ext cx="4870670" cy="1758430"/>
          </a:xfrm>
          <a:prstGeom prst="rect">
            <a:avLst/>
          </a:prstGeom>
        </p:spPr>
        <p:txBody>
          <a:bodyPr lIns="0" tIns="0" rIns="0" bIns="0" rtlCol="0" anchor="t">
            <a:spAutoFit/>
          </a:bodyPr>
          <a:lstStyle/>
          <a:p>
            <a:pPr>
              <a:lnSpc>
                <a:spcPts val="4397"/>
              </a:lnSpc>
            </a:pPr>
            <a:r>
              <a:rPr lang="en-US" sz="6107" b="1" spc="-299">
                <a:solidFill>
                  <a:srgbClr val="81B0FE"/>
                </a:solidFill>
                <a:latin typeface="TT Hoves Bold"/>
                <a:ea typeface="TT Hoves Bold"/>
                <a:cs typeface="TT Hoves Bold"/>
                <a:sym typeface="TT Hoves Bold"/>
              </a:rPr>
              <a:t>Consumer Research at </a:t>
            </a:r>
            <a:r>
              <a:rPr lang="en-US" sz="6107" b="1" spc="-299">
                <a:solidFill>
                  <a:srgbClr val="FEFFFF"/>
                </a:solidFill>
                <a:latin typeface="TT Hoves Bold"/>
                <a:ea typeface="TT Hoves Bold"/>
                <a:cs typeface="TT Hoves Bold"/>
                <a:sym typeface="TT Hoves Bold"/>
              </a:rPr>
              <a:t>Dropbox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199FE"/>
        </a:solidFill>
        <a:effectLst/>
      </p:bgPr>
    </p:bg>
    <p:spTree>
      <p:nvGrpSpPr>
        <p:cNvPr id="1" name="Shape 325"/>
        <p:cNvGrpSpPr/>
        <p:nvPr/>
      </p:nvGrpSpPr>
      <p:grpSpPr>
        <a:xfrm>
          <a:off x="0" y="0"/>
          <a:ext cx="0" cy="0"/>
          <a:chOff x="0" y="0"/>
          <a:chExt cx="0" cy="0"/>
        </a:xfrm>
      </p:grpSpPr>
      <p:sp>
        <p:nvSpPr>
          <p:cNvPr id="326" name="Google Shape;326;p36"/>
          <p:cNvSpPr txBox="1"/>
          <p:nvPr/>
        </p:nvSpPr>
        <p:spPr>
          <a:xfrm>
            <a:off x="347325" y="3081649"/>
            <a:ext cx="6878400" cy="1881000"/>
          </a:xfrm>
          <a:prstGeom prst="rect">
            <a:avLst/>
          </a:prstGeom>
          <a:noFill/>
          <a:ln>
            <a:noFill/>
          </a:ln>
        </p:spPr>
        <p:txBody>
          <a:bodyPr spcFirstLastPara="1" wrap="square" lIns="0" tIns="0" rIns="0" bIns="0" anchor="t" anchorCtr="0">
            <a:spAutoFit/>
          </a:bodyPr>
          <a:lstStyle/>
          <a:p>
            <a:pPr marL="0" marR="0" lvl="0" indent="0" algn="l" rtl="0">
              <a:lnSpc>
                <a:spcPct val="93999"/>
              </a:lnSpc>
              <a:spcBef>
                <a:spcPts val="0"/>
              </a:spcBef>
              <a:spcAft>
                <a:spcPts val="0"/>
              </a:spcAft>
              <a:buNone/>
            </a:pPr>
            <a:r>
              <a:rPr lang="en" sz="6500" b="1" i="0" u="none" strike="noStrike" cap="none">
                <a:solidFill>
                  <a:srgbClr val="F3F7FF"/>
                </a:solidFill>
                <a:latin typeface="Arial"/>
                <a:ea typeface="Arial"/>
                <a:cs typeface="Arial"/>
                <a:sym typeface="Arial"/>
              </a:rPr>
              <a:t>Design thinking Process </a:t>
            </a:r>
            <a:endParaRPr sz="700"/>
          </a:p>
        </p:txBody>
      </p:sp>
      <p:pic>
        <p:nvPicPr>
          <p:cNvPr id="327" name="Google Shape;327;p36"/>
          <p:cNvPicPr preferRelativeResize="0"/>
          <p:nvPr/>
        </p:nvPicPr>
        <p:blipFill rotWithShape="1">
          <a:blip r:embed="rId3">
            <a:alphaModFix/>
          </a:blip>
          <a:srcRect t="30273" b="32263"/>
          <a:stretch/>
        </p:blipFill>
        <p:spPr>
          <a:xfrm>
            <a:off x="867624" y="1042000"/>
            <a:ext cx="7259049" cy="15297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06484" y="-1240153"/>
            <a:ext cx="6077728" cy="6077728"/>
          </a:xfrm>
          <a:custGeom>
            <a:avLst/>
            <a:gdLst/>
            <a:ahLst/>
            <a:cxnLst/>
            <a:rect l="l" t="t" r="r" b="b"/>
            <a:pathLst>
              <a:path w="12155455" h="12155455">
                <a:moveTo>
                  <a:pt x="0" y="0"/>
                </a:moveTo>
                <a:lnTo>
                  <a:pt x="12155455" y="0"/>
                </a:lnTo>
                <a:lnTo>
                  <a:pt x="12155455" y="12155455"/>
                </a:lnTo>
                <a:lnTo>
                  <a:pt x="0" y="12155455"/>
                </a:lnTo>
                <a:lnTo>
                  <a:pt x="0" y="0"/>
                </a:lnTo>
                <a:close/>
              </a:path>
            </a:pathLst>
          </a:custGeom>
          <a:blipFill>
            <a:blip>
              <a:alphaModFix amt="4000"/>
              <a:extLst>
                <a:ext uri="{96DAC541-7B7A-43D3-8B79-37D633B846F1}">
                  <asvg:svgBlip xmlns:asvg="http://schemas.microsoft.com/office/drawing/2016/SVG/main" r:embed="rId2"/>
                </a:ext>
              </a:extLst>
            </a:blip>
            <a:stretch>
              <a:fillRect/>
            </a:stretch>
          </a:blipFill>
        </p:spPr>
        <p:txBody>
          <a:bodyPr/>
          <a:lstStyle/>
          <a:p>
            <a:endParaRPr lang="en-GB"/>
          </a:p>
        </p:txBody>
      </p:sp>
      <p:sp>
        <p:nvSpPr>
          <p:cNvPr id="3" name="Freeform 3"/>
          <p:cNvSpPr/>
          <p:nvPr/>
        </p:nvSpPr>
        <p:spPr>
          <a:xfrm>
            <a:off x="-1290216" y="-259601"/>
            <a:ext cx="6967891" cy="6967891"/>
          </a:xfrm>
          <a:custGeom>
            <a:avLst/>
            <a:gdLst/>
            <a:ahLst/>
            <a:cxnLst/>
            <a:rect l="l" t="t" r="r" b="b"/>
            <a:pathLst>
              <a:path w="13935782" h="13935782">
                <a:moveTo>
                  <a:pt x="0" y="0"/>
                </a:moveTo>
                <a:lnTo>
                  <a:pt x="13935782" y="0"/>
                </a:lnTo>
                <a:lnTo>
                  <a:pt x="13935782" y="13935782"/>
                </a:lnTo>
                <a:lnTo>
                  <a:pt x="0" y="13935782"/>
                </a:lnTo>
                <a:lnTo>
                  <a:pt x="0" y="0"/>
                </a:lnTo>
                <a:close/>
              </a:path>
            </a:pathLst>
          </a:custGeom>
          <a:blipFill>
            <a:blip>
              <a:alphaModFix amt="52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6275141" y="304817"/>
            <a:ext cx="6077728" cy="6077728"/>
          </a:xfrm>
          <a:custGeom>
            <a:avLst/>
            <a:gdLst/>
            <a:ahLst/>
            <a:cxnLst/>
            <a:rect l="l" t="t" r="r" b="b"/>
            <a:pathLst>
              <a:path w="12155455" h="12155455">
                <a:moveTo>
                  <a:pt x="0" y="0"/>
                </a:moveTo>
                <a:lnTo>
                  <a:pt x="12155455" y="0"/>
                </a:lnTo>
                <a:lnTo>
                  <a:pt x="12155455" y="12155454"/>
                </a:lnTo>
                <a:lnTo>
                  <a:pt x="0" y="12155454"/>
                </a:lnTo>
                <a:lnTo>
                  <a:pt x="0" y="0"/>
                </a:lnTo>
                <a:close/>
              </a:path>
            </a:pathLst>
          </a:custGeom>
          <a:blipFill>
            <a:blip>
              <a:alphaModFix amt="4000"/>
              <a:extLst>
                <a:ext uri="{96DAC541-7B7A-43D3-8B79-37D633B846F1}">
                  <asvg:svgBlip xmlns:asvg="http://schemas.microsoft.com/office/drawing/2016/SVG/main" r:embed="rId2"/>
                </a:ext>
              </a:extLst>
            </a:blip>
            <a:stretch>
              <a:fillRect/>
            </a:stretch>
          </a:blipFill>
        </p:spPr>
        <p:txBody>
          <a:bodyPr/>
          <a:lstStyle/>
          <a:p>
            <a:endParaRPr lang="en-GB"/>
          </a:p>
        </p:txBody>
      </p:sp>
      <p:sp>
        <p:nvSpPr>
          <p:cNvPr id="5" name="Freeform 5"/>
          <p:cNvSpPr/>
          <p:nvPr/>
        </p:nvSpPr>
        <p:spPr>
          <a:xfrm>
            <a:off x="3546207" y="-2130316"/>
            <a:ext cx="6967891" cy="6967891"/>
          </a:xfrm>
          <a:custGeom>
            <a:avLst/>
            <a:gdLst/>
            <a:ahLst/>
            <a:cxnLst/>
            <a:rect l="l" t="t" r="r" b="b"/>
            <a:pathLst>
              <a:path w="13935782" h="13935782">
                <a:moveTo>
                  <a:pt x="0" y="0"/>
                </a:moveTo>
                <a:lnTo>
                  <a:pt x="13935782" y="0"/>
                </a:lnTo>
                <a:lnTo>
                  <a:pt x="13935782" y="13935782"/>
                </a:lnTo>
                <a:lnTo>
                  <a:pt x="0" y="13935782"/>
                </a:lnTo>
                <a:lnTo>
                  <a:pt x="0" y="0"/>
                </a:lnTo>
                <a:close/>
              </a:path>
            </a:pathLst>
          </a:custGeom>
          <a:blipFill>
            <a:blip>
              <a:alphaModFix amt="52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5006212" y="1305190"/>
            <a:ext cx="4411852" cy="3838311"/>
          </a:xfrm>
          <a:custGeom>
            <a:avLst/>
            <a:gdLst/>
            <a:ahLst/>
            <a:cxnLst/>
            <a:rect l="l" t="t" r="r" b="b"/>
            <a:pathLst>
              <a:path w="8823703" h="7676621">
                <a:moveTo>
                  <a:pt x="0" y="0"/>
                </a:moveTo>
                <a:lnTo>
                  <a:pt x="8823703" y="0"/>
                </a:lnTo>
                <a:lnTo>
                  <a:pt x="8823703" y="7676621"/>
                </a:lnTo>
                <a:lnTo>
                  <a:pt x="0" y="7676621"/>
                </a:lnTo>
                <a:lnTo>
                  <a:pt x="0" y="0"/>
                </a:lnTo>
                <a:close/>
              </a:path>
            </a:pathLst>
          </a:custGeom>
          <a:blipFill>
            <a:blip r:embed="rId4"/>
            <a:stretch>
              <a:fillRect/>
            </a:stretch>
          </a:blipFill>
        </p:spPr>
        <p:txBody>
          <a:bodyPr/>
          <a:lstStyle/>
          <a:p>
            <a:endParaRPr lang="en-GB"/>
          </a:p>
        </p:txBody>
      </p:sp>
      <p:sp>
        <p:nvSpPr>
          <p:cNvPr id="7" name="Freeform 7"/>
          <p:cNvSpPr/>
          <p:nvPr/>
        </p:nvSpPr>
        <p:spPr>
          <a:xfrm>
            <a:off x="502445" y="1100344"/>
            <a:ext cx="5846694" cy="3361849"/>
          </a:xfrm>
          <a:custGeom>
            <a:avLst/>
            <a:gdLst/>
            <a:ahLst/>
            <a:cxnLst/>
            <a:rect l="l" t="t" r="r" b="b"/>
            <a:pathLst>
              <a:path w="11693387" h="6723697">
                <a:moveTo>
                  <a:pt x="0" y="0"/>
                </a:moveTo>
                <a:lnTo>
                  <a:pt x="11693387" y="0"/>
                </a:lnTo>
                <a:lnTo>
                  <a:pt x="11693387" y="6723698"/>
                </a:lnTo>
                <a:lnTo>
                  <a:pt x="0" y="672369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2193730" y="4671270"/>
            <a:ext cx="1709677" cy="332610"/>
          </a:xfrm>
          <a:custGeom>
            <a:avLst/>
            <a:gdLst/>
            <a:ahLst/>
            <a:cxnLst/>
            <a:rect l="l" t="t" r="r" b="b"/>
            <a:pathLst>
              <a:path w="3419354" h="665220">
                <a:moveTo>
                  <a:pt x="0" y="0"/>
                </a:moveTo>
                <a:lnTo>
                  <a:pt x="3419354" y="0"/>
                </a:lnTo>
                <a:lnTo>
                  <a:pt x="3419354" y="665220"/>
                </a:lnTo>
                <a:lnTo>
                  <a:pt x="0" y="66522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TextBox 9"/>
          <p:cNvSpPr txBox="1"/>
          <p:nvPr/>
        </p:nvSpPr>
        <p:spPr>
          <a:xfrm>
            <a:off x="4167638" y="2951825"/>
            <a:ext cx="1478285" cy="156133"/>
          </a:xfrm>
          <a:prstGeom prst="rect">
            <a:avLst/>
          </a:prstGeom>
        </p:spPr>
        <p:txBody>
          <a:bodyPr wrap="square" lIns="0" tIns="0" rIns="0" bIns="0" rtlCol="0" anchor="t">
            <a:spAutoFit/>
          </a:bodyPr>
          <a:lstStyle/>
          <a:p>
            <a:pPr algn="ctr">
              <a:lnSpc>
                <a:spcPts val="1284"/>
              </a:lnSpc>
              <a:spcBef>
                <a:spcPct val="0"/>
              </a:spcBef>
            </a:pPr>
            <a:r>
              <a:rPr lang="en-US" sz="917" b="1" dirty="0">
                <a:latin typeface="TT Hoves Bold"/>
                <a:ea typeface="TT Hoves Bold"/>
                <a:cs typeface="TT Hoves Bold"/>
                <a:sym typeface="TT Hoves Bold"/>
              </a:rPr>
              <a:t>Co-Founder of Dropbox</a:t>
            </a:r>
          </a:p>
        </p:txBody>
      </p:sp>
      <p:sp>
        <p:nvSpPr>
          <p:cNvPr id="10" name="TextBox 10"/>
          <p:cNvSpPr txBox="1"/>
          <p:nvPr/>
        </p:nvSpPr>
        <p:spPr>
          <a:xfrm>
            <a:off x="4054467" y="2541971"/>
            <a:ext cx="1695063" cy="348300"/>
          </a:xfrm>
          <a:prstGeom prst="rect">
            <a:avLst/>
          </a:prstGeom>
        </p:spPr>
        <p:txBody>
          <a:bodyPr wrap="square" lIns="0" tIns="0" rIns="0" bIns="0" rtlCol="0" anchor="t">
            <a:spAutoFit/>
          </a:bodyPr>
          <a:lstStyle/>
          <a:p>
            <a:pPr algn="ctr">
              <a:lnSpc>
                <a:spcPts val="2870"/>
              </a:lnSpc>
              <a:spcBef>
                <a:spcPct val="0"/>
              </a:spcBef>
            </a:pPr>
            <a:r>
              <a:rPr lang="en-US" sz="2050" dirty="0">
                <a:latin typeface="Brittany"/>
                <a:ea typeface="Brittany"/>
                <a:cs typeface="Brittany"/>
                <a:sym typeface="Brittany"/>
              </a:rPr>
              <a:t>Drew Houston</a:t>
            </a:r>
          </a:p>
        </p:txBody>
      </p:sp>
      <p:sp>
        <p:nvSpPr>
          <p:cNvPr id="11" name="TextBox 11"/>
          <p:cNvSpPr txBox="1"/>
          <p:nvPr/>
        </p:nvSpPr>
        <p:spPr>
          <a:xfrm>
            <a:off x="1169031" y="1622157"/>
            <a:ext cx="4508645" cy="942566"/>
          </a:xfrm>
          <a:prstGeom prst="rect">
            <a:avLst/>
          </a:prstGeom>
        </p:spPr>
        <p:txBody>
          <a:bodyPr lIns="0" tIns="0" rIns="0" bIns="0" rtlCol="0" anchor="t">
            <a:spAutoFit/>
          </a:bodyPr>
          <a:lstStyle/>
          <a:p>
            <a:pPr algn="just">
              <a:lnSpc>
                <a:spcPts val="2520"/>
              </a:lnSpc>
              <a:spcBef>
                <a:spcPct val="0"/>
              </a:spcBef>
            </a:pPr>
            <a:r>
              <a:rPr lang="en-US" sz="1800" b="1">
                <a:latin typeface="TT Hoves Bold"/>
                <a:ea typeface="TT Hoves Bold"/>
                <a:cs typeface="TT Hoves Bold"/>
                <a:sym typeface="TT Hoves Bold"/>
              </a:rPr>
              <a:t>“It’s not about having a great idea. It’s about solving a real problem and making it simple for the user.”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17715" y="45698"/>
            <a:ext cx="2727630" cy="2727630"/>
          </a:xfrm>
          <a:custGeom>
            <a:avLst/>
            <a:gdLst/>
            <a:ahLst/>
            <a:cxnLst/>
            <a:rect l="l" t="t" r="r" b="b"/>
            <a:pathLst>
              <a:path w="5455260" h="5455260">
                <a:moveTo>
                  <a:pt x="0" y="0"/>
                </a:moveTo>
                <a:lnTo>
                  <a:pt x="5455260" y="0"/>
                </a:lnTo>
                <a:lnTo>
                  <a:pt x="5455260" y="5455261"/>
                </a:lnTo>
                <a:lnTo>
                  <a:pt x="0" y="5455261"/>
                </a:lnTo>
                <a:lnTo>
                  <a:pt x="0" y="0"/>
                </a:lnTo>
                <a:close/>
              </a:path>
            </a:pathLst>
          </a:custGeom>
          <a:blipFill>
            <a:blip>
              <a:alphaModFix amt="44999"/>
              <a:extLst>
                <a:ext uri="{96DAC541-7B7A-43D3-8B79-37D633B846F1}">
                  <asvg:svgBlip xmlns:asvg="http://schemas.microsoft.com/office/drawing/2016/SVG/main" r:embed="rId2"/>
                </a:ext>
              </a:extLst>
            </a:blip>
            <a:stretch>
              <a:fillRect/>
            </a:stretch>
          </a:blipFill>
          <a:ln cap="sq">
            <a:noFill/>
            <a:prstDash val="solid"/>
            <a:miter/>
          </a:ln>
        </p:spPr>
        <p:txBody>
          <a:bodyPr/>
          <a:lstStyle/>
          <a:p>
            <a:endParaRPr lang="en-GB"/>
          </a:p>
        </p:txBody>
      </p:sp>
      <p:sp>
        <p:nvSpPr>
          <p:cNvPr id="3" name="Freeform 3"/>
          <p:cNvSpPr/>
          <p:nvPr/>
        </p:nvSpPr>
        <p:spPr>
          <a:xfrm>
            <a:off x="7822787" y="-3803033"/>
            <a:ext cx="6967891" cy="6967891"/>
          </a:xfrm>
          <a:custGeom>
            <a:avLst/>
            <a:gdLst/>
            <a:ahLst/>
            <a:cxnLst/>
            <a:rect l="l" t="t" r="r" b="b"/>
            <a:pathLst>
              <a:path w="13935782" h="13935782">
                <a:moveTo>
                  <a:pt x="0" y="0"/>
                </a:moveTo>
                <a:lnTo>
                  <a:pt x="13935782" y="0"/>
                </a:lnTo>
                <a:lnTo>
                  <a:pt x="13935782" y="13935782"/>
                </a:lnTo>
                <a:lnTo>
                  <a:pt x="0" y="13935782"/>
                </a:lnTo>
                <a:lnTo>
                  <a:pt x="0" y="0"/>
                </a:lnTo>
                <a:close/>
              </a:path>
            </a:pathLst>
          </a:custGeom>
          <a:blipFill>
            <a:blip>
              <a:alphaModFix amt="52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94870" y="2438670"/>
            <a:ext cx="2704831" cy="2704831"/>
          </a:xfrm>
          <a:custGeom>
            <a:avLst/>
            <a:gdLst/>
            <a:ahLst/>
            <a:cxnLst/>
            <a:rect l="l" t="t" r="r" b="b"/>
            <a:pathLst>
              <a:path w="5409661" h="5409661">
                <a:moveTo>
                  <a:pt x="0" y="0"/>
                </a:moveTo>
                <a:lnTo>
                  <a:pt x="5409661" y="0"/>
                </a:lnTo>
                <a:lnTo>
                  <a:pt x="5409661" y="5409661"/>
                </a:lnTo>
                <a:lnTo>
                  <a:pt x="0" y="5409661"/>
                </a:lnTo>
                <a:lnTo>
                  <a:pt x="0" y="0"/>
                </a:lnTo>
                <a:close/>
              </a:path>
            </a:pathLst>
          </a:custGeom>
          <a:blipFill>
            <a:blip>
              <a:alphaModFix amt="44999"/>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1321213" y="1600223"/>
            <a:ext cx="6501574" cy="575542"/>
          </a:xfrm>
          <a:prstGeom prst="rect">
            <a:avLst/>
          </a:prstGeom>
        </p:spPr>
        <p:txBody>
          <a:bodyPr lIns="0" tIns="0" rIns="0" bIns="0" rtlCol="0" anchor="t">
            <a:spAutoFit/>
          </a:bodyPr>
          <a:lstStyle/>
          <a:p>
            <a:pPr algn="ctr">
              <a:lnSpc>
                <a:spcPts val="4365"/>
              </a:lnSpc>
            </a:pPr>
            <a:r>
              <a:rPr lang="en-US" sz="4500" b="1" spc="-216">
                <a:solidFill>
                  <a:srgbClr val="FFFFFF"/>
                </a:solidFill>
                <a:latin typeface="TT Hoves Bold"/>
                <a:ea typeface="TT Hoves Bold"/>
                <a:cs typeface="TT Hoves Bold"/>
                <a:sym typeface="TT Hoves Bold"/>
              </a:rPr>
              <a:t>A COMBINATION OF </a:t>
            </a:r>
          </a:p>
        </p:txBody>
      </p:sp>
      <p:sp>
        <p:nvSpPr>
          <p:cNvPr id="6" name="TextBox 6"/>
          <p:cNvSpPr txBox="1"/>
          <p:nvPr/>
        </p:nvSpPr>
        <p:spPr>
          <a:xfrm>
            <a:off x="592351" y="2084127"/>
            <a:ext cx="7959299" cy="913905"/>
          </a:xfrm>
          <a:prstGeom prst="rect">
            <a:avLst/>
          </a:prstGeom>
        </p:spPr>
        <p:txBody>
          <a:bodyPr lIns="0" tIns="0" rIns="0" bIns="0" rtlCol="0" anchor="t">
            <a:spAutoFit/>
          </a:bodyPr>
          <a:lstStyle/>
          <a:p>
            <a:pPr algn="ctr">
              <a:lnSpc>
                <a:spcPts val="7564"/>
              </a:lnSpc>
              <a:spcBef>
                <a:spcPct val="0"/>
              </a:spcBef>
            </a:pPr>
            <a:r>
              <a:rPr lang="en-US" sz="5403" spc="-265">
                <a:solidFill>
                  <a:srgbClr val="B9D3FF"/>
                </a:solidFill>
                <a:latin typeface="Brittany"/>
                <a:ea typeface="Brittany"/>
                <a:cs typeface="Brittany"/>
                <a:sym typeface="Brittany"/>
              </a:rPr>
              <a:t>Qualitative      </a:t>
            </a:r>
            <a:r>
              <a:rPr lang="en-US" sz="5403" spc="-265">
                <a:solidFill>
                  <a:srgbClr val="97A8F1"/>
                </a:solidFill>
                <a:latin typeface="Brittany"/>
                <a:ea typeface="Brittany"/>
                <a:cs typeface="Brittany"/>
                <a:sym typeface="Brittany"/>
              </a:rPr>
              <a:t>Quantitative</a:t>
            </a:r>
          </a:p>
        </p:txBody>
      </p:sp>
      <p:sp>
        <p:nvSpPr>
          <p:cNvPr id="7" name="TextBox 7"/>
          <p:cNvSpPr txBox="1"/>
          <p:nvPr/>
        </p:nvSpPr>
        <p:spPr>
          <a:xfrm>
            <a:off x="2432021" y="1343267"/>
            <a:ext cx="3985695" cy="2046907"/>
          </a:xfrm>
          <a:prstGeom prst="rect">
            <a:avLst/>
          </a:prstGeom>
        </p:spPr>
        <p:txBody>
          <a:bodyPr lIns="0" tIns="0" rIns="0" bIns="0" rtlCol="0" anchor="t">
            <a:spAutoFit/>
          </a:bodyPr>
          <a:lstStyle/>
          <a:p>
            <a:pPr algn="ctr">
              <a:lnSpc>
                <a:spcPts val="17031"/>
              </a:lnSpc>
              <a:spcBef>
                <a:spcPct val="0"/>
              </a:spcBef>
            </a:pPr>
            <a:r>
              <a:rPr lang="en-US" sz="12165" spc="-596">
                <a:solidFill>
                  <a:srgbClr val="FFFFFF"/>
                </a:solidFill>
                <a:latin typeface="Brittany"/>
                <a:ea typeface="Brittany"/>
                <a:cs typeface="Brittany"/>
                <a:sym typeface="Brittany"/>
              </a:rPr>
              <a:t>&amp;</a:t>
            </a:r>
          </a:p>
        </p:txBody>
      </p:sp>
      <p:sp>
        <p:nvSpPr>
          <p:cNvPr id="8" name="TextBox 8"/>
          <p:cNvSpPr txBox="1"/>
          <p:nvPr/>
        </p:nvSpPr>
        <p:spPr>
          <a:xfrm>
            <a:off x="1447286" y="3313424"/>
            <a:ext cx="6501574" cy="263470"/>
          </a:xfrm>
          <a:prstGeom prst="rect">
            <a:avLst/>
          </a:prstGeom>
        </p:spPr>
        <p:txBody>
          <a:bodyPr lIns="0" tIns="0" rIns="0" bIns="0" rtlCol="0" anchor="t">
            <a:spAutoFit/>
          </a:bodyPr>
          <a:lstStyle/>
          <a:p>
            <a:pPr algn="ctr">
              <a:lnSpc>
                <a:spcPts val="2037"/>
              </a:lnSpc>
            </a:pPr>
            <a:r>
              <a:rPr lang="en-US" sz="2100" b="1" spc="-100">
                <a:solidFill>
                  <a:srgbClr val="FFFFFF"/>
                </a:solidFill>
                <a:latin typeface="TT Hoves Bold"/>
                <a:ea typeface="TT Hoves Bold"/>
                <a:cs typeface="TT Hoves Bold"/>
                <a:sym typeface="TT Hoves Bold"/>
              </a:rPr>
              <a:t>CONSUMER RESEARCH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68935" y="374578"/>
            <a:ext cx="4217253" cy="1308692"/>
          </a:xfrm>
          <a:prstGeom prst="rect">
            <a:avLst/>
          </a:prstGeom>
        </p:spPr>
        <p:txBody>
          <a:bodyPr lIns="0" tIns="0" rIns="0" bIns="0" rtlCol="0" anchor="t">
            <a:spAutoFit/>
          </a:bodyPr>
          <a:lstStyle/>
          <a:p>
            <a:pPr>
              <a:lnSpc>
                <a:spcPts val="5090"/>
              </a:lnSpc>
            </a:pPr>
            <a:r>
              <a:rPr lang="en-US" sz="4848" b="1" spc="-238">
                <a:solidFill>
                  <a:srgbClr val="0061FE"/>
                </a:solidFill>
                <a:latin typeface="TT Hoves Bold"/>
                <a:ea typeface="TT Hoves Bold"/>
                <a:cs typeface="TT Hoves Bold"/>
                <a:sym typeface="TT Hoves Bold"/>
              </a:rPr>
              <a:t>Surveys</a:t>
            </a:r>
            <a:r>
              <a:rPr lang="en-US" sz="4848" b="1" spc="-238">
                <a:solidFill>
                  <a:srgbClr val="D9D9D9"/>
                </a:solidFill>
                <a:latin typeface="TT Hoves Bold"/>
                <a:ea typeface="TT Hoves Bold"/>
                <a:cs typeface="TT Hoves Bold"/>
                <a:sym typeface="TT Hoves Bold"/>
              </a:rPr>
              <a:t> and </a:t>
            </a:r>
            <a:r>
              <a:rPr lang="en-US" sz="4848" b="1" spc="-238">
                <a:solidFill>
                  <a:srgbClr val="0161FE"/>
                </a:solidFill>
                <a:latin typeface="TT Hoves Bold"/>
                <a:ea typeface="TT Hoves Bold"/>
                <a:cs typeface="TT Hoves Bold"/>
                <a:sym typeface="TT Hoves Bold"/>
              </a:rPr>
              <a:t>Statistics</a:t>
            </a:r>
          </a:p>
        </p:txBody>
      </p:sp>
      <p:sp>
        <p:nvSpPr>
          <p:cNvPr id="3" name="Freeform 3"/>
          <p:cNvSpPr/>
          <p:nvPr/>
        </p:nvSpPr>
        <p:spPr>
          <a:xfrm>
            <a:off x="6827566" y="-1447080"/>
            <a:ext cx="8037659" cy="8037659"/>
          </a:xfrm>
          <a:custGeom>
            <a:avLst/>
            <a:gdLst/>
            <a:ahLst/>
            <a:cxnLst/>
            <a:rect l="l" t="t" r="r" b="b"/>
            <a:pathLst>
              <a:path w="16075318" h="16075318">
                <a:moveTo>
                  <a:pt x="0" y="0"/>
                </a:moveTo>
                <a:lnTo>
                  <a:pt x="16075318" y="0"/>
                </a:lnTo>
                <a:lnTo>
                  <a:pt x="16075318" y="16075318"/>
                </a:lnTo>
                <a:lnTo>
                  <a:pt x="0" y="16075318"/>
                </a:lnTo>
                <a:lnTo>
                  <a:pt x="0" y="0"/>
                </a:lnTo>
                <a:close/>
              </a:path>
            </a:pathLst>
          </a:custGeom>
          <a:blipFill>
            <a:blip>
              <a:alphaModFix amt="52000"/>
              <a:extLst>
                <a:ext uri="{96DAC541-7B7A-43D3-8B79-37D633B846F1}">
                  <asvg:svgBlip xmlns:asvg="http://schemas.microsoft.com/office/drawing/2016/SVG/main" r:embed="rId2"/>
                </a:ext>
              </a:extLst>
            </a:blip>
            <a:stretch>
              <a:fillRect/>
            </a:stretch>
          </a:blipFill>
        </p:spPr>
        <p:txBody>
          <a:bodyPr/>
          <a:lstStyle/>
          <a:p>
            <a:endParaRPr lang="en-GB"/>
          </a:p>
        </p:txBody>
      </p:sp>
      <p:sp>
        <p:nvSpPr>
          <p:cNvPr id="4" name="TextBox 4"/>
          <p:cNvSpPr txBox="1"/>
          <p:nvPr/>
        </p:nvSpPr>
        <p:spPr>
          <a:xfrm rot="-5400000">
            <a:off x="3082" y="2463196"/>
            <a:ext cx="703131" cy="217111"/>
          </a:xfrm>
          <a:prstGeom prst="rect">
            <a:avLst/>
          </a:prstGeom>
        </p:spPr>
        <p:txBody>
          <a:bodyPr lIns="0" tIns="0" rIns="0" bIns="0" rtlCol="0" anchor="t">
            <a:spAutoFit/>
          </a:bodyPr>
          <a:lstStyle/>
          <a:p>
            <a:pPr algn="ctr">
              <a:lnSpc>
                <a:spcPts val="1820"/>
              </a:lnSpc>
              <a:spcBef>
                <a:spcPct val="0"/>
              </a:spcBef>
            </a:pPr>
            <a:r>
              <a:rPr lang="en-US" sz="1300">
                <a:solidFill>
                  <a:srgbClr val="F3F7FF"/>
                </a:solidFill>
                <a:latin typeface="TT Hoves"/>
                <a:ea typeface="TT Hoves"/>
                <a:cs typeface="TT Hoves"/>
                <a:sym typeface="TT Hoves"/>
              </a:rPr>
              <a:t>-</a:t>
            </a:r>
          </a:p>
        </p:txBody>
      </p:sp>
      <p:sp>
        <p:nvSpPr>
          <p:cNvPr id="5" name="TextBox 5"/>
          <p:cNvSpPr txBox="1"/>
          <p:nvPr/>
        </p:nvSpPr>
        <p:spPr>
          <a:xfrm>
            <a:off x="368935" y="1700418"/>
            <a:ext cx="4217253" cy="230832"/>
          </a:xfrm>
          <a:prstGeom prst="rect">
            <a:avLst/>
          </a:prstGeom>
        </p:spPr>
        <p:txBody>
          <a:bodyPr lIns="0" tIns="0" rIns="0" bIns="0" rtlCol="0" anchor="t">
            <a:spAutoFit/>
          </a:bodyPr>
          <a:lstStyle/>
          <a:p>
            <a:pPr>
              <a:lnSpc>
                <a:spcPts val="1783"/>
              </a:lnSpc>
            </a:pPr>
            <a:r>
              <a:rPr lang="en-US" sz="1698" b="1" spc="-83">
                <a:solidFill>
                  <a:srgbClr val="81B0FE"/>
                </a:solidFill>
                <a:latin typeface="TT Hoves Bold"/>
                <a:ea typeface="TT Hoves Bold"/>
                <a:cs typeface="TT Hoves Bold"/>
                <a:sym typeface="TT Hoves Bold"/>
              </a:rPr>
              <a:t>Top Industries that use dropbox</a:t>
            </a:r>
          </a:p>
        </p:txBody>
      </p:sp>
      <p:sp>
        <p:nvSpPr>
          <p:cNvPr id="6" name="TextBox 6"/>
          <p:cNvSpPr txBox="1"/>
          <p:nvPr/>
        </p:nvSpPr>
        <p:spPr>
          <a:xfrm>
            <a:off x="6617371" y="-196136"/>
            <a:ext cx="3132546" cy="2353401"/>
          </a:xfrm>
          <a:prstGeom prst="rect">
            <a:avLst/>
          </a:prstGeom>
        </p:spPr>
        <p:txBody>
          <a:bodyPr lIns="0" tIns="0" rIns="0" bIns="0" rtlCol="0" anchor="t">
            <a:spAutoFit/>
          </a:bodyPr>
          <a:lstStyle/>
          <a:p>
            <a:pPr algn="ctr">
              <a:lnSpc>
                <a:spcPts val="17807"/>
              </a:lnSpc>
            </a:pPr>
            <a:r>
              <a:rPr lang="en-US" sz="18944" b="1" spc="-928">
                <a:solidFill>
                  <a:srgbClr val="0061FE"/>
                </a:solidFill>
                <a:latin typeface="TT Hoves Bold"/>
                <a:ea typeface="TT Hoves Bold"/>
                <a:cs typeface="TT Hoves Bold"/>
                <a:sym typeface="TT Hoves Bold"/>
              </a:rPr>
              <a:t>01</a:t>
            </a:r>
          </a:p>
        </p:txBody>
      </p:sp>
      <p:sp>
        <p:nvSpPr>
          <p:cNvPr id="7" name="Freeform 7"/>
          <p:cNvSpPr/>
          <p:nvPr/>
        </p:nvSpPr>
        <p:spPr>
          <a:xfrm>
            <a:off x="5946156" y="-999853"/>
            <a:ext cx="6293483" cy="6293483"/>
          </a:xfrm>
          <a:custGeom>
            <a:avLst/>
            <a:gdLst/>
            <a:ahLst/>
            <a:cxnLst/>
            <a:rect l="l" t="t" r="r" b="b"/>
            <a:pathLst>
              <a:path w="12586966" h="12586966">
                <a:moveTo>
                  <a:pt x="0" y="0"/>
                </a:moveTo>
                <a:lnTo>
                  <a:pt x="12586966" y="0"/>
                </a:lnTo>
                <a:lnTo>
                  <a:pt x="12586966" y="12586966"/>
                </a:lnTo>
                <a:lnTo>
                  <a:pt x="0" y="12586966"/>
                </a:lnTo>
                <a:lnTo>
                  <a:pt x="0" y="0"/>
                </a:lnTo>
                <a:close/>
              </a:path>
            </a:pathLst>
          </a:custGeom>
          <a:blipFill>
            <a:blip>
              <a:alphaModFix amt="52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TextBox 9"/>
          <p:cNvSpPr txBox="1"/>
          <p:nvPr/>
        </p:nvSpPr>
        <p:spPr>
          <a:xfrm>
            <a:off x="275232" y="2647950"/>
            <a:ext cx="4404659" cy="1619802"/>
          </a:xfrm>
          <a:prstGeom prst="rect">
            <a:avLst/>
          </a:prstGeom>
        </p:spPr>
        <p:txBody>
          <a:bodyPr wrap="square" lIns="0" tIns="0" rIns="0" bIns="0" rtlCol="0" anchor="t">
            <a:spAutoFit/>
          </a:bodyPr>
          <a:lstStyle/>
          <a:p>
            <a:pPr marL="393482" lvl="1" indent="-196741">
              <a:lnSpc>
                <a:spcPts val="1768"/>
              </a:lnSpc>
              <a:buFont typeface="Arial"/>
              <a:buChar char="•"/>
            </a:pPr>
            <a:r>
              <a:rPr lang="en-US" sz="1823" b="1" spc="-87" dirty="0">
                <a:solidFill>
                  <a:srgbClr val="0061FE"/>
                </a:solidFill>
                <a:latin typeface="TT Hoves Bold"/>
                <a:ea typeface="TT Hoves Bold"/>
                <a:cs typeface="TT Hoves Bold"/>
                <a:sym typeface="TT Hoves Bold"/>
              </a:rPr>
              <a:t>Surveying Current Users</a:t>
            </a:r>
          </a:p>
          <a:p>
            <a:pPr>
              <a:lnSpc>
                <a:spcPts val="1768"/>
              </a:lnSpc>
            </a:pPr>
            <a:endParaRPr lang="en-US" sz="1823" b="1" spc="-87" dirty="0">
              <a:solidFill>
                <a:srgbClr val="0061FE"/>
              </a:solidFill>
              <a:latin typeface="TT Hoves Bold"/>
              <a:ea typeface="TT Hoves Bold"/>
              <a:cs typeface="TT Hoves Bold"/>
              <a:sym typeface="TT Hoves Bold"/>
            </a:endParaRPr>
          </a:p>
          <a:p>
            <a:pPr marL="393482" lvl="1" indent="-196741">
              <a:lnSpc>
                <a:spcPts val="1768"/>
              </a:lnSpc>
              <a:buFont typeface="Arial"/>
              <a:buChar char="•"/>
            </a:pPr>
            <a:r>
              <a:rPr lang="en-US" sz="1823" b="1" spc="-87" dirty="0">
                <a:solidFill>
                  <a:srgbClr val="0061FE"/>
                </a:solidFill>
                <a:latin typeface="TT Hoves Bold"/>
                <a:ea typeface="TT Hoves Bold"/>
                <a:cs typeface="TT Hoves Bold"/>
                <a:sym typeface="TT Hoves Bold"/>
              </a:rPr>
              <a:t>Customer Demographic Research</a:t>
            </a:r>
          </a:p>
          <a:p>
            <a:pPr>
              <a:lnSpc>
                <a:spcPts val="1768"/>
              </a:lnSpc>
            </a:pPr>
            <a:endParaRPr lang="en-US" sz="1823" b="1" spc="-87" dirty="0">
              <a:solidFill>
                <a:srgbClr val="0061FE"/>
              </a:solidFill>
              <a:latin typeface="TT Hoves Bold"/>
              <a:ea typeface="TT Hoves Bold"/>
              <a:cs typeface="TT Hoves Bold"/>
              <a:sym typeface="TT Hoves Bold"/>
            </a:endParaRPr>
          </a:p>
          <a:p>
            <a:pPr marL="393482" lvl="1" indent="-196741">
              <a:lnSpc>
                <a:spcPts val="1768"/>
              </a:lnSpc>
              <a:buFont typeface="Arial"/>
              <a:buChar char="•"/>
            </a:pPr>
            <a:r>
              <a:rPr lang="en-US" sz="1823" b="1" spc="-87" dirty="0">
                <a:solidFill>
                  <a:srgbClr val="0061FE"/>
                </a:solidFill>
                <a:latin typeface="TT Hoves Bold"/>
                <a:ea typeface="TT Hoves Bold"/>
                <a:cs typeface="TT Hoves Bold"/>
                <a:sym typeface="TT Hoves Bold"/>
              </a:rPr>
              <a:t>Collaborations and Industry-Specific Solutions</a:t>
            </a:r>
          </a:p>
          <a:p>
            <a:pPr>
              <a:lnSpc>
                <a:spcPts val="1768"/>
              </a:lnSpc>
            </a:pPr>
            <a:endParaRPr lang="en-US" sz="1823" b="1" spc="-87" dirty="0">
              <a:solidFill>
                <a:srgbClr val="0061FE"/>
              </a:solidFill>
              <a:latin typeface="TT Hoves Bold"/>
              <a:ea typeface="TT Hoves Bold"/>
              <a:cs typeface="TT Hoves Bold"/>
              <a:sym typeface="TT Hoves Bold"/>
            </a:endParaRPr>
          </a:p>
          <a:p>
            <a:pPr marL="393482" lvl="1" indent="-196741">
              <a:lnSpc>
                <a:spcPts val="1768"/>
              </a:lnSpc>
              <a:buFont typeface="Arial"/>
              <a:buChar char="•"/>
            </a:pPr>
            <a:r>
              <a:rPr lang="en-US" sz="1823" b="1" spc="-87" dirty="0">
                <a:solidFill>
                  <a:srgbClr val="0061FE"/>
                </a:solidFill>
                <a:latin typeface="TT Hoves Bold"/>
                <a:ea typeface="TT Hoves Bold"/>
                <a:cs typeface="TT Hoves Bold"/>
                <a:sym typeface="TT Hoves Bold"/>
              </a:rPr>
              <a:t>Competitor Analysis</a:t>
            </a:r>
          </a:p>
        </p:txBody>
      </p:sp>
      <p:sp>
        <p:nvSpPr>
          <p:cNvPr id="11" name="Rectangle 10">
            <a:extLst>
              <a:ext uri="{FF2B5EF4-FFF2-40B4-BE49-F238E27FC236}">
                <a16:creationId xmlns:a16="http://schemas.microsoft.com/office/drawing/2014/main" id="{6CD57E1F-C3A3-4135-BF76-D889DCA87F98}"/>
              </a:ext>
            </a:extLst>
          </p:cNvPr>
          <p:cNvSpPr/>
          <p:nvPr/>
        </p:nvSpPr>
        <p:spPr>
          <a:xfrm>
            <a:off x="2625017" y="4874827"/>
            <a:ext cx="2755883" cy="200055"/>
          </a:xfrm>
          <a:prstGeom prst="rect">
            <a:avLst/>
          </a:prstGeom>
        </p:spPr>
        <p:txBody>
          <a:bodyPr wrap="none">
            <a:spAutoFit/>
          </a:bodyPr>
          <a:lstStyle/>
          <a:p>
            <a:r>
              <a:rPr lang="en-US" sz="700" dirty="0">
                <a:hlinkClick r:id="rId4"/>
              </a:rPr>
              <a:t>https://www.tiktok.com/@dropbox/video/7273522316649319726</a:t>
            </a:r>
            <a:r>
              <a:rPr lang="en-US" sz="700" dirty="0"/>
              <a:t> </a:t>
            </a:r>
          </a:p>
        </p:txBody>
      </p:sp>
      <p:pic>
        <p:nvPicPr>
          <p:cNvPr id="13" name="Picture 12">
            <a:extLst>
              <a:ext uri="{FF2B5EF4-FFF2-40B4-BE49-F238E27FC236}">
                <a16:creationId xmlns:a16="http://schemas.microsoft.com/office/drawing/2014/main" id="{9FB7E5E4-E026-450D-A0BD-041D49B7C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519" y="1660193"/>
            <a:ext cx="4298481" cy="328973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68935" y="374578"/>
            <a:ext cx="4217253" cy="1308692"/>
          </a:xfrm>
          <a:prstGeom prst="rect">
            <a:avLst/>
          </a:prstGeom>
        </p:spPr>
        <p:txBody>
          <a:bodyPr lIns="0" tIns="0" rIns="0" bIns="0" rtlCol="0" anchor="t">
            <a:spAutoFit/>
          </a:bodyPr>
          <a:lstStyle/>
          <a:p>
            <a:pPr>
              <a:lnSpc>
                <a:spcPts val="5090"/>
              </a:lnSpc>
            </a:pPr>
            <a:r>
              <a:rPr lang="en-US" sz="4848" b="1" spc="-238">
                <a:solidFill>
                  <a:srgbClr val="0061FE"/>
                </a:solidFill>
                <a:latin typeface="TT Hoves Bold"/>
                <a:ea typeface="TT Hoves Bold"/>
                <a:cs typeface="TT Hoves Bold"/>
                <a:sym typeface="TT Hoves Bold"/>
              </a:rPr>
              <a:t>Surveys</a:t>
            </a:r>
            <a:r>
              <a:rPr lang="en-US" sz="4848" b="1" spc="-238">
                <a:solidFill>
                  <a:srgbClr val="D9D9D9"/>
                </a:solidFill>
                <a:latin typeface="TT Hoves Bold"/>
                <a:ea typeface="TT Hoves Bold"/>
                <a:cs typeface="TT Hoves Bold"/>
                <a:sym typeface="TT Hoves Bold"/>
              </a:rPr>
              <a:t> and </a:t>
            </a:r>
            <a:r>
              <a:rPr lang="en-US" sz="4848" b="1" spc="-238">
                <a:solidFill>
                  <a:srgbClr val="0161FE"/>
                </a:solidFill>
                <a:latin typeface="TT Hoves Bold"/>
                <a:ea typeface="TT Hoves Bold"/>
                <a:cs typeface="TT Hoves Bold"/>
                <a:sym typeface="TT Hoves Bold"/>
              </a:rPr>
              <a:t>Statistics</a:t>
            </a:r>
          </a:p>
        </p:txBody>
      </p:sp>
      <p:sp>
        <p:nvSpPr>
          <p:cNvPr id="3" name="Freeform 3"/>
          <p:cNvSpPr/>
          <p:nvPr/>
        </p:nvSpPr>
        <p:spPr>
          <a:xfrm>
            <a:off x="6827566" y="-1447080"/>
            <a:ext cx="8037659" cy="8037659"/>
          </a:xfrm>
          <a:custGeom>
            <a:avLst/>
            <a:gdLst/>
            <a:ahLst/>
            <a:cxnLst/>
            <a:rect l="l" t="t" r="r" b="b"/>
            <a:pathLst>
              <a:path w="16075318" h="16075318">
                <a:moveTo>
                  <a:pt x="0" y="0"/>
                </a:moveTo>
                <a:lnTo>
                  <a:pt x="16075318" y="0"/>
                </a:lnTo>
                <a:lnTo>
                  <a:pt x="16075318" y="16075318"/>
                </a:lnTo>
                <a:lnTo>
                  <a:pt x="0" y="16075318"/>
                </a:lnTo>
                <a:lnTo>
                  <a:pt x="0" y="0"/>
                </a:lnTo>
                <a:close/>
              </a:path>
            </a:pathLst>
          </a:custGeom>
          <a:blipFill>
            <a:blip>
              <a:alphaModFix amt="52000"/>
              <a:extLst>
                <a:ext uri="{96DAC541-7B7A-43D3-8B79-37D633B846F1}">
                  <asvg:svgBlip xmlns:asvg="http://schemas.microsoft.com/office/drawing/2016/SVG/main" r:embed="rId2"/>
                </a:ext>
              </a:extLst>
            </a:blip>
            <a:stretch>
              <a:fillRect/>
            </a:stretch>
          </a:blipFill>
        </p:spPr>
        <p:txBody>
          <a:bodyPr/>
          <a:lstStyle/>
          <a:p>
            <a:endParaRPr lang="en-GB"/>
          </a:p>
        </p:txBody>
      </p:sp>
      <p:sp>
        <p:nvSpPr>
          <p:cNvPr id="4" name="TextBox 4"/>
          <p:cNvSpPr txBox="1"/>
          <p:nvPr/>
        </p:nvSpPr>
        <p:spPr>
          <a:xfrm rot="-5400000">
            <a:off x="3082" y="2463196"/>
            <a:ext cx="703131" cy="217111"/>
          </a:xfrm>
          <a:prstGeom prst="rect">
            <a:avLst/>
          </a:prstGeom>
        </p:spPr>
        <p:txBody>
          <a:bodyPr lIns="0" tIns="0" rIns="0" bIns="0" rtlCol="0" anchor="t">
            <a:spAutoFit/>
          </a:bodyPr>
          <a:lstStyle/>
          <a:p>
            <a:pPr algn="ctr">
              <a:lnSpc>
                <a:spcPts val="1820"/>
              </a:lnSpc>
              <a:spcBef>
                <a:spcPct val="0"/>
              </a:spcBef>
            </a:pPr>
            <a:r>
              <a:rPr lang="en-US" sz="1300">
                <a:solidFill>
                  <a:srgbClr val="F3F7FF"/>
                </a:solidFill>
                <a:latin typeface="TT Hoves"/>
                <a:ea typeface="TT Hoves"/>
                <a:cs typeface="TT Hoves"/>
                <a:sym typeface="TT Hoves"/>
              </a:rPr>
              <a:t>-</a:t>
            </a:r>
          </a:p>
        </p:txBody>
      </p:sp>
      <p:sp>
        <p:nvSpPr>
          <p:cNvPr id="5" name="Freeform 5"/>
          <p:cNvSpPr/>
          <p:nvPr/>
        </p:nvSpPr>
        <p:spPr>
          <a:xfrm>
            <a:off x="466725" y="1977743"/>
            <a:ext cx="4635563" cy="2410493"/>
          </a:xfrm>
          <a:custGeom>
            <a:avLst/>
            <a:gdLst/>
            <a:ahLst/>
            <a:cxnLst/>
            <a:rect l="l" t="t" r="r" b="b"/>
            <a:pathLst>
              <a:path w="9271125" h="4820985">
                <a:moveTo>
                  <a:pt x="0" y="0"/>
                </a:moveTo>
                <a:lnTo>
                  <a:pt x="9271125" y="0"/>
                </a:lnTo>
                <a:lnTo>
                  <a:pt x="9271125" y="4820985"/>
                </a:lnTo>
                <a:lnTo>
                  <a:pt x="0" y="4820985"/>
                </a:lnTo>
                <a:lnTo>
                  <a:pt x="0" y="0"/>
                </a:lnTo>
                <a:close/>
              </a:path>
            </a:pathLst>
          </a:custGeom>
          <a:blipFill>
            <a:blip r:embed="rId3"/>
            <a:stretch>
              <a:fillRect l="-77646" t="-80207" r="-78084" b="-96424"/>
            </a:stretch>
          </a:blipFill>
        </p:spPr>
        <p:txBody>
          <a:bodyPr/>
          <a:lstStyle/>
          <a:p>
            <a:endParaRPr lang="en-GB"/>
          </a:p>
        </p:txBody>
      </p:sp>
      <p:sp>
        <p:nvSpPr>
          <p:cNvPr id="6" name="TextBox 6"/>
          <p:cNvSpPr txBox="1"/>
          <p:nvPr/>
        </p:nvSpPr>
        <p:spPr>
          <a:xfrm>
            <a:off x="1991853" y="4407286"/>
            <a:ext cx="4217253" cy="230832"/>
          </a:xfrm>
          <a:prstGeom prst="rect">
            <a:avLst/>
          </a:prstGeom>
        </p:spPr>
        <p:txBody>
          <a:bodyPr lIns="0" tIns="0" rIns="0" bIns="0" rtlCol="0" anchor="t">
            <a:spAutoFit/>
          </a:bodyPr>
          <a:lstStyle/>
          <a:p>
            <a:pPr>
              <a:lnSpc>
                <a:spcPts val="1783"/>
              </a:lnSpc>
            </a:pPr>
            <a:r>
              <a:rPr lang="en-US" sz="1698" b="1" spc="-83">
                <a:latin typeface="TT Hoves Bold"/>
                <a:ea typeface="TT Hoves Bold"/>
                <a:cs typeface="TT Hoves Bold"/>
                <a:sym typeface="TT Hoves Bold"/>
              </a:rPr>
              <a:t>Registered users</a:t>
            </a:r>
          </a:p>
        </p:txBody>
      </p:sp>
      <p:grpSp>
        <p:nvGrpSpPr>
          <p:cNvPr id="7" name="Group 7"/>
          <p:cNvGrpSpPr/>
          <p:nvPr/>
        </p:nvGrpSpPr>
        <p:grpSpPr>
          <a:xfrm>
            <a:off x="5788790" y="-333239"/>
            <a:ext cx="3355211" cy="5939448"/>
            <a:chOff x="0" y="0"/>
            <a:chExt cx="1767354" cy="3128598"/>
          </a:xfrm>
        </p:grpSpPr>
        <p:sp>
          <p:nvSpPr>
            <p:cNvPr id="8" name="Freeform 8"/>
            <p:cNvSpPr/>
            <p:nvPr/>
          </p:nvSpPr>
          <p:spPr>
            <a:xfrm>
              <a:off x="0" y="0"/>
              <a:ext cx="1767354" cy="3128598"/>
            </a:xfrm>
            <a:custGeom>
              <a:avLst/>
              <a:gdLst/>
              <a:ahLst/>
              <a:cxnLst/>
              <a:rect l="l" t="t" r="r" b="b"/>
              <a:pathLst>
                <a:path w="1767354" h="3128598">
                  <a:moveTo>
                    <a:pt x="0" y="0"/>
                  </a:moveTo>
                  <a:lnTo>
                    <a:pt x="1767354" y="0"/>
                  </a:lnTo>
                  <a:lnTo>
                    <a:pt x="1767354" y="3128598"/>
                  </a:lnTo>
                  <a:lnTo>
                    <a:pt x="0" y="3128598"/>
                  </a:lnTo>
                  <a:close/>
                </a:path>
              </a:pathLst>
            </a:custGeom>
            <a:solidFill>
              <a:srgbClr val="D9D9D9"/>
            </a:solidFill>
          </p:spPr>
          <p:txBody>
            <a:bodyPr/>
            <a:lstStyle/>
            <a:p>
              <a:endParaRPr lang="en-GB"/>
            </a:p>
          </p:txBody>
        </p:sp>
        <p:sp>
          <p:nvSpPr>
            <p:cNvPr id="9" name="TextBox 9"/>
            <p:cNvSpPr txBox="1"/>
            <p:nvPr/>
          </p:nvSpPr>
          <p:spPr>
            <a:xfrm>
              <a:off x="0" y="-57150"/>
              <a:ext cx="1767354" cy="3185748"/>
            </a:xfrm>
            <a:prstGeom prst="rect">
              <a:avLst/>
            </a:prstGeom>
          </p:spPr>
          <p:txBody>
            <a:bodyPr lIns="25400" tIns="25400" rIns="25400" bIns="25400" rtlCol="0" anchor="ctr"/>
            <a:lstStyle/>
            <a:p>
              <a:pPr algn="ctr">
                <a:lnSpc>
                  <a:spcPts val="1820"/>
                </a:lnSpc>
              </a:pPr>
              <a:endParaRPr sz="700"/>
            </a:p>
          </p:txBody>
        </p:sp>
      </p:grpSp>
      <p:sp>
        <p:nvSpPr>
          <p:cNvPr id="10" name="TextBox 10"/>
          <p:cNvSpPr txBox="1"/>
          <p:nvPr/>
        </p:nvSpPr>
        <p:spPr>
          <a:xfrm>
            <a:off x="5943490" y="1952929"/>
            <a:ext cx="2796640" cy="2761140"/>
          </a:xfrm>
          <a:prstGeom prst="rect">
            <a:avLst/>
          </a:prstGeom>
        </p:spPr>
        <p:txBody>
          <a:bodyPr lIns="0" tIns="0" rIns="0" bIns="0" rtlCol="0" anchor="t">
            <a:spAutoFit/>
          </a:bodyPr>
          <a:lstStyle/>
          <a:p>
            <a:pPr marL="393482" lvl="1" indent="-196741" algn="just">
              <a:lnSpc>
                <a:spcPts val="1768"/>
              </a:lnSpc>
              <a:buFont typeface="Arial"/>
              <a:buChar char="•"/>
            </a:pPr>
            <a:r>
              <a:rPr lang="en-US" sz="1823" b="1" spc="-87">
                <a:solidFill>
                  <a:srgbClr val="0061FE"/>
                </a:solidFill>
                <a:latin typeface="TT Hoves Bold"/>
                <a:ea typeface="TT Hoves Bold"/>
                <a:cs typeface="TT Hoves Bold"/>
                <a:sym typeface="TT Hoves Bold"/>
              </a:rPr>
              <a:t>Tracking users growth  pattern </a:t>
            </a:r>
          </a:p>
          <a:p>
            <a:pPr algn="just">
              <a:lnSpc>
                <a:spcPts val="1768"/>
              </a:lnSpc>
            </a:pPr>
            <a:endParaRPr lang="en-US" sz="1823" b="1" spc="-87">
              <a:solidFill>
                <a:srgbClr val="0061FE"/>
              </a:solidFill>
              <a:latin typeface="TT Hoves Bold"/>
              <a:ea typeface="TT Hoves Bold"/>
              <a:cs typeface="TT Hoves Bold"/>
              <a:sym typeface="TT Hoves Bold"/>
            </a:endParaRPr>
          </a:p>
          <a:p>
            <a:pPr marL="393482" lvl="1" indent="-196741" algn="just">
              <a:lnSpc>
                <a:spcPts val="1768"/>
              </a:lnSpc>
              <a:buFont typeface="Arial"/>
              <a:buChar char="•"/>
            </a:pPr>
            <a:r>
              <a:rPr lang="en-US" sz="1823" b="1" spc="-87">
                <a:solidFill>
                  <a:srgbClr val="0061FE"/>
                </a:solidFill>
                <a:latin typeface="TT Hoves Bold"/>
                <a:ea typeface="TT Hoves Bold"/>
                <a:cs typeface="TT Hoves Bold"/>
                <a:sym typeface="TT Hoves Bold"/>
              </a:rPr>
              <a:t>Impact of Product Updates/Feature Introductions</a:t>
            </a:r>
          </a:p>
          <a:p>
            <a:pPr algn="just">
              <a:lnSpc>
                <a:spcPts val="1768"/>
              </a:lnSpc>
            </a:pPr>
            <a:endParaRPr lang="en-US" sz="1823" b="1" spc="-87">
              <a:solidFill>
                <a:srgbClr val="0061FE"/>
              </a:solidFill>
              <a:latin typeface="TT Hoves Bold"/>
              <a:ea typeface="TT Hoves Bold"/>
              <a:cs typeface="TT Hoves Bold"/>
              <a:sym typeface="TT Hoves Bold"/>
            </a:endParaRPr>
          </a:p>
          <a:p>
            <a:pPr marL="393482" lvl="1" indent="-196741" algn="just">
              <a:lnSpc>
                <a:spcPts val="1768"/>
              </a:lnSpc>
              <a:buFont typeface="Arial"/>
              <a:buChar char="•"/>
            </a:pPr>
            <a:r>
              <a:rPr lang="en-US" sz="1823" b="1" spc="-87">
                <a:solidFill>
                  <a:srgbClr val="0061FE"/>
                </a:solidFill>
                <a:latin typeface="TT Hoves Bold"/>
                <a:ea typeface="TT Hoves Bold"/>
                <a:cs typeface="TT Hoves Bold"/>
                <a:sym typeface="TT Hoves Bold"/>
              </a:rPr>
              <a:t>Influence of Marketing &amp; Partnerships</a:t>
            </a:r>
          </a:p>
          <a:p>
            <a:pPr algn="just">
              <a:lnSpc>
                <a:spcPts val="1719"/>
              </a:lnSpc>
            </a:pPr>
            <a:endParaRPr lang="en-US" sz="1823" b="1" spc="-87">
              <a:solidFill>
                <a:srgbClr val="0061FE"/>
              </a:solidFill>
              <a:latin typeface="TT Hoves Bold"/>
              <a:ea typeface="TT Hoves Bold"/>
              <a:cs typeface="TT Hoves Bold"/>
              <a:sym typeface="TT Hoves Bold"/>
            </a:endParaRPr>
          </a:p>
          <a:p>
            <a:pPr marL="393482" lvl="1" indent="-196741" algn="just">
              <a:lnSpc>
                <a:spcPts val="1768"/>
              </a:lnSpc>
              <a:buFont typeface="Arial"/>
              <a:buChar char="•"/>
            </a:pPr>
            <a:r>
              <a:rPr lang="en-US" sz="1823" b="1" spc="-87">
                <a:solidFill>
                  <a:srgbClr val="0061FE"/>
                </a:solidFill>
                <a:latin typeface="TT Hoves Bold"/>
                <a:ea typeface="TT Hoves Bold"/>
                <a:cs typeface="TT Hoves Bold"/>
                <a:sym typeface="TT Hoves Bold"/>
              </a:rPr>
              <a:t>Pricing and Value Perception</a:t>
            </a:r>
          </a:p>
        </p:txBody>
      </p:sp>
      <p:sp>
        <p:nvSpPr>
          <p:cNvPr id="11" name="TextBox 11"/>
          <p:cNvSpPr txBox="1"/>
          <p:nvPr/>
        </p:nvSpPr>
        <p:spPr>
          <a:xfrm>
            <a:off x="6617371" y="-196253"/>
            <a:ext cx="3132546" cy="2353401"/>
          </a:xfrm>
          <a:prstGeom prst="rect">
            <a:avLst/>
          </a:prstGeom>
        </p:spPr>
        <p:txBody>
          <a:bodyPr lIns="0" tIns="0" rIns="0" bIns="0" rtlCol="0" anchor="t">
            <a:spAutoFit/>
          </a:bodyPr>
          <a:lstStyle/>
          <a:p>
            <a:pPr algn="ctr">
              <a:lnSpc>
                <a:spcPts val="17807"/>
              </a:lnSpc>
            </a:pPr>
            <a:r>
              <a:rPr lang="en-US" sz="18944" b="1" spc="-928">
                <a:solidFill>
                  <a:srgbClr val="F3F7FF"/>
                </a:solidFill>
                <a:latin typeface="TT Hoves Bold"/>
                <a:ea typeface="TT Hoves Bold"/>
                <a:cs typeface="TT Hoves Bold"/>
                <a:sym typeface="TT Hoves Bold"/>
              </a:rPr>
              <a:t>01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4758" y="0"/>
            <a:ext cx="6967891" cy="6967891"/>
          </a:xfrm>
          <a:custGeom>
            <a:avLst/>
            <a:gdLst/>
            <a:ahLst/>
            <a:cxnLst/>
            <a:rect l="l" t="t" r="r" b="b"/>
            <a:pathLst>
              <a:path w="13935782" h="13935782">
                <a:moveTo>
                  <a:pt x="0" y="0"/>
                </a:moveTo>
                <a:lnTo>
                  <a:pt x="13935782" y="0"/>
                </a:lnTo>
                <a:lnTo>
                  <a:pt x="13935782" y="13935782"/>
                </a:lnTo>
                <a:lnTo>
                  <a:pt x="0" y="13935782"/>
                </a:lnTo>
                <a:lnTo>
                  <a:pt x="0" y="0"/>
                </a:lnTo>
                <a:close/>
              </a:path>
            </a:pathLst>
          </a:custGeom>
          <a:blipFill>
            <a:blip>
              <a:alphaModFix amt="52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6827566" y="-1447080"/>
            <a:ext cx="8037659" cy="8037659"/>
          </a:xfrm>
          <a:custGeom>
            <a:avLst/>
            <a:gdLst/>
            <a:ahLst/>
            <a:cxnLst/>
            <a:rect l="l" t="t" r="r" b="b"/>
            <a:pathLst>
              <a:path w="16075318" h="16075318">
                <a:moveTo>
                  <a:pt x="0" y="0"/>
                </a:moveTo>
                <a:lnTo>
                  <a:pt x="16075318" y="0"/>
                </a:lnTo>
                <a:lnTo>
                  <a:pt x="16075318" y="16075318"/>
                </a:lnTo>
                <a:lnTo>
                  <a:pt x="0" y="16075318"/>
                </a:lnTo>
                <a:lnTo>
                  <a:pt x="0" y="0"/>
                </a:lnTo>
                <a:close/>
              </a:path>
            </a:pathLst>
          </a:custGeom>
          <a:blipFill>
            <a:blip>
              <a:alphaModFix amt="52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5788790" y="-333239"/>
            <a:ext cx="3355211" cy="5939448"/>
            <a:chOff x="0" y="0"/>
            <a:chExt cx="1767354" cy="3128598"/>
          </a:xfrm>
        </p:grpSpPr>
        <p:sp>
          <p:nvSpPr>
            <p:cNvPr id="5" name="Freeform 5"/>
            <p:cNvSpPr/>
            <p:nvPr/>
          </p:nvSpPr>
          <p:spPr>
            <a:xfrm>
              <a:off x="0" y="0"/>
              <a:ext cx="1767354" cy="3128598"/>
            </a:xfrm>
            <a:custGeom>
              <a:avLst/>
              <a:gdLst/>
              <a:ahLst/>
              <a:cxnLst/>
              <a:rect l="l" t="t" r="r" b="b"/>
              <a:pathLst>
                <a:path w="1767354" h="3128598">
                  <a:moveTo>
                    <a:pt x="0" y="0"/>
                  </a:moveTo>
                  <a:lnTo>
                    <a:pt x="1767354" y="0"/>
                  </a:lnTo>
                  <a:lnTo>
                    <a:pt x="1767354" y="3128598"/>
                  </a:lnTo>
                  <a:lnTo>
                    <a:pt x="0" y="3128598"/>
                  </a:lnTo>
                  <a:close/>
                </a:path>
              </a:pathLst>
            </a:custGeom>
            <a:solidFill>
              <a:srgbClr val="3D84FE"/>
            </a:solidFill>
          </p:spPr>
          <p:txBody>
            <a:bodyPr/>
            <a:lstStyle/>
            <a:p>
              <a:endParaRPr lang="en-GB"/>
            </a:p>
          </p:txBody>
        </p:sp>
        <p:sp>
          <p:nvSpPr>
            <p:cNvPr id="6" name="TextBox 6"/>
            <p:cNvSpPr txBox="1"/>
            <p:nvPr/>
          </p:nvSpPr>
          <p:spPr>
            <a:xfrm>
              <a:off x="0" y="-57150"/>
              <a:ext cx="1767354" cy="3185748"/>
            </a:xfrm>
            <a:prstGeom prst="rect">
              <a:avLst/>
            </a:prstGeom>
          </p:spPr>
          <p:txBody>
            <a:bodyPr lIns="25400" tIns="25400" rIns="25400" bIns="25400" rtlCol="0" anchor="ctr"/>
            <a:lstStyle/>
            <a:p>
              <a:pPr algn="ctr">
                <a:lnSpc>
                  <a:spcPts val="1820"/>
                </a:lnSpc>
              </a:pPr>
              <a:endParaRPr sz="700"/>
            </a:p>
          </p:txBody>
        </p:sp>
      </p:gr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6309107" y="579086"/>
            <a:ext cx="2314575" cy="4114800"/>
          </a:xfrm>
          <a:prstGeom prst="rect">
            <a:avLst/>
          </a:prstGeom>
        </p:spPr>
      </p:pic>
      <p:sp>
        <p:nvSpPr>
          <p:cNvPr id="8" name="TextBox 8"/>
          <p:cNvSpPr txBox="1"/>
          <p:nvPr/>
        </p:nvSpPr>
        <p:spPr>
          <a:xfrm>
            <a:off x="368935" y="696047"/>
            <a:ext cx="4217253" cy="654666"/>
          </a:xfrm>
          <a:prstGeom prst="rect">
            <a:avLst/>
          </a:prstGeom>
        </p:spPr>
        <p:txBody>
          <a:bodyPr lIns="0" tIns="0" rIns="0" bIns="0" rtlCol="0" anchor="t">
            <a:spAutoFit/>
          </a:bodyPr>
          <a:lstStyle/>
          <a:p>
            <a:pPr>
              <a:lnSpc>
                <a:spcPts val="5090"/>
              </a:lnSpc>
            </a:pPr>
            <a:r>
              <a:rPr lang="en-US" sz="4848" b="1" spc="-238">
                <a:solidFill>
                  <a:srgbClr val="0061FE"/>
                </a:solidFill>
                <a:latin typeface="TT Hoves Bold"/>
                <a:ea typeface="TT Hoves Bold"/>
                <a:cs typeface="TT Hoves Bold"/>
                <a:sym typeface="TT Hoves Bold"/>
              </a:rPr>
              <a:t>User Interviews</a:t>
            </a:r>
          </a:p>
        </p:txBody>
      </p:sp>
      <p:sp>
        <p:nvSpPr>
          <p:cNvPr id="9" name="TextBox 9"/>
          <p:cNvSpPr txBox="1"/>
          <p:nvPr/>
        </p:nvSpPr>
        <p:spPr>
          <a:xfrm rot="-5400000">
            <a:off x="3082" y="2463196"/>
            <a:ext cx="703131" cy="217111"/>
          </a:xfrm>
          <a:prstGeom prst="rect">
            <a:avLst/>
          </a:prstGeom>
        </p:spPr>
        <p:txBody>
          <a:bodyPr lIns="0" tIns="0" rIns="0" bIns="0" rtlCol="0" anchor="t">
            <a:spAutoFit/>
          </a:bodyPr>
          <a:lstStyle/>
          <a:p>
            <a:pPr algn="ctr">
              <a:lnSpc>
                <a:spcPts val="1820"/>
              </a:lnSpc>
              <a:spcBef>
                <a:spcPct val="0"/>
              </a:spcBef>
            </a:pPr>
            <a:r>
              <a:rPr lang="en-US" sz="1300">
                <a:solidFill>
                  <a:srgbClr val="F3F7FF"/>
                </a:solidFill>
                <a:latin typeface="TT Hoves"/>
                <a:ea typeface="TT Hoves"/>
                <a:cs typeface="TT Hoves"/>
                <a:sym typeface="TT Hoves"/>
              </a:rPr>
              <a:t>-</a:t>
            </a:r>
          </a:p>
        </p:txBody>
      </p:sp>
      <p:sp>
        <p:nvSpPr>
          <p:cNvPr id="10" name="TextBox 10"/>
          <p:cNvSpPr txBox="1"/>
          <p:nvPr/>
        </p:nvSpPr>
        <p:spPr>
          <a:xfrm>
            <a:off x="368935" y="2000831"/>
            <a:ext cx="4593779" cy="1966051"/>
          </a:xfrm>
          <a:prstGeom prst="rect">
            <a:avLst/>
          </a:prstGeom>
        </p:spPr>
        <p:txBody>
          <a:bodyPr lIns="0" tIns="0" rIns="0" bIns="0" rtlCol="0" anchor="t">
            <a:spAutoFit/>
          </a:bodyPr>
          <a:lstStyle/>
          <a:p>
            <a:pPr marL="393482" lvl="1" indent="-196741" algn="just">
              <a:lnSpc>
                <a:spcPts val="2223"/>
              </a:lnSpc>
              <a:buFont typeface="Arial"/>
              <a:buChar char="•"/>
            </a:pPr>
            <a:r>
              <a:rPr lang="en-US" sz="1823" b="1" spc="-87">
                <a:solidFill>
                  <a:srgbClr val="0061FE"/>
                </a:solidFill>
                <a:latin typeface="TT Hoves Bold"/>
                <a:ea typeface="TT Hoves Bold"/>
                <a:cs typeface="TT Hoves Bold"/>
                <a:sym typeface="TT Hoves Bold"/>
              </a:rPr>
              <a:t>Humanizing Data and Insights</a:t>
            </a:r>
          </a:p>
          <a:p>
            <a:pPr algn="just">
              <a:lnSpc>
                <a:spcPts val="2223"/>
              </a:lnSpc>
            </a:pPr>
            <a:endParaRPr lang="en-US" sz="1823" b="1" spc="-87">
              <a:solidFill>
                <a:srgbClr val="0061FE"/>
              </a:solidFill>
              <a:latin typeface="TT Hoves Bold"/>
              <a:ea typeface="TT Hoves Bold"/>
              <a:cs typeface="TT Hoves Bold"/>
              <a:sym typeface="TT Hoves Bold"/>
            </a:endParaRPr>
          </a:p>
          <a:p>
            <a:pPr marL="393482" lvl="1" indent="-196741" algn="just">
              <a:lnSpc>
                <a:spcPts val="2223"/>
              </a:lnSpc>
              <a:buFont typeface="Arial"/>
              <a:buChar char="•"/>
            </a:pPr>
            <a:r>
              <a:rPr lang="en-US" sz="1823" b="1" spc="-87">
                <a:solidFill>
                  <a:srgbClr val="0061FE"/>
                </a:solidFill>
                <a:latin typeface="TT Hoves Bold"/>
                <a:ea typeface="TT Hoves Bold"/>
                <a:cs typeface="TT Hoves Bold"/>
                <a:sym typeface="TT Hoves Bold"/>
              </a:rPr>
              <a:t>Uncovering Hidden Insights</a:t>
            </a:r>
          </a:p>
          <a:p>
            <a:pPr algn="just">
              <a:lnSpc>
                <a:spcPts val="2223"/>
              </a:lnSpc>
            </a:pPr>
            <a:endParaRPr lang="en-US" sz="1823" b="1" spc="-87">
              <a:solidFill>
                <a:srgbClr val="0061FE"/>
              </a:solidFill>
              <a:latin typeface="TT Hoves Bold"/>
              <a:ea typeface="TT Hoves Bold"/>
              <a:cs typeface="TT Hoves Bold"/>
              <a:sym typeface="TT Hoves Bold"/>
            </a:endParaRPr>
          </a:p>
          <a:p>
            <a:pPr marL="393482" lvl="1" indent="-196741" algn="just">
              <a:lnSpc>
                <a:spcPts val="2223"/>
              </a:lnSpc>
              <a:buFont typeface="Arial"/>
              <a:buChar char="•"/>
            </a:pPr>
            <a:r>
              <a:rPr lang="en-US" sz="1823" b="1" spc="-87">
                <a:solidFill>
                  <a:srgbClr val="0061FE"/>
                </a:solidFill>
                <a:latin typeface="TT Hoves Bold"/>
                <a:ea typeface="TT Hoves Bold"/>
                <a:cs typeface="TT Hoves Bold"/>
                <a:sym typeface="TT Hoves Bold"/>
              </a:rPr>
              <a:t>Building Trust with Users</a:t>
            </a:r>
          </a:p>
          <a:p>
            <a:pPr algn="just">
              <a:lnSpc>
                <a:spcPts val="2223"/>
              </a:lnSpc>
            </a:pPr>
            <a:endParaRPr lang="en-US" sz="1823" b="1" spc="-87">
              <a:solidFill>
                <a:srgbClr val="0061FE"/>
              </a:solidFill>
              <a:latin typeface="TT Hoves Bold"/>
              <a:ea typeface="TT Hoves Bold"/>
              <a:cs typeface="TT Hoves Bold"/>
              <a:sym typeface="TT Hoves Bold"/>
            </a:endParaRPr>
          </a:p>
          <a:p>
            <a:pPr marL="393482" lvl="1" indent="-196741" algn="just">
              <a:lnSpc>
                <a:spcPts val="2223"/>
              </a:lnSpc>
              <a:buFont typeface="Arial"/>
              <a:buChar char="•"/>
            </a:pPr>
            <a:r>
              <a:rPr lang="en-US" sz="1823" b="1" spc="-87">
                <a:solidFill>
                  <a:srgbClr val="0061FE"/>
                </a:solidFill>
                <a:latin typeface="TT Hoves Bold"/>
                <a:ea typeface="TT Hoves Bold"/>
                <a:cs typeface="TT Hoves Bold"/>
                <a:sym typeface="TT Hoves Bold"/>
              </a:rPr>
              <a:t>User-Centric Culture</a:t>
            </a:r>
          </a:p>
        </p:txBody>
      </p:sp>
      <p:sp>
        <p:nvSpPr>
          <p:cNvPr id="11" name="TextBox 11"/>
          <p:cNvSpPr txBox="1"/>
          <p:nvPr/>
        </p:nvSpPr>
        <p:spPr>
          <a:xfrm>
            <a:off x="2933506" y="3390040"/>
            <a:ext cx="3132546" cy="2353401"/>
          </a:xfrm>
          <a:prstGeom prst="rect">
            <a:avLst/>
          </a:prstGeom>
        </p:spPr>
        <p:txBody>
          <a:bodyPr lIns="0" tIns="0" rIns="0" bIns="0" rtlCol="0" anchor="t">
            <a:spAutoFit/>
          </a:bodyPr>
          <a:lstStyle/>
          <a:p>
            <a:pPr algn="ctr">
              <a:lnSpc>
                <a:spcPts val="17807"/>
              </a:lnSpc>
            </a:pPr>
            <a:r>
              <a:rPr lang="en-US" sz="18944" b="1" spc="-928">
                <a:solidFill>
                  <a:srgbClr val="F3F7FF"/>
                </a:solidFill>
                <a:latin typeface="TT Hoves Bold"/>
                <a:ea typeface="TT Hoves Bold"/>
                <a:cs typeface="TT Hoves Bold"/>
                <a:sym typeface="TT Hoves Bold"/>
              </a:rPr>
              <a:t>02</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7067" y="398839"/>
            <a:ext cx="1889749" cy="4085943"/>
          </a:xfrm>
          <a:custGeom>
            <a:avLst/>
            <a:gdLst/>
            <a:ahLst/>
            <a:cxnLst/>
            <a:rect l="l" t="t" r="r" b="b"/>
            <a:pathLst>
              <a:path w="3779497" h="8171886">
                <a:moveTo>
                  <a:pt x="0" y="0"/>
                </a:moveTo>
                <a:lnTo>
                  <a:pt x="3779498" y="0"/>
                </a:lnTo>
                <a:lnTo>
                  <a:pt x="3779498" y="8171887"/>
                </a:lnTo>
                <a:lnTo>
                  <a:pt x="0" y="8171887"/>
                </a:lnTo>
                <a:lnTo>
                  <a:pt x="0" y="0"/>
                </a:lnTo>
                <a:close/>
              </a:path>
            </a:pathLst>
          </a:custGeom>
          <a:blipFill>
            <a:blip r:embed="rId2"/>
            <a:stretch>
              <a:fillRect/>
            </a:stretch>
          </a:blipFill>
        </p:spPr>
        <p:txBody>
          <a:bodyPr/>
          <a:lstStyle/>
          <a:p>
            <a:endParaRPr lang="en-GB"/>
          </a:p>
        </p:txBody>
      </p:sp>
      <p:sp>
        <p:nvSpPr>
          <p:cNvPr id="3" name="Freeform 3"/>
          <p:cNvSpPr/>
          <p:nvPr/>
        </p:nvSpPr>
        <p:spPr>
          <a:xfrm>
            <a:off x="2359462" y="398839"/>
            <a:ext cx="1889749" cy="4085943"/>
          </a:xfrm>
          <a:custGeom>
            <a:avLst/>
            <a:gdLst/>
            <a:ahLst/>
            <a:cxnLst/>
            <a:rect l="l" t="t" r="r" b="b"/>
            <a:pathLst>
              <a:path w="3779497" h="8171886">
                <a:moveTo>
                  <a:pt x="0" y="0"/>
                </a:moveTo>
                <a:lnTo>
                  <a:pt x="3779498" y="0"/>
                </a:lnTo>
                <a:lnTo>
                  <a:pt x="3779498" y="8171887"/>
                </a:lnTo>
                <a:lnTo>
                  <a:pt x="0" y="8171887"/>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4493434" y="465514"/>
            <a:ext cx="2512596" cy="1282467"/>
          </a:xfrm>
          <a:prstGeom prst="rect">
            <a:avLst/>
          </a:prstGeom>
        </p:spPr>
        <p:txBody>
          <a:bodyPr lIns="0" tIns="0" rIns="0" bIns="0" rtlCol="0" anchor="t">
            <a:spAutoFit/>
          </a:bodyPr>
          <a:lstStyle/>
          <a:p>
            <a:pPr>
              <a:lnSpc>
                <a:spcPts val="4974"/>
              </a:lnSpc>
              <a:spcBef>
                <a:spcPct val="0"/>
              </a:spcBef>
            </a:pPr>
            <a:r>
              <a:rPr lang="en-US" sz="4737" b="1" spc="-232">
                <a:solidFill>
                  <a:srgbClr val="FEFFFF"/>
                </a:solidFill>
                <a:latin typeface="TT Hoves Bold"/>
                <a:ea typeface="TT Hoves Bold"/>
                <a:cs typeface="TT Hoves Bold"/>
                <a:sym typeface="TT Hoves Bold"/>
              </a:rPr>
              <a:t>Social Listening</a:t>
            </a:r>
          </a:p>
        </p:txBody>
      </p:sp>
      <p:sp>
        <p:nvSpPr>
          <p:cNvPr id="5" name="TextBox 5"/>
          <p:cNvSpPr txBox="1"/>
          <p:nvPr/>
        </p:nvSpPr>
        <p:spPr>
          <a:xfrm>
            <a:off x="-419548" y="3425101"/>
            <a:ext cx="3132546" cy="2353401"/>
          </a:xfrm>
          <a:prstGeom prst="rect">
            <a:avLst/>
          </a:prstGeom>
        </p:spPr>
        <p:txBody>
          <a:bodyPr lIns="0" tIns="0" rIns="0" bIns="0" rtlCol="0" anchor="t">
            <a:spAutoFit/>
          </a:bodyPr>
          <a:lstStyle/>
          <a:p>
            <a:pPr algn="ctr">
              <a:lnSpc>
                <a:spcPts val="17807"/>
              </a:lnSpc>
            </a:pPr>
            <a:r>
              <a:rPr lang="en-US" sz="18944" b="1" spc="-928">
                <a:solidFill>
                  <a:srgbClr val="F3F7FF"/>
                </a:solidFill>
                <a:latin typeface="TT Hoves Bold"/>
                <a:ea typeface="TT Hoves Bold"/>
                <a:cs typeface="TT Hoves Bold"/>
                <a:sym typeface="TT Hoves Bold"/>
              </a:rPr>
              <a:t>03</a:t>
            </a:r>
          </a:p>
        </p:txBody>
      </p:sp>
      <p:sp>
        <p:nvSpPr>
          <p:cNvPr id="6" name="TextBox 6"/>
          <p:cNvSpPr txBox="1"/>
          <p:nvPr/>
        </p:nvSpPr>
        <p:spPr>
          <a:xfrm>
            <a:off x="4320011" y="2171452"/>
            <a:ext cx="3888484" cy="1966051"/>
          </a:xfrm>
          <a:prstGeom prst="rect">
            <a:avLst/>
          </a:prstGeom>
        </p:spPr>
        <p:txBody>
          <a:bodyPr lIns="0" tIns="0" rIns="0" bIns="0" rtlCol="0" anchor="t">
            <a:spAutoFit/>
          </a:bodyPr>
          <a:lstStyle/>
          <a:p>
            <a:pPr marL="393482" lvl="1" indent="-196741" algn="just">
              <a:lnSpc>
                <a:spcPts val="2223"/>
              </a:lnSpc>
              <a:spcBef>
                <a:spcPct val="0"/>
              </a:spcBef>
              <a:buFont typeface="Arial"/>
              <a:buChar char="•"/>
            </a:pPr>
            <a:r>
              <a:rPr lang="en-US" sz="1823" b="1" spc="-87">
                <a:solidFill>
                  <a:srgbClr val="FFFFFF"/>
                </a:solidFill>
                <a:latin typeface="TT Hoves Bold"/>
                <a:ea typeface="TT Hoves Bold"/>
                <a:cs typeface="TT Hoves Bold"/>
                <a:sym typeface="TT Hoves Bold"/>
              </a:rPr>
              <a:t>Identifying Common Problems and Pain Points</a:t>
            </a:r>
          </a:p>
          <a:p>
            <a:pPr algn="just">
              <a:lnSpc>
                <a:spcPts val="2223"/>
              </a:lnSpc>
              <a:spcBef>
                <a:spcPct val="0"/>
              </a:spcBef>
            </a:pPr>
            <a:endParaRPr lang="en-US" sz="1823" b="1" spc="-87">
              <a:solidFill>
                <a:srgbClr val="FFFFFF"/>
              </a:solidFill>
              <a:latin typeface="TT Hoves Bold"/>
              <a:ea typeface="TT Hoves Bold"/>
              <a:cs typeface="TT Hoves Bold"/>
              <a:sym typeface="TT Hoves Bold"/>
            </a:endParaRPr>
          </a:p>
          <a:p>
            <a:pPr marL="393482" lvl="1" indent="-196741" algn="just">
              <a:lnSpc>
                <a:spcPts val="2223"/>
              </a:lnSpc>
              <a:spcBef>
                <a:spcPct val="0"/>
              </a:spcBef>
              <a:buFont typeface="Arial"/>
              <a:buChar char="•"/>
            </a:pPr>
            <a:r>
              <a:rPr lang="en-US" sz="1823" b="1" spc="-87">
                <a:solidFill>
                  <a:srgbClr val="FFFFFF"/>
                </a:solidFill>
                <a:latin typeface="TT Hoves Bold"/>
                <a:ea typeface="TT Hoves Bold"/>
                <a:cs typeface="TT Hoves Bold"/>
                <a:sym typeface="TT Hoves Bold"/>
              </a:rPr>
              <a:t>Customer Loyalty and Retention</a:t>
            </a:r>
          </a:p>
          <a:p>
            <a:pPr algn="just">
              <a:lnSpc>
                <a:spcPts val="2223"/>
              </a:lnSpc>
              <a:spcBef>
                <a:spcPct val="0"/>
              </a:spcBef>
            </a:pPr>
            <a:endParaRPr lang="en-US" sz="1823" b="1" spc="-87">
              <a:solidFill>
                <a:srgbClr val="FFFFFF"/>
              </a:solidFill>
              <a:latin typeface="TT Hoves Bold"/>
              <a:ea typeface="TT Hoves Bold"/>
              <a:cs typeface="TT Hoves Bold"/>
              <a:sym typeface="TT Hoves Bold"/>
            </a:endParaRPr>
          </a:p>
          <a:p>
            <a:pPr marL="393482" lvl="1" indent="-196741" algn="just">
              <a:lnSpc>
                <a:spcPts val="2223"/>
              </a:lnSpc>
              <a:spcBef>
                <a:spcPct val="0"/>
              </a:spcBef>
              <a:buFont typeface="Arial"/>
              <a:buChar char="•"/>
            </a:pPr>
            <a:r>
              <a:rPr lang="en-US" sz="1823" b="1" spc="-87">
                <a:solidFill>
                  <a:srgbClr val="FFFFFF"/>
                </a:solidFill>
                <a:latin typeface="TT Hoves Bold"/>
                <a:ea typeface="TT Hoves Bold"/>
                <a:cs typeface="TT Hoves Bold"/>
                <a:sym typeface="TT Hoves Bold"/>
              </a:rPr>
              <a:t>Social Listening as a Source of Qualitative Data</a:t>
            </a:r>
          </a:p>
        </p:txBody>
      </p:sp>
      <p:sp>
        <p:nvSpPr>
          <p:cNvPr id="7" name="Freeform 7"/>
          <p:cNvSpPr/>
          <p:nvPr/>
        </p:nvSpPr>
        <p:spPr>
          <a:xfrm>
            <a:off x="7196530" y="191190"/>
            <a:ext cx="1546138" cy="1629386"/>
          </a:xfrm>
          <a:custGeom>
            <a:avLst/>
            <a:gdLst/>
            <a:ahLst/>
            <a:cxnLst/>
            <a:rect l="l" t="t" r="r" b="b"/>
            <a:pathLst>
              <a:path w="3092276" h="3258771">
                <a:moveTo>
                  <a:pt x="0" y="0"/>
                </a:moveTo>
                <a:lnTo>
                  <a:pt x="3092276" y="0"/>
                </a:lnTo>
                <a:lnTo>
                  <a:pt x="3092276" y="3258771"/>
                </a:lnTo>
                <a:lnTo>
                  <a:pt x="0" y="3258771"/>
                </a:lnTo>
                <a:lnTo>
                  <a:pt x="0" y="0"/>
                </a:lnTo>
                <a:close/>
              </a:path>
            </a:pathLst>
          </a:custGeom>
          <a:blipFill>
            <a:blip r:embed="rId4"/>
            <a:stretch>
              <a:fillRect t="-22368" b="-82801"/>
            </a:stretch>
          </a:blipFill>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8576"/>
            <a:ext cx="9144000" cy="1182762"/>
          </a:xfrm>
          <a:custGeom>
            <a:avLst/>
            <a:gdLst/>
            <a:ahLst/>
            <a:cxnLst/>
            <a:rect l="l" t="t" r="r" b="b"/>
            <a:pathLst>
              <a:path w="18288000" h="2365523">
                <a:moveTo>
                  <a:pt x="0" y="0"/>
                </a:moveTo>
                <a:lnTo>
                  <a:pt x="18288000" y="0"/>
                </a:lnTo>
                <a:lnTo>
                  <a:pt x="18288000" y="2365522"/>
                </a:lnTo>
                <a:lnTo>
                  <a:pt x="0" y="2365522"/>
                </a:lnTo>
                <a:lnTo>
                  <a:pt x="0" y="0"/>
                </a:lnTo>
                <a:close/>
              </a:path>
            </a:pathLst>
          </a:custGeom>
          <a:blipFill>
            <a:blip r:embed="rId2"/>
            <a:stretch>
              <a:fillRect b="-334872"/>
            </a:stretch>
          </a:blipFill>
        </p:spPr>
        <p:txBody>
          <a:bodyPr/>
          <a:lstStyle/>
          <a:p>
            <a:endParaRPr lang="en-GB"/>
          </a:p>
        </p:txBody>
      </p:sp>
      <p:sp>
        <p:nvSpPr>
          <p:cNvPr id="3" name="Freeform 3"/>
          <p:cNvSpPr/>
          <p:nvPr/>
        </p:nvSpPr>
        <p:spPr>
          <a:xfrm rot="959889">
            <a:off x="472568" y="970644"/>
            <a:ext cx="480690" cy="445840"/>
          </a:xfrm>
          <a:custGeom>
            <a:avLst/>
            <a:gdLst/>
            <a:ahLst/>
            <a:cxnLst/>
            <a:rect l="l" t="t" r="r" b="b"/>
            <a:pathLst>
              <a:path w="961379" h="891679">
                <a:moveTo>
                  <a:pt x="0" y="0"/>
                </a:moveTo>
                <a:lnTo>
                  <a:pt x="961379" y="0"/>
                </a:lnTo>
                <a:lnTo>
                  <a:pt x="961379" y="891678"/>
                </a:lnTo>
                <a:lnTo>
                  <a:pt x="0" y="89167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244159" y="1567917"/>
            <a:ext cx="2626805" cy="1056176"/>
          </a:xfrm>
          <a:custGeom>
            <a:avLst/>
            <a:gdLst/>
            <a:ahLst/>
            <a:cxnLst/>
            <a:rect l="l" t="t" r="r" b="b"/>
            <a:pathLst>
              <a:path w="5253609" h="2112351">
                <a:moveTo>
                  <a:pt x="0" y="0"/>
                </a:moveTo>
                <a:lnTo>
                  <a:pt x="5253609" y="0"/>
                </a:lnTo>
                <a:lnTo>
                  <a:pt x="5253609" y="2112351"/>
                </a:lnTo>
                <a:lnTo>
                  <a:pt x="0" y="2112351"/>
                </a:lnTo>
                <a:lnTo>
                  <a:pt x="0" y="0"/>
                </a:lnTo>
                <a:close/>
              </a:path>
            </a:pathLst>
          </a:custGeom>
          <a:blipFill>
            <a:blip r:embed="rId4"/>
            <a:stretch>
              <a:fillRect l="-40969" t="-136630" r="-97146" b="-96490"/>
            </a:stretch>
          </a:blipFill>
        </p:spPr>
        <p:txBody>
          <a:bodyPr/>
          <a:lstStyle/>
          <a:p>
            <a:endParaRPr lang="en-GB"/>
          </a:p>
        </p:txBody>
      </p:sp>
      <p:sp>
        <p:nvSpPr>
          <p:cNvPr id="5" name="Freeform 5"/>
          <p:cNvSpPr/>
          <p:nvPr/>
        </p:nvSpPr>
        <p:spPr>
          <a:xfrm>
            <a:off x="300279" y="2650408"/>
            <a:ext cx="2570685" cy="1156247"/>
          </a:xfrm>
          <a:custGeom>
            <a:avLst/>
            <a:gdLst/>
            <a:ahLst/>
            <a:cxnLst/>
            <a:rect l="l" t="t" r="r" b="b"/>
            <a:pathLst>
              <a:path w="5141369" h="2312493">
                <a:moveTo>
                  <a:pt x="0" y="0"/>
                </a:moveTo>
                <a:lnTo>
                  <a:pt x="5141369" y="0"/>
                </a:lnTo>
                <a:lnTo>
                  <a:pt x="5141369" y="2312493"/>
                </a:lnTo>
                <a:lnTo>
                  <a:pt x="0" y="2312493"/>
                </a:lnTo>
                <a:lnTo>
                  <a:pt x="0" y="0"/>
                </a:lnTo>
                <a:close/>
              </a:path>
            </a:pathLst>
          </a:custGeom>
          <a:blipFill>
            <a:blip r:embed="rId5"/>
            <a:stretch>
              <a:fillRect l="-40842" t="-95620" r="-96536" b="-88053"/>
            </a:stretch>
          </a:blipFill>
        </p:spPr>
        <p:txBody>
          <a:bodyPr/>
          <a:lstStyle/>
          <a:p>
            <a:endParaRPr lang="en-GB"/>
          </a:p>
        </p:txBody>
      </p:sp>
      <p:sp>
        <p:nvSpPr>
          <p:cNvPr id="6" name="Freeform 6"/>
          <p:cNvSpPr/>
          <p:nvPr/>
        </p:nvSpPr>
        <p:spPr>
          <a:xfrm>
            <a:off x="300279" y="3835229"/>
            <a:ext cx="2570685" cy="1006844"/>
          </a:xfrm>
          <a:custGeom>
            <a:avLst/>
            <a:gdLst/>
            <a:ahLst/>
            <a:cxnLst/>
            <a:rect l="l" t="t" r="r" b="b"/>
            <a:pathLst>
              <a:path w="5141369" h="2013688">
                <a:moveTo>
                  <a:pt x="0" y="0"/>
                </a:moveTo>
                <a:lnTo>
                  <a:pt x="5141369" y="0"/>
                </a:lnTo>
                <a:lnTo>
                  <a:pt x="5141369" y="2013688"/>
                </a:lnTo>
                <a:lnTo>
                  <a:pt x="0" y="2013688"/>
                </a:lnTo>
                <a:lnTo>
                  <a:pt x="0" y="0"/>
                </a:lnTo>
                <a:close/>
              </a:path>
            </a:pathLst>
          </a:custGeom>
          <a:blipFill>
            <a:blip r:embed="rId6"/>
            <a:stretch>
              <a:fillRect l="-40283" t="-106778" r="-95635" b="-116985"/>
            </a:stretch>
          </a:blipFill>
        </p:spPr>
        <p:txBody>
          <a:bodyPr/>
          <a:lstStyle/>
          <a:p>
            <a:endParaRPr lang="en-GB"/>
          </a:p>
        </p:txBody>
      </p:sp>
      <p:sp>
        <p:nvSpPr>
          <p:cNvPr id="7" name="TextBox 7"/>
          <p:cNvSpPr txBox="1"/>
          <p:nvPr/>
        </p:nvSpPr>
        <p:spPr>
          <a:xfrm>
            <a:off x="5848737" y="1065623"/>
            <a:ext cx="3156646" cy="1308692"/>
          </a:xfrm>
          <a:prstGeom prst="rect">
            <a:avLst/>
          </a:prstGeom>
        </p:spPr>
        <p:txBody>
          <a:bodyPr lIns="0" tIns="0" rIns="0" bIns="0" rtlCol="0" anchor="t">
            <a:spAutoFit/>
          </a:bodyPr>
          <a:lstStyle/>
          <a:p>
            <a:pPr>
              <a:lnSpc>
                <a:spcPts val="5090"/>
              </a:lnSpc>
            </a:pPr>
            <a:r>
              <a:rPr lang="en-US" sz="4848" b="1" spc="-238">
                <a:solidFill>
                  <a:srgbClr val="0061FE"/>
                </a:solidFill>
                <a:latin typeface="TT Hoves Bold"/>
                <a:ea typeface="TT Hoves Bold"/>
                <a:cs typeface="TT Hoves Bold"/>
                <a:sym typeface="TT Hoves Bold"/>
              </a:rPr>
              <a:t>Customer Feedback </a:t>
            </a:r>
          </a:p>
        </p:txBody>
      </p:sp>
      <p:sp>
        <p:nvSpPr>
          <p:cNvPr id="8" name="TextBox 8"/>
          <p:cNvSpPr txBox="1"/>
          <p:nvPr/>
        </p:nvSpPr>
        <p:spPr>
          <a:xfrm>
            <a:off x="3268655" y="2609850"/>
            <a:ext cx="5683847" cy="696473"/>
          </a:xfrm>
          <a:prstGeom prst="rect">
            <a:avLst/>
          </a:prstGeom>
        </p:spPr>
        <p:txBody>
          <a:bodyPr lIns="0" tIns="0" rIns="0" bIns="0" rtlCol="0" anchor="t">
            <a:spAutoFit/>
          </a:bodyPr>
          <a:lstStyle/>
          <a:p>
            <a:pPr marL="393482" lvl="1" indent="-196741" algn="just">
              <a:lnSpc>
                <a:spcPts val="1768"/>
              </a:lnSpc>
              <a:buFont typeface="Arial"/>
              <a:buChar char="•"/>
            </a:pPr>
            <a:r>
              <a:rPr lang="en-US" sz="1823" b="1" spc="-87">
                <a:solidFill>
                  <a:srgbClr val="0061FE"/>
                </a:solidFill>
                <a:latin typeface="TT Hoves Bold"/>
                <a:ea typeface="TT Hoves Bold"/>
                <a:cs typeface="TT Hoves Bold"/>
                <a:sym typeface="TT Hoves Bold"/>
              </a:rPr>
              <a:t>Direct Feedback from Users</a:t>
            </a:r>
          </a:p>
          <a:p>
            <a:pPr marL="393482" lvl="1" indent="-196741" algn="just">
              <a:lnSpc>
                <a:spcPts val="1768"/>
              </a:lnSpc>
              <a:buFont typeface="Arial"/>
              <a:buChar char="•"/>
            </a:pPr>
            <a:r>
              <a:rPr lang="en-US" sz="1823" b="1" spc="-87">
                <a:solidFill>
                  <a:srgbClr val="0061FE"/>
                </a:solidFill>
                <a:latin typeface="TT Hoves Bold"/>
                <a:ea typeface="TT Hoves Bold"/>
                <a:cs typeface="TT Hoves Bold"/>
                <a:sym typeface="TT Hoves Bold"/>
              </a:rPr>
              <a:t>Improving Product Development</a:t>
            </a:r>
          </a:p>
          <a:p>
            <a:pPr marL="393482" lvl="1" indent="-196741" algn="just">
              <a:lnSpc>
                <a:spcPts val="1768"/>
              </a:lnSpc>
              <a:buFont typeface="Arial"/>
              <a:buChar char="•"/>
            </a:pPr>
            <a:r>
              <a:rPr lang="en-US" sz="1823" b="1" spc="-87">
                <a:solidFill>
                  <a:srgbClr val="0061FE"/>
                </a:solidFill>
                <a:latin typeface="TT Hoves Bold"/>
                <a:ea typeface="TT Hoves Bold"/>
                <a:cs typeface="TT Hoves Bold"/>
                <a:sym typeface="TT Hoves Bold"/>
              </a:rPr>
              <a:t>Enhancing Marketing and Communication</a:t>
            </a:r>
          </a:p>
        </p:txBody>
      </p:sp>
      <p:sp>
        <p:nvSpPr>
          <p:cNvPr id="9" name="TextBox 9"/>
          <p:cNvSpPr txBox="1"/>
          <p:nvPr/>
        </p:nvSpPr>
        <p:spPr>
          <a:xfrm>
            <a:off x="6302077" y="3363913"/>
            <a:ext cx="3132546" cy="2353401"/>
          </a:xfrm>
          <a:prstGeom prst="rect">
            <a:avLst/>
          </a:prstGeom>
        </p:spPr>
        <p:txBody>
          <a:bodyPr lIns="0" tIns="0" rIns="0" bIns="0" rtlCol="0" anchor="t">
            <a:spAutoFit/>
          </a:bodyPr>
          <a:lstStyle/>
          <a:p>
            <a:pPr algn="ctr">
              <a:lnSpc>
                <a:spcPts val="17807"/>
              </a:lnSpc>
            </a:pPr>
            <a:r>
              <a:rPr lang="en-US" sz="18944" b="1" spc="-928">
                <a:solidFill>
                  <a:srgbClr val="0061FF"/>
                </a:solidFill>
                <a:latin typeface="TT Hoves Bold"/>
                <a:ea typeface="TT Hoves Bold"/>
                <a:cs typeface="TT Hoves Bold"/>
                <a:sym typeface="TT Hoves Bold"/>
              </a:rPr>
              <a:t>04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1333" y="-397974"/>
            <a:ext cx="3589194" cy="5939448"/>
            <a:chOff x="0" y="0"/>
            <a:chExt cx="1890604" cy="3128598"/>
          </a:xfrm>
        </p:grpSpPr>
        <p:sp>
          <p:nvSpPr>
            <p:cNvPr id="3" name="Freeform 3"/>
            <p:cNvSpPr/>
            <p:nvPr/>
          </p:nvSpPr>
          <p:spPr>
            <a:xfrm>
              <a:off x="0" y="0"/>
              <a:ext cx="1890604" cy="3128598"/>
            </a:xfrm>
            <a:custGeom>
              <a:avLst/>
              <a:gdLst/>
              <a:ahLst/>
              <a:cxnLst/>
              <a:rect l="l" t="t" r="r" b="b"/>
              <a:pathLst>
                <a:path w="1890604" h="3128598">
                  <a:moveTo>
                    <a:pt x="0" y="0"/>
                  </a:moveTo>
                  <a:lnTo>
                    <a:pt x="1890604" y="0"/>
                  </a:lnTo>
                  <a:lnTo>
                    <a:pt x="1890604" y="3128598"/>
                  </a:lnTo>
                  <a:lnTo>
                    <a:pt x="0" y="3128598"/>
                  </a:lnTo>
                  <a:close/>
                </a:path>
              </a:pathLst>
            </a:custGeom>
            <a:solidFill>
              <a:srgbClr val="3D84FE"/>
            </a:solidFill>
          </p:spPr>
          <p:txBody>
            <a:bodyPr/>
            <a:lstStyle/>
            <a:p>
              <a:endParaRPr lang="en-GB"/>
            </a:p>
          </p:txBody>
        </p:sp>
        <p:sp>
          <p:nvSpPr>
            <p:cNvPr id="4" name="TextBox 4"/>
            <p:cNvSpPr txBox="1"/>
            <p:nvPr/>
          </p:nvSpPr>
          <p:spPr>
            <a:xfrm>
              <a:off x="0" y="-57150"/>
              <a:ext cx="1890604" cy="3185748"/>
            </a:xfrm>
            <a:prstGeom prst="rect">
              <a:avLst/>
            </a:prstGeom>
          </p:spPr>
          <p:txBody>
            <a:bodyPr lIns="25400" tIns="25400" rIns="25400" bIns="25400" rtlCol="0" anchor="ctr"/>
            <a:lstStyle/>
            <a:p>
              <a:pPr algn="ctr">
                <a:lnSpc>
                  <a:spcPts val="1820"/>
                </a:lnSpc>
              </a:pPr>
              <a:endParaRPr sz="700"/>
            </a:p>
          </p:txBody>
        </p:sp>
      </p:grpSp>
      <p:sp>
        <p:nvSpPr>
          <p:cNvPr id="5" name="Freeform 5"/>
          <p:cNvSpPr/>
          <p:nvPr/>
        </p:nvSpPr>
        <p:spPr>
          <a:xfrm>
            <a:off x="2974077" y="178467"/>
            <a:ext cx="5655573" cy="3008659"/>
          </a:xfrm>
          <a:custGeom>
            <a:avLst/>
            <a:gdLst/>
            <a:ahLst/>
            <a:cxnLst/>
            <a:rect l="l" t="t" r="r" b="b"/>
            <a:pathLst>
              <a:path w="11311146" h="6017317">
                <a:moveTo>
                  <a:pt x="0" y="0"/>
                </a:moveTo>
                <a:lnTo>
                  <a:pt x="11311146" y="0"/>
                </a:lnTo>
                <a:lnTo>
                  <a:pt x="11311146" y="6017317"/>
                </a:lnTo>
                <a:lnTo>
                  <a:pt x="0" y="6017317"/>
                </a:lnTo>
                <a:lnTo>
                  <a:pt x="0" y="0"/>
                </a:lnTo>
                <a:close/>
              </a:path>
            </a:pathLst>
          </a:custGeom>
          <a:blipFill>
            <a:blip r:embed="rId2"/>
            <a:stretch>
              <a:fillRect t="-1742"/>
            </a:stretch>
          </a:blipFill>
        </p:spPr>
        <p:txBody>
          <a:bodyPr/>
          <a:lstStyle/>
          <a:p>
            <a:endParaRPr lang="en-GB"/>
          </a:p>
        </p:txBody>
      </p:sp>
      <p:sp>
        <p:nvSpPr>
          <p:cNvPr id="6" name="TextBox 6"/>
          <p:cNvSpPr txBox="1"/>
          <p:nvPr/>
        </p:nvSpPr>
        <p:spPr>
          <a:xfrm>
            <a:off x="6302077" y="3363913"/>
            <a:ext cx="3132546" cy="2353401"/>
          </a:xfrm>
          <a:prstGeom prst="rect">
            <a:avLst/>
          </a:prstGeom>
        </p:spPr>
        <p:txBody>
          <a:bodyPr lIns="0" tIns="0" rIns="0" bIns="0" rtlCol="0" anchor="t">
            <a:spAutoFit/>
          </a:bodyPr>
          <a:lstStyle/>
          <a:p>
            <a:pPr algn="ctr">
              <a:lnSpc>
                <a:spcPts val="17807"/>
              </a:lnSpc>
            </a:pPr>
            <a:r>
              <a:rPr lang="en-US" sz="18944" b="1" spc="-928">
                <a:solidFill>
                  <a:srgbClr val="0061FF"/>
                </a:solidFill>
                <a:latin typeface="TT Hoves Bold"/>
                <a:ea typeface="TT Hoves Bold"/>
                <a:cs typeface="TT Hoves Bold"/>
                <a:sym typeface="TT Hoves Bold"/>
              </a:rPr>
              <a:t>05</a:t>
            </a:r>
          </a:p>
        </p:txBody>
      </p:sp>
      <p:sp>
        <p:nvSpPr>
          <p:cNvPr id="7" name="TextBox 7"/>
          <p:cNvSpPr txBox="1"/>
          <p:nvPr/>
        </p:nvSpPr>
        <p:spPr>
          <a:xfrm rot="-5400000">
            <a:off x="-1095497" y="1059592"/>
            <a:ext cx="6217737" cy="1703993"/>
          </a:xfrm>
          <a:prstGeom prst="rect">
            <a:avLst/>
          </a:prstGeom>
        </p:spPr>
        <p:txBody>
          <a:bodyPr lIns="0" tIns="0" rIns="0" bIns="0" rtlCol="0" anchor="t">
            <a:spAutoFit/>
          </a:bodyPr>
          <a:lstStyle/>
          <a:p>
            <a:pPr>
              <a:lnSpc>
                <a:spcPts val="6582"/>
              </a:lnSpc>
            </a:pPr>
            <a:r>
              <a:rPr lang="en-US" sz="6582" b="1" spc="-316">
                <a:solidFill>
                  <a:srgbClr val="EFEFEF"/>
                </a:solidFill>
                <a:latin typeface="TT Hoves Bold"/>
                <a:ea typeface="TT Hoves Bold"/>
                <a:cs typeface="TT Hoves Bold"/>
                <a:sym typeface="TT Hoves Bold"/>
              </a:rPr>
              <a:t>A/B </a:t>
            </a:r>
          </a:p>
          <a:p>
            <a:pPr>
              <a:lnSpc>
                <a:spcPts val="6582"/>
              </a:lnSpc>
            </a:pPr>
            <a:r>
              <a:rPr lang="en-US" sz="6582" b="1" spc="-316">
                <a:solidFill>
                  <a:srgbClr val="EFEFEF"/>
                </a:solidFill>
                <a:latin typeface="TT Hoves Bold"/>
                <a:ea typeface="TT Hoves Bold"/>
                <a:cs typeface="TT Hoves Bold"/>
                <a:sym typeface="TT Hoves Bold"/>
              </a:rPr>
              <a:t>Testing</a:t>
            </a:r>
          </a:p>
        </p:txBody>
      </p:sp>
      <p:sp>
        <p:nvSpPr>
          <p:cNvPr id="8" name="TextBox 8"/>
          <p:cNvSpPr txBox="1"/>
          <p:nvPr/>
        </p:nvSpPr>
        <p:spPr>
          <a:xfrm>
            <a:off x="3075535" y="4267011"/>
            <a:ext cx="3660967" cy="487441"/>
          </a:xfrm>
          <a:prstGeom prst="rect">
            <a:avLst/>
          </a:prstGeom>
        </p:spPr>
        <p:txBody>
          <a:bodyPr lIns="0" tIns="0" rIns="0" bIns="0" rtlCol="0" anchor="t">
            <a:spAutoFit/>
          </a:bodyPr>
          <a:lstStyle/>
          <a:p>
            <a:pPr>
              <a:lnSpc>
                <a:spcPts val="3783"/>
              </a:lnSpc>
            </a:pPr>
            <a:r>
              <a:rPr lang="en-US" sz="3603" b="1" spc="-177">
                <a:solidFill>
                  <a:srgbClr val="B9D3FF"/>
                </a:solidFill>
                <a:latin typeface="TT Hoves Bold"/>
                <a:ea typeface="TT Hoves Bold"/>
                <a:cs typeface="TT Hoves Bold"/>
                <a:sym typeface="TT Hoves Bold"/>
              </a:rPr>
              <a:t>What is </a:t>
            </a:r>
            <a:r>
              <a:rPr lang="en-US" sz="3603" b="1" spc="-177">
                <a:solidFill>
                  <a:srgbClr val="3D84FE"/>
                </a:solidFill>
                <a:latin typeface="TT Hoves Bold"/>
                <a:ea typeface="TT Hoves Bold"/>
                <a:cs typeface="TT Hoves Bold"/>
                <a:sym typeface="TT Hoves Bold"/>
              </a:rPr>
              <a:t>better?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1333" y="-397974"/>
            <a:ext cx="3589194" cy="5939448"/>
            <a:chOff x="0" y="0"/>
            <a:chExt cx="1890604" cy="3128598"/>
          </a:xfrm>
        </p:grpSpPr>
        <p:sp>
          <p:nvSpPr>
            <p:cNvPr id="3" name="Freeform 3"/>
            <p:cNvSpPr/>
            <p:nvPr/>
          </p:nvSpPr>
          <p:spPr>
            <a:xfrm>
              <a:off x="0" y="0"/>
              <a:ext cx="1890604" cy="3128598"/>
            </a:xfrm>
            <a:custGeom>
              <a:avLst/>
              <a:gdLst/>
              <a:ahLst/>
              <a:cxnLst/>
              <a:rect l="l" t="t" r="r" b="b"/>
              <a:pathLst>
                <a:path w="1890604" h="3128598">
                  <a:moveTo>
                    <a:pt x="0" y="0"/>
                  </a:moveTo>
                  <a:lnTo>
                    <a:pt x="1890604" y="0"/>
                  </a:lnTo>
                  <a:lnTo>
                    <a:pt x="1890604" y="3128598"/>
                  </a:lnTo>
                  <a:lnTo>
                    <a:pt x="0" y="3128598"/>
                  </a:lnTo>
                  <a:close/>
                </a:path>
              </a:pathLst>
            </a:custGeom>
            <a:solidFill>
              <a:srgbClr val="3D84FE"/>
            </a:solidFill>
          </p:spPr>
          <p:txBody>
            <a:bodyPr/>
            <a:lstStyle/>
            <a:p>
              <a:endParaRPr lang="en-GB"/>
            </a:p>
          </p:txBody>
        </p:sp>
        <p:sp>
          <p:nvSpPr>
            <p:cNvPr id="4" name="TextBox 4"/>
            <p:cNvSpPr txBox="1"/>
            <p:nvPr/>
          </p:nvSpPr>
          <p:spPr>
            <a:xfrm>
              <a:off x="0" y="-57150"/>
              <a:ext cx="1890604" cy="3185748"/>
            </a:xfrm>
            <a:prstGeom prst="rect">
              <a:avLst/>
            </a:prstGeom>
          </p:spPr>
          <p:txBody>
            <a:bodyPr lIns="25400" tIns="25400" rIns="25400" bIns="25400" rtlCol="0" anchor="ctr"/>
            <a:lstStyle/>
            <a:p>
              <a:pPr algn="ctr">
                <a:lnSpc>
                  <a:spcPts val="1820"/>
                </a:lnSpc>
              </a:pPr>
              <a:endParaRPr sz="700"/>
            </a:p>
          </p:txBody>
        </p:sp>
      </p:grpSp>
      <p:sp>
        <p:nvSpPr>
          <p:cNvPr id="5" name="Freeform 5"/>
          <p:cNvSpPr/>
          <p:nvPr/>
        </p:nvSpPr>
        <p:spPr>
          <a:xfrm>
            <a:off x="3156317" y="256752"/>
            <a:ext cx="5473333" cy="3126642"/>
          </a:xfrm>
          <a:custGeom>
            <a:avLst/>
            <a:gdLst/>
            <a:ahLst/>
            <a:cxnLst/>
            <a:rect l="l" t="t" r="r" b="b"/>
            <a:pathLst>
              <a:path w="10946666" h="6253283">
                <a:moveTo>
                  <a:pt x="0" y="0"/>
                </a:moveTo>
                <a:lnTo>
                  <a:pt x="10946666" y="0"/>
                </a:lnTo>
                <a:lnTo>
                  <a:pt x="10946666" y="6253283"/>
                </a:lnTo>
                <a:lnTo>
                  <a:pt x="0" y="6253283"/>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6302077" y="3363913"/>
            <a:ext cx="3132546" cy="2353401"/>
          </a:xfrm>
          <a:prstGeom prst="rect">
            <a:avLst/>
          </a:prstGeom>
        </p:spPr>
        <p:txBody>
          <a:bodyPr lIns="0" tIns="0" rIns="0" bIns="0" rtlCol="0" anchor="t">
            <a:spAutoFit/>
          </a:bodyPr>
          <a:lstStyle/>
          <a:p>
            <a:pPr algn="ctr">
              <a:lnSpc>
                <a:spcPts val="17807"/>
              </a:lnSpc>
            </a:pPr>
            <a:r>
              <a:rPr lang="en-US" sz="18944" b="1" spc="-928">
                <a:solidFill>
                  <a:srgbClr val="0061FF"/>
                </a:solidFill>
                <a:latin typeface="TT Hoves Bold"/>
                <a:ea typeface="TT Hoves Bold"/>
                <a:cs typeface="TT Hoves Bold"/>
                <a:sym typeface="TT Hoves Bold"/>
              </a:rPr>
              <a:t>05</a:t>
            </a:r>
          </a:p>
        </p:txBody>
      </p:sp>
      <p:sp>
        <p:nvSpPr>
          <p:cNvPr id="7" name="TextBox 7"/>
          <p:cNvSpPr txBox="1"/>
          <p:nvPr/>
        </p:nvSpPr>
        <p:spPr>
          <a:xfrm>
            <a:off x="3788117" y="4051708"/>
            <a:ext cx="3660967" cy="974754"/>
          </a:xfrm>
          <a:prstGeom prst="rect">
            <a:avLst/>
          </a:prstGeom>
        </p:spPr>
        <p:txBody>
          <a:bodyPr lIns="0" tIns="0" rIns="0" bIns="0" rtlCol="0" anchor="t">
            <a:spAutoFit/>
          </a:bodyPr>
          <a:lstStyle/>
          <a:p>
            <a:pPr>
              <a:lnSpc>
                <a:spcPts val="3783"/>
              </a:lnSpc>
            </a:pPr>
            <a:r>
              <a:rPr lang="en-US" sz="3603" b="1" spc="-177">
                <a:solidFill>
                  <a:srgbClr val="3D84FE"/>
                </a:solidFill>
                <a:latin typeface="TT Hoves Bold"/>
                <a:ea typeface="TT Hoves Bold"/>
                <a:cs typeface="TT Hoves Bold"/>
                <a:sym typeface="TT Hoves Bold"/>
              </a:rPr>
              <a:t>Sequential </a:t>
            </a:r>
            <a:r>
              <a:rPr lang="en-US" sz="3603" b="1" spc="-177">
                <a:solidFill>
                  <a:srgbClr val="B9D3FF"/>
                </a:solidFill>
                <a:latin typeface="TT Hoves Bold"/>
                <a:ea typeface="TT Hoves Bold"/>
                <a:cs typeface="TT Hoves Bold"/>
                <a:sym typeface="TT Hoves Bold"/>
              </a:rPr>
              <a:t>&amp; </a:t>
            </a:r>
            <a:r>
              <a:rPr lang="en-US" sz="3603" b="1" spc="-177">
                <a:solidFill>
                  <a:srgbClr val="3D84FE"/>
                </a:solidFill>
                <a:latin typeface="TT Hoves Bold"/>
                <a:ea typeface="TT Hoves Bold"/>
                <a:cs typeface="TT Hoves Bold"/>
                <a:sym typeface="TT Hoves Bold"/>
              </a:rPr>
              <a:t>Progressive</a:t>
            </a:r>
          </a:p>
        </p:txBody>
      </p:sp>
      <p:sp>
        <p:nvSpPr>
          <p:cNvPr id="8" name="TextBox 8"/>
          <p:cNvSpPr txBox="1"/>
          <p:nvPr/>
        </p:nvSpPr>
        <p:spPr>
          <a:xfrm rot="-5400000">
            <a:off x="-1095497" y="1059592"/>
            <a:ext cx="6217737" cy="1703993"/>
          </a:xfrm>
          <a:prstGeom prst="rect">
            <a:avLst/>
          </a:prstGeom>
        </p:spPr>
        <p:txBody>
          <a:bodyPr lIns="0" tIns="0" rIns="0" bIns="0" rtlCol="0" anchor="t">
            <a:spAutoFit/>
          </a:bodyPr>
          <a:lstStyle/>
          <a:p>
            <a:pPr>
              <a:lnSpc>
                <a:spcPts val="6582"/>
              </a:lnSpc>
            </a:pPr>
            <a:r>
              <a:rPr lang="en-US" sz="6582" b="1" spc="-316">
                <a:solidFill>
                  <a:srgbClr val="EFEFEF"/>
                </a:solidFill>
                <a:latin typeface="TT Hoves Bold"/>
                <a:ea typeface="TT Hoves Bold"/>
                <a:cs typeface="TT Hoves Bold"/>
                <a:sym typeface="TT Hoves Bold"/>
              </a:rPr>
              <a:t>A/B </a:t>
            </a:r>
          </a:p>
          <a:p>
            <a:pPr>
              <a:lnSpc>
                <a:spcPts val="6582"/>
              </a:lnSpc>
            </a:pPr>
            <a:r>
              <a:rPr lang="en-US" sz="6582" b="1" spc="-316">
                <a:solidFill>
                  <a:srgbClr val="EFEFEF"/>
                </a:solidFill>
                <a:latin typeface="TT Hoves Bold"/>
                <a:ea typeface="TT Hoves Bold"/>
                <a:cs typeface="TT Hoves Bold"/>
                <a:sym typeface="TT Hoves Bold"/>
              </a:rPr>
              <a:t>Testing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1333" y="-397974"/>
            <a:ext cx="3589194" cy="5939448"/>
            <a:chOff x="0" y="0"/>
            <a:chExt cx="1890604" cy="3128598"/>
          </a:xfrm>
        </p:grpSpPr>
        <p:sp>
          <p:nvSpPr>
            <p:cNvPr id="3" name="Freeform 3"/>
            <p:cNvSpPr/>
            <p:nvPr/>
          </p:nvSpPr>
          <p:spPr>
            <a:xfrm>
              <a:off x="0" y="0"/>
              <a:ext cx="1890604" cy="3128598"/>
            </a:xfrm>
            <a:custGeom>
              <a:avLst/>
              <a:gdLst/>
              <a:ahLst/>
              <a:cxnLst/>
              <a:rect l="l" t="t" r="r" b="b"/>
              <a:pathLst>
                <a:path w="1890604" h="3128598">
                  <a:moveTo>
                    <a:pt x="0" y="0"/>
                  </a:moveTo>
                  <a:lnTo>
                    <a:pt x="1890604" y="0"/>
                  </a:lnTo>
                  <a:lnTo>
                    <a:pt x="1890604" y="3128598"/>
                  </a:lnTo>
                  <a:lnTo>
                    <a:pt x="0" y="3128598"/>
                  </a:lnTo>
                  <a:close/>
                </a:path>
              </a:pathLst>
            </a:custGeom>
            <a:solidFill>
              <a:srgbClr val="3D84FE"/>
            </a:solidFill>
          </p:spPr>
          <p:txBody>
            <a:bodyPr/>
            <a:lstStyle/>
            <a:p>
              <a:endParaRPr lang="en-GB"/>
            </a:p>
          </p:txBody>
        </p:sp>
        <p:sp>
          <p:nvSpPr>
            <p:cNvPr id="4" name="TextBox 4"/>
            <p:cNvSpPr txBox="1"/>
            <p:nvPr/>
          </p:nvSpPr>
          <p:spPr>
            <a:xfrm>
              <a:off x="0" y="-57150"/>
              <a:ext cx="1890604" cy="3185748"/>
            </a:xfrm>
            <a:prstGeom prst="rect">
              <a:avLst/>
            </a:prstGeom>
          </p:spPr>
          <p:txBody>
            <a:bodyPr lIns="25400" tIns="25400" rIns="25400" bIns="25400" rtlCol="0" anchor="ctr"/>
            <a:lstStyle/>
            <a:p>
              <a:pPr algn="ctr">
                <a:lnSpc>
                  <a:spcPts val="1820"/>
                </a:lnSpc>
              </a:pPr>
              <a:endParaRPr sz="700"/>
            </a:p>
          </p:txBody>
        </p:sp>
      </p:grpSp>
      <p:sp>
        <p:nvSpPr>
          <p:cNvPr id="5" name="Freeform 5"/>
          <p:cNvSpPr/>
          <p:nvPr/>
        </p:nvSpPr>
        <p:spPr>
          <a:xfrm>
            <a:off x="3156317" y="256752"/>
            <a:ext cx="5473333" cy="3126642"/>
          </a:xfrm>
          <a:custGeom>
            <a:avLst/>
            <a:gdLst/>
            <a:ahLst/>
            <a:cxnLst/>
            <a:rect l="l" t="t" r="r" b="b"/>
            <a:pathLst>
              <a:path w="10946666" h="6253283">
                <a:moveTo>
                  <a:pt x="0" y="0"/>
                </a:moveTo>
                <a:lnTo>
                  <a:pt x="10946666" y="0"/>
                </a:lnTo>
                <a:lnTo>
                  <a:pt x="10946666" y="6253283"/>
                </a:lnTo>
                <a:lnTo>
                  <a:pt x="0" y="6253283"/>
                </a:lnTo>
                <a:lnTo>
                  <a:pt x="0" y="0"/>
                </a:lnTo>
                <a:close/>
              </a:path>
            </a:pathLst>
          </a:custGeom>
          <a:blipFill>
            <a:blip r:embed="rId2"/>
            <a:stretch>
              <a:fillRect/>
            </a:stretch>
          </a:blipFill>
        </p:spPr>
        <p:txBody>
          <a:bodyPr/>
          <a:lstStyle/>
          <a:p>
            <a:endParaRPr lang="en-GB"/>
          </a:p>
        </p:txBody>
      </p:sp>
      <p:sp>
        <p:nvSpPr>
          <p:cNvPr id="6" name="Freeform 6"/>
          <p:cNvSpPr/>
          <p:nvPr/>
        </p:nvSpPr>
        <p:spPr>
          <a:xfrm>
            <a:off x="3067669" y="340314"/>
            <a:ext cx="5650630" cy="2959517"/>
          </a:xfrm>
          <a:custGeom>
            <a:avLst/>
            <a:gdLst/>
            <a:ahLst/>
            <a:cxnLst/>
            <a:rect l="l" t="t" r="r" b="b"/>
            <a:pathLst>
              <a:path w="11301259" h="5919034">
                <a:moveTo>
                  <a:pt x="0" y="0"/>
                </a:moveTo>
                <a:lnTo>
                  <a:pt x="11301259" y="0"/>
                </a:lnTo>
                <a:lnTo>
                  <a:pt x="11301259" y="5919035"/>
                </a:lnTo>
                <a:lnTo>
                  <a:pt x="0" y="5919035"/>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6302077" y="3363913"/>
            <a:ext cx="3132546" cy="2353401"/>
          </a:xfrm>
          <a:prstGeom prst="rect">
            <a:avLst/>
          </a:prstGeom>
        </p:spPr>
        <p:txBody>
          <a:bodyPr lIns="0" tIns="0" rIns="0" bIns="0" rtlCol="0" anchor="t">
            <a:spAutoFit/>
          </a:bodyPr>
          <a:lstStyle/>
          <a:p>
            <a:pPr algn="ctr">
              <a:lnSpc>
                <a:spcPts val="17807"/>
              </a:lnSpc>
            </a:pPr>
            <a:r>
              <a:rPr lang="en-US" sz="18944" b="1" spc="-928">
                <a:solidFill>
                  <a:srgbClr val="0061FF"/>
                </a:solidFill>
                <a:latin typeface="TT Hoves Bold"/>
                <a:ea typeface="TT Hoves Bold"/>
                <a:cs typeface="TT Hoves Bold"/>
                <a:sym typeface="TT Hoves Bold"/>
              </a:rPr>
              <a:t>05</a:t>
            </a:r>
          </a:p>
        </p:txBody>
      </p:sp>
      <p:sp>
        <p:nvSpPr>
          <p:cNvPr id="8" name="TextBox 8"/>
          <p:cNvSpPr txBox="1"/>
          <p:nvPr/>
        </p:nvSpPr>
        <p:spPr>
          <a:xfrm>
            <a:off x="3067669" y="3618408"/>
            <a:ext cx="2462878" cy="963725"/>
          </a:xfrm>
          <a:prstGeom prst="rect">
            <a:avLst/>
          </a:prstGeom>
        </p:spPr>
        <p:txBody>
          <a:bodyPr lIns="0" tIns="0" rIns="0" bIns="0" rtlCol="0" anchor="t">
            <a:spAutoFit/>
          </a:bodyPr>
          <a:lstStyle/>
          <a:p>
            <a:pPr>
              <a:lnSpc>
                <a:spcPts val="2545"/>
              </a:lnSpc>
            </a:pPr>
            <a:r>
              <a:rPr lang="en-US" sz="2424" b="1" spc="-119">
                <a:solidFill>
                  <a:srgbClr val="3D84FE"/>
                </a:solidFill>
                <a:latin typeface="TT Hoves Bold"/>
                <a:ea typeface="TT Hoves Bold"/>
                <a:cs typeface="TT Hoves Bold"/>
                <a:sym typeface="TT Hoves Bold"/>
              </a:rPr>
              <a:t>Consider their viewpoint to better address their needs.</a:t>
            </a:r>
          </a:p>
        </p:txBody>
      </p:sp>
      <p:sp>
        <p:nvSpPr>
          <p:cNvPr id="9" name="TextBox 9"/>
          <p:cNvSpPr txBox="1"/>
          <p:nvPr/>
        </p:nvSpPr>
        <p:spPr>
          <a:xfrm rot="-5400000">
            <a:off x="-1095497" y="1059592"/>
            <a:ext cx="6217737" cy="1703993"/>
          </a:xfrm>
          <a:prstGeom prst="rect">
            <a:avLst/>
          </a:prstGeom>
        </p:spPr>
        <p:txBody>
          <a:bodyPr lIns="0" tIns="0" rIns="0" bIns="0" rtlCol="0" anchor="t">
            <a:spAutoFit/>
          </a:bodyPr>
          <a:lstStyle/>
          <a:p>
            <a:pPr>
              <a:lnSpc>
                <a:spcPts val="6582"/>
              </a:lnSpc>
            </a:pPr>
            <a:r>
              <a:rPr lang="en-US" sz="6582" b="1" spc="-316">
                <a:solidFill>
                  <a:srgbClr val="EFEFEF"/>
                </a:solidFill>
                <a:latin typeface="TT Hoves Bold"/>
                <a:ea typeface="TT Hoves Bold"/>
                <a:cs typeface="TT Hoves Bold"/>
                <a:sym typeface="TT Hoves Bold"/>
              </a:rPr>
              <a:t>A/B </a:t>
            </a:r>
          </a:p>
          <a:p>
            <a:pPr>
              <a:lnSpc>
                <a:spcPts val="6582"/>
              </a:lnSpc>
            </a:pPr>
            <a:r>
              <a:rPr lang="en-US" sz="6582" b="1" spc="-316">
                <a:solidFill>
                  <a:srgbClr val="EFEFEF"/>
                </a:solidFill>
                <a:latin typeface="TT Hoves Bold"/>
                <a:ea typeface="TT Hoves Bold"/>
                <a:cs typeface="TT Hoves Bold"/>
                <a:sym typeface="TT Hoves Bold"/>
              </a:rPr>
              <a:t>Testing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7FF"/>
        </a:solidFill>
        <a:effectLst/>
      </p:bgPr>
    </p:bg>
    <p:spTree>
      <p:nvGrpSpPr>
        <p:cNvPr id="1" name="Shape 339"/>
        <p:cNvGrpSpPr/>
        <p:nvPr/>
      </p:nvGrpSpPr>
      <p:grpSpPr>
        <a:xfrm>
          <a:off x="0" y="0"/>
          <a:ext cx="0" cy="0"/>
          <a:chOff x="0" y="0"/>
          <a:chExt cx="0" cy="0"/>
        </a:xfrm>
      </p:grpSpPr>
      <p:grpSp>
        <p:nvGrpSpPr>
          <p:cNvPr id="340" name="Google Shape;340;p38"/>
          <p:cNvGrpSpPr/>
          <p:nvPr/>
        </p:nvGrpSpPr>
        <p:grpSpPr>
          <a:xfrm>
            <a:off x="-348129" y="-596567"/>
            <a:ext cx="3589194" cy="6047944"/>
            <a:chOff x="0" y="-57150"/>
            <a:chExt cx="1890604" cy="3185748"/>
          </a:xfrm>
        </p:grpSpPr>
        <p:sp>
          <p:nvSpPr>
            <p:cNvPr id="341" name="Google Shape;341;p38"/>
            <p:cNvSpPr/>
            <p:nvPr/>
          </p:nvSpPr>
          <p:spPr>
            <a:xfrm>
              <a:off x="0" y="0"/>
              <a:ext cx="1890604" cy="3128598"/>
            </a:xfrm>
            <a:custGeom>
              <a:avLst/>
              <a:gdLst/>
              <a:ahLst/>
              <a:cxnLst/>
              <a:rect l="l" t="t" r="r" b="b"/>
              <a:pathLst>
                <a:path w="1890604" h="3128598" extrusionOk="0">
                  <a:moveTo>
                    <a:pt x="0" y="0"/>
                  </a:moveTo>
                  <a:lnTo>
                    <a:pt x="1890604" y="0"/>
                  </a:lnTo>
                  <a:lnTo>
                    <a:pt x="1890604" y="3128598"/>
                  </a:lnTo>
                  <a:lnTo>
                    <a:pt x="0" y="3128598"/>
                  </a:lnTo>
                  <a:close/>
                </a:path>
              </a:pathLst>
            </a:custGeom>
            <a:solidFill>
              <a:srgbClr val="D9D9D9"/>
            </a:solidFill>
            <a:ln>
              <a:noFill/>
            </a:ln>
          </p:spPr>
          <p:txBody>
            <a:bodyPr/>
            <a:lstStyle/>
            <a:p>
              <a:endParaRPr lang="en-GB"/>
            </a:p>
          </p:txBody>
        </p:sp>
        <p:sp>
          <p:nvSpPr>
            <p:cNvPr id="342" name="Google Shape;342;p38"/>
            <p:cNvSpPr txBox="1"/>
            <p:nvPr/>
          </p:nvSpPr>
          <p:spPr>
            <a:xfrm>
              <a:off x="0" y="-57150"/>
              <a:ext cx="1890604" cy="3185748"/>
            </a:xfrm>
            <a:prstGeom prst="rect">
              <a:avLst/>
            </a:prstGeom>
            <a:noFill/>
            <a:ln>
              <a:noFill/>
            </a:ln>
          </p:spPr>
          <p:txBody>
            <a:bodyPr spcFirstLastPara="1" wrap="square" lIns="25400" tIns="25400" rIns="25400" bIns="25400" anchor="ctr" anchorCtr="0">
              <a:noAutofit/>
            </a:bodyPr>
            <a:lstStyle/>
            <a:p>
              <a:pPr marL="0" marR="0" lvl="0" indent="0" algn="ctr" rtl="0">
                <a:lnSpc>
                  <a:spcPct val="202166"/>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43" name="Google Shape;343;p38"/>
          <p:cNvSpPr/>
          <p:nvPr/>
        </p:nvSpPr>
        <p:spPr>
          <a:xfrm>
            <a:off x="6631899" y="-2065814"/>
            <a:ext cx="3995502" cy="3995502"/>
          </a:xfrm>
          <a:custGeom>
            <a:avLst/>
            <a:gdLst/>
            <a:ahLst/>
            <a:cxnLst/>
            <a:rect l="l" t="t" r="r" b="b"/>
            <a:pathLst>
              <a:path w="7991003" h="7991003" extrusionOk="0">
                <a:moveTo>
                  <a:pt x="0" y="0"/>
                </a:moveTo>
                <a:lnTo>
                  <a:pt x="7991004" y="0"/>
                </a:lnTo>
                <a:lnTo>
                  <a:pt x="7991004" y="7991003"/>
                </a:lnTo>
                <a:lnTo>
                  <a:pt x="0" y="7991003"/>
                </a:lnTo>
                <a:lnTo>
                  <a:pt x="0" y="0"/>
                </a:lnTo>
                <a:close/>
              </a:path>
            </a:pathLst>
          </a:custGeom>
          <a:blipFill rotWithShape="1">
            <a:blip r:embed="rId3">
              <a:alphaModFix amt="52000"/>
            </a:blip>
            <a:stretch>
              <a:fillRect/>
            </a:stretch>
          </a:blipFill>
          <a:ln>
            <a:noFill/>
          </a:ln>
        </p:spPr>
        <p:txBody>
          <a:bodyPr/>
          <a:lstStyle/>
          <a:p>
            <a:endParaRPr lang="en-GB"/>
          </a:p>
        </p:txBody>
      </p:sp>
      <p:sp>
        <p:nvSpPr>
          <p:cNvPr id="344" name="Google Shape;344;p38"/>
          <p:cNvSpPr txBox="1"/>
          <p:nvPr/>
        </p:nvSpPr>
        <p:spPr>
          <a:xfrm>
            <a:off x="3924526" y="262499"/>
            <a:ext cx="4722000" cy="1953000"/>
          </a:xfrm>
          <a:prstGeom prst="rect">
            <a:avLst/>
          </a:prstGeom>
          <a:noFill/>
          <a:ln>
            <a:noFill/>
          </a:ln>
        </p:spPr>
        <p:txBody>
          <a:bodyPr spcFirstLastPara="1" wrap="square" lIns="0" tIns="0" rIns="0" bIns="0" anchor="t" anchorCtr="0">
            <a:spAutoFit/>
          </a:bodyPr>
          <a:lstStyle/>
          <a:p>
            <a:pPr marL="0" marR="0" lvl="0" indent="0" algn="l" rtl="0">
              <a:lnSpc>
                <a:spcPct val="93991"/>
              </a:lnSpc>
              <a:spcBef>
                <a:spcPts val="0"/>
              </a:spcBef>
              <a:spcAft>
                <a:spcPts val="0"/>
              </a:spcAft>
              <a:buNone/>
            </a:pPr>
            <a:r>
              <a:rPr lang="en" sz="4500" b="1" i="0" u="none" strike="noStrike" cap="none">
                <a:solidFill>
                  <a:srgbClr val="6199FE"/>
                </a:solidFill>
                <a:latin typeface="Arial"/>
                <a:ea typeface="Arial"/>
                <a:cs typeface="Arial"/>
                <a:sym typeface="Arial"/>
              </a:rPr>
              <a:t>Empathize – Understanding the Users’ Needs</a:t>
            </a:r>
            <a:endParaRPr sz="100"/>
          </a:p>
        </p:txBody>
      </p:sp>
      <p:sp>
        <p:nvSpPr>
          <p:cNvPr id="345" name="Google Shape;345;p38"/>
          <p:cNvSpPr txBox="1"/>
          <p:nvPr/>
        </p:nvSpPr>
        <p:spPr>
          <a:xfrm>
            <a:off x="-862867" y="3410604"/>
            <a:ext cx="2754435" cy="2416438"/>
          </a:xfrm>
          <a:prstGeom prst="rect">
            <a:avLst/>
          </a:prstGeom>
          <a:noFill/>
          <a:ln>
            <a:noFill/>
          </a:ln>
        </p:spPr>
        <p:txBody>
          <a:bodyPr spcFirstLastPara="1" wrap="square" lIns="0" tIns="0" rIns="0" bIns="0" anchor="t" anchorCtr="0">
            <a:spAutoFit/>
          </a:bodyPr>
          <a:lstStyle/>
          <a:p>
            <a:pPr marL="0" marR="0" lvl="0" indent="0" algn="ctr" rtl="0">
              <a:lnSpc>
                <a:spcPct val="93998"/>
              </a:lnSpc>
              <a:spcBef>
                <a:spcPts val="0"/>
              </a:spcBef>
              <a:spcAft>
                <a:spcPts val="0"/>
              </a:spcAft>
              <a:buNone/>
            </a:pPr>
            <a:r>
              <a:rPr lang="en" sz="18900" b="1" i="0" u="none" strike="noStrike" cap="none">
                <a:solidFill>
                  <a:srgbClr val="6199FE"/>
                </a:solidFill>
                <a:latin typeface="Arial"/>
                <a:ea typeface="Arial"/>
                <a:cs typeface="Arial"/>
                <a:sym typeface="Arial"/>
              </a:rPr>
              <a:t>01</a:t>
            </a:r>
            <a:endParaRPr sz="700"/>
          </a:p>
        </p:txBody>
      </p:sp>
      <p:sp>
        <p:nvSpPr>
          <p:cNvPr id="346" name="Google Shape;346;p38"/>
          <p:cNvSpPr txBox="1"/>
          <p:nvPr/>
        </p:nvSpPr>
        <p:spPr>
          <a:xfrm>
            <a:off x="3877162" y="2908953"/>
            <a:ext cx="5005500" cy="1047600"/>
          </a:xfrm>
          <a:prstGeom prst="rect">
            <a:avLst/>
          </a:prstGeom>
          <a:noFill/>
          <a:ln>
            <a:noFill/>
          </a:ln>
        </p:spPr>
        <p:txBody>
          <a:bodyPr spcFirstLastPara="1" wrap="square" lIns="0" tIns="0" rIns="0" bIns="0" anchor="t" anchorCtr="0">
            <a:spAutoFit/>
          </a:bodyPr>
          <a:lstStyle/>
          <a:p>
            <a:pPr marL="0" marR="0" lvl="0" indent="0" algn="l" rtl="0">
              <a:lnSpc>
                <a:spcPct val="82996"/>
              </a:lnSpc>
              <a:spcBef>
                <a:spcPts val="0"/>
              </a:spcBef>
              <a:spcAft>
                <a:spcPts val="0"/>
              </a:spcAft>
              <a:buNone/>
            </a:pPr>
            <a:r>
              <a:rPr lang="en" sz="4100" b="1" i="0" u="none" strike="noStrike" cap="none">
                <a:solidFill>
                  <a:srgbClr val="3D84FE"/>
                </a:solidFill>
                <a:latin typeface="Arial"/>
                <a:ea typeface="Arial"/>
                <a:cs typeface="Arial"/>
                <a:sym typeface="Arial"/>
              </a:rPr>
              <a:t> File recovery </a:t>
            </a:r>
            <a:endParaRPr sz="700"/>
          </a:p>
          <a:p>
            <a:pPr marL="0" marR="0" lvl="0" indent="0" algn="l" rtl="0">
              <a:lnSpc>
                <a:spcPct val="82996"/>
              </a:lnSpc>
              <a:spcBef>
                <a:spcPts val="0"/>
              </a:spcBef>
              <a:spcAft>
                <a:spcPts val="0"/>
              </a:spcAft>
              <a:buNone/>
            </a:pPr>
            <a:r>
              <a:rPr lang="en" sz="4100" b="1" i="0" u="none" strike="noStrike" cap="none">
                <a:solidFill>
                  <a:srgbClr val="3D84FE"/>
                </a:solidFill>
                <a:latin typeface="Arial"/>
                <a:ea typeface="Arial"/>
                <a:cs typeface="Arial"/>
                <a:sym typeface="Arial"/>
              </a:rPr>
              <a:t> Shared folders</a:t>
            </a:r>
            <a:endParaRPr sz="700"/>
          </a:p>
        </p:txBody>
      </p:sp>
      <p:sp>
        <p:nvSpPr>
          <p:cNvPr id="347" name="Google Shape;347;p38"/>
          <p:cNvSpPr txBox="1"/>
          <p:nvPr/>
        </p:nvSpPr>
        <p:spPr>
          <a:xfrm>
            <a:off x="3720426" y="4117850"/>
            <a:ext cx="5221500" cy="880500"/>
          </a:xfrm>
          <a:prstGeom prst="rect">
            <a:avLst/>
          </a:prstGeom>
          <a:noFill/>
          <a:ln>
            <a:noFill/>
          </a:ln>
        </p:spPr>
        <p:txBody>
          <a:bodyPr spcFirstLastPara="1" wrap="square" lIns="0" tIns="0" rIns="0" bIns="0" anchor="t" anchorCtr="0">
            <a:spAutoFit/>
          </a:bodyPr>
          <a:lstStyle/>
          <a:p>
            <a:pPr marL="0" marR="0" lvl="0" indent="0" algn="l" rtl="0">
              <a:lnSpc>
                <a:spcPct val="139981"/>
              </a:lnSpc>
              <a:spcBef>
                <a:spcPts val="0"/>
              </a:spcBef>
              <a:spcAft>
                <a:spcPts val="0"/>
              </a:spcAft>
              <a:buNone/>
            </a:pPr>
            <a:r>
              <a:rPr lang="en" sz="1100" b="0" i="0" u="none" strike="noStrike" cap="none">
                <a:solidFill>
                  <a:srgbClr val="000000"/>
                </a:solidFill>
                <a:latin typeface="Arial"/>
                <a:ea typeface="Arial"/>
                <a:cs typeface="Arial"/>
                <a:sym typeface="Arial"/>
              </a:rPr>
              <a:t>The Empathize phase is vital, as it ensures that Dropbox is solving real-world challenges. Dropbox closely follows evolving user behavior—for example, noticing the shift towards remote work, which led them to integrate with tools like Zoom and Slack to meet new demands.</a:t>
            </a:r>
            <a:endParaRPr sz="7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1333" y="-397974"/>
            <a:ext cx="3589194" cy="5939448"/>
            <a:chOff x="0" y="0"/>
            <a:chExt cx="1890604" cy="3128598"/>
          </a:xfrm>
        </p:grpSpPr>
        <p:sp>
          <p:nvSpPr>
            <p:cNvPr id="3" name="Freeform 3"/>
            <p:cNvSpPr/>
            <p:nvPr/>
          </p:nvSpPr>
          <p:spPr>
            <a:xfrm>
              <a:off x="0" y="0"/>
              <a:ext cx="1890604" cy="3128598"/>
            </a:xfrm>
            <a:custGeom>
              <a:avLst/>
              <a:gdLst/>
              <a:ahLst/>
              <a:cxnLst/>
              <a:rect l="l" t="t" r="r" b="b"/>
              <a:pathLst>
                <a:path w="1890604" h="3128598">
                  <a:moveTo>
                    <a:pt x="0" y="0"/>
                  </a:moveTo>
                  <a:lnTo>
                    <a:pt x="1890604" y="0"/>
                  </a:lnTo>
                  <a:lnTo>
                    <a:pt x="1890604" y="3128598"/>
                  </a:lnTo>
                  <a:lnTo>
                    <a:pt x="0" y="3128598"/>
                  </a:lnTo>
                  <a:close/>
                </a:path>
              </a:pathLst>
            </a:custGeom>
            <a:solidFill>
              <a:srgbClr val="3D84FE"/>
            </a:solidFill>
          </p:spPr>
          <p:txBody>
            <a:bodyPr/>
            <a:lstStyle/>
            <a:p>
              <a:endParaRPr lang="en-GB"/>
            </a:p>
          </p:txBody>
        </p:sp>
        <p:sp>
          <p:nvSpPr>
            <p:cNvPr id="4" name="TextBox 4"/>
            <p:cNvSpPr txBox="1"/>
            <p:nvPr/>
          </p:nvSpPr>
          <p:spPr>
            <a:xfrm>
              <a:off x="0" y="-57150"/>
              <a:ext cx="1890604" cy="3185748"/>
            </a:xfrm>
            <a:prstGeom prst="rect">
              <a:avLst/>
            </a:prstGeom>
          </p:spPr>
          <p:txBody>
            <a:bodyPr lIns="25400" tIns="25400" rIns="25400" bIns="25400" rtlCol="0" anchor="ctr"/>
            <a:lstStyle/>
            <a:p>
              <a:pPr algn="ctr">
                <a:lnSpc>
                  <a:spcPts val="1820"/>
                </a:lnSpc>
              </a:pPr>
              <a:endParaRPr sz="700"/>
            </a:p>
          </p:txBody>
        </p:sp>
      </p:grpSp>
      <p:sp>
        <p:nvSpPr>
          <p:cNvPr id="5" name="Freeform 5"/>
          <p:cNvSpPr/>
          <p:nvPr/>
        </p:nvSpPr>
        <p:spPr>
          <a:xfrm>
            <a:off x="3156317" y="256752"/>
            <a:ext cx="5473333" cy="3126642"/>
          </a:xfrm>
          <a:custGeom>
            <a:avLst/>
            <a:gdLst/>
            <a:ahLst/>
            <a:cxnLst/>
            <a:rect l="l" t="t" r="r" b="b"/>
            <a:pathLst>
              <a:path w="10946666" h="6253283">
                <a:moveTo>
                  <a:pt x="0" y="0"/>
                </a:moveTo>
                <a:lnTo>
                  <a:pt x="10946666" y="0"/>
                </a:lnTo>
                <a:lnTo>
                  <a:pt x="10946666" y="6253283"/>
                </a:lnTo>
                <a:lnTo>
                  <a:pt x="0" y="6253283"/>
                </a:lnTo>
                <a:lnTo>
                  <a:pt x="0" y="0"/>
                </a:lnTo>
                <a:close/>
              </a:path>
            </a:pathLst>
          </a:custGeom>
          <a:blipFill>
            <a:blip r:embed="rId2"/>
            <a:stretch>
              <a:fillRect/>
            </a:stretch>
          </a:blipFill>
        </p:spPr>
        <p:txBody>
          <a:bodyPr/>
          <a:lstStyle/>
          <a:p>
            <a:endParaRPr lang="en-GB"/>
          </a:p>
        </p:txBody>
      </p:sp>
      <p:sp>
        <p:nvSpPr>
          <p:cNvPr id="6" name="Freeform 6"/>
          <p:cNvSpPr/>
          <p:nvPr/>
        </p:nvSpPr>
        <p:spPr>
          <a:xfrm>
            <a:off x="3067669" y="340314"/>
            <a:ext cx="5650630" cy="2959517"/>
          </a:xfrm>
          <a:custGeom>
            <a:avLst/>
            <a:gdLst/>
            <a:ahLst/>
            <a:cxnLst/>
            <a:rect l="l" t="t" r="r" b="b"/>
            <a:pathLst>
              <a:path w="11301259" h="5919034">
                <a:moveTo>
                  <a:pt x="0" y="0"/>
                </a:moveTo>
                <a:lnTo>
                  <a:pt x="11301259" y="0"/>
                </a:lnTo>
                <a:lnTo>
                  <a:pt x="11301259" y="5919035"/>
                </a:lnTo>
                <a:lnTo>
                  <a:pt x="0" y="5919035"/>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6302077" y="3363913"/>
            <a:ext cx="3132546" cy="2353401"/>
          </a:xfrm>
          <a:prstGeom prst="rect">
            <a:avLst/>
          </a:prstGeom>
        </p:spPr>
        <p:txBody>
          <a:bodyPr lIns="0" tIns="0" rIns="0" bIns="0" rtlCol="0" anchor="t">
            <a:spAutoFit/>
          </a:bodyPr>
          <a:lstStyle/>
          <a:p>
            <a:pPr algn="ctr">
              <a:lnSpc>
                <a:spcPts val="17807"/>
              </a:lnSpc>
            </a:pPr>
            <a:r>
              <a:rPr lang="en-US" sz="18944" b="1" spc="-928">
                <a:solidFill>
                  <a:srgbClr val="0061FF"/>
                </a:solidFill>
                <a:latin typeface="TT Hoves Bold"/>
                <a:ea typeface="TT Hoves Bold"/>
                <a:cs typeface="TT Hoves Bold"/>
                <a:sym typeface="TT Hoves Bold"/>
              </a:rPr>
              <a:t>05</a:t>
            </a:r>
          </a:p>
        </p:txBody>
      </p:sp>
      <p:sp>
        <p:nvSpPr>
          <p:cNvPr id="8" name="TextBox 8"/>
          <p:cNvSpPr txBox="1"/>
          <p:nvPr/>
        </p:nvSpPr>
        <p:spPr>
          <a:xfrm>
            <a:off x="3067669" y="3618408"/>
            <a:ext cx="2462878" cy="963725"/>
          </a:xfrm>
          <a:prstGeom prst="rect">
            <a:avLst/>
          </a:prstGeom>
        </p:spPr>
        <p:txBody>
          <a:bodyPr lIns="0" tIns="0" rIns="0" bIns="0" rtlCol="0" anchor="t">
            <a:spAutoFit/>
          </a:bodyPr>
          <a:lstStyle/>
          <a:p>
            <a:pPr>
              <a:lnSpc>
                <a:spcPts val="2545"/>
              </a:lnSpc>
            </a:pPr>
            <a:r>
              <a:rPr lang="en-US" sz="2424" b="1" spc="-119">
                <a:solidFill>
                  <a:srgbClr val="3D84FE"/>
                </a:solidFill>
                <a:latin typeface="TT Hoves Bold"/>
                <a:ea typeface="TT Hoves Bold"/>
                <a:cs typeface="TT Hoves Bold"/>
                <a:sym typeface="TT Hoves Bold"/>
              </a:rPr>
              <a:t>Consider their viewpoint to better address their needs.</a:t>
            </a:r>
          </a:p>
        </p:txBody>
      </p:sp>
      <p:sp>
        <p:nvSpPr>
          <p:cNvPr id="9" name="TextBox 9"/>
          <p:cNvSpPr txBox="1"/>
          <p:nvPr/>
        </p:nvSpPr>
        <p:spPr>
          <a:xfrm rot="-5400000">
            <a:off x="-1095497" y="1059592"/>
            <a:ext cx="6217737" cy="1703993"/>
          </a:xfrm>
          <a:prstGeom prst="rect">
            <a:avLst/>
          </a:prstGeom>
        </p:spPr>
        <p:txBody>
          <a:bodyPr lIns="0" tIns="0" rIns="0" bIns="0" rtlCol="0" anchor="t">
            <a:spAutoFit/>
          </a:bodyPr>
          <a:lstStyle/>
          <a:p>
            <a:pPr>
              <a:lnSpc>
                <a:spcPts val="6582"/>
              </a:lnSpc>
            </a:pPr>
            <a:r>
              <a:rPr lang="en-US" sz="6582" b="1" spc="-316">
                <a:solidFill>
                  <a:srgbClr val="EFEFEF"/>
                </a:solidFill>
                <a:latin typeface="TT Hoves Bold"/>
                <a:ea typeface="TT Hoves Bold"/>
                <a:cs typeface="TT Hoves Bold"/>
                <a:sym typeface="TT Hoves Bold"/>
              </a:rPr>
              <a:t>A/B </a:t>
            </a:r>
          </a:p>
          <a:p>
            <a:pPr>
              <a:lnSpc>
                <a:spcPts val="6582"/>
              </a:lnSpc>
            </a:pPr>
            <a:r>
              <a:rPr lang="en-US" sz="6582" b="1" spc="-316">
                <a:solidFill>
                  <a:srgbClr val="EFEFEF"/>
                </a:solidFill>
                <a:latin typeface="TT Hoves Bold"/>
                <a:ea typeface="TT Hoves Bold"/>
                <a:cs typeface="TT Hoves Bold"/>
                <a:sym typeface="TT Hoves Bold"/>
              </a:rPr>
              <a:t>Testing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1333" y="-397974"/>
            <a:ext cx="3589194" cy="5939448"/>
            <a:chOff x="0" y="0"/>
            <a:chExt cx="1890604" cy="3128598"/>
          </a:xfrm>
        </p:grpSpPr>
        <p:sp>
          <p:nvSpPr>
            <p:cNvPr id="3" name="Freeform 3"/>
            <p:cNvSpPr/>
            <p:nvPr/>
          </p:nvSpPr>
          <p:spPr>
            <a:xfrm>
              <a:off x="0" y="0"/>
              <a:ext cx="1890604" cy="3128598"/>
            </a:xfrm>
            <a:custGeom>
              <a:avLst/>
              <a:gdLst/>
              <a:ahLst/>
              <a:cxnLst/>
              <a:rect l="l" t="t" r="r" b="b"/>
              <a:pathLst>
                <a:path w="1890604" h="3128598">
                  <a:moveTo>
                    <a:pt x="0" y="0"/>
                  </a:moveTo>
                  <a:lnTo>
                    <a:pt x="1890604" y="0"/>
                  </a:lnTo>
                  <a:lnTo>
                    <a:pt x="1890604" y="3128598"/>
                  </a:lnTo>
                  <a:lnTo>
                    <a:pt x="0" y="3128598"/>
                  </a:lnTo>
                  <a:close/>
                </a:path>
              </a:pathLst>
            </a:custGeom>
            <a:solidFill>
              <a:srgbClr val="3D84FE"/>
            </a:solidFill>
          </p:spPr>
          <p:txBody>
            <a:bodyPr/>
            <a:lstStyle/>
            <a:p>
              <a:endParaRPr lang="en-GB"/>
            </a:p>
          </p:txBody>
        </p:sp>
        <p:sp>
          <p:nvSpPr>
            <p:cNvPr id="4" name="TextBox 4"/>
            <p:cNvSpPr txBox="1"/>
            <p:nvPr/>
          </p:nvSpPr>
          <p:spPr>
            <a:xfrm>
              <a:off x="0" y="-57150"/>
              <a:ext cx="1890604" cy="3185748"/>
            </a:xfrm>
            <a:prstGeom prst="rect">
              <a:avLst/>
            </a:prstGeom>
          </p:spPr>
          <p:txBody>
            <a:bodyPr lIns="25400" tIns="25400" rIns="25400" bIns="25400" rtlCol="0" anchor="ctr"/>
            <a:lstStyle/>
            <a:p>
              <a:pPr algn="ctr">
                <a:lnSpc>
                  <a:spcPts val="1820"/>
                </a:lnSpc>
              </a:pPr>
              <a:endParaRPr sz="700"/>
            </a:p>
          </p:txBody>
        </p:sp>
      </p:grpSp>
      <p:sp>
        <p:nvSpPr>
          <p:cNvPr id="5" name="Freeform 5"/>
          <p:cNvSpPr/>
          <p:nvPr/>
        </p:nvSpPr>
        <p:spPr>
          <a:xfrm>
            <a:off x="2929317" y="735946"/>
            <a:ext cx="5872508" cy="2161242"/>
          </a:xfrm>
          <a:custGeom>
            <a:avLst/>
            <a:gdLst/>
            <a:ahLst/>
            <a:cxnLst/>
            <a:rect l="l" t="t" r="r" b="b"/>
            <a:pathLst>
              <a:path w="11745016" h="4322483">
                <a:moveTo>
                  <a:pt x="0" y="0"/>
                </a:moveTo>
                <a:lnTo>
                  <a:pt x="11745017" y="0"/>
                </a:lnTo>
                <a:lnTo>
                  <a:pt x="11745017" y="4322483"/>
                </a:lnTo>
                <a:lnTo>
                  <a:pt x="0" y="4322483"/>
                </a:lnTo>
                <a:lnTo>
                  <a:pt x="0" y="0"/>
                </a:lnTo>
                <a:close/>
              </a:path>
            </a:pathLst>
          </a:custGeom>
          <a:blipFill>
            <a:blip r:embed="rId2"/>
            <a:stretch>
              <a:fillRect l="-1055" t="-4778" r="-1231" b="-3614"/>
            </a:stretch>
          </a:blipFill>
        </p:spPr>
        <p:txBody>
          <a:bodyPr/>
          <a:lstStyle/>
          <a:p>
            <a:endParaRPr lang="en-GB"/>
          </a:p>
        </p:txBody>
      </p:sp>
      <p:sp>
        <p:nvSpPr>
          <p:cNvPr id="6" name="TextBox 6"/>
          <p:cNvSpPr txBox="1"/>
          <p:nvPr/>
        </p:nvSpPr>
        <p:spPr>
          <a:xfrm>
            <a:off x="6302077" y="3363913"/>
            <a:ext cx="3132546" cy="2353401"/>
          </a:xfrm>
          <a:prstGeom prst="rect">
            <a:avLst/>
          </a:prstGeom>
        </p:spPr>
        <p:txBody>
          <a:bodyPr lIns="0" tIns="0" rIns="0" bIns="0" rtlCol="0" anchor="t">
            <a:spAutoFit/>
          </a:bodyPr>
          <a:lstStyle/>
          <a:p>
            <a:pPr algn="ctr">
              <a:lnSpc>
                <a:spcPts val="17807"/>
              </a:lnSpc>
            </a:pPr>
            <a:r>
              <a:rPr lang="en-US" sz="18944" b="1" spc="-928">
                <a:solidFill>
                  <a:srgbClr val="0061FF"/>
                </a:solidFill>
                <a:latin typeface="TT Hoves Bold"/>
                <a:ea typeface="TT Hoves Bold"/>
                <a:cs typeface="TT Hoves Bold"/>
                <a:sym typeface="TT Hoves Bold"/>
              </a:rPr>
              <a:t>05</a:t>
            </a:r>
          </a:p>
        </p:txBody>
      </p:sp>
      <p:sp>
        <p:nvSpPr>
          <p:cNvPr id="7" name="TextBox 7"/>
          <p:cNvSpPr txBox="1"/>
          <p:nvPr/>
        </p:nvSpPr>
        <p:spPr>
          <a:xfrm>
            <a:off x="2796991" y="3855092"/>
            <a:ext cx="3385957" cy="1025922"/>
          </a:xfrm>
          <a:prstGeom prst="rect">
            <a:avLst/>
          </a:prstGeom>
        </p:spPr>
        <p:txBody>
          <a:bodyPr lIns="0" tIns="0" rIns="0" bIns="0" rtlCol="0" anchor="t">
            <a:spAutoFit/>
          </a:bodyPr>
          <a:lstStyle/>
          <a:p>
            <a:pPr algn="r">
              <a:lnSpc>
                <a:spcPts val="3956"/>
              </a:lnSpc>
            </a:pPr>
            <a:r>
              <a:rPr lang="en-US" sz="3767" b="1" spc="-185">
                <a:solidFill>
                  <a:srgbClr val="B9D3FF"/>
                </a:solidFill>
                <a:latin typeface="TT Hoves Bold"/>
                <a:ea typeface="TT Hoves Bold"/>
                <a:cs typeface="TT Hoves Bold"/>
                <a:sym typeface="TT Hoves Bold"/>
              </a:rPr>
              <a:t>Using the </a:t>
            </a:r>
            <a:r>
              <a:rPr lang="en-US" sz="3767" b="1" spc="-185">
                <a:solidFill>
                  <a:srgbClr val="3D84FE"/>
                </a:solidFill>
                <a:latin typeface="TT Hoves Bold"/>
                <a:ea typeface="TT Hoves Bold"/>
                <a:cs typeface="TT Hoves Bold"/>
                <a:sym typeface="TT Hoves Bold"/>
              </a:rPr>
              <a:t>right  marketing word</a:t>
            </a:r>
          </a:p>
        </p:txBody>
      </p:sp>
      <p:grpSp>
        <p:nvGrpSpPr>
          <p:cNvPr id="8" name="Group 8"/>
          <p:cNvGrpSpPr/>
          <p:nvPr/>
        </p:nvGrpSpPr>
        <p:grpSpPr>
          <a:xfrm>
            <a:off x="5865571" y="617972"/>
            <a:ext cx="191519" cy="2397191"/>
            <a:chOff x="0" y="0"/>
            <a:chExt cx="100882" cy="1262718"/>
          </a:xfrm>
        </p:grpSpPr>
        <p:sp>
          <p:nvSpPr>
            <p:cNvPr id="9" name="Freeform 9"/>
            <p:cNvSpPr/>
            <p:nvPr/>
          </p:nvSpPr>
          <p:spPr>
            <a:xfrm>
              <a:off x="0" y="0"/>
              <a:ext cx="100882" cy="1262718"/>
            </a:xfrm>
            <a:custGeom>
              <a:avLst/>
              <a:gdLst/>
              <a:ahLst/>
              <a:cxnLst/>
              <a:rect l="l" t="t" r="r" b="b"/>
              <a:pathLst>
                <a:path w="100882" h="1262718">
                  <a:moveTo>
                    <a:pt x="0" y="0"/>
                  </a:moveTo>
                  <a:lnTo>
                    <a:pt x="100882" y="0"/>
                  </a:lnTo>
                  <a:lnTo>
                    <a:pt x="100882" y="1262718"/>
                  </a:lnTo>
                  <a:lnTo>
                    <a:pt x="0" y="1262718"/>
                  </a:lnTo>
                  <a:close/>
                </a:path>
              </a:pathLst>
            </a:custGeom>
            <a:solidFill>
              <a:srgbClr val="FFFFFF"/>
            </a:solidFill>
          </p:spPr>
          <p:txBody>
            <a:bodyPr/>
            <a:lstStyle/>
            <a:p>
              <a:endParaRPr lang="en-GB"/>
            </a:p>
          </p:txBody>
        </p:sp>
        <p:sp>
          <p:nvSpPr>
            <p:cNvPr id="10" name="TextBox 10"/>
            <p:cNvSpPr txBox="1"/>
            <p:nvPr/>
          </p:nvSpPr>
          <p:spPr>
            <a:xfrm>
              <a:off x="0" y="-57150"/>
              <a:ext cx="100882" cy="1319868"/>
            </a:xfrm>
            <a:prstGeom prst="rect">
              <a:avLst/>
            </a:prstGeom>
          </p:spPr>
          <p:txBody>
            <a:bodyPr lIns="25400" tIns="25400" rIns="25400" bIns="25400" rtlCol="0" anchor="ctr"/>
            <a:lstStyle/>
            <a:p>
              <a:pPr algn="ctr">
                <a:lnSpc>
                  <a:spcPts val="1820"/>
                </a:lnSpc>
              </a:pPr>
              <a:endParaRPr sz="700"/>
            </a:p>
          </p:txBody>
        </p:sp>
      </p:grpSp>
      <p:sp>
        <p:nvSpPr>
          <p:cNvPr id="11" name="TextBox 11"/>
          <p:cNvSpPr txBox="1"/>
          <p:nvPr/>
        </p:nvSpPr>
        <p:spPr>
          <a:xfrm rot="-5400000">
            <a:off x="-1095497" y="1059592"/>
            <a:ext cx="6217737" cy="1703993"/>
          </a:xfrm>
          <a:prstGeom prst="rect">
            <a:avLst/>
          </a:prstGeom>
        </p:spPr>
        <p:txBody>
          <a:bodyPr lIns="0" tIns="0" rIns="0" bIns="0" rtlCol="0" anchor="t">
            <a:spAutoFit/>
          </a:bodyPr>
          <a:lstStyle/>
          <a:p>
            <a:pPr>
              <a:lnSpc>
                <a:spcPts val="6582"/>
              </a:lnSpc>
            </a:pPr>
            <a:r>
              <a:rPr lang="en-US" sz="6582" b="1" spc="-316">
                <a:solidFill>
                  <a:srgbClr val="EFEFEF"/>
                </a:solidFill>
                <a:latin typeface="TT Hoves Bold"/>
                <a:ea typeface="TT Hoves Bold"/>
                <a:cs typeface="TT Hoves Bold"/>
                <a:sym typeface="TT Hoves Bold"/>
              </a:rPr>
              <a:t>A/B </a:t>
            </a:r>
          </a:p>
          <a:p>
            <a:pPr>
              <a:lnSpc>
                <a:spcPts val="6582"/>
              </a:lnSpc>
            </a:pPr>
            <a:r>
              <a:rPr lang="en-US" sz="6582" b="1" spc="-316">
                <a:solidFill>
                  <a:srgbClr val="EFEFEF"/>
                </a:solidFill>
                <a:latin typeface="TT Hoves Bold"/>
                <a:ea typeface="TT Hoves Bold"/>
                <a:cs typeface="TT Hoves Bold"/>
                <a:sym typeface="TT Hoves Bold"/>
              </a:rPr>
              <a:t>Testing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500" name="Google Shape;500;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298450" algn="l" rtl="0">
              <a:spcBef>
                <a:spcPts val="1200"/>
              </a:spcBef>
              <a:spcAft>
                <a:spcPts val="0"/>
              </a:spcAft>
              <a:buClr>
                <a:schemeClr val="dk1"/>
              </a:buClr>
              <a:buSzPts val="1100"/>
              <a:buChar char="●"/>
            </a:pPr>
            <a:r>
              <a:rPr lang="en" sz="1100" b="1" dirty="0">
                <a:solidFill>
                  <a:schemeClr val="dk1"/>
                </a:solidFill>
                <a:latin typeface="Times New Roman"/>
                <a:ea typeface="Times New Roman"/>
                <a:cs typeface="Times New Roman"/>
                <a:sym typeface="Times New Roman"/>
              </a:rPr>
              <a:t>Ethical Dilemmas</a:t>
            </a:r>
            <a:r>
              <a:rPr lang="en" sz="1100" dirty="0">
                <a:solidFill>
                  <a:schemeClr val="dk1"/>
                </a:solidFill>
                <a:latin typeface="Times New Roman"/>
                <a:ea typeface="Times New Roman"/>
                <a:cs typeface="Times New Roman"/>
                <a:sym typeface="Times New Roman"/>
              </a:rPr>
              <a:t>: Identify and visually represent the ethical dilemmas the company faces (e.g., environmental issues, labor practices, marketing tactics). Explain how the company addresses these challenges and discuss the strategies employed to mitigate ethical concerns. </a:t>
            </a:r>
            <a:endParaRPr dirty="0"/>
          </a:p>
        </p:txBody>
      </p:sp>
      <p:pic>
        <p:nvPicPr>
          <p:cNvPr id="501" name="Google Shape;501;p52"/>
          <p:cNvPicPr preferRelativeResize="0"/>
          <p:nvPr/>
        </p:nvPicPr>
        <p:blipFill>
          <a:blip r:embed="rId3">
            <a:alphaModFix/>
          </a:blip>
          <a:stretch>
            <a:fillRect/>
          </a:stretch>
        </p:blipFill>
        <p:spPr>
          <a:xfrm>
            <a:off x="4648375" y="1873026"/>
            <a:ext cx="4308426" cy="1493300"/>
          </a:xfrm>
          <a:prstGeom prst="rect">
            <a:avLst/>
          </a:prstGeom>
          <a:noFill/>
          <a:ln>
            <a:noFill/>
          </a:ln>
        </p:spPr>
      </p:pic>
      <p:pic>
        <p:nvPicPr>
          <p:cNvPr id="502" name="Google Shape;502;p52"/>
          <p:cNvPicPr preferRelativeResize="0"/>
          <p:nvPr/>
        </p:nvPicPr>
        <p:blipFill>
          <a:blip r:embed="rId4">
            <a:alphaModFix/>
          </a:blip>
          <a:stretch>
            <a:fillRect/>
          </a:stretch>
        </p:blipFill>
        <p:spPr>
          <a:xfrm>
            <a:off x="311700" y="2024727"/>
            <a:ext cx="4799980" cy="33994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56"/>
          <p:cNvPicPr preferRelativeResize="0"/>
          <p:nvPr/>
        </p:nvPicPr>
        <p:blipFill>
          <a:blip r:embed="rId3">
            <a:alphaModFix/>
          </a:blip>
          <a:stretch>
            <a:fillRect/>
          </a:stretch>
        </p:blipFill>
        <p:spPr>
          <a:xfrm>
            <a:off x="1734675" y="875865"/>
            <a:ext cx="5674651" cy="2726150"/>
          </a:xfrm>
          <a:prstGeom prst="rect">
            <a:avLst/>
          </a:prstGeom>
          <a:noFill/>
          <a:ln>
            <a:noFill/>
          </a:ln>
        </p:spPr>
      </p:pic>
      <p:sp>
        <p:nvSpPr>
          <p:cNvPr id="529" name="Google Shape;529;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Ethics in Technology</a:t>
            </a:r>
            <a:endParaRPr/>
          </a:p>
        </p:txBody>
      </p:sp>
      <p:sp>
        <p:nvSpPr>
          <p:cNvPr id="530" name="Google Shape;530;p56"/>
          <p:cNvSpPr txBox="1"/>
          <p:nvPr/>
        </p:nvSpPr>
        <p:spPr>
          <a:xfrm>
            <a:off x="311700" y="3716425"/>
            <a:ext cx="8520600" cy="142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With more technological advancements, more ethical considerations arises.</a:t>
            </a:r>
            <a:endParaRPr sz="1800">
              <a:solidFill>
                <a:schemeClr val="dk2"/>
              </a:solidFill>
            </a:endParaRPr>
          </a:p>
          <a:p>
            <a:pPr marL="0" lvl="0" indent="0" algn="ctr" rtl="0">
              <a:spcBef>
                <a:spcPts val="0"/>
              </a:spcBef>
              <a:spcAft>
                <a:spcPts val="0"/>
              </a:spcAft>
              <a:buNone/>
            </a:pPr>
            <a:r>
              <a:rPr lang="en" sz="1800">
                <a:solidFill>
                  <a:schemeClr val="dk2"/>
                </a:solidFill>
              </a:rPr>
              <a:t>More ethical implications placed in mind, from development to deployment to utilization.</a:t>
            </a:r>
            <a:endParaRPr sz="1800">
              <a:solidFill>
                <a:schemeClr val="dk2"/>
              </a:solidFill>
            </a:endParaRPr>
          </a:p>
          <a:p>
            <a:pPr marL="0" lvl="0" indent="0" algn="ctr" rtl="0">
              <a:spcBef>
                <a:spcPts val="0"/>
              </a:spcBef>
              <a:spcAft>
                <a:spcPts val="0"/>
              </a:spcAft>
              <a:buNone/>
            </a:pPr>
            <a:r>
              <a:rPr lang="en" sz="1200">
                <a:solidFill>
                  <a:schemeClr val="dk1"/>
                </a:solidFill>
              </a:rPr>
              <a:t>(YoungWonks)</a:t>
            </a:r>
            <a:endParaRPr sz="18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57"/>
          <p:cNvPicPr preferRelativeResize="0"/>
          <p:nvPr/>
        </p:nvPicPr>
        <p:blipFill>
          <a:blip r:embed="rId3">
            <a:alphaModFix/>
          </a:blip>
          <a:stretch>
            <a:fillRect/>
          </a:stretch>
        </p:blipFill>
        <p:spPr>
          <a:xfrm>
            <a:off x="1734675" y="875865"/>
            <a:ext cx="5674651" cy="2726150"/>
          </a:xfrm>
          <a:prstGeom prst="rect">
            <a:avLst/>
          </a:prstGeom>
          <a:noFill/>
          <a:ln>
            <a:noFill/>
          </a:ln>
        </p:spPr>
      </p:pic>
      <p:sp>
        <p:nvSpPr>
          <p:cNvPr id="536" name="Google Shape;536;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Ethics in Technology</a:t>
            </a:r>
            <a:endParaRPr/>
          </a:p>
        </p:txBody>
      </p:sp>
      <p:sp>
        <p:nvSpPr>
          <p:cNvPr id="537" name="Google Shape;537;p57"/>
          <p:cNvSpPr txBox="1"/>
          <p:nvPr/>
        </p:nvSpPr>
        <p:spPr>
          <a:xfrm>
            <a:off x="311700" y="3716425"/>
            <a:ext cx="8520600" cy="142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u="sng">
                <a:solidFill>
                  <a:schemeClr val="dk2"/>
                </a:solidFill>
              </a:rPr>
              <a:t>Role of technology ethics</a:t>
            </a:r>
            <a:endParaRPr sz="1800" b="1" u="sng">
              <a:solidFill>
                <a:schemeClr val="dk2"/>
              </a:solidFill>
            </a:endParaRPr>
          </a:p>
          <a:p>
            <a:pPr marL="0" lvl="0" indent="0" algn="ctr" rtl="0">
              <a:spcBef>
                <a:spcPts val="0"/>
              </a:spcBef>
              <a:spcAft>
                <a:spcPts val="0"/>
              </a:spcAft>
              <a:buNone/>
            </a:pPr>
            <a:r>
              <a:rPr lang="en" sz="1800">
                <a:solidFill>
                  <a:schemeClr val="dk2"/>
                </a:solidFill>
              </a:rPr>
              <a:t>Foundation for ensuring responsible, sustainable and inclusive innovation.</a:t>
            </a:r>
            <a:endParaRPr sz="1800">
              <a:solidFill>
                <a:schemeClr val="dk2"/>
              </a:solidFill>
            </a:endParaRPr>
          </a:p>
          <a:p>
            <a:pPr marL="0" lvl="0" indent="0" algn="ctr" rtl="0">
              <a:spcBef>
                <a:spcPts val="0"/>
              </a:spcBef>
              <a:spcAft>
                <a:spcPts val="0"/>
              </a:spcAft>
              <a:buNone/>
            </a:pPr>
            <a:r>
              <a:rPr lang="en" sz="1800">
                <a:solidFill>
                  <a:schemeClr val="dk2"/>
                </a:solidFill>
              </a:rPr>
              <a:t>Important to address potential harms and fostering public trust.</a:t>
            </a:r>
            <a:endParaRPr sz="1800">
              <a:solidFill>
                <a:schemeClr val="dk2"/>
              </a:solidFill>
            </a:endParaRPr>
          </a:p>
          <a:p>
            <a:pPr marL="0" lvl="0" indent="0" algn="ctr" rtl="0">
              <a:spcBef>
                <a:spcPts val="0"/>
              </a:spcBef>
              <a:spcAft>
                <a:spcPts val="0"/>
              </a:spcAft>
              <a:buNone/>
            </a:pPr>
            <a:r>
              <a:rPr lang="en" sz="1200">
                <a:solidFill>
                  <a:schemeClr val="dk1"/>
                </a:solidFill>
              </a:rPr>
              <a:t>(YoungWonks)</a:t>
            </a:r>
            <a:endParaRPr sz="180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Ethics in Technology</a:t>
            </a:r>
            <a:endParaRPr/>
          </a:p>
        </p:txBody>
      </p:sp>
      <p:sp>
        <p:nvSpPr>
          <p:cNvPr id="543" name="Google Shape;543;p58"/>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r>
              <a:rPr lang="en"/>
              <a:t>Cloud storage security means the operational and functional obstacles that organizations and consumers experience when storing data in the cloud.</a:t>
            </a:r>
            <a:endParaRPr/>
          </a:p>
          <a:p>
            <a:pPr marL="0" lvl="0" indent="0" algn="l" rtl="0">
              <a:spcBef>
                <a:spcPts val="1200"/>
              </a:spcBef>
              <a:spcAft>
                <a:spcPts val="1200"/>
              </a:spcAft>
              <a:buNone/>
            </a:pPr>
            <a:r>
              <a:rPr lang="en" sz="1200">
                <a:solidFill>
                  <a:schemeClr val="dk1"/>
                </a:solidFill>
              </a:rPr>
              <a:t>(Basan)</a:t>
            </a:r>
            <a:endParaRPr/>
          </a:p>
        </p:txBody>
      </p:sp>
      <p:pic>
        <p:nvPicPr>
          <p:cNvPr id="544" name="Google Shape;544;p58"/>
          <p:cNvPicPr preferRelativeResize="0"/>
          <p:nvPr/>
        </p:nvPicPr>
        <p:blipFill>
          <a:blip r:embed="rId3">
            <a:alphaModFix/>
          </a:blip>
          <a:stretch>
            <a:fillRect/>
          </a:stretch>
        </p:blipFill>
        <p:spPr>
          <a:xfrm>
            <a:off x="4572000" y="1355275"/>
            <a:ext cx="4260300" cy="301080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Potential Risks of Unethical Technology</a:t>
            </a:r>
            <a:endParaRPr/>
          </a:p>
        </p:txBody>
      </p:sp>
      <p:pic>
        <p:nvPicPr>
          <p:cNvPr id="550" name="Google Shape;550;p59"/>
          <p:cNvPicPr preferRelativeResize="0"/>
          <p:nvPr/>
        </p:nvPicPr>
        <p:blipFill rotWithShape="1">
          <a:blip r:embed="rId3">
            <a:alphaModFix/>
          </a:blip>
          <a:srcRect t="16423" b="10711"/>
          <a:stretch/>
        </p:blipFill>
        <p:spPr>
          <a:xfrm>
            <a:off x="1884625" y="1079525"/>
            <a:ext cx="5374748" cy="3439599"/>
          </a:xfrm>
          <a:prstGeom prst="rect">
            <a:avLst/>
          </a:prstGeom>
          <a:noFill/>
          <a:ln>
            <a:noFill/>
          </a:ln>
        </p:spPr>
      </p:pic>
      <p:sp>
        <p:nvSpPr>
          <p:cNvPr id="551" name="Google Shape;551;p59"/>
          <p:cNvSpPr txBox="1"/>
          <p:nvPr/>
        </p:nvSpPr>
        <p:spPr>
          <a:xfrm>
            <a:off x="1884650" y="4523150"/>
            <a:ext cx="5374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(Basan)</a:t>
            </a:r>
            <a:endParaRPr sz="18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Ethical Dilemmas faced by Dropbox</a:t>
            </a:r>
            <a:endParaRPr/>
          </a:p>
        </p:txBody>
      </p:sp>
      <p:sp>
        <p:nvSpPr>
          <p:cNvPr id="557" name="Google Shape;557;p60"/>
          <p:cNvSpPr txBox="1">
            <a:spLocks noGrp="1"/>
          </p:cNvSpPr>
          <p:nvPr>
            <p:ph type="body" idx="1"/>
          </p:nvPr>
        </p:nvSpPr>
        <p:spPr>
          <a:xfrm>
            <a:off x="311700" y="959050"/>
            <a:ext cx="8520600" cy="5727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1200"/>
              </a:spcAft>
              <a:buNone/>
            </a:pPr>
            <a:r>
              <a:rPr lang="en"/>
              <a:t>Data Breaches in 2012</a:t>
            </a:r>
            <a:endParaRPr/>
          </a:p>
        </p:txBody>
      </p:sp>
      <p:pic>
        <p:nvPicPr>
          <p:cNvPr id="558" name="Google Shape;558;p60"/>
          <p:cNvPicPr preferRelativeResize="0"/>
          <p:nvPr/>
        </p:nvPicPr>
        <p:blipFill rotWithShape="1">
          <a:blip r:embed="rId3">
            <a:alphaModFix/>
          </a:blip>
          <a:srcRect t="20546"/>
          <a:stretch/>
        </p:blipFill>
        <p:spPr>
          <a:xfrm>
            <a:off x="1085350" y="1445850"/>
            <a:ext cx="6973301" cy="2908924"/>
          </a:xfrm>
          <a:prstGeom prst="rect">
            <a:avLst/>
          </a:prstGeom>
          <a:noFill/>
          <a:ln>
            <a:noFill/>
          </a:ln>
        </p:spPr>
      </p:pic>
      <p:sp>
        <p:nvSpPr>
          <p:cNvPr id="559" name="Google Shape;559;p60"/>
          <p:cNvSpPr txBox="1">
            <a:spLocks noGrp="1"/>
          </p:cNvSpPr>
          <p:nvPr>
            <p:ph type="body" idx="1"/>
          </p:nvPr>
        </p:nvSpPr>
        <p:spPr>
          <a:xfrm>
            <a:off x="311700" y="4354775"/>
            <a:ext cx="8520600" cy="788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sz="1300" b="1">
                <a:solidFill>
                  <a:srgbClr val="121212"/>
                </a:solidFill>
                <a:highlight>
                  <a:srgbClr val="FFFFFF"/>
                </a:highlight>
              </a:rPr>
              <a:t>Solution: </a:t>
            </a:r>
            <a:r>
              <a:rPr lang="en" sz="1300">
                <a:solidFill>
                  <a:srgbClr val="121212"/>
                </a:solidFill>
                <a:highlight>
                  <a:srgbClr val="FFFFFF"/>
                </a:highlight>
              </a:rPr>
              <a:t>Dropbox practiced good user data security practice, encrypting the passwords and appears to have been in the process of upgrading the encryption from the SHA1 standard to a more secure standard called bcrypt.</a:t>
            </a:r>
            <a:endParaRPr/>
          </a:p>
        </p:txBody>
      </p:sp>
      <p:sp>
        <p:nvSpPr>
          <p:cNvPr id="560" name="Google Shape;560;p60"/>
          <p:cNvSpPr txBox="1"/>
          <p:nvPr/>
        </p:nvSpPr>
        <p:spPr>
          <a:xfrm>
            <a:off x="8167075" y="2613963"/>
            <a:ext cx="976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(Gibbs)</a:t>
            </a:r>
            <a:endParaRPr sz="18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Ethical Dilemmas faced by Dropbox</a:t>
            </a:r>
            <a:endParaRPr/>
          </a:p>
        </p:txBody>
      </p:sp>
      <p:sp>
        <p:nvSpPr>
          <p:cNvPr id="566" name="Google Shape;566;p61"/>
          <p:cNvSpPr txBox="1">
            <a:spLocks noGrp="1"/>
          </p:cNvSpPr>
          <p:nvPr>
            <p:ph type="body" idx="1"/>
          </p:nvPr>
        </p:nvSpPr>
        <p:spPr>
          <a:xfrm>
            <a:off x="311700" y="959050"/>
            <a:ext cx="8520600" cy="5727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1200"/>
              </a:spcAft>
              <a:buNone/>
            </a:pPr>
            <a:r>
              <a:rPr lang="en"/>
              <a:t>Content Ownership Conflicts in 2013</a:t>
            </a:r>
            <a:endParaRPr/>
          </a:p>
        </p:txBody>
      </p:sp>
      <p:sp>
        <p:nvSpPr>
          <p:cNvPr id="567" name="Google Shape;567;p61"/>
          <p:cNvSpPr txBox="1">
            <a:spLocks noGrp="1"/>
          </p:cNvSpPr>
          <p:nvPr>
            <p:ph type="body" idx="1"/>
          </p:nvPr>
        </p:nvSpPr>
        <p:spPr>
          <a:xfrm>
            <a:off x="311700" y="4354775"/>
            <a:ext cx="8520600" cy="788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sz="1300" b="1">
                <a:solidFill>
                  <a:srgbClr val="121212"/>
                </a:solidFill>
                <a:highlight>
                  <a:srgbClr val="FFFFFF"/>
                </a:highlight>
              </a:rPr>
              <a:t>Solution: </a:t>
            </a:r>
            <a:r>
              <a:rPr lang="en" sz="1300">
                <a:solidFill>
                  <a:srgbClr val="121212"/>
                </a:solidFill>
                <a:highlight>
                  <a:srgbClr val="FFFFFF"/>
                </a:highlight>
              </a:rPr>
              <a:t>Dropbox constantly denied and rejected any allegations in this regards, through updating the terms and conditions and, the privacy policy regulations.</a:t>
            </a:r>
            <a:endParaRPr/>
          </a:p>
        </p:txBody>
      </p:sp>
      <p:sp>
        <p:nvSpPr>
          <p:cNvPr id="568" name="Google Shape;568;p61"/>
          <p:cNvSpPr txBox="1"/>
          <p:nvPr/>
        </p:nvSpPr>
        <p:spPr>
          <a:xfrm>
            <a:off x="7644900" y="2613975"/>
            <a:ext cx="1499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(Gellman and Poitras)</a:t>
            </a:r>
            <a:endParaRPr sz="1800">
              <a:solidFill>
                <a:schemeClr val="dk2"/>
              </a:solidFill>
            </a:endParaRPr>
          </a:p>
        </p:txBody>
      </p:sp>
      <p:pic>
        <p:nvPicPr>
          <p:cNvPr id="569" name="Google Shape;569;p61"/>
          <p:cNvPicPr preferRelativeResize="0"/>
          <p:nvPr/>
        </p:nvPicPr>
        <p:blipFill rotWithShape="1">
          <a:blip r:embed="rId3">
            <a:alphaModFix/>
          </a:blip>
          <a:srcRect t="10321"/>
          <a:stretch/>
        </p:blipFill>
        <p:spPr>
          <a:xfrm>
            <a:off x="1575316" y="1442600"/>
            <a:ext cx="5993376" cy="282174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Ethical Dilemmas faced by Dropbox</a:t>
            </a:r>
            <a:endParaRPr/>
          </a:p>
        </p:txBody>
      </p:sp>
      <p:sp>
        <p:nvSpPr>
          <p:cNvPr id="575" name="Google Shape;575;p62"/>
          <p:cNvSpPr txBox="1">
            <a:spLocks noGrp="1"/>
          </p:cNvSpPr>
          <p:nvPr>
            <p:ph type="body" idx="1"/>
          </p:nvPr>
        </p:nvSpPr>
        <p:spPr>
          <a:xfrm>
            <a:off x="311700" y="959050"/>
            <a:ext cx="8520600" cy="5727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1200"/>
              </a:spcAft>
              <a:buNone/>
            </a:pPr>
            <a:r>
              <a:rPr lang="en"/>
              <a:t>User Trust in 2013</a:t>
            </a:r>
            <a:endParaRPr/>
          </a:p>
        </p:txBody>
      </p:sp>
      <p:sp>
        <p:nvSpPr>
          <p:cNvPr id="576" name="Google Shape;576;p62"/>
          <p:cNvSpPr txBox="1">
            <a:spLocks noGrp="1"/>
          </p:cNvSpPr>
          <p:nvPr>
            <p:ph type="body" idx="1"/>
          </p:nvPr>
        </p:nvSpPr>
        <p:spPr>
          <a:xfrm>
            <a:off x="311700" y="4354775"/>
            <a:ext cx="8520600" cy="788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sz="1300" b="1">
                <a:solidFill>
                  <a:srgbClr val="121212"/>
                </a:solidFill>
                <a:highlight>
                  <a:srgbClr val="FFFFFF"/>
                </a:highlight>
              </a:rPr>
              <a:t>Solution: </a:t>
            </a:r>
            <a:r>
              <a:rPr lang="en" sz="1300">
                <a:solidFill>
                  <a:srgbClr val="121212"/>
                </a:solidFill>
                <a:highlight>
                  <a:srgbClr val="FFFFFF"/>
                </a:highlight>
              </a:rPr>
              <a:t>Dropbox constantly denied and rejected any allegations in this regards, through updating the terms and conditions and, the privacy policy regulations.</a:t>
            </a:r>
            <a:endParaRPr/>
          </a:p>
        </p:txBody>
      </p:sp>
      <p:sp>
        <p:nvSpPr>
          <p:cNvPr id="577" name="Google Shape;577;p62"/>
          <p:cNvSpPr txBox="1"/>
          <p:nvPr/>
        </p:nvSpPr>
        <p:spPr>
          <a:xfrm>
            <a:off x="7644900" y="2613975"/>
            <a:ext cx="1499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(Dreyfuss)</a:t>
            </a:r>
            <a:endParaRPr sz="1800">
              <a:solidFill>
                <a:schemeClr val="dk2"/>
              </a:solidFill>
            </a:endParaRPr>
          </a:p>
        </p:txBody>
      </p:sp>
      <p:pic>
        <p:nvPicPr>
          <p:cNvPr id="578" name="Google Shape;578;p62"/>
          <p:cNvPicPr preferRelativeResize="0"/>
          <p:nvPr/>
        </p:nvPicPr>
        <p:blipFill>
          <a:blip r:embed="rId3">
            <a:alphaModFix/>
          </a:blip>
          <a:stretch>
            <a:fillRect/>
          </a:stretch>
        </p:blipFill>
        <p:spPr>
          <a:xfrm>
            <a:off x="1599200" y="1431212"/>
            <a:ext cx="5945600" cy="2785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7FF"/>
        </a:solidFill>
        <a:effectLst/>
      </p:bgPr>
    </p:bg>
    <p:spTree>
      <p:nvGrpSpPr>
        <p:cNvPr id="1" name="Shape 351"/>
        <p:cNvGrpSpPr/>
        <p:nvPr/>
      </p:nvGrpSpPr>
      <p:grpSpPr>
        <a:xfrm>
          <a:off x="0" y="0"/>
          <a:ext cx="0" cy="0"/>
          <a:chOff x="0" y="0"/>
          <a:chExt cx="0" cy="0"/>
        </a:xfrm>
      </p:grpSpPr>
      <p:sp>
        <p:nvSpPr>
          <p:cNvPr id="352" name="Google Shape;352;p39"/>
          <p:cNvSpPr/>
          <p:nvPr/>
        </p:nvSpPr>
        <p:spPr>
          <a:xfrm>
            <a:off x="-1902814" y="-1995784"/>
            <a:ext cx="4799495" cy="4799495"/>
          </a:xfrm>
          <a:custGeom>
            <a:avLst/>
            <a:gdLst/>
            <a:ahLst/>
            <a:cxnLst/>
            <a:rect l="l" t="t" r="r" b="b"/>
            <a:pathLst>
              <a:path w="9598990" h="9598990" extrusionOk="0">
                <a:moveTo>
                  <a:pt x="0" y="0"/>
                </a:moveTo>
                <a:lnTo>
                  <a:pt x="9598990" y="0"/>
                </a:lnTo>
                <a:lnTo>
                  <a:pt x="9598990" y="9598990"/>
                </a:lnTo>
                <a:lnTo>
                  <a:pt x="0" y="9598990"/>
                </a:lnTo>
                <a:lnTo>
                  <a:pt x="0" y="0"/>
                </a:lnTo>
                <a:close/>
              </a:path>
            </a:pathLst>
          </a:custGeom>
          <a:blipFill rotWithShape="1">
            <a:blip r:embed="rId3">
              <a:alphaModFix amt="52000"/>
            </a:blip>
            <a:stretch>
              <a:fillRect/>
            </a:stretch>
          </a:blipFill>
          <a:ln>
            <a:noFill/>
          </a:ln>
        </p:spPr>
        <p:txBody>
          <a:bodyPr/>
          <a:lstStyle/>
          <a:p>
            <a:endParaRPr lang="en-GB"/>
          </a:p>
        </p:txBody>
      </p:sp>
      <p:sp>
        <p:nvSpPr>
          <p:cNvPr id="353" name="Google Shape;353;p39"/>
          <p:cNvSpPr txBox="1"/>
          <p:nvPr/>
        </p:nvSpPr>
        <p:spPr>
          <a:xfrm>
            <a:off x="5245836" y="1012151"/>
            <a:ext cx="789600" cy="517200"/>
          </a:xfrm>
          <a:prstGeom prst="rect">
            <a:avLst/>
          </a:prstGeom>
          <a:noFill/>
          <a:ln>
            <a:noFill/>
          </a:ln>
        </p:spPr>
        <p:txBody>
          <a:bodyPr spcFirstLastPara="1" wrap="square" lIns="0" tIns="0" rIns="0" bIns="0" anchor="t" anchorCtr="0">
            <a:spAutoFit/>
          </a:bodyPr>
          <a:lstStyle/>
          <a:p>
            <a:pPr marL="0" marR="0" lvl="0" indent="0" algn="l" rtl="0">
              <a:lnSpc>
                <a:spcPct val="96000"/>
              </a:lnSpc>
              <a:spcBef>
                <a:spcPts val="0"/>
              </a:spcBef>
              <a:spcAft>
                <a:spcPts val="0"/>
              </a:spcAft>
              <a:buNone/>
            </a:pPr>
            <a:r>
              <a:rPr lang="en" sz="4000" b="0" i="0" u="none" strike="noStrike" cap="none">
                <a:solidFill>
                  <a:srgbClr val="F3F7FF"/>
                </a:solidFill>
                <a:latin typeface="Arial"/>
                <a:ea typeface="Arial"/>
                <a:cs typeface="Arial"/>
                <a:sym typeface="Arial"/>
              </a:rPr>
              <a:t>01.</a:t>
            </a:r>
            <a:endParaRPr sz="700"/>
          </a:p>
        </p:txBody>
      </p:sp>
      <p:sp>
        <p:nvSpPr>
          <p:cNvPr id="354" name="Google Shape;354;p39"/>
          <p:cNvSpPr txBox="1"/>
          <p:nvPr/>
        </p:nvSpPr>
        <p:spPr>
          <a:xfrm>
            <a:off x="5245836" y="2358892"/>
            <a:ext cx="789600" cy="517200"/>
          </a:xfrm>
          <a:prstGeom prst="rect">
            <a:avLst/>
          </a:prstGeom>
          <a:noFill/>
          <a:ln>
            <a:noFill/>
          </a:ln>
        </p:spPr>
        <p:txBody>
          <a:bodyPr spcFirstLastPara="1" wrap="square" lIns="0" tIns="0" rIns="0" bIns="0" anchor="t" anchorCtr="0">
            <a:spAutoFit/>
          </a:bodyPr>
          <a:lstStyle/>
          <a:p>
            <a:pPr marL="0" marR="0" lvl="0" indent="0" algn="l" rtl="0">
              <a:lnSpc>
                <a:spcPct val="96000"/>
              </a:lnSpc>
              <a:spcBef>
                <a:spcPts val="0"/>
              </a:spcBef>
              <a:spcAft>
                <a:spcPts val="0"/>
              </a:spcAft>
              <a:buNone/>
            </a:pPr>
            <a:r>
              <a:rPr lang="en" sz="4000" b="0" i="0" u="none" strike="noStrike" cap="none">
                <a:solidFill>
                  <a:srgbClr val="F3F7FF"/>
                </a:solidFill>
                <a:latin typeface="Arial"/>
                <a:ea typeface="Arial"/>
                <a:cs typeface="Arial"/>
                <a:sym typeface="Arial"/>
              </a:rPr>
              <a:t>02.</a:t>
            </a:r>
            <a:endParaRPr sz="700"/>
          </a:p>
        </p:txBody>
      </p:sp>
      <p:sp>
        <p:nvSpPr>
          <p:cNvPr id="355" name="Google Shape;355;p39"/>
          <p:cNvSpPr txBox="1"/>
          <p:nvPr/>
        </p:nvSpPr>
        <p:spPr>
          <a:xfrm>
            <a:off x="6118267" y="1788453"/>
            <a:ext cx="1481100" cy="3279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 sz="1900" b="1" i="0" u="none" strike="noStrike" cap="none">
                <a:solidFill>
                  <a:srgbClr val="FFFFFF"/>
                </a:solidFill>
                <a:latin typeface="Arial"/>
                <a:ea typeface="Arial"/>
                <a:cs typeface="Arial"/>
                <a:sym typeface="Arial"/>
              </a:rPr>
              <a:t> co-edit files</a:t>
            </a:r>
            <a:endParaRPr sz="700"/>
          </a:p>
        </p:txBody>
      </p:sp>
      <p:sp>
        <p:nvSpPr>
          <p:cNvPr id="356" name="Google Shape;356;p39"/>
          <p:cNvSpPr txBox="1"/>
          <p:nvPr/>
        </p:nvSpPr>
        <p:spPr>
          <a:xfrm>
            <a:off x="184625" y="301475"/>
            <a:ext cx="3000000" cy="368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100"/>
              <a:t> what Dropbox did in the Empathize phase! They saw people struggling with:</a:t>
            </a:r>
            <a:endParaRPr sz="1100"/>
          </a:p>
          <a:p>
            <a:pPr marL="457200" lvl="0" indent="0" algn="l" rtl="0">
              <a:lnSpc>
                <a:spcPct val="115000"/>
              </a:lnSpc>
              <a:spcBef>
                <a:spcPts val="1200"/>
              </a:spcBef>
              <a:spcAft>
                <a:spcPts val="0"/>
              </a:spcAft>
              <a:buNone/>
            </a:pPr>
            <a:r>
              <a:rPr lang="en" sz="1600" b="1">
                <a:solidFill>
                  <a:srgbClr val="0061FE"/>
                </a:solidFill>
              </a:rPr>
              <a:t>Losing important files</a:t>
            </a:r>
            <a:r>
              <a:rPr lang="en" sz="1100" b="1">
                <a:solidFill>
                  <a:srgbClr val="0061FE"/>
                </a:solidFill>
              </a:rPr>
              <a:t> </a:t>
            </a:r>
            <a:r>
              <a:rPr lang="en" sz="1100"/>
              <a:t>(Oops, where did that folder go?!)</a:t>
            </a:r>
            <a:endParaRPr sz="1100"/>
          </a:p>
          <a:p>
            <a:pPr marL="457200" lvl="0" indent="0" algn="l" rtl="0">
              <a:lnSpc>
                <a:spcPct val="115000"/>
              </a:lnSpc>
              <a:spcBef>
                <a:spcPts val="1200"/>
              </a:spcBef>
              <a:spcAft>
                <a:spcPts val="0"/>
              </a:spcAft>
              <a:buNone/>
            </a:pPr>
            <a:r>
              <a:rPr lang="en" sz="1600" b="1">
                <a:solidFill>
                  <a:srgbClr val="0061FE"/>
                </a:solidFill>
              </a:rPr>
              <a:t>Trying to sync things across multiple devices, but failing miserably</a:t>
            </a:r>
            <a:r>
              <a:rPr lang="en" sz="1100"/>
              <a:t> (Phone: "Sorry, I don’t talk to your laptop.")</a:t>
            </a:r>
            <a:endParaRPr sz="1100"/>
          </a:p>
          <a:p>
            <a:pPr marL="457200" lvl="0" indent="0" algn="l" rtl="0">
              <a:lnSpc>
                <a:spcPct val="115000"/>
              </a:lnSpc>
              <a:spcBef>
                <a:spcPts val="1200"/>
              </a:spcBef>
              <a:spcAft>
                <a:spcPts val="1200"/>
              </a:spcAft>
              <a:buNone/>
            </a:pPr>
            <a:r>
              <a:rPr lang="en" sz="1600" b="1">
                <a:solidFill>
                  <a:srgbClr val="0061FE"/>
                </a:solidFill>
              </a:rPr>
              <a:t>Emailing large files that just don’t fit                 </a:t>
            </a:r>
            <a:r>
              <a:rPr lang="en" sz="1100"/>
              <a:t>(like trying to shove a sofa into a tiny car).</a:t>
            </a:r>
            <a:endParaRPr sz="11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199FE"/>
        </a:solidFill>
        <a:effectLst/>
      </p:bgPr>
    </p:bg>
    <p:spTree>
      <p:nvGrpSpPr>
        <p:cNvPr id="1" name="Shape 389"/>
        <p:cNvGrpSpPr/>
        <p:nvPr/>
      </p:nvGrpSpPr>
      <p:grpSpPr>
        <a:xfrm>
          <a:off x="0" y="0"/>
          <a:ext cx="0" cy="0"/>
          <a:chOff x="0" y="0"/>
          <a:chExt cx="0" cy="0"/>
        </a:xfrm>
      </p:grpSpPr>
      <p:sp>
        <p:nvSpPr>
          <p:cNvPr id="390" name="Google Shape;390;p42"/>
          <p:cNvSpPr txBox="1"/>
          <p:nvPr/>
        </p:nvSpPr>
        <p:spPr>
          <a:xfrm>
            <a:off x="226650" y="487725"/>
            <a:ext cx="8917500" cy="1649400"/>
          </a:xfrm>
          <a:prstGeom prst="rect">
            <a:avLst/>
          </a:prstGeom>
          <a:noFill/>
          <a:ln>
            <a:noFill/>
          </a:ln>
        </p:spPr>
        <p:txBody>
          <a:bodyPr spcFirstLastPara="1" wrap="square" lIns="0" tIns="0" rIns="0" bIns="0" anchor="t" anchorCtr="0">
            <a:spAutoFit/>
          </a:bodyPr>
          <a:lstStyle/>
          <a:p>
            <a:pPr marL="0" marR="0" lvl="0" indent="0" algn="l" rtl="0">
              <a:lnSpc>
                <a:spcPct val="93999"/>
              </a:lnSpc>
              <a:spcBef>
                <a:spcPts val="0"/>
              </a:spcBef>
              <a:spcAft>
                <a:spcPts val="0"/>
              </a:spcAft>
              <a:buNone/>
            </a:pPr>
            <a:r>
              <a:rPr lang="en" sz="3800" b="1">
                <a:solidFill>
                  <a:srgbClr val="F3F7FF"/>
                </a:solidFill>
              </a:rPr>
              <a:t>people needed a super simple, no-headache way to store, access, and share files across all their devices</a:t>
            </a:r>
            <a:endParaRPr sz="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199FE"/>
        </a:solidFill>
        <a:effectLst/>
      </p:bgPr>
    </p:bg>
    <p:spTree>
      <p:nvGrpSpPr>
        <p:cNvPr id="1" name="Shape 395"/>
        <p:cNvGrpSpPr/>
        <p:nvPr/>
      </p:nvGrpSpPr>
      <p:grpSpPr>
        <a:xfrm>
          <a:off x="0" y="0"/>
          <a:ext cx="0" cy="0"/>
          <a:chOff x="0" y="0"/>
          <a:chExt cx="0" cy="0"/>
        </a:xfrm>
      </p:grpSpPr>
      <p:sp>
        <p:nvSpPr>
          <p:cNvPr id="396" name="Google Shape;396;p43"/>
          <p:cNvSpPr txBox="1"/>
          <p:nvPr/>
        </p:nvSpPr>
        <p:spPr>
          <a:xfrm>
            <a:off x="1091381" y="2538788"/>
            <a:ext cx="4897803" cy="719901"/>
          </a:xfrm>
          <a:prstGeom prst="rect">
            <a:avLst/>
          </a:prstGeom>
          <a:noFill/>
          <a:ln>
            <a:noFill/>
          </a:ln>
        </p:spPr>
        <p:txBody>
          <a:bodyPr spcFirstLastPara="1" wrap="square" lIns="0" tIns="0" rIns="0" bIns="0" anchor="t" anchorCtr="0">
            <a:spAutoFit/>
          </a:bodyPr>
          <a:lstStyle/>
          <a:p>
            <a:pPr marL="317500" marR="0" lvl="1" indent="-152400" algn="just" rtl="0">
              <a:lnSpc>
                <a:spcPct val="135003"/>
              </a:lnSpc>
              <a:spcBef>
                <a:spcPts val="0"/>
              </a:spcBef>
              <a:spcAft>
                <a:spcPts val="0"/>
              </a:spcAft>
              <a:buClr>
                <a:srgbClr val="FFFFFF"/>
              </a:buClr>
              <a:buSzPts val="1400"/>
              <a:buFont typeface="Arial"/>
              <a:buChar char="•"/>
            </a:pPr>
            <a:r>
              <a:rPr lang="en" sz="1400" b="1" i="0" u="none" strike="noStrike" cap="none">
                <a:solidFill>
                  <a:srgbClr val="FFFFFF"/>
                </a:solidFill>
                <a:latin typeface="Arial"/>
                <a:ea typeface="Arial"/>
                <a:cs typeface="Arial"/>
                <a:sym typeface="Arial"/>
              </a:rPr>
              <a:t>Dropbox encourages brainstorming across diverse teams to generate multiple potential solutions. Dropbox holds internal hackathons and workshops</a:t>
            </a:r>
            <a:endParaRPr sz="700"/>
          </a:p>
        </p:txBody>
      </p:sp>
      <p:sp>
        <p:nvSpPr>
          <p:cNvPr id="397" name="Google Shape;397;p43"/>
          <p:cNvSpPr txBox="1"/>
          <p:nvPr/>
        </p:nvSpPr>
        <p:spPr>
          <a:xfrm>
            <a:off x="1353178" y="612874"/>
            <a:ext cx="5405700" cy="1356900"/>
          </a:xfrm>
          <a:prstGeom prst="rect">
            <a:avLst/>
          </a:prstGeom>
          <a:noFill/>
          <a:ln>
            <a:noFill/>
          </a:ln>
        </p:spPr>
        <p:txBody>
          <a:bodyPr spcFirstLastPara="1" wrap="square" lIns="0" tIns="0" rIns="0" bIns="0" anchor="t" anchorCtr="0">
            <a:spAutoFit/>
          </a:bodyPr>
          <a:lstStyle/>
          <a:p>
            <a:pPr marL="0" marR="0" lvl="0" indent="0" algn="just" rtl="0">
              <a:lnSpc>
                <a:spcPct val="105002"/>
              </a:lnSpc>
              <a:spcBef>
                <a:spcPts val="0"/>
              </a:spcBef>
              <a:spcAft>
                <a:spcPts val="0"/>
              </a:spcAft>
              <a:buNone/>
            </a:pPr>
            <a:r>
              <a:rPr lang="en" sz="4300" b="1" i="0" u="none" strike="noStrike" cap="none">
                <a:solidFill>
                  <a:srgbClr val="D9D9D9"/>
                </a:solidFill>
                <a:latin typeface="Arial"/>
                <a:ea typeface="Arial"/>
                <a:cs typeface="Arial"/>
                <a:sym typeface="Arial"/>
              </a:rPr>
              <a:t>Ideate – Generating Innovative Solutions</a:t>
            </a:r>
            <a:endParaRPr sz="200"/>
          </a:p>
        </p:txBody>
      </p:sp>
      <p:sp>
        <p:nvSpPr>
          <p:cNvPr id="398" name="Google Shape;398;p43"/>
          <p:cNvSpPr/>
          <p:nvPr/>
        </p:nvSpPr>
        <p:spPr>
          <a:xfrm>
            <a:off x="3433146" y="-493794"/>
            <a:ext cx="8037659" cy="8037659"/>
          </a:xfrm>
          <a:custGeom>
            <a:avLst/>
            <a:gdLst/>
            <a:ahLst/>
            <a:cxnLst/>
            <a:rect l="l" t="t" r="r" b="b"/>
            <a:pathLst>
              <a:path w="16075318" h="16075318" extrusionOk="0">
                <a:moveTo>
                  <a:pt x="0" y="0"/>
                </a:moveTo>
                <a:lnTo>
                  <a:pt x="16075318" y="0"/>
                </a:lnTo>
                <a:lnTo>
                  <a:pt x="16075318" y="16075318"/>
                </a:lnTo>
                <a:lnTo>
                  <a:pt x="0" y="16075318"/>
                </a:lnTo>
                <a:lnTo>
                  <a:pt x="0" y="0"/>
                </a:lnTo>
                <a:close/>
              </a:path>
            </a:pathLst>
          </a:custGeom>
          <a:blipFill rotWithShape="1">
            <a:blip r:embed="rId3">
              <a:alphaModFix amt="52000"/>
            </a:blip>
            <a:stretch>
              <a:fillRect/>
            </a:stretch>
          </a:blipFill>
          <a:ln>
            <a:noFill/>
          </a:ln>
        </p:spPr>
        <p:txBody>
          <a:bodyPr/>
          <a:lstStyle/>
          <a:p>
            <a:endParaRPr lang="en-GB"/>
          </a:p>
        </p:txBody>
      </p:sp>
      <p:sp>
        <p:nvSpPr>
          <p:cNvPr id="399" name="Google Shape;399;p43"/>
          <p:cNvSpPr/>
          <p:nvPr/>
        </p:nvSpPr>
        <p:spPr>
          <a:xfrm>
            <a:off x="1284095" y="3636489"/>
            <a:ext cx="2079890" cy="967229"/>
          </a:xfrm>
          <a:custGeom>
            <a:avLst/>
            <a:gdLst/>
            <a:ahLst/>
            <a:cxnLst/>
            <a:rect l="l" t="t" r="r" b="b"/>
            <a:pathLst>
              <a:path w="1680719" h="881302" extrusionOk="0">
                <a:moveTo>
                  <a:pt x="0" y="0"/>
                </a:moveTo>
                <a:lnTo>
                  <a:pt x="1680718" y="0"/>
                </a:lnTo>
                <a:lnTo>
                  <a:pt x="1680718" y="881302"/>
                </a:lnTo>
                <a:lnTo>
                  <a:pt x="0" y="881302"/>
                </a:lnTo>
                <a:lnTo>
                  <a:pt x="0" y="0"/>
                </a:lnTo>
                <a:close/>
              </a:path>
            </a:pathLst>
          </a:custGeom>
          <a:blipFill rotWithShape="1">
            <a:blip r:embed="rId4">
              <a:alphaModFix/>
            </a:blip>
            <a:stretch>
              <a:fillRect/>
            </a:stretch>
          </a:blipFill>
          <a:ln>
            <a:noFill/>
          </a:ln>
        </p:spPr>
        <p:txBody>
          <a:bodyPr/>
          <a:lstStyle/>
          <a:p>
            <a:endParaRPr lang="en-GB"/>
          </a:p>
        </p:txBody>
      </p:sp>
      <p:sp>
        <p:nvSpPr>
          <p:cNvPr id="400" name="Google Shape;400;p43"/>
          <p:cNvSpPr txBox="1"/>
          <p:nvPr/>
        </p:nvSpPr>
        <p:spPr>
          <a:xfrm rot="-5400000">
            <a:off x="3082" y="2459673"/>
            <a:ext cx="703131" cy="224155"/>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r>
              <a:rPr lang="en" sz="1300" b="0" i="0" u="none" strike="noStrike" cap="none">
                <a:solidFill>
                  <a:srgbClr val="F3F7FF"/>
                </a:solidFill>
                <a:latin typeface="Arial"/>
                <a:ea typeface="Arial"/>
                <a:cs typeface="Arial"/>
                <a:sym typeface="Arial"/>
              </a:rPr>
              <a:t>-</a:t>
            </a:r>
            <a:endParaRPr sz="700"/>
          </a:p>
        </p:txBody>
      </p:sp>
      <p:sp>
        <p:nvSpPr>
          <p:cNvPr id="401" name="Google Shape;401;p43"/>
          <p:cNvSpPr txBox="1"/>
          <p:nvPr/>
        </p:nvSpPr>
        <p:spPr>
          <a:xfrm>
            <a:off x="6300843" y="3270436"/>
            <a:ext cx="3749349" cy="2416438"/>
          </a:xfrm>
          <a:prstGeom prst="rect">
            <a:avLst/>
          </a:prstGeom>
          <a:noFill/>
          <a:ln>
            <a:noFill/>
          </a:ln>
        </p:spPr>
        <p:txBody>
          <a:bodyPr spcFirstLastPara="1" wrap="square" lIns="0" tIns="0" rIns="0" bIns="0" anchor="t" anchorCtr="0">
            <a:spAutoFit/>
          </a:bodyPr>
          <a:lstStyle/>
          <a:p>
            <a:pPr marL="0" marR="0" lvl="0" indent="0" algn="ctr" rtl="0">
              <a:lnSpc>
                <a:spcPct val="93998"/>
              </a:lnSpc>
              <a:spcBef>
                <a:spcPts val="0"/>
              </a:spcBef>
              <a:spcAft>
                <a:spcPts val="0"/>
              </a:spcAft>
              <a:buNone/>
            </a:pPr>
            <a:r>
              <a:rPr lang="en" sz="18900" b="1" i="0" u="none" strike="noStrike" cap="none">
                <a:solidFill>
                  <a:srgbClr val="030303"/>
                </a:solidFill>
                <a:latin typeface="Arial"/>
                <a:ea typeface="Arial"/>
                <a:cs typeface="Arial"/>
                <a:sym typeface="Arial"/>
              </a:rPr>
              <a:t>03</a:t>
            </a:r>
            <a:endParaRPr sz="700"/>
          </a:p>
        </p:txBody>
      </p:sp>
      <p:sp>
        <p:nvSpPr>
          <p:cNvPr id="402" name="Google Shape;402;p43"/>
          <p:cNvSpPr txBox="1"/>
          <p:nvPr/>
        </p:nvSpPr>
        <p:spPr>
          <a:xfrm>
            <a:off x="1353168" y="2049665"/>
            <a:ext cx="4608000" cy="2925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 sz="1900" b="1" i="0" u="none" strike="noStrike" cap="none">
                <a:solidFill>
                  <a:srgbClr val="FFFFFF"/>
                </a:solidFill>
                <a:latin typeface="Arial"/>
                <a:ea typeface="Arial"/>
                <a:cs typeface="Arial"/>
                <a:sym typeface="Arial"/>
              </a:rPr>
              <a:t> minimalism and real-time collaboration</a:t>
            </a:r>
            <a:endParaRPr sz="700"/>
          </a:p>
        </p:txBody>
      </p:sp>
      <p:sp>
        <p:nvSpPr>
          <p:cNvPr id="403" name="Google Shape;403;p43"/>
          <p:cNvSpPr/>
          <p:nvPr/>
        </p:nvSpPr>
        <p:spPr>
          <a:xfrm rot="10800000">
            <a:off x="2809574" y="3575895"/>
            <a:ext cx="3567326" cy="1035530"/>
          </a:xfrm>
          <a:custGeom>
            <a:avLst/>
            <a:gdLst/>
            <a:ahLst/>
            <a:cxnLst/>
            <a:rect l="l" t="t" r="r" b="b"/>
            <a:pathLst>
              <a:path w="1680719" h="881302" extrusionOk="0">
                <a:moveTo>
                  <a:pt x="0" y="0"/>
                </a:moveTo>
                <a:lnTo>
                  <a:pt x="1680718" y="0"/>
                </a:lnTo>
                <a:lnTo>
                  <a:pt x="1680718" y="881302"/>
                </a:lnTo>
                <a:lnTo>
                  <a:pt x="0" y="881302"/>
                </a:lnTo>
                <a:lnTo>
                  <a:pt x="0" y="0"/>
                </a:lnTo>
                <a:close/>
              </a:path>
            </a:pathLst>
          </a:custGeom>
          <a:blipFill rotWithShape="1">
            <a:blip r:embed="rId4">
              <a:alphaModFix/>
            </a:blip>
            <a:stretch>
              <a:fillRect/>
            </a:stretch>
          </a:blipFill>
          <a:ln>
            <a:noFill/>
          </a:ln>
        </p:spPr>
        <p:txBody>
          <a:bodyPr/>
          <a:lstStyle/>
          <a:p>
            <a:endParaRPr lang="en-GB"/>
          </a:p>
        </p:txBody>
      </p:sp>
      <p:sp>
        <p:nvSpPr>
          <p:cNvPr id="404" name="Google Shape;404;p43"/>
          <p:cNvSpPr txBox="1"/>
          <p:nvPr/>
        </p:nvSpPr>
        <p:spPr>
          <a:xfrm>
            <a:off x="1284100" y="3262966"/>
            <a:ext cx="5092800" cy="1551194"/>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 sz="7200" b="1" i="0" u="none" strike="noStrike" cap="none" dirty="0">
                <a:solidFill>
                  <a:srgbClr val="6199FE"/>
                </a:solidFill>
                <a:latin typeface="Arial"/>
                <a:ea typeface="Arial"/>
                <a:cs typeface="Arial"/>
                <a:sym typeface="Arial"/>
              </a:rPr>
              <a:t>Smart Sync</a:t>
            </a:r>
            <a:endParaRPr sz="700" dirty="0">
              <a:solidFill>
                <a:srgbClr val="6199FE"/>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4"/>
          <p:cNvSpPr/>
          <p:nvPr/>
        </p:nvSpPr>
        <p:spPr>
          <a:xfrm>
            <a:off x="7060524" y="-1748064"/>
            <a:ext cx="3995502" cy="3995502"/>
          </a:xfrm>
          <a:custGeom>
            <a:avLst/>
            <a:gdLst/>
            <a:ahLst/>
            <a:cxnLst/>
            <a:rect l="l" t="t" r="r" b="b"/>
            <a:pathLst>
              <a:path w="7991003" h="7991003" extrusionOk="0">
                <a:moveTo>
                  <a:pt x="0" y="0"/>
                </a:moveTo>
                <a:lnTo>
                  <a:pt x="7991004" y="0"/>
                </a:lnTo>
                <a:lnTo>
                  <a:pt x="7991004" y="7991003"/>
                </a:lnTo>
                <a:lnTo>
                  <a:pt x="0" y="7991003"/>
                </a:lnTo>
                <a:lnTo>
                  <a:pt x="0" y="0"/>
                </a:lnTo>
                <a:close/>
              </a:path>
            </a:pathLst>
          </a:custGeom>
          <a:blipFill rotWithShape="1">
            <a:blip r:embed="rId3">
              <a:alphaModFix amt="52000"/>
            </a:blip>
            <a:stretch>
              <a:fillRect/>
            </a:stretch>
          </a:blipFill>
          <a:ln>
            <a:noFill/>
          </a:ln>
        </p:spPr>
        <p:txBody>
          <a:bodyPr/>
          <a:lstStyle/>
          <a:p>
            <a:endParaRPr lang="en-GB"/>
          </a:p>
        </p:txBody>
      </p:sp>
      <p:grpSp>
        <p:nvGrpSpPr>
          <p:cNvPr id="410" name="Google Shape;410;p44"/>
          <p:cNvGrpSpPr/>
          <p:nvPr/>
        </p:nvGrpSpPr>
        <p:grpSpPr>
          <a:xfrm>
            <a:off x="697267" y="194453"/>
            <a:ext cx="4036590" cy="3713071"/>
            <a:chOff x="2256567" y="677103"/>
            <a:chExt cx="4036590" cy="3713071"/>
          </a:xfrm>
        </p:grpSpPr>
        <p:sp>
          <p:nvSpPr>
            <p:cNvPr id="411" name="Google Shape;411;p44"/>
            <p:cNvSpPr/>
            <p:nvPr/>
          </p:nvSpPr>
          <p:spPr>
            <a:xfrm rot="-6596588">
              <a:off x="3726388" y="3510395"/>
              <a:ext cx="771357" cy="771357"/>
            </a:xfrm>
            <a:prstGeom prst="ellipse">
              <a:avLst/>
            </a:prstGeom>
            <a:solidFill>
              <a:srgbClr val="D0E4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rot="-6599386">
              <a:off x="2318596" y="1407533"/>
              <a:ext cx="440541" cy="440541"/>
            </a:xfrm>
            <a:prstGeom prst="ellipse">
              <a:avLst/>
            </a:prstGeom>
            <a:solidFill>
              <a:srgbClr val="D0E4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rot="-6598839">
              <a:off x="2887641" y="2346984"/>
              <a:ext cx="1199287" cy="1199287"/>
            </a:xfrm>
            <a:prstGeom prst="ellipse">
              <a:avLst/>
            </a:prstGeom>
            <a:solidFill>
              <a:srgbClr val="D0E4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rot="-6598620">
              <a:off x="4374916" y="913763"/>
              <a:ext cx="1681581" cy="1681581"/>
            </a:xfrm>
            <a:prstGeom prst="ellipse">
              <a:avLst/>
            </a:prstGeom>
            <a:solidFill>
              <a:srgbClr val="D0E4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rot="-6597866">
              <a:off x="2661829" y="2208216"/>
              <a:ext cx="629106" cy="629106"/>
            </a:xfrm>
            <a:prstGeom prst="ellipse">
              <a:avLst/>
            </a:prstGeom>
            <a:solidFill>
              <a:srgbClr val="D0E4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rot="-6597701">
              <a:off x="3267625" y="1113818"/>
              <a:ext cx="274172" cy="274172"/>
            </a:xfrm>
            <a:prstGeom prst="ellipse">
              <a:avLst/>
            </a:prstGeom>
            <a:solidFill>
              <a:srgbClr val="D0E4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44"/>
          <p:cNvGrpSpPr/>
          <p:nvPr/>
        </p:nvGrpSpPr>
        <p:grpSpPr>
          <a:xfrm>
            <a:off x="2887894" y="1333116"/>
            <a:ext cx="2440200" cy="2440200"/>
            <a:chOff x="4447194" y="1815766"/>
            <a:chExt cx="2440200" cy="2440200"/>
          </a:xfrm>
        </p:grpSpPr>
        <p:sp>
          <p:nvSpPr>
            <p:cNvPr id="418" name="Google Shape;418;p44"/>
            <p:cNvSpPr/>
            <p:nvPr/>
          </p:nvSpPr>
          <p:spPr>
            <a:xfrm>
              <a:off x="4447194" y="1815766"/>
              <a:ext cx="2440200" cy="2440200"/>
            </a:xfrm>
            <a:prstGeom prst="ellipse">
              <a:avLst/>
            </a:prstGeom>
            <a:solidFill>
              <a:srgbClr val="6199FE"/>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txBox="1"/>
            <p:nvPr/>
          </p:nvSpPr>
          <p:spPr>
            <a:xfrm>
              <a:off x="4735950" y="2504275"/>
              <a:ext cx="1862700" cy="1163400"/>
            </a:xfrm>
            <a:prstGeom prst="rect">
              <a:avLst/>
            </a:prstGeom>
            <a:solidFill>
              <a:srgbClr val="6199F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“What can we do so people spend more time sharing files, and less time screaming at their computers?”</a:t>
              </a:r>
              <a:endParaRPr sz="1200">
                <a:solidFill>
                  <a:srgbClr val="FFFFFF"/>
                </a:solidFill>
                <a:latin typeface="Roboto"/>
                <a:ea typeface="Roboto"/>
                <a:cs typeface="Roboto"/>
                <a:sym typeface="Roboto"/>
              </a:endParaRPr>
            </a:p>
          </p:txBody>
        </p:sp>
      </p:grpSp>
      <p:grpSp>
        <p:nvGrpSpPr>
          <p:cNvPr id="420" name="Google Shape;420;p44"/>
          <p:cNvGrpSpPr/>
          <p:nvPr/>
        </p:nvGrpSpPr>
        <p:grpSpPr>
          <a:xfrm>
            <a:off x="2007637" y="891403"/>
            <a:ext cx="1423800" cy="1423800"/>
            <a:chOff x="3490737" y="1374053"/>
            <a:chExt cx="1423800" cy="1423800"/>
          </a:xfrm>
        </p:grpSpPr>
        <p:sp>
          <p:nvSpPr>
            <p:cNvPr id="421" name="Google Shape;421;p44"/>
            <p:cNvSpPr/>
            <p:nvPr/>
          </p:nvSpPr>
          <p:spPr>
            <a:xfrm>
              <a:off x="3490737" y="1374053"/>
              <a:ext cx="1423800" cy="1423800"/>
            </a:xfrm>
            <a:prstGeom prst="ellipse">
              <a:avLst/>
            </a:prstGeom>
            <a:solidFill>
              <a:srgbClr val="6199FE"/>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txBox="1"/>
            <p:nvPr/>
          </p:nvSpPr>
          <p:spPr>
            <a:xfrm>
              <a:off x="3718754" y="1613603"/>
              <a:ext cx="967800" cy="944700"/>
            </a:xfrm>
            <a:prstGeom prst="rect">
              <a:avLst/>
            </a:prstGeom>
            <a:solidFill>
              <a:srgbClr val="6199F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What if people could share a file with just a link</a:t>
              </a:r>
              <a:endParaRPr sz="1000">
                <a:solidFill>
                  <a:srgbClr val="FFFFFF"/>
                </a:solidFill>
                <a:latin typeface="Roboto"/>
                <a:ea typeface="Roboto"/>
                <a:cs typeface="Roboto"/>
                <a:sym typeface="Roboto"/>
              </a:endParaRPr>
            </a:p>
          </p:txBody>
        </p:sp>
      </p:grpSp>
      <p:grpSp>
        <p:nvGrpSpPr>
          <p:cNvPr id="423" name="Google Shape;423;p44"/>
          <p:cNvGrpSpPr/>
          <p:nvPr/>
        </p:nvGrpSpPr>
        <p:grpSpPr>
          <a:xfrm>
            <a:off x="2359587" y="3452953"/>
            <a:ext cx="1423800" cy="1423800"/>
            <a:chOff x="3490737" y="1374053"/>
            <a:chExt cx="1423800" cy="1423800"/>
          </a:xfrm>
        </p:grpSpPr>
        <p:sp>
          <p:nvSpPr>
            <p:cNvPr id="424" name="Google Shape;424;p44"/>
            <p:cNvSpPr/>
            <p:nvPr/>
          </p:nvSpPr>
          <p:spPr>
            <a:xfrm>
              <a:off x="3490737" y="1374053"/>
              <a:ext cx="1423800" cy="1423800"/>
            </a:xfrm>
            <a:prstGeom prst="ellipse">
              <a:avLst/>
            </a:prstGeom>
            <a:solidFill>
              <a:srgbClr val="0061FE"/>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txBox="1"/>
            <p:nvPr/>
          </p:nvSpPr>
          <p:spPr>
            <a:xfrm>
              <a:off x="3718754" y="1613603"/>
              <a:ext cx="967800" cy="944700"/>
            </a:xfrm>
            <a:prstGeom prst="rect">
              <a:avLst/>
            </a:prstGeom>
            <a:solidFill>
              <a:srgbClr val="0061F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How about automatic syncing across all devices, no extra clicks</a:t>
              </a:r>
              <a:endParaRPr sz="1000">
                <a:solidFill>
                  <a:srgbClr val="FFFFFF"/>
                </a:solidFill>
                <a:latin typeface="Roboto"/>
                <a:ea typeface="Roboto"/>
                <a:cs typeface="Roboto"/>
                <a:sym typeface="Roboto"/>
              </a:endParaRPr>
            </a:p>
          </p:txBody>
        </p:sp>
      </p:grpSp>
      <p:grpSp>
        <p:nvGrpSpPr>
          <p:cNvPr id="426" name="Google Shape;426;p44"/>
          <p:cNvGrpSpPr/>
          <p:nvPr/>
        </p:nvGrpSpPr>
        <p:grpSpPr>
          <a:xfrm>
            <a:off x="5328112" y="1191603"/>
            <a:ext cx="1423800" cy="1423800"/>
            <a:chOff x="3490737" y="1374053"/>
            <a:chExt cx="1423800" cy="1423800"/>
          </a:xfrm>
        </p:grpSpPr>
        <p:sp>
          <p:nvSpPr>
            <p:cNvPr id="427" name="Google Shape;427;p44"/>
            <p:cNvSpPr/>
            <p:nvPr/>
          </p:nvSpPr>
          <p:spPr>
            <a:xfrm>
              <a:off x="3490737" y="1374053"/>
              <a:ext cx="1423800" cy="1423800"/>
            </a:xfrm>
            <a:prstGeom prst="ellipse">
              <a:avLst/>
            </a:prstGeom>
            <a:solidFill>
              <a:schemeClr val="dk2"/>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txBox="1"/>
            <p:nvPr/>
          </p:nvSpPr>
          <p:spPr>
            <a:xfrm>
              <a:off x="3718754" y="1613603"/>
              <a:ext cx="967800" cy="944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What if you could access it anywhere, from a phone, tablet, or computer</a:t>
              </a:r>
              <a:endParaRPr sz="1000">
                <a:solidFill>
                  <a:srgbClr val="FFFFFF"/>
                </a:solidFill>
                <a:latin typeface="Roboto"/>
                <a:ea typeface="Roboto"/>
                <a:cs typeface="Roboto"/>
                <a:sym typeface="Roboto"/>
              </a:endParaRPr>
            </a:p>
          </p:txBody>
        </p:sp>
      </p:grpSp>
      <p:sp>
        <p:nvSpPr>
          <p:cNvPr id="430" name="Google Shape;430;p44"/>
          <p:cNvSpPr/>
          <p:nvPr/>
        </p:nvSpPr>
        <p:spPr>
          <a:xfrm>
            <a:off x="5801651" y="2778673"/>
            <a:ext cx="1694590" cy="1457846"/>
          </a:xfrm>
          <a:custGeom>
            <a:avLst/>
            <a:gdLst/>
            <a:ahLst/>
            <a:cxnLst/>
            <a:rect l="l" t="t" r="r" b="b"/>
            <a:pathLst>
              <a:path w="4984089" h="4984089" extrusionOk="0">
                <a:moveTo>
                  <a:pt x="0" y="0"/>
                </a:moveTo>
                <a:lnTo>
                  <a:pt x="4984088" y="0"/>
                </a:lnTo>
                <a:lnTo>
                  <a:pt x="4984088" y="4984089"/>
                </a:lnTo>
                <a:lnTo>
                  <a:pt x="0" y="4984089"/>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5"/>
          <p:cNvSpPr/>
          <p:nvPr/>
        </p:nvSpPr>
        <p:spPr>
          <a:xfrm>
            <a:off x="7060524" y="-1748064"/>
            <a:ext cx="3995502" cy="3995502"/>
          </a:xfrm>
          <a:custGeom>
            <a:avLst/>
            <a:gdLst/>
            <a:ahLst/>
            <a:cxnLst/>
            <a:rect l="l" t="t" r="r" b="b"/>
            <a:pathLst>
              <a:path w="7991003" h="7991003" extrusionOk="0">
                <a:moveTo>
                  <a:pt x="0" y="0"/>
                </a:moveTo>
                <a:lnTo>
                  <a:pt x="7991004" y="0"/>
                </a:lnTo>
                <a:lnTo>
                  <a:pt x="7991004" y="7991003"/>
                </a:lnTo>
                <a:lnTo>
                  <a:pt x="0" y="7991003"/>
                </a:lnTo>
                <a:lnTo>
                  <a:pt x="0" y="0"/>
                </a:lnTo>
                <a:close/>
              </a:path>
            </a:pathLst>
          </a:custGeom>
          <a:blipFill rotWithShape="1">
            <a:blip r:embed="rId3">
              <a:alphaModFix amt="52000"/>
            </a:blip>
            <a:stretch>
              <a:fillRect/>
            </a:stretch>
          </a:blipFill>
          <a:ln>
            <a:noFill/>
          </a:ln>
        </p:spPr>
        <p:txBody>
          <a:bodyPr/>
          <a:lstStyle/>
          <a:p>
            <a:endParaRPr lang="en-GB"/>
          </a:p>
        </p:txBody>
      </p:sp>
      <p:sp>
        <p:nvSpPr>
          <p:cNvPr id="437" name="Google Shape;437;p45"/>
          <p:cNvSpPr/>
          <p:nvPr/>
        </p:nvSpPr>
        <p:spPr>
          <a:xfrm>
            <a:off x="5801651" y="2778673"/>
            <a:ext cx="1694590" cy="1457846"/>
          </a:xfrm>
          <a:custGeom>
            <a:avLst/>
            <a:gdLst/>
            <a:ahLst/>
            <a:cxnLst/>
            <a:rect l="l" t="t" r="r" b="b"/>
            <a:pathLst>
              <a:path w="4984089" h="4984089" extrusionOk="0">
                <a:moveTo>
                  <a:pt x="0" y="0"/>
                </a:moveTo>
                <a:lnTo>
                  <a:pt x="4984088" y="0"/>
                </a:lnTo>
                <a:lnTo>
                  <a:pt x="4984088" y="4984089"/>
                </a:lnTo>
                <a:lnTo>
                  <a:pt x="0" y="4984089"/>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438" name="Google Shape;438;p45"/>
          <p:cNvPicPr preferRelativeResize="0"/>
          <p:nvPr/>
        </p:nvPicPr>
        <p:blipFill>
          <a:blip r:embed="rId5">
            <a:alphaModFix/>
          </a:blip>
          <a:stretch>
            <a:fillRect/>
          </a:stretch>
        </p:blipFill>
        <p:spPr>
          <a:xfrm>
            <a:off x="1379175" y="100675"/>
            <a:ext cx="4490919" cy="4838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7FF"/>
        </a:solidFill>
        <a:effectLst/>
      </p:bgPr>
    </p:bg>
    <p:spTree>
      <p:nvGrpSpPr>
        <p:cNvPr id="1" name="Shape 442"/>
        <p:cNvGrpSpPr/>
        <p:nvPr/>
      </p:nvGrpSpPr>
      <p:grpSpPr>
        <a:xfrm>
          <a:off x="0" y="0"/>
          <a:ext cx="0" cy="0"/>
          <a:chOff x="0" y="0"/>
          <a:chExt cx="0" cy="0"/>
        </a:xfrm>
      </p:grpSpPr>
      <p:sp>
        <p:nvSpPr>
          <p:cNvPr id="443" name="Google Shape;443;p46"/>
          <p:cNvSpPr txBox="1"/>
          <p:nvPr/>
        </p:nvSpPr>
        <p:spPr>
          <a:xfrm>
            <a:off x="6440143" y="-163731"/>
            <a:ext cx="3196575" cy="2058042"/>
          </a:xfrm>
          <a:prstGeom prst="rect">
            <a:avLst/>
          </a:prstGeom>
          <a:noFill/>
          <a:ln>
            <a:noFill/>
          </a:ln>
        </p:spPr>
        <p:txBody>
          <a:bodyPr spcFirstLastPara="1" wrap="square" lIns="0" tIns="0" rIns="0" bIns="0" anchor="t" anchorCtr="0">
            <a:spAutoFit/>
          </a:bodyPr>
          <a:lstStyle/>
          <a:p>
            <a:pPr marL="0" marR="0" lvl="0" indent="0" algn="ctr" rtl="0">
              <a:lnSpc>
                <a:spcPct val="94003"/>
              </a:lnSpc>
              <a:spcBef>
                <a:spcPts val="0"/>
              </a:spcBef>
              <a:spcAft>
                <a:spcPts val="0"/>
              </a:spcAft>
              <a:buNone/>
            </a:pPr>
            <a:r>
              <a:rPr lang="en" sz="16200" b="1" i="0" u="none" strike="noStrike" cap="none">
                <a:solidFill>
                  <a:srgbClr val="81B0FE"/>
                </a:solidFill>
                <a:latin typeface="Arial"/>
                <a:ea typeface="Arial"/>
                <a:cs typeface="Arial"/>
                <a:sym typeface="Arial"/>
              </a:rPr>
              <a:t>04</a:t>
            </a:r>
            <a:endParaRPr sz="700"/>
          </a:p>
        </p:txBody>
      </p:sp>
      <p:sp>
        <p:nvSpPr>
          <p:cNvPr id="444" name="Google Shape;444;p46"/>
          <p:cNvSpPr/>
          <p:nvPr/>
        </p:nvSpPr>
        <p:spPr>
          <a:xfrm>
            <a:off x="4502372" y="-245710"/>
            <a:ext cx="2492045" cy="2492045"/>
          </a:xfrm>
          <a:custGeom>
            <a:avLst/>
            <a:gdLst/>
            <a:ahLst/>
            <a:cxnLst/>
            <a:rect l="l" t="t" r="r" b="b"/>
            <a:pathLst>
              <a:path w="4984089" h="4984089" extrusionOk="0">
                <a:moveTo>
                  <a:pt x="0" y="0"/>
                </a:moveTo>
                <a:lnTo>
                  <a:pt x="4984089" y="0"/>
                </a:lnTo>
                <a:lnTo>
                  <a:pt x="4984089" y="4984089"/>
                </a:lnTo>
                <a:lnTo>
                  <a:pt x="0" y="4984089"/>
                </a:lnTo>
                <a:lnTo>
                  <a:pt x="0" y="0"/>
                </a:lnTo>
                <a:close/>
              </a:path>
            </a:pathLst>
          </a:custGeom>
          <a:blipFill rotWithShape="1">
            <a:blip r:embed="rId3">
              <a:alphaModFix/>
            </a:blip>
            <a:stretch>
              <a:fillRect/>
            </a:stretch>
          </a:blipFill>
          <a:ln>
            <a:noFill/>
          </a:ln>
        </p:spPr>
        <p:txBody>
          <a:bodyPr/>
          <a:lstStyle/>
          <a:p>
            <a:endParaRPr lang="en-GB"/>
          </a:p>
        </p:txBody>
      </p:sp>
      <p:pic>
        <p:nvPicPr>
          <p:cNvPr id="445" name="Google Shape;445;p46"/>
          <p:cNvPicPr preferRelativeResize="0"/>
          <p:nvPr/>
        </p:nvPicPr>
        <p:blipFill rotWithShape="1">
          <a:blip r:embed="rId4">
            <a:alphaModFix/>
          </a:blip>
          <a:srcRect/>
          <a:stretch/>
        </p:blipFill>
        <p:spPr>
          <a:xfrm>
            <a:off x="4182640" y="3836368"/>
            <a:ext cx="4961360" cy="868238"/>
          </a:xfrm>
          <a:prstGeom prst="rect">
            <a:avLst/>
          </a:prstGeom>
          <a:noFill/>
          <a:ln>
            <a:noFill/>
          </a:ln>
        </p:spPr>
      </p:pic>
      <p:sp>
        <p:nvSpPr>
          <p:cNvPr id="446" name="Google Shape;446;p46"/>
          <p:cNvSpPr/>
          <p:nvPr/>
        </p:nvSpPr>
        <p:spPr>
          <a:xfrm>
            <a:off x="-64738" y="1634884"/>
            <a:ext cx="355880" cy="1617637"/>
          </a:xfrm>
          <a:custGeom>
            <a:avLst/>
            <a:gdLst/>
            <a:ahLst/>
            <a:cxnLst/>
            <a:rect l="l" t="t" r="r" b="b"/>
            <a:pathLst>
              <a:path w="711760" h="3235274" extrusionOk="0">
                <a:moveTo>
                  <a:pt x="0" y="0"/>
                </a:moveTo>
                <a:lnTo>
                  <a:pt x="711761" y="0"/>
                </a:lnTo>
                <a:lnTo>
                  <a:pt x="711761" y="3235274"/>
                </a:lnTo>
                <a:lnTo>
                  <a:pt x="0" y="3235274"/>
                </a:lnTo>
                <a:lnTo>
                  <a:pt x="0" y="0"/>
                </a:lnTo>
                <a:close/>
              </a:path>
            </a:pathLst>
          </a:custGeom>
          <a:blipFill rotWithShape="1">
            <a:blip r:embed="rId5">
              <a:alphaModFix/>
            </a:blip>
            <a:stretch>
              <a:fillRect/>
            </a:stretch>
          </a:blipFill>
          <a:ln>
            <a:noFill/>
          </a:ln>
        </p:spPr>
        <p:txBody>
          <a:bodyPr/>
          <a:lstStyle/>
          <a:p>
            <a:endParaRPr lang="en-GB"/>
          </a:p>
        </p:txBody>
      </p:sp>
      <p:sp>
        <p:nvSpPr>
          <p:cNvPr id="447" name="Google Shape;447;p46"/>
          <p:cNvSpPr txBox="1"/>
          <p:nvPr/>
        </p:nvSpPr>
        <p:spPr>
          <a:xfrm>
            <a:off x="4679473" y="2304577"/>
            <a:ext cx="4743000" cy="21030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 sz="4600" b="1" i="0" u="none" strike="noStrike" cap="none">
                <a:solidFill>
                  <a:srgbClr val="81B0FE"/>
                </a:solidFill>
                <a:latin typeface="Arial"/>
                <a:ea typeface="Arial"/>
                <a:cs typeface="Arial"/>
                <a:sym typeface="Arial"/>
              </a:rPr>
              <a:t>Prototype</a:t>
            </a:r>
            <a:endParaRPr sz="100"/>
          </a:p>
          <a:p>
            <a:pPr marL="0" marR="0" lvl="0" indent="0" algn="l" rtl="0">
              <a:lnSpc>
                <a:spcPct val="98999"/>
              </a:lnSpc>
              <a:spcBef>
                <a:spcPts val="0"/>
              </a:spcBef>
              <a:spcAft>
                <a:spcPts val="0"/>
              </a:spcAft>
              <a:buNone/>
            </a:pPr>
            <a:r>
              <a:rPr lang="en" sz="4600" b="1" i="0" u="none" strike="noStrike" cap="none">
                <a:solidFill>
                  <a:srgbClr val="81B0FE"/>
                </a:solidFill>
                <a:latin typeface="Arial"/>
                <a:ea typeface="Arial"/>
                <a:cs typeface="Arial"/>
                <a:sym typeface="Arial"/>
              </a:rPr>
              <a:t>Building and </a:t>
            </a:r>
            <a:r>
              <a:rPr lang="en" sz="4600" b="1" i="0" u="none" strike="noStrike" cap="none">
                <a:solidFill>
                  <a:srgbClr val="FFFFFF"/>
                </a:solidFill>
                <a:latin typeface="Arial"/>
                <a:ea typeface="Arial"/>
                <a:cs typeface="Arial"/>
                <a:sym typeface="Arial"/>
              </a:rPr>
              <a:t>Experimenting</a:t>
            </a:r>
            <a:endParaRPr sz="100"/>
          </a:p>
        </p:txBody>
      </p:sp>
      <p:sp>
        <p:nvSpPr>
          <p:cNvPr id="448" name="Google Shape;448;p46"/>
          <p:cNvSpPr txBox="1"/>
          <p:nvPr/>
        </p:nvSpPr>
        <p:spPr>
          <a:xfrm>
            <a:off x="357694" y="1611071"/>
            <a:ext cx="4321776" cy="1641450"/>
          </a:xfrm>
          <a:prstGeom prst="rect">
            <a:avLst/>
          </a:prstGeom>
          <a:noFill/>
          <a:ln>
            <a:noFill/>
          </a:ln>
        </p:spPr>
        <p:txBody>
          <a:bodyPr spcFirstLastPara="1" wrap="square" lIns="0" tIns="0" rIns="0" bIns="0" anchor="t" anchorCtr="0">
            <a:spAutoFit/>
          </a:bodyPr>
          <a:lstStyle/>
          <a:p>
            <a:pPr marL="0" marR="0" lvl="0" indent="0" algn="l" rtl="0">
              <a:lnSpc>
                <a:spcPct val="139974"/>
              </a:lnSpc>
              <a:spcBef>
                <a:spcPts val="0"/>
              </a:spcBef>
              <a:spcAft>
                <a:spcPts val="0"/>
              </a:spcAft>
              <a:buNone/>
            </a:pPr>
            <a:r>
              <a:rPr lang="en" sz="1600" b="0" i="0" u="none" strike="noStrike" cap="none">
                <a:solidFill>
                  <a:srgbClr val="000000"/>
                </a:solidFill>
                <a:latin typeface="Arial"/>
                <a:ea typeface="Arial"/>
                <a:cs typeface="Arial"/>
                <a:sym typeface="Arial"/>
              </a:rPr>
              <a:t>During the prototype phase for </a:t>
            </a:r>
            <a:r>
              <a:rPr lang="en" sz="1600" b="1" i="0" u="none" strike="noStrike" cap="none">
                <a:solidFill>
                  <a:srgbClr val="6199FE"/>
                </a:solidFill>
                <a:latin typeface="Arial"/>
                <a:ea typeface="Arial"/>
                <a:cs typeface="Arial"/>
                <a:sym typeface="Arial"/>
              </a:rPr>
              <a:t>Dropbox Spaces</a:t>
            </a:r>
            <a:r>
              <a:rPr lang="en" sz="1600" b="0" i="0" u="none" strike="noStrike" cap="none">
                <a:solidFill>
                  <a:srgbClr val="000000"/>
                </a:solidFill>
                <a:latin typeface="Arial"/>
                <a:ea typeface="Arial"/>
                <a:cs typeface="Arial"/>
                <a:sym typeface="Arial"/>
              </a:rPr>
              <a:t>, a virtual workspace concept, Dropbox allowed </a:t>
            </a:r>
            <a:r>
              <a:rPr lang="en" sz="1600" b="1" i="0" u="none" strike="noStrike" cap="none">
                <a:solidFill>
                  <a:srgbClr val="6199FE"/>
                </a:solidFill>
                <a:latin typeface="Arial"/>
                <a:ea typeface="Arial"/>
                <a:cs typeface="Arial"/>
                <a:sym typeface="Arial"/>
              </a:rPr>
              <a:t>early testers </a:t>
            </a:r>
            <a:r>
              <a:rPr lang="en" sz="1600" b="0" i="0" u="none" strike="noStrike" cap="none">
                <a:solidFill>
                  <a:srgbClr val="000000"/>
                </a:solidFill>
                <a:latin typeface="Arial"/>
                <a:ea typeface="Arial"/>
                <a:cs typeface="Arial"/>
                <a:sym typeface="Arial"/>
              </a:rPr>
              <a:t>to explore the feature and provide insights on usability and functionality. This phase helps detect early-stage flaws or usability</a:t>
            </a:r>
            <a:endParaRPr sz="7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1174</Words>
  <Application>Microsoft Office PowerPoint</Application>
  <PresentationFormat>On-screen Show (16:9)</PresentationFormat>
  <Paragraphs>182</Paragraphs>
  <Slides>39</Slides>
  <Notes>22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Public Sans Bold</vt:lpstr>
      <vt:lpstr>Calibri</vt:lpstr>
      <vt:lpstr>Roboto</vt:lpstr>
      <vt:lpstr>TT Hoves</vt:lpstr>
      <vt:lpstr>Brittany</vt:lpstr>
      <vt:lpstr>Times New Roman</vt:lpstr>
      <vt:lpstr>TT Hoves Bold</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Ethics in Technology</vt:lpstr>
      <vt:lpstr>Ethics in Technology</vt:lpstr>
      <vt:lpstr>Ethics in Technology</vt:lpstr>
      <vt:lpstr>Potential Risks of Unethical Technology</vt:lpstr>
      <vt:lpstr>Ethical Dilemmas faced by Dropbox</vt:lpstr>
      <vt:lpstr>Ethical Dilemmas faced by Dropbox</vt:lpstr>
      <vt:lpstr>Ethical Dilemmas faced by Dropbox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Dana Shiddi</cp:lastModifiedBy>
  <cp:revision>4</cp:revision>
  <dcterms:modified xsi:type="dcterms:W3CDTF">2026-06-07T11:05:19Z</dcterms:modified>
</cp:coreProperties>
</file>