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Heading Now 71-78" charset="1" panose="00000000000000000000"/>
      <p:regular r:id="rId16"/>
    </p:embeddedFont>
    <p:embeddedFont>
      <p:font typeface="TT Firs Neue Bold" charset="1" panose="02000803030000020004"/>
      <p:regular r:id="rId17"/>
    </p:embeddedFont>
    <p:embeddedFont>
      <p:font typeface="TT Firs Neue" charset="1" panose="02000503030000020004"/>
      <p:regular r:id="rId18"/>
    </p:embeddedFont>
    <p:embeddedFont>
      <p:font typeface="Poppins Medium" charset="1" panose="000006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11" Target="../media/image5.svg" Type="http://schemas.openxmlformats.org/officeDocument/2006/relationships/image"/><Relationship Id="rId12" Target="../media/image6.png" Type="http://schemas.openxmlformats.org/officeDocument/2006/relationships/image"/><Relationship Id="rId13" Target="../media/image7.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16.png" Type="http://schemas.openxmlformats.org/officeDocument/2006/relationships/image"/><Relationship Id="rId17" Target="../media/image17.svg" Type="http://schemas.openxmlformats.org/officeDocument/2006/relationships/image"/><Relationship Id="rId18" Target="../media/image23.png" Type="http://schemas.openxmlformats.org/officeDocument/2006/relationships/image"/><Relationship Id="rId19" Target="../media/image24.svg" Type="http://schemas.openxmlformats.org/officeDocument/2006/relationships/image"/><Relationship Id="rId2" Target="../media/image39.png" Type="http://schemas.openxmlformats.org/officeDocument/2006/relationships/image"/><Relationship Id="rId20" Target="../media/image45.png" Type="http://schemas.openxmlformats.org/officeDocument/2006/relationships/image"/><Relationship Id="rId3" Target="../media/image40.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2" Target="../media/image10.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3.pn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1.png" Type="http://schemas.openxmlformats.org/officeDocument/2006/relationships/image"/><Relationship Id="rId13" Target="../media/image2.svg" Type="http://schemas.openxmlformats.org/officeDocument/2006/relationships/image"/><Relationship Id="rId14" Target="../media/image14.png" Type="http://schemas.openxmlformats.org/officeDocument/2006/relationships/image"/><Relationship Id="rId15" Target="../media/image15.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2" Target="../media/image22.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2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25.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2" Target="../media/image26.jpeg" Type="http://schemas.openxmlformats.org/officeDocument/2006/relationships/image"/><Relationship Id="rId3" Target="../media/image27.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31.png" Type="http://schemas.openxmlformats.org/officeDocument/2006/relationships/image"/><Relationship Id="rId14" Target="../media/image32.svg" Type="http://schemas.openxmlformats.org/officeDocument/2006/relationships/image"/><Relationship Id="rId15" Target="../media/image1.png" Type="http://schemas.openxmlformats.org/officeDocument/2006/relationships/image"/><Relationship Id="rId16" Target="../media/image2.svg" Type="http://schemas.openxmlformats.org/officeDocument/2006/relationships/image"/><Relationship Id="rId17" Target="../media/image14.png" Type="http://schemas.openxmlformats.org/officeDocument/2006/relationships/image"/><Relationship Id="rId18" Target="../media/image15.svg" Type="http://schemas.openxmlformats.org/officeDocument/2006/relationships/image"/><Relationship Id="rId2" Target="../media/image28.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2" Target="../media/image33.jpeg" Type="http://schemas.openxmlformats.org/officeDocument/2006/relationships/image"/><Relationship Id="rId3" Target="../media/image34.jpeg" Type="http://schemas.openxmlformats.org/officeDocument/2006/relationships/image"/><Relationship Id="rId4" Target="../media/image3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svg" Type="http://schemas.openxmlformats.org/officeDocument/2006/relationships/image"/><Relationship Id="rId11" Target="../media/image4.png" Type="http://schemas.openxmlformats.org/officeDocument/2006/relationships/image"/><Relationship Id="rId12" Target="../media/image5.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2" Target="../media/image36.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76794" y="3079972"/>
            <a:ext cx="20476180" cy="3912741"/>
            <a:chOff x="0" y="0"/>
            <a:chExt cx="5392903" cy="1030516"/>
          </a:xfrm>
        </p:grpSpPr>
        <p:sp>
          <p:nvSpPr>
            <p:cNvPr name="Freeform 3" id="3"/>
            <p:cNvSpPr/>
            <p:nvPr/>
          </p:nvSpPr>
          <p:spPr>
            <a:xfrm flipH="false" flipV="false" rot="0">
              <a:off x="0" y="0"/>
              <a:ext cx="5392903" cy="1030516"/>
            </a:xfrm>
            <a:custGeom>
              <a:avLst/>
              <a:gdLst/>
              <a:ahLst/>
              <a:cxnLst/>
              <a:rect r="r" b="b" t="t" l="l"/>
              <a:pathLst>
                <a:path h="1030516" w="5392903">
                  <a:moveTo>
                    <a:pt x="0" y="0"/>
                  </a:moveTo>
                  <a:lnTo>
                    <a:pt x="5392903" y="0"/>
                  </a:lnTo>
                  <a:lnTo>
                    <a:pt x="5392903" y="1030516"/>
                  </a:lnTo>
                  <a:lnTo>
                    <a:pt x="0" y="1030516"/>
                  </a:lnTo>
                  <a:close/>
                </a:path>
              </a:pathLst>
            </a:custGeom>
            <a:solidFill>
              <a:srgbClr val="FFD230"/>
            </a:solidFill>
          </p:spPr>
        </p:sp>
        <p:sp>
          <p:nvSpPr>
            <p:cNvPr name="TextBox 4" id="4"/>
            <p:cNvSpPr txBox="true"/>
            <p:nvPr/>
          </p:nvSpPr>
          <p:spPr>
            <a:xfrm>
              <a:off x="0" y="-47625"/>
              <a:ext cx="5392903" cy="1078141"/>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true" flipV="true" rot="-5400000">
            <a:off x="1377196" y="1132272"/>
            <a:ext cx="857813" cy="820909"/>
          </a:xfrm>
          <a:custGeom>
            <a:avLst/>
            <a:gdLst/>
            <a:ahLst/>
            <a:cxnLst/>
            <a:rect r="r" b="b" t="t" l="l"/>
            <a:pathLst>
              <a:path h="820909" w="857813">
                <a:moveTo>
                  <a:pt x="857813" y="820910"/>
                </a:moveTo>
                <a:lnTo>
                  <a:pt x="0" y="820910"/>
                </a:lnTo>
                <a:lnTo>
                  <a:pt x="0" y="0"/>
                </a:lnTo>
                <a:lnTo>
                  <a:pt x="857813" y="0"/>
                </a:lnTo>
                <a:lnTo>
                  <a:pt x="857813" y="820910"/>
                </a:lnTo>
                <a:close/>
              </a:path>
            </a:pathLst>
          </a:custGeom>
          <a:blipFill>
            <a:blip r:embed="rId2">
              <a:extLst>
                <a:ext uri="{96DAC541-7B7A-43D3-8B79-37D633B846F1}">
                  <asvg:svgBlip xmlns:asvg="http://schemas.microsoft.com/office/drawing/2016/SVG/main" r:embed="rId3"/>
                </a:ext>
              </a:extLst>
            </a:blip>
            <a:stretch>
              <a:fillRect l="0" t="0" r="0" b="-55014"/>
            </a:stretch>
          </a:blipFill>
        </p:spPr>
      </p:sp>
      <p:sp>
        <p:nvSpPr>
          <p:cNvPr name="Freeform 6" id="6"/>
          <p:cNvSpPr/>
          <p:nvPr/>
        </p:nvSpPr>
        <p:spPr>
          <a:xfrm flipH="false" flipV="false" rot="0">
            <a:off x="202059" y="1113820"/>
            <a:ext cx="9192918" cy="8867535"/>
          </a:xfrm>
          <a:custGeom>
            <a:avLst/>
            <a:gdLst/>
            <a:ahLst/>
            <a:cxnLst/>
            <a:rect r="r" b="b" t="t" l="l"/>
            <a:pathLst>
              <a:path h="8867535" w="9192918">
                <a:moveTo>
                  <a:pt x="0" y="0"/>
                </a:moveTo>
                <a:lnTo>
                  <a:pt x="9192918" y="0"/>
                </a:lnTo>
                <a:lnTo>
                  <a:pt x="9192918" y="8867536"/>
                </a:lnTo>
                <a:lnTo>
                  <a:pt x="0" y="8867536"/>
                </a:lnTo>
                <a:lnTo>
                  <a:pt x="0" y="0"/>
                </a:lnTo>
                <a:close/>
              </a:path>
            </a:pathLst>
          </a:custGeom>
          <a:blipFill>
            <a:blip r:embed="rId4"/>
            <a:stretch>
              <a:fillRect l="-119853" t="0" r="0" b="0"/>
            </a:stretch>
          </a:blipFill>
        </p:spPr>
      </p:sp>
      <p:grpSp>
        <p:nvGrpSpPr>
          <p:cNvPr name="Group 7" id="7"/>
          <p:cNvGrpSpPr/>
          <p:nvPr/>
        </p:nvGrpSpPr>
        <p:grpSpPr>
          <a:xfrm rot="0">
            <a:off x="22092" y="-815968"/>
            <a:ext cx="18243817" cy="1320189"/>
            <a:chOff x="0" y="0"/>
            <a:chExt cx="24325089" cy="1760252"/>
          </a:xfrm>
        </p:grpSpPr>
        <p:sp>
          <p:nvSpPr>
            <p:cNvPr name="Freeform 8" id="8"/>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8" id="18"/>
          <p:cNvGrpSpPr/>
          <p:nvPr/>
        </p:nvGrpSpPr>
        <p:grpSpPr>
          <a:xfrm rot="0">
            <a:off x="0" y="9799057"/>
            <a:ext cx="18243817" cy="1320189"/>
            <a:chOff x="0" y="0"/>
            <a:chExt cx="24325089" cy="1760252"/>
          </a:xfrm>
        </p:grpSpPr>
        <p:sp>
          <p:nvSpPr>
            <p:cNvPr name="Freeform 19" id="19"/>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29" id="29"/>
          <p:cNvSpPr/>
          <p:nvPr/>
        </p:nvSpPr>
        <p:spPr>
          <a:xfrm flipH="false" flipV="false" rot="2404160">
            <a:off x="17936572" y="2140102"/>
            <a:ext cx="614490" cy="1134126"/>
          </a:xfrm>
          <a:custGeom>
            <a:avLst/>
            <a:gdLst/>
            <a:ahLst/>
            <a:cxnLst/>
            <a:rect r="r" b="b" t="t" l="l"/>
            <a:pathLst>
              <a:path h="1134126" w="614490">
                <a:moveTo>
                  <a:pt x="0" y="0"/>
                </a:moveTo>
                <a:lnTo>
                  <a:pt x="614490" y="0"/>
                </a:lnTo>
                <a:lnTo>
                  <a:pt x="614490" y="1134125"/>
                </a:lnTo>
                <a:lnTo>
                  <a:pt x="0" y="11341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0" id="30"/>
          <p:cNvSpPr/>
          <p:nvPr/>
        </p:nvSpPr>
        <p:spPr>
          <a:xfrm flipH="false" flipV="false" rot="-8483568">
            <a:off x="1315384" y="8038009"/>
            <a:ext cx="614490" cy="1134126"/>
          </a:xfrm>
          <a:custGeom>
            <a:avLst/>
            <a:gdLst/>
            <a:ahLst/>
            <a:cxnLst/>
            <a:rect r="r" b="b" t="t" l="l"/>
            <a:pathLst>
              <a:path h="1134126" w="614490">
                <a:moveTo>
                  <a:pt x="0" y="0"/>
                </a:moveTo>
                <a:lnTo>
                  <a:pt x="614490" y="0"/>
                </a:lnTo>
                <a:lnTo>
                  <a:pt x="614490" y="1134126"/>
                </a:lnTo>
                <a:lnTo>
                  <a:pt x="0" y="11341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31" id="31"/>
          <p:cNvSpPr txBox="true"/>
          <p:nvPr/>
        </p:nvSpPr>
        <p:spPr>
          <a:xfrm rot="0">
            <a:off x="10049769" y="3622268"/>
            <a:ext cx="6764504" cy="192532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Product Presentation</a:t>
            </a:r>
          </a:p>
        </p:txBody>
      </p:sp>
      <p:sp>
        <p:nvSpPr>
          <p:cNvPr name="Freeform 32" id="32"/>
          <p:cNvSpPr/>
          <p:nvPr/>
        </p:nvSpPr>
        <p:spPr>
          <a:xfrm flipH="false" flipV="false" rot="0">
            <a:off x="16100683" y="4625173"/>
            <a:ext cx="832940" cy="822339"/>
          </a:xfrm>
          <a:custGeom>
            <a:avLst/>
            <a:gdLst/>
            <a:ahLst/>
            <a:cxnLst/>
            <a:rect r="r" b="b" t="t" l="l"/>
            <a:pathLst>
              <a:path h="822339" w="832940">
                <a:moveTo>
                  <a:pt x="0" y="0"/>
                </a:moveTo>
                <a:lnTo>
                  <a:pt x="832940" y="0"/>
                </a:lnTo>
                <a:lnTo>
                  <a:pt x="832940" y="822339"/>
                </a:lnTo>
                <a:lnTo>
                  <a:pt x="0" y="82233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3" id="33"/>
          <p:cNvSpPr/>
          <p:nvPr/>
        </p:nvSpPr>
        <p:spPr>
          <a:xfrm flipH="false" flipV="false" rot="-5400000">
            <a:off x="14523314" y="7985430"/>
            <a:ext cx="857813" cy="820909"/>
          </a:xfrm>
          <a:custGeom>
            <a:avLst/>
            <a:gdLst/>
            <a:ahLst/>
            <a:cxnLst/>
            <a:rect r="r" b="b" t="t" l="l"/>
            <a:pathLst>
              <a:path h="820909" w="857813">
                <a:moveTo>
                  <a:pt x="0" y="0"/>
                </a:moveTo>
                <a:lnTo>
                  <a:pt x="857813" y="0"/>
                </a:lnTo>
                <a:lnTo>
                  <a:pt x="857813" y="820910"/>
                </a:lnTo>
                <a:lnTo>
                  <a:pt x="0" y="820910"/>
                </a:lnTo>
                <a:lnTo>
                  <a:pt x="0" y="0"/>
                </a:lnTo>
                <a:close/>
              </a:path>
            </a:pathLst>
          </a:custGeom>
          <a:blipFill>
            <a:blip r:embed="rId2">
              <a:extLst>
                <a:ext uri="{96DAC541-7B7A-43D3-8B79-37D633B846F1}">
                  <asvg:svgBlip xmlns:asvg="http://schemas.microsoft.com/office/drawing/2016/SVG/main" r:embed="rId3"/>
                </a:ext>
              </a:extLst>
            </a:blip>
            <a:stretch>
              <a:fillRect l="0" t="0" r="0" b="-55014"/>
            </a:stretch>
          </a:blipFill>
        </p:spPr>
      </p:sp>
      <p:sp>
        <p:nvSpPr>
          <p:cNvPr name="TextBox 34" id="34"/>
          <p:cNvSpPr txBox="true"/>
          <p:nvPr/>
        </p:nvSpPr>
        <p:spPr>
          <a:xfrm rot="0">
            <a:off x="10049769" y="5646153"/>
            <a:ext cx="6050914" cy="405765"/>
          </a:xfrm>
          <a:prstGeom prst="rect">
            <a:avLst/>
          </a:prstGeom>
        </p:spPr>
        <p:txBody>
          <a:bodyPr anchor="t" rtlCol="false" tIns="0" lIns="0" bIns="0" rIns="0">
            <a:spAutoFit/>
          </a:bodyPr>
          <a:lstStyle/>
          <a:p>
            <a:pPr algn="l">
              <a:lnSpc>
                <a:spcPts val="3359"/>
              </a:lnSpc>
            </a:pPr>
            <a:r>
              <a:rPr lang="en-US" sz="2400" b="true">
                <a:solidFill>
                  <a:srgbClr val="42220B"/>
                </a:solidFill>
                <a:latin typeface="TT Firs Neue Bold"/>
                <a:ea typeface="TT Firs Neue Bold"/>
                <a:cs typeface="TT Firs Neue Bold"/>
                <a:sym typeface="TT Firs Neue Bold"/>
              </a:rPr>
              <a:t>Crafting Flav</a:t>
            </a:r>
            <a:r>
              <a:rPr lang="en-US" sz="2400" b="true">
                <a:solidFill>
                  <a:srgbClr val="42220B"/>
                </a:solidFill>
                <a:latin typeface="TT Firs Neue Bold"/>
                <a:ea typeface="TT Firs Neue Bold"/>
                <a:cs typeface="TT Firs Neue Bold"/>
                <a:sym typeface="TT Firs Neue Bold"/>
              </a:rPr>
              <a:t>or, One Bite at a Time</a:t>
            </a:r>
          </a:p>
        </p:txBody>
      </p:sp>
      <p:sp>
        <p:nvSpPr>
          <p:cNvPr name="TextBox 35" id="35"/>
          <p:cNvSpPr txBox="true"/>
          <p:nvPr/>
        </p:nvSpPr>
        <p:spPr>
          <a:xfrm rot="0">
            <a:off x="10049769" y="1487127"/>
            <a:ext cx="4361213" cy="405765"/>
          </a:xfrm>
          <a:prstGeom prst="rect">
            <a:avLst/>
          </a:prstGeom>
        </p:spPr>
        <p:txBody>
          <a:bodyPr anchor="t" rtlCol="false" tIns="0" lIns="0" bIns="0" rIns="0">
            <a:spAutoFit/>
          </a:bodyPr>
          <a:lstStyle/>
          <a:p>
            <a:pPr algn="l">
              <a:lnSpc>
                <a:spcPts val="3359"/>
              </a:lnSpc>
            </a:pPr>
            <a:r>
              <a:rPr lang="en-US" sz="2400" b="true">
                <a:solidFill>
                  <a:srgbClr val="000000"/>
                </a:solidFill>
                <a:latin typeface="TT Firs Neue Bold"/>
                <a:ea typeface="TT Firs Neue Bold"/>
                <a:cs typeface="TT Firs Neue Bold"/>
                <a:sym typeface="TT Firs Neue Bold"/>
              </a:rPr>
              <a:t>Salford &amp; Co.</a:t>
            </a:r>
          </a:p>
        </p:txBody>
      </p:sp>
      <p:sp>
        <p:nvSpPr>
          <p:cNvPr name="TextBox 36" id="36"/>
          <p:cNvSpPr txBox="true"/>
          <p:nvPr/>
        </p:nvSpPr>
        <p:spPr>
          <a:xfrm rot="0">
            <a:off x="10049769" y="7771769"/>
            <a:ext cx="2195335" cy="349300"/>
          </a:xfrm>
          <a:prstGeom prst="rect">
            <a:avLst/>
          </a:prstGeom>
        </p:spPr>
        <p:txBody>
          <a:bodyPr anchor="t" rtlCol="false" tIns="0" lIns="0" bIns="0" rIns="0">
            <a:spAutoFit/>
          </a:bodyPr>
          <a:lstStyle/>
          <a:p>
            <a:pPr algn="l">
              <a:lnSpc>
                <a:spcPts val="2800"/>
              </a:lnSpc>
            </a:pPr>
            <a:r>
              <a:rPr lang="en-US" sz="2000">
                <a:solidFill>
                  <a:srgbClr val="000000"/>
                </a:solidFill>
                <a:latin typeface="TT Firs Neue"/>
                <a:ea typeface="TT Firs Neue"/>
                <a:cs typeface="TT Firs Neue"/>
                <a:sym typeface="TT Firs Neue"/>
              </a:rPr>
              <a:t>P</a:t>
            </a:r>
            <a:r>
              <a:rPr lang="en-US" sz="2000">
                <a:solidFill>
                  <a:srgbClr val="000000"/>
                </a:solidFill>
                <a:latin typeface="TT Firs Neue"/>
                <a:ea typeface="TT Firs Neue"/>
                <a:cs typeface="TT Firs Neue"/>
                <a:sym typeface="TT Firs Neue"/>
              </a:rPr>
              <a:t>resented By:</a:t>
            </a:r>
          </a:p>
        </p:txBody>
      </p:sp>
      <p:sp>
        <p:nvSpPr>
          <p:cNvPr name="TextBox 37" id="37"/>
          <p:cNvSpPr txBox="true"/>
          <p:nvPr/>
        </p:nvSpPr>
        <p:spPr>
          <a:xfrm rot="0">
            <a:off x="11918831" y="7771769"/>
            <a:ext cx="2195335" cy="349300"/>
          </a:xfrm>
          <a:prstGeom prst="rect">
            <a:avLst/>
          </a:prstGeom>
        </p:spPr>
        <p:txBody>
          <a:bodyPr anchor="t" rtlCol="false" tIns="0" lIns="0" bIns="0" rIns="0">
            <a:spAutoFit/>
          </a:bodyPr>
          <a:lstStyle/>
          <a:p>
            <a:pPr algn="l">
              <a:lnSpc>
                <a:spcPts val="2800"/>
              </a:lnSpc>
            </a:pPr>
            <a:r>
              <a:rPr lang="en-US" sz="2000" b="true">
                <a:solidFill>
                  <a:srgbClr val="000000"/>
                </a:solidFill>
                <a:latin typeface="TT Firs Neue Bold"/>
                <a:ea typeface="TT Firs Neue Bold"/>
                <a:cs typeface="TT Firs Neue Bold"/>
                <a:sym typeface="TT Firs Neue Bold"/>
              </a:rPr>
              <a:t>Av</a:t>
            </a:r>
            <a:r>
              <a:rPr lang="en-US" sz="2000" b="true">
                <a:solidFill>
                  <a:srgbClr val="000000"/>
                </a:solidFill>
                <a:latin typeface="TT Firs Neue Bold"/>
                <a:ea typeface="TT Firs Neue Bold"/>
                <a:cs typeface="TT Firs Neue Bold"/>
                <a:sym typeface="TT Firs Neue Bold"/>
              </a:rPr>
              <a:t>ery Davis</a:t>
            </a:r>
          </a:p>
        </p:txBody>
      </p:sp>
      <p:sp>
        <p:nvSpPr>
          <p:cNvPr name="TextBox 38" id="38"/>
          <p:cNvSpPr txBox="true"/>
          <p:nvPr/>
        </p:nvSpPr>
        <p:spPr>
          <a:xfrm rot="0">
            <a:off x="10049769" y="8763957"/>
            <a:ext cx="4102496" cy="349300"/>
          </a:xfrm>
          <a:prstGeom prst="rect">
            <a:avLst/>
          </a:prstGeom>
        </p:spPr>
        <p:txBody>
          <a:bodyPr anchor="t" rtlCol="false" tIns="0" lIns="0" bIns="0" rIns="0">
            <a:spAutoFit/>
          </a:bodyPr>
          <a:lstStyle/>
          <a:p>
            <a:pPr algn="l">
              <a:lnSpc>
                <a:spcPts val="2800"/>
              </a:lnSpc>
            </a:pPr>
            <a:r>
              <a:rPr lang="en-US" sz="2000">
                <a:solidFill>
                  <a:srgbClr val="000000"/>
                </a:solidFill>
                <a:latin typeface="TT Firs Neue"/>
                <a:ea typeface="TT Firs Neue"/>
                <a:cs typeface="TT Firs Neue"/>
                <a:sym typeface="TT Firs Neue"/>
              </a:rPr>
              <a:t>www.</a:t>
            </a:r>
            <a:r>
              <a:rPr lang="en-US" sz="2000">
                <a:solidFill>
                  <a:srgbClr val="000000"/>
                </a:solidFill>
                <a:latin typeface="TT Firs Neue"/>
                <a:ea typeface="TT Firs Neue"/>
                <a:cs typeface="TT Firs Neue"/>
                <a:sym typeface="TT Firs Neue"/>
              </a:rPr>
              <a:t>reallygreatsite.com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7898" y="1276350"/>
            <a:ext cx="20476180" cy="6099068"/>
            <a:chOff x="0" y="0"/>
            <a:chExt cx="5392903" cy="1606339"/>
          </a:xfrm>
        </p:grpSpPr>
        <p:sp>
          <p:nvSpPr>
            <p:cNvPr name="Freeform 3" id="3"/>
            <p:cNvSpPr/>
            <p:nvPr/>
          </p:nvSpPr>
          <p:spPr>
            <a:xfrm flipH="false" flipV="false" rot="0">
              <a:off x="0" y="0"/>
              <a:ext cx="5392903" cy="1606339"/>
            </a:xfrm>
            <a:custGeom>
              <a:avLst/>
              <a:gdLst/>
              <a:ahLst/>
              <a:cxnLst/>
              <a:rect r="r" b="b" t="t" l="l"/>
              <a:pathLst>
                <a:path h="1606339" w="5392903">
                  <a:moveTo>
                    <a:pt x="0" y="0"/>
                  </a:moveTo>
                  <a:lnTo>
                    <a:pt x="5392903" y="0"/>
                  </a:lnTo>
                  <a:lnTo>
                    <a:pt x="5392903" y="1606339"/>
                  </a:lnTo>
                  <a:lnTo>
                    <a:pt x="0" y="1606339"/>
                  </a:lnTo>
                  <a:close/>
                </a:path>
              </a:pathLst>
            </a:custGeom>
            <a:solidFill>
              <a:srgbClr val="FFD230"/>
            </a:solidFill>
          </p:spPr>
        </p:sp>
        <p:sp>
          <p:nvSpPr>
            <p:cNvPr name="TextBox 4" id="4"/>
            <p:cNvSpPr txBox="true"/>
            <p:nvPr/>
          </p:nvSpPr>
          <p:spPr>
            <a:xfrm>
              <a:off x="0" y="-47625"/>
              <a:ext cx="5392903" cy="1653964"/>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2396563" y="7996703"/>
            <a:ext cx="3914706" cy="855133"/>
            <a:chOff x="0" y="0"/>
            <a:chExt cx="1031034" cy="225220"/>
          </a:xfrm>
        </p:grpSpPr>
        <p:sp>
          <p:nvSpPr>
            <p:cNvPr name="Freeform 6" id="6"/>
            <p:cNvSpPr/>
            <p:nvPr/>
          </p:nvSpPr>
          <p:spPr>
            <a:xfrm flipH="false" flipV="false" rot="0">
              <a:off x="0" y="0"/>
              <a:ext cx="1031034" cy="225220"/>
            </a:xfrm>
            <a:custGeom>
              <a:avLst/>
              <a:gdLst/>
              <a:ahLst/>
              <a:cxnLst/>
              <a:rect r="r" b="b" t="t" l="l"/>
              <a:pathLst>
                <a:path h="225220" w="1031034">
                  <a:moveTo>
                    <a:pt x="100860" y="0"/>
                  </a:moveTo>
                  <a:lnTo>
                    <a:pt x="930174" y="0"/>
                  </a:lnTo>
                  <a:cubicBezTo>
                    <a:pt x="956923" y="0"/>
                    <a:pt x="982577" y="10626"/>
                    <a:pt x="1001492" y="29541"/>
                  </a:cubicBezTo>
                  <a:cubicBezTo>
                    <a:pt x="1020407" y="48456"/>
                    <a:pt x="1031034" y="74110"/>
                    <a:pt x="1031034" y="100860"/>
                  </a:cubicBezTo>
                  <a:lnTo>
                    <a:pt x="1031034" y="124360"/>
                  </a:lnTo>
                  <a:cubicBezTo>
                    <a:pt x="1031034" y="180064"/>
                    <a:pt x="985877" y="225220"/>
                    <a:pt x="930174" y="225220"/>
                  </a:cubicBezTo>
                  <a:lnTo>
                    <a:pt x="100860" y="225220"/>
                  </a:lnTo>
                  <a:cubicBezTo>
                    <a:pt x="45157" y="225220"/>
                    <a:pt x="0" y="180064"/>
                    <a:pt x="0" y="124360"/>
                  </a:cubicBezTo>
                  <a:lnTo>
                    <a:pt x="0" y="100860"/>
                  </a:lnTo>
                  <a:cubicBezTo>
                    <a:pt x="0" y="45157"/>
                    <a:pt x="45157" y="0"/>
                    <a:pt x="100860" y="0"/>
                  </a:cubicBezTo>
                  <a:close/>
                </a:path>
              </a:pathLst>
            </a:custGeom>
            <a:solidFill>
              <a:srgbClr val="FFD230"/>
            </a:solidFill>
          </p:spPr>
        </p:sp>
        <p:sp>
          <p:nvSpPr>
            <p:cNvPr name="TextBox 7" id="7"/>
            <p:cNvSpPr txBox="true"/>
            <p:nvPr/>
          </p:nvSpPr>
          <p:spPr>
            <a:xfrm>
              <a:off x="0" y="-66675"/>
              <a:ext cx="1031034" cy="291895"/>
            </a:xfrm>
            <a:prstGeom prst="rect">
              <a:avLst/>
            </a:prstGeom>
          </p:spPr>
          <p:txBody>
            <a:bodyPr anchor="ctr" rtlCol="false" tIns="50800" lIns="50800" bIns="50800" rIns="50800"/>
            <a:lstStyle/>
            <a:p>
              <a:pPr algn="ctr">
                <a:lnSpc>
                  <a:spcPts val="3355"/>
                </a:lnSpc>
              </a:pPr>
            </a:p>
          </p:txBody>
        </p:sp>
      </p:grpSp>
      <p:grpSp>
        <p:nvGrpSpPr>
          <p:cNvPr name="Group 8" id="8"/>
          <p:cNvGrpSpPr/>
          <p:nvPr/>
        </p:nvGrpSpPr>
        <p:grpSpPr>
          <a:xfrm rot="0">
            <a:off x="6699469" y="7996703"/>
            <a:ext cx="3484051" cy="855133"/>
            <a:chOff x="0" y="0"/>
            <a:chExt cx="917610" cy="225220"/>
          </a:xfrm>
        </p:grpSpPr>
        <p:sp>
          <p:nvSpPr>
            <p:cNvPr name="Freeform 9" id="9"/>
            <p:cNvSpPr/>
            <p:nvPr/>
          </p:nvSpPr>
          <p:spPr>
            <a:xfrm flipH="false" flipV="false" rot="0">
              <a:off x="0" y="0"/>
              <a:ext cx="917610" cy="225220"/>
            </a:xfrm>
            <a:custGeom>
              <a:avLst/>
              <a:gdLst/>
              <a:ahLst/>
              <a:cxnLst/>
              <a:rect r="r" b="b" t="t" l="l"/>
              <a:pathLst>
                <a:path h="225220" w="917610">
                  <a:moveTo>
                    <a:pt x="112610" y="0"/>
                  </a:moveTo>
                  <a:lnTo>
                    <a:pt x="805000" y="0"/>
                  </a:lnTo>
                  <a:cubicBezTo>
                    <a:pt x="867193" y="0"/>
                    <a:pt x="917610" y="50417"/>
                    <a:pt x="917610" y="112610"/>
                  </a:cubicBezTo>
                  <a:lnTo>
                    <a:pt x="917610" y="112610"/>
                  </a:lnTo>
                  <a:cubicBezTo>
                    <a:pt x="917610" y="174803"/>
                    <a:pt x="867193" y="225220"/>
                    <a:pt x="805000" y="225220"/>
                  </a:cubicBezTo>
                  <a:lnTo>
                    <a:pt x="112610" y="225220"/>
                  </a:lnTo>
                  <a:cubicBezTo>
                    <a:pt x="50417" y="225220"/>
                    <a:pt x="0" y="174803"/>
                    <a:pt x="0" y="112610"/>
                  </a:cubicBezTo>
                  <a:lnTo>
                    <a:pt x="0" y="112610"/>
                  </a:lnTo>
                  <a:cubicBezTo>
                    <a:pt x="0" y="50417"/>
                    <a:pt x="50417" y="0"/>
                    <a:pt x="112610" y="0"/>
                  </a:cubicBezTo>
                  <a:close/>
                </a:path>
              </a:pathLst>
            </a:custGeom>
            <a:solidFill>
              <a:srgbClr val="FFD230"/>
            </a:solidFill>
          </p:spPr>
        </p:sp>
        <p:sp>
          <p:nvSpPr>
            <p:cNvPr name="TextBox 10" id="10"/>
            <p:cNvSpPr txBox="true"/>
            <p:nvPr/>
          </p:nvSpPr>
          <p:spPr>
            <a:xfrm>
              <a:off x="0" y="-66675"/>
              <a:ext cx="917610" cy="291895"/>
            </a:xfrm>
            <a:prstGeom prst="rect">
              <a:avLst/>
            </a:prstGeom>
          </p:spPr>
          <p:txBody>
            <a:bodyPr anchor="ctr" rtlCol="false" tIns="50800" lIns="50800" bIns="50800" rIns="50800"/>
            <a:lstStyle/>
            <a:p>
              <a:pPr algn="ctr">
                <a:lnSpc>
                  <a:spcPts val="3355"/>
                </a:lnSpc>
              </a:pPr>
            </a:p>
          </p:txBody>
        </p:sp>
      </p:grpSp>
      <p:grpSp>
        <p:nvGrpSpPr>
          <p:cNvPr name="Group 11" id="11"/>
          <p:cNvGrpSpPr/>
          <p:nvPr/>
        </p:nvGrpSpPr>
        <p:grpSpPr>
          <a:xfrm rot="0">
            <a:off x="10578067" y="7996703"/>
            <a:ext cx="5313370" cy="855133"/>
            <a:chOff x="0" y="0"/>
            <a:chExt cx="1399406" cy="225220"/>
          </a:xfrm>
        </p:grpSpPr>
        <p:sp>
          <p:nvSpPr>
            <p:cNvPr name="Freeform 12" id="12"/>
            <p:cNvSpPr/>
            <p:nvPr/>
          </p:nvSpPr>
          <p:spPr>
            <a:xfrm flipH="false" flipV="false" rot="0">
              <a:off x="0" y="0"/>
              <a:ext cx="1399406" cy="225220"/>
            </a:xfrm>
            <a:custGeom>
              <a:avLst/>
              <a:gdLst/>
              <a:ahLst/>
              <a:cxnLst/>
              <a:rect r="r" b="b" t="t" l="l"/>
              <a:pathLst>
                <a:path h="225220" w="1399406">
                  <a:moveTo>
                    <a:pt x="74310" y="0"/>
                  </a:moveTo>
                  <a:lnTo>
                    <a:pt x="1325096" y="0"/>
                  </a:lnTo>
                  <a:cubicBezTo>
                    <a:pt x="1366136" y="0"/>
                    <a:pt x="1399406" y="33270"/>
                    <a:pt x="1399406" y="74310"/>
                  </a:cubicBezTo>
                  <a:lnTo>
                    <a:pt x="1399406" y="150910"/>
                  </a:lnTo>
                  <a:cubicBezTo>
                    <a:pt x="1399406" y="191950"/>
                    <a:pt x="1366136" y="225220"/>
                    <a:pt x="1325096" y="225220"/>
                  </a:cubicBezTo>
                  <a:lnTo>
                    <a:pt x="74310" y="225220"/>
                  </a:lnTo>
                  <a:cubicBezTo>
                    <a:pt x="33270" y="225220"/>
                    <a:pt x="0" y="191950"/>
                    <a:pt x="0" y="150910"/>
                  </a:cubicBezTo>
                  <a:lnTo>
                    <a:pt x="0" y="74310"/>
                  </a:lnTo>
                  <a:cubicBezTo>
                    <a:pt x="0" y="33270"/>
                    <a:pt x="33270" y="0"/>
                    <a:pt x="74310" y="0"/>
                  </a:cubicBezTo>
                  <a:close/>
                </a:path>
              </a:pathLst>
            </a:custGeom>
            <a:solidFill>
              <a:srgbClr val="FFD230"/>
            </a:solidFill>
          </p:spPr>
        </p:sp>
        <p:sp>
          <p:nvSpPr>
            <p:cNvPr name="TextBox 13" id="13"/>
            <p:cNvSpPr txBox="true"/>
            <p:nvPr/>
          </p:nvSpPr>
          <p:spPr>
            <a:xfrm>
              <a:off x="0" y="-66675"/>
              <a:ext cx="1399406" cy="291895"/>
            </a:xfrm>
            <a:prstGeom prst="rect">
              <a:avLst/>
            </a:prstGeom>
          </p:spPr>
          <p:txBody>
            <a:bodyPr anchor="ctr" rtlCol="false" tIns="50800" lIns="50800" bIns="50800" rIns="50800"/>
            <a:lstStyle/>
            <a:p>
              <a:pPr algn="ctr">
                <a:lnSpc>
                  <a:spcPts val="3355"/>
                </a:lnSpc>
              </a:pPr>
            </a:p>
          </p:txBody>
        </p:sp>
      </p:grpSp>
      <p:sp>
        <p:nvSpPr>
          <p:cNvPr name="Freeform 14" id="14"/>
          <p:cNvSpPr/>
          <p:nvPr/>
        </p:nvSpPr>
        <p:spPr>
          <a:xfrm flipH="false" flipV="false" rot="0">
            <a:off x="6945588" y="8245155"/>
            <a:ext cx="355223" cy="355223"/>
          </a:xfrm>
          <a:custGeom>
            <a:avLst/>
            <a:gdLst/>
            <a:ahLst/>
            <a:cxnLst/>
            <a:rect r="r" b="b" t="t" l="l"/>
            <a:pathLst>
              <a:path h="355223" w="355223">
                <a:moveTo>
                  <a:pt x="0" y="0"/>
                </a:moveTo>
                <a:lnTo>
                  <a:pt x="355223" y="0"/>
                </a:lnTo>
                <a:lnTo>
                  <a:pt x="355223" y="355223"/>
                </a:lnTo>
                <a:lnTo>
                  <a:pt x="0" y="3552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768631" y="8280891"/>
            <a:ext cx="355223" cy="355223"/>
          </a:xfrm>
          <a:custGeom>
            <a:avLst/>
            <a:gdLst/>
            <a:ahLst/>
            <a:cxnLst/>
            <a:rect r="r" b="b" t="t" l="l"/>
            <a:pathLst>
              <a:path h="355223" w="355223">
                <a:moveTo>
                  <a:pt x="0" y="0"/>
                </a:moveTo>
                <a:lnTo>
                  <a:pt x="355223" y="0"/>
                </a:lnTo>
                <a:lnTo>
                  <a:pt x="355223" y="355223"/>
                </a:lnTo>
                <a:lnTo>
                  <a:pt x="0" y="3552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0967743" y="8299941"/>
            <a:ext cx="355223" cy="248656"/>
          </a:xfrm>
          <a:custGeom>
            <a:avLst/>
            <a:gdLst/>
            <a:ahLst/>
            <a:cxnLst/>
            <a:rect r="r" b="b" t="t" l="l"/>
            <a:pathLst>
              <a:path h="248656" w="355223">
                <a:moveTo>
                  <a:pt x="0" y="0"/>
                </a:moveTo>
                <a:lnTo>
                  <a:pt x="355224" y="0"/>
                </a:lnTo>
                <a:lnTo>
                  <a:pt x="355224" y="248656"/>
                </a:lnTo>
                <a:lnTo>
                  <a:pt x="0" y="2486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16701374" y="4356208"/>
            <a:ext cx="2180606" cy="1855498"/>
          </a:xfrm>
          <a:custGeom>
            <a:avLst/>
            <a:gdLst/>
            <a:ahLst/>
            <a:cxnLst/>
            <a:rect r="r" b="b" t="t" l="l"/>
            <a:pathLst>
              <a:path h="1855498" w="2180606">
                <a:moveTo>
                  <a:pt x="0" y="0"/>
                </a:moveTo>
                <a:lnTo>
                  <a:pt x="2180606" y="0"/>
                </a:lnTo>
                <a:lnTo>
                  <a:pt x="2180606" y="1855498"/>
                </a:lnTo>
                <a:lnTo>
                  <a:pt x="0" y="18554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8" id="18"/>
          <p:cNvGrpSpPr/>
          <p:nvPr/>
        </p:nvGrpSpPr>
        <p:grpSpPr>
          <a:xfrm rot="0">
            <a:off x="0" y="9799057"/>
            <a:ext cx="18243817" cy="1320189"/>
            <a:chOff x="0" y="0"/>
            <a:chExt cx="24325089" cy="1760252"/>
          </a:xfrm>
        </p:grpSpPr>
        <p:sp>
          <p:nvSpPr>
            <p:cNvPr name="Freeform 19" id="19"/>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4" id="24"/>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6" id="26"/>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7" id="27"/>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29" id="29"/>
          <p:cNvSpPr/>
          <p:nvPr/>
        </p:nvSpPr>
        <p:spPr>
          <a:xfrm flipH="false" flipV="false" rot="-8483568">
            <a:off x="1104864" y="7713828"/>
            <a:ext cx="614490" cy="1134126"/>
          </a:xfrm>
          <a:custGeom>
            <a:avLst/>
            <a:gdLst/>
            <a:ahLst/>
            <a:cxnLst/>
            <a:rect r="r" b="b" t="t" l="l"/>
            <a:pathLst>
              <a:path h="1134126" w="614490">
                <a:moveTo>
                  <a:pt x="0" y="0"/>
                </a:moveTo>
                <a:lnTo>
                  <a:pt x="614490" y="0"/>
                </a:lnTo>
                <a:lnTo>
                  <a:pt x="614490" y="1134126"/>
                </a:lnTo>
                <a:lnTo>
                  <a:pt x="0" y="113412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0" id="30"/>
          <p:cNvSpPr/>
          <p:nvPr/>
        </p:nvSpPr>
        <p:spPr>
          <a:xfrm flipH="false" flipV="true" rot="0">
            <a:off x="6328190" y="411302"/>
            <a:ext cx="1234795" cy="617398"/>
          </a:xfrm>
          <a:custGeom>
            <a:avLst/>
            <a:gdLst/>
            <a:ahLst/>
            <a:cxnLst/>
            <a:rect r="r" b="b" t="t" l="l"/>
            <a:pathLst>
              <a:path h="617398" w="1234795">
                <a:moveTo>
                  <a:pt x="0" y="617398"/>
                </a:moveTo>
                <a:lnTo>
                  <a:pt x="1234795" y="617398"/>
                </a:lnTo>
                <a:lnTo>
                  <a:pt x="1234795" y="0"/>
                </a:lnTo>
                <a:lnTo>
                  <a:pt x="0" y="0"/>
                </a:lnTo>
                <a:lnTo>
                  <a:pt x="0" y="617398"/>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1" id="31"/>
          <p:cNvSpPr/>
          <p:nvPr/>
        </p:nvSpPr>
        <p:spPr>
          <a:xfrm flipH="false" flipV="false" rot="0">
            <a:off x="16641902" y="8738265"/>
            <a:ext cx="1234795" cy="617398"/>
          </a:xfrm>
          <a:custGeom>
            <a:avLst/>
            <a:gdLst/>
            <a:ahLst/>
            <a:cxnLst/>
            <a:rect r="r" b="b" t="t" l="l"/>
            <a:pathLst>
              <a:path h="617398" w="1234795">
                <a:moveTo>
                  <a:pt x="0" y="0"/>
                </a:moveTo>
                <a:lnTo>
                  <a:pt x="1234796" y="0"/>
                </a:lnTo>
                <a:lnTo>
                  <a:pt x="1234796" y="617397"/>
                </a:lnTo>
                <a:lnTo>
                  <a:pt x="0" y="61739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2" id="32"/>
          <p:cNvSpPr/>
          <p:nvPr/>
        </p:nvSpPr>
        <p:spPr>
          <a:xfrm flipH="true" flipV="false" rot="2196487">
            <a:off x="13665146" y="-427568"/>
            <a:ext cx="652692" cy="1062073"/>
          </a:xfrm>
          <a:custGeom>
            <a:avLst/>
            <a:gdLst/>
            <a:ahLst/>
            <a:cxnLst/>
            <a:rect r="r" b="b" t="t" l="l"/>
            <a:pathLst>
              <a:path h="1062073" w="652692">
                <a:moveTo>
                  <a:pt x="652691" y="0"/>
                </a:moveTo>
                <a:lnTo>
                  <a:pt x="0" y="0"/>
                </a:lnTo>
                <a:lnTo>
                  <a:pt x="0" y="1062072"/>
                </a:lnTo>
                <a:lnTo>
                  <a:pt x="652691" y="1062072"/>
                </a:lnTo>
                <a:lnTo>
                  <a:pt x="652691"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3" id="33"/>
          <p:cNvSpPr/>
          <p:nvPr/>
        </p:nvSpPr>
        <p:spPr>
          <a:xfrm flipH="false" flipV="true" rot="-5129913">
            <a:off x="49903" y="-258159"/>
            <a:ext cx="2230982" cy="2294318"/>
          </a:xfrm>
          <a:custGeom>
            <a:avLst/>
            <a:gdLst/>
            <a:ahLst/>
            <a:cxnLst/>
            <a:rect r="r" b="b" t="t" l="l"/>
            <a:pathLst>
              <a:path h="2294318" w="2230982">
                <a:moveTo>
                  <a:pt x="0" y="2294319"/>
                </a:moveTo>
                <a:lnTo>
                  <a:pt x="2230982" y="2294319"/>
                </a:lnTo>
                <a:lnTo>
                  <a:pt x="2230982" y="0"/>
                </a:lnTo>
                <a:lnTo>
                  <a:pt x="0" y="0"/>
                </a:lnTo>
                <a:lnTo>
                  <a:pt x="0" y="2294319"/>
                </a:lnTo>
                <a:close/>
              </a:path>
            </a:pathLst>
          </a:custGeom>
          <a:blipFill>
            <a:blip r:embed="rId18">
              <a:extLst>
                <a:ext uri="{96DAC541-7B7A-43D3-8B79-37D633B846F1}">
                  <asvg:svgBlip xmlns:asvg="http://schemas.microsoft.com/office/drawing/2016/SVG/main" r:embed="rId19"/>
                </a:ext>
              </a:extLst>
            </a:blip>
            <a:stretch>
              <a:fillRect l="-62318" t="-51524" r="0" b="0"/>
            </a:stretch>
          </a:blipFill>
        </p:spPr>
      </p:sp>
      <p:sp>
        <p:nvSpPr>
          <p:cNvPr name="Freeform 34" id="34"/>
          <p:cNvSpPr/>
          <p:nvPr/>
        </p:nvSpPr>
        <p:spPr>
          <a:xfrm flipH="false" flipV="false" rot="0">
            <a:off x="-320590" y="1260800"/>
            <a:ext cx="8780782" cy="6114617"/>
          </a:xfrm>
          <a:custGeom>
            <a:avLst/>
            <a:gdLst/>
            <a:ahLst/>
            <a:cxnLst/>
            <a:rect r="r" b="b" t="t" l="l"/>
            <a:pathLst>
              <a:path h="6114617" w="8780782">
                <a:moveTo>
                  <a:pt x="0" y="0"/>
                </a:moveTo>
                <a:lnTo>
                  <a:pt x="8780782" y="0"/>
                </a:lnTo>
                <a:lnTo>
                  <a:pt x="8780782" y="6114618"/>
                </a:lnTo>
                <a:lnTo>
                  <a:pt x="0" y="6114618"/>
                </a:lnTo>
                <a:lnTo>
                  <a:pt x="0" y="0"/>
                </a:lnTo>
                <a:close/>
              </a:path>
            </a:pathLst>
          </a:custGeom>
          <a:blipFill>
            <a:blip r:embed="rId20"/>
            <a:stretch>
              <a:fillRect l="0" t="0" r="0" b="0"/>
            </a:stretch>
          </a:blipFill>
        </p:spPr>
      </p:sp>
      <p:sp>
        <p:nvSpPr>
          <p:cNvPr name="TextBox 35" id="35"/>
          <p:cNvSpPr txBox="true"/>
          <p:nvPr/>
        </p:nvSpPr>
        <p:spPr>
          <a:xfrm rot="0">
            <a:off x="9930812" y="2754861"/>
            <a:ext cx="4904400" cy="192532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Thank you so much</a:t>
            </a:r>
          </a:p>
        </p:txBody>
      </p:sp>
      <p:sp>
        <p:nvSpPr>
          <p:cNvPr name="TextBox 36" id="36"/>
          <p:cNvSpPr txBox="true"/>
          <p:nvPr/>
        </p:nvSpPr>
        <p:spPr>
          <a:xfrm rot="0">
            <a:off x="9930812" y="1685320"/>
            <a:ext cx="3482033" cy="405765"/>
          </a:xfrm>
          <a:prstGeom prst="rect">
            <a:avLst/>
          </a:prstGeom>
        </p:spPr>
        <p:txBody>
          <a:bodyPr anchor="t" rtlCol="false" tIns="0" lIns="0" bIns="0" rIns="0">
            <a:spAutoFit/>
          </a:bodyPr>
          <a:lstStyle/>
          <a:p>
            <a:pPr algn="l" marL="0" indent="0" lvl="0">
              <a:lnSpc>
                <a:spcPts val="3360"/>
              </a:lnSpc>
              <a:spcBef>
                <a:spcPct val="0"/>
              </a:spcBef>
            </a:pPr>
            <a:r>
              <a:rPr lang="en-US" sz="2400">
                <a:solidFill>
                  <a:srgbClr val="0B0A0A"/>
                </a:solidFill>
                <a:latin typeface="TT Firs Neue"/>
                <a:ea typeface="TT Firs Neue"/>
                <a:cs typeface="TT Firs Neue"/>
                <a:sym typeface="TT Firs Neue"/>
              </a:rPr>
              <a:t>Salford &amp; Co.</a:t>
            </a:r>
          </a:p>
        </p:txBody>
      </p:sp>
      <p:sp>
        <p:nvSpPr>
          <p:cNvPr name="TextBox 37" id="37"/>
          <p:cNvSpPr txBox="true"/>
          <p:nvPr/>
        </p:nvSpPr>
        <p:spPr>
          <a:xfrm rot="0">
            <a:off x="9930812" y="5245857"/>
            <a:ext cx="5444776" cy="1842177"/>
          </a:xfrm>
          <a:prstGeom prst="rect">
            <a:avLst/>
          </a:prstGeom>
        </p:spPr>
        <p:txBody>
          <a:bodyPr anchor="t" rtlCol="false" tIns="0" lIns="0" bIns="0" rIns="0">
            <a:spAutoFit/>
          </a:bodyPr>
          <a:lstStyle/>
          <a:p>
            <a:pPr algn="l">
              <a:lnSpc>
                <a:spcPts val="2937"/>
              </a:lnSpc>
            </a:pPr>
            <a:r>
              <a:rPr lang="en-US" sz="2098" spc="-41">
                <a:solidFill>
                  <a:srgbClr val="0B0A0A"/>
                </a:solidFill>
                <a:latin typeface="TT Firs Neue"/>
                <a:ea typeface="TT Firs Neue"/>
                <a:cs typeface="TT Firs Neue"/>
                <a:sym typeface="TT Firs Neue"/>
              </a:rPr>
              <a:t>We appreciate your time and interest in our burger product range.</a:t>
            </a:r>
          </a:p>
          <a:p>
            <a:pPr algn="l">
              <a:lnSpc>
                <a:spcPts val="2937"/>
              </a:lnSpc>
            </a:pPr>
          </a:p>
          <a:p>
            <a:pPr algn="l">
              <a:lnSpc>
                <a:spcPts val="2937"/>
              </a:lnSpc>
            </a:pPr>
            <a:r>
              <a:rPr lang="en-US" sz="2098" spc="-41">
                <a:solidFill>
                  <a:srgbClr val="0B0A0A"/>
                </a:solidFill>
                <a:latin typeface="TT Firs Neue"/>
                <a:ea typeface="TT Firs Neue"/>
                <a:cs typeface="TT Firs Neue"/>
                <a:sym typeface="TT Firs Neue"/>
              </a:rPr>
              <a:t>We look forward to serving great taste, one burger at a time.</a:t>
            </a:r>
          </a:p>
        </p:txBody>
      </p:sp>
      <p:sp>
        <p:nvSpPr>
          <p:cNvPr name="TextBox 38" id="38"/>
          <p:cNvSpPr txBox="true"/>
          <p:nvPr/>
        </p:nvSpPr>
        <p:spPr>
          <a:xfrm rot="0">
            <a:off x="3288069" y="8178480"/>
            <a:ext cx="2647031" cy="424904"/>
          </a:xfrm>
          <a:prstGeom prst="rect">
            <a:avLst/>
          </a:prstGeom>
        </p:spPr>
        <p:txBody>
          <a:bodyPr anchor="t" rtlCol="false" tIns="0" lIns="0" bIns="0" rIns="0">
            <a:spAutoFit/>
          </a:bodyPr>
          <a:lstStyle/>
          <a:p>
            <a:pPr algn="l" marL="0" indent="0" lvl="1">
              <a:lnSpc>
                <a:spcPts val="3355"/>
              </a:lnSpc>
              <a:spcBef>
                <a:spcPct val="0"/>
              </a:spcBef>
            </a:pPr>
            <a:r>
              <a:rPr lang="en-US" b="true" sz="2396" strike="noStrike" u="none">
                <a:solidFill>
                  <a:srgbClr val="0B0A0A"/>
                </a:solidFill>
                <a:latin typeface="Poppins Medium"/>
                <a:ea typeface="Poppins Medium"/>
                <a:cs typeface="Poppins Medium"/>
                <a:sym typeface="Poppins Medium"/>
              </a:rPr>
              <a:t>@reallygreatsite</a:t>
            </a:r>
          </a:p>
        </p:txBody>
      </p:sp>
      <p:sp>
        <p:nvSpPr>
          <p:cNvPr name="TextBox 39" id="39"/>
          <p:cNvSpPr txBox="true"/>
          <p:nvPr/>
        </p:nvSpPr>
        <p:spPr>
          <a:xfrm rot="0">
            <a:off x="7434161" y="8178480"/>
            <a:ext cx="2496651" cy="424904"/>
          </a:xfrm>
          <a:prstGeom prst="rect">
            <a:avLst/>
          </a:prstGeom>
        </p:spPr>
        <p:txBody>
          <a:bodyPr anchor="t" rtlCol="false" tIns="0" lIns="0" bIns="0" rIns="0">
            <a:spAutoFit/>
          </a:bodyPr>
          <a:lstStyle/>
          <a:p>
            <a:pPr algn="l" marL="0" indent="0" lvl="1">
              <a:lnSpc>
                <a:spcPts val="3355"/>
              </a:lnSpc>
              <a:spcBef>
                <a:spcPct val="0"/>
              </a:spcBef>
            </a:pPr>
            <a:r>
              <a:rPr lang="en-US" b="true" sz="2396" strike="noStrike" u="none">
                <a:solidFill>
                  <a:srgbClr val="0B0A0A"/>
                </a:solidFill>
                <a:latin typeface="Poppins Medium"/>
                <a:ea typeface="Poppins Medium"/>
                <a:cs typeface="Poppins Medium"/>
                <a:sym typeface="Poppins Medium"/>
              </a:rPr>
              <a:t>+123-456-7890</a:t>
            </a:r>
          </a:p>
        </p:txBody>
      </p:sp>
      <p:sp>
        <p:nvSpPr>
          <p:cNvPr name="TextBox 40" id="40"/>
          <p:cNvSpPr txBox="true"/>
          <p:nvPr/>
        </p:nvSpPr>
        <p:spPr>
          <a:xfrm rot="0">
            <a:off x="11457875" y="8178480"/>
            <a:ext cx="4433562" cy="424904"/>
          </a:xfrm>
          <a:prstGeom prst="rect">
            <a:avLst/>
          </a:prstGeom>
        </p:spPr>
        <p:txBody>
          <a:bodyPr anchor="t" rtlCol="false" tIns="0" lIns="0" bIns="0" rIns="0">
            <a:spAutoFit/>
          </a:bodyPr>
          <a:lstStyle/>
          <a:p>
            <a:pPr algn="l" marL="0" indent="0" lvl="1">
              <a:lnSpc>
                <a:spcPts val="3355"/>
              </a:lnSpc>
              <a:spcBef>
                <a:spcPct val="0"/>
              </a:spcBef>
            </a:pPr>
            <a:r>
              <a:rPr lang="en-US" b="true" sz="2396" strike="noStrike" u="none">
                <a:solidFill>
                  <a:srgbClr val="0B0A0A"/>
                </a:solidFill>
                <a:latin typeface="Poppins Medium"/>
                <a:ea typeface="Poppins Medium"/>
                <a:cs typeface="Poppins Medium"/>
                <a:sym typeface="Poppins Medium"/>
              </a:rPr>
              <a:t>he</a:t>
            </a:r>
            <a:r>
              <a:rPr lang="en-US" b="true" sz="2396" strike="noStrike" u="none">
                <a:solidFill>
                  <a:srgbClr val="0B0A0A"/>
                </a:solidFill>
                <a:latin typeface="Poppins Medium"/>
                <a:ea typeface="Poppins Medium"/>
                <a:cs typeface="Poppins Medium"/>
                <a:sym typeface="Poppins Medium"/>
              </a:rPr>
              <a:t>llo@reallyg</a:t>
            </a:r>
            <a:r>
              <a:rPr lang="en-US" b="true" sz="2396" strike="noStrike" u="none">
                <a:solidFill>
                  <a:srgbClr val="0B0A0A"/>
                </a:solidFill>
                <a:latin typeface="Poppins Medium"/>
                <a:ea typeface="Poppins Medium"/>
                <a:cs typeface="Poppins Medium"/>
                <a:sym typeface="Poppins Medium"/>
              </a:rPr>
              <a:t>re</a:t>
            </a:r>
            <a:r>
              <a:rPr lang="en-US" b="true" sz="2396" strike="noStrike" u="none">
                <a:solidFill>
                  <a:srgbClr val="0B0A0A"/>
                </a:solidFill>
                <a:latin typeface="Poppins Medium"/>
                <a:ea typeface="Poppins Medium"/>
                <a:cs typeface="Poppins Medium"/>
                <a:sym typeface="Poppins Medium"/>
              </a:rPr>
              <a:t>a</a:t>
            </a:r>
            <a:r>
              <a:rPr lang="en-US" b="true" sz="2396" strike="noStrike" u="none">
                <a:solidFill>
                  <a:srgbClr val="0B0A0A"/>
                </a:solidFill>
                <a:latin typeface="Poppins Medium"/>
                <a:ea typeface="Poppins Medium"/>
                <a:cs typeface="Poppins Medium"/>
                <a:sym typeface="Poppins Medium"/>
              </a:rPr>
              <a:t>t</a:t>
            </a:r>
            <a:r>
              <a:rPr lang="en-US" b="true" sz="2396" strike="noStrike" u="none">
                <a:solidFill>
                  <a:srgbClr val="0B0A0A"/>
                </a:solidFill>
                <a:latin typeface="Poppins Medium"/>
                <a:ea typeface="Poppins Medium"/>
                <a:cs typeface="Poppins Medium"/>
                <a:sym typeface="Poppins Medium"/>
              </a:rPr>
              <a:t>s</a:t>
            </a:r>
            <a:r>
              <a:rPr lang="en-US" b="true" sz="2396" strike="noStrike" u="none">
                <a:solidFill>
                  <a:srgbClr val="0B0A0A"/>
                </a:solidFill>
                <a:latin typeface="Poppins Medium"/>
                <a:ea typeface="Poppins Medium"/>
                <a:cs typeface="Poppins Medium"/>
                <a:sym typeface="Poppins Medium"/>
              </a:rPr>
              <a:t>it</a:t>
            </a:r>
            <a:r>
              <a:rPr lang="en-US" b="true" sz="2396" strike="noStrike" u="none">
                <a:solidFill>
                  <a:srgbClr val="0B0A0A"/>
                </a:solidFill>
                <a:latin typeface="Poppins Medium"/>
                <a:ea typeface="Poppins Medium"/>
                <a:cs typeface="Poppins Medium"/>
                <a:sym typeface="Poppins Medium"/>
              </a:rPr>
              <a:t>e.com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52655" y="-232759"/>
            <a:ext cx="5183319" cy="10587103"/>
            <a:chOff x="0" y="0"/>
            <a:chExt cx="1365154" cy="2788373"/>
          </a:xfrm>
        </p:grpSpPr>
        <p:sp>
          <p:nvSpPr>
            <p:cNvPr name="Freeform 3" id="3"/>
            <p:cNvSpPr/>
            <p:nvPr/>
          </p:nvSpPr>
          <p:spPr>
            <a:xfrm flipH="false" flipV="false" rot="0">
              <a:off x="0" y="0"/>
              <a:ext cx="1365154" cy="2788373"/>
            </a:xfrm>
            <a:custGeom>
              <a:avLst/>
              <a:gdLst/>
              <a:ahLst/>
              <a:cxnLst/>
              <a:rect r="r" b="b" t="t" l="l"/>
              <a:pathLst>
                <a:path h="2788373" w="1365154">
                  <a:moveTo>
                    <a:pt x="0" y="0"/>
                  </a:moveTo>
                  <a:lnTo>
                    <a:pt x="1365154" y="0"/>
                  </a:lnTo>
                  <a:lnTo>
                    <a:pt x="1365154" y="2788373"/>
                  </a:lnTo>
                  <a:lnTo>
                    <a:pt x="0" y="2788373"/>
                  </a:lnTo>
                  <a:close/>
                </a:path>
              </a:pathLst>
            </a:custGeom>
            <a:solidFill>
              <a:srgbClr val="FFD230"/>
            </a:solidFill>
          </p:spPr>
        </p:sp>
        <p:sp>
          <p:nvSpPr>
            <p:cNvPr name="TextBox 4" id="4"/>
            <p:cNvSpPr txBox="true"/>
            <p:nvPr/>
          </p:nvSpPr>
          <p:spPr>
            <a:xfrm>
              <a:off x="0" y="-47625"/>
              <a:ext cx="1365154" cy="2835998"/>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7768258" y="1400333"/>
            <a:ext cx="4076057" cy="7486334"/>
            <a:chOff x="0" y="0"/>
            <a:chExt cx="631488" cy="1159829"/>
          </a:xfrm>
        </p:grpSpPr>
        <p:sp>
          <p:nvSpPr>
            <p:cNvPr name="Freeform 6" id="6"/>
            <p:cNvSpPr/>
            <p:nvPr/>
          </p:nvSpPr>
          <p:spPr>
            <a:xfrm flipH="false" flipV="false" rot="0">
              <a:off x="0" y="0"/>
              <a:ext cx="631488" cy="1159829"/>
            </a:xfrm>
            <a:custGeom>
              <a:avLst/>
              <a:gdLst/>
              <a:ahLst/>
              <a:cxnLst/>
              <a:rect r="r" b="b" t="t" l="l"/>
              <a:pathLst>
                <a:path h="1159829" w="631488">
                  <a:moveTo>
                    <a:pt x="66478" y="0"/>
                  </a:moveTo>
                  <a:lnTo>
                    <a:pt x="565010" y="0"/>
                  </a:lnTo>
                  <a:cubicBezTo>
                    <a:pt x="601725" y="0"/>
                    <a:pt x="631488" y="29763"/>
                    <a:pt x="631488" y="66478"/>
                  </a:cubicBezTo>
                  <a:lnTo>
                    <a:pt x="631488" y="1093351"/>
                  </a:lnTo>
                  <a:cubicBezTo>
                    <a:pt x="631488" y="1130066"/>
                    <a:pt x="601725" y="1159829"/>
                    <a:pt x="565010" y="1159829"/>
                  </a:cubicBezTo>
                  <a:lnTo>
                    <a:pt x="66478" y="1159829"/>
                  </a:lnTo>
                  <a:cubicBezTo>
                    <a:pt x="29763" y="1159829"/>
                    <a:pt x="0" y="1130066"/>
                    <a:pt x="0" y="1093351"/>
                  </a:cubicBezTo>
                  <a:lnTo>
                    <a:pt x="0" y="66478"/>
                  </a:lnTo>
                  <a:cubicBezTo>
                    <a:pt x="0" y="29763"/>
                    <a:pt x="29763" y="0"/>
                    <a:pt x="66478" y="0"/>
                  </a:cubicBezTo>
                  <a:close/>
                </a:path>
              </a:pathLst>
            </a:custGeom>
            <a:blipFill>
              <a:blip r:embed="rId2"/>
              <a:stretch>
                <a:fillRect l="-2428" t="0" r="-2428" b="0"/>
              </a:stretch>
            </a:blipFill>
          </p:spPr>
        </p:sp>
      </p:grpSp>
      <p:grpSp>
        <p:nvGrpSpPr>
          <p:cNvPr name="Group 7" id="7"/>
          <p:cNvGrpSpPr/>
          <p:nvPr/>
        </p:nvGrpSpPr>
        <p:grpSpPr>
          <a:xfrm rot="5400000">
            <a:off x="-9121908" y="2965969"/>
            <a:ext cx="18243817" cy="1320189"/>
            <a:chOff x="0" y="0"/>
            <a:chExt cx="24325089" cy="1760252"/>
          </a:xfrm>
        </p:grpSpPr>
        <p:sp>
          <p:nvSpPr>
            <p:cNvPr name="Freeform 8" id="8"/>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8" id="18"/>
          <p:cNvGrpSpPr/>
          <p:nvPr/>
        </p:nvGrpSpPr>
        <p:grpSpPr>
          <a:xfrm rot="5400000">
            <a:off x="9163019" y="3577614"/>
            <a:ext cx="18243817" cy="1320189"/>
            <a:chOff x="0" y="0"/>
            <a:chExt cx="24325089" cy="1760252"/>
          </a:xfrm>
        </p:grpSpPr>
        <p:sp>
          <p:nvSpPr>
            <p:cNvPr name="Freeform 19" id="19"/>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4" id="24"/>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5" id="25"/>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6" id="26"/>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7" id="27"/>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8" id="28"/>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29" id="29"/>
          <p:cNvSpPr/>
          <p:nvPr/>
        </p:nvSpPr>
        <p:spPr>
          <a:xfrm flipH="false" flipV="false" rot="0">
            <a:off x="14891046" y="1400333"/>
            <a:ext cx="1234795" cy="617398"/>
          </a:xfrm>
          <a:custGeom>
            <a:avLst/>
            <a:gdLst/>
            <a:ahLst/>
            <a:cxnLst/>
            <a:rect r="r" b="b" t="t" l="l"/>
            <a:pathLst>
              <a:path h="617398" w="1234795">
                <a:moveTo>
                  <a:pt x="0" y="0"/>
                </a:moveTo>
                <a:lnTo>
                  <a:pt x="1234795" y="0"/>
                </a:lnTo>
                <a:lnTo>
                  <a:pt x="1234795" y="617397"/>
                </a:lnTo>
                <a:lnTo>
                  <a:pt x="0" y="6173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0" id="30"/>
          <p:cNvSpPr/>
          <p:nvPr/>
        </p:nvSpPr>
        <p:spPr>
          <a:xfrm flipH="false" flipV="false" rot="0">
            <a:off x="12519971" y="905818"/>
            <a:ext cx="3832006" cy="8475365"/>
          </a:xfrm>
          <a:custGeom>
            <a:avLst/>
            <a:gdLst/>
            <a:ahLst/>
            <a:cxnLst/>
            <a:rect r="r" b="b" t="t" l="l"/>
            <a:pathLst>
              <a:path h="8475365" w="3832006">
                <a:moveTo>
                  <a:pt x="0" y="0"/>
                </a:moveTo>
                <a:lnTo>
                  <a:pt x="3832007" y="0"/>
                </a:lnTo>
                <a:lnTo>
                  <a:pt x="3832007" y="8475364"/>
                </a:lnTo>
                <a:lnTo>
                  <a:pt x="0" y="8475364"/>
                </a:lnTo>
                <a:lnTo>
                  <a:pt x="0" y="0"/>
                </a:lnTo>
                <a:close/>
              </a:path>
            </a:pathLst>
          </a:custGeom>
          <a:blipFill>
            <a:blip r:embed="rId7"/>
            <a:stretch>
              <a:fillRect l="-137232" t="0" r="-166282" b="-21739"/>
            </a:stretch>
          </a:blipFill>
        </p:spPr>
      </p:sp>
      <p:sp>
        <p:nvSpPr>
          <p:cNvPr name="Freeform 31" id="31"/>
          <p:cNvSpPr/>
          <p:nvPr/>
        </p:nvSpPr>
        <p:spPr>
          <a:xfrm flipH="false" flipV="false" rot="0">
            <a:off x="2284712" y="-949680"/>
            <a:ext cx="2180606" cy="1855498"/>
          </a:xfrm>
          <a:custGeom>
            <a:avLst/>
            <a:gdLst/>
            <a:ahLst/>
            <a:cxnLst/>
            <a:rect r="r" b="b" t="t" l="l"/>
            <a:pathLst>
              <a:path h="1855498" w="2180606">
                <a:moveTo>
                  <a:pt x="0" y="0"/>
                </a:moveTo>
                <a:lnTo>
                  <a:pt x="2180606" y="0"/>
                </a:lnTo>
                <a:lnTo>
                  <a:pt x="2180606" y="1855498"/>
                </a:lnTo>
                <a:lnTo>
                  <a:pt x="0" y="18554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2" id="32"/>
          <p:cNvSpPr/>
          <p:nvPr/>
        </p:nvSpPr>
        <p:spPr>
          <a:xfrm flipH="true" flipV="false" rot="2196487">
            <a:off x="11859653" y="8106371"/>
            <a:ext cx="652692" cy="1062073"/>
          </a:xfrm>
          <a:custGeom>
            <a:avLst/>
            <a:gdLst/>
            <a:ahLst/>
            <a:cxnLst/>
            <a:rect r="r" b="b" t="t" l="l"/>
            <a:pathLst>
              <a:path h="1062073" w="652692">
                <a:moveTo>
                  <a:pt x="652691" y="0"/>
                </a:moveTo>
                <a:lnTo>
                  <a:pt x="0" y="0"/>
                </a:lnTo>
                <a:lnTo>
                  <a:pt x="0" y="1062072"/>
                </a:lnTo>
                <a:lnTo>
                  <a:pt x="652691" y="1062072"/>
                </a:lnTo>
                <a:lnTo>
                  <a:pt x="652691"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3" id="33"/>
          <p:cNvSpPr txBox="true"/>
          <p:nvPr/>
        </p:nvSpPr>
        <p:spPr>
          <a:xfrm rot="0">
            <a:off x="1939517" y="3072978"/>
            <a:ext cx="5400116" cy="106807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Introduction</a:t>
            </a:r>
          </a:p>
        </p:txBody>
      </p:sp>
      <p:sp>
        <p:nvSpPr>
          <p:cNvPr name="TextBox 34" id="34"/>
          <p:cNvSpPr txBox="true"/>
          <p:nvPr/>
        </p:nvSpPr>
        <p:spPr>
          <a:xfrm rot="0">
            <a:off x="1939517" y="5013167"/>
            <a:ext cx="5051603" cy="3873500"/>
          </a:xfrm>
          <a:prstGeom prst="rect">
            <a:avLst/>
          </a:prstGeom>
        </p:spPr>
        <p:txBody>
          <a:bodyPr anchor="t" rtlCol="false" tIns="0" lIns="0" bIns="0" rIns="0">
            <a:spAutoFit/>
          </a:bodyPr>
          <a:lstStyle/>
          <a:p>
            <a:pPr algn="l">
              <a:lnSpc>
                <a:spcPts val="2800"/>
              </a:lnSpc>
            </a:pPr>
            <a:r>
              <a:rPr lang="en-US" sz="2000">
                <a:solidFill>
                  <a:srgbClr val="231F20"/>
                </a:solidFill>
                <a:latin typeface="TT Firs Neue"/>
                <a:ea typeface="TT Firs Neue"/>
                <a:cs typeface="TT Firs Neue"/>
                <a:sym typeface="TT Firs Neue"/>
              </a:rPr>
              <a:t>Bu</a:t>
            </a:r>
            <a:r>
              <a:rPr lang="en-US" sz="2000">
                <a:solidFill>
                  <a:srgbClr val="231F20"/>
                </a:solidFill>
                <a:latin typeface="TT Firs Neue"/>
                <a:ea typeface="TT Firs Neue"/>
                <a:cs typeface="TT Firs Neue"/>
                <a:sym typeface="TT Firs Neue"/>
              </a:rPr>
              <a:t>rgers have long been a staple of comfort food, beloved across cultures and age groups. This presentation introduces a new range of burgers that emphasize bold flavors, quality ingredients, and modern dietary trends. Our aim is to deliver satisfaction in every bite, whether it’s a classic beef burger or a plant-based alternative. Let’s take a closer look at what sets our burgers apart in a highly competitive market.</a:t>
            </a:r>
          </a:p>
        </p:txBody>
      </p:sp>
      <p:sp>
        <p:nvSpPr>
          <p:cNvPr name="TextBox 35" id="35"/>
          <p:cNvSpPr txBox="true"/>
          <p:nvPr/>
        </p:nvSpPr>
        <p:spPr>
          <a:xfrm rot="0">
            <a:off x="1939517" y="1971928"/>
            <a:ext cx="4361213" cy="405765"/>
          </a:xfrm>
          <a:prstGeom prst="rect">
            <a:avLst/>
          </a:prstGeom>
        </p:spPr>
        <p:txBody>
          <a:bodyPr anchor="t" rtlCol="false" tIns="0" lIns="0" bIns="0" rIns="0">
            <a:spAutoFit/>
          </a:bodyPr>
          <a:lstStyle/>
          <a:p>
            <a:pPr algn="l">
              <a:lnSpc>
                <a:spcPts val="3359"/>
              </a:lnSpc>
            </a:pPr>
            <a:r>
              <a:rPr lang="en-US" sz="2400" b="true">
                <a:solidFill>
                  <a:srgbClr val="231F20"/>
                </a:solidFill>
                <a:latin typeface="TT Firs Neue Bold"/>
                <a:ea typeface="TT Firs Neue Bold"/>
                <a:cs typeface="TT Firs Neue Bold"/>
                <a:sym typeface="TT Firs Neue Bold"/>
              </a:rPr>
              <a:t>Salf</a:t>
            </a:r>
            <a:r>
              <a:rPr lang="en-US" sz="2400" b="true">
                <a:solidFill>
                  <a:srgbClr val="231F20"/>
                </a:solidFill>
                <a:latin typeface="TT Firs Neue Bold"/>
                <a:ea typeface="TT Firs Neue Bold"/>
                <a:cs typeface="TT Firs Neue Bold"/>
                <a:sym typeface="TT Firs Neue Bold"/>
              </a:rPr>
              <a:t>ord &amp; Co.</a:t>
            </a:r>
          </a:p>
        </p:txBody>
      </p:sp>
      <p:sp>
        <p:nvSpPr>
          <p:cNvPr name="Freeform 36" id="36"/>
          <p:cNvSpPr/>
          <p:nvPr/>
        </p:nvSpPr>
        <p:spPr>
          <a:xfrm flipH="false" flipV="false" rot="0">
            <a:off x="6257238" y="9410700"/>
            <a:ext cx="1234795" cy="617398"/>
          </a:xfrm>
          <a:custGeom>
            <a:avLst/>
            <a:gdLst/>
            <a:ahLst/>
            <a:cxnLst/>
            <a:rect r="r" b="b" t="t" l="l"/>
            <a:pathLst>
              <a:path h="617398" w="1234795">
                <a:moveTo>
                  <a:pt x="0" y="0"/>
                </a:moveTo>
                <a:lnTo>
                  <a:pt x="1234795" y="0"/>
                </a:lnTo>
                <a:lnTo>
                  <a:pt x="1234795" y="617398"/>
                </a:lnTo>
                <a:lnTo>
                  <a:pt x="0" y="6173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712692" y="4822896"/>
            <a:ext cx="6967636" cy="1719182"/>
            <a:chOff x="0" y="0"/>
            <a:chExt cx="1835097" cy="452789"/>
          </a:xfrm>
        </p:grpSpPr>
        <p:sp>
          <p:nvSpPr>
            <p:cNvPr name="Freeform 3" id="3"/>
            <p:cNvSpPr/>
            <p:nvPr/>
          </p:nvSpPr>
          <p:spPr>
            <a:xfrm flipH="false" flipV="false" rot="0">
              <a:off x="0" y="0"/>
              <a:ext cx="1835097" cy="452789"/>
            </a:xfrm>
            <a:custGeom>
              <a:avLst/>
              <a:gdLst/>
              <a:ahLst/>
              <a:cxnLst/>
              <a:rect r="r" b="b" t="t" l="l"/>
              <a:pathLst>
                <a:path h="452789" w="1835097">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FFD230"/>
            </a:solidFill>
          </p:spPr>
        </p:sp>
        <p:sp>
          <p:nvSpPr>
            <p:cNvPr name="TextBox 4" id="4"/>
            <p:cNvSpPr txBox="true"/>
            <p:nvPr/>
          </p:nvSpPr>
          <p:spPr>
            <a:xfrm>
              <a:off x="0" y="-47625"/>
              <a:ext cx="1835097" cy="500414"/>
            </a:xfrm>
            <a:prstGeom prst="rect">
              <a:avLst/>
            </a:prstGeom>
          </p:spPr>
          <p:txBody>
            <a:bodyPr anchor="ctr" rtlCol="false" tIns="50800" lIns="50800" bIns="50800" rIns="50800"/>
            <a:lstStyle/>
            <a:p>
              <a:pPr algn="ctr">
                <a:lnSpc>
                  <a:spcPts val="3360"/>
                </a:lnSpc>
              </a:pPr>
            </a:p>
          </p:txBody>
        </p:sp>
      </p:grpSp>
      <p:grpSp>
        <p:nvGrpSpPr>
          <p:cNvPr name="Group 5" id="5"/>
          <p:cNvGrpSpPr/>
          <p:nvPr/>
        </p:nvGrpSpPr>
        <p:grpSpPr>
          <a:xfrm rot="0">
            <a:off x="9712692" y="6929011"/>
            <a:ext cx="6967636" cy="1719182"/>
            <a:chOff x="0" y="0"/>
            <a:chExt cx="1835097" cy="452789"/>
          </a:xfrm>
        </p:grpSpPr>
        <p:sp>
          <p:nvSpPr>
            <p:cNvPr name="Freeform 6" id="6"/>
            <p:cNvSpPr/>
            <p:nvPr/>
          </p:nvSpPr>
          <p:spPr>
            <a:xfrm flipH="false" flipV="false" rot="0">
              <a:off x="0" y="0"/>
              <a:ext cx="1835097" cy="452789"/>
            </a:xfrm>
            <a:custGeom>
              <a:avLst/>
              <a:gdLst/>
              <a:ahLst/>
              <a:cxnLst/>
              <a:rect r="r" b="b" t="t" l="l"/>
              <a:pathLst>
                <a:path h="452789" w="1835097">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FFD230"/>
            </a:solidFill>
          </p:spPr>
        </p:sp>
        <p:sp>
          <p:nvSpPr>
            <p:cNvPr name="TextBox 7" id="7"/>
            <p:cNvSpPr txBox="true"/>
            <p:nvPr/>
          </p:nvSpPr>
          <p:spPr>
            <a:xfrm>
              <a:off x="0" y="-47625"/>
              <a:ext cx="1835097" cy="500414"/>
            </a:xfrm>
            <a:prstGeom prst="rect">
              <a:avLst/>
            </a:prstGeom>
          </p:spPr>
          <p:txBody>
            <a:bodyPr anchor="ctr" rtlCol="false" tIns="50800" lIns="50800" bIns="50800" rIns="50800"/>
            <a:lstStyle/>
            <a:p>
              <a:pPr algn="ctr">
                <a:lnSpc>
                  <a:spcPts val="3360"/>
                </a:lnSpc>
              </a:pPr>
            </a:p>
          </p:txBody>
        </p:sp>
      </p:grpSp>
      <p:sp>
        <p:nvSpPr>
          <p:cNvPr name="Freeform 8" id="8"/>
          <p:cNvSpPr/>
          <p:nvPr/>
        </p:nvSpPr>
        <p:spPr>
          <a:xfrm flipH="false" flipV="false" rot="5400000">
            <a:off x="10093951" y="5328915"/>
            <a:ext cx="707144" cy="707144"/>
          </a:xfrm>
          <a:custGeom>
            <a:avLst/>
            <a:gdLst/>
            <a:ahLst/>
            <a:cxnLst/>
            <a:rect r="r" b="b" t="t" l="l"/>
            <a:pathLst>
              <a:path h="707144" w="707144">
                <a:moveTo>
                  <a:pt x="0" y="0"/>
                </a:moveTo>
                <a:lnTo>
                  <a:pt x="707144" y="0"/>
                </a:lnTo>
                <a:lnTo>
                  <a:pt x="707144" y="707144"/>
                </a:lnTo>
                <a:lnTo>
                  <a:pt x="0" y="707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5400000">
            <a:off x="10093951" y="7435031"/>
            <a:ext cx="707144" cy="707144"/>
          </a:xfrm>
          <a:custGeom>
            <a:avLst/>
            <a:gdLst/>
            <a:ahLst/>
            <a:cxnLst/>
            <a:rect r="r" b="b" t="t" l="l"/>
            <a:pathLst>
              <a:path h="707144" w="707144">
                <a:moveTo>
                  <a:pt x="0" y="0"/>
                </a:moveTo>
                <a:lnTo>
                  <a:pt x="707144" y="0"/>
                </a:lnTo>
                <a:lnTo>
                  <a:pt x="707144" y="707144"/>
                </a:lnTo>
                <a:lnTo>
                  <a:pt x="0" y="707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565662" y="-186033"/>
            <a:ext cx="19358684" cy="4646731"/>
            <a:chOff x="0" y="0"/>
            <a:chExt cx="5098583" cy="1223830"/>
          </a:xfrm>
        </p:grpSpPr>
        <p:sp>
          <p:nvSpPr>
            <p:cNvPr name="Freeform 11" id="11"/>
            <p:cNvSpPr/>
            <p:nvPr/>
          </p:nvSpPr>
          <p:spPr>
            <a:xfrm flipH="false" flipV="false" rot="0">
              <a:off x="0" y="0"/>
              <a:ext cx="5098583" cy="1223830"/>
            </a:xfrm>
            <a:custGeom>
              <a:avLst/>
              <a:gdLst/>
              <a:ahLst/>
              <a:cxnLst/>
              <a:rect r="r" b="b" t="t" l="l"/>
              <a:pathLst>
                <a:path h="1223830" w="5098583">
                  <a:moveTo>
                    <a:pt x="0" y="0"/>
                  </a:moveTo>
                  <a:lnTo>
                    <a:pt x="5098583" y="0"/>
                  </a:lnTo>
                  <a:lnTo>
                    <a:pt x="5098583" y="1223830"/>
                  </a:lnTo>
                  <a:lnTo>
                    <a:pt x="0" y="1223830"/>
                  </a:lnTo>
                  <a:close/>
                </a:path>
              </a:pathLst>
            </a:custGeom>
            <a:solidFill>
              <a:srgbClr val="FFD230"/>
            </a:solidFill>
          </p:spPr>
        </p:sp>
        <p:sp>
          <p:nvSpPr>
            <p:cNvPr name="TextBox 12" id="12"/>
            <p:cNvSpPr txBox="true"/>
            <p:nvPr/>
          </p:nvSpPr>
          <p:spPr>
            <a:xfrm>
              <a:off x="0" y="-47625"/>
              <a:ext cx="5098583" cy="1271455"/>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9712692" y="-694186"/>
            <a:ext cx="6967636" cy="4831282"/>
            <a:chOff x="0" y="0"/>
            <a:chExt cx="1180820" cy="818767"/>
          </a:xfrm>
        </p:grpSpPr>
        <p:sp>
          <p:nvSpPr>
            <p:cNvPr name="Freeform 14" id="14"/>
            <p:cNvSpPr/>
            <p:nvPr/>
          </p:nvSpPr>
          <p:spPr>
            <a:xfrm flipH="false" flipV="false" rot="0">
              <a:off x="0" y="0"/>
              <a:ext cx="1180820" cy="818767"/>
            </a:xfrm>
            <a:custGeom>
              <a:avLst/>
              <a:gdLst/>
              <a:ahLst/>
              <a:cxnLst/>
              <a:rect r="r" b="b" t="t" l="l"/>
              <a:pathLst>
                <a:path h="818767" w="1180820">
                  <a:moveTo>
                    <a:pt x="48890" y="0"/>
                  </a:moveTo>
                  <a:lnTo>
                    <a:pt x="1131930" y="0"/>
                  </a:lnTo>
                  <a:cubicBezTo>
                    <a:pt x="1158931" y="0"/>
                    <a:pt x="1180820" y="21889"/>
                    <a:pt x="1180820" y="48890"/>
                  </a:cubicBezTo>
                  <a:lnTo>
                    <a:pt x="1180820" y="769878"/>
                  </a:lnTo>
                  <a:cubicBezTo>
                    <a:pt x="1180820" y="782844"/>
                    <a:pt x="1175669" y="795279"/>
                    <a:pt x="1166500" y="804448"/>
                  </a:cubicBezTo>
                  <a:cubicBezTo>
                    <a:pt x="1157332" y="813617"/>
                    <a:pt x="1144896" y="818767"/>
                    <a:pt x="1131930" y="818767"/>
                  </a:cubicBezTo>
                  <a:lnTo>
                    <a:pt x="48890" y="818767"/>
                  </a:lnTo>
                  <a:cubicBezTo>
                    <a:pt x="35923" y="818767"/>
                    <a:pt x="23488" y="813617"/>
                    <a:pt x="14319" y="804448"/>
                  </a:cubicBezTo>
                  <a:cubicBezTo>
                    <a:pt x="5151" y="795279"/>
                    <a:pt x="0" y="782844"/>
                    <a:pt x="0" y="769878"/>
                  </a:cubicBezTo>
                  <a:lnTo>
                    <a:pt x="0" y="48890"/>
                  </a:lnTo>
                  <a:cubicBezTo>
                    <a:pt x="0" y="35923"/>
                    <a:pt x="5151" y="23488"/>
                    <a:pt x="14319" y="14319"/>
                  </a:cubicBezTo>
                  <a:cubicBezTo>
                    <a:pt x="23488" y="5151"/>
                    <a:pt x="35923" y="0"/>
                    <a:pt x="48890" y="0"/>
                  </a:cubicBezTo>
                  <a:close/>
                </a:path>
              </a:pathLst>
            </a:custGeom>
            <a:blipFill>
              <a:blip r:embed="rId4"/>
              <a:stretch>
                <a:fillRect l="-5134" t="0" r="-7449" b="-8343"/>
              </a:stretch>
            </a:blipFill>
          </p:spPr>
        </p:sp>
      </p:grpSp>
      <p:grpSp>
        <p:nvGrpSpPr>
          <p:cNvPr name="Group 15" id="15"/>
          <p:cNvGrpSpPr/>
          <p:nvPr/>
        </p:nvGrpSpPr>
        <p:grpSpPr>
          <a:xfrm rot="0">
            <a:off x="1028700" y="-308628"/>
            <a:ext cx="7799503" cy="6201357"/>
            <a:chOff x="0" y="0"/>
            <a:chExt cx="1321798" cy="1050957"/>
          </a:xfrm>
        </p:grpSpPr>
        <p:sp>
          <p:nvSpPr>
            <p:cNvPr name="Freeform 16" id="16"/>
            <p:cNvSpPr/>
            <p:nvPr/>
          </p:nvSpPr>
          <p:spPr>
            <a:xfrm flipH="false" flipV="false" rot="0">
              <a:off x="0" y="0"/>
              <a:ext cx="1321798" cy="1050957"/>
            </a:xfrm>
            <a:custGeom>
              <a:avLst/>
              <a:gdLst/>
              <a:ahLst/>
              <a:cxnLst/>
              <a:rect r="r" b="b" t="t" l="l"/>
              <a:pathLst>
                <a:path h="1050957" w="1321798">
                  <a:moveTo>
                    <a:pt x="43675" y="0"/>
                  </a:moveTo>
                  <a:lnTo>
                    <a:pt x="1278123" y="0"/>
                  </a:lnTo>
                  <a:cubicBezTo>
                    <a:pt x="1302244" y="0"/>
                    <a:pt x="1321798" y="19554"/>
                    <a:pt x="1321798" y="43675"/>
                  </a:cubicBezTo>
                  <a:lnTo>
                    <a:pt x="1321798" y="1007282"/>
                  </a:lnTo>
                  <a:cubicBezTo>
                    <a:pt x="1321798" y="1031403"/>
                    <a:pt x="1302244" y="1050957"/>
                    <a:pt x="1278123" y="1050957"/>
                  </a:cubicBezTo>
                  <a:lnTo>
                    <a:pt x="43675" y="1050957"/>
                  </a:lnTo>
                  <a:cubicBezTo>
                    <a:pt x="19554" y="1050957"/>
                    <a:pt x="0" y="1031403"/>
                    <a:pt x="0" y="1007282"/>
                  </a:cubicBezTo>
                  <a:lnTo>
                    <a:pt x="0" y="43675"/>
                  </a:lnTo>
                  <a:cubicBezTo>
                    <a:pt x="0" y="19554"/>
                    <a:pt x="19554" y="0"/>
                    <a:pt x="43675" y="0"/>
                  </a:cubicBezTo>
                  <a:close/>
                </a:path>
              </a:pathLst>
            </a:custGeom>
            <a:blipFill>
              <a:blip r:embed="rId5"/>
              <a:stretch>
                <a:fillRect l="0" t="-6276" r="0" b="0"/>
              </a:stretch>
            </a:blipFill>
          </p:spPr>
        </p:sp>
      </p:grpSp>
      <p:sp>
        <p:nvSpPr>
          <p:cNvPr name="TextBox 17" id="17"/>
          <p:cNvSpPr txBox="true"/>
          <p:nvPr/>
        </p:nvSpPr>
        <p:spPr>
          <a:xfrm rot="0">
            <a:off x="1457292" y="6229377"/>
            <a:ext cx="6320730" cy="192532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Burger Highlights</a:t>
            </a:r>
          </a:p>
        </p:txBody>
      </p:sp>
      <p:sp>
        <p:nvSpPr>
          <p:cNvPr name="TextBox 18" id="18"/>
          <p:cNvSpPr txBox="true"/>
          <p:nvPr/>
        </p:nvSpPr>
        <p:spPr>
          <a:xfrm rot="0">
            <a:off x="1457292" y="8360002"/>
            <a:ext cx="2725395" cy="405765"/>
          </a:xfrm>
          <a:prstGeom prst="rect">
            <a:avLst/>
          </a:prstGeom>
        </p:spPr>
        <p:txBody>
          <a:bodyPr anchor="t" rtlCol="false" tIns="0" lIns="0" bIns="0" rIns="0">
            <a:spAutoFit/>
          </a:bodyPr>
          <a:lstStyle/>
          <a:p>
            <a:pPr algn="l" marL="0" indent="0" lvl="0">
              <a:lnSpc>
                <a:spcPts val="3360"/>
              </a:lnSpc>
              <a:spcBef>
                <a:spcPct val="0"/>
              </a:spcBef>
            </a:pPr>
            <a:r>
              <a:rPr lang="en-US" sz="2400">
                <a:solidFill>
                  <a:srgbClr val="0B0A0A"/>
                </a:solidFill>
                <a:latin typeface="TT Firs Neue"/>
                <a:ea typeface="TT Firs Neue"/>
                <a:cs typeface="TT Firs Neue"/>
                <a:sym typeface="TT Firs Neue"/>
              </a:rPr>
              <a:t>Salford &amp;</a:t>
            </a:r>
            <a:r>
              <a:rPr lang="en-US" sz="2400" strike="noStrike" u="none">
                <a:solidFill>
                  <a:srgbClr val="0B0A0A"/>
                </a:solidFill>
                <a:latin typeface="TT Firs Neue"/>
                <a:ea typeface="TT Firs Neue"/>
                <a:cs typeface="TT Firs Neue"/>
                <a:sym typeface="TT Firs Neue"/>
              </a:rPr>
              <a:t> Co.</a:t>
            </a:r>
          </a:p>
        </p:txBody>
      </p:sp>
      <p:sp>
        <p:nvSpPr>
          <p:cNvPr name="TextBox 19" id="19"/>
          <p:cNvSpPr txBox="true"/>
          <p:nvPr/>
        </p:nvSpPr>
        <p:spPr>
          <a:xfrm rot="0">
            <a:off x="11140300" y="5229531"/>
            <a:ext cx="5932579" cy="361950"/>
          </a:xfrm>
          <a:prstGeom prst="rect">
            <a:avLst/>
          </a:prstGeom>
        </p:spPr>
        <p:txBody>
          <a:bodyPr anchor="t" rtlCol="false" tIns="0" lIns="0" bIns="0" rIns="0">
            <a:spAutoFit/>
          </a:bodyPr>
          <a:lstStyle/>
          <a:p>
            <a:pPr algn="l">
              <a:lnSpc>
                <a:spcPts val="2879"/>
              </a:lnSpc>
            </a:pPr>
            <a:r>
              <a:rPr lang="en-US" sz="2400" b="true">
                <a:solidFill>
                  <a:srgbClr val="0B0A0A"/>
                </a:solidFill>
                <a:latin typeface="TT Firs Neue Bold"/>
                <a:ea typeface="TT Firs Neue Bold"/>
                <a:cs typeface="TT Firs Neue Bold"/>
                <a:sym typeface="TT Firs Neue Bold"/>
              </a:rPr>
              <a:t>Fresh, Locally Sourc</a:t>
            </a:r>
            <a:r>
              <a:rPr lang="en-US" b="true" sz="2400">
                <a:solidFill>
                  <a:srgbClr val="0B0A0A"/>
                </a:solidFill>
                <a:latin typeface="TT Firs Neue Bold"/>
                <a:ea typeface="TT Firs Neue Bold"/>
                <a:cs typeface="TT Firs Neue Bold"/>
                <a:sym typeface="TT Firs Neue Bold"/>
              </a:rPr>
              <a:t>ed Ingredients</a:t>
            </a:r>
          </a:p>
        </p:txBody>
      </p:sp>
      <p:sp>
        <p:nvSpPr>
          <p:cNvPr name="TextBox 20" id="20"/>
          <p:cNvSpPr txBox="true"/>
          <p:nvPr/>
        </p:nvSpPr>
        <p:spPr>
          <a:xfrm rot="0">
            <a:off x="11140300" y="7335647"/>
            <a:ext cx="5218555" cy="361950"/>
          </a:xfrm>
          <a:prstGeom prst="rect">
            <a:avLst/>
          </a:prstGeom>
        </p:spPr>
        <p:txBody>
          <a:bodyPr anchor="t" rtlCol="false" tIns="0" lIns="0" bIns="0" rIns="0">
            <a:spAutoFit/>
          </a:bodyPr>
          <a:lstStyle/>
          <a:p>
            <a:pPr algn="l">
              <a:lnSpc>
                <a:spcPts val="2879"/>
              </a:lnSpc>
            </a:pPr>
            <a:r>
              <a:rPr lang="en-US" sz="2400" b="true">
                <a:solidFill>
                  <a:srgbClr val="0B0A0A"/>
                </a:solidFill>
                <a:latin typeface="TT Firs Neue Bold"/>
                <a:ea typeface="TT Firs Neue Bold"/>
                <a:cs typeface="TT Firs Neue Bold"/>
                <a:sym typeface="TT Firs Neue Bold"/>
              </a:rPr>
              <a:t>Homemade Sauc</a:t>
            </a:r>
            <a:r>
              <a:rPr lang="en-US" b="true" sz="2400">
                <a:solidFill>
                  <a:srgbClr val="0B0A0A"/>
                </a:solidFill>
                <a:latin typeface="TT Firs Neue Bold"/>
                <a:ea typeface="TT Firs Neue Bold"/>
                <a:cs typeface="TT Firs Neue Bold"/>
                <a:sym typeface="TT Firs Neue Bold"/>
              </a:rPr>
              <a:t>es &amp; Toppings</a:t>
            </a:r>
          </a:p>
        </p:txBody>
      </p:sp>
      <p:sp>
        <p:nvSpPr>
          <p:cNvPr name="TextBox 21" id="21"/>
          <p:cNvSpPr txBox="true"/>
          <p:nvPr/>
        </p:nvSpPr>
        <p:spPr>
          <a:xfrm rot="0">
            <a:off x="11140300" y="5622350"/>
            <a:ext cx="5218555" cy="619125"/>
          </a:xfrm>
          <a:prstGeom prst="rect">
            <a:avLst/>
          </a:prstGeom>
        </p:spPr>
        <p:txBody>
          <a:bodyPr anchor="t" rtlCol="false" tIns="0" lIns="0" bIns="0" rIns="0">
            <a:spAutoFit/>
          </a:bodyPr>
          <a:lstStyle/>
          <a:p>
            <a:pPr algn="l">
              <a:lnSpc>
                <a:spcPts val="2400"/>
              </a:lnSpc>
            </a:pPr>
            <a:r>
              <a:rPr lang="en-US" sz="2000">
                <a:solidFill>
                  <a:srgbClr val="0B0A0A"/>
                </a:solidFill>
                <a:latin typeface="TT Firs Neue"/>
                <a:ea typeface="TT Firs Neue"/>
                <a:cs typeface="TT Firs Neue"/>
                <a:sym typeface="TT Firs Neue"/>
              </a:rPr>
              <a:t>We use premium beef, fresh veg</a:t>
            </a:r>
            <a:r>
              <a:rPr lang="en-US" sz="2000">
                <a:solidFill>
                  <a:srgbClr val="0B0A0A"/>
                </a:solidFill>
                <a:latin typeface="TT Firs Neue"/>
                <a:ea typeface="TT Firs Neue"/>
                <a:cs typeface="TT Firs Neue"/>
                <a:sym typeface="TT Firs Neue"/>
              </a:rPr>
              <a:t>etables, and artisan buns made daily.</a:t>
            </a:r>
          </a:p>
        </p:txBody>
      </p:sp>
      <p:sp>
        <p:nvSpPr>
          <p:cNvPr name="TextBox 22" id="22"/>
          <p:cNvSpPr txBox="true"/>
          <p:nvPr/>
        </p:nvSpPr>
        <p:spPr>
          <a:xfrm rot="0">
            <a:off x="11140300" y="7728466"/>
            <a:ext cx="5218555" cy="619125"/>
          </a:xfrm>
          <a:prstGeom prst="rect">
            <a:avLst/>
          </a:prstGeom>
        </p:spPr>
        <p:txBody>
          <a:bodyPr anchor="t" rtlCol="false" tIns="0" lIns="0" bIns="0" rIns="0">
            <a:spAutoFit/>
          </a:bodyPr>
          <a:lstStyle/>
          <a:p>
            <a:pPr algn="l">
              <a:lnSpc>
                <a:spcPts val="2400"/>
              </a:lnSpc>
            </a:pPr>
            <a:r>
              <a:rPr lang="en-US" sz="2000">
                <a:solidFill>
                  <a:srgbClr val="0B0A0A"/>
                </a:solidFill>
                <a:latin typeface="TT Firs Neue"/>
                <a:ea typeface="TT Firs Neue"/>
                <a:cs typeface="TT Firs Neue"/>
                <a:sym typeface="TT Firs Neue"/>
              </a:rPr>
              <a:t>Signature sauces, pickles, caramelized onion</a:t>
            </a:r>
            <a:r>
              <a:rPr lang="en-US" sz="2000">
                <a:solidFill>
                  <a:srgbClr val="0B0A0A"/>
                </a:solidFill>
                <a:latin typeface="TT Firs Neue"/>
                <a:ea typeface="TT Firs Neue"/>
                <a:cs typeface="TT Firs Neue"/>
                <a:sym typeface="TT Firs Neue"/>
              </a:rPr>
              <a:t>s, and more for extra flavor.</a:t>
            </a:r>
          </a:p>
        </p:txBody>
      </p:sp>
      <p:grpSp>
        <p:nvGrpSpPr>
          <p:cNvPr name="Group 23" id="23"/>
          <p:cNvGrpSpPr/>
          <p:nvPr/>
        </p:nvGrpSpPr>
        <p:grpSpPr>
          <a:xfrm rot="0">
            <a:off x="0" y="9799057"/>
            <a:ext cx="18243817" cy="1320189"/>
            <a:chOff x="0" y="0"/>
            <a:chExt cx="24325089" cy="1760252"/>
          </a:xfrm>
        </p:grpSpPr>
        <p:sp>
          <p:nvSpPr>
            <p:cNvPr name="Freeform 24" id="24"/>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7" id="27"/>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8" id="28"/>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9" id="29"/>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0" id="30"/>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1" id="31"/>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2" id="32"/>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3" id="33"/>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34" id="34"/>
          <p:cNvSpPr/>
          <p:nvPr/>
        </p:nvSpPr>
        <p:spPr>
          <a:xfrm flipH="false" flipV="false" rot="0">
            <a:off x="16263858" y="899116"/>
            <a:ext cx="832940" cy="822339"/>
          </a:xfrm>
          <a:custGeom>
            <a:avLst/>
            <a:gdLst/>
            <a:ahLst/>
            <a:cxnLst/>
            <a:rect r="r" b="b" t="t" l="l"/>
            <a:pathLst>
              <a:path h="822339" w="832940">
                <a:moveTo>
                  <a:pt x="0" y="0"/>
                </a:moveTo>
                <a:lnTo>
                  <a:pt x="832940" y="0"/>
                </a:lnTo>
                <a:lnTo>
                  <a:pt x="832940" y="822339"/>
                </a:lnTo>
                <a:lnTo>
                  <a:pt x="0" y="8223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5" id="35"/>
          <p:cNvSpPr/>
          <p:nvPr/>
        </p:nvSpPr>
        <p:spPr>
          <a:xfrm flipH="false" flipV="false" rot="-8483568">
            <a:off x="11877" y="2859829"/>
            <a:ext cx="614490" cy="1134126"/>
          </a:xfrm>
          <a:custGeom>
            <a:avLst/>
            <a:gdLst/>
            <a:ahLst/>
            <a:cxnLst/>
            <a:rect r="r" b="b" t="t" l="l"/>
            <a:pathLst>
              <a:path h="1134126" w="614490">
                <a:moveTo>
                  <a:pt x="0" y="0"/>
                </a:moveTo>
                <a:lnTo>
                  <a:pt x="614489" y="0"/>
                </a:lnTo>
                <a:lnTo>
                  <a:pt x="614489" y="1134125"/>
                </a:lnTo>
                <a:lnTo>
                  <a:pt x="0" y="11341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6" id="36"/>
          <p:cNvSpPr/>
          <p:nvPr/>
        </p:nvSpPr>
        <p:spPr>
          <a:xfrm flipH="false" flipV="true" rot="-5400000">
            <a:off x="7232587" y="8355312"/>
            <a:ext cx="857813" cy="820909"/>
          </a:xfrm>
          <a:custGeom>
            <a:avLst/>
            <a:gdLst/>
            <a:ahLst/>
            <a:cxnLst/>
            <a:rect r="r" b="b" t="t" l="l"/>
            <a:pathLst>
              <a:path h="820909" w="857813">
                <a:moveTo>
                  <a:pt x="0" y="820910"/>
                </a:moveTo>
                <a:lnTo>
                  <a:pt x="857813" y="820910"/>
                </a:lnTo>
                <a:lnTo>
                  <a:pt x="857813" y="0"/>
                </a:lnTo>
                <a:lnTo>
                  <a:pt x="0" y="0"/>
                </a:lnTo>
                <a:lnTo>
                  <a:pt x="0" y="820910"/>
                </a:lnTo>
                <a:close/>
              </a:path>
            </a:pathLst>
          </a:custGeom>
          <a:blipFill>
            <a:blip r:embed="rId12">
              <a:extLst>
                <a:ext uri="{96DAC541-7B7A-43D3-8B79-37D633B846F1}">
                  <asvg:svgBlip xmlns:asvg="http://schemas.microsoft.com/office/drawing/2016/SVG/main" r:embed="rId13"/>
                </a:ext>
              </a:extLst>
            </a:blip>
            <a:stretch>
              <a:fillRect l="0" t="0" r="0" b="-55014"/>
            </a:stretch>
          </a:blipFill>
        </p:spPr>
      </p:sp>
      <p:sp>
        <p:nvSpPr>
          <p:cNvPr name="Freeform 37" id="37"/>
          <p:cNvSpPr/>
          <p:nvPr/>
        </p:nvSpPr>
        <p:spPr>
          <a:xfrm flipH="false" flipV="false" rot="0">
            <a:off x="9121908" y="5850201"/>
            <a:ext cx="919662" cy="782548"/>
          </a:xfrm>
          <a:custGeom>
            <a:avLst/>
            <a:gdLst/>
            <a:ahLst/>
            <a:cxnLst/>
            <a:rect r="r" b="b" t="t" l="l"/>
            <a:pathLst>
              <a:path h="782548" w="919662">
                <a:moveTo>
                  <a:pt x="0" y="0"/>
                </a:moveTo>
                <a:lnTo>
                  <a:pt x="919662" y="0"/>
                </a:lnTo>
                <a:lnTo>
                  <a:pt x="919662" y="782549"/>
                </a:lnTo>
                <a:lnTo>
                  <a:pt x="0" y="78254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406458"/>
            <a:ext cx="9679342" cy="10693458"/>
            <a:chOff x="0" y="0"/>
            <a:chExt cx="2549292" cy="2816384"/>
          </a:xfrm>
        </p:grpSpPr>
        <p:sp>
          <p:nvSpPr>
            <p:cNvPr name="Freeform 3" id="3"/>
            <p:cNvSpPr/>
            <p:nvPr/>
          </p:nvSpPr>
          <p:spPr>
            <a:xfrm flipH="false" flipV="false" rot="0">
              <a:off x="0" y="0"/>
              <a:ext cx="2549292" cy="2816384"/>
            </a:xfrm>
            <a:custGeom>
              <a:avLst/>
              <a:gdLst/>
              <a:ahLst/>
              <a:cxnLst/>
              <a:rect r="r" b="b" t="t" l="l"/>
              <a:pathLst>
                <a:path h="2816384" w="2549292">
                  <a:moveTo>
                    <a:pt x="0" y="0"/>
                  </a:moveTo>
                  <a:lnTo>
                    <a:pt x="2549292" y="0"/>
                  </a:lnTo>
                  <a:lnTo>
                    <a:pt x="2549292" y="2816384"/>
                  </a:lnTo>
                  <a:lnTo>
                    <a:pt x="0" y="2816384"/>
                  </a:lnTo>
                  <a:close/>
                </a:path>
              </a:pathLst>
            </a:custGeom>
            <a:solidFill>
              <a:srgbClr val="FFD230"/>
            </a:solidFill>
          </p:spPr>
        </p:sp>
        <p:sp>
          <p:nvSpPr>
            <p:cNvPr name="TextBox 4" id="4"/>
            <p:cNvSpPr txBox="true"/>
            <p:nvPr/>
          </p:nvSpPr>
          <p:spPr>
            <a:xfrm>
              <a:off x="0" y="-47625"/>
              <a:ext cx="2549292" cy="2864009"/>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9396097" y="1154381"/>
            <a:ext cx="7863203" cy="6943714"/>
          </a:xfrm>
          <a:custGeom>
            <a:avLst/>
            <a:gdLst/>
            <a:ahLst/>
            <a:cxnLst/>
            <a:rect r="r" b="b" t="t" l="l"/>
            <a:pathLst>
              <a:path h="6943714" w="7863203">
                <a:moveTo>
                  <a:pt x="0" y="0"/>
                </a:moveTo>
                <a:lnTo>
                  <a:pt x="7863203" y="0"/>
                </a:lnTo>
                <a:lnTo>
                  <a:pt x="7863203" y="6943714"/>
                </a:lnTo>
                <a:lnTo>
                  <a:pt x="0" y="6943714"/>
                </a:lnTo>
                <a:lnTo>
                  <a:pt x="0" y="0"/>
                </a:lnTo>
                <a:close/>
              </a:path>
            </a:pathLst>
          </a:custGeom>
          <a:blipFill>
            <a:blip r:embed="rId2"/>
            <a:stretch>
              <a:fillRect l="-29591" t="-18518" r="-27255" b="0"/>
            </a:stretch>
          </a:blipFill>
        </p:spPr>
      </p:sp>
      <p:grpSp>
        <p:nvGrpSpPr>
          <p:cNvPr name="Group 6" id="6"/>
          <p:cNvGrpSpPr/>
          <p:nvPr/>
        </p:nvGrpSpPr>
        <p:grpSpPr>
          <a:xfrm rot="5400000">
            <a:off x="-9121908" y="2965969"/>
            <a:ext cx="18243817" cy="1320189"/>
            <a:chOff x="0" y="0"/>
            <a:chExt cx="24325089" cy="1760252"/>
          </a:xfrm>
        </p:grpSpPr>
        <p:sp>
          <p:nvSpPr>
            <p:cNvPr name="Freeform 7" id="7"/>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7" id="17"/>
          <p:cNvSpPr/>
          <p:nvPr/>
        </p:nvSpPr>
        <p:spPr>
          <a:xfrm flipH="false" flipV="false" rot="0">
            <a:off x="1343316" y="720001"/>
            <a:ext cx="1234795" cy="617398"/>
          </a:xfrm>
          <a:custGeom>
            <a:avLst/>
            <a:gdLst/>
            <a:ahLst/>
            <a:cxnLst/>
            <a:rect r="r" b="b" t="t" l="l"/>
            <a:pathLst>
              <a:path h="617398" w="1234795">
                <a:moveTo>
                  <a:pt x="0" y="0"/>
                </a:moveTo>
                <a:lnTo>
                  <a:pt x="1234795" y="0"/>
                </a:lnTo>
                <a:lnTo>
                  <a:pt x="1234795" y="617398"/>
                </a:lnTo>
                <a:lnTo>
                  <a:pt x="0" y="6173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true" flipV="false" rot="2196487">
            <a:off x="12879422" y="9585610"/>
            <a:ext cx="652692" cy="1062073"/>
          </a:xfrm>
          <a:custGeom>
            <a:avLst/>
            <a:gdLst/>
            <a:ahLst/>
            <a:cxnLst/>
            <a:rect r="r" b="b" t="t" l="l"/>
            <a:pathLst>
              <a:path h="1062073" w="652692">
                <a:moveTo>
                  <a:pt x="652691" y="0"/>
                </a:moveTo>
                <a:lnTo>
                  <a:pt x="0" y="0"/>
                </a:lnTo>
                <a:lnTo>
                  <a:pt x="0" y="1062073"/>
                </a:lnTo>
                <a:lnTo>
                  <a:pt x="652691" y="1062073"/>
                </a:lnTo>
                <a:lnTo>
                  <a:pt x="652691"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6098858">
            <a:off x="15029991" y="209459"/>
            <a:ext cx="2640640" cy="2715606"/>
          </a:xfrm>
          <a:custGeom>
            <a:avLst/>
            <a:gdLst/>
            <a:ahLst/>
            <a:cxnLst/>
            <a:rect r="r" b="b" t="t" l="l"/>
            <a:pathLst>
              <a:path h="2715606" w="2640640">
                <a:moveTo>
                  <a:pt x="0" y="0"/>
                </a:moveTo>
                <a:lnTo>
                  <a:pt x="2640641" y="0"/>
                </a:lnTo>
                <a:lnTo>
                  <a:pt x="2640641" y="2715606"/>
                </a:lnTo>
                <a:lnTo>
                  <a:pt x="0" y="2715606"/>
                </a:lnTo>
                <a:lnTo>
                  <a:pt x="0" y="0"/>
                </a:lnTo>
                <a:close/>
              </a:path>
            </a:pathLst>
          </a:custGeom>
          <a:blipFill>
            <a:blip r:embed="rId9">
              <a:extLst>
                <a:ext uri="{96DAC541-7B7A-43D3-8B79-37D633B846F1}">
                  <asvg:svgBlip xmlns:asvg="http://schemas.microsoft.com/office/drawing/2016/SVG/main" r:embed="rId10"/>
                </a:ext>
              </a:extLst>
            </a:blip>
            <a:stretch>
              <a:fillRect l="-62318" t="-51524" r="0" b="0"/>
            </a:stretch>
          </a:blipFill>
        </p:spPr>
      </p:sp>
      <p:sp>
        <p:nvSpPr>
          <p:cNvPr name="TextBox 20" id="20"/>
          <p:cNvSpPr txBox="true"/>
          <p:nvPr/>
        </p:nvSpPr>
        <p:spPr>
          <a:xfrm rot="0">
            <a:off x="2081087" y="2928386"/>
            <a:ext cx="6278221" cy="192532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Our Philosophy</a:t>
            </a:r>
          </a:p>
        </p:txBody>
      </p:sp>
      <p:sp>
        <p:nvSpPr>
          <p:cNvPr name="TextBox 21" id="21"/>
          <p:cNvSpPr txBox="true"/>
          <p:nvPr/>
        </p:nvSpPr>
        <p:spPr>
          <a:xfrm rot="0">
            <a:off x="2081087" y="5204992"/>
            <a:ext cx="5748568" cy="3168650"/>
          </a:xfrm>
          <a:prstGeom prst="rect">
            <a:avLst/>
          </a:prstGeom>
        </p:spPr>
        <p:txBody>
          <a:bodyPr anchor="t" rtlCol="false" tIns="0" lIns="0" bIns="0" rIns="0">
            <a:spAutoFit/>
          </a:bodyPr>
          <a:lstStyle/>
          <a:p>
            <a:pPr algn="l">
              <a:lnSpc>
                <a:spcPts val="2800"/>
              </a:lnSpc>
            </a:pPr>
            <a:r>
              <a:rPr lang="en-US" sz="2000">
                <a:solidFill>
                  <a:srgbClr val="231F20"/>
                </a:solidFill>
                <a:latin typeface="TT Firs Neue"/>
                <a:ea typeface="TT Firs Neue"/>
                <a:cs typeface="TT Firs Neue"/>
                <a:sym typeface="TT Firs Neue"/>
              </a:rPr>
              <a:t>At the heart </a:t>
            </a:r>
            <a:r>
              <a:rPr lang="en-US" sz="2000">
                <a:solidFill>
                  <a:srgbClr val="231F20"/>
                </a:solidFill>
                <a:latin typeface="TT Firs Neue"/>
                <a:ea typeface="TT Firs Neue"/>
                <a:cs typeface="TT Firs Neue"/>
                <a:sym typeface="TT Firs Neue"/>
              </a:rPr>
              <a:t>of our burger concept is the belief that quality and taste should never be compromised. Every burger is crafted with attention to detail—from the juiciness of the patty to the perfect toast on the bun. We focus on balancing flavor, texture, and presentation, ensuring every meal is both delicious and memorable. Our burgers are more than food—they’re an experience.</a:t>
            </a:r>
          </a:p>
        </p:txBody>
      </p:sp>
      <p:sp>
        <p:nvSpPr>
          <p:cNvPr name="TextBox 22" id="22"/>
          <p:cNvSpPr txBox="true"/>
          <p:nvPr/>
        </p:nvSpPr>
        <p:spPr>
          <a:xfrm rot="0">
            <a:off x="2081087" y="1719844"/>
            <a:ext cx="3658477" cy="405765"/>
          </a:xfrm>
          <a:prstGeom prst="rect">
            <a:avLst/>
          </a:prstGeom>
        </p:spPr>
        <p:txBody>
          <a:bodyPr anchor="t" rtlCol="false" tIns="0" lIns="0" bIns="0" rIns="0">
            <a:spAutoFit/>
          </a:bodyPr>
          <a:lstStyle/>
          <a:p>
            <a:pPr algn="l">
              <a:lnSpc>
                <a:spcPts val="3359"/>
              </a:lnSpc>
            </a:pPr>
            <a:r>
              <a:rPr lang="en-US" sz="2400" b="true">
                <a:solidFill>
                  <a:srgbClr val="231F20"/>
                </a:solidFill>
                <a:latin typeface="TT Firs Neue Bold"/>
                <a:ea typeface="TT Firs Neue Bold"/>
                <a:cs typeface="TT Firs Neue Bold"/>
                <a:sym typeface="TT Firs Neue Bold"/>
              </a:rPr>
              <a:t>Salf</a:t>
            </a:r>
            <a:r>
              <a:rPr lang="en-US" sz="2400" b="true">
                <a:solidFill>
                  <a:srgbClr val="231F20"/>
                </a:solidFill>
                <a:latin typeface="TT Firs Neue Bold"/>
                <a:ea typeface="TT Firs Neue Bold"/>
                <a:cs typeface="TT Firs Neue Bold"/>
                <a:sym typeface="TT Firs Neue Bold"/>
              </a:rPr>
              <a:t>ord &amp; Co.</a:t>
            </a:r>
          </a:p>
        </p:txBody>
      </p:sp>
      <p:sp>
        <p:nvSpPr>
          <p:cNvPr name="TextBox 23" id="23"/>
          <p:cNvSpPr txBox="true"/>
          <p:nvPr/>
        </p:nvSpPr>
        <p:spPr>
          <a:xfrm rot="0">
            <a:off x="13205767" y="8146947"/>
            <a:ext cx="2773551" cy="405765"/>
          </a:xfrm>
          <a:prstGeom prst="rect">
            <a:avLst/>
          </a:prstGeom>
        </p:spPr>
        <p:txBody>
          <a:bodyPr anchor="t" rtlCol="false" tIns="0" lIns="0" bIns="0" rIns="0">
            <a:spAutoFit/>
          </a:bodyPr>
          <a:lstStyle/>
          <a:p>
            <a:pPr algn="r">
              <a:lnSpc>
                <a:spcPts val="3359"/>
              </a:lnSpc>
            </a:pPr>
            <a:r>
              <a:rPr lang="en-US" sz="2400">
                <a:solidFill>
                  <a:srgbClr val="231F20"/>
                </a:solidFill>
                <a:latin typeface="TT Firs Neue"/>
                <a:ea typeface="TT Firs Neue"/>
                <a:cs typeface="TT Firs Neue"/>
                <a:sym typeface="TT Firs Neue"/>
              </a:rPr>
              <a:t>@reallygreatsite</a:t>
            </a:r>
          </a:p>
        </p:txBody>
      </p:sp>
      <p:sp>
        <p:nvSpPr>
          <p:cNvPr name="Freeform 24" id="24"/>
          <p:cNvSpPr/>
          <p:nvPr/>
        </p:nvSpPr>
        <p:spPr>
          <a:xfrm flipH="false" flipV="false" rot="0">
            <a:off x="1487808" y="9359251"/>
            <a:ext cx="2180606" cy="1855498"/>
          </a:xfrm>
          <a:custGeom>
            <a:avLst/>
            <a:gdLst/>
            <a:ahLst/>
            <a:cxnLst/>
            <a:rect r="r" b="b" t="t" l="l"/>
            <a:pathLst>
              <a:path h="1855498" w="2180606">
                <a:moveTo>
                  <a:pt x="0" y="0"/>
                </a:moveTo>
                <a:lnTo>
                  <a:pt x="2180606" y="0"/>
                </a:lnTo>
                <a:lnTo>
                  <a:pt x="2180606" y="1855498"/>
                </a:lnTo>
                <a:lnTo>
                  <a:pt x="0" y="185549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0">
            <a:off x="10078676" y="617531"/>
            <a:ext cx="832940" cy="822339"/>
          </a:xfrm>
          <a:custGeom>
            <a:avLst/>
            <a:gdLst/>
            <a:ahLst/>
            <a:cxnLst/>
            <a:rect r="r" b="b" t="t" l="l"/>
            <a:pathLst>
              <a:path h="822339" w="832940">
                <a:moveTo>
                  <a:pt x="0" y="0"/>
                </a:moveTo>
                <a:lnTo>
                  <a:pt x="832940" y="0"/>
                </a:lnTo>
                <a:lnTo>
                  <a:pt x="832940" y="822338"/>
                </a:lnTo>
                <a:lnTo>
                  <a:pt x="0" y="8223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6" id="26"/>
          <p:cNvSpPr/>
          <p:nvPr/>
        </p:nvSpPr>
        <p:spPr>
          <a:xfrm flipH="true" flipV="true" rot="0">
            <a:off x="8359308" y="8741854"/>
            <a:ext cx="1234795" cy="617398"/>
          </a:xfrm>
          <a:custGeom>
            <a:avLst/>
            <a:gdLst/>
            <a:ahLst/>
            <a:cxnLst/>
            <a:rect r="r" b="b" t="t" l="l"/>
            <a:pathLst>
              <a:path h="617398" w="1234795">
                <a:moveTo>
                  <a:pt x="1234795" y="617397"/>
                </a:moveTo>
                <a:lnTo>
                  <a:pt x="0" y="617397"/>
                </a:lnTo>
                <a:lnTo>
                  <a:pt x="0" y="0"/>
                </a:lnTo>
                <a:lnTo>
                  <a:pt x="1234795" y="0"/>
                </a:lnTo>
                <a:lnTo>
                  <a:pt x="1234795" y="617397"/>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01619" y="5416692"/>
            <a:ext cx="3291718" cy="3102931"/>
            <a:chOff x="0" y="0"/>
            <a:chExt cx="866955" cy="817233"/>
          </a:xfrm>
        </p:grpSpPr>
        <p:sp>
          <p:nvSpPr>
            <p:cNvPr name="Freeform 3" id="3"/>
            <p:cNvSpPr/>
            <p:nvPr/>
          </p:nvSpPr>
          <p:spPr>
            <a:xfrm flipH="false" flipV="false" rot="0">
              <a:off x="0" y="0"/>
              <a:ext cx="866955" cy="817233"/>
            </a:xfrm>
            <a:custGeom>
              <a:avLst/>
              <a:gdLst/>
              <a:ahLst/>
              <a:cxnLst/>
              <a:rect r="r" b="b" t="t" l="l"/>
              <a:pathLst>
                <a:path h="817233" w="866955">
                  <a:moveTo>
                    <a:pt x="0" y="0"/>
                  </a:moveTo>
                  <a:lnTo>
                    <a:pt x="866955" y="0"/>
                  </a:lnTo>
                  <a:lnTo>
                    <a:pt x="866955" y="817233"/>
                  </a:lnTo>
                  <a:lnTo>
                    <a:pt x="0" y="817233"/>
                  </a:lnTo>
                  <a:close/>
                </a:path>
              </a:pathLst>
            </a:custGeom>
            <a:solidFill>
              <a:srgbClr val="FFD230"/>
            </a:solidFill>
          </p:spPr>
        </p:sp>
        <p:sp>
          <p:nvSpPr>
            <p:cNvPr name="TextBox 4" id="4"/>
            <p:cNvSpPr txBox="true"/>
            <p:nvPr/>
          </p:nvSpPr>
          <p:spPr>
            <a:xfrm>
              <a:off x="0" y="-47625"/>
              <a:ext cx="866955" cy="864858"/>
            </a:xfrm>
            <a:prstGeom prst="rect">
              <a:avLst/>
            </a:prstGeom>
          </p:spPr>
          <p:txBody>
            <a:bodyPr anchor="ctr" rtlCol="false" tIns="50800" lIns="50800" bIns="50800" rIns="50800"/>
            <a:lstStyle/>
            <a:p>
              <a:pPr algn="ctr">
                <a:lnSpc>
                  <a:spcPts val="3360"/>
                </a:lnSpc>
              </a:pPr>
            </a:p>
          </p:txBody>
        </p:sp>
      </p:grpSp>
      <p:grpSp>
        <p:nvGrpSpPr>
          <p:cNvPr name="Group 5" id="5"/>
          <p:cNvGrpSpPr/>
          <p:nvPr/>
        </p:nvGrpSpPr>
        <p:grpSpPr>
          <a:xfrm rot="0">
            <a:off x="9550305" y="5416692"/>
            <a:ext cx="3291718" cy="3102931"/>
            <a:chOff x="0" y="0"/>
            <a:chExt cx="866955" cy="817233"/>
          </a:xfrm>
        </p:grpSpPr>
        <p:sp>
          <p:nvSpPr>
            <p:cNvPr name="Freeform 6" id="6"/>
            <p:cNvSpPr/>
            <p:nvPr/>
          </p:nvSpPr>
          <p:spPr>
            <a:xfrm flipH="false" flipV="false" rot="0">
              <a:off x="0" y="0"/>
              <a:ext cx="866955" cy="817233"/>
            </a:xfrm>
            <a:custGeom>
              <a:avLst/>
              <a:gdLst/>
              <a:ahLst/>
              <a:cxnLst/>
              <a:rect r="r" b="b" t="t" l="l"/>
              <a:pathLst>
                <a:path h="817233" w="866955">
                  <a:moveTo>
                    <a:pt x="0" y="0"/>
                  </a:moveTo>
                  <a:lnTo>
                    <a:pt x="866955" y="0"/>
                  </a:lnTo>
                  <a:lnTo>
                    <a:pt x="866955" y="817233"/>
                  </a:lnTo>
                  <a:lnTo>
                    <a:pt x="0" y="817233"/>
                  </a:lnTo>
                  <a:close/>
                </a:path>
              </a:pathLst>
            </a:custGeom>
            <a:solidFill>
              <a:srgbClr val="FFD230"/>
            </a:solidFill>
          </p:spPr>
        </p:sp>
        <p:sp>
          <p:nvSpPr>
            <p:cNvPr name="TextBox 7" id="7"/>
            <p:cNvSpPr txBox="true"/>
            <p:nvPr/>
          </p:nvSpPr>
          <p:spPr>
            <a:xfrm>
              <a:off x="0" y="-47625"/>
              <a:ext cx="866955" cy="864858"/>
            </a:xfrm>
            <a:prstGeom prst="rect">
              <a:avLst/>
            </a:prstGeom>
          </p:spPr>
          <p:txBody>
            <a:bodyPr anchor="ctr" rtlCol="false" tIns="50800" lIns="50800" bIns="50800" rIns="50800"/>
            <a:lstStyle/>
            <a:p>
              <a:pPr algn="ctr">
                <a:lnSpc>
                  <a:spcPts val="3360"/>
                </a:lnSpc>
              </a:pPr>
            </a:p>
          </p:txBody>
        </p:sp>
      </p:grpSp>
      <p:grpSp>
        <p:nvGrpSpPr>
          <p:cNvPr name="Group 8" id="8"/>
          <p:cNvGrpSpPr/>
          <p:nvPr/>
        </p:nvGrpSpPr>
        <p:grpSpPr>
          <a:xfrm rot="0">
            <a:off x="13394473" y="5416692"/>
            <a:ext cx="3291718" cy="3102931"/>
            <a:chOff x="0" y="0"/>
            <a:chExt cx="866955" cy="817233"/>
          </a:xfrm>
        </p:grpSpPr>
        <p:sp>
          <p:nvSpPr>
            <p:cNvPr name="Freeform 9" id="9"/>
            <p:cNvSpPr/>
            <p:nvPr/>
          </p:nvSpPr>
          <p:spPr>
            <a:xfrm flipH="false" flipV="false" rot="0">
              <a:off x="0" y="0"/>
              <a:ext cx="866955" cy="817233"/>
            </a:xfrm>
            <a:custGeom>
              <a:avLst/>
              <a:gdLst/>
              <a:ahLst/>
              <a:cxnLst/>
              <a:rect r="r" b="b" t="t" l="l"/>
              <a:pathLst>
                <a:path h="817233" w="866955">
                  <a:moveTo>
                    <a:pt x="0" y="0"/>
                  </a:moveTo>
                  <a:lnTo>
                    <a:pt x="866955" y="0"/>
                  </a:lnTo>
                  <a:lnTo>
                    <a:pt x="866955" y="817233"/>
                  </a:lnTo>
                  <a:lnTo>
                    <a:pt x="0" y="817233"/>
                  </a:lnTo>
                  <a:close/>
                </a:path>
              </a:pathLst>
            </a:custGeom>
            <a:solidFill>
              <a:srgbClr val="FFD230"/>
            </a:solidFill>
          </p:spPr>
        </p:sp>
        <p:sp>
          <p:nvSpPr>
            <p:cNvPr name="TextBox 10" id="10"/>
            <p:cNvSpPr txBox="true"/>
            <p:nvPr/>
          </p:nvSpPr>
          <p:spPr>
            <a:xfrm>
              <a:off x="0" y="-47625"/>
              <a:ext cx="866955" cy="864858"/>
            </a:xfrm>
            <a:prstGeom prst="rect">
              <a:avLst/>
            </a:prstGeom>
          </p:spPr>
          <p:txBody>
            <a:bodyPr anchor="ctr" rtlCol="false" tIns="50800" lIns="50800" bIns="50800" rIns="50800"/>
            <a:lstStyle/>
            <a:p>
              <a:pPr algn="ctr">
                <a:lnSpc>
                  <a:spcPts val="3360"/>
                </a:lnSpc>
              </a:pPr>
            </a:p>
          </p:txBody>
        </p:sp>
      </p:grpSp>
      <p:grpSp>
        <p:nvGrpSpPr>
          <p:cNvPr name="Group 11" id="11"/>
          <p:cNvGrpSpPr/>
          <p:nvPr/>
        </p:nvGrpSpPr>
        <p:grpSpPr>
          <a:xfrm rot="0">
            <a:off x="-1777898" y="2023709"/>
            <a:ext cx="20476180" cy="2672779"/>
            <a:chOff x="0" y="0"/>
            <a:chExt cx="5392903" cy="703942"/>
          </a:xfrm>
        </p:grpSpPr>
        <p:sp>
          <p:nvSpPr>
            <p:cNvPr name="Freeform 12" id="12"/>
            <p:cNvSpPr/>
            <p:nvPr/>
          </p:nvSpPr>
          <p:spPr>
            <a:xfrm flipH="false" flipV="false" rot="0">
              <a:off x="0" y="0"/>
              <a:ext cx="5392903" cy="703942"/>
            </a:xfrm>
            <a:custGeom>
              <a:avLst/>
              <a:gdLst/>
              <a:ahLst/>
              <a:cxnLst/>
              <a:rect r="r" b="b" t="t" l="l"/>
              <a:pathLst>
                <a:path h="703942" w="5392903">
                  <a:moveTo>
                    <a:pt x="0" y="0"/>
                  </a:moveTo>
                  <a:lnTo>
                    <a:pt x="5392903" y="0"/>
                  </a:lnTo>
                  <a:lnTo>
                    <a:pt x="5392903" y="703942"/>
                  </a:lnTo>
                  <a:lnTo>
                    <a:pt x="0" y="703942"/>
                  </a:lnTo>
                  <a:close/>
                </a:path>
              </a:pathLst>
            </a:custGeom>
            <a:solidFill>
              <a:srgbClr val="FFD230"/>
            </a:solidFill>
          </p:spPr>
        </p:sp>
        <p:sp>
          <p:nvSpPr>
            <p:cNvPr name="TextBox 13" id="13"/>
            <p:cNvSpPr txBox="true"/>
            <p:nvPr/>
          </p:nvSpPr>
          <p:spPr>
            <a:xfrm>
              <a:off x="0" y="-47625"/>
              <a:ext cx="5392903" cy="751567"/>
            </a:xfrm>
            <a:prstGeom prst="rect">
              <a:avLst/>
            </a:prstGeom>
          </p:spPr>
          <p:txBody>
            <a:bodyPr anchor="ctr" rtlCol="false" tIns="50800" lIns="50800" bIns="50800" rIns="50800"/>
            <a:lstStyle/>
            <a:p>
              <a:pPr algn="ctr">
                <a:lnSpc>
                  <a:spcPts val="3359"/>
                </a:lnSpc>
              </a:pPr>
            </a:p>
          </p:txBody>
        </p:sp>
      </p:grpSp>
      <p:sp>
        <p:nvSpPr>
          <p:cNvPr name="Freeform 14" id="14"/>
          <p:cNvSpPr/>
          <p:nvPr/>
        </p:nvSpPr>
        <p:spPr>
          <a:xfrm flipH="false" flipV="true" rot="-5400000">
            <a:off x="3417028" y="853510"/>
            <a:ext cx="857813" cy="820909"/>
          </a:xfrm>
          <a:custGeom>
            <a:avLst/>
            <a:gdLst/>
            <a:ahLst/>
            <a:cxnLst/>
            <a:rect r="r" b="b" t="t" l="l"/>
            <a:pathLst>
              <a:path h="820909" w="857813">
                <a:moveTo>
                  <a:pt x="0" y="820909"/>
                </a:moveTo>
                <a:lnTo>
                  <a:pt x="857813" y="820909"/>
                </a:lnTo>
                <a:lnTo>
                  <a:pt x="857813" y="0"/>
                </a:lnTo>
                <a:lnTo>
                  <a:pt x="0" y="0"/>
                </a:lnTo>
                <a:lnTo>
                  <a:pt x="0" y="820909"/>
                </a:lnTo>
                <a:close/>
              </a:path>
            </a:pathLst>
          </a:custGeom>
          <a:blipFill>
            <a:blip r:embed="rId2">
              <a:extLst>
                <a:ext uri="{96DAC541-7B7A-43D3-8B79-37D633B846F1}">
                  <asvg:svgBlip xmlns:asvg="http://schemas.microsoft.com/office/drawing/2016/SVG/main" r:embed="rId3"/>
                </a:ext>
              </a:extLst>
            </a:blip>
            <a:stretch>
              <a:fillRect l="0" t="0" r="0" b="-55014"/>
            </a:stretch>
          </a:blipFill>
        </p:spPr>
      </p:sp>
      <p:grpSp>
        <p:nvGrpSpPr>
          <p:cNvPr name="Group 15" id="15"/>
          <p:cNvGrpSpPr/>
          <p:nvPr/>
        </p:nvGrpSpPr>
        <p:grpSpPr>
          <a:xfrm rot="0">
            <a:off x="-2017104" y="441889"/>
            <a:ext cx="7166273" cy="9382940"/>
            <a:chOff x="0" y="0"/>
            <a:chExt cx="1214483" cy="1590146"/>
          </a:xfrm>
        </p:grpSpPr>
        <p:sp>
          <p:nvSpPr>
            <p:cNvPr name="Freeform 16" id="16"/>
            <p:cNvSpPr/>
            <p:nvPr/>
          </p:nvSpPr>
          <p:spPr>
            <a:xfrm flipH="false" flipV="false" rot="0">
              <a:off x="0" y="0"/>
              <a:ext cx="1214483" cy="1590146"/>
            </a:xfrm>
            <a:custGeom>
              <a:avLst/>
              <a:gdLst/>
              <a:ahLst/>
              <a:cxnLst/>
              <a:rect r="r" b="b" t="t" l="l"/>
              <a:pathLst>
                <a:path h="1590146" w="1214483">
                  <a:moveTo>
                    <a:pt x="47534" y="0"/>
                  </a:moveTo>
                  <a:lnTo>
                    <a:pt x="1166949" y="0"/>
                  </a:lnTo>
                  <a:cubicBezTo>
                    <a:pt x="1179556" y="0"/>
                    <a:pt x="1191646" y="5008"/>
                    <a:pt x="1200561" y="13923"/>
                  </a:cubicBezTo>
                  <a:cubicBezTo>
                    <a:pt x="1209475" y="22837"/>
                    <a:pt x="1214483" y="34927"/>
                    <a:pt x="1214483" y="47534"/>
                  </a:cubicBezTo>
                  <a:lnTo>
                    <a:pt x="1214483" y="1542612"/>
                  </a:lnTo>
                  <a:cubicBezTo>
                    <a:pt x="1214483" y="1555219"/>
                    <a:pt x="1209475" y="1567309"/>
                    <a:pt x="1200561" y="1576224"/>
                  </a:cubicBezTo>
                  <a:cubicBezTo>
                    <a:pt x="1191646" y="1585138"/>
                    <a:pt x="1179556" y="1590146"/>
                    <a:pt x="1166949" y="1590146"/>
                  </a:cubicBezTo>
                  <a:lnTo>
                    <a:pt x="47534" y="1590146"/>
                  </a:lnTo>
                  <a:cubicBezTo>
                    <a:pt x="34927" y="1590146"/>
                    <a:pt x="22837" y="1585138"/>
                    <a:pt x="13923" y="1576224"/>
                  </a:cubicBezTo>
                  <a:cubicBezTo>
                    <a:pt x="5008" y="1567309"/>
                    <a:pt x="0" y="1555219"/>
                    <a:pt x="0" y="1542612"/>
                  </a:cubicBezTo>
                  <a:lnTo>
                    <a:pt x="0" y="47534"/>
                  </a:lnTo>
                  <a:cubicBezTo>
                    <a:pt x="0" y="34927"/>
                    <a:pt x="5008" y="22837"/>
                    <a:pt x="13923" y="13923"/>
                  </a:cubicBezTo>
                  <a:cubicBezTo>
                    <a:pt x="22837" y="5008"/>
                    <a:pt x="34927" y="0"/>
                    <a:pt x="47534" y="0"/>
                  </a:cubicBezTo>
                  <a:close/>
                </a:path>
              </a:pathLst>
            </a:custGeom>
            <a:blipFill>
              <a:blip r:embed="rId4"/>
              <a:stretch>
                <a:fillRect l="-42705" t="0" r="0" b="0"/>
              </a:stretch>
            </a:blipFill>
          </p:spPr>
        </p:sp>
      </p:grpSp>
      <p:grpSp>
        <p:nvGrpSpPr>
          <p:cNvPr name="Group 17" id="17"/>
          <p:cNvGrpSpPr/>
          <p:nvPr/>
        </p:nvGrpSpPr>
        <p:grpSpPr>
          <a:xfrm rot="0">
            <a:off x="22092" y="-815968"/>
            <a:ext cx="18243817" cy="1320189"/>
            <a:chOff x="0" y="0"/>
            <a:chExt cx="24325089" cy="1760252"/>
          </a:xfrm>
        </p:grpSpPr>
        <p:sp>
          <p:nvSpPr>
            <p:cNvPr name="Freeform 18" id="18"/>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28" id="28"/>
          <p:cNvGrpSpPr/>
          <p:nvPr/>
        </p:nvGrpSpPr>
        <p:grpSpPr>
          <a:xfrm rot="0">
            <a:off x="0" y="9799057"/>
            <a:ext cx="18243817" cy="1320189"/>
            <a:chOff x="0" y="0"/>
            <a:chExt cx="24325089" cy="1760252"/>
          </a:xfrm>
        </p:grpSpPr>
        <p:sp>
          <p:nvSpPr>
            <p:cNvPr name="Freeform 29" id="29"/>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0" id="30"/>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1" id="31"/>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3" id="33"/>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4" id="34"/>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5" id="35"/>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6" id="36"/>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7" id="37"/>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8" id="38"/>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39" id="39"/>
          <p:cNvSpPr txBox="true"/>
          <p:nvPr/>
        </p:nvSpPr>
        <p:spPr>
          <a:xfrm rot="0">
            <a:off x="5734797" y="2523217"/>
            <a:ext cx="11065232" cy="106807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Target Audience</a:t>
            </a:r>
          </a:p>
        </p:txBody>
      </p:sp>
      <p:sp>
        <p:nvSpPr>
          <p:cNvPr name="TextBox 40" id="40"/>
          <p:cNvSpPr txBox="true"/>
          <p:nvPr/>
        </p:nvSpPr>
        <p:spPr>
          <a:xfrm rot="0">
            <a:off x="5734797" y="3857562"/>
            <a:ext cx="2725395" cy="405765"/>
          </a:xfrm>
          <a:prstGeom prst="rect">
            <a:avLst/>
          </a:prstGeom>
        </p:spPr>
        <p:txBody>
          <a:bodyPr anchor="t" rtlCol="false" tIns="0" lIns="0" bIns="0" rIns="0">
            <a:spAutoFit/>
          </a:bodyPr>
          <a:lstStyle/>
          <a:p>
            <a:pPr algn="l" marL="0" indent="0" lvl="0">
              <a:lnSpc>
                <a:spcPts val="3360"/>
              </a:lnSpc>
              <a:spcBef>
                <a:spcPct val="0"/>
              </a:spcBef>
            </a:pPr>
            <a:r>
              <a:rPr lang="en-US" sz="2400">
                <a:solidFill>
                  <a:srgbClr val="0B0A0A"/>
                </a:solidFill>
                <a:latin typeface="TT Firs Neue"/>
                <a:ea typeface="TT Firs Neue"/>
                <a:cs typeface="TT Firs Neue"/>
                <a:sym typeface="TT Firs Neue"/>
              </a:rPr>
              <a:t>Salford &amp;</a:t>
            </a:r>
            <a:r>
              <a:rPr lang="en-US" sz="2400" strike="noStrike" u="none">
                <a:solidFill>
                  <a:srgbClr val="0B0A0A"/>
                </a:solidFill>
                <a:latin typeface="TT Firs Neue"/>
                <a:ea typeface="TT Firs Neue"/>
                <a:cs typeface="TT Firs Neue"/>
                <a:sym typeface="TT Firs Neue"/>
              </a:rPr>
              <a:t> Co.</a:t>
            </a:r>
          </a:p>
        </p:txBody>
      </p:sp>
      <p:sp>
        <p:nvSpPr>
          <p:cNvPr name="TextBox 41" id="41"/>
          <p:cNvSpPr txBox="true"/>
          <p:nvPr/>
        </p:nvSpPr>
        <p:spPr>
          <a:xfrm rot="0">
            <a:off x="6118782" y="5938000"/>
            <a:ext cx="2295605" cy="361950"/>
          </a:xfrm>
          <a:prstGeom prst="rect">
            <a:avLst/>
          </a:prstGeom>
        </p:spPr>
        <p:txBody>
          <a:bodyPr anchor="t" rtlCol="false" tIns="0" lIns="0" bIns="0" rIns="0">
            <a:spAutoFit/>
          </a:bodyPr>
          <a:lstStyle/>
          <a:p>
            <a:pPr algn="l">
              <a:lnSpc>
                <a:spcPts val="2879"/>
              </a:lnSpc>
            </a:pPr>
            <a:r>
              <a:rPr lang="en-US" sz="2400" b="true">
                <a:solidFill>
                  <a:srgbClr val="0B0A0A"/>
                </a:solidFill>
                <a:latin typeface="TT Firs Neue Bold"/>
                <a:ea typeface="TT Firs Neue Bold"/>
                <a:cs typeface="TT Firs Neue Bold"/>
                <a:sym typeface="TT Firs Neue Bold"/>
              </a:rPr>
              <a:t>Famili</a:t>
            </a:r>
            <a:r>
              <a:rPr lang="en-US" b="true" sz="2400">
                <a:solidFill>
                  <a:srgbClr val="0B0A0A"/>
                </a:solidFill>
                <a:latin typeface="TT Firs Neue Bold"/>
                <a:ea typeface="TT Firs Neue Bold"/>
                <a:cs typeface="TT Firs Neue Bold"/>
                <a:sym typeface="TT Firs Neue Bold"/>
              </a:rPr>
              <a:t>es</a:t>
            </a:r>
          </a:p>
        </p:txBody>
      </p:sp>
      <p:sp>
        <p:nvSpPr>
          <p:cNvPr name="TextBox 42" id="42"/>
          <p:cNvSpPr txBox="true"/>
          <p:nvPr/>
        </p:nvSpPr>
        <p:spPr>
          <a:xfrm rot="0">
            <a:off x="9967468" y="5938000"/>
            <a:ext cx="2874555" cy="723900"/>
          </a:xfrm>
          <a:prstGeom prst="rect">
            <a:avLst/>
          </a:prstGeom>
        </p:spPr>
        <p:txBody>
          <a:bodyPr anchor="t" rtlCol="false" tIns="0" lIns="0" bIns="0" rIns="0">
            <a:spAutoFit/>
          </a:bodyPr>
          <a:lstStyle/>
          <a:p>
            <a:pPr algn="l">
              <a:lnSpc>
                <a:spcPts val="2879"/>
              </a:lnSpc>
            </a:pPr>
            <a:r>
              <a:rPr lang="en-US" sz="2400" b="true">
                <a:solidFill>
                  <a:srgbClr val="0B0A0A"/>
                </a:solidFill>
                <a:latin typeface="TT Firs Neue Bold"/>
                <a:ea typeface="TT Firs Neue Bold"/>
                <a:cs typeface="TT Firs Neue Bold"/>
                <a:sym typeface="TT Firs Neue Bold"/>
              </a:rPr>
              <a:t>Health-Conscious Din</a:t>
            </a:r>
            <a:r>
              <a:rPr lang="en-US" b="true" sz="2400">
                <a:solidFill>
                  <a:srgbClr val="0B0A0A"/>
                </a:solidFill>
                <a:latin typeface="TT Firs Neue Bold"/>
                <a:ea typeface="TT Firs Neue Bold"/>
                <a:cs typeface="TT Firs Neue Bold"/>
                <a:sym typeface="TT Firs Neue Bold"/>
              </a:rPr>
              <a:t>ers</a:t>
            </a:r>
          </a:p>
        </p:txBody>
      </p:sp>
      <p:sp>
        <p:nvSpPr>
          <p:cNvPr name="TextBox 43" id="43"/>
          <p:cNvSpPr txBox="true"/>
          <p:nvPr/>
        </p:nvSpPr>
        <p:spPr>
          <a:xfrm rot="0">
            <a:off x="13811636" y="5938000"/>
            <a:ext cx="2295605" cy="723900"/>
          </a:xfrm>
          <a:prstGeom prst="rect">
            <a:avLst/>
          </a:prstGeom>
        </p:spPr>
        <p:txBody>
          <a:bodyPr anchor="t" rtlCol="false" tIns="0" lIns="0" bIns="0" rIns="0">
            <a:spAutoFit/>
          </a:bodyPr>
          <a:lstStyle/>
          <a:p>
            <a:pPr algn="l">
              <a:lnSpc>
                <a:spcPts val="2879"/>
              </a:lnSpc>
            </a:pPr>
            <a:r>
              <a:rPr lang="en-US" sz="2400" b="true">
                <a:solidFill>
                  <a:srgbClr val="0B0A0A"/>
                </a:solidFill>
                <a:latin typeface="TT Firs Neue Bold"/>
                <a:ea typeface="TT Firs Neue Bold"/>
                <a:cs typeface="TT Firs Neue Bold"/>
                <a:sym typeface="TT Firs Neue Bold"/>
              </a:rPr>
              <a:t>Food Enthusiasts</a:t>
            </a:r>
          </a:p>
        </p:txBody>
      </p:sp>
      <p:sp>
        <p:nvSpPr>
          <p:cNvPr name="TextBox 44" id="44"/>
          <p:cNvSpPr txBox="true"/>
          <p:nvPr/>
        </p:nvSpPr>
        <p:spPr>
          <a:xfrm rot="0">
            <a:off x="6046037" y="6769591"/>
            <a:ext cx="2602882" cy="1228725"/>
          </a:xfrm>
          <a:prstGeom prst="rect">
            <a:avLst/>
          </a:prstGeom>
        </p:spPr>
        <p:txBody>
          <a:bodyPr anchor="t" rtlCol="false" tIns="0" lIns="0" bIns="0" rIns="0">
            <a:spAutoFit/>
          </a:bodyPr>
          <a:lstStyle/>
          <a:p>
            <a:pPr algn="l">
              <a:lnSpc>
                <a:spcPts val="2400"/>
              </a:lnSpc>
            </a:pPr>
            <a:r>
              <a:rPr lang="en-US" sz="2000">
                <a:solidFill>
                  <a:srgbClr val="0B0A0A"/>
                </a:solidFill>
                <a:latin typeface="TT Firs Neue"/>
                <a:ea typeface="TT Firs Neue"/>
                <a:cs typeface="TT Firs Neue"/>
                <a:sym typeface="TT Firs Neue"/>
              </a:rPr>
              <a:t>Enjoying a ca</a:t>
            </a:r>
            <a:r>
              <a:rPr lang="en-US" sz="2000">
                <a:solidFill>
                  <a:srgbClr val="0B0A0A"/>
                </a:solidFill>
                <a:latin typeface="TT Firs Neue"/>
                <a:ea typeface="TT Firs Neue"/>
                <a:cs typeface="TT Firs Neue"/>
                <a:sym typeface="TT Firs Neue"/>
              </a:rPr>
              <a:t>sual dining experience that suits all age groups.</a:t>
            </a:r>
          </a:p>
        </p:txBody>
      </p:sp>
      <p:sp>
        <p:nvSpPr>
          <p:cNvPr name="TextBox 45" id="45"/>
          <p:cNvSpPr txBox="true"/>
          <p:nvPr/>
        </p:nvSpPr>
        <p:spPr>
          <a:xfrm rot="0">
            <a:off x="9894723" y="6769591"/>
            <a:ext cx="2602882" cy="1228725"/>
          </a:xfrm>
          <a:prstGeom prst="rect">
            <a:avLst/>
          </a:prstGeom>
        </p:spPr>
        <p:txBody>
          <a:bodyPr anchor="t" rtlCol="false" tIns="0" lIns="0" bIns="0" rIns="0">
            <a:spAutoFit/>
          </a:bodyPr>
          <a:lstStyle/>
          <a:p>
            <a:pPr algn="l">
              <a:lnSpc>
                <a:spcPts val="2400"/>
              </a:lnSpc>
            </a:pPr>
            <a:r>
              <a:rPr lang="en-US" sz="2000">
                <a:solidFill>
                  <a:srgbClr val="0B0A0A"/>
                </a:solidFill>
                <a:latin typeface="TT Firs Neue"/>
                <a:ea typeface="TT Firs Neue"/>
                <a:cs typeface="TT Firs Neue"/>
                <a:sym typeface="TT Firs Neue"/>
              </a:rPr>
              <a:t>Attracted to our low-calorie, grilled, or plan</a:t>
            </a:r>
            <a:r>
              <a:rPr lang="en-US" sz="2000">
                <a:solidFill>
                  <a:srgbClr val="0B0A0A"/>
                </a:solidFill>
                <a:latin typeface="TT Firs Neue"/>
                <a:ea typeface="TT Firs Neue"/>
                <a:cs typeface="TT Firs Neue"/>
                <a:sym typeface="TT Firs Neue"/>
              </a:rPr>
              <a:t>t-based burger options.</a:t>
            </a:r>
          </a:p>
        </p:txBody>
      </p:sp>
      <p:sp>
        <p:nvSpPr>
          <p:cNvPr name="TextBox 46" id="46"/>
          <p:cNvSpPr txBox="true"/>
          <p:nvPr/>
        </p:nvSpPr>
        <p:spPr>
          <a:xfrm rot="0">
            <a:off x="13738891" y="6769591"/>
            <a:ext cx="2602882" cy="923925"/>
          </a:xfrm>
          <a:prstGeom prst="rect">
            <a:avLst/>
          </a:prstGeom>
        </p:spPr>
        <p:txBody>
          <a:bodyPr anchor="t" rtlCol="false" tIns="0" lIns="0" bIns="0" rIns="0">
            <a:spAutoFit/>
          </a:bodyPr>
          <a:lstStyle/>
          <a:p>
            <a:pPr algn="l">
              <a:lnSpc>
                <a:spcPts val="2400"/>
              </a:lnSpc>
            </a:pPr>
            <a:r>
              <a:rPr lang="en-US" sz="2000">
                <a:solidFill>
                  <a:srgbClr val="0B0A0A"/>
                </a:solidFill>
                <a:latin typeface="TT Firs Neue"/>
                <a:ea typeface="TT Firs Neue"/>
                <a:cs typeface="TT Firs Neue"/>
                <a:sym typeface="TT Firs Neue"/>
              </a:rPr>
              <a:t>Always seeking n</a:t>
            </a:r>
            <a:r>
              <a:rPr lang="en-US" sz="2000">
                <a:solidFill>
                  <a:srgbClr val="0B0A0A"/>
                </a:solidFill>
                <a:latin typeface="TT Firs Neue"/>
                <a:ea typeface="TT Firs Neue"/>
                <a:cs typeface="TT Firs Neue"/>
                <a:sym typeface="TT Firs Neue"/>
              </a:rPr>
              <a:t>ew and exciting flavor combinations.</a:t>
            </a:r>
          </a:p>
        </p:txBody>
      </p:sp>
      <p:sp>
        <p:nvSpPr>
          <p:cNvPr name="Freeform 47" id="47"/>
          <p:cNvSpPr/>
          <p:nvPr/>
        </p:nvSpPr>
        <p:spPr>
          <a:xfrm flipH="false" flipV="false" rot="2404160">
            <a:off x="14132937" y="2625986"/>
            <a:ext cx="614490" cy="1134126"/>
          </a:xfrm>
          <a:custGeom>
            <a:avLst/>
            <a:gdLst/>
            <a:ahLst/>
            <a:cxnLst/>
            <a:rect r="r" b="b" t="t" l="l"/>
            <a:pathLst>
              <a:path h="1134126" w="614490">
                <a:moveTo>
                  <a:pt x="0" y="0"/>
                </a:moveTo>
                <a:lnTo>
                  <a:pt x="614490" y="0"/>
                </a:lnTo>
                <a:lnTo>
                  <a:pt x="614490" y="1134125"/>
                </a:lnTo>
                <a:lnTo>
                  <a:pt x="0" y="11341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8" id="48"/>
          <p:cNvSpPr/>
          <p:nvPr/>
        </p:nvSpPr>
        <p:spPr>
          <a:xfrm flipH="false" flipV="false" rot="-5400000">
            <a:off x="17240848" y="8418939"/>
            <a:ext cx="857813" cy="820909"/>
          </a:xfrm>
          <a:custGeom>
            <a:avLst/>
            <a:gdLst/>
            <a:ahLst/>
            <a:cxnLst/>
            <a:rect r="r" b="b" t="t" l="l"/>
            <a:pathLst>
              <a:path h="820909" w="857813">
                <a:moveTo>
                  <a:pt x="0" y="0"/>
                </a:moveTo>
                <a:lnTo>
                  <a:pt x="857813" y="0"/>
                </a:lnTo>
                <a:lnTo>
                  <a:pt x="857813" y="820909"/>
                </a:lnTo>
                <a:lnTo>
                  <a:pt x="0" y="820909"/>
                </a:lnTo>
                <a:lnTo>
                  <a:pt x="0" y="0"/>
                </a:lnTo>
                <a:close/>
              </a:path>
            </a:pathLst>
          </a:custGeom>
          <a:blipFill>
            <a:blip r:embed="rId2">
              <a:extLst>
                <a:ext uri="{96DAC541-7B7A-43D3-8B79-37D633B846F1}">
                  <asvg:svgBlip xmlns:asvg="http://schemas.microsoft.com/office/drawing/2016/SVG/main" r:embed="rId3"/>
                </a:ext>
              </a:extLst>
            </a:blip>
            <a:stretch>
              <a:fillRect l="0" t="0" r="0" b="-55014"/>
            </a:stretch>
          </a:blipFill>
        </p:spPr>
      </p:sp>
      <p:sp>
        <p:nvSpPr>
          <p:cNvPr name="Freeform 49" id="49"/>
          <p:cNvSpPr/>
          <p:nvPr/>
        </p:nvSpPr>
        <p:spPr>
          <a:xfrm flipH="false" flipV="false" rot="0">
            <a:off x="8576867" y="8108454"/>
            <a:ext cx="832940" cy="822339"/>
          </a:xfrm>
          <a:custGeom>
            <a:avLst/>
            <a:gdLst/>
            <a:ahLst/>
            <a:cxnLst/>
            <a:rect r="r" b="b" t="t" l="l"/>
            <a:pathLst>
              <a:path h="822339" w="832940">
                <a:moveTo>
                  <a:pt x="0" y="0"/>
                </a:moveTo>
                <a:lnTo>
                  <a:pt x="832940" y="0"/>
                </a:lnTo>
                <a:lnTo>
                  <a:pt x="832940" y="822339"/>
                </a:lnTo>
                <a:lnTo>
                  <a:pt x="0" y="82233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26641" y="-276302"/>
            <a:ext cx="8071984" cy="10800615"/>
            <a:chOff x="0" y="0"/>
            <a:chExt cx="2125955" cy="2844606"/>
          </a:xfrm>
        </p:grpSpPr>
        <p:sp>
          <p:nvSpPr>
            <p:cNvPr name="Freeform 3" id="3"/>
            <p:cNvSpPr/>
            <p:nvPr/>
          </p:nvSpPr>
          <p:spPr>
            <a:xfrm flipH="false" flipV="false" rot="0">
              <a:off x="0" y="0"/>
              <a:ext cx="2125955" cy="2844606"/>
            </a:xfrm>
            <a:custGeom>
              <a:avLst/>
              <a:gdLst/>
              <a:ahLst/>
              <a:cxnLst/>
              <a:rect r="r" b="b" t="t" l="l"/>
              <a:pathLst>
                <a:path h="2844606" w="2125955">
                  <a:moveTo>
                    <a:pt x="0" y="0"/>
                  </a:moveTo>
                  <a:lnTo>
                    <a:pt x="2125955" y="0"/>
                  </a:lnTo>
                  <a:lnTo>
                    <a:pt x="2125955" y="2844606"/>
                  </a:lnTo>
                  <a:lnTo>
                    <a:pt x="0" y="2844606"/>
                  </a:lnTo>
                  <a:close/>
                </a:path>
              </a:pathLst>
            </a:custGeom>
            <a:solidFill>
              <a:srgbClr val="FFD230"/>
            </a:solidFill>
          </p:spPr>
        </p:sp>
        <p:sp>
          <p:nvSpPr>
            <p:cNvPr name="TextBox 4" id="4"/>
            <p:cNvSpPr txBox="true"/>
            <p:nvPr/>
          </p:nvSpPr>
          <p:spPr>
            <a:xfrm>
              <a:off x="0" y="-47625"/>
              <a:ext cx="2125955" cy="2892231"/>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536590" y="1326465"/>
            <a:ext cx="8298683" cy="3834328"/>
            <a:chOff x="0" y="0"/>
            <a:chExt cx="991966" cy="458329"/>
          </a:xfrm>
        </p:grpSpPr>
        <p:sp>
          <p:nvSpPr>
            <p:cNvPr name="Freeform 6" id="6"/>
            <p:cNvSpPr/>
            <p:nvPr/>
          </p:nvSpPr>
          <p:spPr>
            <a:xfrm flipH="false" flipV="false" rot="0">
              <a:off x="0" y="0"/>
              <a:ext cx="991966" cy="458329"/>
            </a:xfrm>
            <a:custGeom>
              <a:avLst/>
              <a:gdLst/>
              <a:ahLst/>
              <a:cxnLst/>
              <a:rect r="r" b="b" t="t" l="l"/>
              <a:pathLst>
                <a:path h="458329" w="991966">
                  <a:moveTo>
                    <a:pt x="32652" y="0"/>
                  </a:moveTo>
                  <a:lnTo>
                    <a:pt x="959314" y="0"/>
                  </a:lnTo>
                  <a:cubicBezTo>
                    <a:pt x="977347" y="0"/>
                    <a:pt x="991966" y="14619"/>
                    <a:pt x="991966" y="32652"/>
                  </a:cubicBezTo>
                  <a:lnTo>
                    <a:pt x="991966" y="425677"/>
                  </a:lnTo>
                  <a:cubicBezTo>
                    <a:pt x="991966" y="443710"/>
                    <a:pt x="977347" y="458329"/>
                    <a:pt x="959314" y="458329"/>
                  </a:cubicBezTo>
                  <a:lnTo>
                    <a:pt x="32652" y="458329"/>
                  </a:lnTo>
                  <a:cubicBezTo>
                    <a:pt x="14619" y="458329"/>
                    <a:pt x="0" y="443710"/>
                    <a:pt x="0" y="425677"/>
                  </a:cubicBezTo>
                  <a:lnTo>
                    <a:pt x="0" y="32652"/>
                  </a:lnTo>
                  <a:cubicBezTo>
                    <a:pt x="0" y="14619"/>
                    <a:pt x="14619" y="0"/>
                    <a:pt x="32652" y="0"/>
                  </a:cubicBezTo>
                  <a:close/>
                </a:path>
              </a:pathLst>
            </a:custGeom>
            <a:blipFill>
              <a:blip r:embed="rId2"/>
              <a:stretch>
                <a:fillRect l="0" t="-22098" r="0" b="-22098"/>
              </a:stretch>
            </a:blipFill>
          </p:spPr>
        </p:sp>
      </p:grpSp>
      <p:grpSp>
        <p:nvGrpSpPr>
          <p:cNvPr name="Group 7" id="7"/>
          <p:cNvGrpSpPr/>
          <p:nvPr/>
        </p:nvGrpSpPr>
        <p:grpSpPr>
          <a:xfrm rot="0">
            <a:off x="10410387" y="1326465"/>
            <a:ext cx="6341024" cy="3834328"/>
            <a:chOff x="0" y="0"/>
            <a:chExt cx="757961" cy="458329"/>
          </a:xfrm>
        </p:grpSpPr>
        <p:sp>
          <p:nvSpPr>
            <p:cNvPr name="Freeform 8" id="8"/>
            <p:cNvSpPr/>
            <p:nvPr/>
          </p:nvSpPr>
          <p:spPr>
            <a:xfrm flipH="false" flipV="false" rot="0">
              <a:off x="0" y="0"/>
              <a:ext cx="757961" cy="458329"/>
            </a:xfrm>
            <a:custGeom>
              <a:avLst/>
              <a:gdLst/>
              <a:ahLst/>
              <a:cxnLst/>
              <a:rect r="r" b="b" t="t" l="l"/>
              <a:pathLst>
                <a:path h="458329" w="757961">
                  <a:moveTo>
                    <a:pt x="42732" y="0"/>
                  </a:moveTo>
                  <a:lnTo>
                    <a:pt x="715229" y="0"/>
                  </a:lnTo>
                  <a:cubicBezTo>
                    <a:pt x="726562" y="0"/>
                    <a:pt x="737431" y="4502"/>
                    <a:pt x="745445" y="12516"/>
                  </a:cubicBezTo>
                  <a:cubicBezTo>
                    <a:pt x="753459" y="20530"/>
                    <a:pt x="757961" y="31399"/>
                    <a:pt x="757961" y="42732"/>
                  </a:cubicBezTo>
                  <a:lnTo>
                    <a:pt x="757961" y="415596"/>
                  </a:lnTo>
                  <a:cubicBezTo>
                    <a:pt x="757961" y="426930"/>
                    <a:pt x="753459" y="437799"/>
                    <a:pt x="745445" y="445813"/>
                  </a:cubicBezTo>
                  <a:cubicBezTo>
                    <a:pt x="737431" y="453826"/>
                    <a:pt x="726562" y="458329"/>
                    <a:pt x="715229" y="458329"/>
                  </a:cubicBezTo>
                  <a:lnTo>
                    <a:pt x="42732" y="458329"/>
                  </a:lnTo>
                  <a:cubicBezTo>
                    <a:pt x="31399" y="458329"/>
                    <a:pt x="20530" y="453826"/>
                    <a:pt x="12516" y="445813"/>
                  </a:cubicBezTo>
                  <a:cubicBezTo>
                    <a:pt x="4502" y="437799"/>
                    <a:pt x="0" y="426930"/>
                    <a:pt x="0" y="415596"/>
                  </a:cubicBezTo>
                  <a:lnTo>
                    <a:pt x="0" y="42732"/>
                  </a:lnTo>
                  <a:cubicBezTo>
                    <a:pt x="0" y="31399"/>
                    <a:pt x="4502" y="20530"/>
                    <a:pt x="12516" y="12516"/>
                  </a:cubicBezTo>
                  <a:cubicBezTo>
                    <a:pt x="20530" y="4502"/>
                    <a:pt x="31399" y="0"/>
                    <a:pt x="42732" y="0"/>
                  </a:cubicBezTo>
                  <a:close/>
                </a:path>
              </a:pathLst>
            </a:custGeom>
            <a:blipFill>
              <a:blip r:embed="rId3"/>
              <a:stretch>
                <a:fillRect l="0" t="-5090" r="0" b="-5090"/>
              </a:stretch>
            </a:blipFill>
          </p:spPr>
        </p:sp>
      </p:grpSp>
      <p:sp>
        <p:nvSpPr>
          <p:cNvPr name="TextBox 9" id="9"/>
          <p:cNvSpPr txBox="true"/>
          <p:nvPr/>
        </p:nvSpPr>
        <p:spPr>
          <a:xfrm rot="0">
            <a:off x="1939517" y="6636305"/>
            <a:ext cx="6297107" cy="192532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Quality Assurance</a:t>
            </a:r>
          </a:p>
        </p:txBody>
      </p:sp>
      <p:sp>
        <p:nvSpPr>
          <p:cNvPr name="TextBox 10" id="10"/>
          <p:cNvSpPr txBox="true"/>
          <p:nvPr/>
        </p:nvSpPr>
        <p:spPr>
          <a:xfrm rot="0">
            <a:off x="12740612" y="5663836"/>
            <a:ext cx="3528024" cy="349250"/>
          </a:xfrm>
          <a:prstGeom prst="rect">
            <a:avLst/>
          </a:prstGeom>
        </p:spPr>
        <p:txBody>
          <a:bodyPr anchor="t" rtlCol="false" tIns="0" lIns="0" bIns="0" rIns="0">
            <a:spAutoFit/>
          </a:bodyPr>
          <a:lstStyle/>
          <a:p>
            <a:pPr algn="r">
              <a:lnSpc>
                <a:spcPts val="2800"/>
              </a:lnSpc>
            </a:pPr>
            <a:r>
              <a:rPr lang="en-US" sz="2000" b="true">
                <a:solidFill>
                  <a:srgbClr val="231F20"/>
                </a:solidFill>
                <a:latin typeface="TT Firs Neue Bold"/>
                <a:ea typeface="TT Firs Neue Bold"/>
                <a:cs typeface="TT Firs Neue Bold"/>
                <a:sym typeface="TT Firs Neue Bold"/>
              </a:rPr>
              <a:t>www.reallygreatsite.com</a:t>
            </a:r>
          </a:p>
        </p:txBody>
      </p:sp>
      <p:sp>
        <p:nvSpPr>
          <p:cNvPr name="TextBox 11" id="11"/>
          <p:cNvSpPr txBox="true"/>
          <p:nvPr/>
        </p:nvSpPr>
        <p:spPr>
          <a:xfrm rot="0">
            <a:off x="9498493" y="6626780"/>
            <a:ext cx="7559698" cy="2111375"/>
          </a:xfrm>
          <a:prstGeom prst="rect">
            <a:avLst/>
          </a:prstGeom>
        </p:spPr>
        <p:txBody>
          <a:bodyPr anchor="t" rtlCol="false" tIns="0" lIns="0" bIns="0" rIns="0">
            <a:spAutoFit/>
          </a:bodyPr>
          <a:lstStyle/>
          <a:p>
            <a:pPr algn="l">
              <a:lnSpc>
                <a:spcPts val="2800"/>
              </a:lnSpc>
            </a:pPr>
            <a:r>
              <a:rPr lang="en-US" sz="2000">
                <a:solidFill>
                  <a:srgbClr val="231F20"/>
                </a:solidFill>
                <a:latin typeface="TT Firs Neue"/>
                <a:ea typeface="TT Firs Neue"/>
                <a:cs typeface="TT Firs Neue"/>
                <a:sym typeface="TT Firs Neue"/>
              </a:rPr>
              <a:t>F</a:t>
            </a:r>
            <a:r>
              <a:rPr lang="en-US" sz="2000">
                <a:solidFill>
                  <a:srgbClr val="231F20"/>
                </a:solidFill>
                <a:latin typeface="TT Firs Neue"/>
                <a:ea typeface="TT Firs Neue"/>
                <a:cs typeface="TT Firs Neue"/>
                <a:sym typeface="TT Firs Neue"/>
              </a:rPr>
              <a:t>ood safety and quality control are central to our production process. We follow strict hygiene protocols in food handling, cooking, and packaging. Ingredients are inspected daily, and cooking standards are monitored to maintain consistency across all orders. This commitment to quality not only protects our customers but also builds long-term trust in our product.</a:t>
            </a:r>
          </a:p>
        </p:txBody>
      </p:sp>
      <p:grpSp>
        <p:nvGrpSpPr>
          <p:cNvPr name="Group 12" id="12"/>
          <p:cNvGrpSpPr/>
          <p:nvPr/>
        </p:nvGrpSpPr>
        <p:grpSpPr>
          <a:xfrm rot="5400000">
            <a:off x="9163019" y="3577614"/>
            <a:ext cx="18243817" cy="1320189"/>
            <a:chOff x="0" y="0"/>
            <a:chExt cx="24325089" cy="1760252"/>
          </a:xfrm>
        </p:grpSpPr>
        <p:sp>
          <p:nvSpPr>
            <p:cNvPr name="Freeform 13" id="13"/>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23" id="23"/>
          <p:cNvSpPr/>
          <p:nvPr/>
        </p:nvSpPr>
        <p:spPr>
          <a:xfrm flipH="false" flipV="false" rot="0">
            <a:off x="6963394" y="9159563"/>
            <a:ext cx="2180606" cy="1855498"/>
          </a:xfrm>
          <a:custGeom>
            <a:avLst/>
            <a:gdLst/>
            <a:ahLst/>
            <a:cxnLst/>
            <a:rect r="r" b="b" t="t" l="l"/>
            <a:pathLst>
              <a:path h="1855498" w="2180606">
                <a:moveTo>
                  <a:pt x="0" y="0"/>
                </a:moveTo>
                <a:lnTo>
                  <a:pt x="2180606" y="0"/>
                </a:lnTo>
                <a:lnTo>
                  <a:pt x="2180606" y="1855498"/>
                </a:lnTo>
                <a:lnTo>
                  <a:pt x="0" y="18554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4" id="24"/>
          <p:cNvSpPr/>
          <p:nvPr/>
        </p:nvSpPr>
        <p:spPr>
          <a:xfrm flipH="false" flipV="false" rot="0">
            <a:off x="10925548" y="260074"/>
            <a:ext cx="1234795" cy="617398"/>
          </a:xfrm>
          <a:custGeom>
            <a:avLst/>
            <a:gdLst/>
            <a:ahLst/>
            <a:cxnLst/>
            <a:rect r="r" b="b" t="t" l="l"/>
            <a:pathLst>
              <a:path h="617398" w="1234795">
                <a:moveTo>
                  <a:pt x="0" y="0"/>
                </a:moveTo>
                <a:lnTo>
                  <a:pt x="1234795" y="0"/>
                </a:lnTo>
                <a:lnTo>
                  <a:pt x="1234795" y="617398"/>
                </a:lnTo>
                <a:lnTo>
                  <a:pt x="0" y="6173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5" id="25"/>
          <p:cNvSpPr/>
          <p:nvPr/>
        </p:nvSpPr>
        <p:spPr>
          <a:xfrm flipH="false" flipV="false" rot="-8483568">
            <a:off x="721455" y="5930051"/>
            <a:ext cx="614490" cy="1134126"/>
          </a:xfrm>
          <a:custGeom>
            <a:avLst/>
            <a:gdLst/>
            <a:ahLst/>
            <a:cxnLst/>
            <a:rect r="r" b="b" t="t" l="l"/>
            <a:pathLst>
              <a:path h="1134126" w="614490">
                <a:moveTo>
                  <a:pt x="0" y="0"/>
                </a:moveTo>
                <a:lnTo>
                  <a:pt x="614490" y="0"/>
                </a:lnTo>
                <a:lnTo>
                  <a:pt x="614490" y="1134126"/>
                </a:lnTo>
                <a:lnTo>
                  <a:pt x="0" y="113412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6" id="26"/>
          <p:cNvSpPr/>
          <p:nvPr/>
        </p:nvSpPr>
        <p:spPr>
          <a:xfrm flipH="false" flipV="true" rot="0">
            <a:off x="15033840" y="9258300"/>
            <a:ext cx="1234795" cy="617398"/>
          </a:xfrm>
          <a:custGeom>
            <a:avLst/>
            <a:gdLst/>
            <a:ahLst/>
            <a:cxnLst/>
            <a:rect r="r" b="b" t="t" l="l"/>
            <a:pathLst>
              <a:path h="617398" w="1234795">
                <a:moveTo>
                  <a:pt x="0" y="617398"/>
                </a:moveTo>
                <a:lnTo>
                  <a:pt x="1234796" y="617398"/>
                </a:lnTo>
                <a:lnTo>
                  <a:pt x="1234796" y="0"/>
                </a:lnTo>
                <a:lnTo>
                  <a:pt x="0" y="0"/>
                </a:lnTo>
                <a:lnTo>
                  <a:pt x="0" y="617398"/>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7" id="27"/>
          <p:cNvSpPr/>
          <p:nvPr/>
        </p:nvSpPr>
        <p:spPr>
          <a:xfrm flipH="false" flipV="false" rot="0">
            <a:off x="9238036" y="4712836"/>
            <a:ext cx="832940" cy="822339"/>
          </a:xfrm>
          <a:custGeom>
            <a:avLst/>
            <a:gdLst/>
            <a:ahLst/>
            <a:cxnLst/>
            <a:rect r="r" b="b" t="t" l="l"/>
            <a:pathLst>
              <a:path h="822339" w="832940">
                <a:moveTo>
                  <a:pt x="0" y="0"/>
                </a:moveTo>
                <a:lnTo>
                  <a:pt x="832940" y="0"/>
                </a:lnTo>
                <a:lnTo>
                  <a:pt x="832940" y="822338"/>
                </a:lnTo>
                <a:lnTo>
                  <a:pt x="0" y="82233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8661" y="3048674"/>
            <a:ext cx="18577967" cy="7433620"/>
            <a:chOff x="0" y="0"/>
            <a:chExt cx="4892963" cy="1957826"/>
          </a:xfrm>
        </p:grpSpPr>
        <p:sp>
          <p:nvSpPr>
            <p:cNvPr name="Freeform 3" id="3"/>
            <p:cNvSpPr/>
            <p:nvPr/>
          </p:nvSpPr>
          <p:spPr>
            <a:xfrm flipH="false" flipV="false" rot="0">
              <a:off x="0" y="0"/>
              <a:ext cx="4892963" cy="1957826"/>
            </a:xfrm>
            <a:custGeom>
              <a:avLst/>
              <a:gdLst/>
              <a:ahLst/>
              <a:cxnLst/>
              <a:rect r="r" b="b" t="t" l="l"/>
              <a:pathLst>
                <a:path h="1957826" w="4892963">
                  <a:moveTo>
                    <a:pt x="0" y="0"/>
                  </a:moveTo>
                  <a:lnTo>
                    <a:pt x="4892963" y="0"/>
                  </a:lnTo>
                  <a:lnTo>
                    <a:pt x="4892963" y="1957826"/>
                  </a:lnTo>
                  <a:lnTo>
                    <a:pt x="0" y="1957826"/>
                  </a:lnTo>
                  <a:close/>
                </a:path>
              </a:pathLst>
            </a:custGeom>
            <a:solidFill>
              <a:srgbClr val="FFD230"/>
            </a:solidFill>
          </p:spPr>
        </p:sp>
        <p:sp>
          <p:nvSpPr>
            <p:cNvPr name="TextBox 4" id="4"/>
            <p:cNvSpPr txBox="true"/>
            <p:nvPr/>
          </p:nvSpPr>
          <p:spPr>
            <a:xfrm>
              <a:off x="0" y="-47625"/>
              <a:ext cx="4892963" cy="2005451"/>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1568866" y="2786296"/>
            <a:ext cx="4611347" cy="4292578"/>
          </a:xfrm>
          <a:custGeom>
            <a:avLst/>
            <a:gdLst/>
            <a:ahLst/>
            <a:cxnLst/>
            <a:rect r="r" b="b" t="t" l="l"/>
            <a:pathLst>
              <a:path h="4292578" w="4611347">
                <a:moveTo>
                  <a:pt x="0" y="0"/>
                </a:moveTo>
                <a:lnTo>
                  <a:pt x="4611347" y="0"/>
                </a:lnTo>
                <a:lnTo>
                  <a:pt x="4611347" y="4292578"/>
                </a:lnTo>
                <a:lnTo>
                  <a:pt x="0" y="4292578"/>
                </a:lnTo>
                <a:lnTo>
                  <a:pt x="0" y="0"/>
                </a:lnTo>
                <a:close/>
              </a:path>
            </a:pathLst>
          </a:custGeom>
          <a:blipFill>
            <a:blip r:embed="rId2"/>
            <a:stretch>
              <a:fillRect l="-21577" t="0" r="-17926" b="0"/>
            </a:stretch>
          </a:blipFill>
        </p:spPr>
      </p:sp>
      <p:sp>
        <p:nvSpPr>
          <p:cNvPr name="Freeform 6" id="6"/>
          <p:cNvSpPr/>
          <p:nvPr/>
        </p:nvSpPr>
        <p:spPr>
          <a:xfrm flipH="false" flipV="false" rot="0">
            <a:off x="12335006" y="2819906"/>
            <a:ext cx="4062450" cy="4458993"/>
          </a:xfrm>
          <a:custGeom>
            <a:avLst/>
            <a:gdLst/>
            <a:ahLst/>
            <a:cxnLst/>
            <a:rect r="r" b="b" t="t" l="l"/>
            <a:pathLst>
              <a:path h="4458993" w="4062450">
                <a:moveTo>
                  <a:pt x="0" y="0"/>
                </a:moveTo>
                <a:lnTo>
                  <a:pt x="4062450" y="0"/>
                </a:lnTo>
                <a:lnTo>
                  <a:pt x="4062450" y="4458993"/>
                </a:lnTo>
                <a:lnTo>
                  <a:pt x="0" y="4458993"/>
                </a:lnTo>
                <a:lnTo>
                  <a:pt x="0" y="0"/>
                </a:lnTo>
                <a:close/>
              </a:path>
            </a:pathLst>
          </a:custGeom>
          <a:blipFill>
            <a:blip r:embed="rId3"/>
            <a:stretch>
              <a:fillRect l="-31615" t="0" r="-32876" b="0"/>
            </a:stretch>
          </a:blipFill>
        </p:spPr>
      </p:sp>
      <p:sp>
        <p:nvSpPr>
          <p:cNvPr name="Freeform 7" id="7"/>
          <p:cNvSpPr/>
          <p:nvPr/>
        </p:nvSpPr>
        <p:spPr>
          <a:xfrm flipH="false" flipV="false" rot="0">
            <a:off x="6712796" y="2951544"/>
            <a:ext cx="4475075" cy="4715975"/>
          </a:xfrm>
          <a:custGeom>
            <a:avLst/>
            <a:gdLst/>
            <a:ahLst/>
            <a:cxnLst/>
            <a:rect r="r" b="b" t="t" l="l"/>
            <a:pathLst>
              <a:path h="4715975" w="4475075">
                <a:moveTo>
                  <a:pt x="0" y="0"/>
                </a:moveTo>
                <a:lnTo>
                  <a:pt x="4475074" y="0"/>
                </a:lnTo>
                <a:lnTo>
                  <a:pt x="4475074" y="4715975"/>
                </a:lnTo>
                <a:lnTo>
                  <a:pt x="0" y="4715975"/>
                </a:lnTo>
                <a:lnTo>
                  <a:pt x="0" y="0"/>
                </a:lnTo>
                <a:close/>
              </a:path>
            </a:pathLst>
          </a:custGeom>
          <a:blipFill>
            <a:blip r:embed="rId4"/>
            <a:stretch>
              <a:fillRect l="-38295" t="-12212" r="-38922" b="0"/>
            </a:stretch>
          </a:blipFill>
        </p:spPr>
      </p:sp>
      <p:sp>
        <p:nvSpPr>
          <p:cNvPr name="TextBox 8" id="8"/>
          <p:cNvSpPr txBox="true"/>
          <p:nvPr/>
        </p:nvSpPr>
        <p:spPr>
          <a:xfrm rot="0">
            <a:off x="2325827" y="7788124"/>
            <a:ext cx="3191885" cy="1054100"/>
          </a:xfrm>
          <a:prstGeom prst="rect">
            <a:avLst/>
          </a:prstGeom>
        </p:spPr>
        <p:txBody>
          <a:bodyPr anchor="t" rtlCol="false" tIns="0" lIns="0" bIns="0" rIns="0">
            <a:spAutoFit/>
          </a:bodyPr>
          <a:lstStyle/>
          <a:p>
            <a:pPr algn="ctr">
              <a:lnSpc>
                <a:spcPts val="2800"/>
              </a:lnSpc>
            </a:pPr>
            <a:r>
              <a:rPr lang="en-US" sz="2000">
                <a:solidFill>
                  <a:srgbClr val="0B0A0A"/>
                </a:solidFill>
                <a:latin typeface="TT Firs Neue"/>
                <a:ea typeface="TT Firs Neue"/>
                <a:cs typeface="TT Firs Neue"/>
                <a:sym typeface="TT Firs Neue"/>
              </a:rPr>
              <a:t>Juicy, seasoned patties with t</a:t>
            </a:r>
            <a:r>
              <a:rPr lang="en-US" sz="2000">
                <a:solidFill>
                  <a:srgbClr val="0B0A0A"/>
                </a:solidFill>
                <a:latin typeface="TT Firs Neue"/>
                <a:ea typeface="TT Firs Neue"/>
                <a:cs typeface="TT Firs Neue"/>
                <a:sym typeface="TT Firs Neue"/>
              </a:rPr>
              <a:t>raditional toppings and melted cheese.</a:t>
            </a:r>
          </a:p>
        </p:txBody>
      </p:sp>
      <p:sp>
        <p:nvSpPr>
          <p:cNvPr name="TextBox 9" id="9"/>
          <p:cNvSpPr txBox="true"/>
          <p:nvPr/>
        </p:nvSpPr>
        <p:spPr>
          <a:xfrm rot="0">
            <a:off x="7112775" y="8140549"/>
            <a:ext cx="4075095" cy="701675"/>
          </a:xfrm>
          <a:prstGeom prst="rect">
            <a:avLst/>
          </a:prstGeom>
        </p:spPr>
        <p:txBody>
          <a:bodyPr anchor="t" rtlCol="false" tIns="0" lIns="0" bIns="0" rIns="0">
            <a:spAutoFit/>
          </a:bodyPr>
          <a:lstStyle/>
          <a:p>
            <a:pPr algn="ctr">
              <a:lnSpc>
                <a:spcPts val="2800"/>
              </a:lnSpc>
            </a:pPr>
            <a:r>
              <a:rPr lang="en-US" sz="2000">
                <a:solidFill>
                  <a:srgbClr val="0B0A0A"/>
                </a:solidFill>
                <a:latin typeface="TT Firs Neue"/>
                <a:ea typeface="TT Firs Neue"/>
                <a:cs typeface="TT Firs Neue"/>
                <a:sym typeface="TT Firs Neue"/>
              </a:rPr>
              <a:t>Made with lentils, bean</a:t>
            </a:r>
            <a:r>
              <a:rPr lang="en-US" sz="2000">
                <a:solidFill>
                  <a:srgbClr val="0B0A0A"/>
                </a:solidFill>
                <a:latin typeface="TT Firs Neue"/>
                <a:ea typeface="TT Firs Neue"/>
                <a:cs typeface="TT Firs Neue"/>
                <a:sym typeface="TT Firs Neue"/>
              </a:rPr>
              <a:t>s, or soy protein for a healthy twist.</a:t>
            </a:r>
          </a:p>
        </p:txBody>
      </p:sp>
      <p:sp>
        <p:nvSpPr>
          <p:cNvPr name="TextBox 10" id="10"/>
          <p:cNvSpPr txBox="true"/>
          <p:nvPr/>
        </p:nvSpPr>
        <p:spPr>
          <a:xfrm rot="0">
            <a:off x="12719022" y="7788124"/>
            <a:ext cx="3345645" cy="1054100"/>
          </a:xfrm>
          <a:prstGeom prst="rect">
            <a:avLst/>
          </a:prstGeom>
        </p:spPr>
        <p:txBody>
          <a:bodyPr anchor="t" rtlCol="false" tIns="0" lIns="0" bIns="0" rIns="0">
            <a:spAutoFit/>
          </a:bodyPr>
          <a:lstStyle/>
          <a:p>
            <a:pPr algn="ctr">
              <a:lnSpc>
                <a:spcPts val="2800"/>
              </a:lnSpc>
            </a:pPr>
            <a:r>
              <a:rPr lang="en-US" sz="2000">
                <a:solidFill>
                  <a:srgbClr val="0B0A0A"/>
                </a:solidFill>
                <a:latin typeface="TT Firs Neue"/>
                <a:ea typeface="TT Firs Neue"/>
                <a:cs typeface="TT Firs Neue"/>
                <a:sym typeface="TT Firs Neue"/>
              </a:rPr>
              <a:t>Monthly limited-edition </a:t>
            </a:r>
            <a:r>
              <a:rPr lang="en-US" sz="2000">
                <a:solidFill>
                  <a:srgbClr val="0B0A0A"/>
                </a:solidFill>
                <a:latin typeface="TT Firs Neue"/>
                <a:ea typeface="TT Firs Neue"/>
                <a:cs typeface="TT Firs Neue"/>
                <a:sym typeface="TT Firs Neue"/>
              </a:rPr>
              <a:t>creations with international inspirations.</a:t>
            </a:r>
          </a:p>
        </p:txBody>
      </p:sp>
      <p:sp>
        <p:nvSpPr>
          <p:cNvPr name="TextBox 11" id="11"/>
          <p:cNvSpPr txBox="true"/>
          <p:nvPr/>
        </p:nvSpPr>
        <p:spPr>
          <a:xfrm rot="0">
            <a:off x="1890544" y="7231274"/>
            <a:ext cx="4062450" cy="405765"/>
          </a:xfrm>
          <a:prstGeom prst="rect">
            <a:avLst/>
          </a:prstGeom>
        </p:spPr>
        <p:txBody>
          <a:bodyPr anchor="t" rtlCol="false" tIns="0" lIns="0" bIns="0" rIns="0">
            <a:spAutoFit/>
          </a:bodyPr>
          <a:lstStyle/>
          <a:p>
            <a:pPr algn="ctr">
              <a:lnSpc>
                <a:spcPts val="3359"/>
              </a:lnSpc>
              <a:spcBef>
                <a:spcPct val="0"/>
              </a:spcBef>
            </a:pPr>
            <a:r>
              <a:rPr lang="en-US" b="true" sz="2400">
                <a:solidFill>
                  <a:srgbClr val="0B0A0A"/>
                </a:solidFill>
                <a:latin typeface="TT Firs Neue Bold"/>
                <a:ea typeface="TT Firs Neue Bold"/>
                <a:cs typeface="TT Firs Neue Bold"/>
                <a:sym typeface="TT Firs Neue Bold"/>
              </a:rPr>
              <a:t>Classic</a:t>
            </a:r>
            <a:r>
              <a:rPr lang="en-US" b="true" sz="2400">
                <a:solidFill>
                  <a:srgbClr val="0B0A0A"/>
                </a:solidFill>
                <a:latin typeface="TT Firs Neue Bold"/>
                <a:ea typeface="TT Firs Neue Bold"/>
                <a:cs typeface="TT Firs Neue Bold"/>
                <a:sym typeface="TT Firs Neue Bold"/>
              </a:rPr>
              <a:t> Beef Burgers</a:t>
            </a:r>
          </a:p>
        </p:txBody>
      </p:sp>
      <p:sp>
        <p:nvSpPr>
          <p:cNvPr name="TextBox 12" id="12"/>
          <p:cNvSpPr txBox="true"/>
          <p:nvPr/>
        </p:nvSpPr>
        <p:spPr>
          <a:xfrm rot="0">
            <a:off x="7112775" y="7231274"/>
            <a:ext cx="4062450" cy="824865"/>
          </a:xfrm>
          <a:prstGeom prst="rect">
            <a:avLst/>
          </a:prstGeom>
        </p:spPr>
        <p:txBody>
          <a:bodyPr anchor="t" rtlCol="false" tIns="0" lIns="0" bIns="0" rIns="0">
            <a:spAutoFit/>
          </a:bodyPr>
          <a:lstStyle/>
          <a:p>
            <a:pPr algn="ctr">
              <a:lnSpc>
                <a:spcPts val="3359"/>
              </a:lnSpc>
              <a:spcBef>
                <a:spcPct val="0"/>
              </a:spcBef>
            </a:pPr>
            <a:r>
              <a:rPr lang="en-US" b="true" sz="2400">
                <a:solidFill>
                  <a:srgbClr val="0B0A0A"/>
                </a:solidFill>
                <a:latin typeface="TT Firs Neue Bold"/>
                <a:ea typeface="TT Firs Neue Bold"/>
                <a:cs typeface="TT Firs Neue Bold"/>
                <a:sym typeface="TT Firs Neue Bold"/>
              </a:rPr>
              <a:t>Vegan &amp; Plant-Bas</a:t>
            </a:r>
            <a:r>
              <a:rPr lang="en-US" b="true" sz="2400">
                <a:solidFill>
                  <a:srgbClr val="0B0A0A"/>
                </a:solidFill>
                <a:latin typeface="TT Firs Neue Bold"/>
                <a:ea typeface="TT Firs Neue Bold"/>
                <a:cs typeface="TT Firs Neue Bold"/>
                <a:sym typeface="TT Firs Neue Bold"/>
              </a:rPr>
              <a:t>ed Options</a:t>
            </a:r>
          </a:p>
        </p:txBody>
      </p:sp>
      <p:sp>
        <p:nvSpPr>
          <p:cNvPr name="TextBox 13" id="13"/>
          <p:cNvSpPr txBox="true"/>
          <p:nvPr/>
        </p:nvSpPr>
        <p:spPr>
          <a:xfrm rot="0">
            <a:off x="12335006" y="7231274"/>
            <a:ext cx="4062450" cy="405765"/>
          </a:xfrm>
          <a:prstGeom prst="rect">
            <a:avLst/>
          </a:prstGeom>
        </p:spPr>
        <p:txBody>
          <a:bodyPr anchor="t" rtlCol="false" tIns="0" lIns="0" bIns="0" rIns="0">
            <a:spAutoFit/>
          </a:bodyPr>
          <a:lstStyle/>
          <a:p>
            <a:pPr algn="ctr">
              <a:lnSpc>
                <a:spcPts val="3359"/>
              </a:lnSpc>
              <a:spcBef>
                <a:spcPct val="0"/>
              </a:spcBef>
            </a:pPr>
            <a:r>
              <a:rPr lang="en-US" b="true" sz="2400">
                <a:solidFill>
                  <a:srgbClr val="0B0A0A"/>
                </a:solidFill>
                <a:latin typeface="TT Firs Neue Bold"/>
                <a:ea typeface="TT Firs Neue Bold"/>
                <a:cs typeface="TT Firs Neue Bold"/>
                <a:sym typeface="TT Firs Neue Bold"/>
              </a:rPr>
              <a:t>Specialty</a:t>
            </a:r>
            <a:r>
              <a:rPr lang="en-US" b="true" sz="2400">
                <a:solidFill>
                  <a:srgbClr val="0B0A0A"/>
                </a:solidFill>
                <a:latin typeface="TT Firs Neue Bold"/>
                <a:ea typeface="TT Firs Neue Bold"/>
                <a:cs typeface="TT Firs Neue Bold"/>
                <a:sym typeface="TT Firs Neue Bold"/>
              </a:rPr>
              <a:t> Burgers</a:t>
            </a:r>
          </a:p>
        </p:txBody>
      </p:sp>
      <p:sp>
        <p:nvSpPr>
          <p:cNvPr name="TextBox 14" id="14"/>
          <p:cNvSpPr txBox="true"/>
          <p:nvPr/>
        </p:nvSpPr>
        <p:spPr>
          <a:xfrm rot="0">
            <a:off x="2957285" y="1518201"/>
            <a:ext cx="12386075" cy="1068070"/>
          </a:xfrm>
          <a:prstGeom prst="rect">
            <a:avLst/>
          </a:prstGeom>
        </p:spPr>
        <p:txBody>
          <a:bodyPr anchor="t" rtlCol="false" tIns="0" lIns="0" bIns="0" rIns="0">
            <a:spAutoFit/>
          </a:bodyPr>
          <a:lstStyle/>
          <a:p>
            <a:pPr algn="ctr">
              <a:lnSpc>
                <a:spcPts val="6800"/>
              </a:lnSpc>
            </a:pPr>
            <a:r>
              <a:rPr lang="en-US" sz="6800" spc="-374">
                <a:solidFill>
                  <a:srgbClr val="42220B"/>
                </a:solidFill>
                <a:latin typeface="Heading Now 71-78"/>
                <a:ea typeface="Heading Now 71-78"/>
                <a:cs typeface="Heading Now 71-78"/>
                <a:sym typeface="Heading Now 71-78"/>
              </a:rPr>
              <a:t>Menu Categories</a:t>
            </a:r>
          </a:p>
        </p:txBody>
      </p:sp>
      <p:grpSp>
        <p:nvGrpSpPr>
          <p:cNvPr name="Group 15" id="15"/>
          <p:cNvGrpSpPr/>
          <p:nvPr/>
        </p:nvGrpSpPr>
        <p:grpSpPr>
          <a:xfrm rot="0">
            <a:off x="22092" y="-815968"/>
            <a:ext cx="18243817" cy="1320189"/>
            <a:chOff x="0" y="0"/>
            <a:chExt cx="24325089" cy="1760252"/>
          </a:xfrm>
        </p:grpSpPr>
        <p:sp>
          <p:nvSpPr>
            <p:cNvPr name="Freeform 16" id="16"/>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26" id="26"/>
          <p:cNvSpPr/>
          <p:nvPr/>
        </p:nvSpPr>
        <p:spPr>
          <a:xfrm flipH="true" flipV="false" rot="2196487">
            <a:off x="16359398" y="6485110"/>
            <a:ext cx="652692" cy="1062073"/>
          </a:xfrm>
          <a:custGeom>
            <a:avLst/>
            <a:gdLst/>
            <a:ahLst/>
            <a:cxnLst/>
            <a:rect r="r" b="b" t="t" l="l"/>
            <a:pathLst>
              <a:path h="1062073" w="652692">
                <a:moveTo>
                  <a:pt x="652692" y="0"/>
                </a:moveTo>
                <a:lnTo>
                  <a:pt x="0" y="0"/>
                </a:lnTo>
                <a:lnTo>
                  <a:pt x="0" y="1062072"/>
                </a:lnTo>
                <a:lnTo>
                  <a:pt x="652692" y="1062072"/>
                </a:lnTo>
                <a:lnTo>
                  <a:pt x="652692"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7" id="27"/>
          <p:cNvSpPr/>
          <p:nvPr/>
        </p:nvSpPr>
        <p:spPr>
          <a:xfrm flipH="false" flipV="false" rot="-8483568">
            <a:off x="1855550" y="3324497"/>
            <a:ext cx="614490" cy="1134126"/>
          </a:xfrm>
          <a:custGeom>
            <a:avLst/>
            <a:gdLst/>
            <a:ahLst/>
            <a:cxnLst/>
            <a:rect r="r" b="b" t="t" l="l"/>
            <a:pathLst>
              <a:path h="1134126" w="614490">
                <a:moveTo>
                  <a:pt x="0" y="0"/>
                </a:moveTo>
                <a:lnTo>
                  <a:pt x="614490" y="0"/>
                </a:lnTo>
                <a:lnTo>
                  <a:pt x="614490" y="1134125"/>
                </a:lnTo>
                <a:lnTo>
                  <a:pt x="0" y="11341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false" flipV="false" rot="-5129913">
            <a:off x="10076722" y="3031339"/>
            <a:ext cx="1005972" cy="1034531"/>
          </a:xfrm>
          <a:custGeom>
            <a:avLst/>
            <a:gdLst/>
            <a:ahLst/>
            <a:cxnLst/>
            <a:rect r="r" b="b" t="t" l="l"/>
            <a:pathLst>
              <a:path h="1034531" w="1005972">
                <a:moveTo>
                  <a:pt x="0" y="0"/>
                </a:moveTo>
                <a:lnTo>
                  <a:pt x="1005972" y="0"/>
                </a:lnTo>
                <a:lnTo>
                  <a:pt x="1005972" y="1034530"/>
                </a:lnTo>
                <a:lnTo>
                  <a:pt x="0" y="1034530"/>
                </a:lnTo>
                <a:lnTo>
                  <a:pt x="0" y="0"/>
                </a:lnTo>
                <a:close/>
              </a:path>
            </a:pathLst>
          </a:custGeom>
          <a:blipFill>
            <a:blip r:embed="rId11">
              <a:extLst>
                <a:ext uri="{96DAC541-7B7A-43D3-8B79-37D633B846F1}">
                  <asvg:svgBlip xmlns:asvg="http://schemas.microsoft.com/office/drawing/2016/SVG/main" r:embed="rId12"/>
                </a:ext>
              </a:extLst>
            </a:blip>
            <a:stretch>
              <a:fillRect l="-62318" t="-51524" r="0" b="0"/>
            </a:stretch>
          </a:blipFill>
        </p:spPr>
      </p:sp>
      <p:sp>
        <p:nvSpPr>
          <p:cNvPr name="Freeform 29" id="29"/>
          <p:cNvSpPr/>
          <p:nvPr/>
        </p:nvSpPr>
        <p:spPr>
          <a:xfrm flipH="false" flipV="false" rot="-5400000">
            <a:off x="12107972" y="9098801"/>
            <a:ext cx="857813" cy="820909"/>
          </a:xfrm>
          <a:custGeom>
            <a:avLst/>
            <a:gdLst/>
            <a:ahLst/>
            <a:cxnLst/>
            <a:rect r="r" b="b" t="t" l="l"/>
            <a:pathLst>
              <a:path h="820909" w="857813">
                <a:moveTo>
                  <a:pt x="0" y="0"/>
                </a:moveTo>
                <a:lnTo>
                  <a:pt x="857813" y="0"/>
                </a:lnTo>
                <a:lnTo>
                  <a:pt x="857813" y="820909"/>
                </a:lnTo>
                <a:lnTo>
                  <a:pt x="0" y="820909"/>
                </a:lnTo>
                <a:lnTo>
                  <a:pt x="0" y="0"/>
                </a:lnTo>
                <a:close/>
              </a:path>
            </a:pathLst>
          </a:custGeom>
          <a:blipFill>
            <a:blip r:embed="rId13">
              <a:extLst>
                <a:ext uri="{96DAC541-7B7A-43D3-8B79-37D633B846F1}">
                  <asvg:svgBlip xmlns:asvg="http://schemas.microsoft.com/office/drawing/2016/SVG/main" r:embed="rId14"/>
                </a:ext>
              </a:extLst>
            </a:blip>
            <a:stretch>
              <a:fillRect l="0" t="0" r="0" b="-55014"/>
            </a:stretch>
          </a:blipFill>
        </p:spPr>
      </p:sp>
      <p:sp>
        <p:nvSpPr>
          <p:cNvPr name="Freeform 30" id="30"/>
          <p:cNvSpPr/>
          <p:nvPr/>
        </p:nvSpPr>
        <p:spPr>
          <a:xfrm flipH="false" flipV="true" rot="-5400000">
            <a:off x="3492862" y="1365993"/>
            <a:ext cx="857813" cy="820909"/>
          </a:xfrm>
          <a:custGeom>
            <a:avLst/>
            <a:gdLst/>
            <a:ahLst/>
            <a:cxnLst/>
            <a:rect r="r" b="b" t="t" l="l"/>
            <a:pathLst>
              <a:path h="820909" w="857813">
                <a:moveTo>
                  <a:pt x="0" y="820909"/>
                </a:moveTo>
                <a:lnTo>
                  <a:pt x="857813" y="820909"/>
                </a:lnTo>
                <a:lnTo>
                  <a:pt x="857813" y="0"/>
                </a:lnTo>
                <a:lnTo>
                  <a:pt x="0" y="0"/>
                </a:lnTo>
                <a:lnTo>
                  <a:pt x="0" y="820909"/>
                </a:lnTo>
                <a:close/>
              </a:path>
            </a:pathLst>
          </a:custGeom>
          <a:blipFill>
            <a:blip r:embed="rId15">
              <a:extLst>
                <a:ext uri="{96DAC541-7B7A-43D3-8B79-37D633B846F1}">
                  <asvg:svgBlip xmlns:asvg="http://schemas.microsoft.com/office/drawing/2016/SVG/main" r:embed="rId16"/>
                </a:ext>
              </a:extLst>
            </a:blip>
            <a:stretch>
              <a:fillRect l="0" t="0" r="0" b="-55014"/>
            </a:stretch>
          </a:blipFill>
        </p:spPr>
      </p:sp>
      <p:sp>
        <p:nvSpPr>
          <p:cNvPr name="Freeform 31" id="31"/>
          <p:cNvSpPr/>
          <p:nvPr/>
        </p:nvSpPr>
        <p:spPr>
          <a:xfrm flipH="false" flipV="false" rot="0">
            <a:off x="16685744" y="1776447"/>
            <a:ext cx="2180606" cy="1855498"/>
          </a:xfrm>
          <a:custGeom>
            <a:avLst/>
            <a:gdLst/>
            <a:ahLst/>
            <a:cxnLst/>
            <a:rect r="r" b="b" t="t" l="l"/>
            <a:pathLst>
              <a:path h="1855498" w="2180606">
                <a:moveTo>
                  <a:pt x="0" y="0"/>
                </a:moveTo>
                <a:lnTo>
                  <a:pt x="2180606" y="0"/>
                </a:lnTo>
                <a:lnTo>
                  <a:pt x="2180606" y="1855498"/>
                </a:lnTo>
                <a:lnTo>
                  <a:pt x="0" y="185549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2" id="32"/>
          <p:cNvSpPr/>
          <p:nvPr/>
        </p:nvSpPr>
        <p:spPr>
          <a:xfrm flipH="false" flipV="false" rot="0">
            <a:off x="599794" y="6765484"/>
            <a:ext cx="857813" cy="820909"/>
          </a:xfrm>
          <a:custGeom>
            <a:avLst/>
            <a:gdLst/>
            <a:ahLst/>
            <a:cxnLst/>
            <a:rect r="r" b="b" t="t" l="l"/>
            <a:pathLst>
              <a:path h="820909" w="857813">
                <a:moveTo>
                  <a:pt x="0" y="0"/>
                </a:moveTo>
                <a:lnTo>
                  <a:pt x="857812" y="0"/>
                </a:lnTo>
                <a:lnTo>
                  <a:pt x="857812" y="820910"/>
                </a:lnTo>
                <a:lnTo>
                  <a:pt x="0" y="820910"/>
                </a:lnTo>
                <a:lnTo>
                  <a:pt x="0" y="0"/>
                </a:lnTo>
                <a:close/>
              </a:path>
            </a:pathLst>
          </a:custGeom>
          <a:blipFill>
            <a:blip r:embed="rId13">
              <a:extLst>
                <a:ext uri="{96DAC541-7B7A-43D3-8B79-37D633B846F1}">
                  <asvg:svgBlip xmlns:asvg="http://schemas.microsoft.com/office/drawing/2016/SVG/main" r:embed="rId14"/>
                </a:ext>
              </a:extLst>
            </a:blip>
            <a:stretch>
              <a:fillRect l="0" t="0" r="0" b="-55014"/>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67196" y="-598545"/>
            <a:ext cx="5713301" cy="11031040"/>
            <a:chOff x="0" y="0"/>
            <a:chExt cx="1504738" cy="2905294"/>
          </a:xfrm>
        </p:grpSpPr>
        <p:sp>
          <p:nvSpPr>
            <p:cNvPr name="Freeform 3" id="3"/>
            <p:cNvSpPr/>
            <p:nvPr/>
          </p:nvSpPr>
          <p:spPr>
            <a:xfrm flipH="false" flipV="false" rot="0">
              <a:off x="0" y="0"/>
              <a:ext cx="1504738" cy="2905294"/>
            </a:xfrm>
            <a:custGeom>
              <a:avLst/>
              <a:gdLst/>
              <a:ahLst/>
              <a:cxnLst/>
              <a:rect r="r" b="b" t="t" l="l"/>
              <a:pathLst>
                <a:path h="2905294" w="1504738">
                  <a:moveTo>
                    <a:pt x="0" y="0"/>
                  </a:moveTo>
                  <a:lnTo>
                    <a:pt x="1504738" y="0"/>
                  </a:lnTo>
                  <a:lnTo>
                    <a:pt x="1504738" y="2905294"/>
                  </a:lnTo>
                  <a:lnTo>
                    <a:pt x="0" y="2905294"/>
                  </a:lnTo>
                  <a:close/>
                </a:path>
              </a:pathLst>
            </a:custGeom>
            <a:solidFill>
              <a:srgbClr val="FFD230"/>
            </a:solidFill>
          </p:spPr>
        </p:sp>
        <p:sp>
          <p:nvSpPr>
            <p:cNvPr name="TextBox 4" id="4"/>
            <p:cNvSpPr txBox="true"/>
            <p:nvPr/>
          </p:nvSpPr>
          <p:spPr>
            <a:xfrm>
              <a:off x="0" y="-47625"/>
              <a:ext cx="1504738" cy="2952919"/>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2119462" y="5779426"/>
            <a:ext cx="4809848" cy="3059060"/>
            <a:chOff x="0" y="0"/>
            <a:chExt cx="745171" cy="473928"/>
          </a:xfrm>
        </p:grpSpPr>
        <p:sp>
          <p:nvSpPr>
            <p:cNvPr name="Freeform 6" id="6"/>
            <p:cNvSpPr/>
            <p:nvPr/>
          </p:nvSpPr>
          <p:spPr>
            <a:xfrm flipH="false" flipV="false" rot="0">
              <a:off x="0" y="0"/>
              <a:ext cx="745171" cy="473928"/>
            </a:xfrm>
            <a:custGeom>
              <a:avLst/>
              <a:gdLst/>
              <a:ahLst/>
              <a:cxnLst/>
              <a:rect r="r" b="b" t="t" l="l"/>
              <a:pathLst>
                <a:path h="473928" w="745171">
                  <a:moveTo>
                    <a:pt x="56336" y="0"/>
                  </a:moveTo>
                  <a:lnTo>
                    <a:pt x="688835" y="0"/>
                  </a:lnTo>
                  <a:cubicBezTo>
                    <a:pt x="703777" y="0"/>
                    <a:pt x="718106" y="5935"/>
                    <a:pt x="728671" y="16500"/>
                  </a:cubicBezTo>
                  <a:cubicBezTo>
                    <a:pt x="739236" y="27065"/>
                    <a:pt x="745171" y="41395"/>
                    <a:pt x="745171" y="56336"/>
                  </a:cubicBezTo>
                  <a:lnTo>
                    <a:pt x="745171" y="417593"/>
                  </a:lnTo>
                  <a:cubicBezTo>
                    <a:pt x="745171" y="432534"/>
                    <a:pt x="739236" y="446863"/>
                    <a:pt x="728671" y="457428"/>
                  </a:cubicBezTo>
                  <a:cubicBezTo>
                    <a:pt x="718106" y="467993"/>
                    <a:pt x="703777" y="473928"/>
                    <a:pt x="688835" y="473928"/>
                  </a:cubicBezTo>
                  <a:lnTo>
                    <a:pt x="56336" y="473928"/>
                  </a:lnTo>
                  <a:cubicBezTo>
                    <a:pt x="41395" y="473928"/>
                    <a:pt x="27065" y="467993"/>
                    <a:pt x="16500" y="457428"/>
                  </a:cubicBezTo>
                  <a:cubicBezTo>
                    <a:pt x="5935" y="446863"/>
                    <a:pt x="0" y="432534"/>
                    <a:pt x="0" y="417593"/>
                  </a:cubicBezTo>
                  <a:lnTo>
                    <a:pt x="0" y="56336"/>
                  </a:lnTo>
                  <a:cubicBezTo>
                    <a:pt x="0" y="41395"/>
                    <a:pt x="5935" y="27065"/>
                    <a:pt x="16500" y="16500"/>
                  </a:cubicBezTo>
                  <a:cubicBezTo>
                    <a:pt x="27065" y="5935"/>
                    <a:pt x="41395" y="0"/>
                    <a:pt x="56336" y="0"/>
                  </a:cubicBezTo>
                  <a:close/>
                </a:path>
              </a:pathLst>
            </a:custGeom>
            <a:blipFill>
              <a:blip r:embed="rId2"/>
              <a:stretch>
                <a:fillRect l="0" t="-57828" r="0" b="-57828"/>
              </a:stretch>
            </a:blipFill>
          </p:spPr>
        </p:sp>
      </p:grpSp>
      <p:grpSp>
        <p:nvGrpSpPr>
          <p:cNvPr name="Group 7" id="7"/>
          <p:cNvGrpSpPr/>
          <p:nvPr/>
        </p:nvGrpSpPr>
        <p:grpSpPr>
          <a:xfrm rot="0">
            <a:off x="1028700" y="-598545"/>
            <a:ext cx="5713301" cy="11031040"/>
            <a:chOff x="0" y="0"/>
            <a:chExt cx="1504738" cy="2905294"/>
          </a:xfrm>
        </p:grpSpPr>
        <p:sp>
          <p:nvSpPr>
            <p:cNvPr name="Freeform 8" id="8"/>
            <p:cNvSpPr/>
            <p:nvPr/>
          </p:nvSpPr>
          <p:spPr>
            <a:xfrm flipH="false" flipV="false" rot="0">
              <a:off x="0" y="0"/>
              <a:ext cx="1504738" cy="2905294"/>
            </a:xfrm>
            <a:custGeom>
              <a:avLst/>
              <a:gdLst/>
              <a:ahLst/>
              <a:cxnLst/>
              <a:rect r="r" b="b" t="t" l="l"/>
              <a:pathLst>
                <a:path h="2905294" w="1504738">
                  <a:moveTo>
                    <a:pt x="0" y="0"/>
                  </a:moveTo>
                  <a:lnTo>
                    <a:pt x="1504738" y="0"/>
                  </a:lnTo>
                  <a:lnTo>
                    <a:pt x="1504738" y="2905294"/>
                  </a:lnTo>
                  <a:lnTo>
                    <a:pt x="0" y="2905294"/>
                  </a:lnTo>
                  <a:close/>
                </a:path>
              </a:pathLst>
            </a:custGeom>
            <a:solidFill>
              <a:srgbClr val="FFD230"/>
            </a:solidFill>
          </p:spPr>
        </p:sp>
        <p:sp>
          <p:nvSpPr>
            <p:cNvPr name="TextBox 9" id="9"/>
            <p:cNvSpPr txBox="true"/>
            <p:nvPr/>
          </p:nvSpPr>
          <p:spPr>
            <a:xfrm>
              <a:off x="0" y="-47625"/>
              <a:ext cx="1504738" cy="2952919"/>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1621173" y="1400333"/>
            <a:ext cx="4809848" cy="3214278"/>
            <a:chOff x="0" y="0"/>
            <a:chExt cx="745171" cy="497976"/>
          </a:xfrm>
        </p:grpSpPr>
        <p:sp>
          <p:nvSpPr>
            <p:cNvPr name="Freeform 11" id="11"/>
            <p:cNvSpPr/>
            <p:nvPr/>
          </p:nvSpPr>
          <p:spPr>
            <a:xfrm flipH="false" flipV="false" rot="0">
              <a:off x="0" y="0"/>
              <a:ext cx="745171" cy="497976"/>
            </a:xfrm>
            <a:custGeom>
              <a:avLst/>
              <a:gdLst/>
              <a:ahLst/>
              <a:cxnLst/>
              <a:rect r="r" b="b" t="t" l="l"/>
              <a:pathLst>
                <a:path h="497976" w="745171">
                  <a:moveTo>
                    <a:pt x="56336" y="0"/>
                  </a:moveTo>
                  <a:lnTo>
                    <a:pt x="688835" y="0"/>
                  </a:lnTo>
                  <a:cubicBezTo>
                    <a:pt x="703777" y="0"/>
                    <a:pt x="718106" y="5935"/>
                    <a:pt x="728671" y="16500"/>
                  </a:cubicBezTo>
                  <a:cubicBezTo>
                    <a:pt x="739236" y="27065"/>
                    <a:pt x="745171" y="41395"/>
                    <a:pt x="745171" y="56336"/>
                  </a:cubicBezTo>
                  <a:lnTo>
                    <a:pt x="745171" y="441640"/>
                  </a:lnTo>
                  <a:cubicBezTo>
                    <a:pt x="745171" y="456581"/>
                    <a:pt x="739236" y="470910"/>
                    <a:pt x="728671" y="481475"/>
                  </a:cubicBezTo>
                  <a:cubicBezTo>
                    <a:pt x="718106" y="492040"/>
                    <a:pt x="703777" y="497976"/>
                    <a:pt x="688835" y="497976"/>
                  </a:cubicBezTo>
                  <a:lnTo>
                    <a:pt x="56336" y="497976"/>
                  </a:lnTo>
                  <a:cubicBezTo>
                    <a:pt x="41395" y="497976"/>
                    <a:pt x="27065" y="492040"/>
                    <a:pt x="16500" y="481475"/>
                  </a:cubicBezTo>
                  <a:cubicBezTo>
                    <a:pt x="5935" y="470910"/>
                    <a:pt x="0" y="456581"/>
                    <a:pt x="0" y="441640"/>
                  </a:cubicBezTo>
                  <a:lnTo>
                    <a:pt x="0" y="56336"/>
                  </a:lnTo>
                  <a:cubicBezTo>
                    <a:pt x="0" y="41395"/>
                    <a:pt x="5935" y="27065"/>
                    <a:pt x="16500" y="16500"/>
                  </a:cubicBezTo>
                  <a:cubicBezTo>
                    <a:pt x="27065" y="5935"/>
                    <a:pt x="41395" y="0"/>
                    <a:pt x="56336" y="0"/>
                  </a:cubicBezTo>
                  <a:close/>
                </a:path>
              </a:pathLst>
            </a:custGeom>
            <a:blipFill>
              <a:blip r:embed="rId3"/>
              <a:stretch>
                <a:fillRect l="-211" t="0" r="-211" b="0"/>
              </a:stretch>
            </a:blipFill>
          </p:spPr>
        </p:sp>
      </p:grpSp>
      <p:sp>
        <p:nvSpPr>
          <p:cNvPr name="Freeform 12" id="12"/>
          <p:cNvSpPr/>
          <p:nvPr/>
        </p:nvSpPr>
        <p:spPr>
          <a:xfrm flipH="false" flipV="false" rot="0">
            <a:off x="6273095" y="838734"/>
            <a:ext cx="5394101" cy="9448266"/>
          </a:xfrm>
          <a:custGeom>
            <a:avLst/>
            <a:gdLst/>
            <a:ahLst/>
            <a:cxnLst/>
            <a:rect r="r" b="b" t="t" l="l"/>
            <a:pathLst>
              <a:path h="9448266" w="5394101">
                <a:moveTo>
                  <a:pt x="0" y="0"/>
                </a:moveTo>
                <a:lnTo>
                  <a:pt x="5394101" y="0"/>
                </a:lnTo>
                <a:lnTo>
                  <a:pt x="5394101" y="9448266"/>
                </a:lnTo>
                <a:lnTo>
                  <a:pt x="0" y="9448266"/>
                </a:lnTo>
                <a:lnTo>
                  <a:pt x="0" y="0"/>
                </a:lnTo>
                <a:close/>
              </a:path>
            </a:pathLst>
          </a:custGeom>
          <a:blipFill>
            <a:blip r:embed="rId4"/>
            <a:stretch>
              <a:fillRect l="0" t="0" r="0" b="0"/>
            </a:stretch>
          </a:blipFill>
        </p:spPr>
      </p:sp>
      <p:sp>
        <p:nvSpPr>
          <p:cNvPr name="TextBox 13" id="13"/>
          <p:cNvSpPr txBox="true"/>
          <p:nvPr/>
        </p:nvSpPr>
        <p:spPr>
          <a:xfrm rot="0">
            <a:off x="1324161" y="5996940"/>
            <a:ext cx="5555614" cy="2782570"/>
          </a:xfrm>
          <a:prstGeom prst="rect">
            <a:avLst/>
          </a:prstGeom>
        </p:spPr>
        <p:txBody>
          <a:bodyPr anchor="t" rtlCol="false" tIns="0" lIns="0" bIns="0" rIns="0">
            <a:spAutoFit/>
          </a:bodyPr>
          <a:lstStyle/>
          <a:p>
            <a:pPr algn="l">
              <a:lnSpc>
                <a:spcPts val="6800"/>
              </a:lnSpc>
            </a:pPr>
            <a:r>
              <a:rPr lang="en-US" sz="6800" spc="-374">
                <a:solidFill>
                  <a:srgbClr val="42220B"/>
                </a:solidFill>
                <a:latin typeface="Heading Now 71-78"/>
                <a:ea typeface="Heading Now 71-78"/>
                <a:cs typeface="Heading Now 71-78"/>
                <a:sym typeface="Heading Now 71-78"/>
              </a:rPr>
              <a:t>Market Trends &amp; Opportunity</a:t>
            </a:r>
          </a:p>
        </p:txBody>
      </p:sp>
      <p:sp>
        <p:nvSpPr>
          <p:cNvPr name="TextBox 14" id="14"/>
          <p:cNvSpPr txBox="true"/>
          <p:nvPr/>
        </p:nvSpPr>
        <p:spPr>
          <a:xfrm rot="0">
            <a:off x="12118383" y="1400889"/>
            <a:ext cx="4688753" cy="3873500"/>
          </a:xfrm>
          <a:prstGeom prst="rect">
            <a:avLst/>
          </a:prstGeom>
        </p:spPr>
        <p:txBody>
          <a:bodyPr anchor="t" rtlCol="false" tIns="0" lIns="0" bIns="0" rIns="0">
            <a:spAutoFit/>
          </a:bodyPr>
          <a:lstStyle/>
          <a:p>
            <a:pPr algn="l">
              <a:lnSpc>
                <a:spcPts val="2800"/>
              </a:lnSpc>
            </a:pPr>
            <a:r>
              <a:rPr lang="en-US" sz="2000">
                <a:solidFill>
                  <a:srgbClr val="231F20"/>
                </a:solidFill>
                <a:latin typeface="TT Firs Neue"/>
                <a:ea typeface="TT Firs Neue"/>
                <a:cs typeface="TT Firs Neue"/>
                <a:sym typeface="TT Firs Neue"/>
              </a:rPr>
              <a:t>C</a:t>
            </a:r>
            <a:r>
              <a:rPr lang="en-US" sz="2000">
                <a:solidFill>
                  <a:srgbClr val="231F20"/>
                </a:solidFill>
                <a:latin typeface="TT Firs Neue"/>
                <a:ea typeface="TT Firs Neue"/>
                <a:cs typeface="TT Firs Neue"/>
                <a:sym typeface="TT Firs Neue"/>
              </a:rPr>
              <a:t>onsumer demand is shifting toward customizable, healthier, and more ethically sourced food options—even in fast food. Our burger products tap into these trends by offering flexible menus, plant-based innovations, and high-quality ingredients. This creates strong market potential not only among traditional fast food lovers but also within health-conscious and eco-aware demographics.</a:t>
            </a:r>
          </a:p>
        </p:txBody>
      </p:sp>
      <p:sp>
        <p:nvSpPr>
          <p:cNvPr name="TextBox 15" id="15"/>
          <p:cNvSpPr txBox="true"/>
          <p:nvPr/>
        </p:nvSpPr>
        <p:spPr>
          <a:xfrm rot="0">
            <a:off x="1324161" y="5095875"/>
            <a:ext cx="4361213" cy="405765"/>
          </a:xfrm>
          <a:prstGeom prst="rect">
            <a:avLst/>
          </a:prstGeom>
        </p:spPr>
        <p:txBody>
          <a:bodyPr anchor="t" rtlCol="false" tIns="0" lIns="0" bIns="0" rIns="0">
            <a:spAutoFit/>
          </a:bodyPr>
          <a:lstStyle/>
          <a:p>
            <a:pPr algn="l">
              <a:lnSpc>
                <a:spcPts val="3359"/>
              </a:lnSpc>
            </a:pPr>
            <a:r>
              <a:rPr lang="en-US" sz="2400" b="true">
                <a:solidFill>
                  <a:srgbClr val="231F20"/>
                </a:solidFill>
                <a:latin typeface="TT Firs Neue Bold"/>
                <a:ea typeface="TT Firs Neue Bold"/>
                <a:cs typeface="TT Firs Neue Bold"/>
                <a:sym typeface="TT Firs Neue Bold"/>
              </a:rPr>
              <a:t>Salf</a:t>
            </a:r>
            <a:r>
              <a:rPr lang="en-US" sz="2400" b="true">
                <a:solidFill>
                  <a:srgbClr val="231F20"/>
                </a:solidFill>
                <a:latin typeface="TT Firs Neue Bold"/>
                <a:ea typeface="TT Firs Neue Bold"/>
                <a:cs typeface="TT Firs Neue Bold"/>
                <a:sym typeface="TT Firs Neue Bold"/>
              </a:rPr>
              <a:t>ord &amp; Co.</a:t>
            </a:r>
          </a:p>
        </p:txBody>
      </p:sp>
      <p:sp>
        <p:nvSpPr>
          <p:cNvPr name="Freeform 16" id="16"/>
          <p:cNvSpPr/>
          <p:nvPr/>
        </p:nvSpPr>
        <p:spPr>
          <a:xfrm flipH="false" flipV="false" rot="0">
            <a:off x="5247886" y="6163635"/>
            <a:ext cx="832940" cy="822339"/>
          </a:xfrm>
          <a:custGeom>
            <a:avLst/>
            <a:gdLst/>
            <a:ahLst/>
            <a:cxnLst/>
            <a:rect r="r" b="b" t="t" l="l"/>
            <a:pathLst>
              <a:path h="822339" w="832940">
                <a:moveTo>
                  <a:pt x="0" y="0"/>
                </a:moveTo>
                <a:lnTo>
                  <a:pt x="832940" y="0"/>
                </a:lnTo>
                <a:lnTo>
                  <a:pt x="832940" y="822339"/>
                </a:lnTo>
                <a:lnTo>
                  <a:pt x="0" y="8223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6842830" y="626175"/>
            <a:ext cx="832940" cy="822339"/>
          </a:xfrm>
          <a:custGeom>
            <a:avLst/>
            <a:gdLst/>
            <a:ahLst/>
            <a:cxnLst/>
            <a:rect r="r" b="b" t="t" l="l"/>
            <a:pathLst>
              <a:path h="822339" w="832940">
                <a:moveTo>
                  <a:pt x="0" y="0"/>
                </a:moveTo>
                <a:lnTo>
                  <a:pt x="832940" y="0"/>
                </a:lnTo>
                <a:lnTo>
                  <a:pt x="832940" y="822339"/>
                </a:lnTo>
                <a:lnTo>
                  <a:pt x="0" y="8223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3837818" y="9702793"/>
            <a:ext cx="1373136" cy="1168414"/>
          </a:xfrm>
          <a:custGeom>
            <a:avLst/>
            <a:gdLst/>
            <a:ahLst/>
            <a:cxnLst/>
            <a:rect r="r" b="b" t="t" l="l"/>
            <a:pathLst>
              <a:path h="1168414" w="1373136">
                <a:moveTo>
                  <a:pt x="0" y="0"/>
                </a:moveTo>
                <a:lnTo>
                  <a:pt x="1373136" y="0"/>
                </a:lnTo>
                <a:lnTo>
                  <a:pt x="1373136" y="1168414"/>
                </a:lnTo>
                <a:lnTo>
                  <a:pt x="0" y="1168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true" rot="-5400000">
            <a:off x="17259300" y="6691558"/>
            <a:ext cx="1234795" cy="617398"/>
          </a:xfrm>
          <a:custGeom>
            <a:avLst/>
            <a:gdLst/>
            <a:ahLst/>
            <a:cxnLst/>
            <a:rect r="r" b="b" t="t" l="l"/>
            <a:pathLst>
              <a:path h="617398" w="1234795">
                <a:moveTo>
                  <a:pt x="0" y="617398"/>
                </a:moveTo>
                <a:lnTo>
                  <a:pt x="1234795" y="617398"/>
                </a:lnTo>
                <a:lnTo>
                  <a:pt x="1234795" y="0"/>
                </a:lnTo>
                <a:lnTo>
                  <a:pt x="0" y="0"/>
                </a:lnTo>
                <a:lnTo>
                  <a:pt x="0" y="617398"/>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true" flipV="false" rot="-5400000">
            <a:off x="-146770" y="2435355"/>
            <a:ext cx="1234795" cy="617398"/>
          </a:xfrm>
          <a:custGeom>
            <a:avLst/>
            <a:gdLst/>
            <a:ahLst/>
            <a:cxnLst/>
            <a:rect r="r" b="b" t="t" l="l"/>
            <a:pathLst>
              <a:path h="617398" w="1234795">
                <a:moveTo>
                  <a:pt x="1234795" y="0"/>
                </a:moveTo>
                <a:lnTo>
                  <a:pt x="0" y="0"/>
                </a:lnTo>
                <a:lnTo>
                  <a:pt x="0" y="617398"/>
                </a:lnTo>
                <a:lnTo>
                  <a:pt x="1234795" y="617398"/>
                </a:lnTo>
                <a:lnTo>
                  <a:pt x="123479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731281" y="1631153"/>
            <a:ext cx="5528019" cy="9354376"/>
            <a:chOff x="0" y="0"/>
            <a:chExt cx="856435" cy="1449238"/>
          </a:xfrm>
        </p:grpSpPr>
        <p:sp>
          <p:nvSpPr>
            <p:cNvPr name="Freeform 3" id="3"/>
            <p:cNvSpPr/>
            <p:nvPr/>
          </p:nvSpPr>
          <p:spPr>
            <a:xfrm flipH="false" flipV="false" rot="0">
              <a:off x="0" y="0"/>
              <a:ext cx="856435" cy="1449238"/>
            </a:xfrm>
            <a:custGeom>
              <a:avLst/>
              <a:gdLst/>
              <a:ahLst/>
              <a:cxnLst/>
              <a:rect r="r" b="b" t="t" l="l"/>
              <a:pathLst>
                <a:path h="1449238" w="856435">
                  <a:moveTo>
                    <a:pt x="96634" y="0"/>
                  </a:moveTo>
                  <a:lnTo>
                    <a:pt x="759801" y="0"/>
                  </a:lnTo>
                  <a:cubicBezTo>
                    <a:pt x="813170" y="0"/>
                    <a:pt x="856435" y="43264"/>
                    <a:pt x="856435" y="96634"/>
                  </a:cubicBezTo>
                  <a:lnTo>
                    <a:pt x="856435" y="1352604"/>
                  </a:lnTo>
                  <a:cubicBezTo>
                    <a:pt x="856435" y="1405973"/>
                    <a:pt x="813170" y="1449238"/>
                    <a:pt x="759801" y="1449238"/>
                  </a:cubicBezTo>
                  <a:lnTo>
                    <a:pt x="96634" y="1449238"/>
                  </a:lnTo>
                  <a:cubicBezTo>
                    <a:pt x="43264" y="1449238"/>
                    <a:pt x="0" y="1405973"/>
                    <a:pt x="0" y="1352604"/>
                  </a:cubicBezTo>
                  <a:lnTo>
                    <a:pt x="0" y="96634"/>
                  </a:lnTo>
                  <a:cubicBezTo>
                    <a:pt x="0" y="43264"/>
                    <a:pt x="43264" y="0"/>
                    <a:pt x="96634" y="0"/>
                  </a:cubicBezTo>
                  <a:close/>
                </a:path>
              </a:pathLst>
            </a:custGeom>
            <a:blipFill>
              <a:blip r:embed="rId2"/>
              <a:stretch>
                <a:fillRect l="-6457" t="0" r="-6457" b="0"/>
              </a:stretch>
            </a:blipFill>
          </p:spPr>
        </p:sp>
      </p:grpSp>
      <p:grpSp>
        <p:nvGrpSpPr>
          <p:cNvPr name="Group 4" id="4"/>
          <p:cNvGrpSpPr/>
          <p:nvPr/>
        </p:nvGrpSpPr>
        <p:grpSpPr>
          <a:xfrm rot="0">
            <a:off x="1013437" y="-263638"/>
            <a:ext cx="9625854" cy="11031040"/>
            <a:chOff x="0" y="0"/>
            <a:chExt cx="2535204" cy="2905294"/>
          </a:xfrm>
        </p:grpSpPr>
        <p:sp>
          <p:nvSpPr>
            <p:cNvPr name="Freeform 5" id="5"/>
            <p:cNvSpPr/>
            <p:nvPr/>
          </p:nvSpPr>
          <p:spPr>
            <a:xfrm flipH="false" flipV="false" rot="0">
              <a:off x="0" y="0"/>
              <a:ext cx="2535204" cy="2905294"/>
            </a:xfrm>
            <a:custGeom>
              <a:avLst/>
              <a:gdLst/>
              <a:ahLst/>
              <a:cxnLst/>
              <a:rect r="r" b="b" t="t" l="l"/>
              <a:pathLst>
                <a:path h="2905294" w="2535204">
                  <a:moveTo>
                    <a:pt x="0" y="0"/>
                  </a:moveTo>
                  <a:lnTo>
                    <a:pt x="2535204" y="0"/>
                  </a:lnTo>
                  <a:lnTo>
                    <a:pt x="2535204" y="2905294"/>
                  </a:lnTo>
                  <a:lnTo>
                    <a:pt x="0" y="2905294"/>
                  </a:lnTo>
                  <a:close/>
                </a:path>
              </a:pathLst>
            </a:custGeom>
            <a:solidFill>
              <a:srgbClr val="FFD230"/>
            </a:solidFill>
          </p:spPr>
        </p:sp>
        <p:sp>
          <p:nvSpPr>
            <p:cNvPr name="TextBox 6" id="6"/>
            <p:cNvSpPr txBox="true"/>
            <p:nvPr/>
          </p:nvSpPr>
          <p:spPr>
            <a:xfrm>
              <a:off x="0" y="-47625"/>
              <a:ext cx="2535204" cy="2952919"/>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1736998" y="2649131"/>
            <a:ext cx="821282" cy="821282"/>
            <a:chOff x="0" y="0"/>
            <a:chExt cx="1095043" cy="1095043"/>
          </a:xfrm>
        </p:grpSpPr>
        <p:grpSp>
          <p:nvGrpSpPr>
            <p:cNvPr name="Group 8" id="8"/>
            <p:cNvGrpSpPr/>
            <p:nvPr/>
          </p:nvGrpSpPr>
          <p:grpSpPr>
            <a:xfrm rot="0">
              <a:off x="0" y="0"/>
              <a:ext cx="1095043" cy="109504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220B"/>
              </a:solidFill>
            </p:spPr>
          </p:sp>
          <p:sp>
            <p:nvSpPr>
              <p:cNvPr name="TextBox 10" id="10"/>
              <p:cNvSpPr txBox="true"/>
              <p:nvPr/>
            </p:nvSpPr>
            <p:spPr>
              <a:xfrm>
                <a:off x="76200" y="-9525"/>
                <a:ext cx="660400" cy="746125"/>
              </a:xfrm>
              <a:prstGeom prst="rect">
                <a:avLst/>
              </a:prstGeom>
            </p:spPr>
            <p:txBody>
              <a:bodyPr anchor="ctr" rtlCol="false" tIns="50800" lIns="50800" bIns="50800" rIns="50800"/>
              <a:lstStyle/>
              <a:p>
                <a:pPr algn="ctr">
                  <a:lnSpc>
                    <a:spcPts val="2239"/>
                  </a:lnSpc>
                </a:pPr>
              </a:p>
            </p:txBody>
          </p:sp>
        </p:grpSp>
        <p:sp>
          <p:nvSpPr>
            <p:cNvPr name="Freeform 11" id="11"/>
            <p:cNvSpPr/>
            <p:nvPr/>
          </p:nvSpPr>
          <p:spPr>
            <a:xfrm flipH="false" flipV="false" rot="0">
              <a:off x="283922" y="283922"/>
              <a:ext cx="527200" cy="527200"/>
            </a:xfrm>
            <a:custGeom>
              <a:avLst/>
              <a:gdLst/>
              <a:ahLst/>
              <a:cxnLst/>
              <a:rect r="r" b="b" t="t" l="l"/>
              <a:pathLst>
                <a:path h="527200" w="527200">
                  <a:moveTo>
                    <a:pt x="0" y="0"/>
                  </a:moveTo>
                  <a:lnTo>
                    <a:pt x="527199" y="0"/>
                  </a:lnTo>
                  <a:lnTo>
                    <a:pt x="527199" y="527199"/>
                  </a:lnTo>
                  <a:lnTo>
                    <a:pt x="0" y="5271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2" id="12"/>
          <p:cNvGrpSpPr/>
          <p:nvPr/>
        </p:nvGrpSpPr>
        <p:grpSpPr>
          <a:xfrm rot="0">
            <a:off x="6316097" y="2649131"/>
            <a:ext cx="821282" cy="821282"/>
            <a:chOff x="0" y="0"/>
            <a:chExt cx="1095043" cy="1095043"/>
          </a:xfrm>
        </p:grpSpPr>
        <p:grpSp>
          <p:nvGrpSpPr>
            <p:cNvPr name="Group 13" id="13"/>
            <p:cNvGrpSpPr/>
            <p:nvPr/>
          </p:nvGrpSpPr>
          <p:grpSpPr>
            <a:xfrm rot="0">
              <a:off x="0" y="0"/>
              <a:ext cx="1095043" cy="109504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220B"/>
              </a:solidFill>
            </p:spPr>
          </p:sp>
          <p:sp>
            <p:nvSpPr>
              <p:cNvPr name="TextBox 15" id="15"/>
              <p:cNvSpPr txBox="true"/>
              <p:nvPr/>
            </p:nvSpPr>
            <p:spPr>
              <a:xfrm>
                <a:off x="76200" y="-9525"/>
                <a:ext cx="660400" cy="746125"/>
              </a:xfrm>
              <a:prstGeom prst="rect">
                <a:avLst/>
              </a:prstGeom>
            </p:spPr>
            <p:txBody>
              <a:bodyPr anchor="ctr" rtlCol="false" tIns="50800" lIns="50800" bIns="50800" rIns="50800"/>
              <a:lstStyle/>
              <a:p>
                <a:pPr algn="ctr">
                  <a:lnSpc>
                    <a:spcPts val="2239"/>
                  </a:lnSpc>
                </a:pPr>
              </a:p>
            </p:txBody>
          </p:sp>
        </p:grpSp>
        <p:sp>
          <p:nvSpPr>
            <p:cNvPr name="Freeform 16" id="16"/>
            <p:cNvSpPr/>
            <p:nvPr/>
          </p:nvSpPr>
          <p:spPr>
            <a:xfrm flipH="false" flipV="false" rot="0">
              <a:off x="283922" y="283922"/>
              <a:ext cx="527200" cy="527200"/>
            </a:xfrm>
            <a:custGeom>
              <a:avLst/>
              <a:gdLst/>
              <a:ahLst/>
              <a:cxnLst/>
              <a:rect r="r" b="b" t="t" l="l"/>
              <a:pathLst>
                <a:path h="527200" w="527200">
                  <a:moveTo>
                    <a:pt x="0" y="0"/>
                  </a:moveTo>
                  <a:lnTo>
                    <a:pt x="527199" y="0"/>
                  </a:lnTo>
                  <a:lnTo>
                    <a:pt x="527199" y="527199"/>
                  </a:lnTo>
                  <a:lnTo>
                    <a:pt x="0" y="5271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7" id="17"/>
          <p:cNvGrpSpPr/>
          <p:nvPr/>
        </p:nvGrpSpPr>
        <p:grpSpPr>
          <a:xfrm rot="0">
            <a:off x="1736998" y="5890415"/>
            <a:ext cx="821282" cy="821282"/>
            <a:chOff x="0" y="0"/>
            <a:chExt cx="1095043" cy="1095043"/>
          </a:xfrm>
        </p:grpSpPr>
        <p:grpSp>
          <p:nvGrpSpPr>
            <p:cNvPr name="Group 18" id="18"/>
            <p:cNvGrpSpPr/>
            <p:nvPr/>
          </p:nvGrpSpPr>
          <p:grpSpPr>
            <a:xfrm rot="0">
              <a:off x="0" y="0"/>
              <a:ext cx="1095043" cy="1095043"/>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220B"/>
              </a:solidFill>
            </p:spPr>
          </p:sp>
          <p:sp>
            <p:nvSpPr>
              <p:cNvPr name="TextBox 20" id="20"/>
              <p:cNvSpPr txBox="true"/>
              <p:nvPr/>
            </p:nvSpPr>
            <p:spPr>
              <a:xfrm>
                <a:off x="76200" y="-9525"/>
                <a:ext cx="660400" cy="746125"/>
              </a:xfrm>
              <a:prstGeom prst="rect">
                <a:avLst/>
              </a:prstGeom>
            </p:spPr>
            <p:txBody>
              <a:bodyPr anchor="ctr" rtlCol="false" tIns="50800" lIns="50800" bIns="50800" rIns="50800"/>
              <a:lstStyle/>
              <a:p>
                <a:pPr algn="ctr">
                  <a:lnSpc>
                    <a:spcPts val="2239"/>
                  </a:lnSpc>
                </a:pPr>
              </a:p>
            </p:txBody>
          </p:sp>
        </p:grpSp>
        <p:sp>
          <p:nvSpPr>
            <p:cNvPr name="Freeform 21" id="21"/>
            <p:cNvSpPr/>
            <p:nvPr/>
          </p:nvSpPr>
          <p:spPr>
            <a:xfrm flipH="false" flipV="false" rot="0">
              <a:off x="283922" y="283922"/>
              <a:ext cx="527200" cy="527200"/>
            </a:xfrm>
            <a:custGeom>
              <a:avLst/>
              <a:gdLst/>
              <a:ahLst/>
              <a:cxnLst/>
              <a:rect r="r" b="b" t="t" l="l"/>
              <a:pathLst>
                <a:path h="527200" w="527200">
                  <a:moveTo>
                    <a:pt x="0" y="0"/>
                  </a:moveTo>
                  <a:lnTo>
                    <a:pt x="527199" y="0"/>
                  </a:lnTo>
                  <a:lnTo>
                    <a:pt x="527199" y="527199"/>
                  </a:lnTo>
                  <a:lnTo>
                    <a:pt x="0" y="5271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22" id="22"/>
          <p:cNvGrpSpPr/>
          <p:nvPr/>
        </p:nvGrpSpPr>
        <p:grpSpPr>
          <a:xfrm rot="0">
            <a:off x="6316097" y="5890415"/>
            <a:ext cx="821282" cy="821282"/>
            <a:chOff x="0" y="0"/>
            <a:chExt cx="1095043" cy="1095043"/>
          </a:xfrm>
        </p:grpSpPr>
        <p:grpSp>
          <p:nvGrpSpPr>
            <p:cNvPr name="Group 23" id="23"/>
            <p:cNvGrpSpPr/>
            <p:nvPr/>
          </p:nvGrpSpPr>
          <p:grpSpPr>
            <a:xfrm rot="0">
              <a:off x="0" y="0"/>
              <a:ext cx="1095043" cy="1095043"/>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220B"/>
              </a:solidFill>
            </p:spPr>
          </p:sp>
          <p:sp>
            <p:nvSpPr>
              <p:cNvPr name="TextBox 25" id="25"/>
              <p:cNvSpPr txBox="true"/>
              <p:nvPr/>
            </p:nvSpPr>
            <p:spPr>
              <a:xfrm>
                <a:off x="76200" y="-9525"/>
                <a:ext cx="660400" cy="746125"/>
              </a:xfrm>
              <a:prstGeom prst="rect">
                <a:avLst/>
              </a:prstGeom>
            </p:spPr>
            <p:txBody>
              <a:bodyPr anchor="ctr" rtlCol="false" tIns="50800" lIns="50800" bIns="50800" rIns="50800"/>
              <a:lstStyle/>
              <a:p>
                <a:pPr algn="ctr">
                  <a:lnSpc>
                    <a:spcPts val="2239"/>
                  </a:lnSpc>
                </a:pPr>
              </a:p>
            </p:txBody>
          </p:sp>
        </p:grpSp>
        <p:sp>
          <p:nvSpPr>
            <p:cNvPr name="Freeform 26" id="26"/>
            <p:cNvSpPr/>
            <p:nvPr/>
          </p:nvSpPr>
          <p:spPr>
            <a:xfrm flipH="false" flipV="false" rot="0">
              <a:off x="283922" y="283922"/>
              <a:ext cx="527200" cy="527200"/>
            </a:xfrm>
            <a:custGeom>
              <a:avLst/>
              <a:gdLst/>
              <a:ahLst/>
              <a:cxnLst/>
              <a:rect r="r" b="b" t="t" l="l"/>
              <a:pathLst>
                <a:path h="527200" w="527200">
                  <a:moveTo>
                    <a:pt x="0" y="0"/>
                  </a:moveTo>
                  <a:lnTo>
                    <a:pt x="527199" y="0"/>
                  </a:lnTo>
                  <a:lnTo>
                    <a:pt x="527199" y="527199"/>
                  </a:lnTo>
                  <a:lnTo>
                    <a:pt x="0" y="5271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TextBox 27" id="27"/>
          <p:cNvSpPr txBox="true"/>
          <p:nvPr/>
        </p:nvSpPr>
        <p:spPr>
          <a:xfrm rot="0">
            <a:off x="1736998" y="4295522"/>
            <a:ext cx="3482033" cy="701675"/>
          </a:xfrm>
          <a:prstGeom prst="rect">
            <a:avLst/>
          </a:prstGeom>
        </p:spPr>
        <p:txBody>
          <a:bodyPr anchor="t" rtlCol="false" tIns="0" lIns="0" bIns="0" rIns="0">
            <a:spAutoFit/>
          </a:bodyPr>
          <a:lstStyle/>
          <a:p>
            <a:pPr algn="l">
              <a:lnSpc>
                <a:spcPts val="2800"/>
              </a:lnSpc>
            </a:pPr>
            <a:r>
              <a:rPr lang="en-US" sz="2000">
                <a:solidFill>
                  <a:srgbClr val="0B0A0A"/>
                </a:solidFill>
                <a:latin typeface="TT Firs Neue"/>
                <a:ea typeface="TT Firs Neue"/>
                <a:cs typeface="TT Firs Neue"/>
                <a:sym typeface="TT Firs Neue"/>
              </a:rPr>
              <a:t>Fast and conv</a:t>
            </a:r>
            <a:r>
              <a:rPr lang="en-US" sz="2000">
                <a:solidFill>
                  <a:srgbClr val="0B0A0A"/>
                </a:solidFill>
                <a:latin typeface="TT Firs Neue"/>
                <a:ea typeface="TT Firs Neue"/>
                <a:cs typeface="TT Firs Neue"/>
                <a:sym typeface="TT Firs Neue"/>
              </a:rPr>
              <a:t>enient options for customers on the go.</a:t>
            </a:r>
          </a:p>
        </p:txBody>
      </p:sp>
      <p:sp>
        <p:nvSpPr>
          <p:cNvPr name="TextBox 28" id="28"/>
          <p:cNvSpPr txBox="true"/>
          <p:nvPr/>
        </p:nvSpPr>
        <p:spPr>
          <a:xfrm rot="0">
            <a:off x="6301294" y="4295522"/>
            <a:ext cx="4027609" cy="701675"/>
          </a:xfrm>
          <a:prstGeom prst="rect">
            <a:avLst/>
          </a:prstGeom>
        </p:spPr>
        <p:txBody>
          <a:bodyPr anchor="t" rtlCol="false" tIns="0" lIns="0" bIns="0" rIns="0">
            <a:spAutoFit/>
          </a:bodyPr>
          <a:lstStyle/>
          <a:p>
            <a:pPr algn="l">
              <a:lnSpc>
                <a:spcPts val="2800"/>
              </a:lnSpc>
            </a:pPr>
            <a:r>
              <a:rPr lang="en-US" sz="2000">
                <a:solidFill>
                  <a:srgbClr val="0B0A0A"/>
                </a:solidFill>
                <a:latin typeface="TT Firs Neue"/>
                <a:ea typeface="TT Firs Neue"/>
                <a:cs typeface="TT Firs Neue"/>
                <a:sym typeface="TT Firs Neue"/>
              </a:rPr>
              <a:t>Available on major food apps with exclu</a:t>
            </a:r>
            <a:r>
              <a:rPr lang="en-US" sz="2000">
                <a:solidFill>
                  <a:srgbClr val="0B0A0A"/>
                </a:solidFill>
                <a:latin typeface="TT Firs Neue"/>
                <a:ea typeface="TT Firs Neue"/>
                <a:cs typeface="TT Firs Neue"/>
                <a:sym typeface="TT Firs Neue"/>
              </a:rPr>
              <a:t>sive digital deals.</a:t>
            </a:r>
          </a:p>
        </p:txBody>
      </p:sp>
      <p:sp>
        <p:nvSpPr>
          <p:cNvPr name="TextBox 29" id="29"/>
          <p:cNvSpPr txBox="true"/>
          <p:nvPr/>
        </p:nvSpPr>
        <p:spPr>
          <a:xfrm rot="0">
            <a:off x="1736998" y="7536806"/>
            <a:ext cx="4027609" cy="701675"/>
          </a:xfrm>
          <a:prstGeom prst="rect">
            <a:avLst/>
          </a:prstGeom>
        </p:spPr>
        <p:txBody>
          <a:bodyPr anchor="t" rtlCol="false" tIns="0" lIns="0" bIns="0" rIns="0">
            <a:spAutoFit/>
          </a:bodyPr>
          <a:lstStyle/>
          <a:p>
            <a:pPr algn="l">
              <a:lnSpc>
                <a:spcPts val="2800"/>
              </a:lnSpc>
            </a:pPr>
            <a:r>
              <a:rPr lang="en-US" sz="2000">
                <a:solidFill>
                  <a:srgbClr val="0B0A0A"/>
                </a:solidFill>
                <a:latin typeface="TT Firs Neue"/>
                <a:ea typeface="TT Firs Neue"/>
                <a:cs typeface="TT Firs Neue"/>
                <a:sym typeface="TT Firs Neue"/>
              </a:rPr>
              <a:t>Providing burgers at parties, offi</a:t>
            </a:r>
            <a:r>
              <a:rPr lang="en-US" sz="2000">
                <a:solidFill>
                  <a:srgbClr val="0B0A0A"/>
                </a:solidFill>
                <a:latin typeface="TT Firs Neue"/>
                <a:ea typeface="TT Firs Neue"/>
                <a:cs typeface="TT Firs Neue"/>
                <a:sym typeface="TT Firs Neue"/>
              </a:rPr>
              <a:t>ces, and public festivals.</a:t>
            </a:r>
          </a:p>
        </p:txBody>
      </p:sp>
      <p:sp>
        <p:nvSpPr>
          <p:cNvPr name="TextBox 30" id="30"/>
          <p:cNvSpPr txBox="true"/>
          <p:nvPr/>
        </p:nvSpPr>
        <p:spPr>
          <a:xfrm rot="0">
            <a:off x="6301294" y="7536806"/>
            <a:ext cx="4027609" cy="1054100"/>
          </a:xfrm>
          <a:prstGeom prst="rect">
            <a:avLst/>
          </a:prstGeom>
        </p:spPr>
        <p:txBody>
          <a:bodyPr anchor="t" rtlCol="false" tIns="0" lIns="0" bIns="0" rIns="0">
            <a:spAutoFit/>
          </a:bodyPr>
          <a:lstStyle/>
          <a:p>
            <a:pPr algn="l">
              <a:lnSpc>
                <a:spcPts val="2800"/>
              </a:lnSpc>
            </a:pPr>
            <a:r>
              <a:rPr lang="en-US" sz="2000">
                <a:solidFill>
                  <a:srgbClr val="0B0A0A"/>
                </a:solidFill>
                <a:latin typeface="TT Firs Neue"/>
                <a:ea typeface="TT Firs Neue"/>
                <a:cs typeface="TT Firs Neue"/>
                <a:sym typeface="TT Firs Neue"/>
              </a:rPr>
              <a:t>Comfortable, mod</a:t>
            </a:r>
            <a:r>
              <a:rPr lang="en-US" sz="2000">
                <a:solidFill>
                  <a:srgbClr val="0B0A0A"/>
                </a:solidFill>
                <a:latin typeface="TT Firs Neue"/>
                <a:ea typeface="TT Firs Neue"/>
                <a:cs typeface="TT Firs Neue"/>
                <a:sym typeface="TT Firs Neue"/>
              </a:rPr>
              <a:t>ern dining spaces for casual meals and group gatherings.</a:t>
            </a:r>
          </a:p>
        </p:txBody>
      </p:sp>
      <p:sp>
        <p:nvSpPr>
          <p:cNvPr name="TextBox 31" id="31"/>
          <p:cNvSpPr txBox="true"/>
          <p:nvPr/>
        </p:nvSpPr>
        <p:spPr>
          <a:xfrm rot="0">
            <a:off x="1736998" y="3679963"/>
            <a:ext cx="4062450" cy="405765"/>
          </a:xfrm>
          <a:prstGeom prst="rect">
            <a:avLst/>
          </a:prstGeom>
        </p:spPr>
        <p:txBody>
          <a:bodyPr anchor="t" rtlCol="false" tIns="0" lIns="0" bIns="0" rIns="0">
            <a:spAutoFit/>
          </a:bodyPr>
          <a:lstStyle/>
          <a:p>
            <a:pPr algn="l">
              <a:lnSpc>
                <a:spcPts val="3359"/>
              </a:lnSpc>
              <a:spcBef>
                <a:spcPct val="0"/>
              </a:spcBef>
            </a:pPr>
            <a:r>
              <a:rPr lang="en-US" b="true" sz="2400">
                <a:solidFill>
                  <a:srgbClr val="0B0A0A"/>
                </a:solidFill>
                <a:latin typeface="TT Firs Neue Bold"/>
                <a:ea typeface="TT Firs Neue Bold"/>
                <a:cs typeface="TT Firs Neue Bold"/>
                <a:sym typeface="TT Firs Neue Bold"/>
              </a:rPr>
              <a:t>Takeaway &amp; Pickup</a:t>
            </a:r>
          </a:p>
        </p:txBody>
      </p:sp>
      <p:sp>
        <p:nvSpPr>
          <p:cNvPr name="TextBox 32" id="32"/>
          <p:cNvSpPr txBox="true"/>
          <p:nvPr/>
        </p:nvSpPr>
        <p:spPr>
          <a:xfrm rot="0">
            <a:off x="6301294" y="3679963"/>
            <a:ext cx="4337997" cy="405765"/>
          </a:xfrm>
          <a:prstGeom prst="rect">
            <a:avLst/>
          </a:prstGeom>
        </p:spPr>
        <p:txBody>
          <a:bodyPr anchor="t" rtlCol="false" tIns="0" lIns="0" bIns="0" rIns="0">
            <a:spAutoFit/>
          </a:bodyPr>
          <a:lstStyle/>
          <a:p>
            <a:pPr algn="l">
              <a:lnSpc>
                <a:spcPts val="3359"/>
              </a:lnSpc>
              <a:spcBef>
                <a:spcPct val="0"/>
              </a:spcBef>
            </a:pPr>
            <a:r>
              <a:rPr lang="en-US" b="true" sz="2400">
                <a:solidFill>
                  <a:srgbClr val="0B0A0A"/>
                </a:solidFill>
                <a:latin typeface="TT Firs Neue Bold"/>
                <a:ea typeface="TT Firs Neue Bold"/>
                <a:cs typeface="TT Firs Neue Bold"/>
                <a:sym typeface="TT Firs Neue Bold"/>
              </a:rPr>
              <a:t>Online Deliv</a:t>
            </a:r>
            <a:r>
              <a:rPr lang="en-US" b="true" sz="2400">
                <a:solidFill>
                  <a:srgbClr val="0B0A0A"/>
                </a:solidFill>
                <a:latin typeface="TT Firs Neue Bold"/>
                <a:ea typeface="TT Firs Neue Bold"/>
                <a:cs typeface="TT Firs Neue Bold"/>
                <a:sym typeface="TT Firs Neue Bold"/>
              </a:rPr>
              <a:t>ery Platforms</a:t>
            </a:r>
          </a:p>
        </p:txBody>
      </p:sp>
      <p:sp>
        <p:nvSpPr>
          <p:cNvPr name="TextBox 33" id="33"/>
          <p:cNvSpPr txBox="true"/>
          <p:nvPr/>
        </p:nvSpPr>
        <p:spPr>
          <a:xfrm rot="0">
            <a:off x="1736998" y="6921247"/>
            <a:ext cx="4062450" cy="405765"/>
          </a:xfrm>
          <a:prstGeom prst="rect">
            <a:avLst/>
          </a:prstGeom>
        </p:spPr>
        <p:txBody>
          <a:bodyPr anchor="t" rtlCol="false" tIns="0" lIns="0" bIns="0" rIns="0">
            <a:spAutoFit/>
          </a:bodyPr>
          <a:lstStyle/>
          <a:p>
            <a:pPr algn="l">
              <a:lnSpc>
                <a:spcPts val="3359"/>
              </a:lnSpc>
              <a:spcBef>
                <a:spcPct val="0"/>
              </a:spcBef>
            </a:pPr>
            <a:r>
              <a:rPr lang="en-US" b="true" sz="2400">
                <a:solidFill>
                  <a:srgbClr val="0B0A0A"/>
                </a:solidFill>
                <a:latin typeface="TT Firs Neue Bold"/>
                <a:ea typeface="TT Firs Neue Bold"/>
                <a:cs typeface="TT Firs Neue Bold"/>
                <a:sym typeface="TT Firs Neue Bold"/>
              </a:rPr>
              <a:t>Ev</a:t>
            </a:r>
            <a:r>
              <a:rPr lang="en-US" b="true" sz="2400">
                <a:solidFill>
                  <a:srgbClr val="0B0A0A"/>
                </a:solidFill>
                <a:latin typeface="TT Firs Neue Bold"/>
                <a:ea typeface="TT Firs Neue Bold"/>
                <a:cs typeface="TT Firs Neue Bold"/>
                <a:sym typeface="TT Firs Neue Bold"/>
              </a:rPr>
              <a:t>ent Catering</a:t>
            </a:r>
          </a:p>
        </p:txBody>
      </p:sp>
      <p:sp>
        <p:nvSpPr>
          <p:cNvPr name="TextBox 34" id="34"/>
          <p:cNvSpPr txBox="true"/>
          <p:nvPr/>
        </p:nvSpPr>
        <p:spPr>
          <a:xfrm rot="0">
            <a:off x="6301294" y="6921247"/>
            <a:ext cx="4062450" cy="405765"/>
          </a:xfrm>
          <a:prstGeom prst="rect">
            <a:avLst/>
          </a:prstGeom>
        </p:spPr>
        <p:txBody>
          <a:bodyPr anchor="t" rtlCol="false" tIns="0" lIns="0" bIns="0" rIns="0">
            <a:spAutoFit/>
          </a:bodyPr>
          <a:lstStyle/>
          <a:p>
            <a:pPr algn="l">
              <a:lnSpc>
                <a:spcPts val="3359"/>
              </a:lnSpc>
              <a:spcBef>
                <a:spcPct val="0"/>
              </a:spcBef>
            </a:pPr>
            <a:r>
              <a:rPr lang="en-US" b="true" sz="2400">
                <a:solidFill>
                  <a:srgbClr val="0B0A0A"/>
                </a:solidFill>
                <a:latin typeface="TT Firs Neue Bold"/>
                <a:ea typeface="TT Firs Neue Bold"/>
                <a:cs typeface="TT Firs Neue Bold"/>
                <a:sym typeface="TT Firs Neue Bold"/>
              </a:rPr>
              <a:t>Din</a:t>
            </a:r>
            <a:r>
              <a:rPr lang="en-US" b="true" sz="2400">
                <a:solidFill>
                  <a:srgbClr val="0B0A0A"/>
                </a:solidFill>
                <a:latin typeface="TT Firs Neue Bold"/>
                <a:ea typeface="TT Firs Neue Bold"/>
                <a:cs typeface="TT Firs Neue Bold"/>
                <a:sym typeface="TT Firs Neue Bold"/>
              </a:rPr>
              <a:t>e-In Experience</a:t>
            </a:r>
          </a:p>
        </p:txBody>
      </p:sp>
      <p:sp>
        <p:nvSpPr>
          <p:cNvPr name="TextBox 35" id="35"/>
          <p:cNvSpPr txBox="true"/>
          <p:nvPr/>
        </p:nvSpPr>
        <p:spPr>
          <a:xfrm rot="0">
            <a:off x="1736998" y="1583528"/>
            <a:ext cx="3482033" cy="405765"/>
          </a:xfrm>
          <a:prstGeom prst="rect">
            <a:avLst/>
          </a:prstGeom>
        </p:spPr>
        <p:txBody>
          <a:bodyPr anchor="t" rtlCol="false" tIns="0" lIns="0" bIns="0" rIns="0">
            <a:spAutoFit/>
          </a:bodyPr>
          <a:lstStyle/>
          <a:p>
            <a:pPr algn="l" marL="0" indent="0" lvl="0">
              <a:lnSpc>
                <a:spcPts val="3360"/>
              </a:lnSpc>
              <a:spcBef>
                <a:spcPct val="0"/>
              </a:spcBef>
            </a:pPr>
            <a:r>
              <a:rPr lang="en-US" b="true" sz="2400">
                <a:solidFill>
                  <a:srgbClr val="0B0A0A"/>
                </a:solidFill>
                <a:latin typeface="TT Firs Neue Bold"/>
                <a:ea typeface="TT Firs Neue Bold"/>
                <a:cs typeface="TT Firs Neue Bold"/>
                <a:sym typeface="TT Firs Neue Bold"/>
              </a:rPr>
              <a:t>Salford &amp; Co.</a:t>
            </a:r>
          </a:p>
        </p:txBody>
      </p:sp>
      <p:sp>
        <p:nvSpPr>
          <p:cNvPr name="Freeform 36" id="36"/>
          <p:cNvSpPr/>
          <p:nvPr/>
        </p:nvSpPr>
        <p:spPr>
          <a:xfrm flipH="false" flipV="false" rot="2404160">
            <a:off x="10429728" y="611428"/>
            <a:ext cx="614490" cy="1134126"/>
          </a:xfrm>
          <a:custGeom>
            <a:avLst/>
            <a:gdLst/>
            <a:ahLst/>
            <a:cxnLst/>
            <a:rect r="r" b="b" t="t" l="l"/>
            <a:pathLst>
              <a:path h="1134126" w="614490">
                <a:moveTo>
                  <a:pt x="0" y="0"/>
                </a:moveTo>
                <a:lnTo>
                  <a:pt x="614490" y="0"/>
                </a:lnTo>
                <a:lnTo>
                  <a:pt x="614490" y="1134126"/>
                </a:lnTo>
                <a:lnTo>
                  <a:pt x="0" y="1134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7" id="37"/>
          <p:cNvSpPr/>
          <p:nvPr/>
        </p:nvSpPr>
        <p:spPr>
          <a:xfrm flipH="false" flipV="false" rot="0">
            <a:off x="3768223" y="9130031"/>
            <a:ext cx="2180606" cy="1855498"/>
          </a:xfrm>
          <a:custGeom>
            <a:avLst/>
            <a:gdLst/>
            <a:ahLst/>
            <a:cxnLst/>
            <a:rect r="r" b="b" t="t" l="l"/>
            <a:pathLst>
              <a:path h="1855498" w="2180606">
                <a:moveTo>
                  <a:pt x="0" y="0"/>
                </a:moveTo>
                <a:lnTo>
                  <a:pt x="2180606" y="0"/>
                </a:lnTo>
                <a:lnTo>
                  <a:pt x="2180606" y="1855498"/>
                </a:lnTo>
                <a:lnTo>
                  <a:pt x="0" y="18554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8" id="38"/>
          <p:cNvSpPr/>
          <p:nvPr/>
        </p:nvSpPr>
        <p:spPr>
          <a:xfrm flipH="false" flipV="false" rot="-5400000">
            <a:off x="13884534" y="565211"/>
            <a:ext cx="857813" cy="820909"/>
          </a:xfrm>
          <a:custGeom>
            <a:avLst/>
            <a:gdLst/>
            <a:ahLst/>
            <a:cxnLst/>
            <a:rect r="r" b="b" t="t" l="l"/>
            <a:pathLst>
              <a:path h="820909" w="857813">
                <a:moveTo>
                  <a:pt x="0" y="0"/>
                </a:moveTo>
                <a:lnTo>
                  <a:pt x="857813" y="0"/>
                </a:lnTo>
                <a:lnTo>
                  <a:pt x="857813" y="820910"/>
                </a:lnTo>
                <a:lnTo>
                  <a:pt x="0" y="820910"/>
                </a:lnTo>
                <a:lnTo>
                  <a:pt x="0" y="0"/>
                </a:lnTo>
                <a:close/>
              </a:path>
            </a:pathLst>
          </a:custGeom>
          <a:blipFill>
            <a:blip r:embed="rId9">
              <a:extLst>
                <a:ext uri="{96DAC541-7B7A-43D3-8B79-37D633B846F1}">
                  <asvg:svgBlip xmlns:asvg="http://schemas.microsoft.com/office/drawing/2016/SVG/main" r:embed="rId10"/>
                </a:ext>
              </a:extLst>
            </a:blip>
            <a:stretch>
              <a:fillRect l="0" t="0" r="0" b="-55014"/>
            </a:stretch>
          </a:blipFill>
        </p:spPr>
      </p:sp>
      <p:sp>
        <p:nvSpPr>
          <p:cNvPr name="Freeform 39" id="39"/>
          <p:cNvSpPr/>
          <p:nvPr/>
        </p:nvSpPr>
        <p:spPr>
          <a:xfrm flipH="false" flipV="false" rot="-5400000">
            <a:off x="-18452" y="6987324"/>
            <a:ext cx="857813" cy="820909"/>
          </a:xfrm>
          <a:custGeom>
            <a:avLst/>
            <a:gdLst/>
            <a:ahLst/>
            <a:cxnLst/>
            <a:rect r="r" b="b" t="t" l="l"/>
            <a:pathLst>
              <a:path h="820909" w="857813">
                <a:moveTo>
                  <a:pt x="0" y="0"/>
                </a:moveTo>
                <a:lnTo>
                  <a:pt x="857813" y="0"/>
                </a:lnTo>
                <a:lnTo>
                  <a:pt x="857813" y="820909"/>
                </a:lnTo>
                <a:lnTo>
                  <a:pt x="0" y="820909"/>
                </a:lnTo>
                <a:lnTo>
                  <a:pt x="0" y="0"/>
                </a:lnTo>
                <a:close/>
              </a:path>
            </a:pathLst>
          </a:custGeom>
          <a:blipFill>
            <a:blip r:embed="rId9">
              <a:extLst>
                <a:ext uri="{96DAC541-7B7A-43D3-8B79-37D633B846F1}">
                  <asvg:svgBlip xmlns:asvg="http://schemas.microsoft.com/office/drawing/2016/SVG/main" r:embed="rId10"/>
                </a:ext>
              </a:extLst>
            </a:blip>
            <a:stretch>
              <a:fillRect l="0" t="0" r="0" b="-55014"/>
            </a:stretch>
          </a:blipFill>
        </p:spPr>
      </p:sp>
      <p:grpSp>
        <p:nvGrpSpPr>
          <p:cNvPr name="Group 40" id="40"/>
          <p:cNvGrpSpPr/>
          <p:nvPr/>
        </p:nvGrpSpPr>
        <p:grpSpPr>
          <a:xfrm rot="5400000">
            <a:off x="9163019" y="3577614"/>
            <a:ext cx="18243817" cy="1320189"/>
            <a:chOff x="0" y="0"/>
            <a:chExt cx="24325089" cy="1760252"/>
          </a:xfrm>
        </p:grpSpPr>
        <p:sp>
          <p:nvSpPr>
            <p:cNvPr name="Freeform 41" id="41"/>
            <p:cNvSpPr/>
            <p:nvPr/>
          </p:nvSpPr>
          <p:spPr>
            <a:xfrm flipH="false" flipV="false" rot="0">
              <a:off x="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2" id="42"/>
            <p:cNvSpPr/>
            <p:nvPr/>
          </p:nvSpPr>
          <p:spPr>
            <a:xfrm flipH="false" flipV="false" rot="0">
              <a:off x="2432509"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3" id="43"/>
            <p:cNvSpPr/>
            <p:nvPr/>
          </p:nvSpPr>
          <p:spPr>
            <a:xfrm flipH="false" flipV="false" rot="0">
              <a:off x="4865018"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4" id="44"/>
            <p:cNvSpPr/>
            <p:nvPr/>
          </p:nvSpPr>
          <p:spPr>
            <a:xfrm flipH="false" flipV="false" rot="0">
              <a:off x="7297527"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5" id="45"/>
            <p:cNvSpPr/>
            <p:nvPr/>
          </p:nvSpPr>
          <p:spPr>
            <a:xfrm flipH="false" flipV="false" rot="0">
              <a:off x="9730036"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6" id="46"/>
            <p:cNvSpPr/>
            <p:nvPr/>
          </p:nvSpPr>
          <p:spPr>
            <a:xfrm flipH="false" flipV="false" rot="0">
              <a:off x="12162545"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7" id="47"/>
            <p:cNvSpPr/>
            <p:nvPr/>
          </p:nvSpPr>
          <p:spPr>
            <a:xfrm flipH="false" flipV="false" rot="0">
              <a:off x="14595054" y="0"/>
              <a:ext cx="2432509" cy="1760252"/>
            </a:xfrm>
            <a:custGeom>
              <a:avLst/>
              <a:gdLst/>
              <a:ahLst/>
              <a:cxnLst/>
              <a:rect r="r" b="b" t="t" l="l"/>
              <a:pathLst>
                <a:path h="1760252" w="2432509">
                  <a:moveTo>
                    <a:pt x="0" y="0"/>
                  </a:moveTo>
                  <a:lnTo>
                    <a:pt x="2432508" y="0"/>
                  </a:lnTo>
                  <a:lnTo>
                    <a:pt x="2432508"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8" id="48"/>
            <p:cNvSpPr/>
            <p:nvPr/>
          </p:nvSpPr>
          <p:spPr>
            <a:xfrm flipH="false" flipV="false" rot="0">
              <a:off x="17027562"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9" id="49"/>
            <p:cNvSpPr/>
            <p:nvPr/>
          </p:nvSpPr>
          <p:spPr>
            <a:xfrm flipH="false" flipV="false" rot="0">
              <a:off x="19460071"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0" id="50"/>
            <p:cNvSpPr/>
            <p:nvPr/>
          </p:nvSpPr>
          <p:spPr>
            <a:xfrm flipH="false" flipV="false" rot="0">
              <a:off x="21892580" y="0"/>
              <a:ext cx="2432509" cy="1760252"/>
            </a:xfrm>
            <a:custGeom>
              <a:avLst/>
              <a:gdLst/>
              <a:ahLst/>
              <a:cxnLst/>
              <a:rect r="r" b="b" t="t" l="l"/>
              <a:pathLst>
                <a:path h="1760252" w="2432509">
                  <a:moveTo>
                    <a:pt x="0" y="0"/>
                  </a:moveTo>
                  <a:lnTo>
                    <a:pt x="2432509" y="0"/>
                  </a:lnTo>
                  <a:lnTo>
                    <a:pt x="2432509" y="1760252"/>
                  </a:lnTo>
                  <a:lnTo>
                    <a:pt x="0" y="176025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Freeform 51" id="51"/>
          <p:cNvSpPr/>
          <p:nvPr/>
        </p:nvSpPr>
        <p:spPr>
          <a:xfrm flipH="false" flipV="false" rot="0">
            <a:off x="596967" y="356153"/>
            <a:ext cx="832940" cy="822339"/>
          </a:xfrm>
          <a:custGeom>
            <a:avLst/>
            <a:gdLst/>
            <a:ahLst/>
            <a:cxnLst/>
            <a:rect r="r" b="b" t="t" l="l"/>
            <a:pathLst>
              <a:path h="822339" w="832940">
                <a:moveTo>
                  <a:pt x="0" y="0"/>
                </a:moveTo>
                <a:lnTo>
                  <a:pt x="832940" y="0"/>
                </a:lnTo>
                <a:lnTo>
                  <a:pt x="832940" y="822338"/>
                </a:lnTo>
                <a:lnTo>
                  <a:pt x="0" y="8223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DAHGAW5YrJk</dc:identifier>
  <dcterms:modified xsi:type="dcterms:W3CDTF">2011-08-01T06:04:30Z</dcterms:modified>
  <cp:revision>1</cp:revision>
  <dc:title>Yellow Modern Burger Product Presentation</dc:title>
</cp:coreProperties>
</file>