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</p:sldIdLst>
  <p:sldSz cy="7560000" cx="10692000"/>
  <p:notesSz cx="7560000" cy="106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1f92b7dd9_1_0:notes"/>
          <p:cNvSpPr txBox="1"/>
          <p:nvPr>
            <p:ph idx="1" type="body"/>
          </p:nvPr>
        </p:nvSpPr>
        <p:spPr>
          <a:xfrm>
            <a:off x="755984" y="5078681"/>
            <a:ext cx="6047978" cy="4811389"/>
          </a:xfrm>
          <a:prstGeom prst="rect">
            <a:avLst/>
          </a:prstGeom>
          <a:noFill/>
          <a:ln>
            <a:noFill/>
          </a:ln>
        </p:spPr>
        <p:txBody>
          <a:bodyPr anchorCtr="0" anchor="ctr" bIns="99425" lIns="99425" spcFirstLastPara="1" rIns="99425" wrap="square" tIns="99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g31f92b7dd9_1_0:notes"/>
          <p:cNvSpPr/>
          <p:nvPr>
            <p:ph idx="2" type="sldImg"/>
          </p:nvPr>
        </p:nvSpPr>
        <p:spPr>
          <a:xfrm>
            <a:off x="1107239" y="801876"/>
            <a:ext cx="5346262" cy="40094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SzPts val="2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17" name="Google Shape;17;p3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/>
          <p:nvPr/>
        </p:nvSpPr>
        <p:spPr>
          <a:xfrm>
            <a:off x="2763899" y="1351750"/>
            <a:ext cx="1518900" cy="1518900"/>
          </a:xfrm>
          <a:prstGeom prst="rect">
            <a:avLst/>
          </a:prstGeom>
          <a:solidFill>
            <a:srgbClr val="59B2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5"/>
          <p:cNvSpPr/>
          <p:nvPr/>
        </p:nvSpPr>
        <p:spPr>
          <a:xfrm>
            <a:off x="941225" y="4061675"/>
            <a:ext cx="1518900" cy="15189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5"/>
          <p:cNvSpPr/>
          <p:nvPr/>
        </p:nvSpPr>
        <p:spPr>
          <a:xfrm>
            <a:off x="2763899" y="4061675"/>
            <a:ext cx="1518900" cy="15189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4586573" y="4061675"/>
            <a:ext cx="1518900" cy="1518900"/>
          </a:xfrm>
          <a:prstGeom prst="rect">
            <a:avLst/>
          </a:prstGeom>
          <a:solidFill>
            <a:srgbClr val="D8D7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 txBox="1"/>
          <p:nvPr/>
        </p:nvSpPr>
        <p:spPr>
          <a:xfrm>
            <a:off x="2763899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#59B246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5" name="Google Shape;25;p5"/>
          <p:cNvSpPr txBox="1"/>
          <p:nvPr/>
        </p:nvSpPr>
        <p:spPr>
          <a:xfrm>
            <a:off x="941225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#262626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6" name="Google Shape;26;p5"/>
          <p:cNvSpPr txBox="1"/>
          <p:nvPr/>
        </p:nvSpPr>
        <p:spPr>
          <a:xfrm>
            <a:off x="2763899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#606060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7" name="Google Shape;27;p5"/>
          <p:cNvSpPr txBox="1"/>
          <p:nvPr/>
        </p:nvSpPr>
        <p:spPr>
          <a:xfrm>
            <a:off x="4586573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#D8D7D6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8" name="Google Shape;28;p5"/>
          <p:cNvSpPr/>
          <p:nvPr/>
        </p:nvSpPr>
        <p:spPr>
          <a:xfrm>
            <a:off x="6409247" y="1351750"/>
            <a:ext cx="1518900" cy="1518900"/>
          </a:xfrm>
          <a:prstGeom prst="rect">
            <a:avLst/>
          </a:prstGeom>
          <a:solidFill>
            <a:srgbClr val="C13E3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5"/>
          <p:cNvSpPr txBox="1"/>
          <p:nvPr/>
        </p:nvSpPr>
        <p:spPr>
          <a:xfrm>
            <a:off x="6409247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#C13E3E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0" name="Google Shape;30;p5"/>
          <p:cNvSpPr/>
          <p:nvPr/>
        </p:nvSpPr>
        <p:spPr>
          <a:xfrm>
            <a:off x="4586573" y="1351750"/>
            <a:ext cx="1518900" cy="1518900"/>
          </a:xfrm>
          <a:prstGeom prst="rect">
            <a:avLst/>
          </a:prstGeom>
          <a:solidFill>
            <a:srgbClr val="F0AD4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 txBox="1"/>
          <p:nvPr/>
        </p:nvSpPr>
        <p:spPr>
          <a:xfrm>
            <a:off x="4586573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#f0AD4E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2" name="Google Shape;32;p5"/>
          <p:cNvSpPr/>
          <p:nvPr/>
        </p:nvSpPr>
        <p:spPr>
          <a:xfrm>
            <a:off x="941225" y="1351750"/>
            <a:ext cx="1518900" cy="1518900"/>
          </a:xfrm>
          <a:prstGeom prst="rect">
            <a:avLst/>
          </a:prstGeom>
          <a:solidFill>
            <a:srgbClr val="3897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/>
        </p:nvSpPr>
        <p:spPr>
          <a:xfrm>
            <a:off x="941225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#3897C6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8231922" y="1351750"/>
            <a:ext cx="1518900" cy="1518900"/>
          </a:xfrm>
          <a:prstGeom prst="rect">
            <a:avLst/>
          </a:prstGeom>
          <a:solidFill>
            <a:srgbClr val="6F49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5"/>
          <p:cNvSpPr txBox="1"/>
          <p:nvPr/>
        </p:nvSpPr>
        <p:spPr>
          <a:xfrm>
            <a:off x="8231922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#6f49AA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6" name="Google Shape;36;p5"/>
          <p:cNvSpPr/>
          <p:nvPr/>
        </p:nvSpPr>
        <p:spPr>
          <a:xfrm>
            <a:off x="6409248" y="4061675"/>
            <a:ext cx="1518900" cy="15189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5"/>
          <p:cNvSpPr txBox="1"/>
          <p:nvPr/>
        </p:nvSpPr>
        <p:spPr>
          <a:xfrm>
            <a:off x="6409248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#F2F2F2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/>
        </p:nvSpPr>
        <p:spPr>
          <a:xfrm>
            <a:off x="6959475" y="6684800"/>
            <a:ext cx="32271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262626"/>
                </a:solidFill>
              </a:rPr>
              <a:t>NAME</a:t>
            </a:r>
            <a:endParaRPr b="1" sz="1200">
              <a:solidFill>
                <a:srgbClr val="262626"/>
              </a:solidFill>
            </a:endParaRPr>
          </a:p>
        </p:txBody>
      </p:sp>
      <p:sp>
        <p:nvSpPr>
          <p:cNvPr id="40" name="Google Shape;40;p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9pPr>
          </a:lstStyle>
          <a:p/>
        </p:txBody>
      </p:sp>
      <p:sp>
        <p:nvSpPr>
          <p:cNvPr id="41" name="Google Shape;41;p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42" name="Google Shape;42;p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cxnSp>
        <p:nvCxnSpPr>
          <p:cNvPr id="43" name="Google Shape;43;p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4" name="Google Shape;44;p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5" name="Google Shape;45;p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6" name="Google Shape;46;p6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 sz="2400">
                <a:solidFill>
                  <a:srgbClr val="262626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○"/>
              <a:defRPr sz="2400">
                <a:solidFill>
                  <a:srgbClr val="262626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■"/>
              <a:defRPr sz="2400">
                <a:solidFill>
                  <a:srgbClr val="262626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 sz="2400">
                <a:solidFill>
                  <a:srgbClr val="262626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○"/>
              <a:defRPr sz="2400">
                <a:solidFill>
                  <a:srgbClr val="262626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■"/>
              <a:defRPr sz="2400">
                <a:solidFill>
                  <a:srgbClr val="262626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 sz="2400">
                <a:solidFill>
                  <a:srgbClr val="262626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○"/>
              <a:defRPr sz="2400">
                <a:solidFill>
                  <a:srgbClr val="262626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262626"/>
              </a:buClr>
              <a:buSzPts val="2400"/>
              <a:buChar char="■"/>
              <a:defRPr sz="2400">
                <a:solidFill>
                  <a:srgbClr val="262626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p8"/>
          <p:cNvCxnSpPr/>
          <p:nvPr/>
        </p:nvCxnSpPr>
        <p:spPr>
          <a:xfrm>
            <a:off x="0" y="4847500"/>
            <a:ext cx="10692000" cy="0"/>
          </a:xfrm>
          <a:prstGeom prst="straightConnector1">
            <a:avLst/>
          </a:prstGeom>
          <a:noFill/>
          <a:ln cap="flat" cmpd="sng" w="38100">
            <a:solidFill>
              <a:srgbClr val="B5DADD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53" name="Google Shape;53;p8"/>
          <p:cNvSpPr/>
          <p:nvPr/>
        </p:nvSpPr>
        <p:spPr>
          <a:xfrm>
            <a:off x="328557" y="5227250"/>
            <a:ext cx="2348156" cy="182524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8"/>
          <p:cNvSpPr/>
          <p:nvPr/>
        </p:nvSpPr>
        <p:spPr>
          <a:xfrm rot="6645706">
            <a:off x="207358" y="4655719"/>
            <a:ext cx="955197" cy="450064"/>
          </a:xfrm>
          <a:prstGeom prst="rightArrow">
            <a:avLst>
              <a:gd fmla="val 50000" name="adj1"/>
              <a:gd fmla="val 62500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5" name="Google Shape;55;p8"/>
          <p:cNvGrpSpPr/>
          <p:nvPr/>
        </p:nvGrpSpPr>
        <p:grpSpPr>
          <a:xfrm>
            <a:off x="285863" y="2724750"/>
            <a:ext cx="2357438" cy="1905749"/>
            <a:chOff x="179388" y="2781300"/>
            <a:chExt cx="2016125" cy="1728788"/>
          </a:xfrm>
        </p:grpSpPr>
        <p:sp>
          <p:nvSpPr>
            <p:cNvPr id="56" name="Google Shape;56;p8"/>
            <p:cNvSpPr/>
            <p:nvPr/>
          </p:nvSpPr>
          <p:spPr>
            <a:xfrm>
              <a:off x="179388" y="2781300"/>
              <a:ext cx="2016125" cy="1728788"/>
            </a:xfrm>
            <a:prstGeom prst="flowChartPreparation">
              <a:avLst/>
            </a:prstGeom>
            <a:solidFill>
              <a:srgbClr val="FFFFFF"/>
            </a:solidFill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2425" lIns="104875" spcFirstLastPara="1" rIns="104875" wrap="square" tIns="52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8"/>
            <p:cNvSpPr txBox="1"/>
            <p:nvPr/>
          </p:nvSpPr>
          <p:spPr>
            <a:xfrm>
              <a:off x="359888" y="3085702"/>
              <a:ext cx="1655100" cy="112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2425" lIns="104875" spcFirstLastPara="1" rIns="104875" wrap="square" tIns="524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Font typeface="Arial"/>
                <a:buNone/>
              </a:pPr>
              <a:r>
                <a:rPr b="1" lang="en-GB">
                  <a:solidFill>
                    <a:srgbClr val="7F7F7F"/>
                  </a:solidFill>
                </a:rPr>
                <a:t>Differentiation</a:t>
              </a:r>
              <a:endParaRPr b="1" i="0" sz="16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Font typeface="Arial"/>
                <a:buNone/>
              </a:pPr>
              <a:r>
                <a:t/>
              </a:r>
              <a:endParaRPr b="1" sz="1000">
                <a:solidFill>
                  <a:srgbClr val="262626"/>
                </a:solidFill>
              </a:endParaRPr>
            </a:p>
            <a:p>
              <a:pPr indent="-292100" lvl="0" marL="29210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●"/>
              </a:pPr>
              <a:r>
                <a:rPr lang="en-GB" sz="1000">
                  <a:solidFill>
                    <a:schemeClr val="dk1"/>
                  </a:solidFill>
                </a:rPr>
                <a:t>Group work to support lower ability students</a:t>
              </a:r>
              <a:endParaRPr sz="1000">
                <a:solidFill>
                  <a:schemeClr val="dk1"/>
                </a:solidFill>
              </a:endParaRPr>
            </a:p>
            <a:p>
              <a:pPr indent="-292100" lvl="0" marL="29210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●"/>
              </a:pPr>
              <a:r>
                <a:rPr lang="en-GB" sz="1000">
                  <a:solidFill>
                    <a:schemeClr val="dk1"/>
                  </a:solidFill>
                </a:rPr>
                <a:t>Differentiated questioning re tools</a:t>
              </a:r>
              <a:endParaRPr sz="1000">
                <a:solidFill>
                  <a:schemeClr val="dk1"/>
                </a:solidFill>
              </a:endParaRPr>
            </a:p>
            <a:p>
              <a:pPr indent="0" lvl="0" marL="45720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000">
                <a:solidFill>
                  <a:schemeClr val="dk1"/>
                </a:solidFill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262626"/>
                </a:solidFill>
              </a:endParaRPr>
            </a:p>
          </p:txBody>
        </p:sp>
      </p:grpSp>
      <p:sp>
        <p:nvSpPr>
          <p:cNvPr id="58" name="Google Shape;58;p8"/>
          <p:cNvSpPr/>
          <p:nvPr/>
        </p:nvSpPr>
        <p:spPr>
          <a:xfrm rot="8922218">
            <a:off x="2211667" y="2741863"/>
            <a:ext cx="991347" cy="434774"/>
          </a:xfrm>
          <a:prstGeom prst="rightArrow">
            <a:avLst>
              <a:gd fmla="val 50000" name="adj1"/>
              <a:gd fmla="val 62500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9" name="Google Shape;59;p8"/>
          <p:cNvGrpSpPr/>
          <p:nvPr/>
        </p:nvGrpSpPr>
        <p:grpSpPr>
          <a:xfrm>
            <a:off x="7905769" y="2859500"/>
            <a:ext cx="2357438" cy="1905751"/>
            <a:chOff x="6963728" y="2781300"/>
            <a:chExt cx="2016125" cy="1728788"/>
          </a:xfrm>
        </p:grpSpPr>
        <p:sp>
          <p:nvSpPr>
            <p:cNvPr id="60" name="Google Shape;60;p8"/>
            <p:cNvSpPr/>
            <p:nvPr/>
          </p:nvSpPr>
          <p:spPr>
            <a:xfrm>
              <a:off x="6963728" y="2781300"/>
              <a:ext cx="2016125" cy="1728788"/>
            </a:xfrm>
            <a:prstGeom prst="flowChartPreparation">
              <a:avLst/>
            </a:prstGeom>
            <a:solidFill>
              <a:srgbClr val="FFFFFF"/>
            </a:solidFill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2425" lIns="104875" spcFirstLastPara="1" rIns="104875" wrap="square" tIns="52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8"/>
            <p:cNvSpPr txBox="1"/>
            <p:nvPr/>
          </p:nvSpPr>
          <p:spPr>
            <a:xfrm>
              <a:off x="7188934" y="3010557"/>
              <a:ext cx="1565700" cy="1214100"/>
            </a:xfrm>
            <a:prstGeom prst="rect">
              <a:avLst/>
            </a:prstGeom>
            <a:noFill/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52425" lIns="104875" spcFirstLastPara="1" rIns="104875" wrap="square" tIns="524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Font typeface="Arial"/>
                <a:buNone/>
              </a:pPr>
              <a:r>
                <a:rPr b="1" lang="en-GB">
                  <a:solidFill>
                    <a:srgbClr val="7F7F7F"/>
                  </a:solidFill>
                </a:rPr>
                <a:t>AfL</a:t>
              </a:r>
              <a:endParaRPr b="1" i="0" sz="16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Font typeface="Arial"/>
                <a:buNone/>
              </a:pPr>
              <a:r>
                <a:t/>
              </a:r>
              <a:endParaRPr b="1" sz="1000">
                <a:solidFill>
                  <a:srgbClr val="262626"/>
                </a:solidFill>
              </a:endParaRPr>
            </a:p>
            <a:p>
              <a:pPr indent="-292100" lvl="0" marL="292100" marR="0" rtl="0" algn="l">
                <a:lnSpc>
                  <a:spcPct val="119925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●"/>
              </a:pPr>
              <a:r>
                <a:rPr lang="en-GB" sz="1000">
                  <a:solidFill>
                    <a:schemeClr val="dk1"/>
                  </a:solidFill>
                </a:rPr>
                <a:t>Q&amp;A about definition of app and tools available on mobile devices</a:t>
              </a:r>
              <a:endParaRPr sz="1000">
                <a:solidFill>
                  <a:schemeClr val="dk1"/>
                </a:solidFill>
              </a:endParaRPr>
            </a:p>
            <a:p>
              <a:pPr indent="-292100" lvl="0" marL="292100" marR="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●"/>
              </a:pPr>
              <a:r>
                <a:rPr lang="en-GB" sz="1000">
                  <a:solidFill>
                    <a:schemeClr val="dk1"/>
                  </a:solidFill>
                </a:rPr>
                <a:t>Review of classification of apps</a:t>
              </a:r>
              <a:endParaRPr sz="1000">
                <a:solidFill>
                  <a:schemeClr val="dk1"/>
                </a:solidFill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262626"/>
                </a:solidFill>
              </a:endParaRPr>
            </a:p>
          </p:txBody>
        </p:sp>
      </p:grpSp>
      <p:sp>
        <p:nvSpPr>
          <p:cNvPr id="62" name="Google Shape;62;p8"/>
          <p:cNvSpPr/>
          <p:nvPr/>
        </p:nvSpPr>
        <p:spPr>
          <a:xfrm rot="7254976">
            <a:off x="9307607" y="2353477"/>
            <a:ext cx="964511" cy="446796"/>
          </a:xfrm>
          <a:prstGeom prst="rightArrow">
            <a:avLst>
              <a:gd fmla="val 50000" name="adj1"/>
              <a:gd fmla="val 62500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3" name="Google Shape;63;p8"/>
          <p:cNvGrpSpPr/>
          <p:nvPr/>
        </p:nvGrpSpPr>
        <p:grpSpPr>
          <a:xfrm>
            <a:off x="7917766" y="770001"/>
            <a:ext cx="2410118" cy="1550500"/>
            <a:chOff x="6878574" y="698819"/>
            <a:chExt cx="2060382" cy="1406525"/>
          </a:xfrm>
        </p:grpSpPr>
        <p:sp>
          <p:nvSpPr>
            <p:cNvPr id="64" name="Google Shape;64;p8"/>
            <p:cNvSpPr/>
            <p:nvPr/>
          </p:nvSpPr>
          <p:spPr>
            <a:xfrm>
              <a:off x="6878574" y="698819"/>
              <a:ext cx="2051844" cy="1406525"/>
            </a:xfrm>
            <a:prstGeom prst="wedgeRoundRectCallout">
              <a:avLst>
                <a:gd fmla="val -34945" name="adj1"/>
                <a:gd fmla="val 66834" name="adj2"/>
                <a:gd fmla="val 16667" name="adj3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2425" lIns="104875" spcFirstLastPara="1" rIns="104875" wrap="square" tIns="524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8"/>
            <p:cNvSpPr txBox="1"/>
            <p:nvPr/>
          </p:nvSpPr>
          <p:spPr>
            <a:xfrm>
              <a:off x="6887257" y="786466"/>
              <a:ext cx="2051700" cy="123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2425" lIns="104875" spcFirstLastPara="1" rIns="104875" wrap="square" tIns="524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b="1" lang="en-GB">
                  <a:solidFill>
                    <a:srgbClr val="262626"/>
                  </a:solidFill>
                </a:rPr>
                <a:t>Key</a:t>
              </a:r>
              <a:r>
                <a:rPr b="1" i="0" lang="en-GB" sz="1600" u="none" cap="none" strike="noStrike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lang="en-GB">
                  <a:solidFill>
                    <a:srgbClr val="262626"/>
                  </a:solidFill>
                </a:rPr>
                <a:t>messages</a:t>
              </a:r>
              <a:endParaRPr b="1" i="0" sz="16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1" sz="1000">
                <a:solidFill>
                  <a:srgbClr val="262626"/>
                </a:solidFill>
              </a:endParaRPr>
            </a:p>
            <a:p>
              <a:pPr indent="-292100" lvl="0" marL="29210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●"/>
              </a:pPr>
              <a:r>
                <a:rPr lang="en-GB" sz="1000">
                  <a:solidFill>
                    <a:schemeClr val="dk1"/>
                  </a:solidFill>
                </a:rPr>
                <a:t>Apps can be categorised as web native or hybrid</a:t>
              </a:r>
              <a:endParaRPr sz="1000">
                <a:solidFill>
                  <a:schemeClr val="dk1"/>
                </a:solidFill>
              </a:endParaRPr>
            </a:p>
            <a:p>
              <a:pPr indent="-292100" lvl="0" marL="29210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●"/>
              </a:pPr>
              <a:r>
                <a:rPr lang="en-GB" sz="1000">
                  <a:solidFill>
                    <a:schemeClr val="dk1"/>
                  </a:solidFill>
                </a:rPr>
                <a:t>Mobile devices have a number of tools that can be utilised by apps</a:t>
              </a:r>
              <a:endParaRPr sz="10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000">
                <a:solidFill>
                  <a:schemeClr val="dk1"/>
                </a:solidFill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1" sz="1600">
                <a:solidFill>
                  <a:srgbClr val="262626"/>
                </a:solidFill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i="0" sz="1100" u="none" cap="none" strike="noStrike">
                <a:solidFill>
                  <a:srgbClr val="262626"/>
                </a:solidFill>
              </a:endParaRPr>
            </a:p>
          </p:txBody>
        </p:sp>
      </p:grpSp>
      <p:sp>
        <p:nvSpPr>
          <p:cNvPr id="66" name="Google Shape;66;p8"/>
          <p:cNvSpPr/>
          <p:nvPr/>
        </p:nvSpPr>
        <p:spPr>
          <a:xfrm rot="-2066713">
            <a:off x="7154500" y="1936177"/>
            <a:ext cx="988357" cy="436147"/>
          </a:xfrm>
          <a:prstGeom prst="rightArrow">
            <a:avLst>
              <a:gd fmla="val 50000" name="adj1"/>
              <a:gd fmla="val 62500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7" name="Google Shape;67;p8"/>
          <p:cNvGrpSpPr/>
          <p:nvPr/>
        </p:nvGrpSpPr>
        <p:grpSpPr>
          <a:xfrm>
            <a:off x="5548370" y="1986208"/>
            <a:ext cx="2522531" cy="2257542"/>
            <a:chOff x="4486274" y="871910"/>
            <a:chExt cx="2157300" cy="2048400"/>
          </a:xfrm>
        </p:grpSpPr>
        <p:sp>
          <p:nvSpPr>
            <p:cNvPr id="68" name="Google Shape;68;p8"/>
            <p:cNvSpPr/>
            <p:nvPr/>
          </p:nvSpPr>
          <p:spPr>
            <a:xfrm>
              <a:off x="4486274" y="871910"/>
              <a:ext cx="2157300" cy="2048400"/>
            </a:xfrm>
            <a:prstGeom prst="star8">
              <a:avLst>
                <a:gd fmla="val 37500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2425" lIns="104875" spcFirstLastPara="1" rIns="104875" wrap="square" tIns="524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8"/>
            <p:cNvSpPr txBox="1"/>
            <p:nvPr/>
          </p:nvSpPr>
          <p:spPr>
            <a:xfrm>
              <a:off x="4858876" y="1357946"/>
              <a:ext cx="1425600" cy="107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2425" lIns="104875" spcFirstLastPara="1" rIns="104875" wrap="square" tIns="524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Font typeface="Arial"/>
                <a:buNone/>
              </a:pPr>
              <a:r>
                <a:rPr b="1" lang="en-GB">
                  <a:solidFill>
                    <a:srgbClr val="7F7F7F"/>
                  </a:solidFill>
                </a:rPr>
                <a:t>Engagement</a:t>
              </a:r>
              <a:endParaRPr b="1" i="0" sz="16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dk1"/>
                </a:solidFill>
              </a:endParaRPr>
            </a:p>
            <a:p>
              <a:pPr indent="-177800" lvl="0" marL="190500" marR="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Char char="•"/>
              </a:pPr>
              <a:r>
                <a:rPr lang="en-GB" sz="1000">
                  <a:solidFill>
                    <a:schemeClr val="dk1"/>
                  </a:solidFill>
                </a:rPr>
                <a:t>Group work</a:t>
              </a:r>
              <a:endParaRPr sz="1000">
                <a:solidFill>
                  <a:schemeClr val="dk1"/>
                </a:solidFill>
              </a:endParaRPr>
            </a:p>
            <a:p>
              <a:pPr indent="-177800" lvl="0" marL="190500" marR="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Char char="•"/>
              </a:pPr>
              <a:r>
                <a:rPr lang="en-GB" sz="1000">
                  <a:solidFill>
                    <a:schemeClr val="dk1"/>
                  </a:solidFill>
                </a:rPr>
                <a:t>Discussion re apps that students use</a:t>
              </a:r>
              <a:endParaRPr sz="1000">
                <a:solidFill>
                  <a:schemeClr val="dk1"/>
                </a:solidFill>
              </a:endParaRPr>
            </a:p>
            <a:p>
              <a:pPr indent="0" lvl="0" marL="45720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000">
                <a:solidFill>
                  <a:schemeClr val="dk1"/>
                </a:solidFill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Font typeface="Arial"/>
                <a:buNone/>
              </a:pPr>
              <a:r>
                <a:t/>
              </a:r>
              <a:endParaRPr b="1" sz="1600">
                <a:solidFill>
                  <a:srgbClr val="262626"/>
                </a:solidFill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262626"/>
                </a:solidFill>
              </a:endParaRPr>
            </a:p>
          </p:txBody>
        </p:sp>
      </p:grpSp>
      <p:sp>
        <p:nvSpPr>
          <p:cNvPr id="70" name="Google Shape;70;p8"/>
          <p:cNvSpPr/>
          <p:nvPr/>
        </p:nvSpPr>
        <p:spPr>
          <a:xfrm rot="2466606">
            <a:off x="4975274" y="1671751"/>
            <a:ext cx="1708558" cy="469749"/>
          </a:xfrm>
          <a:prstGeom prst="rightArrow">
            <a:avLst>
              <a:gd fmla="val 50000" name="adj1"/>
              <a:gd fmla="val 62500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8"/>
          <p:cNvSpPr/>
          <p:nvPr/>
        </p:nvSpPr>
        <p:spPr>
          <a:xfrm rot="-7750496">
            <a:off x="9457902" y="4752635"/>
            <a:ext cx="972061" cy="443480"/>
          </a:xfrm>
          <a:prstGeom prst="rightArrow">
            <a:avLst>
              <a:gd fmla="val 50000" name="adj1"/>
              <a:gd fmla="val 62500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8"/>
          <p:cNvSpPr txBox="1"/>
          <p:nvPr/>
        </p:nvSpPr>
        <p:spPr>
          <a:xfrm>
            <a:off x="328557" y="5299000"/>
            <a:ext cx="2305463" cy="2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 Led</a:t>
            </a:r>
            <a:r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 Student Led?</a:t>
            </a:r>
            <a:endParaRPr sz="1600"/>
          </a:p>
        </p:txBody>
      </p:sp>
      <p:sp>
        <p:nvSpPr>
          <p:cNvPr id="73" name="Google Shape;73;p8"/>
          <p:cNvSpPr txBox="1"/>
          <p:nvPr>
            <p:ph idx="4294967295" type="ctrTitle"/>
          </p:nvPr>
        </p:nvSpPr>
        <p:spPr>
          <a:xfrm>
            <a:off x="2536150" y="80500"/>
            <a:ext cx="7964700" cy="6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300" u="none" cap="none" strike="noStrike">
                <a:latin typeface="Arial"/>
                <a:ea typeface="Arial"/>
                <a:cs typeface="Arial"/>
                <a:sym typeface="Arial"/>
              </a:rPr>
              <a:t>5 Minute Lesson Plan -  Sess</a:t>
            </a:r>
            <a:r>
              <a:rPr b="1" lang="en-GB" sz="2300"/>
              <a:t>ion - Launch </a:t>
            </a:r>
            <a:endParaRPr sz="1600"/>
          </a:p>
        </p:txBody>
      </p:sp>
      <p:sp>
        <p:nvSpPr>
          <p:cNvPr id="74" name="Google Shape;74;p8"/>
          <p:cNvSpPr/>
          <p:nvPr/>
        </p:nvSpPr>
        <p:spPr>
          <a:xfrm>
            <a:off x="2866050" y="5229000"/>
            <a:ext cx="2348157" cy="1825251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8"/>
          <p:cNvSpPr/>
          <p:nvPr/>
        </p:nvSpPr>
        <p:spPr>
          <a:xfrm>
            <a:off x="5490788" y="5253500"/>
            <a:ext cx="2348157" cy="1825251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8"/>
          <p:cNvSpPr/>
          <p:nvPr/>
        </p:nvSpPr>
        <p:spPr>
          <a:xfrm>
            <a:off x="8082113" y="5239500"/>
            <a:ext cx="2348157" cy="1825251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8"/>
          <p:cNvSpPr/>
          <p:nvPr/>
        </p:nvSpPr>
        <p:spPr>
          <a:xfrm>
            <a:off x="2446538" y="5283250"/>
            <a:ext cx="534600" cy="320249"/>
          </a:xfrm>
          <a:prstGeom prst="rightArrow">
            <a:avLst>
              <a:gd fmla="val 50000" name="adj1"/>
              <a:gd fmla="val 46893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8"/>
          <p:cNvSpPr txBox="1"/>
          <p:nvPr/>
        </p:nvSpPr>
        <p:spPr>
          <a:xfrm>
            <a:off x="2875332" y="5302500"/>
            <a:ext cx="2329593" cy="2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 Led or </a:t>
            </a:r>
            <a:r>
              <a:rPr b="1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 Led?</a:t>
            </a:r>
            <a:endParaRPr sz="1600"/>
          </a:p>
        </p:txBody>
      </p:sp>
      <p:sp>
        <p:nvSpPr>
          <p:cNvPr id="79" name="Google Shape;79;p8"/>
          <p:cNvSpPr txBox="1"/>
          <p:nvPr/>
        </p:nvSpPr>
        <p:spPr>
          <a:xfrm>
            <a:off x="5507494" y="5307750"/>
            <a:ext cx="2348156" cy="2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 Led or </a:t>
            </a:r>
            <a:r>
              <a:rPr b="1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 Led?</a:t>
            </a:r>
            <a:endParaRPr sz="1600"/>
          </a:p>
        </p:txBody>
      </p:sp>
      <p:sp>
        <p:nvSpPr>
          <p:cNvPr id="80" name="Google Shape;80;p8"/>
          <p:cNvSpPr txBox="1"/>
          <p:nvPr/>
        </p:nvSpPr>
        <p:spPr>
          <a:xfrm>
            <a:off x="8073594" y="5311250"/>
            <a:ext cx="2356675" cy="237497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 Led</a:t>
            </a:r>
            <a:r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r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 Led</a:t>
            </a:r>
            <a:r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1600"/>
          </a:p>
        </p:txBody>
      </p:sp>
      <p:sp>
        <p:nvSpPr>
          <p:cNvPr id="81" name="Google Shape;81;p8"/>
          <p:cNvSpPr txBox="1"/>
          <p:nvPr/>
        </p:nvSpPr>
        <p:spPr>
          <a:xfrm>
            <a:off x="7916907" y="7295751"/>
            <a:ext cx="1728168" cy="2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@TeacherToolkit - 2010</a:t>
            </a:r>
            <a:endParaRPr sz="1600"/>
          </a:p>
        </p:txBody>
      </p:sp>
      <p:grpSp>
        <p:nvGrpSpPr>
          <p:cNvPr id="82" name="Google Shape;82;p8"/>
          <p:cNvGrpSpPr/>
          <p:nvPr/>
        </p:nvGrpSpPr>
        <p:grpSpPr>
          <a:xfrm>
            <a:off x="3057245" y="3686288"/>
            <a:ext cx="2231212" cy="1057000"/>
            <a:chOff x="4451350" y="3390500"/>
            <a:chExt cx="2372540" cy="760413"/>
          </a:xfrm>
        </p:grpSpPr>
        <p:sp>
          <p:nvSpPr>
            <p:cNvPr id="83" name="Google Shape;83;p8"/>
            <p:cNvSpPr/>
            <p:nvPr/>
          </p:nvSpPr>
          <p:spPr>
            <a:xfrm>
              <a:off x="4451350" y="3390500"/>
              <a:ext cx="2372540" cy="760413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2425" lIns="104875" spcFirstLastPara="1" rIns="104875" wrap="square" tIns="52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8"/>
            <p:cNvSpPr txBox="1"/>
            <p:nvPr/>
          </p:nvSpPr>
          <p:spPr>
            <a:xfrm>
              <a:off x="4451350" y="3415679"/>
              <a:ext cx="2372540" cy="6712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2425" lIns="104875" spcFirstLastPara="1" rIns="104875" wrap="square" tIns="524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b="1" lang="en-GB">
                  <a:solidFill>
                    <a:srgbClr val="262626"/>
                  </a:solidFill>
                </a:rPr>
                <a:t>Key</a:t>
              </a:r>
              <a:r>
                <a:rPr b="1" i="0" lang="en-GB" sz="16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lang="en-GB">
                  <a:solidFill>
                    <a:srgbClr val="262626"/>
                  </a:solidFill>
                </a:rPr>
                <a:t>words</a:t>
              </a:r>
              <a:endPara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GB" sz="1000">
                  <a:solidFill>
                    <a:schemeClr val="dk1"/>
                  </a:solidFill>
                </a:rPr>
                <a:t>Web app, Native app, Hybrid app, Platform, Pitch, Tools, Native features</a:t>
              </a:r>
              <a:endParaRPr sz="1000">
                <a:solidFill>
                  <a:schemeClr val="dk1"/>
                </a:solidFill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</a:endParaRPr>
            </a:p>
            <a:p>
              <a:pPr indent="0" lvl="0" marL="0" marR="0" rtl="0" algn="ctr">
                <a:spcBef>
                  <a:spcPts val="60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1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5" name="Google Shape;85;p8"/>
          <p:cNvGrpSpPr/>
          <p:nvPr/>
        </p:nvGrpSpPr>
        <p:grpSpPr>
          <a:xfrm>
            <a:off x="3057243" y="632158"/>
            <a:ext cx="2285711" cy="2723179"/>
            <a:chOff x="2370138" y="1630362"/>
            <a:chExt cx="2020786" cy="2466871"/>
          </a:xfrm>
        </p:grpSpPr>
        <p:sp>
          <p:nvSpPr>
            <p:cNvPr id="86" name="Google Shape;86;p8"/>
            <p:cNvSpPr/>
            <p:nvPr/>
          </p:nvSpPr>
          <p:spPr>
            <a:xfrm>
              <a:off x="2370138" y="1630362"/>
              <a:ext cx="1944687" cy="2466871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2425" lIns="104875" spcFirstLastPara="1" rIns="104875" wrap="square" tIns="52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8"/>
            <p:cNvSpPr txBox="1"/>
            <p:nvPr/>
          </p:nvSpPr>
          <p:spPr>
            <a:xfrm>
              <a:off x="2419924" y="1810994"/>
              <a:ext cx="1971000" cy="210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2425" lIns="104875" spcFirstLastPara="1" rIns="104875" wrap="square" tIns="524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b="1" i="0" lang="en-GB" u="none" cap="none" strike="noStrike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rPr>
                <a:t>Objectives</a:t>
              </a:r>
              <a:endParaRPr b="1" i="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1" sz="1100">
                <a:solidFill>
                  <a:srgbClr val="262626"/>
                </a:solidFill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b="1" i="0" lang="en-GB" sz="1100" u="none" cap="none" strike="noStrike">
                  <a:solidFill>
                    <a:srgbClr val="262626"/>
                  </a:solidFill>
                </a:rPr>
                <a:t>Core</a:t>
              </a:r>
              <a:endParaRPr b="1" i="0" sz="1100" u="none" cap="none" strike="noStrike">
                <a:solidFill>
                  <a:srgbClr val="262626"/>
                </a:solidFill>
              </a:endParaRPr>
            </a:p>
            <a:p>
              <a:pPr indent="-177800" lvl="0" marL="19050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•"/>
              </a:pPr>
              <a:r>
                <a:rPr lang="en-GB" sz="1000">
                  <a:solidFill>
                    <a:schemeClr val="dk1"/>
                  </a:solidFill>
                </a:rPr>
                <a:t>Understand what the Apps for Good course involves</a:t>
              </a:r>
              <a:endParaRPr sz="1000">
                <a:solidFill>
                  <a:schemeClr val="dk1"/>
                </a:solidFill>
              </a:endParaRPr>
            </a:p>
            <a:p>
              <a:pPr indent="-177800" lvl="0" marL="19050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•"/>
              </a:pPr>
              <a:r>
                <a:rPr lang="en-GB" sz="1000">
                  <a:solidFill>
                    <a:schemeClr val="dk1"/>
                  </a:solidFill>
                </a:rPr>
                <a:t>Be able to identify the tools available on mobile devices</a:t>
              </a:r>
              <a:endParaRPr sz="1000">
                <a:solidFill>
                  <a:schemeClr val="dk1"/>
                </a:solidFill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b="1" i="0" lang="en-GB" sz="1100" u="none" cap="none" strike="noStrike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rPr>
                <a:t>Challenge</a:t>
              </a:r>
              <a:endParaRPr sz="1600">
                <a:solidFill>
                  <a:srgbClr val="262626"/>
                </a:solidFill>
              </a:endParaRPr>
            </a:p>
            <a:p>
              <a:pPr indent="-177800" lvl="0" marL="190500" rtl="0" algn="l">
                <a:lnSpc>
                  <a:spcPct val="119925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Char char="•"/>
              </a:pPr>
              <a:r>
                <a:rPr lang="en-GB" sz="1000">
                  <a:solidFill>
                    <a:schemeClr val="dk1"/>
                  </a:solidFill>
                </a:rPr>
                <a:t>Be able to classify apps based on their purpose and the tools that they use</a:t>
              </a:r>
              <a:endParaRPr sz="1100">
                <a:solidFill>
                  <a:srgbClr val="262626"/>
                </a:solidFill>
              </a:endParaRPr>
            </a:p>
          </p:txBody>
        </p:sp>
      </p:grpSp>
      <p:grpSp>
        <p:nvGrpSpPr>
          <p:cNvPr id="88" name="Google Shape;88;p8"/>
          <p:cNvGrpSpPr/>
          <p:nvPr/>
        </p:nvGrpSpPr>
        <p:grpSpPr>
          <a:xfrm>
            <a:off x="300713" y="320251"/>
            <a:ext cx="2327825" cy="2197890"/>
            <a:chOff x="117984" y="360411"/>
            <a:chExt cx="1990800" cy="1993800"/>
          </a:xfrm>
        </p:grpSpPr>
        <p:sp>
          <p:nvSpPr>
            <p:cNvPr id="89" name="Google Shape;89;p8"/>
            <p:cNvSpPr/>
            <p:nvPr/>
          </p:nvSpPr>
          <p:spPr>
            <a:xfrm>
              <a:off x="117984" y="360411"/>
              <a:ext cx="1990800" cy="1993800"/>
            </a:xfrm>
            <a:prstGeom prst="ellipse">
              <a:avLst/>
            </a:prstGeom>
            <a:solidFill>
              <a:srgbClr val="3897C6"/>
            </a:solidFill>
            <a:ln>
              <a:noFill/>
            </a:ln>
          </p:spPr>
          <p:txBody>
            <a:bodyPr anchorCtr="0" anchor="ctr" bIns="52425" lIns="104875" spcFirstLastPara="1" rIns="104875" wrap="square" tIns="52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8"/>
            <p:cNvSpPr txBox="1"/>
            <p:nvPr/>
          </p:nvSpPr>
          <p:spPr>
            <a:xfrm>
              <a:off x="302003" y="643326"/>
              <a:ext cx="1622700" cy="157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2425" lIns="104875" spcFirstLastPara="1" rIns="104875" wrap="square" tIns="524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Arial"/>
                <a:buNone/>
              </a:pPr>
              <a:r>
                <a:rPr b="1" i="0" lang="en-GB" sz="16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The BIG picture?</a:t>
              </a:r>
              <a:endParaRPr sz="1600"/>
            </a:p>
            <a:p>
              <a:pPr indent="0" lvl="0" marL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000">
                <a:solidFill>
                  <a:srgbClr val="FFFFFF"/>
                </a:solidFill>
              </a:endParaRPr>
            </a:p>
            <a:p>
              <a:pPr indent="0" lvl="0" marL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GB" sz="1000">
                  <a:solidFill>
                    <a:srgbClr val="FFFFFF"/>
                  </a:solidFill>
                </a:rPr>
                <a:t>Students work in teams to design an app to solve a real life problem.</a:t>
              </a:r>
              <a:endParaRPr sz="1000">
                <a:solidFill>
                  <a:srgbClr val="FFFFFF"/>
                </a:solidFill>
              </a:endParaRPr>
            </a:p>
            <a:p>
              <a:pPr indent="0" lvl="0" marL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000">
                <a:solidFill>
                  <a:srgbClr val="FFFFFF"/>
                </a:solidFill>
              </a:endParaRPr>
            </a:p>
            <a:p>
              <a:pPr indent="0" lvl="0" marL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GB" sz="1000">
                  <a:solidFill>
                    <a:srgbClr val="FFFFFF"/>
                  </a:solidFill>
                </a:rPr>
                <a:t>This is the first lesson where the course is introduced.</a:t>
              </a:r>
              <a:endParaRPr sz="1000">
                <a:solidFill>
                  <a:srgbClr val="FFFFFF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000">
                <a:solidFill>
                  <a:srgbClr val="FFFFFF"/>
                </a:solidFill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Arial"/>
                <a:buNone/>
              </a:pPr>
              <a:r>
                <a:t/>
              </a:r>
              <a:endParaRPr b="1" sz="1100">
                <a:solidFill>
                  <a:schemeClr val="lt1"/>
                </a:solidFill>
              </a:endParaRPr>
            </a:p>
          </p:txBody>
        </p:sp>
      </p:grpSp>
      <p:sp>
        <p:nvSpPr>
          <p:cNvPr id="91" name="Google Shape;91;p8"/>
          <p:cNvSpPr txBox="1"/>
          <p:nvPr/>
        </p:nvSpPr>
        <p:spPr>
          <a:xfrm>
            <a:off x="358225" y="5666500"/>
            <a:ext cx="2327700" cy="13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000">
                <a:solidFill>
                  <a:srgbClr val="262626"/>
                </a:solidFill>
              </a:rPr>
              <a:t>Teacher works through presentation and explains what the Apps for Good course involves.</a:t>
            </a:r>
            <a:endParaRPr sz="1000">
              <a:solidFill>
                <a:srgbClr val="262626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000">
              <a:solidFill>
                <a:srgbClr val="262626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000">
                <a:solidFill>
                  <a:srgbClr val="262626"/>
                </a:solidFill>
              </a:rPr>
              <a:t>Students are grouped into teams.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100">
              <a:solidFill>
                <a:srgbClr val="262626"/>
              </a:solidFill>
            </a:endParaRPr>
          </a:p>
        </p:txBody>
      </p:sp>
      <p:sp>
        <p:nvSpPr>
          <p:cNvPr id="92" name="Google Shape;92;p8"/>
          <p:cNvSpPr txBox="1"/>
          <p:nvPr/>
        </p:nvSpPr>
        <p:spPr>
          <a:xfrm>
            <a:off x="3066525" y="5603500"/>
            <a:ext cx="1973194" cy="271251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8"/>
          <p:cNvSpPr txBox="1"/>
          <p:nvPr/>
        </p:nvSpPr>
        <p:spPr>
          <a:xfrm>
            <a:off x="5474113" y="5666500"/>
            <a:ext cx="2348100" cy="14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000">
                <a:solidFill>
                  <a:srgbClr val="262626"/>
                </a:solidFill>
              </a:rPr>
              <a:t>Students brainstorm different mobile device functions.</a:t>
            </a:r>
            <a:endParaRPr sz="1000">
              <a:solidFill>
                <a:srgbClr val="262626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000">
              <a:solidFill>
                <a:srgbClr val="262626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000">
                <a:solidFill>
                  <a:srgbClr val="262626"/>
                </a:solidFill>
              </a:rPr>
              <a:t>Students review an app and decide what it does, who it is aimed at, what </a:t>
            </a:r>
            <a:r>
              <a:rPr lang="en-GB" sz="1000">
                <a:solidFill>
                  <a:srgbClr val="262626"/>
                </a:solidFill>
              </a:rPr>
              <a:t>problem</a:t>
            </a:r>
            <a:r>
              <a:rPr lang="en-GB" sz="1000">
                <a:solidFill>
                  <a:srgbClr val="262626"/>
                </a:solidFill>
              </a:rPr>
              <a:t> it solves and what mobile device functions it uses.</a:t>
            </a:r>
            <a:endParaRPr sz="1100">
              <a:solidFill>
                <a:srgbClr val="262626"/>
              </a:solidFill>
            </a:endParaRPr>
          </a:p>
        </p:txBody>
      </p:sp>
      <p:sp>
        <p:nvSpPr>
          <p:cNvPr id="94" name="Google Shape;94;p8"/>
          <p:cNvSpPr txBox="1"/>
          <p:nvPr/>
        </p:nvSpPr>
        <p:spPr>
          <a:xfrm>
            <a:off x="8082125" y="5666500"/>
            <a:ext cx="2348100" cy="14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000">
                <a:solidFill>
                  <a:srgbClr val="262626"/>
                </a:solidFill>
              </a:rPr>
              <a:t>Teacher goes through web, native and hybrid apps.</a:t>
            </a:r>
            <a:endParaRPr sz="1000">
              <a:solidFill>
                <a:srgbClr val="262626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000">
              <a:solidFill>
                <a:srgbClr val="262626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000">
                <a:solidFill>
                  <a:srgbClr val="262626"/>
                </a:solidFill>
              </a:rPr>
              <a:t>Teacher then shows the Apps for Good video.</a:t>
            </a:r>
            <a:endParaRPr sz="1100">
              <a:solidFill>
                <a:srgbClr val="262626"/>
              </a:solidFill>
            </a:endParaRPr>
          </a:p>
        </p:txBody>
      </p:sp>
      <p:sp>
        <p:nvSpPr>
          <p:cNvPr id="95" name="Google Shape;95;p8"/>
          <p:cNvSpPr/>
          <p:nvPr/>
        </p:nvSpPr>
        <p:spPr>
          <a:xfrm>
            <a:off x="584719" y="5286750"/>
            <a:ext cx="913275" cy="267875"/>
          </a:xfrm>
          <a:prstGeom prst="ellipse">
            <a:avLst/>
          </a:prstGeom>
          <a:noFill/>
          <a:ln cap="flat" cmpd="sng" w="25400">
            <a:solidFill>
              <a:srgbClr val="3897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8"/>
          <p:cNvSpPr/>
          <p:nvPr/>
        </p:nvSpPr>
        <p:spPr>
          <a:xfrm>
            <a:off x="3887821" y="5288372"/>
            <a:ext cx="1001100" cy="245400"/>
          </a:xfrm>
          <a:prstGeom prst="ellipse">
            <a:avLst/>
          </a:prstGeom>
          <a:noFill/>
          <a:ln cap="flat" cmpd="sng" w="25400">
            <a:solidFill>
              <a:srgbClr val="3897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8"/>
          <p:cNvSpPr txBox="1"/>
          <p:nvPr/>
        </p:nvSpPr>
        <p:spPr>
          <a:xfrm>
            <a:off x="2890200" y="5666500"/>
            <a:ext cx="2357400" cy="13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000">
                <a:solidFill>
                  <a:srgbClr val="262626"/>
                </a:solidFill>
              </a:rPr>
              <a:t>Students brainstorm all the apps they can think of and sort them into apps they like and dislike.</a:t>
            </a:r>
            <a:endParaRPr sz="1000">
              <a:solidFill>
                <a:srgbClr val="262626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000">
              <a:solidFill>
                <a:srgbClr val="262626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000">
                <a:solidFill>
                  <a:srgbClr val="262626"/>
                </a:solidFill>
              </a:rPr>
              <a:t>They then try to identify common factors for the apps they like/dislike.</a:t>
            </a:r>
            <a:endParaRPr sz="1100">
              <a:solidFill>
                <a:srgbClr val="262626"/>
              </a:solidFill>
            </a:endParaRPr>
          </a:p>
        </p:txBody>
      </p:sp>
      <p:sp>
        <p:nvSpPr>
          <p:cNvPr id="98" name="Google Shape;98;p8"/>
          <p:cNvSpPr/>
          <p:nvPr/>
        </p:nvSpPr>
        <p:spPr>
          <a:xfrm>
            <a:off x="6555820" y="5280543"/>
            <a:ext cx="1008300" cy="265200"/>
          </a:xfrm>
          <a:prstGeom prst="ellipse">
            <a:avLst/>
          </a:prstGeom>
          <a:noFill/>
          <a:ln cap="flat" cmpd="sng" w="25400">
            <a:solidFill>
              <a:srgbClr val="3897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8"/>
          <p:cNvSpPr/>
          <p:nvPr/>
        </p:nvSpPr>
        <p:spPr>
          <a:xfrm>
            <a:off x="8297438" y="5290250"/>
            <a:ext cx="2002894" cy="271249"/>
          </a:xfrm>
          <a:prstGeom prst="ellipse">
            <a:avLst/>
          </a:prstGeom>
          <a:noFill/>
          <a:ln cap="flat" cmpd="sng" w="25400">
            <a:solidFill>
              <a:srgbClr val="3897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8"/>
          <p:cNvSpPr/>
          <p:nvPr/>
        </p:nvSpPr>
        <p:spPr>
          <a:xfrm>
            <a:off x="7668170" y="5288500"/>
            <a:ext cx="534600" cy="318500"/>
          </a:xfrm>
          <a:prstGeom prst="rightArrow">
            <a:avLst>
              <a:gd fmla="val 50000" name="adj1"/>
              <a:gd fmla="val 46893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8"/>
          <p:cNvSpPr/>
          <p:nvPr/>
        </p:nvSpPr>
        <p:spPr>
          <a:xfrm>
            <a:off x="5065707" y="5293750"/>
            <a:ext cx="534600" cy="320249"/>
          </a:xfrm>
          <a:prstGeom prst="rightArrow">
            <a:avLst>
              <a:gd fmla="val 50000" name="adj1"/>
              <a:gd fmla="val 46893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8"/>
          <p:cNvSpPr/>
          <p:nvPr/>
        </p:nvSpPr>
        <p:spPr>
          <a:xfrm>
            <a:off x="833457" y="4847500"/>
            <a:ext cx="2333306" cy="372751"/>
          </a:xfrm>
          <a:prstGeom prst="rect">
            <a:avLst/>
          </a:prstGeom>
          <a:noFill/>
          <a:ln>
            <a:noFill/>
          </a:ln>
        </p:spPr>
        <p:txBody>
          <a:bodyPr anchorCtr="0" anchor="t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800" u="none" cap="none" strike="noStrike">
                <a:solidFill>
                  <a:srgbClr val="3897C6"/>
                </a:solidFill>
                <a:latin typeface="Arial"/>
                <a:ea typeface="Arial"/>
                <a:cs typeface="Arial"/>
                <a:sym typeface="Arial"/>
              </a:rPr>
              <a:t>Learning episodes</a:t>
            </a:r>
            <a:endParaRPr sz="1600">
              <a:solidFill>
                <a:srgbClr val="3897C6"/>
              </a:solidFill>
            </a:endParaRPr>
          </a:p>
        </p:txBody>
      </p:sp>
      <p:sp>
        <p:nvSpPr>
          <p:cNvPr id="103" name="Google Shape;103;p8"/>
          <p:cNvSpPr/>
          <p:nvPr/>
        </p:nvSpPr>
        <p:spPr>
          <a:xfrm rot="789212">
            <a:off x="2414737" y="1534435"/>
            <a:ext cx="762815" cy="448730"/>
          </a:xfrm>
          <a:prstGeom prst="rightArrow">
            <a:avLst>
              <a:gd fmla="val 49757" name="adj1"/>
              <a:gd fmla="val 62500" name="adj2"/>
            </a:avLst>
          </a:prstGeom>
          <a:solidFill>
            <a:srgbClr val="3897C6"/>
          </a:solidFill>
          <a:ln>
            <a:noFill/>
          </a:ln>
        </p:spPr>
        <p:txBody>
          <a:bodyPr anchorCtr="0" anchor="ctr" bIns="52425" lIns="104875" spcFirstLastPara="1" rIns="104875" wrap="square" tIns="52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