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8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9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10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11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2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3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4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5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6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4" r:id="rId1"/>
    <p:sldMasterId id="2147483751" r:id="rId2"/>
    <p:sldMasterId id="2147483687" r:id="rId3"/>
    <p:sldMasterId id="2147483690" r:id="rId4"/>
    <p:sldMasterId id="2147483742" r:id="rId5"/>
    <p:sldMasterId id="2147483754" r:id="rId6"/>
    <p:sldMasterId id="2147483733" r:id="rId7"/>
    <p:sldMasterId id="2147483696" r:id="rId8"/>
    <p:sldMasterId id="2147483712" r:id="rId9"/>
    <p:sldMasterId id="2147483722" r:id="rId10"/>
    <p:sldMasterId id="2147483660" r:id="rId11"/>
    <p:sldMasterId id="2147483763" r:id="rId12"/>
    <p:sldMasterId id="2147483786" r:id="rId13"/>
    <p:sldMasterId id="2147483803" r:id="rId14"/>
    <p:sldMasterId id="2147483821" r:id="rId15"/>
    <p:sldMasterId id="2147483844" r:id="rId16"/>
    <p:sldMasterId id="2147483873" r:id="rId17"/>
  </p:sldMasterIdLst>
  <p:notesMasterIdLst>
    <p:notesMasterId r:id="rId88"/>
  </p:notesMasterIdLst>
  <p:sldIdLst>
    <p:sldId id="2147482469" r:id="rId18"/>
    <p:sldId id="2147482642" r:id="rId19"/>
    <p:sldId id="2147482608" r:id="rId20"/>
    <p:sldId id="2147482470" r:id="rId21"/>
    <p:sldId id="2147482692" r:id="rId22"/>
    <p:sldId id="2147482693" r:id="rId23"/>
    <p:sldId id="2147482467" r:id="rId24"/>
    <p:sldId id="2147482630" r:id="rId25"/>
    <p:sldId id="2147482691" r:id="rId26"/>
    <p:sldId id="2147482468" r:id="rId27"/>
    <p:sldId id="2147482385" r:id="rId28"/>
    <p:sldId id="2147482386" r:id="rId29"/>
    <p:sldId id="2147482387" r:id="rId30"/>
    <p:sldId id="2147482388" r:id="rId31"/>
    <p:sldId id="2147482389" r:id="rId32"/>
    <p:sldId id="2147482390" r:id="rId33"/>
    <p:sldId id="2147482495" r:id="rId34"/>
    <p:sldId id="2147482496" r:id="rId35"/>
    <p:sldId id="2147482391" r:id="rId36"/>
    <p:sldId id="2147482694" r:id="rId37"/>
    <p:sldId id="2147482394" r:id="rId38"/>
    <p:sldId id="2147482707" r:id="rId39"/>
    <p:sldId id="2147482498" r:id="rId40"/>
    <p:sldId id="2147482708" r:id="rId41"/>
    <p:sldId id="2147482709" r:id="rId42"/>
    <p:sldId id="2147482710" r:id="rId43"/>
    <p:sldId id="2147482711" r:id="rId44"/>
    <p:sldId id="2147482712" r:id="rId45"/>
    <p:sldId id="2147482714" r:id="rId46"/>
    <p:sldId id="2147482715" r:id="rId47"/>
    <p:sldId id="2147482499" r:id="rId48"/>
    <p:sldId id="2147482500" r:id="rId49"/>
    <p:sldId id="2147482501" r:id="rId50"/>
    <p:sldId id="2147482503" r:id="rId51"/>
    <p:sldId id="2147482504" r:id="rId52"/>
    <p:sldId id="2147482505" r:id="rId53"/>
    <p:sldId id="2147482509" r:id="rId54"/>
    <p:sldId id="2147482510" r:id="rId55"/>
    <p:sldId id="2147482695" r:id="rId56"/>
    <p:sldId id="2147482423" r:id="rId57"/>
    <p:sldId id="2147482538" r:id="rId58"/>
    <p:sldId id="2147482512" r:id="rId59"/>
    <p:sldId id="2147482533" r:id="rId60"/>
    <p:sldId id="2147482514" r:id="rId61"/>
    <p:sldId id="2147482539" r:id="rId62"/>
    <p:sldId id="2147482540" r:id="rId63"/>
    <p:sldId id="2147482541" r:id="rId64"/>
    <p:sldId id="2147482522" r:id="rId65"/>
    <p:sldId id="2147482524" r:id="rId66"/>
    <p:sldId id="2147482706" r:id="rId67"/>
    <p:sldId id="2147482535" r:id="rId68"/>
    <p:sldId id="2147482536" r:id="rId69"/>
    <p:sldId id="2147482537" r:id="rId70"/>
    <p:sldId id="2147482702" r:id="rId71"/>
    <p:sldId id="2147482447" r:id="rId72"/>
    <p:sldId id="2147482448" r:id="rId73"/>
    <p:sldId id="2147482449" r:id="rId74"/>
    <p:sldId id="2147482450" r:id="rId75"/>
    <p:sldId id="2147482451" r:id="rId76"/>
    <p:sldId id="2147482453" r:id="rId77"/>
    <p:sldId id="2147482455" r:id="rId78"/>
    <p:sldId id="2147482529" r:id="rId79"/>
    <p:sldId id="2147482530" r:id="rId80"/>
    <p:sldId id="2147482531" r:id="rId81"/>
    <p:sldId id="2147482703" r:id="rId82"/>
    <p:sldId id="2147482460" r:id="rId83"/>
    <p:sldId id="2147482490" r:id="rId84"/>
    <p:sldId id="2147482459" r:id="rId85"/>
    <p:sldId id="2147482465" r:id="rId86"/>
    <p:sldId id="2147482466" r:id="rId87"/>
  </p:sldIdLst>
  <p:sldSz cx="9144000" cy="6858000" type="screen4x3"/>
  <p:notesSz cx="6858000" cy="9144000"/>
  <p:embeddedFontLst>
    <p:embeddedFont>
      <p:font typeface="Dosis" pitchFamily="2" charset="0"/>
      <p:regular r:id="rId89"/>
      <p:bold r:id="rId90"/>
    </p:embeddedFont>
    <p:embeddedFont>
      <p:font typeface="Dosis ExtraBold" pitchFamily="2" charset="0"/>
      <p:bold r:id="rId91"/>
    </p:embeddedFont>
    <p:embeddedFont>
      <p:font typeface="Dosis Medium" pitchFamily="2" charset="0"/>
      <p:regular r:id="rId92"/>
    </p:embeddedFont>
    <p:embeddedFont>
      <p:font typeface="Dosis SemiBold" pitchFamily="2" charset="0"/>
      <p:regular r:id="rId93"/>
      <p:bold r:id="rId94"/>
    </p:embeddedFont>
    <p:embeddedFont>
      <p:font typeface="Microsoft Uighur" panose="02000000000000000000" pitchFamily="2" charset="-78"/>
      <p:regular r:id="rId95"/>
      <p:bold r:id="rId96"/>
    </p:embeddedFont>
    <p:embeddedFont>
      <p:font typeface="Modern Love" panose="04090805081005020601" pitchFamily="82" charset="0"/>
      <p:regular r:id="rId97"/>
    </p:embeddedFont>
    <p:embeddedFont>
      <p:font typeface="Roboto" panose="02000000000000000000" pitchFamily="2" charset="0"/>
      <p:regular r:id="rId98"/>
      <p:bold r:id="rId99"/>
      <p:italic r:id="rId100"/>
      <p:boldItalic r:id="rId10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E9EA"/>
    <a:srgbClr val="424D7C"/>
    <a:srgbClr val="44546A"/>
    <a:srgbClr val="414B79"/>
    <a:srgbClr val="424D7B"/>
    <a:srgbClr val="106585"/>
    <a:srgbClr val="0070C0"/>
    <a:srgbClr val="0097B2"/>
    <a:srgbClr val="76171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1048" y="3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6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84" Type="http://schemas.openxmlformats.org/officeDocument/2006/relationships/slide" Target="slides/slide67.xml"/><Relationship Id="rId89" Type="http://schemas.openxmlformats.org/officeDocument/2006/relationships/font" Target="fonts/font1.fntdata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74" Type="http://schemas.openxmlformats.org/officeDocument/2006/relationships/slide" Target="slides/slide57.xml"/><Relationship Id="rId79" Type="http://schemas.openxmlformats.org/officeDocument/2006/relationships/slide" Target="slides/slide62.xml"/><Relationship Id="rId10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90" Type="http://schemas.openxmlformats.org/officeDocument/2006/relationships/font" Target="fonts/font2.fntdata"/><Relationship Id="rId95" Type="http://schemas.openxmlformats.org/officeDocument/2006/relationships/font" Target="fonts/font7.fntdata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80" Type="http://schemas.openxmlformats.org/officeDocument/2006/relationships/slide" Target="slides/slide63.xml"/><Relationship Id="rId85" Type="http://schemas.openxmlformats.org/officeDocument/2006/relationships/slide" Target="slides/slide68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59" Type="http://schemas.openxmlformats.org/officeDocument/2006/relationships/slide" Target="slides/slide42.xml"/><Relationship Id="rId103" Type="http://schemas.openxmlformats.org/officeDocument/2006/relationships/viewProps" Target="viewProps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slide" Target="slides/slide53.xml"/><Relationship Id="rId75" Type="http://schemas.openxmlformats.org/officeDocument/2006/relationships/slide" Target="slides/slide58.xml"/><Relationship Id="rId83" Type="http://schemas.openxmlformats.org/officeDocument/2006/relationships/slide" Target="slides/slide66.xml"/><Relationship Id="rId88" Type="http://schemas.openxmlformats.org/officeDocument/2006/relationships/notesMaster" Target="notesMasters/notesMaster1.xml"/><Relationship Id="rId91" Type="http://schemas.openxmlformats.org/officeDocument/2006/relationships/font" Target="fonts/font3.fntdata"/><Relationship Id="rId96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slide" Target="slides/slide56.xml"/><Relationship Id="rId78" Type="http://schemas.openxmlformats.org/officeDocument/2006/relationships/slide" Target="slides/slide61.xml"/><Relationship Id="rId81" Type="http://schemas.openxmlformats.org/officeDocument/2006/relationships/slide" Target="slides/slide64.xml"/><Relationship Id="rId86" Type="http://schemas.openxmlformats.org/officeDocument/2006/relationships/slide" Target="slides/slide69.xml"/><Relationship Id="rId94" Type="http://schemas.openxmlformats.org/officeDocument/2006/relationships/font" Target="fonts/font6.fntdata"/><Relationship Id="rId99" Type="http://schemas.openxmlformats.org/officeDocument/2006/relationships/font" Target="fonts/font11.fntdata"/><Relationship Id="rId101" Type="http://schemas.openxmlformats.org/officeDocument/2006/relationships/font" Target="fonts/font13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slide" Target="slides/slide59.xml"/><Relationship Id="rId97" Type="http://schemas.openxmlformats.org/officeDocument/2006/relationships/font" Target="fonts/font9.fntdata"/><Relationship Id="rId10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4.xml"/><Relationship Id="rId92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2.xml"/><Relationship Id="rId24" Type="http://schemas.openxmlformats.org/officeDocument/2006/relationships/slide" Target="slides/slide7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66" Type="http://schemas.openxmlformats.org/officeDocument/2006/relationships/slide" Target="slides/slide49.xml"/><Relationship Id="rId87" Type="http://schemas.openxmlformats.org/officeDocument/2006/relationships/slide" Target="slides/slide70.xml"/><Relationship Id="rId61" Type="http://schemas.openxmlformats.org/officeDocument/2006/relationships/slide" Target="slides/slide44.xml"/><Relationship Id="rId82" Type="http://schemas.openxmlformats.org/officeDocument/2006/relationships/slide" Target="slides/slide65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56" Type="http://schemas.openxmlformats.org/officeDocument/2006/relationships/slide" Target="slides/slide39.xml"/><Relationship Id="rId77" Type="http://schemas.openxmlformats.org/officeDocument/2006/relationships/slide" Target="slides/slide60.xml"/><Relationship Id="rId100" Type="http://schemas.openxmlformats.org/officeDocument/2006/relationships/font" Target="fonts/font12.fntdata"/><Relationship Id="rId105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93" Type="http://schemas.openxmlformats.org/officeDocument/2006/relationships/font" Target="fonts/font5.fntdata"/><Relationship Id="rId98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8.xml"/><Relationship Id="rId46" Type="http://schemas.openxmlformats.org/officeDocument/2006/relationships/slide" Target="slides/slide29.xml"/><Relationship Id="rId67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>
          <a:extLst>
            <a:ext uri="{FF2B5EF4-FFF2-40B4-BE49-F238E27FC236}">
              <a16:creationId xmlns:a16="http://schemas.microsoft.com/office/drawing/2014/main" id="{D2BE8E1C-62B0-920A-0B8F-CC34A3A04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8:notes">
            <a:extLst>
              <a:ext uri="{FF2B5EF4-FFF2-40B4-BE49-F238E27FC236}">
                <a16:creationId xmlns:a16="http://schemas.microsoft.com/office/drawing/2014/main" id="{8479988A-B0FC-DB3D-0BC3-E462ECF5060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28" name="Google Shape;1328;p8:notes">
            <a:extLst>
              <a:ext uri="{FF2B5EF4-FFF2-40B4-BE49-F238E27FC236}">
                <a16:creationId xmlns:a16="http://schemas.microsoft.com/office/drawing/2014/main" id="{626EF8A3-4635-42C1-084A-18B7CFCFAA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05553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3.png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3.png"/></Relationships>
</file>

<file path=ppt/slideLayouts/_rels/slideLayout1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5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microsoft.com/office/2007/relationships/hdphoto" Target="../media/hdphoto3.wdp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13.png"/></Relationships>
</file>

<file path=ppt/slideLayouts/_rels/slideLayout1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6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microsoft.com/office/2007/relationships/hdphoto" Target="../media/hdphoto3.wdp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13.png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8450761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3607097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9064775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8746272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8975054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6114433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374881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5936400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9391013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2417826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5784678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4710626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3027960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0767885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94170535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6804515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9362422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154965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2705970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358604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6164229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2560453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96483347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1279334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3607640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10456158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2232869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7024028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4187661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4796911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7944469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7992283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5422767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9627559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8800381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8402808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3504814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9971518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0924517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3662295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8247112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6940610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3199236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1101752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8534661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4135064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3600041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5086566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0382248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072045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0165466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32407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5414691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8685785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0544027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0046880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17399348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6203238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6940700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0201888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65184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5954268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694759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9523841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1476031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5840553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097234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4640505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108478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3713770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3573435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4489537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042284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9662636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1513923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5851749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6628990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2719543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2937971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9126056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8539477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1663027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6026848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7771176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803210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6701624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2417200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1751041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3846791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8942687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6591289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4582581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8132191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4700769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6844373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0780295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9837800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725922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6451457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05528791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87058090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75198694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73621700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1874122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31846309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5306150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3080839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4933745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6131262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00475337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100278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1143879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29986723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4001682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8933437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 userDrawn="1">
  <p:cSld name="3_Voc_Act_01__Libr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FBAAD011-4256-886D-0B03-99D0DB8584F2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9572398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77991414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42AA95B1-5491-4975-F445-F499BD3C41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999" y="1575854"/>
            <a:ext cx="6840001" cy="612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6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67888944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8902734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6288124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7633419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0691929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9657551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3894102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6582760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546313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33823234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1817172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6487707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6814390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388732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6336311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8978283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876165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98421278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7671283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8325122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 sans forme arriè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2578979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0638647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6453224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4264741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18390214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2505984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70127047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3251989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4258407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6048978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3297401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1904049243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6476190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2579107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6579288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50605890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5943931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7835735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432674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6624184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87810992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8166402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08306577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14607457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5174706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7808404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3919363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8305518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20835452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745877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513608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000380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529275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الأسبوع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66188781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81942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052993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466271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061055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809552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7739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6331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906481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8F9AB80-4A33-6DF2-80E1-E8A656E98251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67F1E7F-FCB1-DB7F-AD96-871BB190B7CC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E7643A20-C4D8-BF9C-F3EA-CFA7DD48D04A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F964E87D-23E0-5741-8A85-DF37CDECA766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A8646258-A959-F600-2206-2BA41D6E1A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A2FB6A86-22A2-ABA9-807D-F094A02D552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3EE87273-A98E-CCCC-1BDB-328EFFAD7D0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7AD4F6F3-9513-39A0-216F-D043ED7FE8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7">
            <a:extLst>
              <a:ext uri="{FF2B5EF4-FFF2-40B4-BE49-F238E27FC236}">
                <a16:creationId xmlns:a16="http://schemas.microsoft.com/office/drawing/2014/main" id="{BB6323A4-20B8-421E-0E1D-FF08D031FD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pour une image  7">
            <a:extLst>
              <a:ext uri="{FF2B5EF4-FFF2-40B4-BE49-F238E27FC236}">
                <a16:creationId xmlns:a16="http://schemas.microsoft.com/office/drawing/2014/main" id="{5603BEB0-4315-EADB-F7A0-F4E441E48AD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du texte 13">
            <a:extLst>
              <a:ext uri="{FF2B5EF4-FFF2-40B4-BE49-F238E27FC236}">
                <a16:creationId xmlns:a16="http://schemas.microsoft.com/office/drawing/2014/main" id="{49FEEAA2-EA63-3F6E-D9F6-D68810723F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21" name="Espace réservé du texte 13">
            <a:extLst>
              <a:ext uri="{FF2B5EF4-FFF2-40B4-BE49-F238E27FC236}">
                <a16:creationId xmlns:a16="http://schemas.microsoft.com/office/drawing/2014/main" id="{23ECC305-C4E9-31F3-9A5E-341F36046F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24" name="Espace réservé du texte 13">
            <a:extLst>
              <a:ext uri="{FF2B5EF4-FFF2-40B4-BE49-F238E27FC236}">
                <a16:creationId xmlns:a16="http://schemas.microsoft.com/office/drawing/2014/main" id="{109CABDE-5387-A0F5-C62F-19585A7389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36" name="Espace réservé du texte 13">
            <a:extLst>
              <a:ext uri="{FF2B5EF4-FFF2-40B4-BE49-F238E27FC236}">
                <a16:creationId xmlns:a16="http://schemas.microsoft.com/office/drawing/2014/main" id="{CF24539A-8A0C-283E-DB87-624BD585613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37" name="Espace réservé du texte 13">
            <a:extLst>
              <a:ext uri="{FF2B5EF4-FFF2-40B4-BE49-F238E27FC236}">
                <a16:creationId xmlns:a16="http://schemas.microsoft.com/office/drawing/2014/main" id="{708B5967-E1E4-5C15-5A52-9F784483454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38" name="Espace réservé du texte 13">
            <a:extLst>
              <a:ext uri="{FF2B5EF4-FFF2-40B4-BE49-F238E27FC236}">
                <a16:creationId xmlns:a16="http://schemas.microsoft.com/office/drawing/2014/main" id="{12B9E12D-2268-AEF6-BF3F-EBBAD224812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014763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014095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حصص الأسبوع التربوي الأول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الثاني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الرابع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السادس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chemeClr val="bg1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الثالث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الخامس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9E65A8EB-C2EA-4B63-1C78-5F7E7A1076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3535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3443963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4388000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6876463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8525727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653257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4818073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6389372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8099424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6241218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80912527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09782575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0744569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2463918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7565829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3311600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8101358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2936648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1171881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95640904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2083105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0606503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061624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4.jp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99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5" Type="http://schemas.openxmlformats.org/officeDocument/2006/relationships/image" Target="../media/image10.bin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98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24" Type="http://schemas.openxmlformats.org/officeDocument/2006/relationships/theme" Target="../theme/theme12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23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slideLayout" Target="../slideLayouts/slideLayout10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18" Type="http://schemas.openxmlformats.org/officeDocument/2006/relationships/theme" Target="../theme/theme13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1.xml"/><Relationship Id="rId19" Type="http://schemas.openxmlformats.org/officeDocument/2006/relationships/image" Target="../media/image10.bin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18" Type="http://schemas.openxmlformats.org/officeDocument/2006/relationships/theme" Target="../theme/theme14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17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0.xml"/><Relationship Id="rId16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28.xml"/><Relationship Id="rId19" Type="http://schemas.openxmlformats.org/officeDocument/2006/relationships/image" Target="../media/image10.bin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3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8.xml"/><Relationship Id="rId1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38.xml"/><Relationship Id="rId21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17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37.xml"/><Relationship Id="rId16" Type="http://schemas.openxmlformats.org/officeDocument/2006/relationships/slideLayout" Target="../slideLayouts/slideLayout151.xml"/><Relationship Id="rId20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140.xml"/><Relationship Id="rId15" Type="http://schemas.openxmlformats.org/officeDocument/2006/relationships/slideLayout" Target="../slideLayouts/slideLayout150.xml"/><Relationship Id="rId23" Type="http://schemas.openxmlformats.org/officeDocument/2006/relationships/theme" Target="../theme/theme15.xml"/><Relationship Id="rId10" Type="http://schemas.openxmlformats.org/officeDocument/2006/relationships/slideLayout" Target="../slideLayouts/slideLayout145.xml"/><Relationship Id="rId19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slideLayout" Target="../slideLayouts/slideLayout149.xml"/><Relationship Id="rId22" Type="http://schemas.openxmlformats.org/officeDocument/2006/relationships/slideLayout" Target="../slideLayouts/slideLayout15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slideLayout" Target="../slideLayouts/slideLayout170.xml"/><Relationship Id="rId1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60.xml"/><Relationship Id="rId21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64.xml"/><Relationship Id="rId12" Type="http://schemas.openxmlformats.org/officeDocument/2006/relationships/slideLayout" Target="../slideLayouts/slideLayout169.xml"/><Relationship Id="rId17" Type="http://schemas.openxmlformats.org/officeDocument/2006/relationships/slideLayout" Target="../slideLayouts/slideLayout174.xml"/><Relationship Id="rId2" Type="http://schemas.openxmlformats.org/officeDocument/2006/relationships/slideLayout" Target="../slideLayouts/slideLayout159.xml"/><Relationship Id="rId16" Type="http://schemas.openxmlformats.org/officeDocument/2006/relationships/slideLayout" Target="../slideLayouts/slideLayout173.xml"/><Relationship Id="rId20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162.xml"/><Relationship Id="rId15" Type="http://schemas.openxmlformats.org/officeDocument/2006/relationships/slideLayout" Target="../slideLayouts/slideLayout172.xml"/><Relationship Id="rId23" Type="http://schemas.openxmlformats.org/officeDocument/2006/relationships/theme" Target="../theme/theme16.xml"/><Relationship Id="rId10" Type="http://schemas.openxmlformats.org/officeDocument/2006/relationships/slideLayout" Target="../slideLayouts/slideLayout167.xml"/><Relationship Id="rId19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Relationship Id="rId14" Type="http://schemas.openxmlformats.org/officeDocument/2006/relationships/slideLayout" Target="../slideLayouts/slideLayout171.xml"/><Relationship Id="rId22" Type="http://schemas.openxmlformats.org/officeDocument/2006/relationships/slideLayout" Target="../slideLayouts/slideLayout17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13" Type="http://schemas.openxmlformats.org/officeDocument/2006/relationships/slideLayout" Target="../slideLayouts/slideLayout192.xml"/><Relationship Id="rId18" Type="http://schemas.openxmlformats.org/officeDocument/2006/relationships/slideLayout" Target="../slideLayouts/slideLayout197.xml"/><Relationship Id="rId26" Type="http://schemas.openxmlformats.org/officeDocument/2006/relationships/image" Target="../media/image10.bin"/><Relationship Id="rId3" Type="http://schemas.openxmlformats.org/officeDocument/2006/relationships/slideLayout" Target="../slideLayouts/slideLayout182.xml"/><Relationship Id="rId21" Type="http://schemas.openxmlformats.org/officeDocument/2006/relationships/slideLayout" Target="../slideLayouts/slideLayout200.xml"/><Relationship Id="rId7" Type="http://schemas.openxmlformats.org/officeDocument/2006/relationships/slideLayout" Target="../slideLayouts/slideLayout186.xml"/><Relationship Id="rId12" Type="http://schemas.openxmlformats.org/officeDocument/2006/relationships/slideLayout" Target="../slideLayouts/slideLayout191.xml"/><Relationship Id="rId17" Type="http://schemas.openxmlformats.org/officeDocument/2006/relationships/slideLayout" Target="../slideLayouts/slideLayout196.xml"/><Relationship Id="rId25" Type="http://schemas.openxmlformats.org/officeDocument/2006/relationships/theme" Target="../theme/theme17.xml"/><Relationship Id="rId2" Type="http://schemas.openxmlformats.org/officeDocument/2006/relationships/slideLayout" Target="../slideLayouts/slideLayout181.xml"/><Relationship Id="rId16" Type="http://schemas.openxmlformats.org/officeDocument/2006/relationships/slideLayout" Target="../slideLayouts/slideLayout195.xml"/><Relationship Id="rId20" Type="http://schemas.openxmlformats.org/officeDocument/2006/relationships/slideLayout" Target="../slideLayouts/slideLayout199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24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84.xml"/><Relationship Id="rId15" Type="http://schemas.openxmlformats.org/officeDocument/2006/relationships/slideLayout" Target="../slideLayouts/slideLayout194.xml"/><Relationship Id="rId23" Type="http://schemas.openxmlformats.org/officeDocument/2006/relationships/slideLayout" Target="../slideLayouts/slideLayout202.xml"/><Relationship Id="rId10" Type="http://schemas.openxmlformats.org/officeDocument/2006/relationships/slideLayout" Target="../slideLayouts/slideLayout189.xml"/><Relationship Id="rId19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Relationship Id="rId14" Type="http://schemas.openxmlformats.org/officeDocument/2006/relationships/slideLayout" Target="../slideLayouts/slideLayout193.xml"/><Relationship Id="rId22" Type="http://schemas.openxmlformats.org/officeDocument/2006/relationships/slideLayout" Target="../slideLayouts/slideLayout20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heme" Target="../theme/them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heme" Target="../theme/theme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4.jp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4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4.jpg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5.xml"/><Relationship Id="rId14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4.jpg"/><Relationship Id="rId4" Type="http://schemas.openxmlformats.org/officeDocument/2006/relationships/slideLayout" Target="../slideLayouts/slideLayout34.xml"/><Relationship Id="rId9" Type="http://schemas.openxmlformats.org/officeDocument/2006/relationships/theme" Target="../theme/theme6.xml"/><Relationship Id="rId14" Type="http://schemas.openxmlformats.org/officeDocument/2006/relationships/image" Target="../media/image9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43.xml"/><Relationship Id="rId10" Type="http://schemas.openxmlformats.org/officeDocument/2006/relationships/image" Target="../media/image4.jpg"/><Relationship Id="rId4" Type="http://schemas.openxmlformats.org/officeDocument/2006/relationships/slideLayout" Target="../slideLayouts/slideLayout42.xml"/><Relationship Id="rId9" Type="http://schemas.openxmlformats.org/officeDocument/2006/relationships/theme" Target="../theme/theme7.xml"/><Relationship Id="rId14" Type="http://schemas.openxmlformats.org/officeDocument/2006/relationships/image" Target="../media/image9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4.jpg"/><Relationship Id="rId4" Type="http://schemas.openxmlformats.org/officeDocument/2006/relationships/slideLayout" Target="../slideLayouts/slideLayout50.xml"/><Relationship Id="rId9" Type="http://schemas.openxmlformats.org/officeDocument/2006/relationships/theme" Target="../theme/theme8.xml"/><Relationship Id="rId14" Type="http://schemas.openxmlformats.org/officeDocument/2006/relationships/image" Target="../media/image9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8.png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018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868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968911" y="10521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Titre Module</a:t>
            </a:r>
          </a:p>
        </p:txBody>
      </p:sp>
    </p:spTree>
    <p:extLst>
      <p:ext uri="{BB962C8B-B14F-4D97-AF65-F5344CB8AC3E}">
        <p14:creationId xmlns:p14="http://schemas.microsoft.com/office/powerpoint/2010/main" val="3518408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9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869" r:id="rId12"/>
    <p:sldLayoutId id="2147483870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271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  <p:sldLayoutId id="2147483781" r:id="rId18"/>
    <p:sldLayoutId id="2147483782" r:id="rId19"/>
    <p:sldLayoutId id="2147483783" r:id="rId20"/>
    <p:sldLayoutId id="2147483784" r:id="rId21"/>
    <p:sldLayoutId id="2147483785" r:id="rId22"/>
    <p:sldLayoutId id="2147483871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07475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72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86453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  <p:sldLayoutId id="2147483819" r:id="rId16"/>
    <p:sldLayoutId id="2147483820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606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  <p:sldLayoutId id="2147483837" r:id="rId16"/>
    <p:sldLayoutId id="2147483838" r:id="rId17"/>
    <p:sldLayoutId id="2147483839" r:id="rId18"/>
    <p:sldLayoutId id="2147483840" r:id="rId19"/>
    <p:sldLayoutId id="2147483841" r:id="rId20"/>
    <p:sldLayoutId id="2147483842" r:id="rId21"/>
    <p:sldLayoutId id="2147483843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65686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  <p:sldLayoutId id="2147483858" r:id="rId14"/>
    <p:sldLayoutId id="2147483859" r:id="rId15"/>
    <p:sldLayoutId id="2147483860" r:id="rId16"/>
    <p:sldLayoutId id="2147483861" r:id="rId17"/>
    <p:sldLayoutId id="2147483862" r:id="rId18"/>
    <p:sldLayoutId id="2147483863" r:id="rId19"/>
    <p:sldLayoutId id="2147483864" r:id="rId20"/>
    <p:sldLayoutId id="2147483865" r:id="rId21"/>
    <p:sldLayoutId id="214748386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4689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  <p:sldLayoutId id="2147483888" r:id="rId15"/>
    <p:sldLayoutId id="2147483889" r:id="rId16"/>
    <p:sldLayoutId id="2147483890" r:id="rId17"/>
    <p:sldLayoutId id="2147483891" r:id="rId18"/>
    <p:sldLayoutId id="2147483892" r:id="rId19"/>
    <p:sldLayoutId id="2147483893" r:id="rId20"/>
    <p:sldLayoutId id="2147483894" r:id="rId21"/>
    <p:sldLayoutId id="2147483895" r:id="rId22"/>
    <p:sldLayoutId id="2147483896" r:id="rId23"/>
    <p:sldLayoutId id="2147483897" r:id="rId24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318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15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42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291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195" y="17616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93925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761395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157475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16043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24174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FEE1AC-A01F-CCD3-DD0A-35C97601589B}"/>
              </a:ext>
            </a:extLst>
          </p:cNvPr>
          <p:cNvSpPr>
            <a:spLocks/>
          </p:cNvSpPr>
          <p:nvPr userDrawn="1"/>
        </p:nvSpPr>
        <p:spPr>
          <a:xfrm>
            <a:off x="5598834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1B0DA9E-8895-51CB-D469-05A6149A62AB}"/>
              </a:ext>
            </a:extLst>
          </p:cNvPr>
          <p:cNvSpPr txBox="1"/>
          <p:nvPr userDrawn="1"/>
        </p:nvSpPr>
        <p:spPr>
          <a:xfrm>
            <a:off x="1419836" y="135496"/>
            <a:ext cx="278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6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383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318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15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42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291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195" y="17616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93925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761395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157475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16043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24174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FEE1AC-A01F-CCD3-DD0A-35C97601589B}"/>
              </a:ext>
            </a:extLst>
          </p:cNvPr>
          <p:cNvSpPr>
            <a:spLocks/>
          </p:cNvSpPr>
          <p:nvPr userDrawn="1"/>
        </p:nvSpPr>
        <p:spPr>
          <a:xfrm>
            <a:off x="5598834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1B0DA9E-8895-51CB-D469-05A6149A62AB}"/>
              </a:ext>
            </a:extLst>
          </p:cNvPr>
          <p:cNvSpPr txBox="1"/>
          <p:nvPr userDrawn="1"/>
        </p:nvSpPr>
        <p:spPr>
          <a:xfrm>
            <a:off x="1419836" y="135496"/>
            <a:ext cx="278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dirty="0">
                <a:solidFill>
                  <a:srgbClr val="FF0000"/>
                </a:solidFill>
                <a:cs typeface="Microsoft Uighur" panose="02000000000000000000" pitchFamily="2" charset="-78"/>
              </a:rPr>
              <a:t>6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5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242294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273" y="756980"/>
            <a:ext cx="7296726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28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314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946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CE2E54B-FD28-B52D-DCCC-12DBFE8C42D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73" y="15637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592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309850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DCDF16-70F3-CAE8-4328-3353317D1154}"/>
              </a:ext>
            </a:extLst>
          </p:cNvPr>
          <p:cNvSpPr>
            <a:spLocks/>
          </p:cNvSpPr>
          <p:nvPr userDrawn="1"/>
        </p:nvSpPr>
        <p:spPr>
          <a:xfrm>
            <a:off x="323273" y="131773"/>
            <a:ext cx="120601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466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68884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32A41D-BEAA-C917-5B47-4AE141D3EA38}"/>
              </a:ext>
            </a:extLst>
          </p:cNvPr>
          <p:cNvSpPr>
            <a:spLocks/>
          </p:cNvSpPr>
          <p:nvPr userDrawn="1"/>
        </p:nvSpPr>
        <p:spPr>
          <a:xfrm>
            <a:off x="7140920" y="15637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174F963-DCBB-1449-9378-E5A7BF66536B}"/>
              </a:ext>
            </a:extLst>
          </p:cNvPr>
          <p:cNvSpPr/>
          <p:nvPr userDrawn="1"/>
        </p:nvSpPr>
        <p:spPr>
          <a:xfrm>
            <a:off x="1376218" y="148928"/>
            <a:ext cx="322476" cy="29544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6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2A46E44-1652-7A14-5710-BA827F6B9C49}"/>
              </a:ext>
            </a:extLst>
          </p:cNvPr>
          <p:cNvSpPr/>
          <p:nvPr userDrawn="1"/>
        </p:nvSpPr>
        <p:spPr>
          <a:xfrm>
            <a:off x="5758314" y="156376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3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DB12229-7433-870F-F53A-F2AB72DA7980}"/>
              </a:ext>
            </a:extLst>
          </p:cNvPr>
          <p:cNvSpPr/>
          <p:nvPr userDrawn="1"/>
        </p:nvSpPr>
        <p:spPr>
          <a:xfrm>
            <a:off x="7018314" y="131131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2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534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28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314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946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CE2E54B-FD28-B52D-DCCC-12DBFE8C42D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73" y="15637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592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309850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DCDF16-70F3-CAE8-4328-3353317D1154}"/>
              </a:ext>
            </a:extLst>
          </p:cNvPr>
          <p:cNvSpPr>
            <a:spLocks/>
          </p:cNvSpPr>
          <p:nvPr userDrawn="1"/>
        </p:nvSpPr>
        <p:spPr>
          <a:xfrm>
            <a:off x="323273" y="131772"/>
            <a:ext cx="1280869" cy="305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466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68884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32A41D-BEAA-C917-5B47-4AE141D3EA38}"/>
              </a:ext>
            </a:extLst>
          </p:cNvPr>
          <p:cNvSpPr>
            <a:spLocks/>
          </p:cNvSpPr>
          <p:nvPr userDrawn="1"/>
        </p:nvSpPr>
        <p:spPr>
          <a:xfrm>
            <a:off x="7140920" y="15637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174F963-DCBB-1449-9378-E5A7BF66536B}"/>
              </a:ext>
            </a:extLst>
          </p:cNvPr>
          <p:cNvSpPr/>
          <p:nvPr userDrawn="1"/>
        </p:nvSpPr>
        <p:spPr>
          <a:xfrm>
            <a:off x="1514750" y="131131"/>
            <a:ext cx="322476" cy="29544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6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2A46E44-1652-7A14-5710-BA827F6B9C49}"/>
              </a:ext>
            </a:extLst>
          </p:cNvPr>
          <p:cNvSpPr/>
          <p:nvPr userDrawn="1"/>
        </p:nvSpPr>
        <p:spPr>
          <a:xfrm>
            <a:off x="5758314" y="156376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3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DB12229-7433-870F-F53A-F2AB72DA7980}"/>
              </a:ext>
            </a:extLst>
          </p:cNvPr>
          <p:cNvSpPr/>
          <p:nvPr userDrawn="1"/>
        </p:nvSpPr>
        <p:spPr>
          <a:xfrm>
            <a:off x="7018314" y="131131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2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804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28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314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946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CE2E54B-FD28-B52D-DCCC-12DBFE8C42D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73" y="15637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592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309850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DCDF16-70F3-CAE8-4328-3353317D1154}"/>
              </a:ext>
            </a:extLst>
          </p:cNvPr>
          <p:cNvSpPr>
            <a:spLocks/>
          </p:cNvSpPr>
          <p:nvPr userDrawn="1"/>
        </p:nvSpPr>
        <p:spPr>
          <a:xfrm>
            <a:off x="323273" y="131773"/>
            <a:ext cx="120601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466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68884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32A41D-BEAA-C917-5B47-4AE141D3EA38}"/>
              </a:ext>
            </a:extLst>
          </p:cNvPr>
          <p:cNvSpPr>
            <a:spLocks/>
          </p:cNvSpPr>
          <p:nvPr userDrawn="1"/>
        </p:nvSpPr>
        <p:spPr>
          <a:xfrm>
            <a:off x="7140920" y="15637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174F963-DCBB-1449-9378-E5A7BF66536B}"/>
              </a:ext>
            </a:extLst>
          </p:cNvPr>
          <p:cNvSpPr/>
          <p:nvPr userDrawn="1"/>
        </p:nvSpPr>
        <p:spPr>
          <a:xfrm>
            <a:off x="1376218" y="148928"/>
            <a:ext cx="322476" cy="29544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6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2A46E44-1652-7A14-5710-BA827F6B9C49}"/>
              </a:ext>
            </a:extLst>
          </p:cNvPr>
          <p:cNvSpPr/>
          <p:nvPr userDrawn="1"/>
        </p:nvSpPr>
        <p:spPr>
          <a:xfrm>
            <a:off x="5758314" y="156376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3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DB12229-7433-870F-F53A-F2AB72DA7980}"/>
              </a:ext>
            </a:extLst>
          </p:cNvPr>
          <p:cNvSpPr/>
          <p:nvPr userDrawn="1"/>
        </p:nvSpPr>
        <p:spPr>
          <a:xfrm>
            <a:off x="7018314" y="131131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2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16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28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314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946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CE2E54B-FD28-B52D-DCCC-12DBFE8C42D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73" y="15637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592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309850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DCDF16-70F3-CAE8-4328-3353317D1154}"/>
              </a:ext>
            </a:extLst>
          </p:cNvPr>
          <p:cNvSpPr>
            <a:spLocks/>
          </p:cNvSpPr>
          <p:nvPr userDrawn="1"/>
        </p:nvSpPr>
        <p:spPr>
          <a:xfrm>
            <a:off x="323273" y="131773"/>
            <a:ext cx="120601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466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68884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32A41D-BEAA-C917-5B47-4AE141D3EA38}"/>
              </a:ext>
            </a:extLst>
          </p:cNvPr>
          <p:cNvSpPr>
            <a:spLocks/>
          </p:cNvSpPr>
          <p:nvPr userDrawn="1"/>
        </p:nvSpPr>
        <p:spPr>
          <a:xfrm>
            <a:off x="7140920" y="15637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174F963-DCBB-1449-9378-E5A7BF66536B}"/>
              </a:ext>
            </a:extLst>
          </p:cNvPr>
          <p:cNvSpPr/>
          <p:nvPr userDrawn="1"/>
        </p:nvSpPr>
        <p:spPr>
          <a:xfrm>
            <a:off x="1376218" y="148928"/>
            <a:ext cx="322476" cy="29544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>
                <a:solidFill>
                  <a:srgbClr val="FF0000"/>
                </a:solidFill>
                <a:cs typeface="Microsoft Uighur" panose="02000000000000000000" pitchFamily="2" charset="-78"/>
              </a:rPr>
              <a:t>6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2A46E44-1652-7A14-5710-BA827F6B9C49}"/>
              </a:ext>
            </a:extLst>
          </p:cNvPr>
          <p:cNvSpPr/>
          <p:nvPr userDrawn="1"/>
        </p:nvSpPr>
        <p:spPr>
          <a:xfrm>
            <a:off x="5758314" y="156376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>
                <a:solidFill>
                  <a:srgbClr val="FF0000"/>
                </a:solidFill>
                <a:cs typeface="Microsoft Uighur" panose="02000000000000000000" pitchFamily="2" charset="-78"/>
              </a:rPr>
              <a:t>3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DB12229-7433-870F-F53A-F2AB72DA7980}"/>
              </a:ext>
            </a:extLst>
          </p:cNvPr>
          <p:cNvSpPr/>
          <p:nvPr userDrawn="1"/>
        </p:nvSpPr>
        <p:spPr>
          <a:xfrm>
            <a:off x="7018314" y="131131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>
                <a:solidFill>
                  <a:srgbClr val="FF0000"/>
                </a:solidFill>
                <a:cs typeface="Microsoft Uighur" panose="02000000000000000000" pitchFamily="2" charset="-78"/>
              </a:rPr>
              <a:t>2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054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80046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88.xml"/><Relationship Id="rId7" Type="http://schemas.openxmlformats.org/officeDocument/2006/relationships/image" Target="../media/image4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9.png"/><Relationship Id="rId11" Type="http://schemas.openxmlformats.org/officeDocument/2006/relationships/image" Target="../media/image27.gif"/><Relationship Id="rId5" Type="http://schemas.openxmlformats.org/officeDocument/2006/relationships/image" Target="../media/image38.png"/><Relationship Id="rId10" Type="http://schemas.openxmlformats.org/officeDocument/2006/relationships/image" Target="../media/image50.png"/><Relationship Id="rId4" Type="http://schemas.openxmlformats.org/officeDocument/2006/relationships/image" Target="../media/image49.jpe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9.png"/><Relationship Id="rId7" Type="http://schemas.openxmlformats.org/officeDocument/2006/relationships/image" Target="../media/image5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82.xml"/><Relationship Id="rId7" Type="http://schemas.openxmlformats.org/officeDocument/2006/relationships/image" Target="../media/image4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0.png"/><Relationship Id="rId11" Type="http://schemas.openxmlformats.org/officeDocument/2006/relationships/image" Target="../media/image23.png"/><Relationship Id="rId5" Type="http://schemas.openxmlformats.org/officeDocument/2006/relationships/image" Target="../media/image39.png"/><Relationship Id="rId10" Type="http://schemas.openxmlformats.org/officeDocument/2006/relationships/image" Target="../media/image27.gif"/><Relationship Id="rId4" Type="http://schemas.openxmlformats.org/officeDocument/2006/relationships/image" Target="../media/image38.png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5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39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03.xml"/><Relationship Id="rId7" Type="http://schemas.openxmlformats.org/officeDocument/2006/relationships/image" Target="../media/image4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55.png"/><Relationship Id="rId4" Type="http://schemas.openxmlformats.org/officeDocument/2006/relationships/image" Target="../media/image26.png"/><Relationship Id="rId9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9.png"/><Relationship Id="rId7" Type="http://schemas.openxmlformats.org/officeDocument/2006/relationships/image" Target="../media/image5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9.png"/><Relationship Id="rId7" Type="http://schemas.openxmlformats.org/officeDocument/2006/relationships/image" Target="../media/image5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9.png"/><Relationship Id="rId7" Type="http://schemas.openxmlformats.org/officeDocument/2006/relationships/image" Target="../media/image5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9.png"/><Relationship Id="rId7" Type="http://schemas.openxmlformats.org/officeDocument/2006/relationships/image" Target="../media/image5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9.png"/><Relationship Id="rId7" Type="http://schemas.openxmlformats.org/officeDocument/2006/relationships/image" Target="../media/image5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9.png"/><Relationship Id="rId7" Type="http://schemas.openxmlformats.org/officeDocument/2006/relationships/image" Target="../media/image6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18.xml"/><Relationship Id="rId5" Type="http://schemas.openxmlformats.org/officeDocument/2006/relationships/image" Target="../media/image40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39.png"/><Relationship Id="rId7" Type="http://schemas.openxmlformats.org/officeDocument/2006/relationships/image" Target="../media/image2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135.xml"/><Relationship Id="rId7" Type="http://schemas.openxmlformats.org/officeDocument/2006/relationships/image" Target="../media/image41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65.png"/><Relationship Id="rId4" Type="http://schemas.openxmlformats.org/officeDocument/2006/relationships/image" Target="../media/image38.png"/><Relationship Id="rId9" Type="http://schemas.openxmlformats.org/officeDocument/2006/relationships/image" Target="../media/image2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39.png"/><Relationship Id="rId7" Type="http://schemas.openxmlformats.org/officeDocument/2006/relationships/image" Target="../media/image6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39.png"/><Relationship Id="rId7" Type="http://schemas.openxmlformats.org/officeDocument/2006/relationships/image" Target="../media/image2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9.png"/><Relationship Id="rId7" Type="http://schemas.openxmlformats.org/officeDocument/2006/relationships/image" Target="../media/image2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9.png"/><Relationship Id="rId7" Type="http://schemas.openxmlformats.org/officeDocument/2006/relationships/image" Target="../media/image2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39.png"/><Relationship Id="rId7" Type="http://schemas.openxmlformats.org/officeDocument/2006/relationships/image" Target="../media/image2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11" Type="http://schemas.microsoft.com/office/2007/relationships/hdphoto" Target="../media/hdphoto3.wdp"/><Relationship Id="rId5" Type="http://schemas.openxmlformats.org/officeDocument/2006/relationships/image" Target="../media/image17.png"/><Relationship Id="rId10" Type="http://schemas.openxmlformats.org/officeDocument/2006/relationships/image" Target="../media/image18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41.png"/><Relationship Id="rId4" Type="http://schemas.openxmlformats.org/officeDocument/2006/relationships/image" Target="../media/image3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4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7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166.xml"/><Relationship Id="rId7" Type="http://schemas.openxmlformats.org/officeDocument/2006/relationships/image" Target="../media/image41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23.png"/><Relationship Id="rId4" Type="http://schemas.openxmlformats.org/officeDocument/2006/relationships/image" Target="../media/image38.png"/><Relationship Id="rId9" Type="http://schemas.openxmlformats.org/officeDocument/2006/relationships/image" Target="../media/image7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microsoft.com/office/2007/relationships/media" Target="../media/media2.mp4"/><Relationship Id="rId7" Type="http://schemas.openxmlformats.org/officeDocument/2006/relationships/image" Target="../media/image38.png"/><Relationship Id="rId12" Type="http://schemas.openxmlformats.org/officeDocument/2006/relationships/image" Target="../media/image27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98.xml"/><Relationship Id="rId10" Type="http://schemas.openxmlformats.org/officeDocument/2006/relationships/image" Target="../media/image41.png"/><Relationship Id="rId4" Type="http://schemas.openxmlformats.org/officeDocument/2006/relationships/video" Target="../media/media2.mp4"/><Relationship Id="rId9" Type="http://schemas.openxmlformats.org/officeDocument/2006/relationships/image" Target="../media/image40.png"/><Relationship Id="rId14" Type="http://schemas.openxmlformats.org/officeDocument/2006/relationships/image" Target="../media/image44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2.xml"/><Relationship Id="rId6" Type="http://schemas.openxmlformats.org/officeDocument/2006/relationships/image" Target="../media/image38.png"/><Relationship Id="rId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46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946886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ED167E-7DD0-BA41-96DA-A84A4BADD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اللوحة والكراسة في القمطر.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2E8B780D-007B-CA4F-A126-B6F206F2F7B2}"/>
              </a:ext>
            </a:extLst>
          </p:cNvPr>
          <p:cNvGrpSpPr/>
          <p:nvPr/>
        </p:nvGrpSpPr>
        <p:grpSpPr>
          <a:xfrm>
            <a:off x="7838915" y="517196"/>
            <a:ext cx="1033344" cy="1033344"/>
            <a:chOff x="498143" y="776756"/>
            <a:chExt cx="792000" cy="792000"/>
          </a:xfrm>
          <a:noFill/>
        </p:grpSpPr>
        <p:sp>
          <p:nvSpPr>
            <p:cNvPr id="17" name="Rectangle : coins arrondis 5">
              <a:extLst>
                <a:ext uri="{FF2B5EF4-FFF2-40B4-BE49-F238E27FC236}">
                  <a16:creationId xmlns:a16="http://schemas.microsoft.com/office/drawing/2014/main" id="{425C5ECA-38A6-D24F-A40F-9BA81C527949}"/>
                </a:ext>
              </a:extLst>
            </p:cNvPr>
            <p:cNvSpPr/>
            <p:nvPr/>
          </p:nvSpPr>
          <p:spPr>
            <a:xfrm>
              <a:off x="498143" y="776756"/>
              <a:ext cx="792000" cy="792000"/>
            </a:xfrm>
            <a:prstGeom prst="roundRect">
              <a:avLst>
                <a:gd name="adj" fmla="val 9774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C2784B86-A7FC-A344-8F0D-6506CBC3A6F6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7494" b="-7494"/>
            <a:stretch>
              <a:fillRect/>
            </a:stretch>
          </p:blipFill>
          <p:spPr>
            <a:xfrm>
              <a:off x="598910" y="923010"/>
              <a:ext cx="634615" cy="634615"/>
            </a:xfrm>
            <a:prstGeom prst="rect">
              <a:avLst/>
            </a:prstGeom>
            <a:grpFill/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2FE8825E-CB19-CB10-360A-D3BC7A0BB1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FBE3EF0-2336-C29D-21CF-2064B8AAA78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F3DD192-E1C4-FC0B-67C5-DA13663644B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678C999-3995-A339-E6DA-E226C5D8E63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21D47E0-F934-0EB9-6FCD-5416B1C533DA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3FDF107-3735-AA53-AA36-881179030EA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932813-365B-84FF-EF1E-CE8D7A259A51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9AD803-2548-9297-9F38-23EA8E552CD8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5B127F-E1F1-C608-3F58-7A563314B9AE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D1E12E-10F4-8C16-5AE7-C37F7C7828C4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4" name="Class AR_NV_03_1">
            <a:hlinkClick r:id="" action="ppaction://media"/>
            <a:extLst>
              <a:ext uri="{FF2B5EF4-FFF2-40B4-BE49-F238E27FC236}">
                <a16:creationId xmlns:a16="http://schemas.microsoft.com/office/drawing/2014/main" id="{2B50117A-B77B-A52C-43E8-F1988AC23C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9257" y="1693526"/>
            <a:ext cx="6910635" cy="388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 1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937E725-53CA-8BCB-8F98-829CEB20C4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2689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AF4C5D-1C7F-1334-071B-DDF87E9F7F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FDB3AC-E535-FDC1-D440-9D5F2B5C8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انتبهوا، اليوم سنواصل التدرب على إنشاد نشيدنا الوطني بشكل جيد</a:t>
            </a:r>
            <a:endParaRPr lang="fr-FR" sz="2400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DC80037-274F-E277-B2E2-E4919A100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B325357-57AA-2353-07DE-13D9355F42B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EA7BD10-C6C2-7F7F-79CC-464A8A498C9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66F7A3B-13EF-6DAF-4091-61DEB68DB4E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80671AA-3691-2B8F-27F8-DCA540D7C11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F827C22-6C34-AFDB-9EA8-F9198C5A5D1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844AB7-E1B3-7B9C-AC97-C1F6B7C4B53E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FBD92A-E15D-91EE-89C8-61680860005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017A14-9793-A187-536F-4D8D2273E0B7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8A23B23-EAFA-4B17-DA3C-EBDC2FB2CE91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AED26E14-79D0-D378-C2DF-43E983B5350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-424" t="27419" r="424" b="623"/>
          <a:stretch>
            <a:fillRect/>
          </a:stretch>
        </p:blipFill>
        <p:spPr>
          <a:xfrm>
            <a:off x="3577958" y="1920227"/>
            <a:ext cx="5072799" cy="4122108"/>
          </a:xfrm>
          <a:prstGeom prst="rect">
            <a:avLst/>
          </a:prstGeom>
        </p:spPr>
      </p:pic>
      <p:pic>
        <p:nvPicPr>
          <p:cNvPr id="20" name="Espace réservé pour une image  3">
            <a:extLst>
              <a:ext uri="{FF2B5EF4-FFF2-40B4-BE49-F238E27FC236}">
                <a16:creationId xmlns:a16="http://schemas.microsoft.com/office/drawing/2014/main" id="{972809C5-DAAD-8D43-1CEC-C4ABEA795D4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3" b="4243"/>
          <a:stretch>
            <a:fillRect/>
          </a:stretch>
        </p:blipFill>
        <p:spPr>
          <a:xfrm>
            <a:off x="511070" y="2568918"/>
            <a:ext cx="2879725" cy="2879725"/>
          </a:xfrm>
          <a:prstGeom prst="rect">
            <a:avLst/>
          </a:prstGeom>
          <a:ln>
            <a:noFill/>
          </a:ln>
        </p:spPr>
      </p:pic>
      <p:pic>
        <p:nvPicPr>
          <p:cNvPr id="8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DE404EA-53E9-80F0-8F7F-5DA502F68B0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/>
          <a:srcRect/>
          <a:stretch/>
        </p:blipFill>
        <p:spPr>
          <a:xfrm>
            <a:off x="7915469" y="702876"/>
            <a:ext cx="828000" cy="827999"/>
          </a:xfrm>
        </p:spPr>
      </p:pic>
    </p:spTree>
    <p:extLst>
      <p:ext uri="{BB962C8B-B14F-4D97-AF65-F5344CB8AC3E}">
        <p14:creationId xmlns:p14="http://schemas.microsoft.com/office/powerpoint/2010/main" val="490627963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03A12-8555-F17B-B997-5FE983C61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B02993-9F06-F0EA-9676-6833A8853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قفوا واعتدلوا، لنستمع لنشيدنا الوطني.</a:t>
            </a:r>
            <a:b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1800" i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ينقر الأستاذ على المؤشر لتسميع النشيد.</a:t>
            </a:r>
            <a:endParaRPr kumimoji="0" lang="ar-MA" sz="24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F6F7D64-16B4-76C0-F538-96603CCF85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818FFA8-CFE6-0B24-8B55-714904E622D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12D9095-282F-74B9-1231-9D530B1708C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8E51DCA-E3FD-ABBC-91F4-C6635A5F8F3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6A6CF51-F838-D2BA-B10A-1DE9274B83C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638EEC0-D298-1C27-A8BC-CF26E040BBB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174F49-0D16-FDB5-C2CD-A89C8B49B953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64FE81-4B0D-AD52-3E82-7F2A16BC2D0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874626-FD46-7F06-E16E-A639B445D849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79CC992-34D1-2B24-08CB-EA2CA4D3B901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8" name="FINALE - Hymne National Marocain - 1080p-251021">
            <a:hlinkClick r:id="" action="ppaction://media"/>
            <a:extLst>
              <a:ext uri="{FF2B5EF4-FFF2-40B4-BE49-F238E27FC236}">
                <a16:creationId xmlns:a16="http://schemas.microsoft.com/office/drawing/2014/main" id="{988F829B-26EA-DFF3-1903-ED134A4A66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96988" y="1836587"/>
            <a:ext cx="6670600" cy="3780000"/>
          </a:xfrm>
          <a:prstGeom prst="rect">
            <a:avLst/>
          </a:prstGeom>
        </p:spPr>
      </p:pic>
      <p:pic>
        <p:nvPicPr>
          <p:cNvPr id="10" name="Image 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F0DBA79-D373-EC91-4F51-EF75BD4F7E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082395"/>
            <a:ext cx="540000" cy="540000"/>
          </a:xfrm>
          <a:prstGeom prst="rect">
            <a:avLst/>
          </a:prstGeom>
        </p:spPr>
      </p:pic>
      <p:pic>
        <p:nvPicPr>
          <p:cNvPr id="23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DA10983-270F-1A76-B27C-DC692437264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1"/>
          <a:srcRect/>
          <a:stretch/>
        </p:blipFill>
        <p:spPr>
          <a:xfrm>
            <a:off x="7924800" y="693545"/>
            <a:ext cx="828000" cy="827999"/>
          </a:xfrm>
        </p:spPr>
      </p:pic>
    </p:spTree>
    <p:extLst>
      <p:ext uri="{BB962C8B-B14F-4D97-AF65-F5344CB8AC3E}">
        <p14:creationId xmlns:p14="http://schemas.microsoft.com/office/powerpoint/2010/main" val="37311462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703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A0F260-BFEB-87EB-24B7-A54B53548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0A5EC4-2DE4-EB29-A1D7-71DCA88F8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ينشد؟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4B4C09B-F1B3-06E6-EF14-CD060EEB4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F6B88B3-6751-5C82-95E5-41C076CB215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5B3BEF8-C7A5-B227-F38D-D18598E093C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1C9B6F9-5772-AD4C-9B0B-DB6F06499F2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20C6577-8A87-6505-C2B3-6768819222C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C785DB5-09DC-06A2-13A1-2250890C7E2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3A21386-88B3-F650-A042-EBDB839210F6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69F2B9-EC0A-3DFB-B2BB-D10948A44D5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05B875C-C0A5-B2C6-F5DC-0B99629946E9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527320C-8FEF-9D4A-0B2A-5EC5268EF2DF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149B24F8-5E98-4FB6-DF15-FABE833BE229}"/>
              </a:ext>
            </a:extLst>
          </p:cNvPr>
          <p:cNvGrpSpPr/>
          <p:nvPr/>
        </p:nvGrpSpPr>
        <p:grpSpPr>
          <a:xfrm>
            <a:off x="673144" y="1731906"/>
            <a:ext cx="7512429" cy="2308324"/>
            <a:chOff x="1106222" y="2533177"/>
            <a:chExt cx="7129915" cy="2308324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B4E33E4F-CB27-AE5D-8F32-0F2ED5DDD2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104" y="2533177"/>
              <a:ext cx="3353033" cy="2308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َنْبِتَ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kumimoji="0" lang="ar-SA" altLang="fr-FR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ﭐ</a:t>
              </a:r>
              <a:r>
                <a:rPr kumimoji="0" lang="ar-SA" altLang="fr-FR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ل</a:t>
              </a:r>
              <a:r>
                <a:rPr lang="ar-SA" altLang="fr-FR" sz="4800" b="1" dirty="0" err="1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ْأَحْرار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ْ</a:t>
              </a:r>
              <a:endParaRPr kumimoji="0" lang="ar-MA" alt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altLang="fr-FR" sz="48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مُنْتَدى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kumimoji="0" lang="ar-SA" altLang="fr-FR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ﭐل</a:t>
              </a:r>
              <a:r>
                <a:rPr lang="ar-SA" altLang="fr-FR" sz="48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سُّؤْدَدِ و</a:t>
              </a:r>
              <a:r>
                <a:rPr lang="ar-MA" altLang="fr-FR" sz="48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َ</a:t>
              </a:r>
              <a:r>
                <a:rPr lang="ar-SA" altLang="fr-FR" sz="48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حِماهْ</a:t>
              </a:r>
              <a:endParaRPr lang="fr-FR" altLang="fr-FR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9C3CF1D-8501-C003-8FCE-20615FA244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222" y="2533177"/>
              <a:ext cx="3353033" cy="2308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altLang="fr-FR" sz="48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مَشْرِق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َ 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ﭐ</a:t>
              </a:r>
              <a:r>
                <a:rPr lang="ar-SA" altLang="fr-FR" sz="4800" b="1" dirty="0" err="1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لْأَنْوار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ْ</a:t>
              </a:r>
              <a:endParaRPr kumimoji="0" lang="ar-MA" alt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MA" alt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altLang="fr-FR" sz="48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دُمْتَ مُنْتَداهْ وحِماهْ</a:t>
              </a:r>
              <a:endParaRPr lang="fr-FR" altLang="fr-FR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4694C4FD-5664-05E0-623A-5972D0A8156D}"/>
              </a:ext>
            </a:extLst>
          </p:cNvPr>
          <p:cNvGrpSpPr/>
          <p:nvPr/>
        </p:nvGrpSpPr>
        <p:grpSpPr>
          <a:xfrm>
            <a:off x="822960" y="4413089"/>
            <a:ext cx="7547411" cy="1769715"/>
            <a:chOff x="809035" y="2820347"/>
            <a:chExt cx="7547411" cy="176971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E7B60CE-E2A1-3FEC-9B52-EB6BC493A2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3413" y="2820347"/>
              <a:ext cx="3353033" cy="17697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altLang="fr-FR" sz="48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عِشْتَ فِي </a:t>
              </a:r>
              <a:r>
                <a:rPr kumimoji="0" lang="ar-SA" altLang="fr-FR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ﭐ</a:t>
              </a:r>
              <a:r>
                <a:rPr kumimoji="0" lang="ar-SA" altLang="fr-FR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ل</a:t>
              </a:r>
              <a:r>
                <a:rPr kumimoji="0" lang="ar-SA" altLang="fr-FR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ْأوْطان</a:t>
              </a:r>
              <a:r>
                <a:rPr kumimoji="0" lang="ar-SA" altLang="fr-FR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ْ</a:t>
              </a:r>
            </a:p>
            <a:p>
              <a:pPr algn="ctr" defTabSz="914400">
                <a:defRPr/>
              </a:pPr>
              <a:r>
                <a:rPr lang="ar-SA" altLang="fr-FR" sz="48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مِلْءَ كُلِّ جَنانْ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Microsoft Uighur" panose="02000000000000000000" pitchFamily="2" charset="-78"/>
                </a:rPr>
                <a:t>.</a:t>
              </a:r>
              <a:endPara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36E57FB-04AB-7158-6FA2-CD9EE0BC60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9035" y="2820347"/>
              <a:ext cx="3353033" cy="15696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altLang="fr-FR" sz="48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لِلْعُلى عُنْوانْ</a:t>
              </a:r>
            </a:p>
            <a:p>
              <a:pPr marR="0" lvl="0" indent="0" algn="ctr" defTabSz="914400">
                <a:lnSpc>
                  <a:spcPct val="100000"/>
                </a:lnSpc>
                <a:buClrTx/>
                <a:buSzTx/>
                <a:buFontTx/>
                <a:buNone/>
                <a:tabLst/>
                <a:defRPr/>
              </a:pPr>
              <a:r>
                <a:rPr lang="ar-SA" altLang="fr-FR" sz="48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ذِكْرَ كُلِّ لِسانْ</a:t>
              </a:r>
            </a:p>
          </p:txBody>
        </p:sp>
      </p:grpSp>
      <p:pic>
        <p:nvPicPr>
          <p:cNvPr id="9" name="Espace réservé pour une image  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C6FC96D-B853-8A93-82C4-97EE863D380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5587" y="674669"/>
            <a:ext cx="828000" cy="828000"/>
          </a:xfrm>
        </p:spPr>
      </p:pic>
    </p:spTree>
    <p:extLst>
      <p:ext uri="{BB962C8B-B14F-4D97-AF65-F5344CB8AC3E}">
        <p14:creationId xmlns:p14="http://schemas.microsoft.com/office/powerpoint/2010/main" val="3095608520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E52733-6E3D-C422-679C-9446BFC49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6EB030-C75B-1C53-5D4C-666B3EE07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2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 الآن الجزء الثالث . أنصتوا جيدا أنطق كلمات النشيد بشكل صحيح وأصل الكلمات وأقف على ساكن.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AC94CD3-7DA2-553B-6847-601646B29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71DE244-C9EC-1099-E05A-589AF6F4FD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544294C-C58C-37A4-BB9F-1D0DE05D19A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99D01F6-B67D-6762-3EA5-4743CE83C22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12725AB-A92E-07D7-F7B4-792A0F08D36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B902E22-A3CE-07DC-D8E9-B1976E34E77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B1BBF8-4F63-5FD2-D9BC-8D8C7EF3E69A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7A0CCC-A55B-B5EF-97D3-4C2CFD6CB65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249720-CC22-CF77-4672-2E91871FB892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3C2B218-3B51-0CE0-2E02-89B50759156C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C2D37A2A-C284-F249-AFD7-B5373B18FEEE}"/>
              </a:ext>
            </a:extLst>
          </p:cNvPr>
          <p:cNvGrpSpPr/>
          <p:nvPr/>
        </p:nvGrpSpPr>
        <p:grpSpPr>
          <a:xfrm>
            <a:off x="854648" y="2714773"/>
            <a:ext cx="8003958" cy="1769715"/>
            <a:chOff x="799722" y="2568087"/>
            <a:chExt cx="8556087" cy="18920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AC3C0E6-1F51-1B42-F78E-386F6D5ACB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4369" y="2568087"/>
              <a:ext cx="4481440" cy="1892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fr-FR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ب</a:t>
              </a:r>
              <a:r>
                <a:rPr kumimoji="0" lang="ar-MA" altLang="fr-FR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ـ</a:t>
              </a:r>
              <a:r>
                <a:rPr kumimoji="0" lang="ar-MA" altLang="fr-FR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ِ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ﭐل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ـــــــــــــ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رُّوحِ بِ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ـ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ﭐل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ْ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جَسَ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ـــــــــ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دِ</a:t>
              </a:r>
              <a:endParaRPr kumimoji="0" lang="fr-FR" alt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في فَ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ـــــــــــ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مي وَفي دَمي</a:t>
              </a:r>
              <a:endParaRPr kumimoji="0" lang="fr-FR" alt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Microsoft Uighur" panose="02000000000000000000" pitchFamily="2" charset="-78"/>
                </a:rPr>
                <a:t>.</a:t>
              </a:r>
              <a:endPara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8" name="Rectangle 3">
              <a:extLst>
                <a:ext uri="{FF2B5EF4-FFF2-40B4-BE49-F238E27FC236}">
                  <a16:creationId xmlns:a16="http://schemas.microsoft.com/office/drawing/2014/main" id="{DE9299FB-EA0C-95C5-EBAA-19A1129396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9722" y="2602596"/>
              <a:ext cx="3353033" cy="1678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هَب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َّ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فَتاكْ لَب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ّى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نِداكْ</a:t>
              </a:r>
              <a:endParaRPr kumimoji="0" lang="fr-FR" alt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  <a:p>
              <a:pPr marL="0" marR="0" lvl="0" indent="0" algn="ctr" defTabSz="914400" rtl="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هَواكَ ث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ــــــــ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ارَ نور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ْ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وَنارْ</a:t>
              </a:r>
              <a:endParaRPr kumimoji="0" lang="fr-FR" alt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0FC7E1CF-46C4-FB2B-4573-1B5D0014E55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28016335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C597B-FDC8-39DA-E94B-3F3605842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2FAA40-A987-71F8-3760-DA1466712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انتبهوا، يجب أن نصل الكلمتين. من يقرأ؟ رددوا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2EB77A0-40AA-D0A2-91A9-9EF160F82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11FDBF9-5ED2-1824-BDA9-FC0C459132E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114BD2B-088D-A3E8-7569-F4E77C3E536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290C680-F090-C790-31B7-8C5D32DBCD2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0F7142A-F0C2-37A0-15F7-5AF650EB826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9E70750-E877-BCDB-9068-A92275C3CE4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24692C-D2F5-36B0-111F-99366F0177AB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A52307-2467-C7B0-149B-4E2184B46B97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C8600C-55C3-B722-5561-3BCB198A5B56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704E5D-F2BC-8A00-0002-69392971BEA1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FBC0447-0E13-9E9C-5B3E-64C654526572}"/>
              </a:ext>
            </a:extLst>
          </p:cNvPr>
          <p:cNvSpPr txBox="1"/>
          <p:nvPr/>
        </p:nvSpPr>
        <p:spPr>
          <a:xfrm>
            <a:off x="2309327" y="2969300"/>
            <a:ext cx="4525347" cy="9194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alt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بِـ</a:t>
            </a:r>
            <a:r>
              <a:rPr kumimoji="0" lang="ar-SA" alt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</a:t>
            </a:r>
            <a:r>
              <a:rPr lang="ar-MA" altLang="fr-FR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ـــــــ</a:t>
            </a:r>
            <a:r>
              <a:rPr lang="ar-SA" altLang="fr-FR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</a:t>
            </a:r>
            <a:r>
              <a:rPr lang="ar-MA" altLang="fr-FR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ّ</a:t>
            </a:r>
            <a:r>
              <a:rPr lang="ar-SA" altLang="fr-FR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وحِ بِ</a:t>
            </a:r>
            <a:r>
              <a:rPr lang="ar-MA" altLang="fr-FR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</a:t>
            </a:r>
            <a:r>
              <a:rPr kumimoji="0" lang="ar-SA" alt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</a:t>
            </a:r>
            <a:r>
              <a:rPr lang="ar-SA" altLang="fr-FR" sz="4800" b="1" dirty="0">
                <a:solidFill>
                  <a:srgbClr val="44546A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</a:t>
            </a:r>
            <a:r>
              <a:rPr lang="ar-SA" altLang="fr-FR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kumimoji="0" lang="ar-SA" alt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جَسَ</a:t>
            </a:r>
            <a:r>
              <a:rPr kumimoji="0" lang="ar-MA" alt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ـــــــــ</a:t>
            </a:r>
            <a:r>
              <a:rPr kumimoji="0" lang="ar-SA" alt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دِ</a:t>
            </a:r>
            <a:endParaRPr kumimoji="0" lang="fr-FR" altLang="fr-FR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BD4691D1-BE9A-D822-B973-7255CC67702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45360763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08F88-85CB-9FA8-F6D4-EA7DA3975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7609B0-567E-A723-4B14-132FA1B45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 تلميذ آخر؟ رددوا جماعة.</a:t>
            </a: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ABB70BD7-D925-23AC-6891-5065AC74AF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6822774-CE8F-451D-8E3F-BB6E89882D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6854891-7BFF-3850-3F9B-2A1A5DCE3B9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7DE94F4-CBA9-6446-1083-10DA83744D8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D2EB6D2-DE11-25FF-78F0-8889782E604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0E45246-2059-7B7F-8392-3C93EDD422E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3F8DC10-66EB-F7DB-E48A-BEBBDF9F962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041009A-8088-3B79-300C-906576A1E50D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08D0BA-1BF6-B29A-FD11-691E3C0FBDC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0A6B6F-C339-0F70-E606-6DEFC393A334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F8023F6-F626-4FB9-D4BB-D91D10C1ABF8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F8AB88D-E3A1-190B-8B4D-284D48827A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8637" y="2969300"/>
            <a:ext cx="4385387" cy="9194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هَب</a:t>
            </a:r>
            <a:r>
              <a:rPr kumimoji="0" lang="ar-MA" alt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َّ</a:t>
            </a:r>
            <a:r>
              <a:rPr kumimoji="0" lang="ar-SA" alt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فَتاكْ لَب</a:t>
            </a:r>
            <a:r>
              <a:rPr kumimoji="0" lang="ar-MA" alt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ّى</a:t>
            </a:r>
            <a:r>
              <a:rPr kumimoji="0" lang="ar-SA" alt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نِداكْ</a:t>
            </a:r>
            <a:endParaRPr kumimoji="0" lang="fr-FR" altLang="fr-FR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63974598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CEFAD9-E018-B11D-BD95-1EC33EF6F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878427-DB1E-AE90-C87C-D913E3969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 تلميذ آخر؟ رددوا جماعة.</a:t>
            </a: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9AB0B503-6226-4FD5-94C1-BC08F549469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931653D-E12E-6551-1B45-F76D5C056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83A3E96-DB30-BFC4-C07E-3A4034D258B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8C4E75A-1FD2-F986-E2B5-791B3FA8B8D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01E5084-BA38-1F2A-C006-FD897E5A843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F5B9754-9C6B-1B76-941F-9971D1EB2FD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BCFB1DD-4D10-5C93-1961-35144725E92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2B24FC-4240-6133-5B0B-F2B98A462D40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7CB869-C3BD-9DA8-42EC-4324FEF162BD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76B30CC-1C46-9AFD-8676-C67BFE4D0689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4C77C0-6D25-747B-4FEC-587F8DA06244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E9703932-D503-3737-6E93-A99934F77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1253" y="2855218"/>
            <a:ext cx="4021494" cy="9194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في فَ</a:t>
            </a:r>
            <a:r>
              <a:rPr kumimoji="0" lang="ar-MA" alt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ـــــــــــ</a:t>
            </a:r>
            <a:r>
              <a:rPr kumimoji="0" lang="ar-SA" alt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مي وَفي دَمي</a:t>
            </a:r>
            <a:endParaRPr kumimoji="0" lang="fr-FR" altLang="fr-FR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32781321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AE2D3-EBC1-74B8-C194-B14C25970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279AD5-687B-34BD-0567-1DB3DA6E1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 تلميذ آخر؟ رددوا جماعة.</a:t>
            </a: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1CA6D1A4-241F-A45B-5226-BD26574A0B9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AB8F294-8653-8265-C486-FFE86354D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DF2865A-B19C-1B31-A874-C38DA734830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78D8347-0C98-B89B-1E23-4ABD96E0904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094FD25-EE5F-919D-3145-4C371CB3B95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022855B-11AB-5DCA-BC03-FA588B3855D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CCD96C9-8F37-FF54-025B-A1233A6DD27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A69EA6-FBE5-541F-972C-F66622C43CA1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BBAAE2-032A-2297-36FB-1133725F400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F271DC6-3CC6-E070-7668-34E2C0D549C8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01AC9A-4A30-F614-E858-FD045BA5F48A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E934388D-6713-9851-1739-D7D3C21CF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3992" y="2969300"/>
            <a:ext cx="4516017" cy="9194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هَواكَ ث</a:t>
            </a:r>
            <a:r>
              <a:rPr kumimoji="0" lang="ar-MA" alt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ــــــــ</a:t>
            </a:r>
            <a:r>
              <a:rPr kumimoji="0" lang="ar-SA" alt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ارَ نور</a:t>
            </a:r>
            <a:r>
              <a:rPr kumimoji="0" lang="ar-MA" alt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ْ</a:t>
            </a:r>
            <a:r>
              <a:rPr kumimoji="0" lang="ar-SA" alt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وَنارْ</a:t>
            </a:r>
            <a:endParaRPr kumimoji="0" lang="fr-FR" altLang="fr-FR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77791415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C232D-5428-8694-DF06-7660F4A28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10D52E-A7FE-972D-A793-9A693E7D1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لننشد جماعة.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5121CCE-6FD8-DB0E-62EC-AF1F60616E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D76D739-B3B5-23E4-10AC-85D59CEA6FA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CACEF59-D9FB-5D9F-1708-1E08BFE882F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69F2F73-D4F7-0AC1-41CA-21A8521266C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B69DBE8-19B0-5886-AFE1-5ED9415B471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D9A949E-6DA5-76D4-BFB4-7171C6EFE17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5A0BC4-1236-F39B-7E8C-5E6091B313F3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EE52FA9-5375-B12F-4189-DEA17BCD03E1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BDD950-2AA1-5D78-FD4D-14B863F4DB23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AAB6D4-386E-69C2-2C71-E9133C8B4850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9138E9C5-68D5-DC68-8979-CA592CFA297A}"/>
              </a:ext>
            </a:extLst>
          </p:cNvPr>
          <p:cNvGrpSpPr/>
          <p:nvPr/>
        </p:nvGrpSpPr>
        <p:grpSpPr>
          <a:xfrm>
            <a:off x="1224524" y="1673741"/>
            <a:ext cx="6905800" cy="1569660"/>
            <a:chOff x="1646548" y="2902509"/>
            <a:chExt cx="6554168" cy="1569660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B0570A3B-AA8B-965F-5918-A4628CE489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7683" y="2902509"/>
              <a:ext cx="3353033" cy="15696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مَنْبِتَ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kumimoji="0" lang="ar-SA" altLang="fr-FR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ﭐ</a:t>
              </a:r>
              <a:r>
                <a:rPr kumimoji="0" lang="ar-SA" altLang="fr-FR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لْأَحْرار</a:t>
              </a:r>
              <a:r>
                <a:rPr kumimoji="0" lang="ar-SA" altLang="fr-FR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ْ</a:t>
              </a:r>
              <a:endParaRPr kumimoji="0" lang="ar-MA" alt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مُنْتَدى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ﭐل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سُّؤْدَدِ و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َ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حِماهْ</a:t>
              </a:r>
              <a:endParaRPr kumimoji="0" lang="fr-FR" alt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C3D1CB-58F4-2B0D-6AF6-71AF4097A3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6548" y="2902509"/>
              <a:ext cx="3353033" cy="15696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َشْرِق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َ </a:t>
              </a:r>
              <a:r>
                <a:rPr kumimoji="0" lang="ar-SA" altLang="fr-FR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ﭐ</a:t>
              </a:r>
              <a:r>
                <a:rPr kumimoji="0" lang="ar-SA" altLang="fr-FR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ل</a:t>
              </a:r>
              <a:r>
                <a:rPr kumimoji="0" lang="ar-SA" altLang="fr-FR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ْأَنْوار</a:t>
              </a:r>
              <a:r>
                <a:rPr kumimoji="0" lang="ar-SA" altLang="fr-FR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ْ</a:t>
              </a:r>
              <a:endParaRPr kumimoji="0" lang="ar-MA" alt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دُمْتَ مُنْتَداهْ وحِماهْ</a:t>
              </a:r>
              <a:endParaRPr kumimoji="0" lang="fr-FR" alt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136EC3F6-133C-541F-7755-F62664640D25}"/>
              </a:ext>
            </a:extLst>
          </p:cNvPr>
          <p:cNvGrpSpPr/>
          <p:nvPr/>
        </p:nvGrpSpPr>
        <p:grpSpPr>
          <a:xfrm>
            <a:off x="917004" y="3134483"/>
            <a:ext cx="7360791" cy="1646605"/>
            <a:chOff x="921007" y="2881901"/>
            <a:chExt cx="7360791" cy="164660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11594E6-A9DC-09D9-3EB8-0909989815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8765" y="2881901"/>
              <a:ext cx="3353033" cy="16466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fr-FR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عِشْتَ في </a:t>
              </a:r>
              <a:r>
                <a:rPr kumimoji="0" lang="ar-SA" altLang="fr-FR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ﭐ</a:t>
              </a:r>
              <a:r>
                <a:rPr kumimoji="0" lang="ar-SA" altLang="fr-FR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ل</a:t>
              </a:r>
              <a:r>
                <a:rPr kumimoji="0" lang="ar-SA" altLang="fr-FR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ْأ</a:t>
              </a:r>
              <a:r>
                <a:rPr kumimoji="0" lang="ar-MA" altLang="fr-FR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َ</a:t>
              </a:r>
              <a:r>
                <a:rPr kumimoji="0" lang="ar-SA" altLang="fr-FR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وْطان</a:t>
              </a:r>
              <a:r>
                <a:rPr kumimoji="0" lang="ar-SA" altLang="fr-FR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ْ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altLang="fr-FR" sz="4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مِلْء</a:t>
              </a:r>
              <a:r>
                <a:rPr kumimoji="0" lang="ar-SA" altLang="fr-FR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َ كُلِّ جَنانْ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Microsoft Uighur" panose="02000000000000000000" pitchFamily="2" charset="-78"/>
                </a:rPr>
                <a:t>.</a:t>
              </a:r>
              <a:endPara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7BADF74-9134-460E-C9BB-8ED0CAFA6D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1007" y="2881901"/>
              <a:ext cx="3353033" cy="144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altLang="fr-FR" sz="4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لِلْعُلى</a:t>
              </a:r>
              <a:r>
                <a:rPr kumimoji="0" lang="ar-SA" altLang="fr-FR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عُنْوانْ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fr-FR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ذِكْرَ كُلِّ لِسانْ</a:t>
              </a: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49E5B1A-066E-8F43-7A4F-C1C120C6CE58}"/>
              </a:ext>
            </a:extLst>
          </p:cNvPr>
          <p:cNvGrpSpPr/>
          <p:nvPr/>
        </p:nvGrpSpPr>
        <p:grpSpPr>
          <a:xfrm>
            <a:off x="891727" y="4577341"/>
            <a:ext cx="8003958" cy="1769715"/>
            <a:chOff x="799722" y="2568087"/>
            <a:chExt cx="8556087" cy="189209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664DEC7-40F3-3239-CC39-AC2247D4B3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4369" y="2568087"/>
              <a:ext cx="4481440" cy="1892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fr-FR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ب</a:t>
              </a:r>
              <a:r>
                <a:rPr kumimoji="0" lang="ar-MA" altLang="fr-FR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ـِ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ﭐ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ل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ـــــــــــــ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ر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ّ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وحِ بِ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ـ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ﭐ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لْجَسَ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ـــــــــ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دِ</a:t>
              </a:r>
              <a:endParaRPr kumimoji="0" lang="fr-FR" alt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في فَ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ـــــــــــ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مي وَفي دَمي</a:t>
              </a:r>
              <a:endParaRPr kumimoji="0" lang="fr-FR" alt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Microsoft Uighur" panose="02000000000000000000" pitchFamily="2" charset="-78"/>
                </a:rPr>
                <a:t>.</a:t>
              </a:r>
              <a:endPara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7" name="Rectangle 3">
              <a:extLst>
                <a:ext uri="{FF2B5EF4-FFF2-40B4-BE49-F238E27FC236}">
                  <a16:creationId xmlns:a16="http://schemas.microsoft.com/office/drawing/2014/main" id="{107D9561-B5D7-F03C-3409-E1CADF2D42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9722" y="2602596"/>
              <a:ext cx="3353033" cy="1678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هَب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َّ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فَتاكْ لَب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ّى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نِداكْ</a:t>
              </a:r>
              <a:endParaRPr kumimoji="0" lang="fr-FR" alt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  <a:p>
              <a:pPr marL="0" marR="0" lvl="0" indent="0" algn="ctr" defTabSz="914400" rtl="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هَواكَ ث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ــــــــ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ارَ نور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ْ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وَنارْ</a:t>
              </a:r>
              <a:endParaRPr kumimoji="0" lang="fr-FR" alt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pic>
        <p:nvPicPr>
          <p:cNvPr id="31" name="Espace réservé pour une image  30" descr="Une image contenant Animation, Dessin animé, jouet, figurine&#10;&#10;Le contenu généré par l’IA peut être incorrect.">
            <a:extLst>
              <a:ext uri="{FF2B5EF4-FFF2-40B4-BE49-F238E27FC236}">
                <a16:creationId xmlns:a16="http://schemas.microsoft.com/office/drawing/2014/main" id="{3FA50967-98CB-7FD2-4CFE-B1E477C147B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3299" y="655425"/>
            <a:ext cx="828000" cy="828000"/>
          </a:xfrm>
        </p:spPr>
      </p:pic>
    </p:spTree>
    <p:extLst>
      <p:ext uri="{BB962C8B-B14F-4D97-AF65-F5344CB8AC3E}">
        <p14:creationId xmlns:p14="http://schemas.microsoft.com/office/powerpoint/2010/main" val="215084325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7D1D0-B935-CBE2-7CA4-9D5B14EAF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315F985E-DD92-7278-4194-23AE56F6D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52" y="1573804"/>
            <a:ext cx="8211696" cy="403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626731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B"/>
                </a:solidFill>
              </a:rPr>
              <a:t>معجم</a:t>
            </a:r>
            <a:endParaRPr lang="fr-MA" sz="44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29583624-D4C9-A723-10C6-251F57ED015F}"/>
              </a:ext>
            </a:extLst>
          </p:cNvPr>
          <p:cNvSpPr txBox="1">
            <a:spLocks/>
          </p:cNvSpPr>
          <p:nvPr/>
        </p:nvSpPr>
        <p:spPr>
          <a:xfrm>
            <a:off x="2462296" y="257093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Tx/>
            </a:pPr>
            <a:r>
              <a:rPr lang="ar-MA" sz="2800" b="1" dirty="0">
                <a:cs typeface="Microsoft Uighur" panose="02000000000000000000" pitchFamily="2" charset="-78"/>
              </a:rPr>
              <a:t>إستراتيجية شبكة الكلمة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8D9B3B4-096A-F2AE-0F62-27B0E9F7AA78}"/>
              </a:ext>
            </a:extLst>
          </p:cNvPr>
          <p:cNvSpPr txBox="1"/>
          <p:nvPr/>
        </p:nvSpPr>
        <p:spPr>
          <a:xfrm>
            <a:off x="6189619" y="1775154"/>
            <a:ext cx="931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FECFAEC-E0C9-8E70-C84D-5D328B38D4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81108" y="1946732"/>
            <a:ext cx="715119" cy="720000"/>
          </a:xfrm>
          <a:prstGeom prst="rect">
            <a:avLst/>
          </a:prstGeom>
        </p:spPr>
      </p:pic>
      <p:pic>
        <p:nvPicPr>
          <p:cNvPr id="5" name="Espace réservé pour une image  20">
            <a:extLst>
              <a:ext uri="{FF2B5EF4-FFF2-40B4-BE49-F238E27FC236}">
                <a16:creationId xmlns:a16="http://schemas.microsoft.com/office/drawing/2014/main" id="{AADBE8AF-A0DB-B7D9-D7F0-1385B19DF1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859064" y="1709517"/>
            <a:ext cx="612000" cy="612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437AD8F-BC53-F9E4-33DC-B39710E687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1738" y="1039514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26039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09B3EE-84AE-8D21-0620-B9DC830EC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821317"/>
            <a:ext cx="6840000" cy="492032"/>
          </a:xfrm>
        </p:spPr>
        <p:txBody>
          <a:bodyPr>
            <a:noAutofit/>
          </a:bodyPr>
          <a:lstStyle/>
          <a:p>
            <a:pPr marL="0" marR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ستتعلمون اليوم في حصة المعجم كيف توظفون إستراتيجية شبكة الكلمة لإيجاد مفردات جديدة.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4" name="Google Shape;1205;p183">
            <a:extLst>
              <a:ext uri="{FF2B5EF4-FFF2-40B4-BE49-F238E27FC236}">
                <a16:creationId xmlns:a16="http://schemas.microsoft.com/office/drawing/2014/main" id="{03A54969-DAA5-97AC-7614-A79937443105}"/>
              </a:ext>
            </a:extLst>
          </p:cNvPr>
          <p:cNvSpPr txBox="1"/>
          <p:nvPr/>
        </p:nvSpPr>
        <p:spPr>
          <a:xfrm>
            <a:off x="2178353" y="2967356"/>
            <a:ext cx="4787295" cy="10215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 rtl="1">
              <a:buClr>
                <a:srgbClr val="000000"/>
              </a:buClr>
              <a:buSzPts val="4400"/>
              <a:buFont typeface="Arial"/>
              <a:buNone/>
              <a:defRPr/>
            </a:pPr>
            <a:r>
              <a:rPr lang="ar-MA" sz="5400" b="1" kern="0" dirty="0">
                <a:solidFill>
                  <a:srgbClr val="293863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شَبَكَةُ ٱلْكَلِمَةِ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83267F-929C-48B9-6665-4C625D98F94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099AA5-1E55-7CD9-BDA4-52611AB69DA1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B879D6-DD8F-9ADE-71B6-EEAF0BD12F30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94A887-E24C-8CC4-7077-4472C0BA62C7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114A99-41E1-ACEC-893A-0714AC99D1A5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25ACC60-8B5C-28C3-46B4-957C8075B21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F81B862-B674-B048-4938-ACFE9BA03B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9DCEFE3-14F3-9640-1B27-B7A15C0CE12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25DD9A40-A515-2F93-D5FF-77728696A3C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CB6ECC50-043E-F539-E430-491C4F11FE0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2140A3A-D60E-2092-7D2D-49FE838150D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/>
          <a:srcRect/>
          <a:stretch/>
        </p:blipFill>
        <p:spPr>
          <a:xfrm>
            <a:off x="7943462" y="702876"/>
            <a:ext cx="828000" cy="827999"/>
          </a:xfrm>
        </p:spPr>
      </p:pic>
    </p:spTree>
    <p:extLst>
      <p:ext uri="{BB962C8B-B14F-4D97-AF65-F5344CB8AC3E}">
        <p14:creationId xmlns:p14="http://schemas.microsoft.com/office/powerpoint/2010/main" val="4292795295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8E2E8F-E3DE-7BC9-DE92-2CA81CC9A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38153F-7030-E6D8-D952-923F8CADD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821317"/>
            <a:ext cx="6840000" cy="492032"/>
          </a:xfrm>
        </p:spPr>
        <p:txBody>
          <a:bodyPr>
            <a:noAutofit/>
          </a:bodyPr>
          <a:lstStyle/>
          <a:p>
            <a:pPr marL="0" marR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شاهدوا كيف سيبني مجد شبكة كلمة "مدرسة". انتبهوا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4" name="Google Shape;1205;p183">
            <a:extLst>
              <a:ext uri="{FF2B5EF4-FFF2-40B4-BE49-F238E27FC236}">
                <a16:creationId xmlns:a16="http://schemas.microsoft.com/office/drawing/2014/main" id="{E53B2978-E74F-88D0-5E2A-56525E2276B9}"/>
              </a:ext>
            </a:extLst>
          </p:cNvPr>
          <p:cNvSpPr txBox="1"/>
          <p:nvPr/>
        </p:nvSpPr>
        <p:spPr>
          <a:xfrm>
            <a:off x="2178353" y="2967356"/>
            <a:ext cx="4787295" cy="10215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 rtl="1">
              <a:buClr>
                <a:srgbClr val="000000"/>
              </a:buClr>
              <a:buSzPts val="4400"/>
              <a:buFont typeface="Arial"/>
              <a:buNone/>
              <a:defRPr/>
            </a:pPr>
            <a:r>
              <a:rPr lang="ar-MA" sz="5400" b="1" kern="0" dirty="0">
                <a:solidFill>
                  <a:srgbClr val="293863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شَبَكَةُ ٱلْكَلِمَةِ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891CA3-2914-5B55-8749-17566436B2C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D48E42-C0FA-1C68-3337-7D4569FC8EFE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6346A8-71B9-074F-71A2-9FF4122014C2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98D75BF-6FC4-2F0D-D4BD-CDD1B210C8B4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3851C5-4CD6-B916-895D-3313DD5A420C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120249B8-1118-501F-8479-1F2F532368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C311A99-9047-3082-B81F-705FD8B7F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B2A048E7-E0DE-2E23-5B6E-46223AB0DBB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65A07B48-56FB-BDB8-F13D-EBDF6AAD5C0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52C94582-0CD9-E041-0EBB-3A5E770364D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59ABEFD-FB92-AC6E-D10A-E7B6F339BEF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/>
          <a:srcRect/>
          <a:stretch/>
        </p:blipFill>
        <p:spPr>
          <a:xfrm>
            <a:off x="7943462" y="702876"/>
            <a:ext cx="828000" cy="827999"/>
          </a:xfrm>
        </p:spPr>
      </p:pic>
    </p:spTree>
    <p:extLst>
      <p:ext uri="{BB962C8B-B14F-4D97-AF65-F5344CB8AC3E}">
        <p14:creationId xmlns:p14="http://schemas.microsoft.com/office/powerpoint/2010/main" val="2033118730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F46F2E-CA6D-7799-A3A3-8F3F98603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عرض الفيديو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EFA83C38-48C6-F09D-5A45-8286D3DCE28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40262021-DE5C-BF16-3B98-C68E565AB6BC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045AA25-7065-B9AD-9FAC-5308E99D155E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3B18DBF-A229-45C5-4849-DE0986E498C8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9426455-5D15-ABD4-CDC4-F59B3201C2BC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95A2B31-AC51-65FC-0CF3-7175DD68F603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0F4F94D-047F-9A4E-0405-085037E15B8E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274778C5-85DB-A2E9-7BB8-77CC89F4E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27C6A207-B44A-EC48-B12E-9712EBAAA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D630EE6-D96C-24CB-3098-C09292858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2E5E0D85-3F67-D828-8F67-D11C7A6EE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DA0D293A-5C97-739E-EDE1-545F09C92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4" name="WhatsApp Video 2025-11-01 at 16.33.54">
            <a:hlinkClick r:id="" action="ppaction://media"/>
            <a:extLst>
              <a:ext uri="{FF2B5EF4-FFF2-40B4-BE49-F238E27FC236}">
                <a16:creationId xmlns:a16="http://schemas.microsoft.com/office/drawing/2014/main" id="{92139EBA-2E3A-5605-2B11-56BF6588794E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43063" y="2160588"/>
            <a:ext cx="5856287" cy="3959225"/>
          </a:xfrm>
        </p:spPr>
      </p:pic>
    </p:spTree>
    <p:extLst>
      <p:ext uri="{BB962C8B-B14F-4D97-AF65-F5344CB8AC3E}">
        <p14:creationId xmlns:p14="http://schemas.microsoft.com/office/powerpoint/2010/main" val="31121494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24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F46F2E-CA6D-7799-A3A3-8F3F98603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الآن؛ سنطبق الإستراتيجية خطوة خطوة لبناء شبكة كلمة "مَدينَةٌ"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Calibri"/>
              </a:rPr>
              <a:t>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40262021-DE5C-BF16-3B98-C68E565AB6BC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045AA25-7065-B9AD-9FAC-5308E99D155E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3B18DBF-A229-45C5-4849-DE0986E498C8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9426455-5D15-ABD4-CDC4-F59B3201C2BC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95A2B31-AC51-65FC-0CF3-7175DD68F603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0F4F94D-047F-9A4E-0405-085037E15B8E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274778C5-85DB-A2E9-7BB8-77CC89F4E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27C6A207-B44A-EC48-B12E-9712EBAAA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D630EE6-D96C-24CB-3098-C09292858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2E5E0D85-3F67-D828-8F67-D11C7A6EE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DA0D293A-5C97-739E-EDE1-545F09C92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68D79416-CBDB-DEBF-EE39-B81A1BDEF35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2" name="Google Shape;2107;p52">
            <a:extLst>
              <a:ext uri="{FF2B5EF4-FFF2-40B4-BE49-F238E27FC236}">
                <a16:creationId xmlns:a16="http://schemas.microsoft.com/office/drawing/2014/main" id="{DB99E91B-5993-74F0-234C-4430E381A304}"/>
              </a:ext>
            </a:extLst>
          </p:cNvPr>
          <p:cNvSpPr txBox="1"/>
          <p:nvPr/>
        </p:nvSpPr>
        <p:spPr>
          <a:xfrm flipH="1">
            <a:off x="2508923" y="3157428"/>
            <a:ext cx="4126154" cy="864156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54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شَبَكَةُ كَلِمَةِ "مَدينَةٌ"</a:t>
            </a:r>
            <a:endParaRPr lang="fr-MA" sz="4800" dirty="0">
              <a:solidFill>
                <a:srgbClr val="424D7C"/>
              </a:solidFill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40394398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F9AB5-4C80-26B7-285C-45E725FFE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8B9DA3-F6A6-876B-9BF2-21C64C55A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ماذا علي أن أفعل في الخطوة الأولى؟ بداية أرسم مخططا وأسجل الكلمة.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0FAE7D7D-E5D6-69DC-325F-57A573E84D31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BCA1BF6-6BEC-7278-AB30-A07C325B3904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44B6011-03C5-9034-8FF0-928DA5D065F0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3A90931-C840-EFE3-A37F-2BC254390DFB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35318E2-C54A-C204-9108-9FB29386A960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BE3D494-0418-4663-25FB-4BB3CB41FA0F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80C67816-FFBA-900C-A7C7-C39878245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B4370B74-2D6C-560D-9655-01DFA5C1D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812D18BC-D163-AB81-989C-6314F04B9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5FF79BAD-05FB-0D76-E1C6-30C1A40E5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622E2CB5-3A51-D2CB-BE97-6A594241B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5DFD0FDD-1C1E-5393-3F5C-D3DF04588F8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2" name="Google Shape;2107;p52">
            <a:extLst>
              <a:ext uri="{FF2B5EF4-FFF2-40B4-BE49-F238E27FC236}">
                <a16:creationId xmlns:a16="http://schemas.microsoft.com/office/drawing/2014/main" id="{FFD460E4-E0E3-6FEF-A01C-2E9E2EA2400A}"/>
              </a:ext>
            </a:extLst>
          </p:cNvPr>
          <p:cNvSpPr txBox="1"/>
          <p:nvPr/>
        </p:nvSpPr>
        <p:spPr>
          <a:xfrm flipH="1">
            <a:off x="2508923" y="3157428"/>
            <a:ext cx="4126154" cy="864156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54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شَبَكَةُ كَلِمَةِ "مُسْتَشْفى"</a:t>
            </a:r>
            <a:endParaRPr lang="fr-MA" sz="4800" dirty="0">
              <a:solidFill>
                <a:srgbClr val="424D7C"/>
              </a:solidFill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2C738A6-F135-C263-2381-BDF9570A594E}"/>
              </a:ext>
            </a:extLst>
          </p:cNvPr>
          <p:cNvSpPr/>
          <p:nvPr/>
        </p:nvSpPr>
        <p:spPr>
          <a:xfrm>
            <a:off x="6296321" y="1894209"/>
            <a:ext cx="1887724" cy="864156"/>
          </a:xfrm>
          <a:prstGeom prst="roundRect">
            <a:avLst/>
          </a:prstGeom>
          <a:solidFill>
            <a:srgbClr val="424D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أَرْسُمُ مُخَطَّطاً وَأُسَجِّلُ</a:t>
            </a:r>
          </a:p>
          <a:p>
            <a:pPr algn="ctr"/>
            <a:r>
              <a:rPr lang="ar-MA" sz="2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400" b="1" dirty="0" err="1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ٱلْكَلِمَةَ</a:t>
            </a:r>
            <a:r>
              <a:rPr lang="ar-MA" sz="2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.</a:t>
            </a:r>
            <a:endParaRPr lang="ar-MA" sz="2400" b="1" dirty="0">
              <a:solidFill>
                <a:schemeClr val="bg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DD2D46FE-158D-13BE-77D7-6F4099ACE272}"/>
              </a:ext>
            </a:extLst>
          </p:cNvPr>
          <p:cNvSpPr>
            <a:spLocks noChangeAspect="1"/>
          </p:cNvSpPr>
          <p:nvPr/>
        </p:nvSpPr>
        <p:spPr>
          <a:xfrm>
            <a:off x="8184045" y="2106088"/>
            <a:ext cx="440397" cy="440397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39C414C-0F14-41A2-C7F5-3F2EB73FE1BB}"/>
              </a:ext>
            </a:extLst>
          </p:cNvPr>
          <p:cNvSpPr/>
          <p:nvPr/>
        </p:nvSpPr>
        <p:spPr>
          <a:xfrm>
            <a:off x="3256746" y="1894209"/>
            <a:ext cx="2378068" cy="982989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أُحَدِّدُ خُطوطَ </a:t>
            </a:r>
            <a:r>
              <a:rPr lang="ar-MA" sz="2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ٱلْبَحْثِ</a:t>
            </a:r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بِطْرَحِ أَسْئِلَةٍ.</a:t>
            </a:r>
          </a:p>
        </p:txBody>
      </p:sp>
      <p:sp>
        <p:nvSpPr>
          <p:cNvPr id="17" name="Oval 80">
            <a:extLst>
              <a:ext uri="{FF2B5EF4-FFF2-40B4-BE49-F238E27FC236}">
                <a16:creationId xmlns:a16="http://schemas.microsoft.com/office/drawing/2014/main" id="{C5B3171A-4BA5-503C-EC05-8883ABF88D79}"/>
              </a:ext>
            </a:extLst>
          </p:cNvPr>
          <p:cNvSpPr>
            <a:spLocks noChangeAspect="1"/>
          </p:cNvSpPr>
          <p:nvPr/>
        </p:nvSpPr>
        <p:spPr>
          <a:xfrm>
            <a:off x="5619064" y="2131291"/>
            <a:ext cx="440397" cy="440397"/>
          </a:xfrm>
          <a:prstGeom prst="ellipse">
            <a:avLst/>
          </a:prstGeom>
          <a:solidFill>
            <a:srgbClr val="00ACA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2</a:t>
            </a:r>
            <a:endParaRPr lang="fr-MA" sz="3200" b="1" dirty="0"/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225CC390-2274-6D80-266A-E707C7347CDF}"/>
              </a:ext>
            </a:extLst>
          </p:cNvPr>
          <p:cNvSpPr>
            <a:spLocks noChangeAspect="1"/>
          </p:cNvSpPr>
          <p:nvPr/>
        </p:nvSpPr>
        <p:spPr>
          <a:xfrm>
            <a:off x="2579489" y="2140755"/>
            <a:ext cx="440397" cy="440397"/>
          </a:xfrm>
          <a:prstGeom prst="ellipse">
            <a:avLst/>
          </a:prstGeom>
          <a:solidFill>
            <a:srgbClr val="00ACA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/>
              <a:t>3</a:t>
            </a:r>
            <a:endParaRPr lang="fr-MA" sz="3200" b="1" dirty="0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79749EB6-5EF9-25F5-3E6C-7127378FA02A}"/>
              </a:ext>
            </a:extLst>
          </p:cNvPr>
          <p:cNvSpPr/>
          <p:nvPr/>
        </p:nvSpPr>
        <p:spPr>
          <a:xfrm>
            <a:off x="398069" y="1894209"/>
            <a:ext cx="2113549" cy="982989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أُجيبُ عَنِ </a:t>
            </a:r>
            <a:r>
              <a:rPr lang="ar-MA" sz="2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ٱلْأَسْئِلَةِ</a:t>
            </a:r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وَأَكْتُبُ </a:t>
            </a:r>
            <a:r>
              <a:rPr lang="ar-MA" sz="2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ٱلْمُفْرَداتِ</a:t>
            </a:r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.</a:t>
            </a:r>
            <a:endParaRPr lang="ar-MA" sz="2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96974147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7D9F2-22AD-B7D7-A7E3-21AB5FBEA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5E3C58-09BA-D439-9A0A-61E75E590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ماذا علي أن أفعل في الخطوة الثانية؟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5FE250D-BB19-E40E-5486-EE03FAC8E3FD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F621FCD-4C19-35AB-9D9D-151755D79E6D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800E3C9-D4F8-2B06-36BF-4901A548EA06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A2E8651-7486-CEE0-D8DF-1B7ED1B0960E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2BC0594-3CDD-BBD2-AB52-B2D728BB6923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406B82E-7C90-BB09-137F-B8ED93C937E8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E579E7A6-8A34-DB7A-B0DE-2FCE07922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277F7EEE-8EFB-70B4-590B-36E47B962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0AF344E6-8EB4-1B31-7D07-2E4310153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4AAB1169-C304-C584-464F-B824B4474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EC9E613D-2EC4-6F6E-9926-72E692E00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C1191C61-18A1-BF2D-9D08-3D3DDD5096E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Oval 80">
            <a:extLst>
              <a:ext uri="{FF2B5EF4-FFF2-40B4-BE49-F238E27FC236}">
                <a16:creationId xmlns:a16="http://schemas.microsoft.com/office/drawing/2014/main" id="{12F583DB-EE7A-0D29-D612-6CF988D39650}"/>
              </a:ext>
            </a:extLst>
          </p:cNvPr>
          <p:cNvSpPr>
            <a:spLocks noChangeAspect="1"/>
          </p:cNvSpPr>
          <p:nvPr/>
        </p:nvSpPr>
        <p:spPr>
          <a:xfrm>
            <a:off x="8184045" y="2106088"/>
            <a:ext cx="440397" cy="440397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7" name="Oval 80">
            <a:extLst>
              <a:ext uri="{FF2B5EF4-FFF2-40B4-BE49-F238E27FC236}">
                <a16:creationId xmlns:a16="http://schemas.microsoft.com/office/drawing/2014/main" id="{B86CEADB-F05C-1A72-ACD3-0C623A46629F}"/>
              </a:ext>
            </a:extLst>
          </p:cNvPr>
          <p:cNvSpPr>
            <a:spLocks noChangeAspect="1"/>
          </p:cNvSpPr>
          <p:nvPr/>
        </p:nvSpPr>
        <p:spPr>
          <a:xfrm>
            <a:off x="5619064" y="2131291"/>
            <a:ext cx="440397" cy="440397"/>
          </a:xfrm>
          <a:prstGeom prst="ellipse">
            <a:avLst/>
          </a:prstGeom>
          <a:solidFill>
            <a:srgbClr val="00ACA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2</a:t>
            </a:r>
            <a:endParaRPr lang="fr-MA" sz="3200" b="1" dirty="0"/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10E24D76-896F-D54A-CA6F-5B6958CF0F2B}"/>
              </a:ext>
            </a:extLst>
          </p:cNvPr>
          <p:cNvSpPr>
            <a:spLocks noChangeAspect="1"/>
          </p:cNvSpPr>
          <p:nvPr/>
        </p:nvSpPr>
        <p:spPr>
          <a:xfrm>
            <a:off x="2579489" y="2140755"/>
            <a:ext cx="440397" cy="440397"/>
          </a:xfrm>
          <a:prstGeom prst="ellipse">
            <a:avLst/>
          </a:prstGeom>
          <a:solidFill>
            <a:srgbClr val="00ACA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/>
              <a:t>3</a:t>
            </a:r>
            <a:endParaRPr lang="fr-MA" sz="3200" b="1" dirty="0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24CBA708-68AD-B419-3D0E-4B1C9743706E}"/>
              </a:ext>
            </a:extLst>
          </p:cNvPr>
          <p:cNvSpPr/>
          <p:nvPr/>
        </p:nvSpPr>
        <p:spPr>
          <a:xfrm>
            <a:off x="398069" y="1894209"/>
            <a:ext cx="2113549" cy="982989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أُجيبُ عَنِ </a:t>
            </a:r>
            <a:r>
              <a:rPr lang="ar-MA" sz="2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ٱلْأَسْئِلَةِ</a:t>
            </a:r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وَأَكْتُبُ </a:t>
            </a:r>
            <a:r>
              <a:rPr lang="ar-MA" sz="2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ٱلْمُفْرَداتِ</a:t>
            </a:r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.</a:t>
            </a:r>
            <a:endParaRPr lang="ar-MA" sz="2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A8C1C0DE-6FC4-88EE-6F4A-56A260B8A50D}"/>
              </a:ext>
            </a:extLst>
          </p:cNvPr>
          <p:cNvSpPr/>
          <p:nvPr/>
        </p:nvSpPr>
        <p:spPr>
          <a:xfrm>
            <a:off x="3256746" y="1894209"/>
            <a:ext cx="2378068" cy="98298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أُحَدِّدُ خُطوطَ </a:t>
            </a:r>
            <a:r>
              <a:rPr lang="ar-MA" sz="2400" b="1" dirty="0" err="1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ٱلْبَحْثِ</a:t>
            </a:r>
            <a:r>
              <a:rPr lang="ar-MA" sz="2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بِطَرْحِ أَسْئِلَةٍ.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D3F0CAB8-1BE7-9A82-9858-B4DF1279B09E}"/>
              </a:ext>
            </a:extLst>
          </p:cNvPr>
          <p:cNvSpPr/>
          <p:nvPr/>
        </p:nvSpPr>
        <p:spPr>
          <a:xfrm>
            <a:off x="6296321" y="1894209"/>
            <a:ext cx="1887724" cy="864156"/>
          </a:xfrm>
          <a:prstGeom prst="roundRect">
            <a:avLst/>
          </a:prstGeom>
          <a:solidFill>
            <a:srgbClr val="D6E9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أَرْسُمُ مُخَطَّطاً وَأُسَجِّلُ</a:t>
            </a:r>
          </a:p>
          <a:p>
            <a:pPr algn="ctr"/>
            <a:r>
              <a:rPr lang="ar-MA" sz="2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ٱلْكَلِمَةَ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.</a:t>
            </a:r>
            <a:endParaRPr lang="ar-MA" sz="24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D58EA055-2950-B2F6-2E5C-0DDB95821DF0}"/>
              </a:ext>
            </a:extLst>
          </p:cNvPr>
          <p:cNvSpPr/>
          <p:nvPr/>
        </p:nvSpPr>
        <p:spPr>
          <a:xfrm>
            <a:off x="3633462" y="3831513"/>
            <a:ext cx="1624636" cy="1244340"/>
          </a:xfrm>
          <a:prstGeom prst="ellipse">
            <a:avLst/>
          </a:prstGeom>
          <a:solidFill>
            <a:srgbClr val="ECF8FB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مُسْتَشْفى</a:t>
            </a:r>
            <a:endParaRPr lang="ar-MA" sz="12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60696737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59A2C-742A-D6AE-7A9A-B2031C083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8B364D-0F86-ABBE-8861-605F772F3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أحدد خطوط البحث وأسال. ماذا علينا أن نفعل الآن؟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4A4CC29A-325E-3E1A-E0F5-E0053D9D9155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FCD39B5-B732-E4D0-9329-8F14C71E421B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DDE7BE3-DEE5-CE3F-4679-021FA5CE81CD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E6A3C8-A964-EC44-3D2E-D825C426CBA0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D00A278-AA61-49AD-7438-9BF9512FDDE7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A863B7-E392-0A85-2BC5-EF80F16C0446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35A80E5C-FF47-AECE-08E2-638D79744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AAF87339-0829-2274-5B9F-82B585CD7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163AFC0E-A291-DF18-5DB1-DA104C44F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D99325CA-3786-5B19-3987-6C432A85E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3341BA73-A022-EF3A-3F9D-A627C3F21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FD86ADF7-6CCE-EBDE-9A0D-9B54591E632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A51C85C-1B0E-4253-9302-3F7342DAAF5F}"/>
              </a:ext>
            </a:extLst>
          </p:cNvPr>
          <p:cNvSpPr/>
          <p:nvPr/>
        </p:nvSpPr>
        <p:spPr>
          <a:xfrm>
            <a:off x="6296321" y="1894209"/>
            <a:ext cx="1887724" cy="864156"/>
          </a:xfrm>
          <a:prstGeom prst="roundRect">
            <a:avLst/>
          </a:prstGeom>
          <a:solidFill>
            <a:srgbClr val="D6E9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أَرْسُمُ مُخَطَّطاً وَأُسَجِّلُ</a:t>
            </a:r>
          </a:p>
          <a:p>
            <a:pPr algn="ctr"/>
            <a:r>
              <a:rPr lang="ar-MA" sz="2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ٱلْكَلِمَةَ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.</a:t>
            </a:r>
            <a:endParaRPr lang="ar-MA" sz="24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0BCA0671-5C1B-D14F-BFFD-37C3746471A5}"/>
              </a:ext>
            </a:extLst>
          </p:cNvPr>
          <p:cNvSpPr>
            <a:spLocks noChangeAspect="1"/>
          </p:cNvSpPr>
          <p:nvPr/>
        </p:nvSpPr>
        <p:spPr>
          <a:xfrm>
            <a:off x="8184045" y="2106088"/>
            <a:ext cx="440397" cy="440397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68E9BC60-0BB3-47E8-6C04-DE77B381E925}"/>
              </a:ext>
            </a:extLst>
          </p:cNvPr>
          <p:cNvSpPr/>
          <p:nvPr/>
        </p:nvSpPr>
        <p:spPr>
          <a:xfrm>
            <a:off x="3256746" y="1894209"/>
            <a:ext cx="2378068" cy="98298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أُحَدِّدُ خُطوطَ </a:t>
            </a:r>
            <a:r>
              <a:rPr lang="ar-MA" sz="2400" b="1" dirty="0" err="1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ٱلْبَحْثِ</a:t>
            </a:r>
            <a:r>
              <a:rPr lang="ar-MA" sz="2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بِطَرْحِ أَسْئِلَةٍ.</a:t>
            </a:r>
          </a:p>
        </p:txBody>
      </p:sp>
      <p:sp>
        <p:nvSpPr>
          <p:cNvPr id="17" name="Oval 80">
            <a:extLst>
              <a:ext uri="{FF2B5EF4-FFF2-40B4-BE49-F238E27FC236}">
                <a16:creationId xmlns:a16="http://schemas.microsoft.com/office/drawing/2014/main" id="{7BE8A103-BAA7-EBCE-9054-445CE14D0D96}"/>
              </a:ext>
            </a:extLst>
          </p:cNvPr>
          <p:cNvSpPr>
            <a:spLocks noChangeAspect="1"/>
          </p:cNvSpPr>
          <p:nvPr/>
        </p:nvSpPr>
        <p:spPr>
          <a:xfrm>
            <a:off x="5619064" y="2131291"/>
            <a:ext cx="440397" cy="440397"/>
          </a:xfrm>
          <a:prstGeom prst="ellipse">
            <a:avLst/>
          </a:prstGeom>
          <a:solidFill>
            <a:srgbClr val="00ACA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2</a:t>
            </a:r>
            <a:endParaRPr lang="fr-MA" sz="3200" b="1" dirty="0"/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1CF9FCFB-9944-5915-B23F-C45DDC2B9950}"/>
              </a:ext>
            </a:extLst>
          </p:cNvPr>
          <p:cNvSpPr>
            <a:spLocks noChangeAspect="1"/>
          </p:cNvSpPr>
          <p:nvPr/>
        </p:nvSpPr>
        <p:spPr>
          <a:xfrm>
            <a:off x="2579489" y="2140755"/>
            <a:ext cx="440397" cy="440397"/>
          </a:xfrm>
          <a:prstGeom prst="ellipse">
            <a:avLst/>
          </a:prstGeom>
          <a:solidFill>
            <a:srgbClr val="00ACA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/>
              <a:t>3</a:t>
            </a:r>
            <a:endParaRPr lang="fr-MA" sz="3200" b="1" dirty="0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B1787077-0FEE-1A38-5425-B9F900A8C09D}"/>
              </a:ext>
            </a:extLst>
          </p:cNvPr>
          <p:cNvSpPr/>
          <p:nvPr/>
        </p:nvSpPr>
        <p:spPr>
          <a:xfrm>
            <a:off x="398069" y="1894209"/>
            <a:ext cx="2113549" cy="982989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أُجيبُ عَنِ </a:t>
            </a:r>
            <a:r>
              <a:rPr lang="ar-MA" sz="2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ٱلْأَسْئِلَةِ</a:t>
            </a:r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وَأَكْتُبُ </a:t>
            </a:r>
            <a:r>
              <a:rPr lang="ar-MA" sz="2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ٱلْمُفْرَداتِ</a:t>
            </a:r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.</a:t>
            </a:r>
            <a:endParaRPr lang="ar-MA" sz="2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Phylactère : pensées 22">
            <a:extLst>
              <a:ext uri="{FF2B5EF4-FFF2-40B4-BE49-F238E27FC236}">
                <a16:creationId xmlns:a16="http://schemas.microsoft.com/office/drawing/2014/main" id="{36315212-44C0-520A-C48F-C4507E7BE6B3}"/>
              </a:ext>
            </a:extLst>
          </p:cNvPr>
          <p:cNvSpPr/>
          <p:nvPr/>
        </p:nvSpPr>
        <p:spPr>
          <a:xfrm>
            <a:off x="1298407" y="3025356"/>
            <a:ext cx="2562164" cy="891737"/>
          </a:xfrm>
          <a:prstGeom prst="cloudCallout">
            <a:avLst>
              <a:gd name="adj1" fmla="val 29514"/>
              <a:gd name="adj2" fmla="val 140668"/>
            </a:avLst>
          </a:prstGeom>
          <a:noFill/>
          <a:ln w="3175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MA" sz="2800" b="1" dirty="0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يوجَدُ في الْمُسْتَشْفى؟</a:t>
            </a:r>
            <a:endParaRPr lang="fr-FR" sz="4400" b="1" dirty="0">
              <a:solidFill>
                <a:srgbClr val="C00000"/>
              </a:solidFill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CDD337FF-8E29-1F62-9973-901E92DB6986}"/>
              </a:ext>
            </a:extLst>
          </p:cNvPr>
          <p:cNvCxnSpPr>
            <a:cxnSpLocks/>
          </p:cNvCxnSpPr>
          <p:nvPr/>
        </p:nvCxnSpPr>
        <p:spPr>
          <a:xfrm flipV="1">
            <a:off x="3633462" y="5001714"/>
            <a:ext cx="412775" cy="8802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C84AFCFB-1652-181C-B653-966EFB67D072}"/>
              </a:ext>
            </a:extLst>
          </p:cNvPr>
          <p:cNvCxnSpPr>
            <a:cxnSpLocks/>
          </p:cNvCxnSpPr>
          <p:nvPr/>
        </p:nvCxnSpPr>
        <p:spPr>
          <a:xfrm flipH="1" flipV="1">
            <a:off x="2546770" y="4423873"/>
            <a:ext cx="1086692" cy="2222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74148D4F-376F-9E74-92FD-EDC85A50AF4B}"/>
              </a:ext>
            </a:extLst>
          </p:cNvPr>
          <p:cNvCxnSpPr>
            <a:cxnSpLocks/>
          </p:cNvCxnSpPr>
          <p:nvPr/>
        </p:nvCxnSpPr>
        <p:spPr>
          <a:xfrm flipH="1">
            <a:off x="2579489" y="4893624"/>
            <a:ext cx="1291895" cy="5186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1138D8FA-0399-08A7-882A-70BFEE59E7C3}"/>
              </a:ext>
            </a:extLst>
          </p:cNvPr>
          <p:cNvSpPr/>
          <p:nvPr/>
        </p:nvSpPr>
        <p:spPr>
          <a:xfrm>
            <a:off x="922134" y="5038083"/>
            <a:ext cx="1624636" cy="814341"/>
          </a:xfrm>
          <a:prstGeom prst="ellipse">
            <a:avLst/>
          </a:prstGeom>
          <a:solidFill>
            <a:srgbClr val="ECF8FB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5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</a:t>
            </a:r>
            <a:endParaRPr lang="ar-MA" sz="2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CA809071-332F-AAC5-C5C3-C64782D21C86}"/>
              </a:ext>
            </a:extLst>
          </p:cNvPr>
          <p:cNvSpPr/>
          <p:nvPr/>
        </p:nvSpPr>
        <p:spPr>
          <a:xfrm>
            <a:off x="886982" y="3998188"/>
            <a:ext cx="1624636" cy="814341"/>
          </a:xfrm>
          <a:prstGeom prst="ellipse">
            <a:avLst/>
          </a:prstGeom>
          <a:solidFill>
            <a:srgbClr val="ECF8FB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5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</a:t>
            </a:r>
            <a:endParaRPr lang="ar-MA" sz="2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FB50F08A-06F2-896C-0A76-35318AAB6DDD}"/>
              </a:ext>
            </a:extLst>
          </p:cNvPr>
          <p:cNvSpPr/>
          <p:nvPr/>
        </p:nvSpPr>
        <p:spPr>
          <a:xfrm>
            <a:off x="2024379" y="5622997"/>
            <a:ext cx="1624636" cy="814341"/>
          </a:xfrm>
          <a:prstGeom prst="ellipse">
            <a:avLst/>
          </a:prstGeom>
          <a:solidFill>
            <a:srgbClr val="ECF8FB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5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</a:t>
            </a:r>
            <a:endParaRPr lang="ar-MA" sz="2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9A16CB31-1109-3D70-4BC9-93D33E39F031}"/>
              </a:ext>
            </a:extLst>
          </p:cNvPr>
          <p:cNvSpPr/>
          <p:nvPr/>
        </p:nvSpPr>
        <p:spPr>
          <a:xfrm>
            <a:off x="3633462" y="3831513"/>
            <a:ext cx="1624636" cy="1244340"/>
          </a:xfrm>
          <a:prstGeom prst="ellipse">
            <a:avLst/>
          </a:prstGeom>
          <a:solidFill>
            <a:srgbClr val="ECF8FB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مُسْتَشْفى</a:t>
            </a:r>
            <a:endParaRPr lang="ar-MA" sz="12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837366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A3732-D5C3-D4C5-39F3-0605D79E4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D29CDE-FF8C-A243-4E53-0E89A527F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أجيب عن السؤال بكلمات لأشياء توجد في المستشفى وأكتبها في الشبكة. من لديه كلمات؟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2552C102-C1EB-251B-1DA1-CB997E9967B7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011972A-9448-182F-88BF-8FC242F3EAB7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10467BA-537A-9B76-CC10-C83C70950FA4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7D40C78-ACD1-1B62-38F3-A79830E3E2EB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1D52F0F-1C05-5A30-B3C4-86C176E797C8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D0EC9EB-451E-2A05-4A6B-E76855C2E943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E9395FA4-5904-AB33-8080-B7548CDC8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89FDCDA0-5A3F-10D6-34C4-ECE5FA6CA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3AA7D8A-FC59-BA71-3C65-A74A3C7A9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B20F1689-84A6-208F-2015-A4E144A40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FA946284-80A2-B4C6-C818-C38F65547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932D9CF5-B1FA-5958-FA2D-76C0F84DF88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BC8D3FD-8F3F-9EA6-DBCB-A0571FB714AE}"/>
              </a:ext>
            </a:extLst>
          </p:cNvPr>
          <p:cNvSpPr/>
          <p:nvPr/>
        </p:nvSpPr>
        <p:spPr>
          <a:xfrm>
            <a:off x="6296321" y="1894209"/>
            <a:ext cx="1887724" cy="864156"/>
          </a:xfrm>
          <a:prstGeom prst="roundRect">
            <a:avLst/>
          </a:prstGeom>
          <a:solidFill>
            <a:srgbClr val="D6E9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أَرْسُمُ مُخَطَّطاً وَأُسَجِّلُ</a:t>
            </a:r>
          </a:p>
          <a:p>
            <a:pPr algn="ctr"/>
            <a:r>
              <a:rPr lang="ar-MA" sz="2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ٱلْكَلِمَةَ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.</a:t>
            </a:r>
            <a:endParaRPr lang="ar-MA" sz="24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C127DF59-A239-128D-A3C8-896EFF8787D4}"/>
              </a:ext>
            </a:extLst>
          </p:cNvPr>
          <p:cNvSpPr>
            <a:spLocks noChangeAspect="1"/>
          </p:cNvSpPr>
          <p:nvPr/>
        </p:nvSpPr>
        <p:spPr>
          <a:xfrm>
            <a:off x="8184045" y="2106088"/>
            <a:ext cx="440397" cy="440397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D7F9614-DC02-5B6E-BA4C-478D49D61E3C}"/>
              </a:ext>
            </a:extLst>
          </p:cNvPr>
          <p:cNvSpPr/>
          <p:nvPr/>
        </p:nvSpPr>
        <p:spPr>
          <a:xfrm>
            <a:off x="3256746" y="1894209"/>
            <a:ext cx="2378068" cy="982989"/>
          </a:xfrm>
          <a:prstGeom prst="roundRect">
            <a:avLst/>
          </a:prstGeom>
          <a:solidFill>
            <a:srgbClr val="D6E9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أُحَدِّدُ خُطوطَ </a:t>
            </a:r>
            <a:r>
              <a:rPr lang="ar-MA" sz="2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ٱلْبَحْثِ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بِطَرْحِ أَسْئِلَةٍ.</a:t>
            </a:r>
          </a:p>
        </p:txBody>
      </p:sp>
      <p:sp>
        <p:nvSpPr>
          <p:cNvPr id="17" name="Oval 80">
            <a:extLst>
              <a:ext uri="{FF2B5EF4-FFF2-40B4-BE49-F238E27FC236}">
                <a16:creationId xmlns:a16="http://schemas.microsoft.com/office/drawing/2014/main" id="{D7684DD2-CBF6-3EE9-7C15-42D271DAB6FD}"/>
              </a:ext>
            </a:extLst>
          </p:cNvPr>
          <p:cNvSpPr>
            <a:spLocks noChangeAspect="1"/>
          </p:cNvSpPr>
          <p:nvPr/>
        </p:nvSpPr>
        <p:spPr>
          <a:xfrm>
            <a:off x="5619064" y="2131291"/>
            <a:ext cx="440397" cy="440397"/>
          </a:xfrm>
          <a:prstGeom prst="ellipse">
            <a:avLst/>
          </a:prstGeom>
          <a:solidFill>
            <a:srgbClr val="00ACA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2</a:t>
            </a:r>
            <a:endParaRPr lang="fr-MA" sz="3200" b="1" dirty="0"/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094C3E38-EE08-43A2-A09C-D0BEC7040A7C}"/>
              </a:ext>
            </a:extLst>
          </p:cNvPr>
          <p:cNvSpPr>
            <a:spLocks noChangeAspect="1"/>
          </p:cNvSpPr>
          <p:nvPr/>
        </p:nvSpPr>
        <p:spPr>
          <a:xfrm>
            <a:off x="2579489" y="2140755"/>
            <a:ext cx="440397" cy="440397"/>
          </a:xfrm>
          <a:prstGeom prst="ellipse">
            <a:avLst/>
          </a:prstGeom>
          <a:solidFill>
            <a:srgbClr val="00ACA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/>
              <a:t>3</a:t>
            </a:r>
            <a:endParaRPr lang="fr-MA" sz="3200" b="1" dirty="0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3550D6F3-1078-1D86-EE45-F6B369BD5713}"/>
              </a:ext>
            </a:extLst>
          </p:cNvPr>
          <p:cNvSpPr/>
          <p:nvPr/>
        </p:nvSpPr>
        <p:spPr>
          <a:xfrm>
            <a:off x="398069" y="1894209"/>
            <a:ext cx="2113549" cy="98298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أُجيبُ عَنِ </a:t>
            </a:r>
            <a:r>
              <a:rPr lang="ar-MA" sz="2400" b="1" dirty="0" err="1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ٱلْأَسْئِلَةِ</a:t>
            </a:r>
            <a:r>
              <a:rPr lang="ar-MA" sz="2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وَأَكْتُبُ </a:t>
            </a:r>
            <a:r>
              <a:rPr lang="ar-MA" sz="2400" b="1" dirty="0" err="1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ٱلْمُفْرَداتِ</a:t>
            </a:r>
            <a:r>
              <a:rPr lang="ar-MA" sz="2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.</a:t>
            </a:r>
            <a:endParaRPr lang="ar-MA" sz="2400" b="1" dirty="0">
              <a:solidFill>
                <a:schemeClr val="bg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" name="Phylactère : pensées 23">
            <a:extLst>
              <a:ext uri="{FF2B5EF4-FFF2-40B4-BE49-F238E27FC236}">
                <a16:creationId xmlns:a16="http://schemas.microsoft.com/office/drawing/2014/main" id="{71744F84-1381-AA1A-2535-FC9EECAB247C}"/>
              </a:ext>
            </a:extLst>
          </p:cNvPr>
          <p:cNvSpPr/>
          <p:nvPr/>
        </p:nvSpPr>
        <p:spPr>
          <a:xfrm>
            <a:off x="1298407" y="3025356"/>
            <a:ext cx="2562164" cy="891737"/>
          </a:xfrm>
          <a:prstGeom prst="cloudCallout">
            <a:avLst>
              <a:gd name="adj1" fmla="val 29514"/>
              <a:gd name="adj2" fmla="val 140668"/>
            </a:avLst>
          </a:prstGeom>
          <a:noFill/>
          <a:ln w="3175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MA" sz="2800" b="1" dirty="0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يوجَدُ في الْمُسْتَشْفى؟</a:t>
            </a:r>
            <a:endParaRPr lang="fr-FR" sz="4400" b="1" dirty="0">
              <a:solidFill>
                <a:srgbClr val="C00000"/>
              </a:solidFill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A0197B97-38A5-90D6-BB24-15FE282C4DEB}"/>
              </a:ext>
            </a:extLst>
          </p:cNvPr>
          <p:cNvCxnSpPr>
            <a:cxnSpLocks/>
          </p:cNvCxnSpPr>
          <p:nvPr/>
        </p:nvCxnSpPr>
        <p:spPr>
          <a:xfrm flipV="1">
            <a:off x="3633462" y="5001714"/>
            <a:ext cx="412775" cy="8802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B06A4A24-2428-689B-107B-CDD6BE72179C}"/>
              </a:ext>
            </a:extLst>
          </p:cNvPr>
          <p:cNvCxnSpPr>
            <a:cxnSpLocks/>
          </p:cNvCxnSpPr>
          <p:nvPr/>
        </p:nvCxnSpPr>
        <p:spPr>
          <a:xfrm flipH="1" flipV="1">
            <a:off x="2546770" y="4423873"/>
            <a:ext cx="1086692" cy="2222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D9093E5-CCB4-8AD1-292D-AB080D1888C6}"/>
              </a:ext>
            </a:extLst>
          </p:cNvPr>
          <p:cNvCxnSpPr>
            <a:cxnSpLocks/>
          </p:cNvCxnSpPr>
          <p:nvPr/>
        </p:nvCxnSpPr>
        <p:spPr>
          <a:xfrm flipH="1">
            <a:off x="2579489" y="4893624"/>
            <a:ext cx="1291895" cy="5186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FA6F2260-4CEE-C18A-79E2-214754B17FD0}"/>
              </a:ext>
            </a:extLst>
          </p:cNvPr>
          <p:cNvSpPr/>
          <p:nvPr/>
        </p:nvSpPr>
        <p:spPr>
          <a:xfrm>
            <a:off x="922134" y="5038083"/>
            <a:ext cx="1624636" cy="814341"/>
          </a:xfrm>
          <a:prstGeom prst="ellipse">
            <a:avLst/>
          </a:prstGeom>
          <a:solidFill>
            <a:srgbClr val="ECF8FB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</a:t>
            </a:r>
            <a:endParaRPr lang="ar-MA" sz="1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BED53E37-65DA-FC81-A1CC-05BE7A8E9043}"/>
              </a:ext>
            </a:extLst>
          </p:cNvPr>
          <p:cNvSpPr/>
          <p:nvPr/>
        </p:nvSpPr>
        <p:spPr>
          <a:xfrm>
            <a:off x="886982" y="3998188"/>
            <a:ext cx="1624636" cy="814341"/>
          </a:xfrm>
          <a:prstGeom prst="ellipse">
            <a:avLst/>
          </a:prstGeom>
          <a:solidFill>
            <a:srgbClr val="ECF8FB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</a:t>
            </a:r>
            <a:endParaRPr lang="ar-MA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319A24DF-5B06-DCB1-4C77-2F18FAA2A00A}"/>
              </a:ext>
            </a:extLst>
          </p:cNvPr>
          <p:cNvSpPr/>
          <p:nvPr/>
        </p:nvSpPr>
        <p:spPr>
          <a:xfrm>
            <a:off x="2024379" y="5622997"/>
            <a:ext cx="1624636" cy="814341"/>
          </a:xfrm>
          <a:prstGeom prst="ellipse">
            <a:avLst/>
          </a:prstGeom>
          <a:solidFill>
            <a:srgbClr val="ECF8FB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</a:t>
            </a:r>
            <a:endParaRPr lang="ar-MA" sz="1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B1E0CA99-C23D-7BB7-321C-6CDFA1394B60}"/>
              </a:ext>
            </a:extLst>
          </p:cNvPr>
          <p:cNvSpPr/>
          <p:nvPr/>
        </p:nvSpPr>
        <p:spPr>
          <a:xfrm>
            <a:off x="3633462" y="3831513"/>
            <a:ext cx="1624636" cy="1244340"/>
          </a:xfrm>
          <a:prstGeom prst="ellipse">
            <a:avLst/>
          </a:prstGeom>
          <a:solidFill>
            <a:srgbClr val="ECF8FB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مُسْتَشْفى</a:t>
            </a:r>
            <a:endParaRPr lang="ar-MA" sz="12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218823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E09F03-55AF-F774-BFA9-260705173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8D47B2-F98F-E682-A9AF-652C6B8A1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أطرح سؤالا آخر يوجهني في البحث. من يعمل في المستشفى؟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4C78E4DD-ACCE-E68A-FBCA-6700EF548776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7AC6DAC-DF2E-3A3F-825E-AB0425225DBA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27B8BEF-3496-EDA2-E458-ECD84CBCA62A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37EC23-D02A-6353-7113-F225E56FB3CA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0A6A59F-7D2A-8D2B-3E98-B3787EFE7FB4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C9C5A39-31E3-874F-1E1C-197A46CAEE42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2D1D2784-D307-BF3B-1588-13BD3C4D9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B370E855-E73C-4CEF-97E7-65DC11F5A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00919289-0C2C-7A50-5FF4-4F0B00BC5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13CEEA91-A71D-8227-B8BD-A95EA0BF2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401B64C9-71F5-14BB-2248-F590E728D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CCA827EA-7DD7-E59E-EC27-56281F06ECE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95973C0-CB46-8CB6-E5C6-D3B37134D338}"/>
              </a:ext>
            </a:extLst>
          </p:cNvPr>
          <p:cNvSpPr/>
          <p:nvPr/>
        </p:nvSpPr>
        <p:spPr>
          <a:xfrm>
            <a:off x="6296321" y="1894209"/>
            <a:ext cx="1887724" cy="864156"/>
          </a:xfrm>
          <a:prstGeom prst="roundRect">
            <a:avLst/>
          </a:prstGeom>
          <a:solidFill>
            <a:srgbClr val="D6E9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أَرْسُمُ مُخَطَّطاً وَأُسَجِّلُ</a:t>
            </a:r>
          </a:p>
          <a:p>
            <a:pPr algn="ctr"/>
            <a:r>
              <a:rPr lang="ar-MA" sz="2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ٱلْكَلِمَةَ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.</a:t>
            </a:r>
            <a:endParaRPr lang="ar-MA" sz="24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8A9C542D-D0F8-D62A-38C8-62EE2EABEAF5}"/>
              </a:ext>
            </a:extLst>
          </p:cNvPr>
          <p:cNvSpPr>
            <a:spLocks noChangeAspect="1"/>
          </p:cNvSpPr>
          <p:nvPr/>
        </p:nvSpPr>
        <p:spPr>
          <a:xfrm>
            <a:off x="8184045" y="2106088"/>
            <a:ext cx="440397" cy="440397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7" name="Oval 80">
            <a:extLst>
              <a:ext uri="{FF2B5EF4-FFF2-40B4-BE49-F238E27FC236}">
                <a16:creationId xmlns:a16="http://schemas.microsoft.com/office/drawing/2014/main" id="{0717C583-7775-DC8E-8A2C-12CFF355D030}"/>
              </a:ext>
            </a:extLst>
          </p:cNvPr>
          <p:cNvSpPr>
            <a:spLocks noChangeAspect="1"/>
          </p:cNvSpPr>
          <p:nvPr/>
        </p:nvSpPr>
        <p:spPr>
          <a:xfrm>
            <a:off x="5619064" y="2131291"/>
            <a:ext cx="440397" cy="440397"/>
          </a:xfrm>
          <a:prstGeom prst="ellipse">
            <a:avLst/>
          </a:prstGeom>
          <a:solidFill>
            <a:srgbClr val="00ACA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2</a:t>
            </a:r>
            <a:endParaRPr lang="fr-MA" sz="3200" b="1" dirty="0"/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BE1F9B42-01C7-C96A-E385-F9490CE37C31}"/>
              </a:ext>
            </a:extLst>
          </p:cNvPr>
          <p:cNvSpPr>
            <a:spLocks noChangeAspect="1"/>
          </p:cNvSpPr>
          <p:nvPr/>
        </p:nvSpPr>
        <p:spPr>
          <a:xfrm>
            <a:off x="2579489" y="2140755"/>
            <a:ext cx="440397" cy="440397"/>
          </a:xfrm>
          <a:prstGeom prst="ellipse">
            <a:avLst/>
          </a:prstGeom>
          <a:solidFill>
            <a:srgbClr val="00ACA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/>
              <a:t>3</a:t>
            </a:r>
            <a:endParaRPr lang="fr-MA" sz="3200" b="1" dirty="0"/>
          </a:p>
        </p:txBody>
      </p:sp>
      <p:sp>
        <p:nvSpPr>
          <p:cNvPr id="24" name="Phylactère : pensées 23">
            <a:extLst>
              <a:ext uri="{FF2B5EF4-FFF2-40B4-BE49-F238E27FC236}">
                <a16:creationId xmlns:a16="http://schemas.microsoft.com/office/drawing/2014/main" id="{94033875-FCE3-4CB9-D55C-68F683DDA327}"/>
              </a:ext>
            </a:extLst>
          </p:cNvPr>
          <p:cNvSpPr/>
          <p:nvPr/>
        </p:nvSpPr>
        <p:spPr>
          <a:xfrm>
            <a:off x="4421032" y="2939776"/>
            <a:ext cx="2562164" cy="891737"/>
          </a:xfrm>
          <a:prstGeom prst="cloudCallout">
            <a:avLst>
              <a:gd name="adj1" fmla="val 29514"/>
              <a:gd name="adj2" fmla="val 140668"/>
            </a:avLst>
          </a:prstGeom>
          <a:noFill/>
          <a:ln w="3175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مَنْ يَعْمَلُ في</a:t>
            </a:r>
            <a:r>
              <a:rPr lang="ar-MA" sz="2800" b="1" dirty="0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الْمُسْتَشْفى؟</a:t>
            </a:r>
            <a:endParaRPr lang="fr-FR" sz="4400" b="1" dirty="0">
              <a:solidFill>
                <a:srgbClr val="C00000"/>
              </a:solidFill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BE61FB18-36A6-8AE8-A7AA-33098982E3E1}"/>
              </a:ext>
            </a:extLst>
          </p:cNvPr>
          <p:cNvCxnSpPr>
            <a:cxnSpLocks/>
          </p:cNvCxnSpPr>
          <p:nvPr/>
        </p:nvCxnSpPr>
        <p:spPr>
          <a:xfrm flipV="1">
            <a:off x="3175897" y="4687029"/>
            <a:ext cx="490284" cy="10095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343EE069-E2B1-28BC-C063-E9BB58D05A4C}"/>
              </a:ext>
            </a:extLst>
          </p:cNvPr>
          <p:cNvCxnSpPr>
            <a:cxnSpLocks/>
            <a:endCxn id="32" idx="6"/>
          </p:cNvCxnSpPr>
          <p:nvPr/>
        </p:nvCxnSpPr>
        <p:spPr>
          <a:xfrm flipH="1" flipV="1">
            <a:off x="2527978" y="4227441"/>
            <a:ext cx="1121037" cy="4071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798D091C-D981-5228-D69D-6C360975BDA8}"/>
              </a:ext>
            </a:extLst>
          </p:cNvPr>
          <p:cNvCxnSpPr>
            <a:cxnSpLocks/>
          </p:cNvCxnSpPr>
          <p:nvPr/>
        </p:nvCxnSpPr>
        <p:spPr>
          <a:xfrm flipH="1">
            <a:off x="2511618" y="4652957"/>
            <a:ext cx="1121844" cy="537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CBE13CAA-DA11-0500-BB96-72A3985D5878}"/>
              </a:ext>
            </a:extLst>
          </p:cNvPr>
          <p:cNvSpPr/>
          <p:nvPr/>
        </p:nvSpPr>
        <p:spPr>
          <a:xfrm>
            <a:off x="922134" y="4882209"/>
            <a:ext cx="1624636" cy="814341"/>
          </a:xfrm>
          <a:prstGeom prst="ellipse">
            <a:avLst/>
          </a:prstGeom>
          <a:solidFill>
            <a:srgbClr val="ECF8FB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دَواءٌ</a:t>
            </a:r>
            <a:endParaRPr lang="ar-MA" sz="1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0B7FF68D-099D-B89A-290C-0474A5C441CF}"/>
              </a:ext>
            </a:extLst>
          </p:cNvPr>
          <p:cNvSpPr/>
          <p:nvPr/>
        </p:nvSpPr>
        <p:spPr>
          <a:xfrm>
            <a:off x="903342" y="3820270"/>
            <a:ext cx="1624636" cy="814341"/>
          </a:xfrm>
          <a:prstGeom prst="ellipse">
            <a:avLst/>
          </a:prstGeom>
          <a:solidFill>
            <a:srgbClr val="ECF8FB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سَريرٌ</a:t>
            </a:r>
            <a:endParaRPr lang="ar-MA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38E83AC6-AE2D-C27B-4009-E2B9D8065AD4}"/>
              </a:ext>
            </a:extLst>
          </p:cNvPr>
          <p:cNvSpPr/>
          <p:nvPr/>
        </p:nvSpPr>
        <p:spPr>
          <a:xfrm>
            <a:off x="2024379" y="5622997"/>
            <a:ext cx="1624636" cy="814341"/>
          </a:xfrm>
          <a:prstGeom prst="ellipse">
            <a:avLst/>
          </a:prstGeom>
          <a:solidFill>
            <a:srgbClr val="ECF8FB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مِحْرارٌ</a:t>
            </a:r>
            <a:endParaRPr lang="ar-MA" sz="1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687536DB-6C93-9F47-B913-B9E3814D35A7}"/>
              </a:ext>
            </a:extLst>
          </p:cNvPr>
          <p:cNvCxnSpPr>
            <a:cxnSpLocks/>
          </p:cNvCxnSpPr>
          <p:nvPr/>
        </p:nvCxnSpPr>
        <p:spPr>
          <a:xfrm flipH="1" flipV="1">
            <a:off x="5258098" y="4453683"/>
            <a:ext cx="1142278" cy="11693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8A5987E7-9270-9BFA-172A-40541A72B2F6}"/>
              </a:ext>
            </a:extLst>
          </p:cNvPr>
          <p:cNvCxnSpPr>
            <a:cxnSpLocks/>
          </p:cNvCxnSpPr>
          <p:nvPr/>
        </p:nvCxnSpPr>
        <p:spPr>
          <a:xfrm flipH="1">
            <a:off x="5258098" y="4164860"/>
            <a:ext cx="1121844" cy="2888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4933A2AB-97BA-4FA3-6595-8C9687C5C582}"/>
              </a:ext>
            </a:extLst>
          </p:cNvPr>
          <p:cNvCxnSpPr>
            <a:cxnSpLocks/>
          </p:cNvCxnSpPr>
          <p:nvPr/>
        </p:nvCxnSpPr>
        <p:spPr>
          <a:xfrm flipH="1" flipV="1">
            <a:off x="5258098" y="4453683"/>
            <a:ext cx="1380200" cy="1809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Ellipse 48">
            <a:extLst>
              <a:ext uri="{FF2B5EF4-FFF2-40B4-BE49-F238E27FC236}">
                <a16:creationId xmlns:a16="http://schemas.microsoft.com/office/drawing/2014/main" id="{F1064432-E89D-AE6C-E653-B0058B795DD6}"/>
              </a:ext>
            </a:extLst>
          </p:cNvPr>
          <p:cNvSpPr/>
          <p:nvPr/>
        </p:nvSpPr>
        <p:spPr>
          <a:xfrm>
            <a:off x="6603241" y="4387528"/>
            <a:ext cx="1624636" cy="814341"/>
          </a:xfrm>
          <a:prstGeom prst="ellipse">
            <a:avLst/>
          </a:prstGeom>
          <a:solidFill>
            <a:srgbClr val="ECF8FB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</a:t>
            </a:r>
            <a:endParaRPr lang="ar-MA" sz="1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99D16A3E-BE81-1E1D-4E13-77500A229B58}"/>
              </a:ext>
            </a:extLst>
          </p:cNvPr>
          <p:cNvSpPr/>
          <p:nvPr/>
        </p:nvSpPr>
        <p:spPr>
          <a:xfrm>
            <a:off x="6337276" y="3532304"/>
            <a:ext cx="1624636" cy="814341"/>
          </a:xfrm>
          <a:prstGeom prst="ellipse">
            <a:avLst/>
          </a:prstGeom>
          <a:solidFill>
            <a:srgbClr val="ECF8FB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</a:t>
            </a:r>
            <a:endParaRPr lang="ar-MA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64BF5532-E5E5-E585-A94C-44ACE6A9AB40}"/>
              </a:ext>
            </a:extLst>
          </p:cNvPr>
          <p:cNvSpPr/>
          <p:nvPr/>
        </p:nvSpPr>
        <p:spPr>
          <a:xfrm>
            <a:off x="6296321" y="5436448"/>
            <a:ext cx="1624636" cy="814341"/>
          </a:xfrm>
          <a:prstGeom prst="ellipse">
            <a:avLst/>
          </a:prstGeom>
          <a:solidFill>
            <a:srgbClr val="ECF8FB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</a:t>
            </a:r>
            <a:endParaRPr lang="ar-MA" sz="1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8EB1155E-68B1-63BF-30D2-000B23ABCB2B}"/>
              </a:ext>
            </a:extLst>
          </p:cNvPr>
          <p:cNvSpPr/>
          <p:nvPr/>
        </p:nvSpPr>
        <p:spPr>
          <a:xfrm>
            <a:off x="3633462" y="3831513"/>
            <a:ext cx="1624636" cy="1244340"/>
          </a:xfrm>
          <a:prstGeom prst="ellipse">
            <a:avLst/>
          </a:prstGeom>
          <a:solidFill>
            <a:srgbClr val="ECF8FB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مُسْتَشْفى</a:t>
            </a:r>
            <a:endParaRPr lang="ar-MA" sz="12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3" name="Rectangle : coins arrondis 52">
            <a:extLst>
              <a:ext uri="{FF2B5EF4-FFF2-40B4-BE49-F238E27FC236}">
                <a16:creationId xmlns:a16="http://schemas.microsoft.com/office/drawing/2014/main" id="{30F32CE9-3CEF-2D4D-AB2B-F337D6821E24}"/>
              </a:ext>
            </a:extLst>
          </p:cNvPr>
          <p:cNvSpPr/>
          <p:nvPr/>
        </p:nvSpPr>
        <p:spPr>
          <a:xfrm>
            <a:off x="398069" y="1894209"/>
            <a:ext cx="2113549" cy="98298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أُجيبُ عَنِ </a:t>
            </a:r>
            <a:r>
              <a:rPr lang="ar-MA" sz="2400" b="1" dirty="0" err="1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ٱلْأَسْئِلَةِ</a:t>
            </a:r>
            <a:r>
              <a:rPr lang="ar-MA" sz="2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وَأَكْتُبُ </a:t>
            </a:r>
            <a:r>
              <a:rPr lang="ar-MA" sz="2400" b="1" dirty="0" err="1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ٱلْمُفْرَداتِ</a:t>
            </a:r>
            <a:r>
              <a:rPr lang="ar-MA" sz="2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.</a:t>
            </a:r>
            <a:endParaRPr lang="ar-MA" sz="2400" b="1" dirty="0">
              <a:solidFill>
                <a:schemeClr val="bg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4" name="Rectangle : coins arrondis 53">
            <a:extLst>
              <a:ext uri="{FF2B5EF4-FFF2-40B4-BE49-F238E27FC236}">
                <a16:creationId xmlns:a16="http://schemas.microsoft.com/office/drawing/2014/main" id="{FE549D89-8027-EF1D-B71F-2C40CA145F02}"/>
              </a:ext>
            </a:extLst>
          </p:cNvPr>
          <p:cNvSpPr/>
          <p:nvPr/>
        </p:nvSpPr>
        <p:spPr>
          <a:xfrm>
            <a:off x="3256746" y="1894209"/>
            <a:ext cx="2378068" cy="982989"/>
          </a:xfrm>
          <a:prstGeom prst="roundRect">
            <a:avLst/>
          </a:prstGeom>
          <a:solidFill>
            <a:srgbClr val="D6E9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أُحَدِّدُ خُطوطَ </a:t>
            </a:r>
            <a:r>
              <a:rPr lang="ar-MA" sz="2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ٱلْبَحْثِ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بِطَرْحِ أَسْئِلَةٍ.</a:t>
            </a:r>
          </a:p>
        </p:txBody>
      </p:sp>
    </p:spTree>
    <p:extLst>
      <p:ext uri="{BB962C8B-B14F-4D97-AF65-F5344CB8AC3E}">
        <p14:creationId xmlns:p14="http://schemas.microsoft.com/office/powerpoint/2010/main" val="2115309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/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/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/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0FF8019D-36D9-DFB2-53BB-0D285D14B97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>
            <a:normAutofit/>
          </a:bodyPr>
          <a:lstStyle/>
          <a:p>
            <a:r>
              <a:rPr lang="ar-MA" b="1" dirty="0"/>
              <a:t>تعيين تلميذ(ة) للإجابة</a:t>
            </a:r>
            <a:endParaRPr lang="fr-MA" b="1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>
            <a:normAutofit/>
          </a:bodyPr>
          <a:lstStyle/>
          <a:p>
            <a:r>
              <a:rPr lang="ar-MA" b="1" dirty="0"/>
              <a:t>توجيهات و شرح التعليمات</a:t>
            </a:r>
            <a:endParaRPr lang="fr-MA" b="1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>
            <a:normAutofit/>
          </a:bodyPr>
          <a:lstStyle/>
          <a:p>
            <a:r>
              <a:rPr lang="ar-MA" b="1" dirty="0"/>
              <a:t>عرض فيديو</a:t>
            </a:r>
            <a:endParaRPr lang="fr-MA" b="1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>
            <a:noAutofit/>
          </a:bodyPr>
          <a:lstStyle/>
          <a:p>
            <a:r>
              <a:rPr lang="ar-MA" sz="1800" b="1" dirty="0"/>
              <a:t>المرور بين الصفوف للمساعدة و تصحيح الإنجازات</a:t>
            </a:r>
            <a:endParaRPr lang="fr-MA" sz="1800" b="1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>
            <a:normAutofit/>
          </a:bodyPr>
          <a:lstStyle/>
          <a:p>
            <a:r>
              <a:rPr lang="ar-MA" b="1" dirty="0"/>
              <a:t>عمل في ثنائيات</a:t>
            </a:r>
            <a:endParaRPr lang="fr-MA" b="1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>
            <a:noAutofit/>
          </a:bodyPr>
          <a:lstStyle/>
          <a:p>
            <a:r>
              <a:rPr lang="ar-MA" b="1" dirty="0"/>
              <a:t>نهاية الشريط، المرور إلى الشريحة الموالية.</a:t>
            </a:r>
            <a:endParaRPr lang="fr-MA" b="1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41723-C379-C6FD-EEF6-4F92CC85F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7C5B2D49-AA95-F23C-A210-720060F3022B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9AD4C2C-70EE-2391-8440-7836B5E2C4DC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8CB7A0F-95EC-2EC4-FE4B-9CE7786051D1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E8115C3-445E-903D-A543-8B3615CEBD33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9DD69FC-6287-45EC-AB2A-4CCADC7AF0DA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A6CEFA4-E019-9A2D-9299-0B9AF5C88798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F3175278-C92A-4661-D7CD-4D244F2E3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76ED4547-9726-E6CB-850A-1989AE537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5F2E97A-06A4-3472-20FD-608AB2333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647DCCCB-6181-4D7A-3D81-500690BA5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E3941F69-6E34-08F2-6209-40AD85B38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1E349D71-91F6-2025-3F0E-2E30832488B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131E0D8-10BC-C938-9E77-E545CE83A813}"/>
              </a:ext>
            </a:extLst>
          </p:cNvPr>
          <p:cNvSpPr/>
          <p:nvPr/>
        </p:nvSpPr>
        <p:spPr>
          <a:xfrm>
            <a:off x="6296321" y="1894209"/>
            <a:ext cx="1887724" cy="864156"/>
          </a:xfrm>
          <a:prstGeom prst="roundRect">
            <a:avLst/>
          </a:prstGeom>
          <a:solidFill>
            <a:srgbClr val="D6E9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أَرْسُمُ مُخَطَّطاً وَأُسَجِّلُ</a:t>
            </a:r>
          </a:p>
          <a:p>
            <a:pPr algn="ctr"/>
            <a:r>
              <a:rPr lang="ar-MA" sz="2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ٱلْكَلِمَةَ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.</a:t>
            </a:r>
            <a:endParaRPr lang="ar-MA" sz="24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789A1074-81FC-B35A-966F-B0EBF7B99E25}"/>
              </a:ext>
            </a:extLst>
          </p:cNvPr>
          <p:cNvSpPr>
            <a:spLocks noChangeAspect="1"/>
          </p:cNvSpPr>
          <p:nvPr/>
        </p:nvSpPr>
        <p:spPr>
          <a:xfrm>
            <a:off x="8184045" y="2106088"/>
            <a:ext cx="440397" cy="440397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7" name="Oval 80">
            <a:extLst>
              <a:ext uri="{FF2B5EF4-FFF2-40B4-BE49-F238E27FC236}">
                <a16:creationId xmlns:a16="http://schemas.microsoft.com/office/drawing/2014/main" id="{1AF50448-689C-278E-050A-B18EDB342996}"/>
              </a:ext>
            </a:extLst>
          </p:cNvPr>
          <p:cNvSpPr>
            <a:spLocks noChangeAspect="1"/>
          </p:cNvSpPr>
          <p:nvPr/>
        </p:nvSpPr>
        <p:spPr>
          <a:xfrm>
            <a:off x="5619064" y="2131291"/>
            <a:ext cx="440397" cy="440397"/>
          </a:xfrm>
          <a:prstGeom prst="ellipse">
            <a:avLst/>
          </a:prstGeom>
          <a:solidFill>
            <a:srgbClr val="00ACA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2</a:t>
            </a:r>
            <a:endParaRPr lang="fr-MA" sz="3200" b="1" dirty="0"/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70BFF597-EA89-33DA-AF69-85778DA14715}"/>
              </a:ext>
            </a:extLst>
          </p:cNvPr>
          <p:cNvSpPr>
            <a:spLocks noChangeAspect="1"/>
          </p:cNvSpPr>
          <p:nvPr/>
        </p:nvSpPr>
        <p:spPr>
          <a:xfrm>
            <a:off x="2579489" y="2140755"/>
            <a:ext cx="440397" cy="440397"/>
          </a:xfrm>
          <a:prstGeom prst="ellipse">
            <a:avLst/>
          </a:prstGeom>
          <a:solidFill>
            <a:srgbClr val="00ACA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/>
              <a:t>3</a:t>
            </a:r>
            <a:endParaRPr lang="fr-MA" sz="3200" b="1" dirty="0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E24C78B3-6774-0899-B6A6-EA20F5BD332F}"/>
              </a:ext>
            </a:extLst>
          </p:cNvPr>
          <p:cNvSpPr/>
          <p:nvPr/>
        </p:nvSpPr>
        <p:spPr>
          <a:xfrm>
            <a:off x="3633462" y="3831513"/>
            <a:ext cx="1624636" cy="1244340"/>
          </a:xfrm>
          <a:prstGeom prst="ellipse">
            <a:avLst/>
          </a:prstGeom>
          <a:solidFill>
            <a:srgbClr val="ECF8FB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32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مُسْتَشْفى</a:t>
            </a:r>
            <a:endParaRPr lang="ar-MA" sz="12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E11C6475-86A0-7305-40F4-89F8812874EA}"/>
              </a:ext>
            </a:extLst>
          </p:cNvPr>
          <p:cNvCxnSpPr>
            <a:cxnSpLocks/>
          </p:cNvCxnSpPr>
          <p:nvPr/>
        </p:nvCxnSpPr>
        <p:spPr>
          <a:xfrm flipV="1">
            <a:off x="3175897" y="4687029"/>
            <a:ext cx="490284" cy="10095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8000CFDE-0396-4740-11ED-9069B028917E}"/>
              </a:ext>
            </a:extLst>
          </p:cNvPr>
          <p:cNvCxnSpPr>
            <a:cxnSpLocks/>
          </p:cNvCxnSpPr>
          <p:nvPr/>
        </p:nvCxnSpPr>
        <p:spPr>
          <a:xfrm flipH="1" flipV="1">
            <a:off x="2527978" y="4227441"/>
            <a:ext cx="1121037" cy="4071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A5D473A2-F11C-70DB-C4EC-7C0AB3E87B21}"/>
              </a:ext>
            </a:extLst>
          </p:cNvPr>
          <p:cNvCxnSpPr>
            <a:cxnSpLocks/>
          </p:cNvCxnSpPr>
          <p:nvPr/>
        </p:nvCxnSpPr>
        <p:spPr>
          <a:xfrm flipH="1">
            <a:off x="2511618" y="4652957"/>
            <a:ext cx="1121844" cy="537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AD51AC7B-5962-71A5-6DA6-3C6D57476416}"/>
              </a:ext>
            </a:extLst>
          </p:cNvPr>
          <p:cNvCxnSpPr>
            <a:cxnSpLocks/>
            <a:endCxn id="21" idx="6"/>
          </p:cNvCxnSpPr>
          <p:nvPr/>
        </p:nvCxnSpPr>
        <p:spPr>
          <a:xfrm flipH="1" flipV="1">
            <a:off x="5258098" y="4453683"/>
            <a:ext cx="1142278" cy="11693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EF83540A-2545-0F60-23A7-20D9CC1B6556}"/>
              </a:ext>
            </a:extLst>
          </p:cNvPr>
          <p:cNvCxnSpPr>
            <a:cxnSpLocks/>
            <a:endCxn id="21" idx="6"/>
          </p:cNvCxnSpPr>
          <p:nvPr/>
        </p:nvCxnSpPr>
        <p:spPr>
          <a:xfrm flipH="1">
            <a:off x="5258098" y="4164860"/>
            <a:ext cx="1121844" cy="2888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AC98A684-78AD-63F8-28C5-A4A7453AB7A0}"/>
              </a:ext>
            </a:extLst>
          </p:cNvPr>
          <p:cNvCxnSpPr>
            <a:cxnSpLocks/>
            <a:endCxn id="21" idx="6"/>
          </p:cNvCxnSpPr>
          <p:nvPr/>
        </p:nvCxnSpPr>
        <p:spPr>
          <a:xfrm flipH="1" flipV="1">
            <a:off x="5258098" y="4453683"/>
            <a:ext cx="1380200" cy="1809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Ellipse 48">
            <a:extLst>
              <a:ext uri="{FF2B5EF4-FFF2-40B4-BE49-F238E27FC236}">
                <a16:creationId xmlns:a16="http://schemas.microsoft.com/office/drawing/2014/main" id="{7918FCE9-ED1F-6C06-DD64-7A722550508E}"/>
              </a:ext>
            </a:extLst>
          </p:cNvPr>
          <p:cNvSpPr/>
          <p:nvPr/>
        </p:nvSpPr>
        <p:spPr>
          <a:xfrm>
            <a:off x="6603241" y="4387528"/>
            <a:ext cx="1624636" cy="814341"/>
          </a:xfrm>
          <a:prstGeom prst="ellipse">
            <a:avLst/>
          </a:prstGeom>
          <a:solidFill>
            <a:srgbClr val="ECF8FB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مُمَرِّضٌ</a:t>
            </a:r>
            <a:endParaRPr lang="ar-MA" sz="16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77F6141A-EEC7-1F38-F06A-49780F755286}"/>
              </a:ext>
            </a:extLst>
          </p:cNvPr>
          <p:cNvSpPr/>
          <p:nvPr/>
        </p:nvSpPr>
        <p:spPr>
          <a:xfrm>
            <a:off x="6337276" y="3532304"/>
            <a:ext cx="1743034" cy="814341"/>
          </a:xfrm>
          <a:prstGeom prst="ellipse">
            <a:avLst/>
          </a:prstGeom>
          <a:solidFill>
            <a:srgbClr val="ECF8FB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طَبيبٌ</a:t>
            </a:r>
            <a:endParaRPr lang="ar-MA" sz="16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5776868C-A569-1C92-08E5-83FF856F50DB}"/>
              </a:ext>
            </a:extLst>
          </p:cNvPr>
          <p:cNvSpPr/>
          <p:nvPr/>
        </p:nvSpPr>
        <p:spPr>
          <a:xfrm>
            <a:off x="6296321" y="5436448"/>
            <a:ext cx="1624636" cy="814341"/>
          </a:xfrm>
          <a:prstGeom prst="ellipse">
            <a:avLst/>
          </a:prstGeom>
          <a:solidFill>
            <a:srgbClr val="ECF8FB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حارِسٌ</a:t>
            </a:r>
            <a:endParaRPr lang="ar-MA" sz="14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7" name="Titre 1">
            <a:extLst>
              <a:ext uri="{FF2B5EF4-FFF2-40B4-BE49-F238E27FC236}">
                <a16:creationId xmlns:a16="http://schemas.microsoft.com/office/drawing/2014/main" id="{8BAE2B37-5285-1333-5D8E-8E2D52A53D70}"/>
              </a:ext>
            </a:extLst>
          </p:cNvPr>
          <p:cNvSpPr txBox="1">
            <a:spLocks/>
          </p:cNvSpPr>
          <p:nvPr/>
        </p:nvSpPr>
        <p:spPr>
          <a:xfrm>
            <a:off x="725239" y="71310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أطرح سؤالا آخر. من يعمل في المستشفى؟ من يُجيب؟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5CA6A0B6-78FF-F480-271D-0AE36F68C4D5}"/>
              </a:ext>
            </a:extLst>
          </p:cNvPr>
          <p:cNvSpPr/>
          <p:nvPr/>
        </p:nvSpPr>
        <p:spPr>
          <a:xfrm>
            <a:off x="922134" y="4882209"/>
            <a:ext cx="1624636" cy="814341"/>
          </a:xfrm>
          <a:prstGeom prst="ellipse">
            <a:avLst/>
          </a:prstGeom>
          <a:solidFill>
            <a:srgbClr val="ECF8FB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دَواءٌ</a:t>
            </a:r>
            <a:endParaRPr lang="ar-MA" sz="16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ADE693D5-6AC8-44CC-AA68-E44986DD3EA6}"/>
              </a:ext>
            </a:extLst>
          </p:cNvPr>
          <p:cNvSpPr/>
          <p:nvPr/>
        </p:nvSpPr>
        <p:spPr>
          <a:xfrm>
            <a:off x="903342" y="3820270"/>
            <a:ext cx="1624636" cy="814341"/>
          </a:xfrm>
          <a:prstGeom prst="ellipse">
            <a:avLst/>
          </a:prstGeom>
          <a:solidFill>
            <a:srgbClr val="ECF8FB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سَريرٌ</a:t>
            </a:r>
            <a:endParaRPr lang="ar-MA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DC906983-8D30-1703-636E-6D538C5FAD34}"/>
              </a:ext>
            </a:extLst>
          </p:cNvPr>
          <p:cNvSpPr/>
          <p:nvPr/>
        </p:nvSpPr>
        <p:spPr>
          <a:xfrm>
            <a:off x="2024379" y="5622997"/>
            <a:ext cx="1624636" cy="814341"/>
          </a:xfrm>
          <a:prstGeom prst="ellipse">
            <a:avLst/>
          </a:prstGeom>
          <a:solidFill>
            <a:srgbClr val="ECF8FB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مِحْرارٌ</a:t>
            </a:r>
            <a:endParaRPr lang="ar-MA" sz="16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71B15749-BA1A-68C1-9A92-C5D9B1F6E85B}"/>
              </a:ext>
            </a:extLst>
          </p:cNvPr>
          <p:cNvSpPr/>
          <p:nvPr/>
        </p:nvSpPr>
        <p:spPr>
          <a:xfrm>
            <a:off x="398069" y="1894209"/>
            <a:ext cx="2113549" cy="98298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أُجيبُ عَنِ </a:t>
            </a:r>
            <a:r>
              <a:rPr lang="ar-MA" sz="2400" b="1" dirty="0" err="1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ٱلْأَسْئِلَةِ</a:t>
            </a:r>
            <a:r>
              <a:rPr lang="ar-MA" sz="2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وَأَكْتُبُ </a:t>
            </a:r>
            <a:r>
              <a:rPr lang="ar-MA" sz="2400" b="1" dirty="0" err="1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ٱلْمُفْرَداتِ</a:t>
            </a:r>
            <a:r>
              <a:rPr lang="ar-MA" sz="2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.</a:t>
            </a:r>
            <a:endParaRPr lang="ar-MA" sz="2400" b="1" dirty="0">
              <a:solidFill>
                <a:schemeClr val="bg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D63B64E6-8B90-4231-66D6-91DD8D674A58}"/>
              </a:ext>
            </a:extLst>
          </p:cNvPr>
          <p:cNvSpPr/>
          <p:nvPr/>
        </p:nvSpPr>
        <p:spPr>
          <a:xfrm>
            <a:off x="3256746" y="1894209"/>
            <a:ext cx="2378068" cy="982989"/>
          </a:xfrm>
          <a:prstGeom prst="roundRect">
            <a:avLst/>
          </a:prstGeom>
          <a:solidFill>
            <a:srgbClr val="D6E9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أُحَدِّدُ خُطوطَ </a:t>
            </a:r>
            <a:r>
              <a:rPr lang="ar-MA" sz="2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ٱلْبَحْثِ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بِطَرْحِ أَسْئِلَةٍ.</a:t>
            </a:r>
          </a:p>
        </p:txBody>
      </p:sp>
    </p:spTree>
    <p:extLst>
      <p:ext uri="{BB962C8B-B14F-4D97-AF65-F5344CB8AC3E}">
        <p14:creationId xmlns:p14="http://schemas.microsoft.com/office/powerpoint/2010/main" val="647183412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9824F8-D36C-B26B-6FC4-F97CF6FB2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CE24DD-CE1B-A005-1AEB-BA81C0B1C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دوركم. خذوا الكراسة ص 20.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DDB59D1-66A1-2A8B-CB5A-892ABF2F1024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29217F9-38F7-D3B0-8835-2FEA4EEE0706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48034D6-89C0-39E8-C153-76088F3E5AAC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22F5D69-78D7-D8A4-B7E7-4D4A40132D88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9B8ADD1-3200-9DA9-70FD-650A0C6E52E4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8B2BF5D-CB65-D05A-3638-EF1297299B67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83D07F88-88D1-3725-A863-B8A3C9F95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BF270F9E-200E-EFE8-8678-BAAE7C265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87FAC8A2-2359-0755-D637-8346342B9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59249121-5AAB-A8AB-E4D8-E8D721DE7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9CFDC27B-EF7B-04BB-4BBE-03383880FB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9" name="Image 18" descr="Une image contenant texte, capture d’écran, logiciel, Système d’exploitation&#10;&#10;Le contenu généré par l’IA peut être incorrect.">
            <a:extLst>
              <a:ext uri="{FF2B5EF4-FFF2-40B4-BE49-F238E27FC236}">
                <a16:creationId xmlns:a16="http://schemas.microsoft.com/office/drawing/2014/main" id="{FB4B0664-74E1-567F-DE0B-93E5A07935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850" y="1743075"/>
            <a:ext cx="2848301" cy="4320000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8D99FCA6-5DEC-ABCB-4644-36F6FB9B63B4}"/>
              </a:ext>
            </a:extLst>
          </p:cNvPr>
          <p:cNvSpPr/>
          <p:nvPr/>
        </p:nvSpPr>
        <p:spPr>
          <a:xfrm>
            <a:off x="3147850" y="3559434"/>
            <a:ext cx="2848301" cy="917316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21" name="Flèche : gauche 20">
            <a:extLst>
              <a:ext uri="{FF2B5EF4-FFF2-40B4-BE49-F238E27FC236}">
                <a16:creationId xmlns:a16="http://schemas.microsoft.com/office/drawing/2014/main" id="{255FF6CC-41DC-3C44-EA84-ED3E865B6931}"/>
              </a:ext>
            </a:extLst>
          </p:cNvPr>
          <p:cNvSpPr/>
          <p:nvPr/>
        </p:nvSpPr>
        <p:spPr>
          <a:xfrm>
            <a:off x="6244814" y="3825551"/>
            <a:ext cx="881746" cy="223935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9A4CBD7D-45D7-316B-BD72-C0435EB3406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45432640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9E068-A754-20F7-FAE1-147AC86BD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15FCB6-48D0-3D67-0318-6F928A5FA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أنشئوا شبكة كلمة "مباراة". استعينوا بالأسئلة المقترحة. أمامكم دقيقتان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286001F3-D13D-B7D3-28FF-D7C8B4378DE6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AC5A8C6-28CB-963C-257D-1E13C58C63A2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68702D1-6179-C713-B5EA-D8740E580A35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37E0C98-6041-4001-9C8E-E0E6C312ECD9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3BE39B2-2891-FA44-BC7A-E3D1D228C751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E96590F-E892-A1D1-0361-1BA8433BC92D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00A05886-B27E-7B18-E9B6-341CA8F5D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93FB6C5B-EB91-BA3F-EF55-11B365331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E1251D06-0D5C-F31E-453A-746C0F316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FA52C22B-5AB5-6BF8-980F-079062A55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9513B23E-DA30-D39D-933D-528AC29B4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Espace réservé pour une image  21" descr="Une image contenant habits, dessin humoristique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803641E-CBB3-F50B-E270-D7B6275D5B9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38" b="-6338"/>
          <a:stretch>
            <a:fillRect/>
          </a:stretch>
        </p:blipFill>
        <p:spPr>
          <a:xfrm>
            <a:off x="7961573" y="684000"/>
            <a:ext cx="828000" cy="828000"/>
          </a:xfrm>
        </p:spPr>
      </p:pic>
      <p:pic>
        <p:nvPicPr>
          <p:cNvPr id="24" name="Image 23" descr="Une image contenant texte, diagramme, Police, ligne&#10;&#10;Le contenu généré par l’IA peut être incorrect.">
            <a:extLst>
              <a:ext uri="{FF2B5EF4-FFF2-40B4-BE49-F238E27FC236}">
                <a16:creationId xmlns:a16="http://schemas.microsoft.com/office/drawing/2014/main" id="{95B6DC40-46F2-FA0C-C4C7-5DBC55A92A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03" y="1802921"/>
            <a:ext cx="7681394" cy="4464000"/>
          </a:xfrm>
          <a:prstGeom prst="rect">
            <a:avLst/>
          </a:prstGeom>
        </p:spPr>
      </p:pic>
      <p:sp>
        <p:nvSpPr>
          <p:cNvPr id="25" name="Phylactère : pensées 24">
            <a:extLst>
              <a:ext uri="{FF2B5EF4-FFF2-40B4-BE49-F238E27FC236}">
                <a16:creationId xmlns:a16="http://schemas.microsoft.com/office/drawing/2014/main" id="{F20495ED-7D44-B4A9-58FF-EEA391D042B6}"/>
              </a:ext>
            </a:extLst>
          </p:cNvPr>
          <p:cNvSpPr/>
          <p:nvPr/>
        </p:nvSpPr>
        <p:spPr>
          <a:xfrm>
            <a:off x="440808" y="1909879"/>
            <a:ext cx="2562164" cy="760801"/>
          </a:xfrm>
          <a:prstGeom prst="cloudCallout">
            <a:avLst>
              <a:gd name="adj1" fmla="val 95"/>
              <a:gd name="adj2" fmla="val 125425"/>
            </a:avLst>
          </a:prstGeom>
          <a:noFill/>
          <a:ln w="3175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MA" sz="2800" b="1" dirty="0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أَيْنَ</a:t>
            </a:r>
            <a:r>
              <a:rPr lang="ar-MA" sz="2800" b="1" dirty="0">
                <a:solidFill>
                  <a:srgbClr val="FF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تُقامُ</a:t>
            </a:r>
            <a:r>
              <a:rPr lang="ar-MA" sz="2800" b="1" dirty="0">
                <a:solidFill>
                  <a:srgbClr val="FF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ٱلْمُباراةُ</a:t>
            </a:r>
            <a:r>
              <a:rPr lang="ar-MA" sz="2800" b="1" dirty="0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endParaRPr lang="fr-FR" sz="4400" b="1" dirty="0">
              <a:solidFill>
                <a:srgbClr val="C00000"/>
              </a:solidFill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6" name="Phylactère : pensées 25">
            <a:extLst>
              <a:ext uri="{FF2B5EF4-FFF2-40B4-BE49-F238E27FC236}">
                <a16:creationId xmlns:a16="http://schemas.microsoft.com/office/drawing/2014/main" id="{561CB978-9A69-CC35-49AE-73B3C78D42E7}"/>
              </a:ext>
            </a:extLst>
          </p:cNvPr>
          <p:cNvSpPr/>
          <p:nvPr/>
        </p:nvSpPr>
        <p:spPr>
          <a:xfrm>
            <a:off x="5963500" y="4474280"/>
            <a:ext cx="2731085" cy="923330"/>
          </a:xfrm>
          <a:prstGeom prst="cloudCallout">
            <a:avLst>
              <a:gd name="adj1" fmla="val -12637"/>
              <a:gd name="adj2" fmla="val 88758"/>
            </a:avLst>
          </a:prstGeom>
          <a:noFill/>
          <a:ln w="3175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MA" sz="2800" b="1" dirty="0">
                <a:solidFill>
                  <a:srgbClr val="FF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</a:t>
            </a:r>
            <a:r>
              <a:rPr lang="ar-MA" sz="2800" b="1" dirty="0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َن</a:t>
            </a:r>
            <a:r>
              <a:rPr lang="ar-MA" sz="2800" b="1" dirty="0">
                <a:solidFill>
                  <a:srgbClr val="FF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ْ </a:t>
            </a:r>
            <a:r>
              <a:rPr lang="ar-MA" sz="2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يُ</a:t>
            </a:r>
            <a:r>
              <a:rPr lang="ar-MA" sz="2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شاهِد</a:t>
            </a:r>
            <a:r>
              <a:rPr lang="ar-MA" sz="2800" b="1" dirty="0"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ُ</a:t>
            </a:r>
            <a:r>
              <a:rPr lang="ar-MA" sz="2800" b="1" dirty="0">
                <a:solidFill>
                  <a:srgbClr val="FF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ٱلْمُباراةَ</a:t>
            </a:r>
            <a:r>
              <a:rPr lang="ar-MA" sz="2800" b="1" dirty="0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endParaRPr lang="fr-FR" sz="4400" b="1" dirty="0">
              <a:solidFill>
                <a:srgbClr val="C00000"/>
              </a:solidFill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7" name="Phylactère : pensées 26">
            <a:extLst>
              <a:ext uri="{FF2B5EF4-FFF2-40B4-BE49-F238E27FC236}">
                <a16:creationId xmlns:a16="http://schemas.microsoft.com/office/drawing/2014/main" id="{5F37FDEB-4784-33FF-9552-4226D8272D8C}"/>
              </a:ext>
            </a:extLst>
          </p:cNvPr>
          <p:cNvSpPr/>
          <p:nvPr/>
        </p:nvSpPr>
        <p:spPr>
          <a:xfrm>
            <a:off x="426791" y="4457020"/>
            <a:ext cx="2731085" cy="700226"/>
          </a:xfrm>
          <a:prstGeom prst="cloudCallout">
            <a:avLst>
              <a:gd name="adj1" fmla="val 5400"/>
              <a:gd name="adj2" fmla="val 110758"/>
            </a:avLst>
          </a:prstGeom>
          <a:noFill/>
          <a:ln w="3175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MA" sz="2800" b="1" dirty="0">
                <a:solidFill>
                  <a:srgbClr val="FF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</a:t>
            </a:r>
            <a:r>
              <a:rPr lang="ar-MA" sz="2800" b="1" dirty="0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َنْ</a:t>
            </a:r>
            <a:r>
              <a:rPr lang="ar-MA" sz="2800" b="1" dirty="0">
                <a:solidFill>
                  <a:srgbClr val="FF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يُ</a:t>
            </a:r>
            <a:r>
              <a:rPr lang="ar-MA" sz="2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دير</a:t>
            </a:r>
            <a:r>
              <a:rPr lang="ar-MA" sz="2800" b="1" dirty="0"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ُ</a:t>
            </a:r>
            <a:r>
              <a:rPr lang="ar-MA" sz="2800" b="1" dirty="0">
                <a:solidFill>
                  <a:srgbClr val="FF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ٱلْمُباراةَ</a:t>
            </a:r>
            <a:r>
              <a:rPr lang="ar-MA" sz="2800" b="1" dirty="0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endParaRPr lang="fr-FR" sz="4400" b="1" dirty="0">
              <a:solidFill>
                <a:srgbClr val="C00000"/>
              </a:solidFill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04586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BC87B-2A8D-851D-03A0-2BDFF7E59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3D6DBA-033B-4151-D2E4-60AB21DAA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ثنائيات كل واحد يوضح لزميله كيف توصل إلى الجواب. أمامكم دقيقة واحدة.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2058739-285C-2493-4376-AAA074B453DB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8114138-5E6B-7B8F-B69E-36C0007062FF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6454768-7A80-21A2-5886-279ADF110D0D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AB06C6D-34A7-BE62-24EC-B12B886DD219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EADB5B4-08B9-4BD7-18A0-2EB1FD0AD030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28D5E12-B44C-0F38-7C72-F1C2DECA69CF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EFE6F68-DDA0-155E-3D9B-4261F6026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5353C97D-1889-2CBA-2CE5-EA53F8ACD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C0FD0071-085F-EB2F-947B-587366A2D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B027F4DF-DB4E-6176-3EE3-C8BD1C8C5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F870E9A0-778E-9656-CCE0-20B71CD27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3" name="Image 2" descr="Une image contenant texte, diagramme, Police, ligne&#10;&#10;Le contenu généré par l’IA peut être incorrect.">
            <a:extLst>
              <a:ext uri="{FF2B5EF4-FFF2-40B4-BE49-F238E27FC236}">
                <a16:creationId xmlns:a16="http://schemas.microsoft.com/office/drawing/2014/main" id="{11F993A7-0D60-86FA-3812-B19D8EF909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03" y="1802921"/>
            <a:ext cx="7681394" cy="4464000"/>
          </a:xfrm>
          <a:prstGeom prst="rect">
            <a:avLst/>
          </a:prstGeom>
        </p:spPr>
      </p:pic>
      <p:sp>
        <p:nvSpPr>
          <p:cNvPr id="20" name="Phylactère : pensées 19">
            <a:extLst>
              <a:ext uri="{FF2B5EF4-FFF2-40B4-BE49-F238E27FC236}">
                <a16:creationId xmlns:a16="http://schemas.microsoft.com/office/drawing/2014/main" id="{24815F90-FB16-88D9-AA9E-BF87F4128D7A}"/>
              </a:ext>
            </a:extLst>
          </p:cNvPr>
          <p:cNvSpPr/>
          <p:nvPr/>
        </p:nvSpPr>
        <p:spPr>
          <a:xfrm>
            <a:off x="440808" y="1909879"/>
            <a:ext cx="2562164" cy="760801"/>
          </a:xfrm>
          <a:prstGeom prst="cloudCallout">
            <a:avLst>
              <a:gd name="adj1" fmla="val 95"/>
              <a:gd name="adj2" fmla="val 125425"/>
            </a:avLst>
          </a:prstGeom>
          <a:noFill/>
          <a:ln w="3175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MA" sz="2800" b="1" dirty="0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أَيْنَ</a:t>
            </a:r>
            <a:r>
              <a:rPr lang="ar-MA" sz="2800" b="1" dirty="0">
                <a:solidFill>
                  <a:srgbClr val="FF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تُقامُ</a:t>
            </a:r>
            <a:r>
              <a:rPr lang="ar-MA" sz="2800" b="1" dirty="0">
                <a:solidFill>
                  <a:srgbClr val="FF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ٱلْمُباراةُ</a:t>
            </a:r>
            <a:r>
              <a:rPr lang="ar-MA" sz="2800" b="1" dirty="0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endParaRPr lang="fr-FR" sz="4400" b="1" dirty="0">
              <a:solidFill>
                <a:srgbClr val="C00000"/>
              </a:solidFill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1" name="Phylactère : pensées 20">
            <a:extLst>
              <a:ext uri="{FF2B5EF4-FFF2-40B4-BE49-F238E27FC236}">
                <a16:creationId xmlns:a16="http://schemas.microsoft.com/office/drawing/2014/main" id="{7251BD64-33B5-DF01-150C-214C44F918DF}"/>
              </a:ext>
            </a:extLst>
          </p:cNvPr>
          <p:cNvSpPr/>
          <p:nvPr/>
        </p:nvSpPr>
        <p:spPr>
          <a:xfrm>
            <a:off x="5963500" y="4474280"/>
            <a:ext cx="2731085" cy="923330"/>
          </a:xfrm>
          <a:prstGeom prst="cloudCallout">
            <a:avLst>
              <a:gd name="adj1" fmla="val -12637"/>
              <a:gd name="adj2" fmla="val 88758"/>
            </a:avLst>
          </a:prstGeom>
          <a:noFill/>
          <a:ln w="3175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MA" sz="2800" b="1" dirty="0">
                <a:solidFill>
                  <a:srgbClr val="FF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</a:t>
            </a:r>
            <a:r>
              <a:rPr lang="ar-MA" sz="2800" b="1" dirty="0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َن</a:t>
            </a:r>
            <a:r>
              <a:rPr lang="ar-MA" sz="2800" b="1" dirty="0">
                <a:solidFill>
                  <a:srgbClr val="FF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ْ </a:t>
            </a:r>
            <a:r>
              <a:rPr lang="ar-MA" sz="2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يُ</a:t>
            </a:r>
            <a:r>
              <a:rPr lang="ar-MA" sz="2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شاهِد</a:t>
            </a:r>
            <a:r>
              <a:rPr lang="ar-MA" sz="2800" b="1" dirty="0"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ُ</a:t>
            </a:r>
            <a:r>
              <a:rPr lang="ar-MA" sz="2800" b="1" dirty="0">
                <a:solidFill>
                  <a:srgbClr val="FF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ٱلْمُباراةَ</a:t>
            </a:r>
            <a:r>
              <a:rPr lang="ar-MA" sz="2800" b="1" dirty="0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endParaRPr lang="fr-FR" sz="4400" b="1" dirty="0">
              <a:solidFill>
                <a:srgbClr val="C00000"/>
              </a:solidFill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2" name="Phylactère : pensées 21">
            <a:extLst>
              <a:ext uri="{FF2B5EF4-FFF2-40B4-BE49-F238E27FC236}">
                <a16:creationId xmlns:a16="http://schemas.microsoft.com/office/drawing/2014/main" id="{0F80127F-FAE0-95FC-BEF0-5CC04C050DE7}"/>
              </a:ext>
            </a:extLst>
          </p:cNvPr>
          <p:cNvSpPr/>
          <p:nvPr/>
        </p:nvSpPr>
        <p:spPr>
          <a:xfrm>
            <a:off x="426791" y="4457020"/>
            <a:ext cx="2731085" cy="700226"/>
          </a:xfrm>
          <a:prstGeom prst="cloudCallout">
            <a:avLst>
              <a:gd name="adj1" fmla="val 5400"/>
              <a:gd name="adj2" fmla="val 110758"/>
            </a:avLst>
          </a:prstGeom>
          <a:noFill/>
          <a:ln w="3175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MA" sz="2800" b="1" dirty="0">
                <a:solidFill>
                  <a:srgbClr val="FF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</a:t>
            </a:r>
            <a:r>
              <a:rPr lang="ar-MA" sz="2800" b="1" dirty="0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َنْ</a:t>
            </a:r>
            <a:r>
              <a:rPr lang="ar-MA" sz="2800" b="1" dirty="0">
                <a:solidFill>
                  <a:srgbClr val="FF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يُ</a:t>
            </a:r>
            <a:r>
              <a:rPr lang="ar-MA" sz="28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دير</a:t>
            </a:r>
            <a:r>
              <a:rPr lang="ar-MA" sz="2800" b="1" dirty="0"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ُ</a:t>
            </a:r>
            <a:r>
              <a:rPr lang="ar-MA" sz="2800" b="1" dirty="0">
                <a:solidFill>
                  <a:srgbClr val="FF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ٱلْمُباراةَ</a:t>
            </a:r>
            <a:r>
              <a:rPr lang="ar-MA" sz="2800" b="1" dirty="0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endParaRPr lang="fr-FR" sz="4400" b="1" dirty="0">
              <a:solidFill>
                <a:srgbClr val="C00000"/>
              </a:solidFill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8E016D1F-E67C-793F-C3A3-F2C481A94B4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559064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83900-D9FF-BDD0-63F3-31F1A599D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3DE1C7-9F0E-A44C-73CB-9146CC5EB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ar-MA" sz="2400" b="1" i="1" dirty="0"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9168445-865F-8D7D-FE71-91E52159D10C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61DDC5C-F192-BC3D-953E-5F555E100CE5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057778F-2FEE-C97F-40BB-77E7617AABD2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CD22818-146C-0E17-9337-F9430129FDF6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2070FB8-3949-09D1-E28C-3C09CF28981E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3677DA0-796A-8FC3-8CEA-796C1FE219B1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6029225F-D08A-A160-0DB6-E9A461942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0F9FE364-EF8E-C385-43BD-EF59EA400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0B7DCF08-EEA0-088C-C644-E6FDCFC2B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0A636DC9-14FB-0170-944D-7E10DF75F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3AB42095-0CAB-A637-AFBE-3B142B718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5" name="Image 4" descr="Une image contenant texte, diagramme, Police, ligne&#10;&#10;Le contenu généré par l’IA peut être incorrect.">
            <a:extLst>
              <a:ext uri="{FF2B5EF4-FFF2-40B4-BE49-F238E27FC236}">
                <a16:creationId xmlns:a16="http://schemas.microsoft.com/office/drawing/2014/main" id="{25BAFF12-A750-55F8-3397-6016245E34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45" y="1939844"/>
            <a:ext cx="7433606" cy="432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9643610-B77F-4268-C681-1FFB7939EF93}"/>
              </a:ext>
            </a:extLst>
          </p:cNvPr>
          <p:cNvSpPr txBox="1"/>
          <p:nvPr/>
        </p:nvSpPr>
        <p:spPr>
          <a:xfrm>
            <a:off x="1314459" y="3585648"/>
            <a:ext cx="1659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8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اَلْمَلْعَبُ</a:t>
            </a:r>
            <a:endParaRPr lang="fr-FR" sz="160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3468DFA-0AD3-6114-25CC-C50567326B01}"/>
              </a:ext>
            </a:extLst>
          </p:cNvPr>
          <p:cNvSpPr txBox="1"/>
          <p:nvPr/>
        </p:nvSpPr>
        <p:spPr>
          <a:xfrm>
            <a:off x="5019231" y="5128272"/>
            <a:ext cx="1659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8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اَلْجُمْهورُ</a:t>
            </a:r>
            <a:endParaRPr lang="fr-FR" sz="160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435CEBB-008F-6285-EBB4-B356B471816B}"/>
              </a:ext>
            </a:extLst>
          </p:cNvPr>
          <p:cNvSpPr txBox="1"/>
          <p:nvPr/>
        </p:nvSpPr>
        <p:spPr>
          <a:xfrm>
            <a:off x="2709480" y="5128834"/>
            <a:ext cx="1659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8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اَلْحَكَمُ</a:t>
            </a:r>
            <a:endParaRPr lang="fr-FR" sz="160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0154496-CC85-8923-C49A-888F029B3625}"/>
              </a:ext>
            </a:extLst>
          </p:cNvPr>
          <p:cNvSpPr txBox="1"/>
          <p:nvPr/>
        </p:nvSpPr>
        <p:spPr>
          <a:xfrm>
            <a:off x="1566974" y="2672253"/>
            <a:ext cx="1659938" cy="83099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ar-MA" sz="48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عُشْبٌ</a:t>
            </a:r>
            <a:endParaRPr lang="fr-FR" sz="160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1991E72-1C7A-A440-7EFE-542BC9C64FFC}"/>
              </a:ext>
            </a:extLst>
          </p:cNvPr>
          <p:cNvSpPr txBox="1"/>
          <p:nvPr/>
        </p:nvSpPr>
        <p:spPr>
          <a:xfrm>
            <a:off x="5849200" y="2703061"/>
            <a:ext cx="1659938" cy="83099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ar-MA" sz="48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حارِسٌ</a:t>
            </a:r>
            <a:endParaRPr lang="fr-FR" sz="160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6E948CCC-6396-01A4-1E93-32DFD7DBB22F}"/>
              </a:ext>
            </a:extLst>
          </p:cNvPr>
          <p:cNvCxnSpPr/>
          <p:nvPr/>
        </p:nvCxnSpPr>
        <p:spPr>
          <a:xfrm flipV="1">
            <a:off x="5178490" y="3534058"/>
            <a:ext cx="597159" cy="18885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BBF00527-BEBA-BFFA-84B3-6E0A4E056A1A}"/>
              </a:ext>
            </a:extLst>
          </p:cNvPr>
          <p:cNvCxnSpPr/>
          <p:nvPr/>
        </p:nvCxnSpPr>
        <p:spPr>
          <a:xfrm flipH="1" flipV="1">
            <a:off x="3226912" y="3429000"/>
            <a:ext cx="430688" cy="2659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Espace réservé pour une image  27">
            <a:extLst>
              <a:ext uri="{FF2B5EF4-FFF2-40B4-BE49-F238E27FC236}">
                <a16:creationId xmlns:a16="http://schemas.microsoft.com/office/drawing/2014/main" id="{D5BB60F2-E6CA-87AD-DC47-116A2C109EF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853020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3" grpId="0" animBg="1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0B8EE5-ED63-3190-AC81-301A6C2BE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بشكل فردي أنشئوا شبكة كلمة "الأصدقاء"  ضمن النشاط "أنجز بمفردي". 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4C884ED-0A10-98E2-2478-8C699D3D6777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8624AAC-86C6-F7E0-7159-E295F6C9C063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6D13510-52A6-62CC-84D9-B53F752EDA2F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4945A11-1196-9CC9-85FE-3339DC6CEE66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A64B46F-F86B-9C53-C258-18FD5EBB738D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98D6322-E21B-4C4E-02B7-CBEBD3AD56BD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4D42D0F7-0E09-98F9-69D0-FE7A05DE5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27D51E39-AACD-E866-C335-1E9DB34EF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2379D632-F497-A594-A80A-D4536184C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44D7A4E2-5628-B98F-9DB9-6C52A32AC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0A57CC2F-F814-443D-C265-8291E54AE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5" name="Espace réservé pour une image  21" descr="Une image contenant habits, dessin humoristique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7CB5116-4931-D44E-C632-77636AE57F1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38" b="-6338"/>
          <a:stretch>
            <a:fillRect/>
          </a:stretch>
        </p:blipFill>
        <p:spPr>
          <a:xfrm>
            <a:off x="7934131" y="684214"/>
            <a:ext cx="828000" cy="827999"/>
          </a:xfrm>
        </p:spPr>
      </p:pic>
      <p:pic>
        <p:nvPicPr>
          <p:cNvPr id="22" name="Image 21" descr="Une image contenant texte, diagramme,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id="{46AFD3C4-CA88-D126-2F3A-3E67EE3B77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4623" y="2124665"/>
            <a:ext cx="7394754" cy="3960000"/>
          </a:xfrm>
          <a:prstGeom prst="roundRect">
            <a:avLst>
              <a:gd name="adj" fmla="val 16667"/>
            </a:avLst>
          </a:prstGeom>
          <a:ln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83085676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2DC2C6-240B-A2A7-61F0-96C4E12D6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E76B9E-DE12-BA18-A101-41B5B0459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يتقاسم جوابه مع التعليل؟ من لديه كلمات أخرى؟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308F1189-2724-C591-D34F-2BBAD3F29CF9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6877472-8F28-E068-8A46-46372471508F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80A4C15-5221-EBC4-3E65-4CF270687A47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8B2C47E-2846-CE1D-66ED-12D395F6C681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016183-4959-979A-706F-BE425AFAEA78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4389F1C-92C7-0FF6-838F-04F5D4644E23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317DF124-76E7-CAB1-81CE-52AEC67A9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A429C27D-2CDF-6EA2-5D06-CA83879C8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FA83E106-EE37-D73E-AB2F-55498056F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C1CA5AC9-08F8-F7D2-06B7-0E04ECED0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ECAEF065-00A7-2654-BF9F-9D77CA4AE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D71345E0-761E-2E94-6972-7BAC697BDC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779" y="2283799"/>
            <a:ext cx="7604449" cy="3258583"/>
          </a:xfrm>
          <a:prstGeom prst="roundRect">
            <a:avLst>
              <a:gd name="adj" fmla="val 16667"/>
            </a:avLst>
          </a:prstGeom>
          <a:ln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8CA95F97-5823-1947-D60A-39AB93A68F1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52897739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80582-9261-1F4D-4C8E-512EF1460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E92FE7-1C7B-6212-5825-D6153BDB3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وأتموا الشبكة.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A6ED84CC-55E2-E872-5FFE-F9F3FC2CE5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25E20FD9-470C-5F3F-22B1-8F956B8BE58D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DC0AA4F-EAC7-B407-431C-3314CA3D6E0D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EB3E29A-217F-44E1-0976-4645840DC2EA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99B0AAA-52DA-8B9A-3B24-D71D5FB365EA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EB49AA2-25A7-32D4-136D-69FD02EE32F0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495AF6C-FD62-0562-4D16-D1B90C0C98AE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0EBCDEC-2E9A-9518-0FD9-4DAF2DB71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99E3F1F0-2508-02D2-097F-6436DA1AF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06960661-5664-D453-D6C4-94DFB103A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0F24027B-BAB9-1889-0867-EA51578E5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AE39F27D-43B8-76A2-9710-756CFE5F0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7E8F2E56-7B6B-3001-7BF7-31AD3E5BD5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510" y="1483510"/>
            <a:ext cx="8103739" cy="461849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C2BD99E-D9A5-A097-EA0F-18DBD3F2801A}"/>
              </a:ext>
            </a:extLst>
          </p:cNvPr>
          <p:cNvSpPr txBox="1"/>
          <p:nvPr/>
        </p:nvSpPr>
        <p:spPr>
          <a:xfrm>
            <a:off x="6700266" y="3401474"/>
            <a:ext cx="16599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540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أَلْعَبُ</a:t>
            </a:r>
            <a:endParaRPr lang="fr-FR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7B55E72-549A-C5A6-2348-4DDB634A1EF6}"/>
              </a:ext>
            </a:extLst>
          </p:cNvPr>
          <p:cNvSpPr txBox="1"/>
          <p:nvPr/>
        </p:nvSpPr>
        <p:spPr>
          <a:xfrm>
            <a:off x="3456411" y="1584000"/>
            <a:ext cx="16599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540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اَلْمَرَحُ</a:t>
            </a:r>
            <a:endParaRPr lang="fr-FR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72BC7B1-C25F-8036-2EE6-12A125F64BB9}"/>
              </a:ext>
            </a:extLst>
          </p:cNvPr>
          <p:cNvSpPr txBox="1"/>
          <p:nvPr/>
        </p:nvSpPr>
        <p:spPr>
          <a:xfrm>
            <a:off x="4704408" y="5011972"/>
            <a:ext cx="16599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540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اَلتـَّعاوُنُ</a:t>
            </a:r>
            <a:endParaRPr lang="fr-FR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D232502-5FC2-62CD-AA5D-C49C61F30733}"/>
              </a:ext>
            </a:extLst>
          </p:cNvPr>
          <p:cNvSpPr txBox="1"/>
          <p:nvPr/>
        </p:nvSpPr>
        <p:spPr>
          <a:xfrm>
            <a:off x="783796" y="3429000"/>
            <a:ext cx="16599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540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اَلْمَحَبَّةُ</a:t>
            </a:r>
            <a:endParaRPr lang="fr-FR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64FB7B6-7889-05AE-F63A-F488A279F834}"/>
              </a:ext>
            </a:extLst>
          </p:cNvPr>
          <p:cNvSpPr txBox="1"/>
          <p:nvPr/>
        </p:nvSpPr>
        <p:spPr>
          <a:xfrm>
            <a:off x="2045887" y="5011972"/>
            <a:ext cx="16599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540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اَلْوَفاءُ</a:t>
            </a:r>
            <a:endParaRPr lang="fr-FR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130494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9" grpId="0"/>
      <p:bldP spid="20" grpId="0"/>
      <p:bldP spid="2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5913E7-E5C4-C93E-B971-9FF2C3204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91DB43-A25E-5C22-E192-317252056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931" y="723835"/>
            <a:ext cx="6840000" cy="612000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على دفاتر التمارين. اكتبوا جملتين باستعمال كلمات من شبكة "الأصدقاء". 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18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يمر الأستاذ بين الصفوف ويصحح كتابيا  إنجازات المتعلمين.</a:t>
            </a:r>
            <a:endParaRPr lang="ar-MA" sz="2400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FD3C2430-29CD-3D80-4307-2FEF89B9460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B1D5B28B-99AB-7559-26B0-5F6A33C206B6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400ED10-A381-71FE-773A-948F8AA0A058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F71C475-8029-7B51-3CA7-A04F38EF6BDD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BA86B6D-C0E6-CE25-813C-79A75582F4CF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584CF57-7D89-F0F6-7ADD-306295DD1181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522E23E-8B34-F064-10E4-5E93F298A567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425E98F-7546-A95E-74BF-543892DD6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34799D5A-18A0-4762-B50D-5CB9051A5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86FD32BE-63FE-1ABD-83CA-8E87709DD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8A74D290-562D-66F8-699C-60075CED7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484E48FC-9348-EC33-389C-D5F3BC922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85A551D7-A0FC-72A8-4D94-A4D6266D9B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2770" y="3620530"/>
            <a:ext cx="5793161" cy="248147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071350F-16C1-7E56-0EDA-B31DFBE28BE2}"/>
              </a:ext>
            </a:extLst>
          </p:cNvPr>
          <p:cNvSpPr txBox="1"/>
          <p:nvPr/>
        </p:nvSpPr>
        <p:spPr>
          <a:xfrm>
            <a:off x="5735960" y="4659166"/>
            <a:ext cx="1185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20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أَلْعَبُ</a:t>
            </a:r>
            <a:endParaRPr lang="fr-FR" sz="1050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6B5C8E2-8810-1894-6F93-A24F27CBF8EB}"/>
              </a:ext>
            </a:extLst>
          </p:cNvPr>
          <p:cNvSpPr txBox="1"/>
          <p:nvPr/>
        </p:nvSpPr>
        <p:spPr>
          <a:xfrm>
            <a:off x="3589770" y="3653983"/>
            <a:ext cx="1185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20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اَلْمَرَحُ</a:t>
            </a:r>
            <a:endParaRPr lang="fr-FR" sz="1050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EBA0686-8C25-C8A4-FC38-8A98A0323D0E}"/>
              </a:ext>
            </a:extLst>
          </p:cNvPr>
          <p:cNvSpPr txBox="1"/>
          <p:nvPr/>
        </p:nvSpPr>
        <p:spPr>
          <a:xfrm>
            <a:off x="4589350" y="5441761"/>
            <a:ext cx="1185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20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اَلتـَّعاوُنُ</a:t>
            </a:r>
            <a:endParaRPr lang="fr-FR" sz="1050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80C69E7-679C-0AD0-B26B-3085FA1BC652}"/>
              </a:ext>
            </a:extLst>
          </p:cNvPr>
          <p:cNvSpPr txBox="1"/>
          <p:nvPr/>
        </p:nvSpPr>
        <p:spPr>
          <a:xfrm>
            <a:off x="1658069" y="4568877"/>
            <a:ext cx="1185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20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اَلْمَحَبَّةُ</a:t>
            </a:r>
            <a:endParaRPr lang="fr-FR" sz="1050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B88DCC6-3161-98AB-48B5-999C7171AADC}"/>
              </a:ext>
            </a:extLst>
          </p:cNvPr>
          <p:cNvSpPr txBox="1"/>
          <p:nvPr/>
        </p:nvSpPr>
        <p:spPr>
          <a:xfrm>
            <a:off x="2516144" y="5441761"/>
            <a:ext cx="1185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20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اَلْوَفاءُ</a:t>
            </a:r>
            <a:endParaRPr lang="fr-FR" sz="1050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0CE9FD4-2A5C-0B6D-6AD3-8E271D6574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3283" y="2347121"/>
            <a:ext cx="7407282" cy="13107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173337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9" grpId="0"/>
      <p:bldP spid="20" grpId="0"/>
      <p:bldP spid="2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C0905F63-018D-4024-C0B0-27E87B2234A8}"/>
              </a:ext>
            </a:extLst>
          </p:cNvPr>
          <p:cNvSpPr txBox="1">
            <a:spLocks/>
          </p:cNvSpPr>
          <p:nvPr/>
        </p:nvSpPr>
        <p:spPr>
          <a:xfrm>
            <a:off x="1959429" y="2714851"/>
            <a:ext cx="5124537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سِرُّ </a:t>
            </a:r>
            <a:r>
              <a:rPr lang="ar-MA" sz="2800" b="1" dirty="0" err="1">
                <a:cs typeface="Microsoft Uighur" panose="02000000000000000000" pitchFamily="2" charset="-78"/>
              </a:rPr>
              <a:t>ٱلصَّداقَةِ</a:t>
            </a:r>
            <a:r>
              <a:rPr lang="ar-MA" sz="2800" b="1" dirty="0">
                <a:cs typeface="Microsoft Uighur" panose="02000000000000000000" pitchFamily="2" charset="-78"/>
              </a:rPr>
              <a:t>: توظيف الفعل الكلامي "طلب الاعتذار".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735A6FA-A60F-1A3F-0EB0-382A7E3C4B1F}"/>
              </a:ext>
            </a:extLst>
          </p:cNvPr>
          <p:cNvSpPr txBox="1"/>
          <p:nvPr/>
        </p:nvSpPr>
        <p:spPr>
          <a:xfrm>
            <a:off x="5209735" y="1788437"/>
            <a:ext cx="18742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0D8C4DC-C6AA-ED9C-9CA0-F656572FD1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8366" r="-8366"/>
          <a:stretch>
            <a:fillRect/>
          </a:stretch>
        </p:blipFill>
        <p:spPr>
          <a:xfrm>
            <a:off x="7243600" y="1960022"/>
            <a:ext cx="727200" cy="792000"/>
          </a:xfrm>
          <a:prstGeom prst="rect">
            <a:avLst/>
          </a:prstGeom>
        </p:spPr>
      </p:pic>
      <p:pic>
        <p:nvPicPr>
          <p:cNvPr id="7" name="Espace réservé pour une image  20">
            <a:extLst>
              <a:ext uri="{FF2B5EF4-FFF2-40B4-BE49-F238E27FC236}">
                <a16:creationId xmlns:a16="http://schemas.microsoft.com/office/drawing/2014/main" id="{21351288-70C0-CFEE-D17F-0ED3F6F0B0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57869" y="1706698"/>
            <a:ext cx="612000" cy="612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C451C65-3B9E-E9E5-E569-7D046FA11E49}"/>
              </a:ext>
            </a:extLst>
          </p:cNvPr>
          <p:cNvSpPr txBox="1"/>
          <p:nvPr/>
        </p:nvSpPr>
        <p:spPr>
          <a:xfrm>
            <a:off x="2873836" y="859580"/>
            <a:ext cx="23972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86E9B3D-DDF9-5108-DF86-79B724C192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3289" y="1044020"/>
            <a:ext cx="468000" cy="46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42584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724064-2AF4-2711-5742-1F849F51B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dirty="0"/>
              <a:t>هيكلة حصص الأسبوع التربوي </a:t>
            </a:r>
          </a:p>
        </p:txBody>
      </p:sp>
      <p:pic>
        <p:nvPicPr>
          <p:cNvPr id="28" name="Image 27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BEC6D4D8-A159-D282-7008-6D8276560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3930" y="1910926"/>
            <a:ext cx="3831420" cy="1362012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C183201-D18D-4935-B177-DA999DC256D1}"/>
              </a:ext>
            </a:extLst>
          </p:cNvPr>
          <p:cNvSpPr txBox="1">
            <a:spLocks/>
          </p:cNvSpPr>
          <p:nvPr/>
        </p:nvSpPr>
        <p:spPr>
          <a:xfrm>
            <a:off x="4864353" y="238010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أنشطة اعتيادية (10د)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معجم (25د)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ورشة الاستماع والتحدث (30د)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الكلمات البصرية+ القراءة المشتركة(20د) </a:t>
            </a:r>
          </a:p>
        </p:txBody>
      </p:sp>
      <p:sp>
        <p:nvSpPr>
          <p:cNvPr id="30" name="Organigramme : Terminateur 29">
            <a:extLst>
              <a:ext uri="{FF2B5EF4-FFF2-40B4-BE49-F238E27FC236}">
                <a16:creationId xmlns:a16="http://schemas.microsoft.com/office/drawing/2014/main" id="{5E67F533-0003-670A-8653-7D0C6E21111B}"/>
              </a:ext>
            </a:extLst>
          </p:cNvPr>
          <p:cNvSpPr/>
          <p:nvPr/>
        </p:nvSpPr>
        <p:spPr>
          <a:xfrm>
            <a:off x="7024611" y="191092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b="1" dirty="0">
                <a:solidFill>
                  <a:srgbClr val="474F71"/>
                </a:solidFill>
                <a:latin typeface="Dosis ExtraBold" pitchFamily="2" charset="0"/>
                <a:cs typeface="Microsoft Uighur" panose="02000000000000000000" pitchFamily="2" charset="-78"/>
              </a:rPr>
              <a:t>اليوم</a:t>
            </a:r>
            <a:r>
              <a:rPr lang="fr-MA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1 - </a:t>
            </a:r>
            <a:endParaRPr lang="ar-MA" b="1" dirty="0">
              <a:solidFill>
                <a:srgbClr val="474F7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CAE19904-F025-9D70-0C02-58C0F63B0EB8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3BA9EC7F-CBF7-7B36-6667-527D498CCE78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3" name="Organigramme : Terminateur 32">
              <a:extLst>
                <a:ext uri="{FF2B5EF4-FFF2-40B4-BE49-F238E27FC236}">
                  <a16:creationId xmlns:a16="http://schemas.microsoft.com/office/drawing/2014/main" id="{84917BCC-A7BB-4497-4BC4-FEE3E753238E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3 - 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91B696E7-933A-A299-4298-E4459524BA56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0F785BBF-EC21-2EEC-913B-7E2F47345BD7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6" name="Organigramme : Terminateur 35">
              <a:extLst>
                <a:ext uri="{FF2B5EF4-FFF2-40B4-BE49-F238E27FC236}">
                  <a16:creationId xmlns:a16="http://schemas.microsoft.com/office/drawing/2014/main" id="{28CE43BE-827F-7211-C6A8-410E578CDFD4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8ABDE56B-B1D8-87F7-43A2-3543B491E169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967FFCD5-B508-B459-DD21-A60CF1BB3513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9" name="Organigramme : Terminateur 38">
              <a:extLst>
                <a:ext uri="{FF2B5EF4-FFF2-40B4-BE49-F238E27FC236}">
                  <a16:creationId xmlns:a16="http://schemas.microsoft.com/office/drawing/2014/main" id="{BB1C06D9-07BD-CBE9-D343-BB038D386741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DDED51CD-4D89-1DF3-DD52-F228664B958F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41" name="Rectangle : coins arrondis 40">
              <a:extLst>
                <a:ext uri="{FF2B5EF4-FFF2-40B4-BE49-F238E27FC236}">
                  <a16:creationId xmlns:a16="http://schemas.microsoft.com/office/drawing/2014/main" id="{C5A935DA-A9B7-8082-BF36-8BFE5A3D0323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2" name="Organigramme : Terminateur 41">
              <a:extLst>
                <a:ext uri="{FF2B5EF4-FFF2-40B4-BE49-F238E27FC236}">
                  <a16:creationId xmlns:a16="http://schemas.microsoft.com/office/drawing/2014/main" id="{A570C06A-CFFA-B7ED-3BDA-E34A8AE3EE17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5 -</a:t>
              </a:r>
            </a:p>
          </p:txBody>
        </p:sp>
      </p:grp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F75969D-4D6F-51EE-7006-7CFBFB05B8E5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56260B1B-8DE6-97FE-27D5-91548C304DA6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5" name="Rectangle : coins arrondis 44">
              <a:extLst>
                <a:ext uri="{FF2B5EF4-FFF2-40B4-BE49-F238E27FC236}">
                  <a16:creationId xmlns:a16="http://schemas.microsoft.com/office/drawing/2014/main" id="{89FC8FA4-306D-E0C3-A1C8-05E7899780F8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6" name="Organigramme : Terminateur 45">
              <a:extLst>
                <a:ext uri="{FF2B5EF4-FFF2-40B4-BE49-F238E27FC236}">
                  <a16:creationId xmlns:a16="http://schemas.microsoft.com/office/drawing/2014/main" id="{CF100113-88B0-819E-A10A-33944C554FDF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4 - </a:t>
              </a:r>
            </a:p>
          </p:txBody>
        </p:sp>
      </p:grpSp>
      <p:sp>
        <p:nvSpPr>
          <p:cNvPr id="47" name="Espace réservé du texte 25">
            <a:extLst>
              <a:ext uri="{FF2B5EF4-FFF2-40B4-BE49-F238E27FC236}">
                <a16:creationId xmlns:a16="http://schemas.microsoft.com/office/drawing/2014/main" id="{F617E492-3EFB-29FF-095B-0BFAB3F63C0C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: استثمار النص 50 د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 (25د)</a:t>
            </a:r>
          </a:p>
        </p:txBody>
      </p:sp>
      <p:sp>
        <p:nvSpPr>
          <p:cNvPr id="48" name="Espace réservé du texte 25">
            <a:extLst>
              <a:ext uri="{FF2B5EF4-FFF2-40B4-BE49-F238E27FC236}">
                <a16:creationId xmlns:a16="http://schemas.microsoft.com/office/drawing/2014/main" id="{D29E61D0-78A5-1DC5-92D8-5ED5B3621DF6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 (40د)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التعبير الكتابي (35د)</a:t>
            </a:r>
          </a:p>
        </p:txBody>
      </p:sp>
      <p:sp>
        <p:nvSpPr>
          <p:cNvPr id="49" name="Espace réservé du texte 25">
            <a:extLst>
              <a:ext uri="{FF2B5EF4-FFF2-40B4-BE49-F238E27FC236}">
                <a16:creationId xmlns:a16="http://schemas.microsoft.com/office/drawing/2014/main" id="{BFA1D6E0-8215-9912-4645-47469A888AEE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الاستماع والتحدث 30د)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(45د)</a:t>
            </a:r>
          </a:p>
        </p:txBody>
      </p:sp>
      <p:sp>
        <p:nvSpPr>
          <p:cNvPr id="50" name="Espace réservé du texte 25">
            <a:extLst>
              <a:ext uri="{FF2B5EF4-FFF2-40B4-BE49-F238E27FC236}">
                <a16:creationId xmlns:a16="http://schemas.microsoft.com/office/drawing/2014/main" id="{74B05713-8375-1C9E-B0C5-71F8D81063CE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القراءة: الطلاقة و الفهم (30د)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 تحدث: توليف (15د)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التعبير الكتابي: (30د)</a:t>
            </a:r>
          </a:p>
        </p:txBody>
      </p:sp>
      <p:sp>
        <p:nvSpPr>
          <p:cNvPr id="51" name="Espace réservé du texte 25">
            <a:extLst>
              <a:ext uri="{FF2B5EF4-FFF2-40B4-BE49-F238E27FC236}">
                <a16:creationId xmlns:a16="http://schemas.microsoft.com/office/drawing/2014/main" id="{1EF54809-9346-163C-D59E-77AB4FA092E6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الاستماع والتحدث (30د)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(45د)</a:t>
            </a:r>
          </a:p>
        </p:txBody>
      </p:sp>
    </p:spTree>
    <p:extLst>
      <p:ext uri="{BB962C8B-B14F-4D97-AF65-F5344CB8AC3E}">
        <p14:creationId xmlns:p14="http://schemas.microsoft.com/office/powerpoint/2010/main" val="41944818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F8D336-9BB8-E038-5290-AA1AB3984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نمر إلى حصة الاستماع والتحدث. من يذكرنا بعنوان الحكاية التي تعرفنا عليها في الأسبوع الماضي؟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7B33616-83AD-C6FF-6A52-801FD2C9FAD3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6952A21-0283-DA83-F4AB-FF301C68E2C7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82B3F89-CC24-F876-79F8-E276036F8BCF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AB8C590-D8A3-CC27-A0EB-61D88D8F5D1A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5B19C4A-5FA5-3A8B-FAE6-9CDC0F54077D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943BB83-4617-CF64-03FC-28D26CFD831A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676D7276-9009-A3A8-85E6-E22B47CC9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36FD65BC-A39D-B5CB-77C1-9458D2118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8B55C830-8825-E728-DDAD-878580BD1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5F5ED0BC-9F95-856F-EFDF-E256E5E4A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6ACF24C4-D435-9C6F-8853-4EB18B09D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7DDF131B-839B-6906-905E-FC81834A6E3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4918" y="665338"/>
            <a:ext cx="828000" cy="828000"/>
          </a:xfrm>
        </p:spPr>
      </p:pic>
      <p:pic>
        <p:nvPicPr>
          <p:cNvPr id="4" name="Espace réservé pour une image  33">
            <a:extLst>
              <a:ext uri="{FF2B5EF4-FFF2-40B4-BE49-F238E27FC236}">
                <a16:creationId xmlns:a16="http://schemas.microsoft.com/office/drawing/2014/main" id="{0985F811-143A-B449-70E1-ED23BC9D8B7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44048" y="2448000"/>
            <a:ext cx="3255904" cy="368765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3E027B5-89CE-CBFA-9C0C-0D192AD194E8}"/>
              </a:ext>
            </a:extLst>
          </p:cNvPr>
          <p:cNvSpPr txBox="1"/>
          <p:nvPr/>
        </p:nvSpPr>
        <p:spPr>
          <a:xfrm>
            <a:off x="2385628" y="1617003"/>
            <a:ext cx="457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MA" sz="6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fr-FR" sz="6000" b="1" dirty="0">
              <a:solidFill>
                <a:srgbClr val="C00000"/>
              </a:solidFill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321449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B4592-8EEE-6BA7-EA06-7AAD0A9B4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990887-E637-FE8E-BA66-1612C5776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سر الصداقة. سأعيد تسميع الحكاية ثم سأطرح عليكم أسئلة لتجيبوا عنها. أنصتوا جيدا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6A2A8424-CA2A-AECE-6AAA-7F7E7C80A90F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2A2FA32-9EA9-75B4-0FCA-97EB972FEE95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4F5F3B0-DD15-1A0F-A799-7FB3B4228279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0339601-0A90-0304-4582-D0BC84EDFFA5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CDC5F14-F76A-9325-1214-F6B62877637C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F8DC7ED-5D8D-7F06-800E-C23EBEBAFC17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0218D201-80D9-9F6B-6B1A-516B724EF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F1D5E48-048D-4014-A04F-CA83F76AC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AD82930A-3A6B-5F16-2B25-E6E2BA4E6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F2C1E869-DF93-04DC-94A6-ADED987F7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4ACB9ED7-B9DE-03E1-6DF6-3A472C8824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9F57D4A6-74CF-59D2-DFD5-1AC8A98600F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6" name="Sirrou Sada9a">
            <a:hlinkClick r:id="" action="ppaction://media"/>
            <a:extLst>
              <a:ext uri="{FF2B5EF4-FFF2-40B4-BE49-F238E27FC236}">
                <a16:creationId xmlns:a16="http://schemas.microsoft.com/office/drawing/2014/main" id="{3C773758-3DE7-DE7E-2B55-05DA3BAA85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2513" y="2028749"/>
            <a:ext cx="7038975" cy="395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48149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9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AA2928-3951-232D-B761-AE53C06CB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482D20-DEAA-DDD2-3BCD-4D481D451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أقرأ السؤال وأنتم تجيبون.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456404-BA2B-F8E0-208A-55A594F238A3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524C499-4B5A-F847-D564-54921107E7A9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980AABF-BE4D-1F0D-F72C-CEE611341F7F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B4CF401-5958-11B3-6DEC-9083674607D1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CC44ADD-E588-6B47-B7C9-D71A7CD05ED2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B9DBDDF-13EF-7528-8FBD-BA00D839980B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9A67A13E-C17D-9177-9DB9-3A0E11A79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30FEBB58-91FA-3076-E759-8EAD1C06B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D9DE6F74-368F-DC03-8E92-45B044E57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8ED962E1-350A-4165-5B18-EA1315FE4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473FED86-48C7-E964-BC51-59BF4DD1F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0C5C3663-53EE-A59E-AD3B-8202904FAE9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29F5DF6-2196-7773-9C73-DC86532F8D12}"/>
              </a:ext>
            </a:extLst>
          </p:cNvPr>
          <p:cNvSpPr txBox="1"/>
          <p:nvPr/>
        </p:nvSpPr>
        <p:spPr>
          <a:xfrm>
            <a:off x="2260496" y="2313992"/>
            <a:ext cx="50500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اِنْتَزَعَ وَليدٌ الْكِتابَ مِنْ يَدِ فاتِنَ. هَلْ سُلوكُ وَليدٍ سُلوكٌ مَحْمودٌ؟</a:t>
            </a:r>
            <a:endParaRPr lang="fr-FR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51324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98226-8764-2A10-140C-38DFFB00A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8B8D53-59F6-0CC0-9587-5E2FA8806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السؤال التالي؟ من يجيب؟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BCA95D0F-989E-4BF1-3904-C959966F98FD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7F00041-4D25-178A-75EF-D1B367E12FD4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6AA6F27-620F-C676-B15B-46DD559AB6FC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F86F612-A43E-01FE-42E2-EF2821D4C709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65F37C0-869F-7B8C-A11B-0623954064A1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8DF2878-38FE-519D-B993-62BDD29D31DF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8BC83161-1D69-8CAD-15EB-5E59563D3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DD67864-9BF7-5CFB-4F19-0FF3EE135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C218769-1B1B-FBA6-8D79-9B2BDDAEE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ABC5EBEC-23C0-973E-247B-0D76261AA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BBD21933-DD05-C82B-B88D-3EA48475D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AFBF12FB-AB3C-A41C-8473-5FF21FE6B22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F5CA9A9-014F-1718-7802-61468CADEE31}"/>
              </a:ext>
            </a:extLst>
          </p:cNvPr>
          <p:cNvSpPr txBox="1"/>
          <p:nvPr/>
        </p:nvSpPr>
        <p:spPr>
          <a:xfrm>
            <a:off x="1946396" y="3231418"/>
            <a:ext cx="5387466" cy="9194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فَعَلَ وَليدٌ لِكَيْ تُسامِحَهُ فاتِنُ؟</a:t>
            </a:r>
            <a:endParaRPr lang="fr-FR" sz="4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65030856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CBE02-47B5-16C2-C42D-97E0AC3E1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80E14E-99CA-4885-BF42-FFA5D4359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نقول: اعتذر وليد أو قدم وليد اعتذاره لفاتن. من يعيد؟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ABB79A2C-0108-7B24-6F7F-510D8ECBB44A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7744599-ACF9-C46B-7A32-5BDB99EDA315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1974E51-CCE9-9AFB-76FB-8FCA4427EBC5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E4972C7-05E0-C2C7-7AFE-B9283A41F091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2CBD7E9-2B50-3DA0-9821-9479EA8DCF0A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94E8BFD-5351-D617-15A1-61A049076E02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3B0CBC69-5881-BCC4-C06F-E9F48345E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522E1A8F-372F-4979-048B-751411F78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6781D55-6BCF-AF5E-0EF4-2977E9A44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9422D0E4-8509-6AF2-056E-D9645FEFD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F638F65-3E51-99F4-151A-A536C82AD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C06233D2-0D23-3034-1568-6E2C5595BE04}"/>
              </a:ext>
            </a:extLst>
          </p:cNvPr>
          <p:cNvSpPr txBox="1"/>
          <p:nvPr/>
        </p:nvSpPr>
        <p:spPr>
          <a:xfrm>
            <a:off x="1347189" y="2958672"/>
            <a:ext cx="6522994" cy="85129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اِعْتَذَرَ وَليدٌ لِفاتِنَ أَوْ قَدَّمَ وَليدٌ ٱعْتِذارَهُ لِفاتِنَ.</a:t>
            </a:r>
            <a:endParaRPr lang="fr-FR" sz="4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D0744B50-62CC-87DC-1741-14AA8B5E801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90095520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B4592-8EEE-6BA7-EA06-7AAD0A9B4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990887-E637-FE8E-BA66-1612C5776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ص 21. ضعوا علامة أمام العبارة التي سيقولها وليد ليعتذر لفاتن. -أنجزوا. معكم دقيقتان.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6A2A8424-CA2A-AECE-6AAA-7F7E7C80A90F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2A2FA32-9EA9-75B4-0FCA-97EB972FEE95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4F5F3B0-DD15-1A0F-A799-7FB3B4228279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0339601-0A90-0304-4582-D0BC84EDFFA5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CDC5F14-F76A-9325-1214-F6B62877637C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F8DC7ED-5D8D-7F06-800E-C23EBEBAFC17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0218D201-80D9-9F6B-6B1A-516B724EF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F1D5E48-048D-4014-A04F-CA83F76AC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AD82930A-3A6B-5F16-2B25-E6E2BA4E6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F2C1E869-DF93-04DC-94A6-ADED987F7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4ACB9ED7-B9DE-03E1-6DF6-3A472C8824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3" name="Image 12" descr="Une image contenant texte, ordinateur, capture d’écran&#10;&#10;Le contenu généré par l’IA peut être incorrect.">
            <a:extLst>
              <a:ext uri="{FF2B5EF4-FFF2-40B4-BE49-F238E27FC236}">
                <a16:creationId xmlns:a16="http://schemas.microsoft.com/office/drawing/2014/main" id="{C97B855C-B861-A4B7-DB64-C769BDC579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000" y="1680795"/>
            <a:ext cx="3204000" cy="4715610"/>
          </a:xfrm>
          <a:prstGeom prst="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B761297C-AD6D-20FB-F8F5-8BACC3DE2049}"/>
              </a:ext>
            </a:extLst>
          </p:cNvPr>
          <p:cNvSpPr/>
          <p:nvPr/>
        </p:nvSpPr>
        <p:spPr>
          <a:xfrm>
            <a:off x="3419474" y="2822318"/>
            <a:ext cx="2619375" cy="511431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 : gauche 15">
            <a:extLst>
              <a:ext uri="{FF2B5EF4-FFF2-40B4-BE49-F238E27FC236}">
                <a16:creationId xmlns:a16="http://schemas.microsoft.com/office/drawing/2014/main" id="{D2D242B1-9F72-3B12-76FF-FAFB995B717D}"/>
              </a:ext>
            </a:extLst>
          </p:cNvPr>
          <p:cNvSpPr/>
          <p:nvPr/>
        </p:nvSpPr>
        <p:spPr>
          <a:xfrm>
            <a:off x="6273852" y="2963088"/>
            <a:ext cx="699243" cy="229889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9F339DE6-9820-9F10-89DF-BB11654D496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13202012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2D877-E4F7-7FAE-0D34-6A7DDD207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64B830-6AA6-4590-EAAB-3F50CB299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انتهى الوقت. من يتقاسم إجابته؟ هل أنتم متفقون؟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6AEF0CCC-61F4-18FD-D19C-DBA47BD00A76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5203D78-5D4E-124B-8D3D-E9F1F803FCDA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8AEF7E2-AA5E-E500-60C6-3330228C37E9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213BCBF-6D59-224A-A334-3974E409568D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9D230EB-AEFC-01C4-5D3D-CC6947627278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7A18CAA-AA5F-B54E-26DE-D11C53A70F10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9705AE72-7949-A2E5-6A75-FD4B802AD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B7082194-36C1-08D4-A079-D1E80547C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E7D9308A-656B-2415-AD3B-C4A3B4D8C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BFEF674C-E46B-1D6F-0EC0-7C7FD1914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7655A11D-4F56-7F21-2BA4-DBAB5C2C7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A1ED0DBC-999B-45E2-F5DB-E07725ED37D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5587" y="674669"/>
            <a:ext cx="828000" cy="828000"/>
          </a:xfrm>
        </p:spPr>
      </p:pic>
      <p:pic>
        <p:nvPicPr>
          <p:cNvPr id="11" name="Image 10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520D50A5-BD5B-96D2-03E3-7D4DEC2CE20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071" y="2117551"/>
            <a:ext cx="8155859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996346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C7C46-CB68-6F1C-E87C-3D3287822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81BF1F-EB44-431E-2042-D6114BF6F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576C8A6B-0BB7-2379-E1EE-7BCD3545C0A7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22BCBFA-7F8D-9958-1D74-593265BAC6BB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E7D7AAB-BED4-BC05-F0F1-707F65A8C65D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B605E85-0184-428C-F672-DD8AF611CB11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2111B8B-186E-2FA3-E750-7B8C888DDC31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D9729F6-15FA-1DCF-280A-DCF1690CB434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66592386-668C-3BFC-97D9-0FB5C045E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84E4A96-2CCB-ACC2-7297-47758F0BC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DD3839F4-B53F-E713-84AE-6DDDD5B7B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4B428E58-586B-15C0-D755-A8798132A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82B6B09-87B5-557A-258A-900B7CD3A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4" name="Espace réservé pour une image  14">
            <a:extLst>
              <a:ext uri="{FF2B5EF4-FFF2-40B4-BE49-F238E27FC236}">
                <a16:creationId xmlns:a16="http://schemas.microsoft.com/office/drawing/2014/main" id="{E15F5549-D6D5-9F64-AF39-1B52FDDA599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3DD31CB-D4D3-2086-BCC3-AD13A66511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859" y="2863899"/>
            <a:ext cx="7777807" cy="1661447"/>
          </a:xfrm>
          <a:prstGeom prst="roundRect">
            <a:avLst>
              <a:gd name="adj" fmla="val 16667"/>
            </a:avLst>
          </a:prstGeom>
          <a:ln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62025168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6C4CA-C978-4DE0-A9DA-9D7F856C6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EFEF6C-154B-5048-974D-D7833EE7E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من يقرأ التعليمة رقم 1 ؟ ماذا يمثل المشهد 1؟ المشهد 2؟ أنجزوا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br>
              <a:rPr lang="ar-MA" sz="20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000" i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يتحقق الأستاذ من الفهم (وليد يعتذر  لزملائه الذين تدافع معهم/وليد يعتذر لفاتن).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DEE1A715-D700-D8DB-A3CD-B1EE6B56CC8A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D706589-997B-8457-7749-CF6377452607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8D129C2-336A-0447-CF49-8CAEF81FCB8F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26D3543-F17B-146B-7B1B-4EB5275351BB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C047107-EEAC-EF3E-FCC9-34FE68E4115F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7780FF7-8AB3-7EDC-04BF-FA5B9457D4DD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C8363095-6069-1953-675B-9FFF6C73F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07CE8FB6-80FE-1882-27B3-A0736D184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936E993-7823-DE80-6D38-86031759F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15121FF0-47DC-11F7-9B75-D4D9EA885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A3080E75-E120-873F-5866-E8C191419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7ECFB249-A164-5AE3-E7A4-519040F9054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4" name="Image 3" descr="Une image contenant texte, ordinateur, capture d’écran&#10;&#10;Le contenu généré par l’IA peut être incorrect.">
            <a:extLst>
              <a:ext uri="{FF2B5EF4-FFF2-40B4-BE49-F238E27FC236}">
                <a16:creationId xmlns:a16="http://schemas.microsoft.com/office/drawing/2014/main" id="{320BF9B2-18C3-7F02-DC03-DD786BEB50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000" y="1680795"/>
            <a:ext cx="3204000" cy="4715610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77DCA4FE-3CF5-4371-C28F-2F058B5BC83F}"/>
              </a:ext>
            </a:extLst>
          </p:cNvPr>
          <p:cNvSpPr/>
          <p:nvPr/>
        </p:nvSpPr>
        <p:spPr>
          <a:xfrm>
            <a:off x="3125756" y="3527169"/>
            <a:ext cx="2967134" cy="125943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 : gauche 11">
            <a:extLst>
              <a:ext uri="{FF2B5EF4-FFF2-40B4-BE49-F238E27FC236}">
                <a16:creationId xmlns:a16="http://schemas.microsoft.com/office/drawing/2014/main" id="{88A50BA3-1367-BF52-5059-21170DAFC23E}"/>
              </a:ext>
            </a:extLst>
          </p:cNvPr>
          <p:cNvSpPr/>
          <p:nvPr/>
        </p:nvSpPr>
        <p:spPr>
          <a:xfrm>
            <a:off x="6248646" y="3808711"/>
            <a:ext cx="699243" cy="229889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48832449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29AA4-6DC3-B052-AC02-DC9EA00EA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FCBDC8-8323-D004-87A3-5524165A5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يتقاسم إجابته؟ من لديه جواب آخر؟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7AFC2EEA-3C53-16CB-FF2B-5D3CE7FC5E35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3C776EC-3403-7463-BA08-08E9DFC68F97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1212F84-DBB9-01A7-74F3-395FD0584083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C596F83-E243-A52A-8B68-19DD89199A98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D63E722-5DE7-3625-824A-FB938B1DB615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5602700-884C-A567-C84E-99EB69BF973E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80296EDF-FAB1-44CE-2B21-EB9900DE4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986669D0-0847-6EB7-7600-10B922AE7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EB4B47FF-1C1B-D70D-EF44-360996027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4605BBBC-E7CF-789C-CC5C-4E2A9D951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7B8764A0-80B8-AD12-F8E4-D93E2D413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AFE3F1E1-56F2-9F13-2BF6-4DDC41AEA36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4" name="Image 3" descr="Une image contenant garçon, habits, personne, texte&#10;&#10;Le contenu généré par l’IA peut être incorrect.">
            <a:extLst>
              <a:ext uri="{FF2B5EF4-FFF2-40B4-BE49-F238E27FC236}">
                <a16:creationId xmlns:a16="http://schemas.microsoft.com/office/drawing/2014/main" id="{28F18A70-79E6-5BBE-2553-C4692F0D84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91" y="2058600"/>
            <a:ext cx="6938618" cy="3960000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9580406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7C855-3E94-F853-867A-B02BEEE95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CC5A418-70C8-BCD7-6173-19ED92252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17" y="789099"/>
            <a:ext cx="7886700" cy="720000"/>
          </a:xfrm>
        </p:spPr>
        <p:txBody>
          <a:bodyPr/>
          <a:lstStyle/>
          <a:p>
            <a:r>
              <a:rPr lang="ar-MA" sz="4000" dirty="0"/>
              <a:t>هيكلة حصة اليوم</a:t>
            </a:r>
            <a:endParaRPr lang="fr-MA" sz="4000" dirty="0">
              <a:solidFill>
                <a:srgbClr val="424D7A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808F199-47E9-298E-E990-840A88B7D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387611"/>
            <a:ext cx="5488778" cy="141518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DD2D4C0-C9F0-BD1D-B622-088D8B790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9908" y="1599707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24750E1A-19B2-32F7-908F-638FFAE629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1411980"/>
            <a:ext cx="468000" cy="468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3AD73A6-CF60-B16F-7DD9-1575ABCA5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2653644"/>
            <a:ext cx="5472000" cy="140587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EC456FB-C1E2-5BE8-A1CA-1E4A0029C1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37733" y="2840573"/>
            <a:ext cx="536339" cy="540000"/>
          </a:xfrm>
          <a:prstGeom prst="rect">
            <a:avLst/>
          </a:prstGeom>
        </p:spPr>
      </p:pic>
      <p:pic>
        <p:nvPicPr>
          <p:cNvPr id="8" name="Espace réservé pour une image  20">
            <a:extLst>
              <a:ext uri="{FF2B5EF4-FFF2-40B4-BE49-F238E27FC236}">
                <a16:creationId xmlns:a16="http://schemas.microsoft.com/office/drawing/2014/main" id="{C029688F-B394-8C1A-AEA1-6570605F8E3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1735881" y="2663169"/>
            <a:ext cx="468000" cy="468000"/>
          </a:xfrm>
          <a:prstGeom prst="rect">
            <a:avLst/>
          </a:prstGeom>
        </p:spPr>
      </p:pic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31E3161-26E8-0F6B-A3CC-03AF9EB21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935168"/>
            <a:ext cx="5525521" cy="140587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8A0A6DFF-7F39-1A90-C827-F2E41D3CA68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901677" y="4147264"/>
            <a:ext cx="424748" cy="540000"/>
          </a:xfrm>
          <a:prstGeom prst="rect">
            <a:avLst/>
          </a:prstGeom>
        </p:spPr>
      </p:pic>
      <p:pic>
        <p:nvPicPr>
          <p:cNvPr id="27" name="Espace réservé pour une image  20">
            <a:extLst>
              <a:ext uri="{FF2B5EF4-FFF2-40B4-BE49-F238E27FC236}">
                <a16:creationId xmlns:a16="http://schemas.microsoft.com/office/drawing/2014/main" id="{60423F5C-4BF9-B5D0-D8C8-916D530623A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38472" y="3949938"/>
            <a:ext cx="468000" cy="468000"/>
          </a:xfrm>
          <a:prstGeom prst="rect">
            <a:avLst/>
          </a:prstGeom>
        </p:spPr>
      </p:pic>
      <p:pic>
        <p:nvPicPr>
          <p:cNvPr id="9" name="Image 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03AA56-50B8-065F-D9BA-CAD6CEC11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713" y="5230922"/>
            <a:ext cx="5525521" cy="1415180"/>
          </a:xfrm>
          <a:prstGeom prst="rect">
            <a:avLst/>
          </a:prstGeom>
        </p:spPr>
      </p:pic>
      <p:pic>
        <p:nvPicPr>
          <p:cNvPr id="16" name="Espace réservé pour une image  20">
            <a:extLst>
              <a:ext uri="{FF2B5EF4-FFF2-40B4-BE49-F238E27FC236}">
                <a16:creationId xmlns:a16="http://schemas.microsoft.com/office/drawing/2014/main" id="{AA747764-36E9-3500-B1F8-96409B6DA91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81767" y="5263680"/>
            <a:ext cx="468000" cy="468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DA67D40-C90E-94FF-DAED-44F6ED4EB14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4512" b="-14512"/>
          <a:stretch>
            <a:fillRect/>
          </a:stretch>
        </p:blipFill>
        <p:spPr>
          <a:xfrm>
            <a:off x="6861132" y="5377545"/>
            <a:ext cx="540000" cy="540000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6E822ACE-CB1A-2AEA-FC9A-DC2A35426F30}"/>
              </a:ext>
            </a:extLst>
          </p:cNvPr>
          <p:cNvSpPr txBox="1"/>
          <p:nvPr/>
        </p:nvSpPr>
        <p:spPr>
          <a:xfrm>
            <a:off x="5893527" y="2813076"/>
            <a:ext cx="7457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7B65C67F-CB2A-1BF0-F346-FC7DEF5B0408}"/>
              </a:ext>
            </a:extLst>
          </p:cNvPr>
          <p:cNvSpPr txBox="1"/>
          <p:nvPr/>
        </p:nvSpPr>
        <p:spPr>
          <a:xfrm>
            <a:off x="5944823" y="5394891"/>
            <a:ext cx="694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30CF4400-3EC4-FD85-AC5A-1D1ED8425E2B}"/>
              </a:ext>
            </a:extLst>
          </p:cNvPr>
          <p:cNvSpPr txBox="1">
            <a:spLocks/>
          </p:cNvSpPr>
          <p:nvPr/>
        </p:nvSpPr>
        <p:spPr>
          <a:xfrm>
            <a:off x="2122822" y="314636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إستراتيجية شبكة الكلمة</a:t>
            </a:r>
          </a:p>
        </p:txBody>
      </p:sp>
      <p:sp>
        <p:nvSpPr>
          <p:cNvPr id="34" name="Espace réservé du texte 5">
            <a:extLst>
              <a:ext uri="{FF2B5EF4-FFF2-40B4-BE49-F238E27FC236}">
                <a16:creationId xmlns:a16="http://schemas.microsoft.com/office/drawing/2014/main" id="{8807DEB9-E6B9-5E7D-1563-FFB29F0CE993}"/>
              </a:ext>
            </a:extLst>
          </p:cNvPr>
          <p:cNvSpPr txBox="1">
            <a:spLocks/>
          </p:cNvSpPr>
          <p:nvPr/>
        </p:nvSpPr>
        <p:spPr>
          <a:xfrm>
            <a:off x="2122822" y="5733498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الكلمات البصرية (كُلَّ - فيما - بَلى- بَعْدَ - هذا)</a:t>
            </a:r>
          </a:p>
          <a:p>
            <a:pPr>
              <a:buClrTx/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 القراءة المشتركة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315BC0FD-ED84-F9CB-E2AF-9E02561E5AB8}"/>
              </a:ext>
            </a:extLst>
          </p:cNvPr>
          <p:cNvSpPr txBox="1"/>
          <p:nvPr/>
        </p:nvSpPr>
        <p:spPr>
          <a:xfrm>
            <a:off x="5414230" y="4080533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36" name="Espace réservé du texte 5">
            <a:extLst>
              <a:ext uri="{FF2B5EF4-FFF2-40B4-BE49-F238E27FC236}">
                <a16:creationId xmlns:a16="http://schemas.microsoft.com/office/drawing/2014/main" id="{6BEA925D-CD44-6538-A204-FED65AC84D97}"/>
              </a:ext>
            </a:extLst>
          </p:cNvPr>
          <p:cNvSpPr txBox="1">
            <a:spLocks/>
          </p:cNvSpPr>
          <p:nvPr/>
        </p:nvSpPr>
        <p:spPr>
          <a:xfrm>
            <a:off x="2122822" y="442315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سِرُّ </a:t>
            </a:r>
            <a:r>
              <a:rPr lang="ar-MA" sz="1400" b="1" dirty="0" err="1">
                <a:solidFill>
                  <a:srgbClr val="424D7B"/>
                </a:solidFill>
                <a:cs typeface="Microsoft Uighur" panose="02000000000000000000" pitchFamily="2" charset="-78"/>
              </a:rPr>
              <a:t>ٱلصَّداقَةِ</a:t>
            </a: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: توظيف الفعل الكلامي "اعتذار"</a:t>
            </a:r>
          </a:p>
        </p:txBody>
      </p:sp>
      <p:sp>
        <p:nvSpPr>
          <p:cNvPr id="37" name="Espace réservé du texte 5">
            <a:extLst>
              <a:ext uri="{FF2B5EF4-FFF2-40B4-BE49-F238E27FC236}">
                <a16:creationId xmlns:a16="http://schemas.microsoft.com/office/drawing/2014/main" id="{DB9F98EF-3576-109D-5F99-60A2999D772D}"/>
              </a:ext>
            </a:extLst>
          </p:cNvPr>
          <p:cNvSpPr txBox="1">
            <a:spLocks/>
          </p:cNvSpPr>
          <p:nvPr/>
        </p:nvSpPr>
        <p:spPr>
          <a:xfrm>
            <a:off x="2122822" y="18952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1400" b="1" dirty="0">
                <a:cs typeface="Microsoft Uighur" panose="02000000000000000000" pitchFamily="2" charset="-78"/>
              </a:rPr>
              <a:t>النشيد الوطني المغربي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704BEE71-C078-1CF7-1449-5A71C57D793F}"/>
              </a:ext>
            </a:extLst>
          </p:cNvPr>
          <p:cNvSpPr txBox="1"/>
          <p:nvPr/>
        </p:nvSpPr>
        <p:spPr>
          <a:xfrm>
            <a:off x="5233090" y="1538032"/>
            <a:ext cx="14061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-  01 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</p:spTree>
    <p:extLst>
      <p:ext uri="{BB962C8B-B14F-4D97-AF65-F5344CB8AC3E}">
        <p14:creationId xmlns:p14="http://schemas.microsoft.com/office/powerpoint/2010/main" val="2373013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03F69-F526-0C73-3240-21BD3860F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75F2BC-8F33-DFF9-C186-79E683E24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أحسنتم، لكي نعتذر لشخص عن تصرف سيئ نستعمل عبارات الاعتذار. من يقرأ؟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358E1BA4-6165-18DD-EAD1-7648FD7A2258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23318F6-19E2-B917-83F2-02FF61A42EC2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A428F60-A6EF-88B0-0364-A197A5E2BAB6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87978FC-E3F1-330A-F856-F8157ABC97E1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36AA2EB-0D44-016F-E6FA-787496AF866D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614B26E-7DDD-E8AA-CF73-72491865BCFC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52853271-5B15-7CEF-C66A-C0C5E7027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9828897B-E420-A901-8E6E-487A4E7FC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EFEF7B8B-4526-6A8D-499D-D64831111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4B53050C-9F12-E015-0B29-5E6EB5396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F771905-B8A4-78B7-95D0-547CE1DC7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" name="Google Shape;1486;p58">
            <a:extLst>
              <a:ext uri="{FF2B5EF4-FFF2-40B4-BE49-F238E27FC236}">
                <a16:creationId xmlns:a16="http://schemas.microsoft.com/office/drawing/2014/main" id="{7461BB24-5A2E-78E5-A20B-D21A4261259B}"/>
              </a:ext>
            </a:extLst>
          </p:cNvPr>
          <p:cNvSpPr txBox="1"/>
          <p:nvPr/>
        </p:nvSpPr>
        <p:spPr>
          <a:xfrm>
            <a:off x="1159183" y="2254591"/>
            <a:ext cx="2871676" cy="7831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914400" rtl="1"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ar-MA" sz="40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سامِحيني مِنْ فَضْلِك. </a:t>
            </a:r>
            <a:endParaRPr sz="4000" kern="0" dirty="0">
              <a:solidFill>
                <a:srgbClr val="424D7C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6" name="Google Shape;1486;p58">
            <a:extLst>
              <a:ext uri="{FF2B5EF4-FFF2-40B4-BE49-F238E27FC236}">
                <a16:creationId xmlns:a16="http://schemas.microsoft.com/office/drawing/2014/main" id="{18A0160A-CDA1-AFD6-9CB5-F00B022907DE}"/>
              </a:ext>
            </a:extLst>
          </p:cNvPr>
          <p:cNvSpPr txBox="1"/>
          <p:nvPr/>
        </p:nvSpPr>
        <p:spPr>
          <a:xfrm>
            <a:off x="5180923" y="3144767"/>
            <a:ext cx="3193326" cy="7831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914400" rtl="1"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ar-MA" sz="40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أَنا نادِمٌ عَلى ما فَعَلْتُ.</a:t>
            </a:r>
            <a:endParaRPr sz="4000" kern="0" dirty="0">
              <a:solidFill>
                <a:srgbClr val="424D7C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1" name="Google Shape;1486;p58">
            <a:extLst>
              <a:ext uri="{FF2B5EF4-FFF2-40B4-BE49-F238E27FC236}">
                <a16:creationId xmlns:a16="http://schemas.microsoft.com/office/drawing/2014/main" id="{D5B87F93-A501-33B4-9309-558ABFD3DBF9}"/>
              </a:ext>
            </a:extLst>
          </p:cNvPr>
          <p:cNvSpPr txBox="1"/>
          <p:nvPr/>
        </p:nvSpPr>
        <p:spPr>
          <a:xfrm>
            <a:off x="5163946" y="4519562"/>
            <a:ext cx="3193326" cy="7831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914400" rtl="1"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ar-MA" sz="40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أَرْجو أَنْ تَقْبَلي </a:t>
            </a:r>
            <a:r>
              <a:rPr lang="ar-MA" sz="4000" b="1" kern="0" dirty="0" err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ٱعْتِذاري</a:t>
            </a:r>
            <a:r>
              <a:rPr lang="ar-MA" sz="40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</a:t>
            </a:r>
            <a:endParaRPr sz="4000" kern="0" dirty="0">
              <a:solidFill>
                <a:srgbClr val="424D7C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2" name="Google Shape;1486;p58">
            <a:extLst>
              <a:ext uri="{FF2B5EF4-FFF2-40B4-BE49-F238E27FC236}">
                <a16:creationId xmlns:a16="http://schemas.microsoft.com/office/drawing/2014/main" id="{2F81AD52-2C22-CBC1-DBF9-67EF8C26AF19}"/>
              </a:ext>
            </a:extLst>
          </p:cNvPr>
          <p:cNvSpPr txBox="1"/>
          <p:nvPr/>
        </p:nvSpPr>
        <p:spPr>
          <a:xfrm>
            <a:off x="1159184" y="3820261"/>
            <a:ext cx="2871676" cy="7831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914400" rtl="1"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ar-MA" sz="40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لَمْ أَكُنْ أَقْصِدُ ذلِكَ.</a:t>
            </a:r>
            <a:endParaRPr sz="4000" kern="0" dirty="0">
              <a:solidFill>
                <a:srgbClr val="424D7C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3" name="Google Shape;1486;p58">
            <a:extLst>
              <a:ext uri="{FF2B5EF4-FFF2-40B4-BE49-F238E27FC236}">
                <a16:creationId xmlns:a16="http://schemas.microsoft.com/office/drawing/2014/main" id="{614C85D5-2E04-257F-16E2-419934E6FCE4}"/>
              </a:ext>
            </a:extLst>
          </p:cNvPr>
          <p:cNvSpPr txBox="1"/>
          <p:nvPr/>
        </p:nvSpPr>
        <p:spPr>
          <a:xfrm>
            <a:off x="1159183" y="5185681"/>
            <a:ext cx="2921251" cy="7831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914400" rtl="1"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ar-MA" sz="40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أَرْجو أَنْ تُسامِحيني.</a:t>
            </a:r>
            <a:endParaRPr sz="4000" kern="0" dirty="0">
              <a:solidFill>
                <a:srgbClr val="424D7C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4" name="Google Shape;1486;p58">
            <a:extLst>
              <a:ext uri="{FF2B5EF4-FFF2-40B4-BE49-F238E27FC236}">
                <a16:creationId xmlns:a16="http://schemas.microsoft.com/office/drawing/2014/main" id="{28983EE7-2403-D73E-AC52-02571CA5EF20}"/>
              </a:ext>
            </a:extLst>
          </p:cNvPr>
          <p:cNvSpPr txBox="1"/>
          <p:nvPr/>
        </p:nvSpPr>
        <p:spPr>
          <a:xfrm>
            <a:off x="5180923" y="1959647"/>
            <a:ext cx="3193326" cy="7831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914400" rtl="1"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ar-MA" sz="40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أَنا آسِفٌ جِدّاً.</a:t>
            </a:r>
            <a:endParaRPr sz="4000" kern="0" dirty="0">
              <a:solidFill>
                <a:srgbClr val="424D7C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98647DBC-8298-3590-3BE4-5CB4DC3B776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42014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C6E26B-6C1E-D18D-3DC9-AE7478658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5354B0-DAF2-B2CD-8F88-BEDDF4E5C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متى نعتذر للآخرين؟ اذكروا مواقف للاعتذار.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1BBEAD22-4C0F-557D-6A81-5D8EEFD927F5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0037CEF-9D46-5D8E-8DA5-DDEBE65F5655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0DCDEE8-67D2-D892-BDB0-5CFE8D7AA041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CF55E36-3BA6-9EBC-C9D9-A314D65B4630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002EF3-B3E4-8A67-257C-2F041C534DEA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9385DF3-2978-9A58-C974-6F75121933E5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7BE7965D-06E7-1B0B-E940-9CE0339D4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5D53BDC7-84C2-9399-1692-52DE8E944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886443AA-DFD8-F494-5537-796480C86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B30D8789-450B-B036-224F-2A9918B78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47CF4AA5-69EA-1996-AC28-47B0143F4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4" name="Espace réservé pour une image  12">
            <a:extLst>
              <a:ext uri="{FF2B5EF4-FFF2-40B4-BE49-F238E27FC236}">
                <a16:creationId xmlns:a16="http://schemas.microsoft.com/office/drawing/2014/main" id="{FE953878-CDB8-C061-F44E-EFCE73A3B5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654A99D-F6B0-666B-D841-39C250FDAF07}"/>
              </a:ext>
            </a:extLst>
          </p:cNvPr>
          <p:cNvSpPr txBox="1"/>
          <p:nvPr/>
        </p:nvSpPr>
        <p:spPr>
          <a:xfrm>
            <a:off x="2673220" y="2696547"/>
            <a:ext cx="37975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مَواقِفُ الِاعْتِذارِ</a:t>
            </a:r>
            <a:endParaRPr lang="fr-FR" sz="44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31727788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EE651-524B-6D65-80F9-AC2F50808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82FC56-03F4-1EF8-8A0F-C29B7F92E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هذه مواقف، ما هي تلك التي تدعو إلى الاعتذار؟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45A30CF8-0C91-5915-47F6-290B2BAE6151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DD3FA30-276F-BB77-8EB7-AAAC1EB8F993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D0D6594-0C12-6475-8E82-86DD66ED971F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05DC989-8F9A-F66C-25FE-DAEE4DDA2672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D13C691-5B20-698D-F0EA-551D67271B80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238595B-0295-A7B0-E6E7-1BEBB8B48B8B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AD54C72A-735C-AF0A-1BD0-1D3EA9D31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AE04D771-5312-3C4E-DD92-B14E6B395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C4AFC2F7-13AE-31CB-015D-18C0228B0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87B21D47-8E44-BE3D-4362-A653B5948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4C7FB118-D03A-5DD6-245A-28275704C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42C0EB49-37AE-C552-EF34-84C3CFFB44F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95901D1-4CCB-D42E-A88C-97991EE4C4E9}"/>
              </a:ext>
            </a:extLst>
          </p:cNvPr>
          <p:cNvSpPr txBox="1"/>
          <p:nvPr/>
        </p:nvSpPr>
        <p:spPr>
          <a:xfrm>
            <a:off x="4974042" y="1980978"/>
            <a:ext cx="3305211" cy="13280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عِنْدَ ٱلتَّأَخُّرِ عَنْ مَوْعِدِ ٱلْحِصَّةِ ٱلدِّراسِيَّةِ</a:t>
            </a:r>
            <a:endParaRPr lang="fr-FR" sz="3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BCFCBAD-1CBA-58F0-70F8-055078FBD3C4}"/>
              </a:ext>
            </a:extLst>
          </p:cNvPr>
          <p:cNvSpPr txBox="1"/>
          <p:nvPr/>
        </p:nvSpPr>
        <p:spPr>
          <a:xfrm>
            <a:off x="5040262" y="3636223"/>
            <a:ext cx="3296663" cy="7150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عِنْدَ ٱلتَّفَوُّقِ في ٱلِامْتِحانِ</a:t>
            </a:r>
            <a:endParaRPr lang="fr-FR" sz="3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11B70E0-4ECD-0E5A-6B2D-A15CB0118285}"/>
              </a:ext>
            </a:extLst>
          </p:cNvPr>
          <p:cNvSpPr txBox="1"/>
          <p:nvPr/>
        </p:nvSpPr>
        <p:spPr>
          <a:xfrm>
            <a:off x="5034790" y="4678533"/>
            <a:ext cx="3296663" cy="13280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عِنْدَ إِنْجازِ ٱلْواجِباتِ ٱلْمَنْزِلِيَّةِ في وَقْتِها</a:t>
            </a:r>
            <a:endParaRPr lang="fr-FR" sz="3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D74500C-EE7A-C969-398F-98AEB46233CA}"/>
              </a:ext>
            </a:extLst>
          </p:cNvPr>
          <p:cNvSpPr txBox="1"/>
          <p:nvPr/>
        </p:nvSpPr>
        <p:spPr>
          <a:xfrm>
            <a:off x="873297" y="1980979"/>
            <a:ext cx="3296663" cy="13280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عِنْدَ ٱلتَّشْويشِ عَلى زميلٍ أَثْناءَ ٱلدَّرْسِ</a:t>
            </a:r>
            <a:endParaRPr lang="fr-FR" sz="3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9D8A32B-4482-8B85-7E7D-549286773717}"/>
              </a:ext>
            </a:extLst>
          </p:cNvPr>
          <p:cNvSpPr txBox="1"/>
          <p:nvPr/>
        </p:nvSpPr>
        <p:spPr>
          <a:xfrm>
            <a:off x="900998" y="3636223"/>
            <a:ext cx="3296663" cy="7150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عِنْدَ ٱلْوَفاءِ بِوَعْدٍ</a:t>
            </a:r>
            <a:endParaRPr lang="fr-FR" sz="3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5438608-EF6B-AA9A-418C-2FB767A1FAD8}"/>
              </a:ext>
            </a:extLst>
          </p:cNvPr>
          <p:cNvSpPr txBox="1"/>
          <p:nvPr/>
        </p:nvSpPr>
        <p:spPr>
          <a:xfrm>
            <a:off x="900998" y="4678533"/>
            <a:ext cx="3296663" cy="13280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عِنْدَ إِتْلافِ شَيْءٍ يَخُصُّ شَخْصاً آخَرَ</a:t>
            </a:r>
            <a:endParaRPr lang="fr-FR" sz="3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98148792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3AB52-2E8B-E53D-A931-BEE596941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65A5CB-D989-2585-46DD-7C6ABEDE6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المواقف التي تدعو إلى الاعتذار أمامها علامة خضراء. من يقرؤها؟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BCBFB94-8D9A-20E6-1F71-E74A94B5CD8D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EB7E67F-D5BE-7AB2-8ACE-BDCAED7BB8A4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0156C7B-BEDB-0B63-F909-AE584971A83F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45D3CE1-55B3-4676-64B9-34345F21BCE0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C045CA6-897A-5E86-C78D-D04202070185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9AF6D73-A540-DCCD-BD52-1CB0B3480815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CB4ECAF5-D686-F7F3-EA04-C5E1AC59D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B4CFFF27-0356-9AFC-B672-3A2B0240C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616BA25-84F7-95D3-15F2-0C22BCDEF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DEE70203-6699-3C23-AE8B-78FA583E4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DA826EE-6760-D46A-24B6-63CC1EF34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25910DB9-637B-9E68-5E69-0B1ECF128FDF}"/>
              </a:ext>
            </a:extLst>
          </p:cNvPr>
          <p:cNvSpPr txBox="1"/>
          <p:nvPr/>
        </p:nvSpPr>
        <p:spPr>
          <a:xfrm>
            <a:off x="5063565" y="2149619"/>
            <a:ext cx="3305211" cy="11918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عِنْدَ ٱلتَّأَخُّرِ عَنْ مَوْعِدِ ٱلْحِصَّةِ ٱلدِّراسِيَّةِ</a:t>
            </a:r>
            <a:endParaRPr lang="fr-FR" sz="32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51336C2-CCD2-557E-7408-FBDBE4AB74EA}"/>
              </a:ext>
            </a:extLst>
          </p:cNvPr>
          <p:cNvSpPr txBox="1"/>
          <p:nvPr/>
        </p:nvSpPr>
        <p:spPr>
          <a:xfrm>
            <a:off x="5072114" y="3663518"/>
            <a:ext cx="3296663" cy="64698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عِنْدَ ٱلتَّفَوُّقِ في ٱلِامْتِحانِ</a:t>
            </a:r>
            <a:endParaRPr lang="fr-FR" sz="32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4E4D3F5-D089-627D-E60F-D6D0062F6363}"/>
              </a:ext>
            </a:extLst>
          </p:cNvPr>
          <p:cNvSpPr txBox="1"/>
          <p:nvPr/>
        </p:nvSpPr>
        <p:spPr>
          <a:xfrm>
            <a:off x="5072114" y="4580183"/>
            <a:ext cx="3296663" cy="11918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عِنْدَ إِنْجازِ ٱلْواجِباتِ ٱلْمَنْزِلِيَّةِ في وَقْتِها</a:t>
            </a:r>
            <a:endParaRPr lang="fr-FR" sz="32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4F02D51-2CDA-31A0-FF00-A9CB3692DFF4}"/>
              </a:ext>
            </a:extLst>
          </p:cNvPr>
          <p:cNvSpPr txBox="1"/>
          <p:nvPr/>
        </p:nvSpPr>
        <p:spPr>
          <a:xfrm>
            <a:off x="848575" y="2149619"/>
            <a:ext cx="3296663" cy="11918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عِنْدَ ٱلتَّشْويشِ عَلى زميلٍ أَثْناءَ ٱلدَّرْسِ</a:t>
            </a:r>
            <a:endParaRPr lang="fr-FR" sz="32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22BC0786-5FD4-8919-E5E8-0F8913E4BD94}"/>
              </a:ext>
            </a:extLst>
          </p:cNvPr>
          <p:cNvSpPr txBox="1"/>
          <p:nvPr/>
        </p:nvSpPr>
        <p:spPr>
          <a:xfrm>
            <a:off x="848575" y="3637316"/>
            <a:ext cx="3296663" cy="64698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عِنْدَ ٱلْوَفاءِ بِوَعْدٍ</a:t>
            </a:r>
            <a:endParaRPr lang="fr-FR" sz="32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6A6A6819-7127-24C1-3ED7-AFD9FCECD773}"/>
              </a:ext>
            </a:extLst>
          </p:cNvPr>
          <p:cNvSpPr txBox="1"/>
          <p:nvPr/>
        </p:nvSpPr>
        <p:spPr>
          <a:xfrm>
            <a:off x="848576" y="4580183"/>
            <a:ext cx="3296663" cy="11918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عِنْدَ إِتْلافِ شَيْءٍ يَخُصُّ شَخْصاً آخَرَ</a:t>
            </a:r>
            <a:endParaRPr lang="fr-FR" sz="32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" name="Espace réservé pour une image  12">
            <a:extLst>
              <a:ext uri="{FF2B5EF4-FFF2-40B4-BE49-F238E27FC236}">
                <a16:creationId xmlns:a16="http://schemas.microsoft.com/office/drawing/2014/main" id="{D5FEEF60-471E-A1D4-48CE-83B433F45C9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</p:spPr>
      </p:pic>
      <p:sp>
        <p:nvSpPr>
          <p:cNvPr id="13" name="Signe de multiplication 12">
            <a:extLst>
              <a:ext uri="{FF2B5EF4-FFF2-40B4-BE49-F238E27FC236}">
                <a16:creationId xmlns:a16="http://schemas.microsoft.com/office/drawing/2014/main" id="{76C25D18-5623-3C62-CA34-A63B484EFB62}"/>
              </a:ext>
            </a:extLst>
          </p:cNvPr>
          <p:cNvSpPr/>
          <p:nvPr/>
        </p:nvSpPr>
        <p:spPr>
          <a:xfrm>
            <a:off x="4030859" y="2364720"/>
            <a:ext cx="374007" cy="355268"/>
          </a:xfrm>
          <a:prstGeom prst="mathMultiply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24D7C"/>
              </a:solidFill>
            </a:endParaRPr>
          </a:p>
        </p:txBody>
      </p:sp>
      <p:sp>
        <p:nvSpPr>
          <p:cNvPr id="18" name="Signe de multiplication 17">
            <a:extLst>
              <a:ext uri="{FF2B5EF4-FFF2-40B4-BE49-F238E27FC236}">
                <a16:creationId xmlns:a16="http://schemas.microsoft.com/office/drawing/2014/main" id="{D0007238-7498-342F-CB67-D56523682199}"/>
              </a:ext>
            </a:extLst>
          </p:cNvPr>
          <p:cNvSpPr/>
          <p:nvPr/>
        </p:nvSpPr>
        <p:spPr>
          <a:xfrm>
            <a:off x="4030859" y="4755509"/>
            <a:ext cx="374007" cy="355268"/>
          </a:xfrm>
          <a:prstGeom prst="mathMultiply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24D7C"/>
              </a:solidFill>
            </a:endParaRPr>
          </a:p>
        </p:txBody>
      </p:sp>
      <p:sp>
        <p:nvSpPr>
          <p:cNvPr id="4" name="Signe de multiplication 3">
            <a:extLst>
              <a:ext uri="{FF2B5EF4-FFF2-40B4-BE49-F238E27FC236}">
                <a16:creationId xmlns:a16="http://schemas.microsoft.com/office/drawing/2014/main" id="{490C70FB-F394-8C0B-70C6-B7CF83EF044F}"/>
              </a:ext>
            </a:extLst>
          </p:cNvPr>
          <p:cNvSpPr/>
          <p:nvPr/>
        </p:nvSpPr>
        <p:spPr>
          <a:xfrm>
            <a:off x="8220780" y="2293832"/>
            <a:ext cx="457375" cy="527771"/>
          </a:xfrm>
          <a:prstGeom prst="mathMultiply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24D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086960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CF985-FD44-284B-1EF4-455AC5E64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BD78FFDB-B479-91B6-318E-6F279EADD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EF3FC7D3-16E7-32AB-47D1-DFBED1F025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71F05B45-4F3B-4AC0-FD76-415805DB6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/>
          <a:lstStyle/>
          <a:p>
            <a:r>
              <a:rPr lang="ar-MA" dirty="0">
                <a:solidFill>
                  <a:srgbClr val="424D7B"/>
                </a:solidFill>
              </a:rPr>
              <a:t>قراءة</a:t>
            </a:r>
            <a:endParaRPr lang="fr-MA" dirty="0"/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1C85B691-E8E6-CBFE-8F93-727DFAC3558A}"/>
              </a:ext>
            </a:extLst>
          </p:cNvPr>
          <p:cNvSpPr txBox="1">
            <a:spLocks/>
          </p:cNvSpPr>
          <p:nvPr/>
        </p:nvSpPr>
        <p:spPr>
          <a:xfrm>
            <a:off x="2438400" y="3158999"/>
            <a:ext cx="4794021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</a:pPr>
            <a:r>
              <a:rPr lang="ar-MA" sz="24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الكلمات البصرية (كُلَّ - فيما - بَلى- بَعْدَ -</a:t>
            </a:r>
            <a:r>
              <a:rPr lang="fr-FR" sz="2400" b="1" dirty="0">
                <a:solidFill>
                  <a:srgbClr val="424D7C"/>
                </a:solidFill>
              </a:rPr>
              <a:t> </a:t>
            </a:r>
            <a:r>
              <a:rPr lang="ar-MA" sz="24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التي -</a:t>
            </a:r>
            <a:r>
              <a:rPr lang="fr-FR" sz="24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هذا) </a:t>
            </a:r>
          </a:p>
          <a:p>
            <a:pPr>
              <a:buClr>
                <a:srgbClr val="424D7B"/>
              </a:buClr>
            </a:pPr>
            <a:r>
              <a:rPr lang="ar-MA" sz="24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القراءة المشتركة</a:t>
            </a:r>
          </a:p>
        </p:txBody>
      </p:sp>
      <p:pic>
        <p:nvPicPr>
          <p:cNvPr id="6" name="Espace réservé pour une image  20">
            <a:extLst>
              <a:ext uri="{FF2B5EF4-FFF2-40B4-BE49-F238E27FC236}">
                <a16:creationId xmlns:a16="http://schemas.microsoft.com/office/drawing/2014/main" id="{AED3BA7B-63D1-DAEB-A7B7-16C6E10F85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56326" y="1708939"/>
            <a:ext cx="612000" cy="612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BC60C81-D7D7-2EAD-6045-0B3B679B5792}"/>
              </a:ext>
            </a:extLst>
          </p:cNvPr>
          <p:cNvSpPr txBox="1"/>
          <p:nvPr/>
        </p:nvSpPr>
        <p:spPr>
          <a:xfrm>
            <a:off x="6110745" y="1754386"/>
            <a:ext cx="978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  <a:endParaRPr lang="fr-MA" sz="36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AE0F9D5-4852-7FCB-721B-1D5BF7E6E0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2411" y="1033363"/>
            <a:ext cx="360000" cy="36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43310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AF4C5F-B3D7-7128-6C48-81E18CF76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ستتدربون على قراءة  كلمات نصادفها في النصوص التي نقرؤها. ستساعدنا على القراءة بسرعة. </a:t>
            </a:r>
            <a:endParaRPr lang="fr-FR" sz="24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73E8B77-5DDB-0FA7-5389-56E6AEF08A5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7D569B-33B2-3605-ACF4-1397DF750642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7BE8A8-C44E-0BF9-0570-8A5B9B5DDA2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34BC359-4ECF-8101-9460-50CD56E6DD8B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A4B9D66-C155-41A3-9D86-C5CA610ECADD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FD513DF-5A1C-A7C8-19E7-11B7D157E7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A9DE639-1A62-5BC9-354A-312172DAE91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31750D4B-C681-9B97-7EB9-6D5DDF0A4D1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8099BC93-26AD-66F3-0A08-8DFB73D0E4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288066B-3982-B310-AE2B-DDD0CC88DE0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AF47EA2-85B1-3D39-29C7-31DED4076F2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/>
          <a:srcRect/>
          <a:stretch/>
        </p:blipFill>
        <p:spPr>
          <a:xfrm>
            <a:off x="7924800" y="684214"/>
            <a:ext cx="828000" cy="827999"/>
          </a:xfr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33750CE-1966-9A7B-2361-3A440C3EA7B2}"/>
              </a:ext>
            </a:extLst>
          </p:cNvPr>
          <p:cNvSpPr txBox="1"/>
          <p:nvPr/>
        </p:nvSpPr>
        <p:spPr>
          <a:xfrm>
            <a:off x="2463282" y="2855167"/>
            <a:ext cx="44507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66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اَلْكَلِماتُ </a:t>
            </a:r>
            <a:r>
              <a:rPr lang="ar-MA" sz="66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ٱلْبَصَرِيَّةُ</a:t>
            </a:r>
            <a:endParaRPr lang="fr-FR" sz="660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9578084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42B2ED-2899-2349-920E-75EF03C31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ستتدربون على قراءة  كلمات ستساعدنا </a:t>
            </a:r>
            <a:r>
              <a:rPr lang="ar-MA" sz="27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قراءة النصوص بسرعة. سأقرأ الكلمات تابعوا معي.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5971F2-BEC2-E05A-A5BD-EA3FBFA5424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EEBAD8-1DF3-EA6D-35ED-8C6E4F00CC0C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B45807-6A66-773A-FFE8-6873E27F3A61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79240F-837E-D965-B5BF-D957FC64BE16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21C703F-4DB3-742B-86AA-230B4D34C86A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92F6E39-0D4D-225C-D372-9CF359A3C46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3BD5244-B10F-0684-FC9C-2FC4A65AB5E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4D4F284-02A0-97CC-2AFE-813107A5508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8F188C6-C13A-4670-666A-8680D03A2E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A80B971-4AA8-C31F-6D66-5B5245777C9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Google Shape;1666;p201">
            <a:extLst>
              <a:ext uri="{FF2B5EF4-FFF2-40B4-BE49-F238E27FC236}">
                <a16:creationId xmlns:a16="http://schemas.microsoft.com/office/drawing/2014/main" id="{B9497249-B6DA-2703-F10E-E2E5DF0D427D}"/>
              </a:ext>
            </a:extLst>
          </p:cNvPr>
          <p:cNvSpPr/>
          <p:nvPr/>
        </p:nvSpPr>
        <p:spPr>
          <a:xfrm>
            <a:off x="6499764" y="2604089"/>
            <a:ext cx="1584000" cy="936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بَلى</a:t>
            </a:r>
          </a:p>
        </p:txBody>
      </p:sp>
      <p:sp>
        <p:nvSpPr>
          <p:cNvPr id="21" name="Google Shape;1667;p201">
            <a:extLst>
              <a:ext uri="{FF2B5EF4-FFF2-40B4-BE49-F238E27FC236}">
                <a16:creationId xmlns:a16="http://schemas.microsoft.com/office/drawing/2014/main" id="{2F025092-BDD5-780D-6CC4-0AB7E1724C86}"/>
              </a:ext>
            </a:extLst>
          </p:cNvPr>
          <p:cNvSpPr/>
          <p:nvPr/>
        </p:nvSpPr>
        <p:spPr>
          <a:xfrm>
            <a:off x="3967506" y="2604089"/>
            <a:ext cx="1584000" cy="936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بَعْدَ</a:t>
            </a:r>
          </a:p>
        </p:txBody>
      </p:sp>
      <p:sp>
        <p:nvSpPr>
          <p:cNvPr id="23" name="Google Shape;1668;p201">
            <a:extLst>
              <a:ext uri="{FF2B5EF4-FFF2-40B4-BE49-F238E27FC236}">
                <a16:creationId xmlns:a16="http://schemas.microsoft.com/office/drawing/2014/main" id="{FEE0C85B-89A3-09B1-034C-94E09FA58FFF}"/>
              </a:ext>
            </a:extLst>
          </p:cNvPr>
          <p:cNvSpPr/>
          <p:nvPr/>
        </p:nvSpPr>
        <p:spPr>
          <a:xfrm>
            <a:off x="893413" y="2604089"/>
            <a:ext cx="1584000" cy="936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فيما</a:t>
            </a:r>
          </a:p>
        </p:txBody>
      </p:sp>
      <p:sp>
        <p:nvSpPr>
          <p:cNvPr id="24" name="Google Shape;1669;p201">
            <a:extLst>
              <a:ext uri="{FF2B5EF4-FFF2-40B4-BE49-F238E27FC236}">
                <a16:creationId xmlns:a16="http://schemas.microsoft.com/office/drawing/2014/main" id="{CE7C8EE7-32EF-C76F-DB5F-14DA8C86D685}"/>
              </a:ext>
            </a:extLst>
          </p:cNvPr>
          <p:cNvSpPr/>
          <p:nvPr/>
        </p:nvSpPr>
        <p:spPr>
          <a:xfrm>
            <a:off x="5454284" y="4159100"/>
            <a:ext cx="1584000" cy="936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هذا</a:t>
            </a:r>
            <a:endParaRPr lang="ar-MA" sz="5400" b="1" kern="0" dirty="0">
              <a:solidFill>
                <a:srgbClr val="424D7C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671;p201">
            <a:extLst>
              <a:ext uri="{FF2B5EF4-FFF2-40B4-BE49-F238E27FC236}">
                <a16:creationId xmlns:a16="http://schemas.microsoft.com/office/drawing/2014/main" id="{6C68A563-75A8-8085-B125-2BD15F6D8B6A}"/>
              </a:ext>
            </a:extLst>
          </p:cNvPr>
          <p:cNvSpPr/>
          <p:nvPr/>
        </p:nvSpPr>
        <p:spPr>
          <a:xfrm>
            <a:off x="2383506" y="4159100"/>
            <a:ext cx="1584000" cy="936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كُلَّ</a:t>
            </a:r>
          </a:p>
        </p:txBody>
      </p:sp>
      <p:pic>
        <p:nvPicPr>
          <p:cNvPr id="7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B7A65FE-76B8-F257-4EC2-E60DB9245AC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/>
          <a:srcRect/>
          <a:stretch/>
        </p:blipFill>
        <p:spPr>
          <a:xfrm>
            <a:off x="7924800" y="684214"/>
            <a:ext cx="828000" cy="827999"/>
          </a:xfrm>
        </p:spPr>
      </p:pic>
    </p:spTree>
    <p:extLst>
      <p:ext uri="{BB962C8B-B14F-4D97-AF65-F5344CB8AC3E}">
        <p14:creationId xmlns:p14="http://schemas.microsoft.com/office/powerpoint/2010/main" val="3106399113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22D1E-2445-7800-4D65-E4CAAA871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B65022-12BA-25CC-A535-D37EAAC7D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853" y="756000"/>
            <a:ext cx="6968520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دوركم. ستقرؤون الكلمات قبل أن تختفي. من يقرأ؟</a:t>
            </a:r>
            <a:endParaRPr lang="ar-MA" sz="2400" i="1" dirty="0"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3" name="Espace réservé pour une image  22">
            <a:extLst>
              <a:ext uri="{FF2B5EF4-FFF2-40B4-BE49-F238E27FC236}">
                <a16:creationId xmlns:a16="http://schemas.microsoft.com/office/drawing/2014/main" id="{0D9D9459-FF6F-90C6-94F0-8431B727C7B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4F41D1E-8F5F-81FD-8EE0-7FFA3D76367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3B1B18-82BE-4C76-D71B-15704F373466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C6FC0C-E915-DA87-4004-8C327955690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2CCDF1B-D6C7-3E38-8E8E-347A6280B062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D37414-326E-1C53-FDFB-E2BA35205BFB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76854E68-74EC-0FDA-9FA1-A94B241195E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6070618-6913-4D99-9DD3-01D1142A85B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65825A8-ADE3-E87C-D34D-35A9218A7DB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3DDA365-EC5E-E359-C731-EDF41283E3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ADDE881-DF2F-41E2-03AC-29C98A89A43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Google Shape;1666;p201">
            <a:extLst>
              <a:ext uri="{FF2B5EF4-FFF2-40B4-BE49-F238E27FC236}">
                <a16:creationId xmlns:a16="http://schemas.microsoft.com/office/drawing/2014/main" id="{F5E79A9D-C62F-42F0-3BFC-AACECC3FEC56}"/>
              </a:ext>
            </a:extLst>
          </p:cNvPr>
          <p:cNvSpPr/>
          <p:nvPr/>
        </p:nvSpPr>
        <p:spPr>
          <a:xfrm>
            <a:off x="5447222" y="4399696"/>
            <a:ext cx="1584000" cy="936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بَلى</a:t>
            </a:r>
          </a:p>
        </p:txBody>
      </p:sp>
      <p:sp>
        <p:nvSpPr>
          <p:cNvPr id="22" name="Google Shape;1667;p201">
            <a:extLst>
              <a:ext uri="{FF2B5EF4-FFF2-40B4-BE49-F238E27FC236}">
                <a16:creationId xmlns:a16="http://schemas.microsoft.com/office/drawing/2014/main" id="{8FE0733F-ACC1-030A-DDB0-272EA2AEAD20}"/>
              </a:ext>
            </a:extLst>
          </p:cNvPr>
          <p:cNvSpPr/>
          <p:nvPr/>
        </p:nvSpPr>
        <p:spPr>
          <a:xfrm>
            <a:off x="3967506" y="2604089"/>
            <a:ext cx="1584000" cy="936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بَعْدَ</a:t>
            </a:r>
          </a:p>
        </p:txBody>
      </p:sp>
      <p:sp>
        <p:nvSpPr>
          <p:cNvPr id="24" name="Google Shape;1668;p201">
            <a:extLst>
              <a:ext uri="{FF2B5EF4-FFF2-40B4-BE49-F238E27FC236}">
                <a16:creationId xmlns:a16="http://schemas.microsoft.com/office/drawing/2014/main" id="{EFCA23B9-E9D4-8E85-ABDE-EC4B0AFBF5BE}"/>
              </a:ext>
            </a:extLst>
          </p:cNvPr>
          <p:cNvSpPr/>
          <p:nvPr/>
        </p:nvSpPr>
        <p:spPr>
          <a:xfrm>
            <a:off x="2624241" y="4399696"/>
            <a:ext cx="1584000" cy="936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فيما</a:t>
            </a:r>
          </a:p>
        </p:txBody>
      </p:sp>
      <p:sp>
        <p:nvSpPr>
          <p:cNvPr id="25" name="Google Shape;1669;p201">
            <a:extLst>
              <a:ext uri="{FF2B5EF4-FFF2-40B4-BE49-F238E27FC236}">
                <a16:creationId xmlns:a16="http://schemas.microsoft.com/office/drawing/2014/main" id="{1A42BB0A-BCF4-D505-4795-29D5399388EC}"/>
              </a:ext>
            </a:extLst>
          </p:cNvPr>
          <p:cNvSpPr/>
          <p:nvPr/>
        </p:nvSpPr>
        <p:spPr>
          <a:xfrm>
            <a:off x="6788902" y="2604089"/>
            <a:ext cx="1584000" cy="936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هذا</a:t>
            </a:r>
            <a:endParaRPr lang="ar-MA" sz="5400" b="1" kern="0" dirty="0">
              <a:solidFill>
                <a:srgbClr val="424D7C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671;p201">
            <a:extLst>
              <a:ext uri="{FF2B5EF4-FFF2-40B4-BE49-F238E27FC236}">
                <a16:creationId xmlns:a16="http://schemas.microsoft.com/office/drawing/2014/main" id="{E062148B-F795-BC28-61D2-CF52FC47B800}"/>
              </a:ext>
            </a:extLst>
          </p:cNvPr>
          <p:cNvSpPr/>
          <p:nvPr/>
        </p:nvSpPr>
        <p:spPr>
          <a:xfrm>
            <a:off x="1146110" y="2645923"/>
            <a:ext cx="1584000" cy="936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كُلَّ</a:t>
            </a:r>
          </a:p>
        </p:txBody>
      </p:sp>
    </p:spTree>
    <p:extLst>
      <p:ext uri="{BB962C8B-B14F-4D97-AF65-F5344CB8AC3E}">
        <p14:creationId xmlns:p14="http://schemas.microsoft.com/office/powerpoint/2010/main" val="21804723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2" grpId="0" animBg="1"/>
      <p:bldP spid="24" grpId="0" animBg="1"/>
      <p:bldP spid="25" grpId="0" animBg="1"/>
      <p:bldP spid="2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A42F4-6415-6C4C-D735-CC5E12D7F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29FCF0-B331-9C12-0E9E-55C3C2117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</a:p>
        </p:txBody>
      </p:sp>
      <p:pic>
        <p:nvPicPr>
          <p:cNvPr id="23" name="Espace réservé pour une image  22">
            <a:extLst>
              <a:ext uri="{FF2B5EF4-FFF2-40B4-BE49-F238E27FC236}">
                <a16:creationId xmlns:a16="http://schemas.microsoft.com/office/drawing/2014/main" id="{0294258D-49F4-926F-BCE0-7D641DCB199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CC9DEAB-4F7A-C858-D8D6-48BB4DC6DFD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80649B-770F-2004-0302-D787C68B3D7B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E8E47C-BD44-E5D3-C826-3C940B01A63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5D1174-D562-B3A9-1FF5-18B5FF0F9E54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14E924-86E1-4F53-8453-7A0A6FF95179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1ADC289-0334-DAB9-0E72-A4863092E59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8DA4D4E-530E-EBDD-215A-AC3D2ADD146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F5B6D15-891A-65DF-0460-B9910589949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2F175C1-B2E3-D023-29A1-85A7AA44AC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9B5181F-9188-42F8-74F3-9BBBF64D105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Google Shape;1666;p201">
            <a:extLst>
              <a:ext uri="{FF2B5EF4-FFF2-40B4-BE49-F238E27FC236}">
                <a16:creationId xmlns:a16="http://schemas.microsoft.com/office/drawing/2014/main" id="{A928D2A0-F8B3-CAAD-5139-27318399BDCB}"/>
              </a:ext>
            </a:extLst>
          </p:cNvPr>
          <p:cNvSpPr/>
          <p:nvPr/>
        </p:nvSpPr>
        <p:spPr>
          <a:xfrm>
            <a:off x="799506" y="2524139"/>
            <a:ext cx="1584000" cy="936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بَلى</a:t>
            </a:r>
          </a:p>
        </p:txBody>
      </p:sp>
      <p:sp>
        <p:nvSpPr>
          <p:cNvPr id="12" name="Google Shape;1667;p201">
            <a:extLst>
              <a:ext uri="{FF2B5EF4-FFF2-40B4-BE49-F238E27FC236}">
                <a16:creationId xmlns:a16="http://schemas.microsoft.com/office/drawing/2014/main" id="{E7C2CE35-1B53-C25A-AB85-2C926DB3B7F0}"/>
              </a:ext>
            </a:extLst>
          </p:cNvPr>
          <p:cNvSpPr/>
          <p:nvPr/>
        </p:nvSpPr>
        <p:spPr>
          <a:xfrm>
            <a:off x="5176496" y="4172218"/>
            <a:ext cx="1584000" cy="936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بَعْدَ</a:t>
            </a:r>
          </a:p>
        </p:txBody>
      </p:sp>
      <p:sp>
        <p:nvSpPr>
          <p:cNvPr id="13" name="Google Shape;1668;p201">
            <a:extLst>
              <a:ext uri="{FF2B5EF4-FFF2-40B4-BE49-F238E27FC236}">
                <a16:creationId xmlns:a16="http://schemas.microsoft.com/office/drawing/2014/main" id="{C8E96C20-4AA0-EBE3-00A8-E421C46F946C}"/>
              </a:ext>
            </a:extLst>
          </p:cNvPr>
          <p:cNvSpPr/>
          <p:nvPr/>
        </p:nvSpPr>
        <p:spPr>
          <a:xfrm>
            <a:off x="3744000" y="2524139"/>
            <a:ext cx="1584000" cy="936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فيما</a:t>
            </a:r>
          </a:p>
        </p:txBody>
      </p:sp>
      <p:sp>
        <p:nvSpPr>
          <p:cNvPr id="14" name="Google Shape;1669;p201">
            <a:extLst>
              <a:ext uri="{FF2B5EF4-FFF2-40B4-BE49-F238E27FC236}">
                <a16:creationId xmlns:a16="http://schemas.microsoft.com/office/drawing/2014/main" id="{9E1B7748-E622-0E0A-151B-B1A732C7D7D9}"/>
              </a:ext>
            </a:extLst>
          </p:cNvPr>
          <p:cNvSpPr/>
          <p:nvPr/>
        </p:nvSpPr>
        <p:spPr>
          <a:xfrm>
            <a:off x="2383506" y="4172218"/>
            <a:ext cx="1584000" cy="936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هذا</a:t>
            </a:r>
            <a:endParaRPr lang="ar-MA" sz="5400" b="1" kern="0" dirty="0">
              <a:solidFill>
                <a:srgbClr val="424D7C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671;p201">
            <a:extLst>
              <a:ext uri="{FF2B5EF4-FFF2-40B4-BE49-F238E27FC236}">
                <a16:creationId xmlns:a16="http://schemas.microsoft.com/office/drawing/2014/main" id="{387469FB-66ED-5F62-8FE5-E39F90021B8A}"/>
              </a:ext>
            </a:extLst>
          </p:cNvPr>
          <p:cNvSpPr/>
          <p:nvPr/>
        </p:nvSpPr>
        <p:spPr>
          <a:xfrm>
            <a:off x="6616716" y="2566244"/>
            <a:ext cx="1584000" cy="936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كُلُّ</a:t>
            </a:r>
          </a:p>
        </p:txBody>
      </p:sp>
    </p:spTree>
    <p:extLst>
      <p:ext uri="{BB962C8B-B14F-4D97-AF65-F5344CB8AC3E}">
        <p14:creationId xmlns:p14="http://schemas.microsoft.com/office/powerpoint/2010/main" val="6159609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DFA2D-AA15-EB7C-B0BC-62CC9064C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1666B8-1820-886E-A26C-6712E2A9D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</a:p>
        </p:txBody>
      </p:sp>
      <p:pic>
        <p:nvPicPr>
          <p:cNvPr id="23" name="Espace réservé pour une image  22">
            <a:extLst>
              <a:ext uri="{FF2B5EF4-FFF2-40B4-BE49-F238E27FC236}">
                <a16:creationId xmlns:a16="http://schemas.microsoft.com/office/drawing/2014/main" id="{E03095ED-5687-52C5-4024-EFD890AC285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5CBDD47-7752-D020-5467-F0D96C095F2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BD6DBD-0DE7-CAD2-DBFC-8E8DA1D411FA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557DA4-339D-FBD0-5A34-934749AA42D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03ECE8-9340-2959-EFBD-F01877B25708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7F0481-3A0A-49B5-CC48-77256BB3397F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80008C5-0B29-D5C6-3FE7-5A6AEE5ACA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88AF09D-AC40-F335-152D-210A8734AF4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D2C1BB2-7289-2169-F0AE-CA67D8017D7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36F7D2E-65A7-AACE-60FA-34B3257AD4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80A057E-DB93-C502-7867-D9264FA74C9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Google Shape;1666;p201">
            <a:extLst>
              <a:ext uri="{FF2B5EF4-FFF2-40B4-BE49-F238E27FC236}">
                <a16:creationId xmlns:a16="http://schemas.microsoft.com/office/drawing/2014/main" id="{A2587258-890F-7866-FDF4-7E907B7768BE}"/>
              </a:ext>
            </a:extLst>
          </p:cNvPr>
          <p:cNvSpPr/>
          <p:nvPr/>
        </p:nvSpPr>
        <p:spPr>
          <a:xfrm>
            <a:off x="799506" y="2524139"/>
            <a:ext cx="1584000" cy="936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بَلى</a:t>
            </a:r>
          </a:p>
        </p:txBody>
      </p:sp>
      <p:sp>
        <p:nvSpPr>
          <p:cNvPr id="22" name="Google Shape;1667;p201">
            <a:extLst>
              <a:ext uri="{FF2B5EF4-FFF2-40B4-BE49-F238E27FC236}">
                <a16:creationId xmlns:a16="http://schemas.microsoft.com/office/drawing/2014/main" id="{00C0EB51-D758-3299-0A3B-2D22173B84DD}"/>
              </a:ext>
            </a:extLst>
          </p:cNvPr>
          <p:cNvSpPr/>
          <p:nvPr/>
        </p:nvSpPr>
        <p:spPr>
          <a:xfrm>
            <a:off x="5176496" y="4172218"/>
            <a:ext cx="1584000" cy="936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بَعْدَ</a:t>
            </a:r>
          </a:p>
        </p:txBody>
      </p:sp>
      <p:sp>
        <p:nvSpPr>
          <p:cNvPr id="24" name="Google Shape;1668;p201">
            <a:extLst>
              <a:ext uri="{FF2B5EF4-FFF2-40B4-BE49-F238E27FC236}">
                <a16:creationId xmlns:a16="http://schemas.microsoft.com/office/drawing/2014/main" id="{5D07C7FB-D242-8C1C-4623-26E79D9413E2}"/>
              </a:ext>
            </a:extLst>
          </p:cNvPr>
          <p:cNvSpPr/>
          <p:nvPr/>
        </p:nvSpPr>
        <p:spPr>
          <a:xfrm>
            <a:off x="3744000" y="2524139"/>
            <a:ext cx="1584000" cy="936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فيما</a:t>
            </a:r>
          </a:p>
        </p:txBody>
      </p:sp>
      <p:sp>
        <p:nvSpPr>
          <p:cNvPr id="25" name="Google Shape;1669;p201">
            <a:extLst>
              <a:ext uri="{FF2B5EF4-FFF2-40B4-BE49-F238E27FC236}">
                <a16:creationId xmlns:a16="http://schemas.microsoft.com/office/drawing/2014/main" id="{80A49AEE-653F-67D3-7A9B-CBD30EEE0B08}"/>
              </a:ext>
            </a:extLst>
          </p:cNvPr>
          <p:cNvSpPr/>
          <p:nvPr/>
        </p:nvSpPr>
        <p:spPr>
          <a:xfrm>
            <a:off x="2383506" y="4172218"/>
            <a:ext cx="1584000" cy="936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هذا</a:t>
            </a:r>
            <a:endParaRPr lang="ar-MA" sz="5400" b="1" kern="0" dirty="0">
              <a:solidFill>
                <a:srgbClr val="424D7C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671;p201">
            <a:extLst>
              <a:ext uri="{FF2B5EF4-FFF2-40B4-BE49-F238E27FC236}">
                <a16:creationId xmlns:a16="http://schemas.microsoft.com/office/drawing/2014/main" id="{916B2C59-C056-6254-1FF0-BF6A392BE004}"/>
              </a:ext>
            </a:extLst>
          </p:cNvPr>
          <p:cNvSpPr/>
          <p:nvPr/>
        </p:nvSpPr>
        <p:spPr>
          <a:xfrm>
            <a:off x="6616716" y="2566244"/>
            <a:ext cx="1584000" cy="936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كُلُّ</a:t>
            </a:r>
          </a:p>
        </p:txBody>
      </p:sp>
    </p:spTree>
    <p:extLst>
      <p:ext uri="{BB962C8B-B14F-4D97-AF65-F5344CB8AC3E}">
        <p14:creationId xmlns:p14="http://schemas.microsoft.com/office/powerpoint/2010/main" val="29382429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2" grpId="0" animBg="1"/>
      <p:bldP spid="22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305CEE-5B26-0578-4F48-F57D4C30E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MA" sz="5400" dirty="0"/>
              <a:t>عند نهاية الحصة</a:t>
            </a:r>
            <a:endParaRPr lang="fr-MA" sz="5400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F1128A24-44E3-82C7-AFAB-763907C02A44}"/>
              </a:ext>
            </a:extLst>
          </p:cNvPr>
          <p:cNvSpPr txBox="1"/>
          <p:nvPr/>
        </p:nvSpPr>
        <p:spPr>
          <a:xfrm>
            <a:off x="1484028" y="1939195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على الأقل </a:t>
            </a:r>
            <a:r>
              <a:rPr lang="fr-FR" sz="3200" b="1" kern="0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80%</a:t>
            </a:r>
            <a:r>
              <a:rPr lang="ar-MA" sz="3200" b="1" kern="0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من المتعلمين 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سيكونون قادرين على</a:t>
            </a:r>
            <a:r>
              <a:rPr lang="en-GB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 </a:t>
            </a:r>
            <a:endParaRPr lang="fr-FR" sz="32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C37B0FCE-6495-B955-EF1A-DE4214D89669}"/>
              </a:ext>
            </a:extLst>
          </p:cNvPr>
          <p:cNvGrpSpPr/>
          <p:nvPr/>
        </p:nvGrpSpPr>
        <p:grpSpPr>
          <a:xfrm>
            <a:off x="1224000" y="2807138"/>
            <a:ext cx="6696000" cy="890781"/>
            <a:chOff x="1331545" y="2851205"/>
            <a:chExt cx="6696000" cy="890781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9F8D8C7-9507-63CE-2AE3-DECE17F4B29F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55B04E-3C3D-3F1A-E6EA-E9E57D0697FC}"/>
                </a:ext>
              </a:extLst>
            </p:cNvPr>
            <p:cNvSpPr/>
            <p:nvPr/>
          </p:nvSpPr>
          <p:spPr>
            <a:xfrm>
              <a:off x="1479176" y="3199690"/>
              <a:ext cx="478715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تَوْظيفِ إسْتْراتيجِيَّةِ شبكة الكلمة لتنمية رصيدهم المعجمي.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7ACE52EA-E686-0295-6C37-F75BB849C1E8}"/>
              </a:ext>
            </a:extLst>
          </p:cNvPr>
          <p:cNvGrpSpPr/>
          <p:nvPr/>
        </p:nvGrpSpPr>
        <p:grpSpPr>
          <a:xfrm>
            <a:off x="1224000" y="3697919"/>
            <a:ext cx="6696000" cy="890781"/>
            <a:chOff x="1331545" y="2851205"/>
            <a:chExt cx="6696000" cy="890781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4F9AE84-3F8A-A221-AEB5-F192297F617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D99DB0A-3584-9A33-BD4F-26F6665A6A55}"/>
                </a:ext>
              </a:extLst>
            </p:cNvPr>
            <p:cNvSpPr/>
            <p:nvPr/>
          </p:nvSpPr>
          <p:spPr>
            <a:xfrm>
              <a:off x="1331545" y="3190359"/>
              <a:ext cx="493478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تعرف و توظيف الفعل الكلامي "اعتذار" في وضعيات جديدة.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B43C3F9-6599-3EDA-E1AE-D7611648D265}"/>
              </a:ext>
            </a:extLst>
          </p:cNvPr>
          <p:cNvGrpSpPr/>
          <p:nvPr/>
        </p:nvGrpSpPr>
        <p:grpSpPr>
          <a:xfrm>
            <a:off x="1224000" y="4588700"/>
            <a:ext cx="6696000" cy="890781"/>
            <a:chOff x="1331545" y="2851205"/>
            <a:chExt cx="6696000" cy="890781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3B1F021-E674-23A7-4837-8639585951E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34F9FC-7880-2B36-D784-E8067F81A8F8}"/>
                </a:ext>
              </a:extLst>
            </p:cNvPr>
            <p:cNvSpPr/>
            <p:nvPr/>
          </p:nvSpPr>
          <p:spPr>
            <a:xfrm>
              <a:off x="1479176" y="3199690"/>
              <a:ext cx="478715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  الكلمات البصرية ونص القراءة المشتركة بطلاقة.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9938183"/>
      </p:ext>
    </p:extLst>
  </p:cSld>
  <p:clrMapOvr>
    <a:masterClrMapping/>
  </p:clrMapOvr>
  <p:transition spd="slow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BF6E8B-9AA0-C325-B239-A667AEFED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ستتدربون على قراءة فقرة بدقة وسرعة. نتذكر أولا قواعد القراءة بطلاقة. من يقرأ؟</a:t>
            </a:r>
            <a:endParaRPr lang="fr-FR" sz="2400" b="1" dirty="0"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D7DD89-5EB8-FA5C-1860-132A4815BDF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196993-46F2-C853-1485-7464DCB328CC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4B09F6-123D-31FA-4F62-7BCD91574190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48FB69-6562-981D-0F52-B4824A157FF6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E939D7-13DA-6CC0-DEBB-C2DE37DDD3A5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9B706B8-DD21-0D07-29E8-656D1E50FE8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27B194A-0709-7E96-C4D0-2D820ECB095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AD8E286-D8D6-8822-2641-67C84AF882B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DD718F2-07AF-4F33-6E90-9F380DA900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338C6A7-C04D-83FE-DD58-09C381FE7A6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5075084-C629-503A-4B1C-E3DE153998C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/>
          <a:srcRect/>
          <a:stretch/>
        </p:blipFill>
        <p:spPr>
          <a:xfrm>
            <a:off x="7924800" y="684214"/>
            <a:ext cx="828000" cy="827999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CDECE0AA-C633-44BA-66AA-2C5D9B1F863F}"/>
              </a:ext>
            </a:extLst>
          </p:cNvPr>
          <p:cNvSpPr txBox="1"/>
          <p:nvPr/>
        </p:nvSpPr>
        <p:spPr>
          <a:xfrm>
            <a:off x="1542661" y="2174033"/>
            <a:ext cx="66055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 rtl="1">
              <a:buAutoNum type="arabicPeriod"/>
            </a:pPr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أَنْطِقُ </a:t>
            </a:r>
            <a:r>
              <a:rPr lang="ar-MA" sz="4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ٱلْكَلِماتِ</a:t>
            </a:r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بِشَكْلٍ صَحيحٍ؛</a:t>
            </a:r>
          </a:p>
          <a:p>
            <a:pPr marL="342900" indent="-342900" algn="r" rtl="1">
              <a:buAutoNum type="arabicPeriod"/>
            </a:pPr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أَسْتَرْسِلُ بِوَصْلِ </a:t>
            </a:r>
            <a:r>
              <a:rPr lang="ar-MA" sz="4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ٱلْكَلِماتِ</a:t>
            </a:r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بَعْضَها بِبَعْضٍ؛</a:t>
            </a:r>
          </a:p>
          <a:p>
            <a:pPr marL="342900" indent="-342900" algn="r" rtl="1">
              <a:buAutoNum type="arabicPeriod"/>
            </a:pPr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لا أَنْطِقُ هَمْزَةَ </a:t>
            </a:r>
            <a:r>
              <a:rPr lang="ar-MA" sz="4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ٱلْوَصْلِ</a:t>
            </a:r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وَسَطَ </a:t>
            </a:r>
            <a:r>
              <a:rPr lang="ar-MA" sz="4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ٱلْكَلامِ</a:t>
            </a:r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؛</a:t>
            </a:r>
          </a:p>
          <a:p>
            <a:pPr marL="342900" indent="-342900" algn="r" rtl="1">
              <a:buAutoNum type="arabicPeriod"/>
            </a:pPr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أَلْتَزِمُ </a:t>
            </a:r>
            <a:r>
              <a:rPr lang="ar-MA" sz="4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ٱلْوَقْفَ</a:t>
            </a:r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عِنْدَ عَلاماتِ </a:t>
            </a:r>
            <a:r>
              <a:rPr lang="ar-MA" sz="4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ٱلتَّرْقيمِ</a:t>
            </a:r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48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46544786"/>
      </p:ext>
    </p:extLst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17CEA-B1B1-6029-20A5-946EBCF0C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5FDB49-4A30-0FAA-9877-BAF9C282E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 – تابعوا جيدا </a:t>
            </a:r>
            <a:endParaRPr lang="fr-FR" sz="2400" b="1" dirty="0"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74BF15-0A2A-2912-E093-1B239D0D7B8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BBCB61-3D1A-434E-CB0B-FBA8374101CE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5A273E-DA7B-FCB4-5277-143CE0FC876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B1B53F-F1C4-9F37-F92F-2172D1DD5B98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04032FB-5591-D179-79F2-5EA7317D8A11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B72DEF2-0D98-B155-1807-F347558697B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20B7B34-48D7-95C6-EDAF-EAE4C6AC697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6ED6E66-5132-FEB8-6E04-10EA512A5C2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0C1FE27-E125-37A8-11CB-C0B1DD50B6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0FAEE25-74DF-610A-89DD-965813909A9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189872C-BF75-3B8C-132D-490A59448A8B}"/>
              </a:ext>
            </a:extLst>
          </p:cNvPr>
          <p:cNvSpPr/>
          <p:nvPr/>
        </p:nvSpPr>
        <p:spPr>
          <a:xfrm>
            <a:off x="632373" y="2457450"/>
            <a:ext cx="8039100" cy="4165522"/>
          </a:xfrm>
          <a:custGeom>
            <a:avLst/>
            <a:gdLst>
              <a:gd name="connsiteX0" fmla="*/ 0 w 8039100"/>
              <a:gd name="connsiteY0" fmla="*/ 216399 h 4165522"/>
              <a:gd name="connsiteX1" fmla="*/ 216399 w 8039100"/>
              <a:gd name="connsiteY1" fmla="*/ 0 h 4165522"/>
              <a:gd name="connsiteX2" fmla="*/ 831818 w 8039100"/>
              <a:gd name="connsiteY2" fmla="*/ 0 h 4165522"/>
              <a:gd name="connsiteX3" fmla="*/ 1295111 w 8039100"/>
              <a:gd name="connsiteY3" fmla="*/ 0 h 4165522"/>
              <a:gd name="connsiteX4" fmla="*/ 1986593 w 8039100"/>
              <a:gd name="connsiteY4" fmla="*/ 0 h 4165522"/>
              <a:gd name="connsiteX5" fmla="*/ 2754138 w 8039100"/>
              <a:gd name="connsiteY5" fmla="*/ 0 h 4165522"/>
              <a:gd name="connsiteX6" fmla="*/ 3293494 w 8039100"/>
              <a:gd name="connsiteY6" fmla="*/ 0 h 4165522"/>
              <a:gd name="connsiteX7" fmla="*/ 4137102 w 8039100"/>
              <a:gd name="connsiteY7" fmla="*/ 0 h 4165522"/>
              <a:gd name="connsiteX8" fmla="*/ 4904647 w 8039100"/>
              <a:gd name="connsiteY8" fmla="*/ 0 h 4165522"/>
              <a:gd name="connsiteX9" fmla="*/ 5444003 w 8039100"/>
              <a:gd name="connsiteY9" fmla="*/ 0 h 4165522"/>
              <a:gd name="connsiteX10" fmla="*/ 5983359 w 8039100"/>
              <a:gd name="connsiteY10" fmla="*/ 0 h 4165522"/>
              <a:gd name="connsiteX11" fmla="*/ 6826967 w 8039100"/>
              <a:gd name="connsiteY11" fmla="*/ 0 h 4165522"/>
              <a:gd name="connsiteX12" fmla="*/ 7822701 w 8039100"/>
              <a:gd name="connsiteY12" fmla="*/ 0 h 4165522"/>
              <a:gd name="connsiteX13" fmla="*/ 8039100 w 8039100"/>
              <a:gd name="connsiteY13" fmla="*/ 216399 h 4165522"/>
              <a:gd name="connsiteX14" fmla="*/ 8039100 w 8039100"/>
              <a:gd name="connsiteY14" fmla="*/ 875847 h 4165522"/>
              <a:gd name="connsiteX15" fmla="*/ 8039100 w 8039100"/>
              <a:gd name="connsiteY15" fmla="*/ 1460640 h 4165522"/>
              <a:gd name="connsiteX16" fmla="*/ 8039100 w 8039100"/>
              <a:gd name="connsiteY16" fmla="*/ 2120088 h 4165522"/>
              <a:gd name="connsiteX17" fmla="*/ 8039100 w 8039100"/>
              <a:gd name="connsiteY17" fmla="*/ 2742209 h 4165522"/>
              <a:gd name="connsiteX18" fmla="*/ 8039100 w 8039100"/>
              <a:gd name="connsiteY18" fmla="*/ 3289675 h 4165522"/>
              <a:gd name="connsiteX19" fmla="*/ 8039100 w 8039100"/>
              <a:gd name="connsiteY19" fmla="*/ 3949123 h 4165522"/>
              <a:gd name="connsiteX20" fmla="*/ 7822701 w 8039100"/>
              <a:gd name="connsiteY20" fmla="*/ 4165522 h 4165522"/>
              <a:gd name="connsiteX21" fmla="*/ 6979093 w 8039100"/>
              <a:gd name="connsiteY21" fmla="*/ 4165522 h 4165522"/>
              <a:gd name="connsiteX22" fmla="*/ 6515800 w 8039100"/>
              <a:gd name="connsiteY22" fmla="*/ 4165522 h 4165522"/>
              <a:gd name="connsiteX23" fmla="*/ 5976444 w 8039100"/>
              <a:gd name="connsiteY23" fmla="*/ 4165522 h 4165522"/>
              <a:gd name="connsiteX24" fmla="*/ 5132836 w 8039100"/>
              <a:gd name="connsiteY24" fmla="*/ 4165522 h 4165522"/>
              <a:gd name="connsiteX25" fmla="*/ 4365291 w 8039100"/>
              <a:gd name="connsiteY25" fmla="*/ 4165522 h 4165522"/>
              <a:gd name="connsiteX26" fmla="*/ 3597746 w 8039100"/>
              <a:gd name="connsiteY26" fmla="*/ 4165522 h 4165522"/>
              <a:gd name="connsiteX27" fmla="*/ 2906264 w 8039100"/>
              <a:gd name="connsiteY27" fmla="*/ 4165522 h 4165522"/>
              <a:gd name="connsiteX28" fmla="*/ 2062656 w 8039100"/>
              <a:gd name="connsiteY28" fmla="*/ 4165522 h 4165522"/>
              <a:gd name="connsiteX29" fmla="*/ 1219048 w 8039100"/>
              <a:gd name="connsiteY29" fmla="*/ 4165522 h 4165522"/>
              <a:gd name="connsiteX30" fmla="*/ 216399 w 8039100"/>
              <a:gd name="connsiteY30" fmla="*/ 4165522 h 4165522"/>
              <a:gd name="connsiteX31" fmla="*/ 0 w 8039100"/>
              <a:gd name="connsiteY31" fmla="*/ 3949123 h 4165522"/>
              <a:gd name="connsiteX32" fmla="*/ 0 w 8039100"/>
              <a:gd name="connsiteY32" fmla="*/ 3289675 h 4165522"/>
              <a:gd name="connsiteX33" fmla="*/ 0 w 8039100"/>
              <a:gd name="connsiteY33" fmla="*/ 2779536 h 4165522"/>
              <a:gd name="connsiteX34" fmla="*/ 0 w 8039100"/>
              <a:gd name="connsiteY34" fmla="*/ 2269397 h 4165522"/>
              <a:gd name="connsiteX35" fmla="*/ 0 w 8039100"/>
              <a:gd name="connsiteY35" fmla="*/ 1684604 h 4165522"/>
              <a:gd name="connsiteX36" fmla="*/ 0 w 8039100"/>
              <a:gd name="connsiteY36" fmla="*/ 1099810 h 4165522"/>
              <a:gd name="connsiteX37" fmla="*/ 0 w 8039100"/>
              <a:gd name="connsiteY37" fmla="*/ 216399 h 416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039100" h="4165522" extrusionOk="0">
                <a:moveTo>
                  <a:pt x="0" y="216399"/>
                </a:moveTo>
                <a:cubicBezTo>
                  <a:pt x="4584" y="92736"/>
                  <a:pt x="100079" y="1354"/>
                  <a:pt x="216399" y="0"/>
                </a:cubicBezTo>
                <a:cubicBezTo>
                  <a:pt x="484194" y="-18736"/>
                  <a:pt x="566319" y="-26561"/>
                  <a:pt x="831818" y="0"/>
                </a:cubicBezTo>
                <a:cubicBezTo>
                  <a:pt x="1097317" y="26561"/>
                  <a:pt x="1146968" y="-20794"/>
                  <a:pt x="1295111" y="0"/>
                </a:cubicBezTo>
                <a:cubicBezTo>
                  <a:pt x="1443254" y="20794"/>
                  <a:pt x="1646995" y="-6446"/>
                  <a:pt x="1986593" y="0"/>
                </a:cubicBezTo>
                <a:cubicBezTo>
                  <a:pt x="2326191" y="6446"/>
                  <a:pt x="2443753" y="5170"/>
                  <a:pt x="2754138" y="0"/>
                </a:cubicBezTo>
                <a:cubicBezTo>
                  <a:pt x="3064523" y="-5170"/>
                  <a:pt x="3172282" y="19930"/>
                  <a:pt x="3293494" y="0"/>
                </a:cubicBezTo>
                <a:cubicBezTo>
                  <a:pt x="3414706" y="-19930"/>
                  <a:pt x="3795063" y="39791"/>
                  <a:pt x="4137102" y="0"/>
                </a:cubicBezTo>
                <a:cubicBezTo>
                  <a:pt x="4479141" y="-39791"/>
                  <a:pt x="4549992" y="-2210"/>
                  <a:pt x="4904647" y="0"/>
                </a:cubicBezTo>
                <a:cubicBezTo>
                  <a:pt x="5259303" y="2210"/>
                  <a:pt x="5280181" y="-17032"/>
                  <a:pt x="5444003" y="0"/>
                </a:cubicBezTo>
                <a:cubicBezTo>
                  <a:pt x="5607825" y="17032"/>
                  <a:pt x="5736068" y="-10545"/>
                  <a:pt x="5983359" y="0"/>
                </a:cubicBezTo>
                <a:cubicBezTo>
                  <a:pt x="6230650" y="10545"/>
                  <a:pt x="6628880" y="-2528"/>
                  <a:pt x="6826967" y="0"/>
                </a:cubicBezTo>
                <a:cubicBezTo>
                  <a:pt x="7025054" y="2528"/>
                  <a:pt x="7421645" y="-5205"/>
                  <a:pt x="7822701" y="0"/>
                </a:cubicBezTo>
                <a:cubicBezTo>
                  <a:pt x="7943226" y="15128"/>
                  <a:pt x="8025262" y="70878"/>
                  <a:pt x="8039100" y="216399"/>
                </a:cubicBezTo>
                <a:cubicBezTo>
                  <a:pt x="8019240" y="388498"/>
                  <a:pt x="8027854" y="742097"/>
                  <a:pt x="8039100" y="875847"/>
                </a:cubicBezTo>
                <a:cubicBezTo>
                  <a:pt x="8050346" y="1009597"/>
                  <a:pt x="8031013" y="1170372"/>
                  <a:pt x="8039100" y="1460640"/>
                </a:cubicBezTo>
                <a:cubicBezTo>
                  <a:pt x="8047187" y="1750908"/>
                  <a:pt x="8020536" y="1868454"/>
                  <a:pt x="8039100" y="2120088"/>
                </a:cubicBezTo>
                <a:cubicBezTo>
                  <a:pt x="8057664" y="2371722"/>
                  <a:pt x="8030632" y="2499019"/>
                  <a:pt x="8039100" y="2742209"/>
                </a:cubicBezTo>
                <a:cubicBezTo>
                  <a:pt x="8047568" y="2985399"/>
                  <a:pt x="8043225" y="3101490"/>
                  <a:pt x="8039100" y="3289675"/>
                </a:cubicBezTo>
                <a:cubicBezTo>
                  <a:pt x="8034975" y="3477860"/>
                  <a:pt x="8047575" y="3667151"/>
                  <a:pt x="8039100" y="3949123"/>
                </a:cubicBezTo>
                <a:cubicBezTo>
                  <a:pt x="8044183" y="4072389"/>
                  <a:pt x="7960843" y="4165653"/>
                  <a:pt x="7822701" y="4165522"/>
                </a:cubicBezTo>
                <a:cubicBezTo>
                  <a:pt x="7520033" y="4143829"/>
                  <a:pt x="7176266" y="4205411"/>
                  <a:pt x="6979093" y="4165522"/>
                </a:cubicBezTo>
                <a:cubicBezTo>
                  <a:pt x="6781920" y="4125633"/>
                  <a:pt x="6737499" y="4146754"/>
                  <a:pt x="6515800" y="4165522"/>
                </a:cubicBezTo>
                <a:cubicBezTo>
                  <a:pt x="6294101" y="4184290"/>
                  <a:pt x="6223205" y="4139758"/>
                  <a:pt x="5976444" y="4165522"/>
                </a:cubicBezTo>
                <a:cubicBezTo>
                  <a:pt x="5729683" y="4191286"/>
                  <a:pt x="5442313" y="4195256"/>
                  <a:pt x="5132836" y="4165522"/>
                </a:cubicBezTo>
                <a:cubicBezTo>
                  <a:pt x="4823359" y="4135788"/>
                  <a:pt x="4737464" y="4153181"/>
                  <a:pt x="4365291" y="4165522"/>
                </a:cubicBezTo>
                <a:cubicBezTo>
                  <a:pt x="3993118" y="4177863"/>
                  <a:pt x="3852397" y="4137737"/>
                  <a:pt x="3597746" y="4165522"/>
                </a:cubicBezTo>
                <a:cubicBezTo>
                  <a:pt x="3343096" y="4193307"/>
                  <a:pt x="3195836" y="4155901"/>
                  <a:pt x="2906264" y="4165522"/>
                </a:cubicBezTo>
                <a:cubicBezTo>
                  <a:pt x="2616692" y="4175143"/>
                  <a:pt x="2435485" y="4149018"/>
                  <a:pt x="2062656" y="4165522"/>
                </a:cubicBezTo>
                <a:cubicBezTo>
                  <a:pt x="1689827" y="4182026"/>
                  <a:pt x="1531472" y="4131786"/>
                  <a:pt x="1219048" y="4165522"/>
                </a:cubicBezTo>
                <a:cubicBezTo>
                  <a:pt x="906624" y="4199258"/>
                  <a:pt x="562320" y="4157514"/>
                  <a:pt x="216399" y="4165522"/>
                </a:cubicBezTo>
                <a:cubicBezTo>
                  <a:pt x="85016" y="4165250"/>
                  <a:pt x="2228" y="4070465"/>
                  <a:pt x="0" y="3949123"/>
                </a:cubicBezTo>
                <a:cubicBezTo>
                  <a:pt x="-17041" y="3716210"/>
                  <a:pt x="18180" y="3613712"/>
                  <a:pt x="0" y="3289675"/>
                </a:cubicBezTo>
                <a:cubicBezTo>
                  <a:pt x="-18180" y="2965638"/>
                  <a:pt x="-1600" y="2939068"/>
                  <a:pt x="0" y="2779536"/>
                </a:cubicBezTo>
                <a:cubicBezTo>
                  <a:pt x="1600" y="2620004"/>
                  <a:pt x="16199" y="2377675"/>
                  <a:pt x="0" y="2269397"/>
                </a:cubicBezTo>
                <a:cubicBezTo>
                  <a:pt x="-16199" y="2161119"/>
                  <a:pt x="10288" y="1846870"/>
                  <a:pt x="0" y="1684604"/>
                </a:cubicBezTo>
                <a:cubicBezTo>
                  <a:pt x="-10288" y="1522338"/>
                  <a:pt x="-10477" y="1229268"/>
                  <a:pt x="0" y="1099810"/>
                </a:cubicBezTo>
                <a:cubicBezTo>
                  <a:pt x="10477" y="970352"/>
                  <a:pt x="21809" y="535756"/>
                  <a:pt x="0" y="216399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2242124079">
                  <a:prstGeom prst="roundRect">
                    <a:avLst>
                      <a:gd name="adj" fmla="val 51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هَيّا نَلْعَبْ وَنَمْرَ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حْ! 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مَا أَجْمَلَ وَقْتَ ٱللَّعِبِ في 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لْحَديقَ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ةِ!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أَرْكُضُ وَأَقْفِزُ كَٱلْعُصْفو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رِ،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وَأَتَأَرْجَحُ عالِياً في 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لْهَوا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ءِ.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نَلْعَبُ 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لْغُمَّيْضَةَ بَيْنَ 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لْأَشْجارِ وَنَسْتَمْتِعُ كَثيراً. أُحِبُّ لَعِبَ كُرَةِ 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لْقَدَمِ مَعَ </a:t>
            </a:r>
            <a:r>
              <a:rPr lang="ar-MA" sz="3200" kern="1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َ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صْدِقائ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ي،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نَرْكُضُ وَراءَ ٱلْكُرَةِ بِحَماسٍ وَفَرَحٍ. وَعِنْدَما نَتْعَ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بُ،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نَجْلِسُ تَحْتَ ٱلشَّجَرَةِ نَضْحَكُ وَنَحْكي 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لْحِكايا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تِ.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5B869C7-1A0E-403D-0C8D-BE26994DB3E1}"/>
              </a:ext>
            </a:extLst>
          </p:cNvPr>
          <p:cNvSpPr txBox="1"/>
          <p:nvPr/>
        </p:nvSpPr>
        <p:spPr>
          <a:xfrm>
            <a:off x="3028949" y="1445121"/>
            <a:ext cx="3171825" cy="11322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اَلْأَلْعابُ وَٱلْمَرَحُ</a:t>
            </a:r>
          </a:p>
        </p:txBody>
      </p:sp>
      <p:pic>
        <p:nvPicPr>
          <p:cNvPr id="10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45505E9-E6C2-51D2-856B-1663B285C4C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/>
          <a:srcRect/>
          <a:stretch/>
        </p:blipFill>
        <p:spPr>
          <a:xfrm>
            <a:off x="7924800" y="684214"/>
            <a:ext cx="828000" cy="827999"/>
          </a:xfrm>
        </p:spPr>
      </p:pic>
    </p:spTree>
    <p:extLst>
      <p:ext uri="{BB962C8B-B14F-4D97-AF65-F5344CB8AC3E}">
        <p14:creationId xmlns:p14="http://schemas.microsoft.com/office/powerpoint/2010/main" val="3240851807"/>
      </p:ext>
    </p:extLst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A96C9-DB46-EE74-6335-E190EB690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D2A4E9-4451-CB73-587D-AE1CF44E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اَلآن سنقرأ معا. انتبهوا  لعلامات الترقيم. نقف على الحرف الأخير ساكنا. كما أقرأ التاء المربوطة في نهاية الجملة هاء. </a:t>
            </a:r>
            <a:endParaRPr lang="fr-FR" sz="2400" b="1" dirty="0"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5BC189-C15C-7DD5-F81D-22EF0C663C4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CB3106-A49A-F665-3189-379C45BF3BC4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BD5379B-A834-B6EF-E820-96815266408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F7D2F5E-79B8-A628-13BF-286CD56CDF71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EB85539-E612-BBEF-D152-EF825247B90B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B887F46C-F62E-23CD-5FF2-5087B5427A9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B37D7F1-FCAC-EB2C-5798-9F525722E5D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7613896-17DB-22B4-5718-0DB3D0F3ABC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0EA5A94-9EC9-801B-63DC-28AE84DCCA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63442C1-5F22-625E-7966-54759C7E8F3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24F04C9-0D54-3B6A-CD18-125FDF22E1A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/>
          <a:srcRect/>
          <a:stretch/>
        </p:blipFill>
        <p:spPr>
          <a:xfrm>
            <a:off x="7924800" y="684214"/>
            <a:ext cx="828000" cy="827999"/>
          </a:xfr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3E9168D9-E349-2337-F9A4-3CE463CFE217}"/>
              </a:ext>
            </a:extLst>
          </p:cNvPr>
          <p:cNvSpPr/>
          <p:nvPr/>
        </p:nvSpPr>
        <p:spPr>
          <a:xfrm>
            <a:off x="632373" y="2457450"/>
            <a:ext cx="8039100" cy="4165522"/>
          </a:xfrm>
          <a:custGeom>
            <a:avLst/>
            <a:gdLst>
              <a:gd name="connsiteX0" fmla="*/ 0 w 8039100"/>
              <a:gd name="connsiteY0" fmla="*/ 216399 h 4165522"/>
              <a:gd name="connsiteX1" fmla="*/ 216399 w 8039100"/>
              <a:gd name="connsiteY1" fmla="*/ 0 h 4165522"/>
              <a:gd name="connsiteX2" fmla="*/ 831818 w 8039100"/>
              <a:gd name="connsiteY2" fmla="*/ 0 h 4165522"/>
              <a:gd name="connsiteX3" fmla="*/ 1295111 w 8039100"/>
              <a:gd name="connsiteY3" fmla="*/ 0 h 4165522"/>
              <a:gd name="connsiteX4" fmla="*/ 1986593 w 8039100"/>
              <a:gd name="connsiteY4" fmla="*/ 0 h 4165522"/>
              <a:gd name="connsiteX5" fmla="*/ 2754138 w 8039100"/>
              <a:gd name="connsiteY5" fmla="*/ 0 h 4165522"/>
              <a:gd name="connsiteX6" fmla="*/ 3293494 w 8039100"/>
              <a:gd name="connsiteY6" fmla="*/ 0 h 4165522"/>
              <a:gd name="connsiteX7" fmla="*/ 4137102 w 8039100"/>
              <a:gd name="connsiteY7" fmla="*/ 0 h 4165522"/>
              <a:gd name="connsiteX8" fmla="*/ 4904647 w 8039100"/>
              <a:gd name="connsiteY8" fmla="*/ 0 h 4165522"/>
              <a:gd name="connsiteX9" fmla="*/ 5444003 w 8039100"/>
              <a:gd name="connsiteY9" fmla="*/ 0 h 4165522"/>
              <a:gd name="connsiteX10" fmla="*/ 5983359 w 8039100"/>
              <a:gd name="connsiteY10" fmla="*/ 0 h 4165522"/>
              <a:gd name="connsiteX11" fmla="*/ 6826967 w 8039100"/>
              <a:gd name="connsiteY11" fmla="*/ 0 h 4165522"/>
              <a:gd name="connsiteX12" fmla="*/ 7822701 w 8039100"/>
              <a:gd name="connsiteY12" fmla="*/ 0 h 4165522"/>
              <a:gd name="connsiteX13" fmla="*/ 8039100 w 8039100"/>
              <a:gd name="connsiteY13" fmla="*/ 216399 h 4165522"/>
              <a:gd name="connsiteX14" fmla="*/ 8039100 w 8039100"/>
              <a:gd name="connsiteY14" fmla="*/ 875847 h 4165522"/>
              <a:gd name="connsiteX15" fmla="*/ 8039100 w 8039100"/>
              <a:gd name="connsiteY15" fmla="*/ 1460640 h 4165522"/>
              <a:gd name="connsiteX16" fmla="*/ 8039100 w 8039100"/>
              <a:gd name="connsiteY16" fmla="*/ 2120088 h 4165522"/>
              <a:gd name="connsiteX17" fmla="*/ 8039100 w 8039100"/>
              <a:gd name="connsiteY17" fmla="*/ 2742209 h 4165522"/>
              <a:gd name="connsiteX18" fmla="*/ 8039100 w 8039100"/>
              <a:gd name="connsiteY18" fmla="*/ 3289675 h 4165522"/>
              <a:gd name="connsiteX19" fmla="*/ 8039100 w 8039100"/>
              <a:gd name="connsiteY19" fmla="*/ 3949123 h 4165522"/>
              <a:gd name="connsiteX20" fmla="*/ 7822701 w 8039100"/>
              <a:gd name="connsiteY20" fmla="*/ 4165522 h 4165522"/>
              <a:gd name="connsiteX21" fmla="*/ 6979093 w 8039100"/>
              <a:gd name="connsiteY21" fmla="*/ 4165522 h 4165522"/>
              <a:gd name="connsiteX22" fmla="*/ 6515800 w 8039100"/>
              <a:gd name="connsiteY22" fmla="*/ 4165522 h 4165522"/>
              <a:gd name="connsiteX23" fmla="*/ 5976444 w 8039100"/>
              <a:gd name="connsiteY23" fmla="*/ 4165522 h 4165522"/>
              <a:gd name="connsiteX24" fmla="*/ 5132836 w 8039100"/>
              <a:gd name="connsiteY24" fmla="*/ 4165522 h 4165522"/>
              <a:gd name="connsiteX25" fmla="*/ 4365291 w 8039100"/>
              <a:gd name="connsiteY25" fmla="*/ 4165522 h 4165522"/>
              <a:gd name="connsiteX26" fmla="*/ 3597746 w 8039100"/>
              <a:gd name="connsiteY26" fmla="*/ 4165522 h 4165522"/>
              <a:gd name="connsiteX27" fmla="*/ 2906264 w 8039100"/>
              <a:gd name="connsiteY27" fmla="*/ 4165522 h 4165522"/>
              <a:gd name="connsiteX28" fmla="*/ 2062656 w 8039100"/>
              <a:gd name="connsiteY28" fmla="*/ 4165522 h 4165522"/>
              <a:gd name="connsiteX29" fmla="*/ 1219048 w 8039100"/>
              <a:gd name="connsiteY29" fmla="*/ 4165522 h 4165522"/>
              <a:gd name="connsiteX30" fmla="*/ 216399 w 8039100"/>
              <a:gd name="connsiteY30" fmla="*/ 4165522 h 4165522"/>
              <a:gd name="connsiteX31" fmla="*/ 0 w 8039100"/>
              <a:gd name="connsiteY31" fmla="*/ 3949123 h 4165522"/>
              <a:gd name="connsiteX32" fmla="*/ 0 w 8039100"/>
              <a:gd name="connsiteY32" fmla="*/ 3289675 h 4165522"/>
              <a:gd name="connsiteX33" fmla="*/ 0 w 8039100"/>
              <a:gd name="connsiteY33" fmla="*/ 2779536 h 4165522"/>
              <a:gd name="connsiteX34" fmla="*/ 0 w 8039100"/>
              <a:gd name="connsiteY34" fmla="*/ 2269397 h 4165522"/>
              <a:gd name="connsiteX35" fmla="*/ 0 w 8039100"/>
              <a:gd name="connsiteY35" fmla="*/ 1684604 h 4165522"/>
              <a:gd name="connsiteX36" fmla="*/ 0 w 8039100"/>
              <a:gd name="connsiteY36" fmla="*/ 1099810 h 4165522"/>
              <a:gd name="connsiteX37" fmla="*/ 0 w 8039100"/>
              <a:gd name="connsiteY37" fmla="*/ 216399 h 416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039100" h="4165522" extrusionOk="0">
                <a:moveTo>
                  <a:pt x="0" y="216399"/>
                </a:moveTo>
                <a:cubicBezTo>
                  <a:pt x="4584" y="92736"/>
                  <a:pt x="100079" y="1354"/>
                  <a:pt x="216399" y="0"/>
                </a:cubicBezTo>
                <a:cubicBezTo>
                  <a:pt x="484194" y="-18736"/>
                  <a:pt x="566319" y="-26561"/>
                  <a:pt x="831818" y="0"/>
                </a:cubicBezTo>
                <a:cubicBezTo>
                  <a:pt x="1097317" y="26561"/>
                  <a:pt x="1146968" y="-20794"/>
                  <a:pt x="1295111" y="0"/>
                </a:cubicBezTo>
                <a:cubicBezTo>
                  <a:pt x="1443254" y="20794"/>
                  <a:pt x="1646995" y="-6446"/>
                  <a:pt x="1986593" y="0"/>
                </a:cubicBezTo>
                <a:cubicBezTo>
                  <a:pt x="2326191" y="6446"/>
                  <a:pt x="2443753" y="5170"/>
                  <a:pt x="2754138" y="0"/>
                </a:cubicBezTo>
                <a:cubicBezTo>
                  <a:pt x="3064523" y="-5170"/>
                  <a:pt x="3172282" y="19930"/>
                  <a:pt x="3293494" y="0"/>
                </a:cubicBezTo>
                <a:cubicBezTo>
                  <a:pt x="3414706" y="-19930"/>
                  <a:pt x="3795063" y="39791"/>
                  <a:pt x="4137102" y="0"/>
                </a:cubicBezTo>
                <a:cubicBezTo>
                  <a:pt x="4479141" y="-39791"/>
                  <a:pt x="4549992" y="-2210"/>
                  <a:pt x="4904647" y="0"/>
                </a:cubicBezTo>
                <a:cubicBezTo>
                  <a:pt x="5259303" y="2210"/>
                  <a:pt x="5280181" y="-17032"/>
                  <a:pt x="5444003" y="0"/>
                </a:cubicBezTo>
                <a:cubicBezTo>
                  <a:pt x="5607825" y="17032"/>
                  <a:pt x="5736068" y="-10545"/>
                  <a:pt x="5983359" y="0"/>
                </a:cubicBezTo>
                <a:cubicBezTo>
                  <a:pt x="6230650" y="10545"/>
                  <a:pt x="6628880" y="-2528"/>
                  <a:pt x="6826967" y="0"/>
                </a:cubicBezTo>
                <a:cubicBezTo>
                  <a:pt x="7025054" y="2528"/>
                  <a:pt x="7421645" y="-5205"/>
                  <a:pt x="7822701" y="0"/>
                </a:cubicBezTo>
                <a:cubicBezTo>
                  <a:pt x="7943226" y="15128"/>
                  <a:pt x="8025262" y="70878"/>
                  <a:pt x="8039100" y="216399"/>
                </a:cubicBezTo>
                <a:cubicBezTo>
                  <a:pt x="8019240" y="388498"/>
                  <a:pt x="8027854" y="742097"/>
                  <a:pt x="8039100" y="875847"/>
                </a:cubicBezTo>
                <a:cubicBezTo>
                  <a:pt x="8050346" y="1009597"/>
                  <a:pt x="8031013" y="1170372"/>
                  <a:pt x="8039100" y="1460640"/>
                </a:cubicBezTo>
                <a:cubicBezTo>
                  <a:pt x="8047187" y="1750908"/>
                  <a:pt x="8020536" y="1868454"/>
                  <a:pt x="8039100" y="2120088"/>
                </a:cubicBezTo>
                <a:cubicBezTo>
                  <a:pt x="8057664" y="2371722"/>
                  <a:pt x="8030632" y="2499019"/>
                  <a:pt x="8039100" y="2742209"/>
                </a:cubicBezTo>
                <a:cubicBezTo>
                  <a:pt x="8047568" y="2985399"/>
                  <a:pt x="8043225" y="3101490"/>
                  <a:pt x="8039100" y="3289675"/>
                </a:cubicBezTo>
                <a:cubicBezTo>
                  <a:pt x="8034975" y="3477860"/>
                  <a:pt x="8047575" y="3667151"/>
                  <a:pt x="8039100" y="3949123"/>
                </a:cubicBezTo>
                <a:cubicBezTo>
                  <a:pt x="8044183" y="4072389"/>
                  <a:pt x="7960843" y="4165653"/>
                  <a:pt x="7822701" y="4165522"/>
                </a:cubicBezTo>
                <a:cubicBezTo>
                  <a:pt x="7520033" y="4143829"/>
                  <a:pt x="7176266" y="4205411"/>
                  <a:pt x="6979093" y="4165522"/>
                </a:cubicBezTo>
                <a:cubicBezTo>
                  <a:pt x="6781920" y="4125633"/>
                  <a:pt x="6737499" y="4146754"/>
                  <a:pt x="6515800" y="4165522"/>
                </a:cubicBezTo>
                <a:cubicBezTo>
                  <a:pt x="6294101" y="4184290"/>
                  <a:pt x="6223205" y="4139758"/>
                  <a:pt x="5976444" y="4165522"/>
                </a:cubicBezTo>
                <a:cubicBezTo>
                  <a:pt x="5729683" y="4191286"/>
                  <a:pt x="5442313" y="4195256"/>
                  <a:pt x="5132836" y="4165522"/>
                </a:cubicBezTo>
                <a:cubicBezTo>
                  <a:pt x="4823359" y="4135788"/>
                  <a:pt x="4737464" y="4153181"/>
                  <a:pt x="4365291" y="4165522"/>
                </a:cubicBezTo>
                <a:cubicBezTo>
                  <a:pt x="3993118" y="4177863"/>
                  <a:pt x="3852397" y="4137737"/>
                  <a:pt x="3597746" y="4165522"/>
                </a:cubicBezTo>
                <a:cubicBezTo>
                  <a:pt x="3343096" y="4193307"/>
                  <a:pt x="3195836" y="4155901"/>
                  <a:pt x="2906264" y="4165522"/>
                </a:cubicBezTo>
                <a:cubicBezTo>
                  <a:pt x="2616692" y="4175143"/>
                  <a:pt x="2435485" y="4149018"/>
                  <a:pt x="2062656" y="4165522"/>
                </a:cubicBezTo>
                <a:cubicBezTo>
                  <a:pt x="1689827" y="4182026"/>
                  <a:pt x="1531472" y="4131786"/>
                  <a:pt x="1219048" y="4165522"/>
                </a:cubicBezTo>
                <a:cubicBezTo>
                  <a:pt x="906624" y="4199258"/>
                  <a:pt x="562320" y="4157514"/>
                  <a:pt x="216399" y="4165522"/>
                </a:cubicBezTo>
                <a:cubicBezTo>
                  <a:pt x="85016" y="4165250"/>
                  <a:pt x="2228" y="4070465"/>
                  <a:pt x="0" y="3949123"/>
                </a:cubicBezTo>
                <a:cubicBezTo>
                  <a:pt x="-17041" y="3716210"/>
                  <a:pt x="18180" y="3613712"/>
                  <a:pt x="0" y="3289675"/>
                </a:cubicBezTo>
                <a:cubicBezTo>
                  <a:pt x="-18180" y="2965638"/>
                  <a:pt x="-1600" y="2939068"/>
                  <a:pt x="0" y="2779536"/>
                </a:cubicBezTo>
                <a:cubicBezTo>
                  <a:pt x="1600" y="2620004"/>
                  <a:pt x="16199" y="2377675"/>
                  <a:pt x="0" y="2269397"/>
                </a:cubicBezTo>
                <a:cubicBezTo>
                  <a:pt x="-16199" y="2161119"/>
                  <a:pt x="10288" y="1846870"/>
                  <a:pt x="0" y="1684604"/>
                </a:cubicBezTo>
                <a:cubicBezTo>
                  <a:pt x="-10288" y="1522338"/>
                  <a:pt x="-10477" y="1229268"/>
                  <a:pt x="0" y="1099810"/>
                </a:cubicBezTo>
                <a:cubicBezTo>
                  <a:pt x="10477" y="970352"/>
                  <a:pt x="21809" y="535756"/>
                  <a:pt x="0" y="216399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2242124079">
                  <a:prstGeom prst="roundRect">
                    <a:avLst>
                      <a:gd name="adj" fmla="val 51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هَيّا نَلْعَبْ وَنَمْرَ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حْ! 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مَا أَجْمَلَ وَقْتَ ٱللَّعِبِ في 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لْحَديقَ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ةِ!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أَرْكُضُ وَأَقْفِزُ كَٱلْعُصْفو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رِ،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وَأَتَأَرْجَحُ عالِياً في 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لْهَوا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ءِ.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نَلْعَبُ 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لْغُمَّيْضَةَ بَيْنَ 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لْأَشْجارِ وَنَسْتَمْتِعُ كَثيراً. أُحِبُّ لَعِبَ كُرَةِ 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لْقَدَمِ مَعَ </a:t>
            </a:r>
            <a:r>
              <a:rPr lang="ar-MA" sz="3200" kern="1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َ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صْدِقائ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ي،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نَرْكُضُ وَراءَ ٱلْكُرَةِ بِحَماسٍ وَفَرَحٍ. وَعِنْدَما نَتْعَ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بُ،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نَجْلِسُ تَحْتَ ٱلشَّجَرَةِ نَضْحَكُ وَنَحْكي 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لْحِكايا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تِ.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3BA950E-C0F5-251D-6AC8-B4ED9DD3DA1A}"/>
              </a:ext>
            </a:extLst>
          </p:cNvPr>
          <p:cNvSpPr txBox="1"/>
          <p:nvPr/>
        </p:nvSpPr>
        <p:spPr>
          <a:xfrm>
            <a:off x="3028949" y="1445121"/>
            <a:ext cx="3171825" cy="11322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اَلْأَلْعابُ وَٱلْمَرَحُ</a:t>
            </a:r>
          </a:p>
        </p:txBody>
      </p:sp>
    </p:spTree>
    <p:extLst>
      <p:ext uri="{BB962C8B-B14F-4D97-AF65-F5344CB8AC3E}">
        <p14:creationId xmlns:p14="http://schemas.microsoft.com/office/powerpoint/2010/main" val="1593869447"/>
      </p:ext>
    </p:extLst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192AA-916C-6C41-108D-C4DC8923E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83BB12-4434-26BB-6D67-BFD9678A6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كل ثنائي سيقرأ الفقرة قراءة معبرة، للفوز عليكما القراءة  قراءة معبرة وبصوت واحد. </a:t>
            </a:r>
            <a:endParaRPr lang="fr-FR" sz="2400" b="1" dirty="0"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4E9AC1-9092-CFA1-0857-429F404E48E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8746708-CF33-C21F-83A3-F318E272B59D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52737FA-2C04-39C4-A3D7-0FA6FE58555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0885313-E5E6-1CF2-275D-5B2186A279B1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838BAC-5D3D-42E9-F2E5-77D96E3E8DDB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D53FAE08-A470-5425-1203-10A47F0441D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66CDA39-17A6-37DE-C228-920BDAFFD6C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77C1E82-BB11-7068-3FE7-1DF49D65373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944E002-6347-2950-125A-D93ED2F86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77B8A02-983E-978E-7554-38CC515EED2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825CF18-3E96-9BE1-1609-F1733B85CA5B}"/>
              </a:ext>
            </a:extLst>
          </p:cNvPr>
          <p:cNvSpPr/>
          <p:nvPr/>
        </p:nvSpPr>
        <p:spPr>
          <a:xfrm>
            <a:off x="632373" y="2457450"/>
            <a:ext cx="8039100" cy="4165522"/>
          </a:xfrm>
          <a:custGeom>
            <a:avLst/>
            <a:gdLst>
              <a:gd name="connsiteX0" fmla="*/ 0 w 8039100"/>
              <a:gd name="connsiteY0" fmla="*/ 216399 h 4165522"/>
              <a:gd name="connsiteX1" fmla="*/ 216399 w 8039100"/>
              <a:gd name="connsiteY1" fmla="*/ 0 h 4165522"/>
              <a:gd name="connsiteX2" fmla="*/ 831818 w 8039100"/>
              <a:gd name="connsiteY2" fmla="*/ 0 h 4165522"/>
              <a:gd name="connsiteX3" fmla="*/ 1295111 w 8039100"/>
              <a:gd name="connsiteY3" fmla="*/ 0 h 4165522"/>
              <a:gd name="connsiteX4" fmla="*/ 1986593 w 8039100"/>
              <a:gd name="connsiteY4" fmla="*/ 0 h 4165522"/>
              <a:gd name="connsiteX5" fmla="*/ 2754138 w 8039100"/>
              <a:gd name="connsiteY5" fmla="*/ 0 h 4165522"/>
              <a:gd name="connsiteX6" fmla="*/ 3293494 w 8039100"/>
              <a:gd name="connsiteY6" fmla="*/ 0 h 4165522"/>
              <a:gd name="connsiteX7" fmla="*/ 4137102 w 8039100"/>
              <a:gd name="connsiteY7" fmla="*/ 0 h 4165522"/>
              <a:gd name="connsiteX8" fmla="*/ 4904647 w 8039100"/>
              <a:gd name="connsiteY8" fmla="*/ 0 h 4165522"/>
              <a:gd name="connsiteX9" fmla="*/ 5444003 w 8039100"/>
              <a:gd name="connsiteY9" fmla="*/ 0 h 4165522"/>
              <a:gd name="connsiteX10" fmla="*/ 5983359 w 8039100"/>
              <a:gd name="connsiteY10" fmla="*/ 0 h 4165522"/>
              <a:gd name="connsiteX11" fmla="*/ 6826967 w 8039100"/>
              <a:gd name="connsiteY11" fmla="*/ 0 h 4165522"/>
              <a:gd name="connsiteX12" fmla="*/ 7822701 w 8039100"/>
              <a:gd name="connsiteY12" fmla="*/ 0 h 4165522"/>
              <a:gd name="connsiteX13" fmla="*/ 8039100 w 8039100"/>
              <a:gd name="connsiteY13" fmla="*/ 216399 h 4165522"/>
              <a:gd name="connsiteX14" fmla="*/ 8039100 w 8039100"/>
              <a:gd name="connsiteY14" fmla="*/ 875847 h 4165522"/>
              <a:gd name="connsiteX15" fmla="*/ 8039100 w 8039100"/>
              <a:gd name="connsiteY15" fmla="*/ 1460640 h 4165522"/>
              <a:gd name="connsiteX16" fmla="*/ 8039100 w 8039100"/>
              <a:gd name="connsiteY16" fmla="*/ 2120088 h 4165522"/>
              <a:gd name="connsiteX17" fmla="*/ 8039100 w 8039100"/>
              <a:gd name="connsiteY17" fmla="*/ 2742209 h 4165522"/>
              <a:gd name="connsiteX18" fmla="*/ 8039100 w 8039100"/>
              <a:gd name="connsiteY18" fmla="*/ 3289675 h 4165522"/>
              <a:gd name="connsiteX19" fmla="*/ 8039100 w 8039100"/>
              <a:gd name="connsiteY19" fmla="*/ 3949123 h 4165522"/>
              <a:gd name="connsiteX20" fmla="*/ 7822701 w 8039100"/>
              <a:gd name="connsiteY20" fmla="*/ 4165522 h 4165522"/>
              <a:gd name="connsiteX21" fmla="*/ 6979093 w 8039100"/>
              <a:gd name="connsiteY21" fmla="*/ 4165522 h 4165522"/>
              <a:gd name="connsiteX22" fmla="*/ 6515800 w 8039100"/>
              <a:gd name="connsiteY22" fmla="*/ 4165522 h 4165522"/>
              <a:gd name="connsiteX23" fmla="*/ 5976444 w 8039100"/>
              <a:gd name="connsiteY23" fmla="*/ 4165522 h 4165522"/>
              <a:gd name="connsiteX24" fmla="*/ 5132836 w 8039100"/>
              <a:gd name="connsiteY24" fmla="*/ 4165522 h 4165522"/>
              <a:gd name="connsiteX25" fmla="*/ 4365291 w 8039100"/>
              <a:gd name="connsiteY25" fmla="*/ 4165522 h 4165522"/>
              <a:gd name="connsiteX26" fmla="*/ 3597746 w 8039100"/>
              <a:gd name="connsiteY26" fmla="*/ 4165522 h 4165522"/>
              <a:gd name="connsiteX27" fmla="*/ 2906264 w 8039100"/>
              <a:gd name="connsiteY27" fmla="*/ 4165522 h 4165522"/>
              <a:gd name="connsiteX28" fmla="*/ 2062656 w 8039100"/>
              <a:gd name="connsiteY28" fmla="*/ 4165522 h 4165522"/>
              <a:gd name="connsiteX29" fmla="*/ 1219048 w 8039100"/>
              <a:gd name="connsiteY29" fmla="*/ 4165522 h 4165522"/>
              <a:gd name="connsiteX30" fmla="*/ 216399 w 8039100"/>
              <a:gd name="connsiteY30" fmla="*/ 4165522 h 4165522"/>
              <a:gd name="connsiteX31" fmla="*/ 0 w 8039100"/>
              <a:gd name="connsiteY31" fmla="*/ 3949123 h 4165522"/>
              <a:gd name="connsiteX32" fmla="*/ 0 w 8039100"/>
              <a:gd name="connsiteY32" fmla="*/ 3289675 h 4165522"/>
              <a:gd name="connsiteX33" fmla="*/ 0 w 8039100"/>
              <a:gd name="connsiteY33" fmla="*/ 2779536 h 4165522"/>
              <a:gd name="connsiteX34" fmla="*/ 0 w 8039100"/>
              <a:gd name="connsiteY34" fmla="*/ 2269397 h 4165522"/>
              <a:gd name="connsiteX35" fmla="*/ 0 w 8039100"/>
              <a:gd name="connsiteY35" fmla="*/ 1684604 h 4165522"/>
              <a:gd name="connsiteX36" fmla="*/ 0 w 8039100"/>
              <a:gd name="connsiteY36" fmla="*/ 1099810 h 4165522"/>
              <a:gd name="connsiteX37" fmla="*/ 0 w 8039100"/>
              <a:gd name="connsiteY37" fmla="*/ 216399 h 416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039100" h="4165522" extrusionOk="0">
                <a:moveTo>
                  <a:pt x="0" y="216399"/>
                </a:moveTo>
                <a:cubicBezTo>
                  <a:pt x="4584" y="92736"/>
                  <a:pt x="100079" y="1354"/>
                  <a:pt x="216399" y="0"/>
                </a:cubicBezTo>
                <a:cubicBezTo>
                  <a:pt x="484194" y="-18736"/>
                  <a:pt x="566319" y="-26561"/>
                  <a:pt x="831818" y="0"/>
                </a:cubicBezTo>
                <a:cubicBezTo>
                  <a:pt x="1097317" y="26561"/>
                  <a:pt x="1146968" y="-20794"/>
                  <a:pt x="1295111" y="0"/>
                </a:cubicBezTo>
                <a:cubicBezTo>
                  <a:pt x="1443254" y="20794"/>
                  <a:pt x="1646995" y="-6446"/>
                  <a:pt x="1986593" y="0"/>
                </a:cubicBezTo>
                <a:cubicBezTo>
                  <a:pt x="2326191" y="6446"/>
                  <a:pt x="2443753" y="5170"/>
                  <a:pt x="2754138" y="0"/>
                </a:cubicBezTo>
                <a:cubicBezTo>
                  <a:pt x="3064523" y="-5170"/>
                  <a:pt x="3172282" y="19930"/>
                  <a:pt x="3293494" y="0"/>
                </a:cubicBezTo>
                <a:cubicBezTo>
                  <a:pt x="3414706" y="-19930"/>
                  <a:pt x="3795063" y="39791"/>
                  <a:pt x="4137102" y="0"/>
                </a:cubicBezTo>
                <a:cubicBezTo>
                  <a:pt x="4479141" y="-39791"/>
                  <a:pt x="4549992" y="-2210"/>
                  <a:pt x="4904647" y="0"/>
                </a:cubicBezTo>
                <a:cubicBezTo>
                  <a:pt x="5259303" y="2210"/>
                  <a:pt x="5280181" y="-17032"/>
                  <a:pt x="5444003" y="0"/>
                </a:cubicBezTo>
                <a:cubicBezTo>
                  <a:pt x="5607825" y="17032"/>
                  <a:pt x="5736068" y="-10545"/>
                  <a:pt x="5983359" y="0"/>
                </a:cubicBezTo>
                <a:cubicBezTo>
                  <a:pt x="6230650" y="10545"/>
                  <a:pt x="6628880" y="-2528"/>
                  <a:pt x="6826967" y="0"/>
                </a:cubicBezTo>
                <a:cubicBezTo>
                  <a:pt x="7025054" y="2528"/>
                  <a:pt x="7421645" y="-5205"/>
                  <a:pt x="7822701" y="0"/>
                </a:cubicBezTo>
                <a:cubicBezTo>
                  <a:pt x="7943226" y="15128"/>
                  <a:pt x="8025262" y="70878"/>
                  <a:pt x="8039100" y="216399"/>
                </a:cubicBezTo>
                <a:cubicBezTo>
                  <a:pt x="8019240" y="388498"/>
                  <a:pt x="8027854" y="742097"/>
                  <a:pt x="8039100" y="875847"/>
                </a:cubicBezTo>
                <a:cubicBezTo>
                  <a:pt x="8050346" y="1009597"/>
                  <a:pt x="8031013" y="1170372"/>
                  <a:pt x="8039100" y="1460640"/>
                </a:cubicBezTo>
                <a:cubicBezTo>
                  <a:pt x="8047187" y="1750908"/>
                  <a:pt x="8020536" y="1868454"/>
                  <a:pt x="8039100" y="2120088"/>
                </a:cubicBezTo>
                <a:cubicBezTo>
                  <a:pt x="8057664" y="2371722"/>
                  <a:pt x="8030632" y="2499019"/>
                  <a:pt x="8039100" y="2742209"/>
                </a:cubicBezTo>
                <a:cubicBezTo>
                  <a:pt x="8047568" y="2985399"/>
                  <a:pt x="8043225" y="3101490"/>
                  <a:pt x="8039100" y="3289675"/>
                </a:cubicBezTo>
                <a:cubicBezTo>
                  <a:pt x="8034975" y="3477860"/>
                  <a:pt x="8047575" y="3667151"/>
                  <a:pt x="8039100" y="3949123"/>
                </a:cubicBezTo>
                <a:cubicBezTo>
                  <a:pt x="8044183" y="4072389"/>
                  <a:pt x="7960843" y="4165653"/>
                  <a:pt x="7822701" y="4165522"/>
                </a:cubicBezTo>
                <a:cubicBezTo>
                  <a:pt x="7520033" y="4143829"/>
                  <a:pt x="7176266" y="4205411"/>
                  <a:pt x="6979093" y="4165522"/>
                </a:cubicBezTo>
                <a:cubicBezTo>
                  <a:pt x="6781920" y="4125633"/>
                  <a:pt x="6737499" y="4146754"/>
                  <a:pt x="6515800" y="4165522"/>
                </a:cubicBezTo>
                <a:cubicBezTo>
                  <a:pt x="6294101" y="4184290"/>
                  <a:pt x="6223205" y="4139758"/>
                  <a:pt x="5976444" y="4165522"/>
                </a:cubicBezTo>
                <a:cubicBezTo>
                  <a:pt x="5729683" y="4191286"/>
                  <a:pt x="5442313" y="4195256"/>
                  <a:pt x="5132836" y="4165522"/>
                </a:cubicBezTo>
                <a:cubicBezTo>
                  <a:pt x="4823359" y="4135788"/>
                  <a:pt x="4737464" y="4153181"/>
                  <a:pt x="4365291" y="4165522"/>
                </a:cubicBezTo>
                <a:cubicBezTo>
                  <a:pt x="3993118" y="4177863"/>
                  <a:pt x="3852397" y="4137737"/>
                  <a:pt x="3597746" y="4165522"/>
                </a:cubicBezTo>
                <a:cubicBezTo>
                  <a:pt x="3343096" y="4193307"/>
                  <a:pt x="3195836" y="4155901"/>
                  <a:pt x="2906264" y="4165522"/>
                </a:cubicBezTo>
                <a:cubicBezTo>
                  <a:pt x="2616692" y="4175143"/>
                  <a:pt x="2435485" y="4149018"/>
                  <a:pt x="2062656" y="4165522"/>
                </a:cubicBezTo>
                <a:cubicBezTo>
                  <a:pt x="1689827" y="4182026"/>
                  <a:pt x="1531472" y="4131786"/>
                  <a:pt x="1219048" y="4165522"/>
                </a:cubicBezTo>
                <a:cubicBezTo>
                  <a:pt x="906624" y="4199258"/>
                  <a:pt x="562320" y="4157514"/>
                  <a:pt x="216399" y="4165522"/>
                </a:cubicBezTo>
                <a:cubicBezTo>
                  <a:pt x="85016" y="4165250"/>
                  <a:pt x="2228" y="4070465"/>
                  <a:pt x="0" y="3949123"/>
                </a:cubicBezTo>
                <a:cubicBezTo>
                  <a:pt x="-17041" y="3716210"/>
                  <a:pt x="18180" y="3613712"/>
                  <a:pt x="0" y="3289675"/>
                </a:cubicBezTo>
                <a:cubicBezTo>
                  <a:pt x="-18180" y="2965638"/>
                  <a:pt x="-1600" y="2939068"/>
                  <a:pt x="0" y="2779536"/>
                </a:cubicBezTo>
                <a:cubicBezTo>
                  <a:pt x="1600" y="2620004"/>
                  <a:pt x="16199" y="2377675"/>
                  <a:pt x="0" y="2269397"/>
                </a:cubicBezTo>
                <a:cubicBezTo>
                  <a:pt x="-16199" y="2161119"/>
                  <a:pt x="10288" y="1846870"/>
                  <a:pt x="0" y="1684604"/>
                </a:cubicBezTo>
                <a:cubicBezTo>
                  <a:pt x="-10288" y="1522338"/>
                  <a:pt x="-10477" y="1229268"/>
                  <a:pt x="0" y="1099810"/>
                </a:cubicBezTo>
                <a:cubicBezTo>
                  <a:pt x="10477" y="970352"/>
                  <a:pt x="21809" y="535756"/>
                  <a:pt x="0" y="216399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2242124079">
                  <a:prstGeom prst="roundRect">
                    <a:avLst>
                      <a:gd name="adj" fmla="val 51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هَيّا نَلْعَبْ وَنَمْرَ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حْ! 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مَا أَجْمَلَ وَقْتَ ٱللَّعِبِ في 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لْحَديقَ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ةِ!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أَرْكُضُ وَأَقْفِزُ كَٱلْعُصْفو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رِ،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وَأَتَأَرْجَحُ عالِياً في 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لْهَوا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ءِ.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نَلْعَبُ 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لْغُمَّيْضَةَ بَيْنَ 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لْأَشْجارِ وَنَسْتَمْتِعُ كَثيراً. أُحِبُّ لَعِبَ كُرَةِ 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لْقَدَمِ مَعَ </a:t>
            </a:r>
            <a:r>
              <a:rPr lang="ar-MA" sz="3200" kern="1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َ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صْدِقائ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ي،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نَرْكُضُ وَراءَ ٱلْكُرَةِ بِحَماسٍ وَفَرَحٍ. وَعِنْدَما نَتْعَ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بُ،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نَجْلِسُ تَحْتَ ٱلشَّجَرَةِ نَضْحَكُ وَنَحْكي 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لْحِكايا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تِ.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25DC2E5-DD7D-FDC3-8570-C1A6708B8271}"/>
              </a:ext>
            </a:extLst>
          </p:cNvPr>
          <p:cNvSpPr txBox="1"/>
          <p:nvPr/>
        </p:nvSpPr>
        <p:spPr>
          <a:xfrm>
            <a:off x="3028949" y="1445121"/>
            <a:ext cx="3171825" cy="11322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اَلْأَلْعابُ وَٱلْمَرَحُ</a:t>
            </a:r>
          </a:p>
        </p:txBody>
      </p:sp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4E8B122E-C23F-AECA-38AB-27C0B7FE8BC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87763934"/>
      </p:ext>
    </p:extLst>
  </p:cSld>
  <p:clrMapOvr>
    <a:masterClrMapping/>
  </p:clrMapOvr>
  <p:transition spd="slow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5B17F-780F-A215-5BD9-B0A9447A3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29FAE7-8AE2-A92D-DEEE-8FA836FB6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يريد أن يقود القراءة؟ أنت تقرأ وهم يرددون بعدك. </a:t>
            </a:r>
            <a:endParaRPr lang="fr-FR" sz="2400" b="1" dirty="0"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616C19-48FD-44E9-6E08-AA9783B6553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1F9DA7-5EE0-BD3C-23F9-8497A0F57293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FCC846-D571-B267-B699-6DA2F0587821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DB0869-0D9F-6538-1719-C85559737F7A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8E309E-886B-F9E3-7A9D-B91C598BEAB8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3C30EF10-5FBC-57E1-166E-7D43E04BA3F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4215A1E-64D6-B290-77CF-CD095D8F0C1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FEFB7B1-1209-797C-CCF8-7B11C5D06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A04CB18-926A-8CBC-84DF-176CCC3A35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8A13947-53EA-835A-E965-AAF4CFB7CD7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4E03B6F-0A08-2FBC-B533-C60C880A6F67}"/>
              </a:ext>
            </a:extLst>
          </p:cNvPr>
          <p:cNvSpPr/>
          <p:nvPr/>
        </p:nvSpPr>
        <p:spPr>
          <a:xfrm>
            <a:off x="632373" y="2457450"/>
            <a:ext cx="8039100" cy="4165522"/>
          </a:xfrm>
          <a:custGeom>
            <a:avLst/>
            <a:gdLst>
              <a:gd name="connsiteX0" fmla="*/ 0 w 8039100"/>
              <a:gd name="connsiteY0" fmla="*/ 216399 h 4165522"/>
              <a:gd name="connsiteX1" fmla="*/ 216399 w 8039100"/>
              <a:gd name="connsiteY1" fmla="*/ 0 h 4165522"/>
              <a:gd name="connsiteX2" fmla="*/ 831818 w 8039100"/>
              <a:gd name="connsiteY2" fmla="*/ 0 h 4165522"/>
              <a:gd name="connsiteX3" fmla="*/ 1295111 w 8039100"/>
              <a:gd name="connsiteY3" fmla="*/ 0 h 4165522"/>
              <a:gd name="connsiteX4" fmla="*/ 1986593 w 8039100"/>
              <a:gd name="connsiteY4" fmla="*/ 0 h 4165522"/>
              <a:gd name="connsiteX5" fmla="*/ 2754138 w 8039100"/>
              <a:gd name="connsiteY5" fmla="*/ 0 h 4165522"/>
              <a:gd name="connsiteX6" fmla="*/ 3293494 w 8039100"/>
              <a:gd name="connsiteY6" fmla="*/ 0 h 4165522"/>
              <a:gd name="connsiteX7" fmla="*/ 4137102 w 8039100"/>
              <a:gd name="connsiteY7" fmla="*/ 0 h 4165522"/>
              <a:gd name="connsiteX8" fmla="*/ 4904647 w 8039100"/>
              <a:gd name="connsiteY8" fmla="*/ 0 h 4165522"/>
              <a:gd name="connsiteX9" fmla="*/ 5444003 w 8039100"/>
              <a:gd name="connsiteY9" fmla="*/ 0 h 4165522"/>
              <a:gd name="connsiteX10" fmla="*/ 5983359 w 8039100"/>
              <a:gd name="connsiteY10" fmla="*/ 0 h 4165522"/>
              <a:gd name="connsiteX11" fmla="*/ 6826967 w 8039100"/>
              <a:gd name="connsiteY11" fmla="*/ 0 h 4165522"/>
              <a:gd name="connsiteX12" fmla="*/ 7822701 w 8039100"/>
              <a:gd name="connsiteY12" fmla="*/ 0 h 4165522"/>
              <a:gd name="connsiteX13" fmla="*/ 8039100 w 8039100"/>
              <a:gd name="connsiteY13" fmla="*/ 216399 h 4165522"/>
              <a:gd name="connsiteX14" fmla="*/ 8039100 w 8039100"/>
              <a:gd name="connsiteY14" fmla="*/ 875847 h 4165522"/>
              <a:gd name="connsiteX15" fmla="*/ 8039100 w 8039100"/>
              <a:gd name="connsiteY15" fmla="*/ 1460640 h 4165522"/>
              <a:gd name="connsiteX16" fmla="*/ 8039100 w 8039100"/>
              <a:gd name="connsiteY16" fmla="*/ 2120088 h 4165522"/>
              <a:gd name="connsiteX17" fmla="*/ 8039100 w 8039100"/>
              <a:gd name="connsiteY17" fmla="*/ 2742209 h 4165522"/>
              <a:gd name="connsiteX18" fmla="*/ 8039100 w 8039100"/>
              <a:gd name="connsiteY18" fmla="*/ 3289675 h 4165522"/>
              <a:gd name="connsiteX19" fmla="*/ 8039100 w 8039100"/>
              <a:gd name="connsiteY19" fmla="*/ 3949123 h 4165522"/>
              <a:gd name="connsiteX20" fmla="*/ 7822701 w 8039100"/>
              <a:gd name="connsiteY20" fmla="*/ 4165522 h 4165522"/>
              <a:gd name="connsiteX21" fmla="*/ 6979093 w 8039100"/>
              <a:gd name="connsiteY21" fmla="*/ 4165522 h 4165522"/>
              <a:gd name="connsiteX22" fmla="*/ 6515800 w 8039100"/>
              <a:gd name="connsiteY22" fmla="*/ 4165522 h 4165522"/>
              <a:gd name="connsiteX23" fmla="*/ 5976444 w 8039100"/>
              <a:gd name="connsiteY23" fmla="*/ 4165522 h 4165522"/>
              <a:gd name="connsiteX24" fmla="*/ 5132836 w 8039100"/>
              <a:gd name="connsiteY24" fmla="*/ 4165522 h 4165522"/>
              <a:gd name="connsiteX25" fmla="*/ 4365291 w 8039100"/>
              <a:gd name="connsiteY25" fmla="*/ 4165522 h 4165522"/>
              <a:gd name="connsiteX26" fmla="*/ 3597746 w 8039100"/>
              <a:gd name="connsiteY26" fmla="*/ 4165522 h 4165522"/>
              <a:gd name="connsiteX27" fmla="*/ 2906264 w 8039100"/>
              <a:gd name="connsiteY27" fmla="*/ 4165522 h 4165522"/>
              <a:gd name="connsiteX28" fmla="*/ 2062656 w 8039100"/>
              <a:gd name="connsiteY28" fmla="*/ 4165522 h 4165522"/>
              <a:gd name="connsiteX29" fmla="*/ 1219048 w 8039100"/>
              <a:gd name="connsiteY29" fmla="*/ 4165522 h 4165522"/>
              <a:gd name="connsiteX30" fmla="*/ 216399 w 8039100"/>
              <a:gd name="connsiteY30" fmla="*/ 4165522 h 4165522"/>
              <a:gd name="connsiteX31" fmla="*/ 0 w 8039100"/>
              <a:gd name="connsiteY31" fmla="*/ 3949123 h 4165522"/>
              <a:gd name="connsiteX32" fmla="*/ 0 w 8039100"/>
              <a:gd name="connsiteY32" fmla="*/ 3289675 h 4165522"/>
              <a:gd name="connsiteX33" fmla="*/ 0 w 8039100"/>
              <a:gd name="connsiteY33" fmla="*/ 2779536 h 4165522"/>
              <a:gd name="connsiteX34" fmla="*/ 0 w 8039100"/>
              <a:gd name="connsiteY34" fmla="*/ 2269397 h 4165522"/>
              <a:gd name="connsiteX35" fmla="*/ 0 w 8039100"/>
              <a:gd name="connsiteY35" fmla="*/ 1684604 h 4165522"/>
              <a:gd name="connsiteX36" fmla="*/ 0 w 8039100"/>
              <a:gd name="connsiteY36" fmla="*/ 1099810 h 4165522"/>
              <a:gd name="connsiteX37" fmla="*/ 0 w 8039100"/>
              <a:gd name="connsiteY37" fmla="*/ 216399 h 416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039100" h="4165522" extrusionOk="0">
                <a:moveTo>
                  <a:pt x="0" y="216399"/>
                </a:moveTo>
                <a:cubicBezTo>
                  <a:pt x="4584" y="92736"/>
                  <a:pt x="100079" y="1354"/>
                  <a:pt x="216399" y="0"/>
                </a:cubicBezTo>
                <a:cubicBezTo>
                  <a:pt x="484194" y="-18736"/>
                  <a:pt x="566319" y="-26561"/>
                  <a:pt x="831818" y="0"/>
                </a:cubicBezTo>
                <a:cubicBezTo>
                  <a:pt x="1097317" y="26561"/>
                  <a:pt x="1146968" y="-20794"/>
                  <a:pt x="1295111" y="0"/>
                </a:cubicBezTo>
                <a:cubicBezTo>
                  <a:pt x="1443254" y="20794"/>
                  <a:pt x="1646995" y="-6446"/>
                  <a:pt x="1986593" y="0"/>
                </a:cubicBezTo>
                <a:cubicBezTo>
                  <a:pt x="2326191" y="6446"/>
                  <a:pt x="2443753" y="5170"/>
                  <a:pt x="2754138" y="0"/>
                </a:cubicBezTo>
                <a:cubicBezTo>
                  <a:pt x="3064523" y="-5170"/>
                  <a:pt x="3172282" y="19930"/>
                  <a:pt x="3293494" y="0"/>
                </a:cubicBezTo>
                <a:cubicBezTo>
                  <a:pt x="3414706" y="-19930"/>
                  <a:pt x="3795063" y="39791"/>
                  <a:pt x="4137102" y="0"/>
                </a:cubicBezTo>
                <a:cubicBezTo>
                  <a:pt x="4479141" y="-39791"/>
                  <a:pt x="4549992" y="-2210"/>
                  <a:pt x="4904647" y="0"/>
                </a:cubicBezTo>
                <a:cubicBezTo>
                  <a:pt x="5259303" y="2210"/>
                  <a:pt x="5280181" y="-17032"/>
                  <a:pt x="5444003" y="0"/>
                </a:cubicBezTo>
                <a:cubicBezTo>
                  <a:pt x="5607825" y="17032"/>
                  <a:pt x="5736068" y="-10545"/>
                  <a:pt x="5983359" y="0"/>
                </a:cubicBezTo>
                <a:cubicBezTo>
                  <a:pt x="6230650" y="10545"/>
                  <a:pt x="6628880" y="-2528"/>
                  <a:pt x="6826967" y="0"/>
                </a:cubicBezTo>
                <a:cubicBezTo>
                  <a:pt x="7025054" y="2528"/>
                  <a:pt x="7421645" y="-5205"/>
                  <a:pt x="7822701" y="0"/>
                </a:cubicBezTo>
                <a:cubicBezTo>
                  <a:pt x="7943226" y="15128"/>
                  <a:pt x="8025262" y="70878"/>
                  <a:pt x="8039100" y="216399"/>
                </a:cubicBezTo>
                <a:cubicBezTo>
                  <a:pt x="8019240" y="388498"/>
                  <a:pt x="8027854" y="742097"/>
                  <a:pt x="8039100" y="875847"/>
                </a:cubicBezTo>
                <a:cubicBezTo>
                  <a:pt x="8050346" y="1009597"/>
                  <a:pt x="8031013" y="1170372"/>
                  <a:pt x="8039100" y="1460640"/>
                </a:cubicBezTo>
                <a:cubicBezTo>
                  <a:pt x="8047187" y="1750908"/>
                  <a:pt x="8020536" y="1868454"/>
                  <a:pt x="8039100" y="2120088"/>
                </a:cubicBezTo>
                <a:cubicBezTo>
                  <a:pt x="8057664" y="2371722"/>
                  <a:pt x="8030632" y="2499019"/>
                  <a:pt x="8039100" y="2742209"/>
                </a:cubicBezTo>
                <a:cubicBezTo>
                  <a:pt x="8047568" y="2985399"/>
                  <a:pt x="8043225" y="3101490"/>
                  <a:pt x="8039100" y="3289675"/>
                </a:cubicBezTo>
                <a:cubicBezTo>
                  <a:pt x="8034975" y="3477860"/>
                  <a:pt x="8047575" y="3667151"/>
                  <a:pt x="8039100" y="3949123"/>
                </a:cubicBezTo>
                <a:cubicBezTo>
                  <a:pt x="8044183" y="4072389"/>
                  <a:pt x="7960843" y="4165653"/>
                  <a:pt x="7822701" y="4165522"/>
                </a:cubicBezTo>
                <a:cubicBezTo>
                  <a:pt x="7520033" y="4143829"/>
                  <a:pt x="7176266" y="4205411"/>
                  <a:pt x="6979093" y="4165522"/>
                </a:cubicBezTo>
                <a:cubicBezTo>
                  <a:pt x="6781920" y="4125633"/>
                  <a:pt x="6737499" y="4146754"/>
                  <a:pt x="6515800" y="4165522"/>
                </a:cubicBezTo>
                <a:cubicBezTo>
                  <a:pt x="6294101" y="4184290"/>
                  <a:pt x="6223205" y="4139758"/>
                  <a:pt x="5976444" y="4165522"/>
                </a:cubicBezTo>
                <a:cubicBezTo>
                  <a:pt x="5729683" y="4191286"/>
                  <a:pt x="5442313" y="4195256"/>
                  <a:pt x="5132836" y="4165522"/>
                </a:cubicBezTo>
                <a:cubicBezTo>
                  <a:pt x="4823359" y="4135788"/>
                  <a:pt x="4737464" y="4153181"/>
                  <a:pt x="4365291" y="4165522"/>
                </a:cubicBezTo>
                <a:cubicBezTo>
                  <a:pt x="3993118" y="4177863"/>
                  <a:pt x="3852397" y="4137737"/>
                  <a:pt x="3597746" y="4165522"/>
                </a:cubicBezTo>
                <a:cubicBezTo>
                  <a:pt x="3343096" y="4193307"/>
                  <a:pt x="3195836" y="4155901"/>
                  <a:pt x="2906264" y="4165522"/>
                </a:cubicBezTo>
                <a:cubicBezTo>
                  <a:pt x="2616692" y="4175143"/>
                  <a:pt x="2435485" y="4149018"/>
                  <a:pt x="2062656" y="4165522"/>
                </a:cubicBezTo>
                <a:cubicBezTo>
                  <a:pt x="1689827" y="4182026"/>
                  <a:pt x="1531472" y="4131786"/>
                  <a:pt x="1219048" y="4165522"/>
                </a:cubicBezTo>
                <a:cubicBezTo>
                  <a:pt x="906624" y="4199258"/>
                  <a:pt x="562320" y="4157514"/>
                  <a:pt x="216399" y="4165522"/>
                </a:cubicBezTo>
                <a:cubicBezTo>
                  <a:pt x="85016" y="4165250"/>
                  <a:pt x="2228" y="4070465"/>
                  <a:pt x="0" y="3949123"/>
                </a:cubicBezTo>
                <a:cubicBezTo>
                  <a:pt x="-17041" y="3716210"/>
                  <a:pt x="18180" y="3613712"/>
                  <a:pt x="0" y="3289675"/>
                </a:cubicBezTo>
                <a:cubicBezTo>
                  <a:pt x="-18180" y="2965638"/>
                  <a:pt x="-1600" y="2939068"/>
                  <a:pt x="0" y="2779536"/>
                </a:cubicBezTo>
                <a:cubicBezTo>
                  <a:pt x="1600" y="2620004"/>
                  <a:pt x="16199" y="2377675"/>
                  <a:pt x="0" y="2269397"/>
                </a:cubicBezTo>
                <a:cubicBezTo>
                  <a:pt x="-16199" y="2161119"/>
                  <a:pt x="10288" y="1846870"/>
                  <a:pt x="0" y="1684604"/>
                </a:cubicBezTo>
                <a:cubicBezTo>
                  <a:pt x="-10288" y="1522338"/>
                  <a:pt x="-10477" y="1229268"/>
                  <a:pt x="0" y="1099810"/>
                </a:cubicBezTo>
                <a:cubicBezTo>
                  <a:pt x="10477" y="970352"/>
                  <a:pt x="21809" y="535756"/>
                  <a:pt x="0" y="216399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2242124079">
                  <a:prstGeom prst="roundRect">
                    <a:avLst>
                      <a:gd name="adj" fmla="val 51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هَيّا نَلْعَبْ وَنَمْرَ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حْ! 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مَا أَجْمَلَ وَقْتَ ٱللَّعِبِ في 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لْحَديقَ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ةِ!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أَرْكُضُ وَأَقْفِزُ كَٱلْعُصْفو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رِ،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وَأَتَأَرْجَحُ عالِياً في 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لْهَوا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ءِ.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نَلْعَبُ 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لْغُمَّيْضَةَ بَيْنَ 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لْأَشْجارِ وَنَسْتَمْتِعُ كَثيراً. أُحِبُّ لَعِبَ كُرَةِ 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لْقَدَمِ مَعَ </a:t>
            </a:r>
            <a:r>
              <a:rPr lang="ar-MA" sz="3200" kern="1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َ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صْدِقائ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ي،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نَرْكُضُ وَراءَ ٱلْكُرَةِ بِحَماسٍ وَفَرَحٍ. وَعِنْدَما نَتْعَ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بُ،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نَجْلِسُ تَحْتَ ٱلشَّجَرَةِ نَضْحَكُ وَنَحْكي 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لْحِكايا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تِ.</a:t>
            </a:r>
            <a:r>
              <a:rPr kumimoji="0" lang="ar-MA" sz="3200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6AF7827-91D6-952B-5294-922A6C54B2BD}"/>
              </a:ext>
            </a:extLst>
          </p:cNvPr>
          <p:cNvSpPr txBox="1"/>
          <p:nvPr/>
        </p:nvSpPr>
        <p:spPr>
          <a:xfrm>
            <a:off x="3028949" y="1445121"/>
            <a:ext cx="3171825" cy="11322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اَلْأَلْعابُ وَٱلْمَرَحُ</a:t>
            </a: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40F95729-C596-E208-9A0D-932F47111B9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66769327"/>
      </p:ext>
    </p:extLst>
  </p:cSld>
  <p:clrMapOvr>
    <a:masterClrMapping/>
  </p:clrMapOvr>
  <p:transition spd="slow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182E4-EEB5-F952-9174-9F1659A80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A8BF5239-5C3D-95BC-484F-07883C2C6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B59BFC9-5120-AA06-2828-5D4433ABD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403CC685-9232-CF85-B60A-F8A2E630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dirty="0">
                <a:solidFill>
                  <a:srgbClr val="424D7C"/>
                </a:solidFill>
              </a:rPr>
              <a:t>اختتام الحصة</a:t>
            </a:r>
            <a:endParaRPr lang="fr-MA" dirty="0">
              <a:solidFill>
                <a:srgbClr val="424D7C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FD1CE54-60E1-0EE0-C345-45226682E6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5501" y="985738"/>
            <a:ext cx="360000" cy="360000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3413C3D-8622-13FC-10AF-CF01CC57C05B}"/>
              </a:ext>
            </a:extLst>
          </p:cNvPr>
          <p:cNvSpPr txBox="1"/>
          <p:nvPr/>
        </p:nvSpPr>
        <p:spPr>
          <a:xfrm>
            <a:off x="3517132" y="2738130"/>
            <a:ext cx="3493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تعلمت اليوم؟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1CF22B8-7EA3-8204-C131-5BEFF20AC041}"/>
              </a:ext>
            </a:extLst>
          </p:cNvPr>
          <p:cNvSpPr txBox="1"/>
          <p:nvPr/>
        </p:nvSpPr>
        <p:spPr>
          <a:xfrm>
            <a:off x="3612381" y="3274714"/>
            <a:ext cx="3398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الواجب المنزلي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5B36EE5-C0D7-DBD2-E065-434165B944F8}"/>
              </a:ext>
            </a:extLst>
          </p:cNvPr>
          <p:cNvSpPr txBox="1"/>
          <p:nvPr/>
        </p:nvSpPr>
        <p:spPr>
          <a:xfrm>
            <a:off x="5076825" y="1808769"/>
            <a:ext cx="206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  <a:endParaRPr lang="fr-MA" sz="36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34451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7C72B-492C-C5F0-FB85-683F70C9C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B27092-8EDF-1F83-7E97-5F07D242F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تعلمتم اليوم؟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E9549244-043B-A116-30EA-7EEF566AEAE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7F94C6B2-55FE-8A82-1D25-2D87964FB1BF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97913C1-75D5-7A05-2D11-4BBBD12F8C6F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1D7BEA7-25C9-A523-610A-0C5272E00EBE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757A1A6-B4C0-5AD8-D355-E705C0E0CF38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AA38076-C86C-2423-759B-3561EF3EB0CF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ED8B3A-473C-B368-FA7D-7381A444C8A6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5687FCBD-1F93-2EEF-0812-9D8B4582C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44BEAD91-1781-9499-2E0E-7BF09C4A3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E0F3AF48-3770-7A7A-ABEE-C5A8EC340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9361FFA3-3C17-D229-AA4E-0202BA9B4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2A278C91-895A-97BA-F035-6C5739848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" name="Ellipse 2">
            <a:extLst>
              <a:ext uri="{FF2B5EF4-FFF2-40B4-BE49-F238E27FC236}">
                <a16:creationId xmlns:a16="http://schemas.microsoft.com/office/drawing/2014/main" id="{4A2C605C-D069-C769-8EB9-D13CA4E38FD9}"/>
              </a:ext>
            </a:extLst>
          </p:cNvPr>
          <p:cNvSpPr/>
          <p:nvPr/>
        </p:nvSpPr>
        <p:spPr>
          <a:xfrm>
            <a:off x="6168297" y="2932396"/>
            <a:ext cx="1980000" cy="1980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noFill/>
            <a:prstDash val="solid"/>
            <a:miter lim="800000"/>
          </a:ln>
          <a:effectLst>
            <a:softEdge rad="127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تَعَلَّمْتُ في هذِهِ ٱلْحِصَّةِ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F9381DD2-34B4-EFAB-36B2-C61DE4C2F952}"/>
              </a:ext>
            </a:extLst>
          </p:cNvPr>
          <p:cNvCxnSpPr>
            <a:cxnSpLocks/>
          </p:cNvCxnSpPr>
          <p:nvPr/>
        </p:nvCxnSpPr>
        <p:spPr>
          <a:xfrm flipH="1" flipV="1">
            <a:off x="3976069" y="3088433"/>
            <a:ext cx="2176045" cy="737118"/>
          </a:xfrm>
          <a:prstGeom prst="straightConnector1">
            <a:avLst/>
          </a:prstGeom>
          <a:noFill/>
          <a:ln w="38100" cap="rnd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  <a:tailEnd type="stealth"/>
          </a:ln>
          <a:effectLst/>
        </p:spPr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4E7BCF48-383C-E288-3591-9AE37003170E}"/>
              </a:ext>
            </a:extLst>
          </p:cNvPr>
          <p:cNvCxnSpPr>
            <a:cxnSpLocks/>
          </p:cNvCxnSpPr>
          <p:nvPr/>
        </p:nvCxnSpPr>
        <p:spPr>
          <a:xfrm flipH="1">
            <a:off x="4052373" y="4002833"/>
            <a:ext cx="2115924" cy="718457"/>
          </a:xfrm>
          <a:prstGeom prst="straightConnector1">
            <a:avLst/>
          </a:prstGeom>
          <a:noFill/>
          <a:ln w="38100" cap="rnd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  <a:tailEnd type="stealth"/>
          </a:ln>
          <a:effectLst/>
        </p:spPr>
      </p:cxnSp>
    </p:spTree>
    <p:extLst>
      <p:ext uri="{BB962C8B-B14F-4D97-AF65-F5344CB8AC3E}">
        <p14:creationId xmlns:p14="http://schemas.microsoft.com/office/powerpoint/2010/main" val="1268792294"/>
      </p:ext>
    </p:extLst>
  </p:cSld>
  <p:clrMapOvr>
    <a:masterClrMapping/>
  </p:clrMapOvr>
  <p:transition spd="slow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AC42B-3D9B-A009-AADB-ADFF776B7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1344CC-F979-BD16-45BB-03D9FEB75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تعلمتم اليوم؟</a:t>
            </a:r>
            <a:endParaRPr lang="ar-MA" sz="2400" b="1" i="1" dirty="0"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4" name="Espace réservé pour une image  23">
            <a:extLst>
              <a:ext uri="{FF2B5EF4-FFF2-40B4-BE49-F238E27FC236}">
                <a16:creationId xmlns:a16="http://schemas.microsoft.com/office/drawing/2014/main" id="{2046D50D-745D-B093-F18A-3604519E210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AAF83B08-D39F-70F7-BE7D-DE34A4E9F214}"/>
              </a:ext>
            </a:extLst>
          </p:cNvPr>
          <p:cNvSpPr/>
          <p:nvPr/>
        </p:nvSpPr>
        <p:spPr>
          <a:xfrm>
            <a:off x="6168297" y="2932396"/>
            <a:ext cx="1980000" cy="1980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noFill/>
            <a:prstDash val="solid"/>
            <a:miter lim="800000"/>
          </a:ln>
          <a:effectLst>
            <a:softEdge rad="127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تَعَلَّمْتُ في هذِهِ ٱلْحِصَّةِ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20381ACC-9115-4D80-2956-9337E3E55F56}"/>
              </a:ext>
            </a:extLst>
          </p:cNvPr>
          <p:cNvCxnSpPr>
            <a:cxnSpLocks/>
          </p:cNvCxnSpPr>
          <p:nvPr/>
        </p:nvCxnSpPr>
        <p:spPr>
          <a:xfrm flipH="1" flipV="1">
            <a:off x="3976069" y="3088433"/>
            <a:ext cx="2176045" cy="737118"/>
          </a:xfrm>
          <a:prstGeom prst="straightConnector1">
            <a:avLst/>
          </a:prstGeom>
          <a:noFill/>
          <a:ln w="38100" cap="rnd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  <a:tailEnd type="stealth"/>
          </a:ln>
          <a:effectLst/>
        </p:spPr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6B225352-66D2-349B-0849-677E9581FF69}"/>
              </a:ext>
            </a:extLst>
          </p:cNvPr>
          <p:cNvCxnSpPr>
            <a:cxnSpLocks/>
          </p:cNvCxnSpPr>
          <p:nvPr/>
        </p:nvCxnSpPr>
        <p:spPr>
          <a:xfrm flipH="1">
            <a:off x="4052373" y="4002833"/>
            <a:ext cx="2115924" cy="718457"/>
          </a:xfrm>
          <a:prstGeom prst="straightConnector1">
            <a:avLst/>
          </a:prstGeom>
          <a:noFill/>
          <a:ln w="38100" cap="rnd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  <a:tailEnd type="stealth"/>
          </a:ln>
          <a:effectLst/>
        </p:spPr>
      </p:cxnSp>
      <p:grpSp>
        <p:nvGrpSpPr>
          <p:cNvPr id="4" name="Groupe 3">
            <a:extLst>
              <a:ext uri="{FF2B5EF4-FFF2-40B4-BE49-F238E27FC236}">
                <a16:creationId xmlns:a16="http://schemas.microsoft.com/office/drawing/2014/main" id="{355B93A5-BD23-60EB-EEC1-1DB0235DE664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6C9FA91-2274-D990-9F9B-A10050EAFC41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BA4FE2D-E69E-FDB5-6EB1-4D3CE1CB81ED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319F210-C2C2-B520-1782-45E5D7185DB0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1689316-D057-B7FC-D56C-6F7100FC4688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16B601C-D4EE-56A0-7877-3AEF208564E1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AC44D208-4E97-0C6C-FF77-FC260F3B0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2B394F68-0DB1-66A7-AF48-467AC5EFE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0A524CB0-8C46-048A-DB14-F85F224B2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55724E99-F65F-1278-EAAA-092AD0C66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3DD632DC-9FED-EA36-F728-C4DB2D7AA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B5F44775-7DBA-0B4E-CDB6-D78429EC235B}"/>
              </a:ext>
            </a:extLst>
          </p:cNvPr>
          <p:cNvSpPr/>
          <p:nvPr/>
        </p:nvSpPr>
        <p:spPr>
          <a:xfrm>
            <a:off x="1011886" y="1682017"/>
            <a:ext cx="2880000" cy="1584000"/>
          </a:xfrm>
          <a:prstGeom prst="roundRect">
            <a:avLst/>
          </a:prstGeom>
          <a:solidFill>
            <a:srgbClr val="D6E9E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8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خُطُواتِ اسْتِعْمالَ إِسْتْراتيجِيَّةَ شَبَكَةِ </a:t>
            </a:r>
            <a:r>
              <a:rPr lang="ar-MA" sz="28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ٱلْكَلِمَةِ</a:t>
            </a:r>
            <a:r>
              <a:rPr lang="ar-MA" sz="28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وَهِيَ: ...</a:t>
            </a:r>
          </a:p>
        </p:txBody>
      </p: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B7D47336-3D62-F115-CEC0-763B990FA8D3}"/>
              </a:ext>
            </a:extLst>
          </p:cNvPr>
          <p:cNvSpPr/>
          <p:nvPr/>
        </p:nvSpPr>
        <p:spPr>
          <a:xfrm>
            <a:off x="1028069" y="4362061"/>
            <a:ext cx="2880000" cy="1584000"/>
          </a:xfrm>
          <a:prstGeom prst="roundRect">
            <a:avLst/>
          </a:prstGeom>
          <a:solidFill>
            <a:srgbClr val="D6E9E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8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عِباراتِ الِاعْتِذارِ مِثْلَ ...</a:t>
            </a:r>
          </a:p>
        </p:txBody>
      </p:sp>
    </p:spTree>
    <p:extLst>
      <p:ext uri="{BB962C8B-B14F-4D97-AF65-F5344CB8AC3E}">
        <p14:creationId xmlns:p14="http://schemas.microsoft.com/office/powerpoint/2010/main" val="2627120376"/>
      </p:ext>
    </p:extLst>
  </p:cSld>
  <p:clrMapOvr>
    <a:masterClrMapping/>
  </p:clrMapOvr>
  <p:transition spd="slow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4B5785-5D8C-C5DE-FBAC-5583972B3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دفاتر المنزل، أنشئوا شبكة كلمة: القرية</a:t>
            </a:r>
            <a:endParaRPr lang="fr-FR" sz="2400" b="1" dirty="0"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83C4482C-575A-E7EC-6876-A88F5EC50E8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67729" y="3015000"/>
            <a:ext cx="828000" cy="828000"/>
          </a:xfr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C26535E6-31D3-5E2C-B1A6-002485C1E6C1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E132453-2975-C4B5-7BB1-F569538BC075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1D7A3C9-6E46-82CA-0508-F5F2B0179962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06813D0-A73F-3EFF-20A4-09D0F89084CC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DD00BDA-12D0-6795-97A3-E57EE9C10A13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5BF136-84C0-315E-78AE-E31E3BA5EFFB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C0C5B125-1C1D-1A8B-F1D8-31803527D4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F00FC135-4208-C654-5EB0-B8A732FC7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B60918DD-B34F-61B5-9935-08BD00EC0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7FC508D6-AAE8-AB27-3DB1-FCBF69121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93BAD090-65FE-27E2-F010-3926F59B9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C904B8DD-37E1-DD10-7E10-460BDA5A62AE}"/>
              </a:ext>
            </a:extLst>
          </p:cNvPr>
          <p:cNvSpPr txBox="1"/>
          <p:nvPr/>
        </p:nvSpPr>
        <p:spPr>
          <a:xfrm>
            <a:off x="3154671" y="3163078"/>
            <a:ext cx="3313058" cy="7831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MA" sz="4000" dirty="0">
                <a:solidFill>
                  <a:srgbClr val="424D7C"/>
                </a:solidFill>
                <a:cs typeface="Microsoft Uighur" panose="02000000000000000000" pitchFamily="2" charset="-78"/>
              </a:rPr>
              <a:t>شَبَكَةُ ٱلْكَلِمَةِ "قَرْيَةٌ"</a:t>
            </a:r>
            <a:endParaRPr lang="fr-FR" sz="4000" dirty="0">
              <a:solidFill>
                <a:srgbClr val="424D7C"/>
              </a:solidFill>
            </a:endParaRPr>
          </a:p>
        </p:txBody>
      </p:sp>
      <p:pic>
        <p:nvPicPr>
          <p:cNvPr id="5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3674D75-B9E7-4C55-572B-AAEBB02B9F2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924800" y="684214"/>
            <a:ext cx="828000" cy="8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232099"/>
      </p:ext>
    </p:extLst>
  </p:cSld>
  <p:clrMapOvr>
    <a:masterClrMapping/>
  </p:clrMapOvr>
  <p:transition spd="slow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B57FFF-F3D0-25CC-6EE8-104764E94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أبطال الحصة هم ........................................................................... </a:t>
            </a:r>
            <a:endParaRPr lang="fr-FR" sz="2400" b="1" dirty="0"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E7ECB18-322A-52B8-076D-F74187FB5CA1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A304997-C474-0244-2288-32CBDE5E0968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7C8D72B-DA76-5B92-892A-4DFA093B3E4E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2B4DF2D-ED93-A507-FDBA-4833CE86EBA6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7E41EC1-A3EF-30C5-92FC-565B3E7B9D0C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6347B90-F726-35D6-D117-16244609621F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B517814B-9380-CC64-F9C8-F0BF76DC1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B4D7E5EA-C7DD-4A10-1D37-80D12B9C2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9143A120-2681-8DBD-26DF-9830872B4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BAD82E83-5F08-148D-0E27-0D2EFB4CB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1F0E253B-2ED5-4C42-C930-79CB3FA90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7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82F7CB2E-4575-7B8A-34CA-3D6666B6A8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22027" r="21803"/>
          <a:stretch>
            <a:fillRect/>
          </a:stretch>
        </p:blipFill>
        <p:spPr>
          <a:xfrm>
            <a:off x="3365946" y="2438287"/>
            <a:ext cx="2604581" cy="26082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ADE1AA1C-6861-D8EC-7927-29F7677DC61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517998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07FDE0-88F7-724B-81D9-4E795F4E0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بكم. سننطلق في حصة اللغة العربية.</a:t>
            </a:r>
            <a:endParaRPr lang="fr-FR" sz="2400" dirty="0"/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972F7327-4DD1-C01C-B95B-814907DC972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>
          <a:xfrm>
            <a:off x="7952242" y="693331"/>
            <a:ext cx="828000" cy="828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1FF2608-4F6C-BB52-8A3C-04CB2DCC80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7677C2E-1E41-0D9F-5A3C-6ED65F2768A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DA5108C-3DCE-088D-20FE-2B1F4BBDED2F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04DD6F6-FDA1-18F6-F9B5-0C556C4339F7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36E378F-61B4-745C-429C-DB2D8C76DD4F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5EF1D0C-E184-2CC7-5850-32716F201A6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72F4AC-E23C-8D86-4FAB-CA6FCA974596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46C98A-E5C7-8311-F654-3604E5A0DA9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5C6CEB-EB14-95A4-577B-94B6A55E1E09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F6CE9F-8B86-6CBF-1FEA-673E4688F292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4EB26F0-DEF1-3D5E-56D2-AA216766B8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12" name="Nada-Wave">
            <a:hlinkClick r:id="" action="ppaction://media"/>
            <a:extLst>
              <a:ext uri="{FF2B5EF4-FFF2-40B4-BE49-F238E27FC236}">
                <a16:creationId xmlns:a16="http://schemas.microsoft.com/office/drawing/2014/main" id="{3D371536-DC1A-28DA-0F13-EAA7F81E05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572000" y="2088681"/>
            <a:ext cx="2329640" cy="3720469"/>
          </a:xfrm>
          <a:prstGeom prst="rect">
            <a:avLst/>
          </a:prstGeom>
        </p:spPr>
      </p:pic>
      <p:pic>
        <p:nvPicPr>
          <p:cNvPr id="16" name="majd_wave">
            <a:hlinkClick r:id="" action="ppaction://media"/>
            <a:extLst>
              <a:ext uri="{FF2B5EF4-FFF2-40B4-BE49-F238E27FC236}">
                <a16:creationId xmlns:a16="http://schemas.microsoft.com/office/drawing/2014/main" id="{1616900C-A79C-EC5C-5C23-257548A29FD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351137" y="2051155"/>
            <a:ext cx="2139091" cy="380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634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8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7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7CACC-D8BC-30D1-CB28-CC2059469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A45A1B-BC30-13AD-5753-E47F3279A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 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19FD947E-C783-B702-32A8-8DF92D144BE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9B6C411-0942-7DD6-ACDE-D71BD92F9D2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CE2727-C540-7CC6-56A6-ACD10033D3D9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6BE51E-0147-1C94-82BA-369DDACB379D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C05EBA-F475-35A1-A558-191141665564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41CFBA-8F52-0C35-80D9-3CF0CCBDFA18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3784F3E-6774-4EBD-5DE7-93B007F1B6B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E24CC08-45B4-A7BF-9A86-7B8B176C6CC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AD32278-FFD2-FA7F-6698-7DC9D4568E4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9E1D857-7AF0-871E-D644-B2C834CEF32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FC9D3F1-5A86-3BDA-A8D2-B4D925F8F1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Espace réservé pour une image  8">
            <a:extLst>
              <a:ext uri="{FF2B5EF4-FFF2-40B4-BE49-F238E27FC236}">
                <a16:creationId xmlns:a16="http://schemas.microsoft.com/office/drawing/2014/main" id="{639CF646-4D1D-FCCD-53C0-2056DA59F7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7" b="26427"/>
          <a:stretch>
            <a:fillRect/>
          </a:stretch>
        </p:blipFill>
        <p:spPr>
          <a:xfrm>
            <a:off x="721991" y="1584000"/>
            <a:ext cx="7202258" cy="480150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0372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>
          <a:extLst>
            <a:ext uri="{FF2B5EF4-FFF2-40B4-BE49-F238E27FC236}">
              <a16:creationId xmlns:a16="http://schemas.microsoft.com/office/drawing/2014/main" id="{0A56A04E-9BA1-B017-A07B-5EAFC1322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8">
            <a:extLst>
              <a:ext uri="{FF2B5EF4-FFF2-40B4-BE49-F238E27FC236}">
                <a16:creationId xmlns:a16="http://schemas.microsoft.com/office/drawing/2014/main" id="{46CD87D0-8CE6-04AB-A086-D235619714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قبل أن نبدأ حصة اليوم </a:t>
            </a:r>
            <a:r>
              <a:rPr lang="ar-MA" sz="2400" b="1" dirty="0">
                <a:solidFill>
                  <a:srgbClr val="A5A5A5"/>
                </a:solidFill>
                <a:ea typeface="Arial"/>
                <a:sym typeface="Arial"/>
              </a:rPr>
              <a:t>نتذكر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شروط الحصول على نجمة التميز. </a:t>
            </a:r>
            <a:endParaRPr sz="2400" dirty="0"/>
          </a:p>
        </p:txBody>
      </p:sp>
      <p:pic>
        <p:nvPicPr>
          <p:cNvPr id="20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F0B3A90-4302-79C8-7DD3-97148D1813B5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1229" y="648000"/>
            <a:ext cx="828000" cy="828000"/>
          </a:xfrm>
          <a:prstGeom prst="rect">
            <a:avLst/>
          </a:prstGeom>
        </p:spPr>
      </p:pic>
      <p:sp>
        <p:nvSpPr>
          <p:cNvPr id="15" name="Google Shape;1333;p8">
            <a:extLst>
              <a:ext uri="{FF2B5EF4-FFF2-40B4-BE49-F238E27FC236}">
                <a16:creationId xmlns:a16="http://schemas.microsoft.com/office/drawing/2014/main" id="{53646E3F-85B1-3DBD-0731-28E3604CB517}"/>
              </a:ext>
            </a:extLst>
          </p:cNvPr>
          <p:cNvSpPr txBox="1"/>
          <p:nvPr/>
        </p:nvSpPr>
        <p:spPr>
          <a:xfrm>
            <a:off x="886408" y="4838990"/>
            <a:ext cx="403812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دونَ أَنْ أَقِفَ، أَرْفَعُ أُصْبُعي لِلْإجابَةِ. </a:t>
            </a:r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DD4A961B-3A29-8D74-9CBF-ABC479DFC0F6}"/>
              </a:ext>
            </a:extLst>
          </p:cNvPr>
          <p:cNvSpPr txBox="1">
            <a:spLocks/>
          </p:cNvSpPr>
          <p:nvPr/>
        </p:nvSpPr>
        <p:spPr>
          <a:xfrm>
            <a:off x="1976868" y="2568290"/>
            <a:ext cx="4151010" cy="432000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أُنْصِتُ وأَنْتَبِهُ جَيِّداً لِلدَّرْسِ. 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062C03E4-833C-055D-F390-29070B54C243}"/>
              </a:ext>
            </a:extLst>
          </p:cNvPr>
          <p:cNvSpPr/>
          <p:nvPr/>
        </p:nvSpPr>
        <p:spPr>
          <a:xfrm>
            <a:off x="6070183" y="1920227"/>
            <a:ext cx="1800000" cy="1800000"/>
          </a:xfrm>
          <a:prstGeom prst="ellipse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055C03D6-CFE1-3887-0873-52B5E5EA8586}"/>
              </a:ext>
            </a:extLst>
          </p:cNvPr>
          <p:cNvSpPr/>
          <p:nvPr/>
        </p:nvSpPr>
        <p:spPr>
          <a:xfrm>
            <a:off x="5063566" y="4200580"/>
            <a:ext cx="1800000" cy="1800000"/>
          </a:xfrm>
          <a:prstGeom prst="ellipse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9473A1D-87EE-926D-9CFA-CAADE8D592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379BF64-01DA-419B-0B8E-55CAC20B6EA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EF5E484-4376-C907-376C-00F11951A70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0D1C39D-3101-3C35-FE64-EBF21F6E2E31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3794480-154B-97D1-667A-522C983EF1D2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8164F18-4724-D2A1-7575-AE1B491DE29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EDF4DB-AB19-4F02-7126-B34602299C6A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5664DC-32CF-EC7F-E80F-6CC8460DA9E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C8E474-EC5D-F126-9D50-36E8D28861D8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45C177-A830-EF3F-4441-E6340D6353A9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959866095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افتتاح الحصة</a:t>
            </a:r>
            <a:endParaRPr lang="fr-MA" sz="44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0350" y="1022470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النشيد الوطني المغربي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252100" y="1777877"/>
            <a:ext cx="1919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</a:t>
            </a:r>
            <a:r>
              <a:rPr lang="ar-AE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نشطة اعتيادية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58419" y="1706925"/>
            <a:ext cx="6120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2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Env-Apprenant_Tmplt مع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Env-Apprenant_Tmplt مع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افتتاح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24039</TotalTime>
  <Words>2207</Words>
  <Application>Microsoft Office PowerPoint</Application>
  <PresentationFormat>Affichage à l'écran (4:3)</PresentationFormat>
  <Paragraphs>611</Paragraphs>
  <Slides>70</Slides>
  <Notes>1</Notes>
  <HiddenSlides>0</HiddenSlides>
  <MMClips>7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17</vt:i4>
      </vt:variant>
      <vt:variant>
        <vt:lpstr>Titres des diapositives</vt:lpstr>
      </vt:variant>
      <vt:variant>
        <vt:i4>70</vt:i4>
      </vt:variant>
    </vt:vector>
  </HeadingPairs>
  <TitlesOfParts>
    <vt:vector size="98" baseType="lpstr">
      <vt:lpstr>Microsoft Uighur</vt:lpstr>
      <vt:lpstr>Dosis SemiBold</vt:lpstr>
      <vt:lpstr>Dosis ExtraBold</vt:lpstr>
      <vt:lpstr>Modern Love</vt:lpstr>
      <vt:lpstr>Roboto</vt:lpstr>
      <vt:lpstr>Dosis</vt:lpstr>
      <vt:lpstr>Wingdings</vt:lpstr>
      <vt:lpstr>Calibri Light</vt:lpstr>
      <vt:lpstr>Arial</vt:lpstr>
      <vt:lpstr>Dosis Medium</vt:lpstr>
      <vt:lpstr>Calibri</vt:lpstr>
      <vt:lpstr>00_Env-Enseignant</vt:lpstr>
      <vt:lpstr>3_Env-Apprenant_Tmplt معجم</vt:lpstr>
      <vt:lpstr>2_Env-Apprenant_Tmplt معجم</vt:lpstr>
      <vt:lpstr>01- نشاط اعتيادي</vt:lpstr>
      <vt:lpstr>استماع وتحدث</vt:lpstr>
      <vt:lpstr>1_اختتام الحصة</vt:lpstr>
      <vt:lpstr>افتتاح الحصة</vt:lpstr>
      <vt:lpstr>02- معــــــــــجم</vt:lpstr>
      <vt:lpstr>04- قراءة/ كتابة</vt:lpstr>
      <vt:lpstr>3_Env-Apprenant_Tmplt</vt:lpstr>
      <vt:lpstr>Thème Office</vt:lpstr>
      <vt:lpstr>1_01- نشاط اعتيادي</vt:lpstr>
      <vt:lpstr>1_02- معــــــــــجم</vt:lpstr>
      <vt:lpstr>03- استماع وتحدث</vt:lpstr>
      <vt:lpstr>1_04- قراءة/ كتابة</vt:lpstr>
      <vt:lpstr>05- اختتام الحصة</vt:lpstr>
      <vt:lpstr>2_01- نشاط اعتيادي</vt:lpstr>
      <vt:lpstr>Présentation PowerPoint</vt:lpstr>
      <vt:lpstr>Présentation PowerPoint</vt:lpstr>
      <vt:lpstr>Présentation PowerPoint</vt:lpstr>
      <vt:lpstr>هيكلة حصص الأسبوع التربوي </vt:lpstr>
      <vt:lpstr>هيكلة حصة اليوم</vt:lpstr>
      <vt:lpstr>عند نهاية الحصة</vt:lpstr>
      <vt:lpstr>مرحبا بكم. سننطلق في حصة اللغة العربية.</vt:lpstr>
      <vt:lpstr>قبل أن نبدأ حصة اليوم نتذكر شروط الحصول على نجمة التميز. </vt:lpstr>
      <vt:lpstr>افتتاح الحصة</vt:lpstr>
      <vt:lpstr>ضعوا اللوحة والكراسة في القمطر.</vt:lpstr>
      <vt:lpstr>انتبهوا، اليوم سنواصل التدرب على إنشاد نشيدنا الوطني بشكل جيد</vt:lpstr>
      <vt:lpstr>قفوا واعتدلوا، لنستمع لنشيدنا الوطني. ينقر الأستاذ على المؤشر لتسميع النشيد.</vt:lpstr>
      <vt:lpstr>من ينشد؟</vt:lpstr>
      <vt:lpstr>سأقرأ الآن الجزء الثالث . أنصتوا جيدا أنطق كلمات النشيد بشكل صحيح وأصل الكلمات وأقف على ساكن.</vt:lpstr>
      <vt:lpstr>انتبهوا، يجب أن نصل الكلمتين. من يقرأ؟ رددوا</vt:lpstr>
      <vt:lpstr>من يقرأ؟ تلميذ آخر؟ رددوا جماعة.</vt:lpstr>
      <vt:lpstr>من يقرأ؟ تلميذ آخر؟ رددوا جماعة.</vt:lpstr>
      <vt:lpstr>من يقرأ؟ تلميذ آخر؟ رددوا جماعة.</vt:lpstr>
      <vt:lpstr>لننشد جماعة. </vt:lpstr>
      <vt:lpstr>معجم</vt:lpstr>
      <vt:lpstr>ستتعلمون اليوم في حصة المعجم كيف توظفون إستراتيجية شبكة الكلمة لإيجاد مفردات جديدة. </vt:lpstr>
      <vt:lpstr>شاهدوا كيف سيبني مجد شبكة كلمة "مدرسة". انتبهوا</vt:lpstr>
      <vt:lpstr>عرض الفيديو</vt:lpstr>
      <vt:lpstr>الآن؛ سنطبق الإستراتيجية خطوة خطوة لبناء شبكة كلمة "مَدينَةٌ".</vt:lpstr>
      <vt:lpstr>ماذا علي أن أفعل في الخطوة الأولى؟ بداية أرسم مخططا وأسجل الكلمة. </vt:lpstr>
      <vt:lpstr>ماذا علي أن أفعل في الخطوة الثانية؟ </vt:lpstr>
      <vt:lpstr>أحدد خطوط البحث وأسال. ماذا علينا أن نفعل الآن؟</vt:lpstr>
      <vt:lpstr>أجيب عن السؤال بكلمات لأشياء توجد في المستشفى وأكتبها في الشبكة. من لديه كلمات؟</vt:lpstr>
      <vt:lpstr>أطرح سؤالا آخر يوجهني في البحث. من يعمل في المستشفى؟</vt:lpstr>
      <vt:lpstr>Présentation PowerPoint</vt:lpstr>
      <vt:lpstr>الآن، دوركم. خذوا الكراسة ص 20. </vt:lpstr>
      <vt:lpstr>أنشئوا شبكة كلمة "مباراة". استعينوا بالأسئلة المقترحة. أمامكم دقيقتان</vt:lpstr>
      <vt:lpstr>في ثنائيات كل واحد يوضح لزميله كيف توصل إلى الجواب. أمامكم دقيقة واحدة.</vt:lpstr>
      <vt:lpstr>صححوا.</vt:lpstr>
      <vt:lpstr>الآن بشكل فردي أنشئوا شبكة كلمة "الأصدقاء"  ضمن النشاط "أنجز بمفردي".  </vt:lpstr>
      <vt:lpstr>من يتقاسم جوابه مع التعليل؟ من لديه كلمات أخرى؟</vt:lpstr>
      <vt:lpstr>صححوا وأتموا الشبكة.</vt:lpstr>
      <vt:lpstr>الآن، على دفاتر التمارين. اكتبوا جملتين باستعمال كلمات من شبكة "الأصدقاء".  يمر الأستاذ بين الصفوف ويصحح كتابيا  إنجازات المتعلمين.</vt:lpstr>
      <vt:lpstr>Présentation PowerPoint</vt:lpstr>
      <vt:lpstr>نمر إلى حصة الاستماع والتحدث. من يذكرنا بعنوان الحكاية التي تعرفنا عليها في الأسبوع الماضي؟</vt:lpstr>
      <vt:lpstr>سر الصداقة. سأعيد تسميع الحكاية ثم سأطرح عليكم أسئلة لتجيبوا عنها. أنصتوا جيدا</vt:lpstr>
      <vt:lpstr>أقرأ السؤال وأنتم تجيبون.</vt:lpstr>
      <vt:lpstr>من يقرأ السؤال التالي؟ من يجيب؟</vt:lpstr>
      <vt:lpstr>نقول: اعتذر وليد أو قدم وليد اعتذاره لفاتن. من يعيد؟</vt:lpstr>
      <vt:lpstr>خذوا كراساتكم ص 21. ضعوا علامة أمام العبارة التي سيقولها وليد ليعتذر لفاتن. -أنجزوا. معكم دقيقتان.</vt:lpstr>
      <vt:lpstr>انتهى الوقت. من يتقاسم إجابته؟ هل أنتم متفقون؟</vt:lpstr>
      <vt:lpstr>صححوا</vt:lpstr>
      <vt:lpstr>الآن، من يقرأ التعليمة رقم 1 ؟ ماذا يمثل المشهد 1؟ المشهد 2؟ أنجزوا. يتحقق الأستاذ من الفهم (وليد يعتذر  لزملائه الذين تدافع معهم/وليد يعتذر لفاتن).</vt:lpstr>
      <vt:lpstr>من يتقاسم إجابته؟ من لديه جواب آخر؟</vt:lpstr>
      <vt:lpstr>أحسنتم، لكي نعتذر لشخص عن تصرف سيئ نستعمل عبارات الاعتذار. من يقرأ؟</vt:lpstr>
      <vt:lpstr>متى نعتذر للآخرين؟ اذكروا مواقف للاعتذار.</vt:lpstr>
      <vt:lpstr>هذه مواقف، ما هي تلك التي تدعو إلى الاعتذار؟</vt:lpstr>
      <vt:lpstr>المواقف التي تدعو إلى الاعتذار أمامها علامة خضراء. من يقرؤها؟ </vt:lpstr>
      <vt:lpstr>قراءة</vt:lpstr>
      <vt:lpstr>ستتدربون على قراءة  كلمات نصادفها في النصوص التي نقرؤها. ستساعدنا على القراءة بسرعة. </vt:lpstr>
      <vt:lpstr>ستتدربون على قراءة  كلمات ستساعدنا على قراءة النصوص بسرعة. سأقرأ الكلمات تابعوا معي. </vt:lpstr>
      <vt:lpstr>الآن دوركم. ستقرؤون الكلمات قبل أن تختفي. من يقرأ؟</vt:lpstr>
      <vt:lpstr>من يقرأ؟</vt:lpstr>
      <vt:lpstr>من يقرأ؟</vt:lpstr>
      <vt:lpstr>ستتدربون على قراءة فقرة بدقة وسرعة. نتذكر أولا قواعد القراءة بطلاقة. من يقرأ؟</vt:lpstr>
      <vt:lpstr>سأقرأ – تابعوا جيدا </vt:lpstr>
      <vt:lpstr>اَلآن سنقرأ معا. انتبهوا  لعلامات الترقيم. نقف على الحرف الأخير ساكنا. كما أقرأ التاء المربوطة في نهاية الجملة هاء. </vt:lpstr>
      <vt:lpstr>كل ثنائي سيقرأ الفقرة قراءة معبرة، للفوز عليكما القراءة  قراءة معبرة وبصوت واحد. </vt:lpstr>
      <vt:lpstr>من يريد أن يقود القراءة؟ أنت تقرأ وهم يرددون بعدك. </vt:lpstr>
      <vt:lpstr>اختتام الحصة</vt:lpstr>
      <vt:lpstr>ماذا تعلمتم اليوم؟</vt:lpstr>
      <vt:lpstr>ماذا تعلمتم اليوم؟</vt:lpstr>
      <vt:lpstr>على دفاتر المنزل، أنشئوا شبكة كلمة: القرية</vt:lpstr>
      <vt:lpstr>أبطال الحصة هم ........................................................................... </vt:lpstr>
      <vt:lpstr>إلى اللقاء في الحصة المقبلة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AMAADID RACHID</dc:creator>
  <cp:lastModifiedBy>EL HAMDOUNI BTIHAJ</cp:lastModifiedBy>
  <cp:revision>203</cp:revision>
  <dcterms:created xsi:type="dcterms:W3CDTF">2023-09-20T21:35:22Z</dcterms:created>
  <dcterms:modified xsi:type="dcterms:W3CDTF">2025-11-02T13:27:04Z</dcterms:modified>
</cp:coreProperties>
</file>