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6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1"/>
    <p:sldMasterId id="2147483743" r:id="rId2"/>
    <p:sldMasterId id="2147483697" r:id="rId3"/>
    <p:sldMasterId id="2147483711" r:id="rId4"/>
    <p:sldMasterId id="2147483720" r:id="rId5"/>
    <p:sldMasterId id="2147483755" r:id="rId6"/>
    <p:sldMasterId id="2147483767" r:id="rId7"/>
    <p:sldMasterId id="2147483775" r:id="rId8"/>
    <p:sldMasterId id="2147483789" r:id="rId9"/>
  </p:sldMasterIdLst>
  <p:notesMasterIdLst>
    <p:notesMasterId r:id="rId40"/>
  </p:notesMasterIdLst>
  <p:handoutMasterIdLst>
    <p:handoutMasterId r:id="rId41"/>
  </p:handoutMasterIdLst>
  <p:sldIdLst>
    <p:sldId id="813" r:id="rId10"/>
    <p:sldId id="1029" r:id="rId11"/>
    <p:sldId id="705" r:id="rId12"/>
    <p:sldId id="1031" r:id="rId13"/>
    <p:sldId id="798" r:id="rId14"/>
    <p:sldId id="1030" r:id="rId15"/>
    <p:sldId id="779" r:id="rId16"/>
    <p:sldId id="1032" r:id="rId17"/>
    <p:sldId id="955" r:id="rId18"/>
    <p:sldId id="814" r:id="rId19"/>
    <p:sldId id="636" r:id="rId20"/>
    <p:sldId id="1040" r:id="rId21"/>
    <p:sldId id="806" r:id="rId22"/>
    <p:sldId id="859" r:id="rId23"/>
    <p:sldId id="816" r:id="rId24"/>
    <p:sldId id="851" r:id="rId25"/>
    <p:sldId id="817" r:id="rId26"/>
    <p:sldId id="860" r:id="rId27"/>
    <p:sldId id="1041" r:id="rId28"/>
    <p:sldId id="645" r:id="rId29"/>
    <p:sldId id="862" r:id="rId30"/>
    <p:sldId id="825" r:id="rId31"/>
    <p:sldId id="653" r:id="rId32"/>
    <p:sldId id="790" r:id="rId33"/>
    <p:sldId id="836" r:id="rId34"/>
    <p:sldId id="717" r:id="rId35"/>
    <p:sldId id="858" r:id="rId36"/>
    <p:sldId id="837" r:id="rId37"/>
    <p:sldId id="838" r:id="rId38"/>
    <p:sldId id="840" r:id="rId39"/>
  </p:sldIdLst>
  <p:sldSz cx="9144000" cy="6858000" type="screen4x3"/>
  <p:notesSz cx="6735763" cy="9866313"/>
  <p:embeddedFontLst>
    <p:embeddedFont>
      <p:font typeface="Consolas" panose="020B0609020204030204" pitchFamily="49" charset="0"/>
      <p:regular r:id="rId42"/>
      <p:bold r:id="rId43"/>
      <p:italic r:id="rId44"/>
      <p:boldItalic r:id="rId45"/>
    </p:embeddedFont>
    <p:embeddedFont>
      <p:font typeface="Dosis" pitchFamily="2" charset="0"/>
      <p:regular r:id="rId46"/>
      <p:bold r:id="rId47"/>
    </p:embeddedFont>
    <p:embeddedFont>
      <p:font typeface="Dosis ExtraBold" pitchFamily="2" charset="0"/>
      <p:bold r:id="rId48"/>
    </p:embeddedFont>
    <p:embeddedFont>
      <p:font typeface="Dosis Medium" pitchFamily="2" charset="0"/>
      <p:regular r:id="rId49"/>
    </p:embeddedFont>
    <p:embeddedFont>
      <p:font typeface="Dosis SemiBold" pitchFamily="2" charset="0"/>
      <p:bold r:id="rId50"/>
    </p:embeddedFont>
    <p:embeddedFont>
      <p:font typeface="KG Primary Penmanship" panose="020B0604020202020204" charset="0"/>
      <p:regular r:id="rId51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me Chraibi" initials="MC" lastIdx="1" clrIdx="0">
    <p:extLst>
      <p:ext uri="{19B8F6BF-5375-455C-9EA6-DF929625EA0E}">
        <p15:presenceInfo xmlns:p15="http://schemas.microsoft.com/office/powerpoint/2012/main" userId="Mme Chraib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15B7C"/>
    <a:srgbClr val="474F71"/>
    <a:srgbClr val="7A7A7A"/>
    <a:srgbClr val="C7C7C7"/>
    <a:srgbClr val="757575"/>
    <a:srgbClr val="2DC7D3"/>
    <a:srgbClr val="8083AD"/>
    <a:srgbClr val="9296B3"/>
    <a:srgbClr val="A1A6BC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18" autoAdjust="0"/>
    <p:restoredTop sz="87607" autoAdjust="0"/>
  </p:normalViewPr>
  <p:slideViewPr>
    <p:cSldViewPr snapToGrid="0">
      <p:cViewPr varScale="1">
        <p:scale>
          <a:sx n="96" d="100"/>
          <a:sy n="96" d="100"/>
        </p:scale>
        <p:origin x="907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964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font" Target="fonts/font5.fntdata"/><Relationship Id="rId20" Type="http://schemas.openxmlformats.org/officeDocument/2006/relationships/slide" Target="slides/slide11.xml"/><Relationship Id="rId41" Type="http://schemas.openxmlformats.org/officeDocument/2006/relationships/handoutMaster" Target="handoutMasters/handoutMaster1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font" Target="fonts/font8.fntdata"/><Relationship Id="rId57" Type="http://schemas.microsoft.com/office/2018/10/relationships/authors" Target="authors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font" Target="fonts/font3.fntdata"/><Relationship Id="rId5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83442A8-9454-2ECB-1269-BD566F5F83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724078B-49D7-A9B5-3699-12BDAB098F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F984B-5B5D-487D-9509-18F3707A0884}" type="datetimeFigureOut">
              <a:rPr lang="fr-FR" smtClean="0"/>
              <a:t>08/11/2025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4694DCD-F6A9-8C6E-4F74-F02B8CA8C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7E2FC1-A61E-2A23-A9CF-B4387071BB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64AE9-8EE4-49F6-ABD0-E7ED226D44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536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08/11/2025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313244-8E07-E332-610C-677BFC26B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DB421C08-A945-AC3C-D8C1-6492678E5541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5AB89C94-1F7A-3309-6CAE-C06A8C651C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37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626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938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9563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6968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944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4074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3004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510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5643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7605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782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322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6499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72601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3339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0663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219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868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7859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723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6522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5041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8665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6979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5512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2937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592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705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509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8597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68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Prise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0695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0878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5898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5923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8861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663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4953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3160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879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7475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8376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9114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4642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9042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2087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1.jp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46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10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Relationship Id="rId9" Type="http://schemas.openxmlformats.org/officeDocument/2006/relationships/image" Target="../media/image2.jp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59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80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52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65" r:id="rId10"/>
    <p:sldLayoutId id="2147483766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28807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8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36423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637923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9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9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42.png"/><Relationship Id="rId5" Type="http://schemas.openxmlformats.org/officeDocument/2006/relationships/image" Target="../media/image41.gif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50.png"/><Relationship Id="rId7" Type="http://schemas.openxmlformats.org/officeDocument/2006/relationships/image" Target="../media/image28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3.png"/><Relationship Id="rId5" Type="http://schemas.openxmlformats.org/officeDocument/2006/relationships/image" Target="../media/image160.png"/><Relationship Id="rId4" Type="http://schemas.openxmlformats.org/officeDocument/2006/relationships/customXml" Target="../ink/ink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7" Type="http://schemas.openxmlformats.org/officeDocument/2006/relationships/image" Target="../media/image20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8.png"/><Relationship Id="rId5" Type="http://schemas.openxmlformats.org/officeDocument/2006/relationships/image" Target="../media/image420.png"/><Relationship Id="rId4" Type="http://schemas.openxmlformats.org/officeDocument/2006/relationships/customXml" Target="../ink/ink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40.png"/><Relationship Id="rId7" Type="http://schemas.openxmlformats.org/officeDocument/2006/relationships/image" Target="../media/image46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8.png"/><Relationship Id="rId5" Type="http://schemas.openxmlformats.org/officeDocument/2006/relationships/image" Target="../media/image420.png"/><Relationship Id="rId4" Type="http://schemas.openxmlformats.org/officeDocument/2006/relationships/customXml" Target="../ink/ink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42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customXml" Target="../ink/ink10.xml"/><Relationship Id="rId5" Type="http://schemas.openxmlformats.org/officeDocument/2006/relationships/image" Target="../media/image440.png"/><Relationship Id="rId10" Type="http://schemas.openxmlformats.org/officeDocument/2006/relationships/image" Target="../media/image48.png"/><Relationship Id="rId4" Type="http://schemas.openxmlformats.org/officeDocument/2006/relationships/customXml" Target="../ink/ink9.xml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media" Target="../media/media2.mp4"/><Relationship Id="rId7" Type="http://schemas.openxmlformats.org/officeDocument/2006/relationships/image" Target="../media/image2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72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6423600-3479-787F-CC55-CA29ED94F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926" y="6058070"/>
            <a:ext cx="1236081" cy="3670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1772620-BCE4-6410-0A00-7400DF051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863" y="6082880"/>
            <a:ext cx="1185213" cy="29320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40809ED-6FF4-F737-98AE-391508494962}"/>
              </a:ext>
            </a:extLst>
          </p:cNvPr>
          <p:cNvSpPr txBox="1"/>
          <p:nvPr/>
        </p:nvSpPr>
        <p:spPr>
          <a:xfrm>
            <a:off x="2792628" y="6094015"/>
            <a:ext cx="111212" cy="261610"/>
          </a:xfrm>
          <a:prstGeom prst="rect">
            <a:avLst/>
          </a:prstGeom>
          <a:solidFill>
            <a:srgbClr val="A1A6BC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rgbClr val="8083AD"/>
                </a:solidFill>
              </a:rPr>
              <a:t>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7C796AA-B2CB-1A58-725E-81F3A362A950}"/>
              </a:ext>
            </a:extLst>
          </p:cNvPr>
          <p:cNvSpPr txBox="1"/>
          <p:nvPr/>
        </p:nvSpPr>
        <p:spPr>
          <a:xfrm>
            <a:off x="6558327" y="6121912"/>
            <a:ext cx="151661" cy="261610"/>
          </a:xfrm>
          <a:prstGeom prst="rect">
            <a:avLst/>
          </a:prstGeom>
          <a:solidFill>
            <a:srgbClr val="2DC7D3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chemeClr val="bg1"/>
                </a:solidFill>
              </a:rPr>
              <a:t>5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797F3E-818C-986B-261A-D408D448A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7870" y="6090599"/>
            <a:ext cx="1185213" cy="2932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8D853F-F9FD-362E-DB9A-CA707B0CC5AE}"/>
              </a:ext>
            </a:extLst>
          </p:cNvPr>
          <p:cNvSpPr txBox="1"/>
          <p:nvPr/>
        </p:nvSpPr>
        <p:spPr>
          <a:xfrm>
            <a:off x="4054190" y="6101734"/>
            <a:ext cx="197380" cy="261610"/>
          </a:xfrm>
          <a:prstGeom prst="rect">
            <a:avLst/>
          </a:prstGeom>
          <a:solidFill>
            <a:srgbClr val="A1A6BC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rgbClr val="8083AD"/>
                </a:solidFill>
              </a:rPr>
              <a:t>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8E010A-B88B-7359-D08A-BE22A5B8B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41" y="6101734"/>
            <a:ext cx="1185213" cy="29320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AC5150E-92B0-A5CC-76C4-2EC21698C693}"/>
              </a:ext>
            </a:extLst>
          </p:cNvPr>
          <p:cNvSpPr txBox="1"/>
          <p:nvPr/>
        </p:nvSpPr>
        <p:spPr>
          <a:xfrm>
            <a:off x="5319761" y="6112869"/>
            <a:ext cx="197380" cy="261610"/>
          </a:xfrm>
          <a:prstGeom prst="rect">
            <a:avLst/>
          </a:prstGeom>
          <a:solidFill>
            <a:srgbClr val="A1A6BC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rgbClr val="8083AD"/>
                </a:solidFill>
              </a:rPr>
              <a:t>4</a:t>
            </a:r>
          </a:p>
        </p:txBody>
      </p:sp>
      <p:pic>
        <p:nvPicPr>
          <p:cNvPr id="12" name="Image 11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F0487C9-EBAE-69EE-A2D6-A0EE698E2F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1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1A837B2-BACE-9DF3-EEAD-22032D0334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3512472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119E7FE0-5F5B-0DC6-D70B-23D212AC8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dirty="0"/>
              <a:t>Ecriture de la lettre i</a:t>
            </a:r>
            <a:endParaRPr lang="fr-MA" dirty="0"/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98373" y="3457509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dirty="0"/>
              <a:t>Prendre la parole pour se présenter.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418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2531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de la lettre   i 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7EBBEA35-0316-50F3-6D2D-EC548DC90358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CFE73EA-6BF3-E940-81F9-67C6BB00DB9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0291DD4-F9DD-4375-50C6-7B568FF6F0D3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18897097-B818-278E-0356-D876EA83482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415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717A199D-6F6D-C5BE-9C15-512F82ADE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9FE4E32-F833-6C1F-110E-2DE672A15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14BCA0E-CF73-5F3E-EDCF-7B44E5A87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5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6700E-30F1-129F-6661-B4C3191B5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52BD08EF-95C2-9CAD-270D-71471C13A440}"/>
              </a:ext>
            </a:extLst>
          </p:cNvPr>
          <p:cNvSpPr txBox="1">
            <a:spLocks/>
          </p:cNvSpPr>
          <p:nvPr/>
        </p:nvSpPr>
        <p:spPr>
          <a:xfrm>
            <a:off x="1692000" y="875192"/>
            <a:ext cx="6840000" cy="612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la lettre i. Elle fait le son « i ».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DEB0C16-AB12-2F2F-31CF-4AC03631DEBC}"/>
              </a:ext>
            </a:extLst>
          </p:cNvPr>
          <p:cNvSpPr txBox="1"/>
          <p:nvPr/>
        </p:nvSpPr>
        <p:spPr>
          <a:xfrm>
            <a:off x="4325760" y="2003273"/>
            <a:ext cx="587020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600" dirty="0">
                <a:ln w="0"/>
                <a:solidFill>
                  <a:srgbClr val="474F71"/>
                </a:solidFill>
                <a:latin typeface="Dosis" pitchFamily="2" charset="0"/>
                <a:cs typeface="Aharoni" panose="02010803020104030203" pitchFamily="2" charset="-79"/>
              </a:rPr>
              <a:t>i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7AA2A9E-E7F4-A905-075C-104FAA947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7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1E036-48FB-2148-964A-045FB04FF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BD04A1-678D-EAAF-A5D2-D504A944F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la lettre i en majuscule. Elle fait le son « i  ».</a:t>
            </a:r>
            <a:endParaRPr lang="fr-MA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C81D71-E6C7-7605-9DD4-E2BF2A48E8C6}"/>
              </a:ext>
            </a:extLst>
          </p:cNvPr>
          <p:cNvSpPr txBox="1"/>
          <p:nvPr/>
        </p:nvSpPr>
        <p:spPr>
          <a:xfrm>
            <a:off x="3960000" y="1835495"/>
            <a:ext cx="233492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>
                <a:ln w="0"/>
                <a:solidFill>
                  <a:srgbClr val="474F71"/>
                </a:solidFill>
                <a:latin typeface="Consolas" panose="020B0609020204030204" pitchFamily="49" charset="0"/>
              </a:rPr>
              <a:t>I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C972F4-5196-831E-E671-59DCC585F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4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9CA22-B931-39E8-1A13-B2768F964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2446A3-A351-FA81-1807-E1BB1A9E7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ensemble.</a:t>
            </a:r>
            <a:endParaRPr lang="fr-MA" dirty="0"/>
          </a:p>
        </p:txBody>
      </p:sp>
      <p:sp>
        <p:nvSpPr>
          <p:cNvPr id="7" name="ZoneTexte 3">
            <a:extLst>
              <a:ext uri="{FF2B5EF4-FFF2-40B4-BE49-F238E27FC236}">
                <a16:creationId xmlns:a16="http://schemas.microsoft.com/office/drawing/2014/main" id="{6256C97A-6C93-EA38-870D-3F78DB984F11}"/>
              </a:ext>
            </a:extLst>
          </p:cNvPr>
          <p:cNvSpPr txBox="1"/>
          <p:nvPr/>
        </p:nvSpPr>
        <p:spPr>
          <a:xfrm>
            <a:off x="1375506" y="2275750"/>
            <a:ext cx="639298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800" dirty="0">
                <a:ln w="0"/>
                <a:solidFill>
                  <a:srgbClr val="474F71"/>
                </a:solidFill>
                <a:latin typeface="Dosis" pitchFamily="2" charset="0"/>
              </a:rPr>
              <a:t>i</a:t>
            </a:r>
            <a:r>
              <a:rPr lang="fr-FR" sz="16600" dirty="0">
                <a:ln w="0"/>
                <a:solidFill>
                  <a:srgbClr val="474F71"/>
                </a:solidFill>
                <a:latin typeface="Dosis ExtraBold" pitchFamily="2" charset="0"/>
              </a:rPr>
              <a:t>    </a:t>
            </a:r>
            <a:r>
              <a:rPr lang="fr-FR" sz="16600" dirty="0" err="1">
                <a:ln w="0"/>
                <a:solidFill>
                  <a:srgbClr val="474F71"/>
                </a:solidFill>
                <a:latin typeface="Consolas" panose="020B0609020204030204" pitchFamily="49" charset="0"/>
                <a:cs typeface="Aharoni" panose="02010803020104030203" pitchFamily="2" charset="-79"/>
              </a:rPr>
              <a:t>I</a:t>
            </a:r>
            <a:endParaRPr lang="fr-FR" sz="16600" dirty="0">
              <a:ln w="0"/>
              <a:solidFill>
                <a:srgbClr val="474F71"/>
              </a:solidFill>
              <a:latin typeface="Consolas" panose="020B0609020204030204" pitchFamily="49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EF56983-C23B-4D9D-BEB6-7091E5CED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7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0323B-0FC0-39C3-0849-47E8B22F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F7350E-918A-08FA-B97D-5470D98F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Ami. Dans le mot « ami », je vois la lettre i et  j’entends le son « i ».</a:t>
            </a:r>
            <a:endParaRPr lang="fr-MA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C99DEAC-3EBE-3E8B-FB22-BAF2DEF0A4C7}"/>
              </a:ext>
            </a:extLst>
          </p:cNvPr>
          <p:cNvSpPr txBox="1"/>
          <p:nvPr/>
        </p:nvSpPr>
        <p:spPr>
          <a:xfrm>
            <a:off x="2154500" y="2644170"/>
            <a:ext cx="483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n w="0"/>
                <a:solidFill>
                  <a:schemeClr val="tx2"/>
                </a:solidFill>
                <a:latin typeface="Dosis" pitchFamily="2" charset="0"/>
                <a:cs typeface="Aharoni" panose="02010803020104030203" pitchFamily="2" charset="-79"/>
              </a:rPr>
              <a:t>a</a:t>
            </a:r>
            <a:r>
              <a:rPr lang="pt-BR" sz="9600" b="1" dirty="0">
                <a:ln w="0"/>
                <a:solidFill>
                  <a:srgbClr val="474F71"/>
                </a:solidFill>
                <a:latin typeface="Dosis" pitchFamily="2" charset="0"/>
                <a:cs typeface="Aharoni" panose="02010803020104030203" pitchFamily="2" charset="-79"/>
              </a:rPr>
              <a:t>m</a:t>
            </a:r>
            <a:r>
              <a:rPr lang="pt-BR" sz="9600" b="1" dirty="0">
                <a:ln w="0"/>
                <a:solidFill>
                  <a:srgbClr val="00ACA4"/>
                </a:solidFill>
                <a:latin typeface="Dosis" pitchFamily="2" charset="0"/>
                <a:cs typeface="Aharoni" panose="02010803020104030203" pitchFamily="2" charset="-79"/>
              </a:rPr>
              <a:t>i</a:t>
            </a:r>
            <a:endParaRPr lang="pt-BR" sz="9600" b="1" dirty="0">
              <a:ln w="0"/>
              <a:solidFill>
                <a:srgbClr val="474F71"/>
              </a:solidFill>
              <a:latin typeface="Dosis" pitchFamily="2" charset="0"/>
              <a:cs typeface="Aharoni" panose="02010803020104030203" pitchFamily="2" charset="-79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93F783A-3D50-203A-37B3-FBEF0F749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27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4F61E-C128-A8A6-93AB-DE28CF7EC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0B66A2-86EF-2137-9FC7-090BA2CD0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Abricot. Dans le mot « abricot », je vois la lettre i  et  j’entends le son « i ».</a:t>
            </a:r>
            <a:endParaRPr lang="fr-MA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DB97139-7D95-D68F-FECA-BAE760449A45}"/>
              </a:ext>
            </a:extLst>
          </p:cNvPr>
          <p:cNvSpPr txBox="1"/>
          <p:nvPr/>
        </p:nvSpPr>
        <p:spPr>
          <a:xfrm>
            <a:off x="1928040" y="2497976"/>
            <a:ext cx="52879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500" dirty="0">
                <a:ln w="0"/>
                <a:solidFill>
                  <a:srgbClr val="474F71"/>
                </a:solidFill>
                <a:latin typeface="KG Primary Penmanship" panose="02000506000000020003" pitchFamily="2" charset="0"/>
                <a:cs typeface="Aharoni" panose="02010803020104030203" pitchFamily="2" charset="-79"/>
              </a:rPr>
              <a:t>abr</a:t>
            </a:r>
            <a:r>
              <a:rPr lang="pt-BR" sz="11500" dirty="0">
                <a:ln w="0"/>
                <a:solidFill>
                  <a:srgbClr val="00ACA4"/>
                </a:solidFill>
                <a:latin typeface="KG Primary Penmanship" panose="02000506000000020003" pitchFamily="2" charset="0"/>
                <a:cs typeface="Aharoni" panose="02010803020104030203" pitchFamily="2" charset="-79"/>
              </a:rPr>
              <a:t>i</a:t>
            </a:r>
            <a:r>
              <a:rPr lang="pt-BR" sz="11500" dirty="0">
                <a:ln w="0"/>
                <a:solidFill>
                  <a:srgbClr val="474F71"/>
                </a:solidFill>
                <a:latin typeface="KG Primary Penmanship" panose="02000506000000020003" pitchFamily="2" charset="0"/>
                <a:cs typeface="Aharoni" panose="02010803020104030203" pitchFamily="2" charset="-79"/>
              </a:rPr>
              <a:t>cot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89BC60-4858-F710-4322-7A2D6260D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3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69C-59EA-94BA-337A-8D08CA205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6C853D-6007-E73E-9655-56EAD388B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Image. Dans le mot « image », je vois la lettre i et j’entends le son  « i ».</a:t>
            </a:r>
            <a:endParaRPr lang="fr-MA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0B04E18-D612-54EA-01F3-F57FB1D5B198}"/>
              </a:ext>
            </a:extLst>
          </p:cNvPr>
          <p:cNvSpPr txBox="1"/>
          <p:nvPr/>
        </p:nvSpPr>
        <p:spPr>
          <a:xfrm>
            <a:off x="780393" y="2744516"/>
            <a:ext cx="7583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n w="0"/>
                <a:solidFill>
                  <a:srgbClr val="00ACA4"/>
                </a:solidFill>
                <a:latin typeface="Dosis" pitchFamily="2" charset="0"/>
                <a:cs typeface="Aharoni" panose="02010803020104030203" pitchFamily="2" charset="-79"/>
              </a:rPr>
              <a:t>i</a:t>
            </a:r>
            <a:r>
              <a:rPr lang="pt-BR" sz="9600" b="1" dirty="0">
                <a:ln w="0"/>
                <a:solidFill>
                  <a:srgbClr val="474F71"/>
                </a:solidFill>
                <a:latin typeface="Dosis" pitchFamily="2" charset="0"/>
                <a:cs typeface="Aharoni" panose="02010803020104030203" pitchFamily="2" charset="-79"/>
              </a:rPr>
              <a:t>mage</a:t>
            </a:r>
            <a:endParaRPr lang="pt-BR" sz="8800" b="1" dirty="0">
              <a:ln w="0"/>
              <a:solidFill>
                <a:srgbClr val="474F71"/>
              </a:solidFill>
              <a:latin typeface="Dosis" pitchFamily="2" charset="0"/>
              <a:cs typeface="Aharoni" panose="02010803020104030203" pitchFamily="2" charset="-79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7AC821-87AF-95D0-6CB8-3B2BFEDF8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96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les lettres ?  </a:t>
            </a:r>
            <a:endParaRPr lang="fr-MA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1E0A81-7DB7-36B0-69B3-D1658A53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54F35C88-1F8E-53FC-73DA-06EA09B6FDA4}"/>
              </a:ext>
            </a:extLst>
          </p:cNvPr>
          <p:cNvGrpSpPr/>
          <p:nvPr/>
        </p:nvGrpSpPr>
        <p:grpSpPr>
          <a:xfrm>
            <a:off x="643092" y="3805782"/>
            <a:ext cx="7950224" cy="1187520"/>
            <a:chOff x="643092" y="3805782"/>
            <a:chExt cx="7950224" cy="1187520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52213C55-DA76-8E5A-F879-6A21576010C2}"/>
                </a:ext>
              </a:extLst>
            </p:cNvPr>
            <p:cNvGrpSpPr/>
            <p:nvPr/>
          </p:nvGrpSpPr>
          <p:grpSpPr>
            <a:xfrm>
              <a:off x="643092" y="3894966"/>
              <a:ext cx="7950224" cy="1098336"/>
              <a:chOff x="643092" y="3894966"/>
              <a:chExt cx="7950224" cy="1098336"/>
            </a:xfrm>
          </p:grpSpPr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C737DBDF-7C5D-0876-DAA3-2F237C2BA4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3092" y="3914216"/>
                <a:ext cx="7888908" cy="1079086"/>
              </a:xfrm>
              <a:prstGeom prst="rect">
                <a:avLst/>
              </a:prstGeom>
            </p:spPr>
          </p:pic>
          <p:pic>
            <p:nvPicPr>
              <p:cNvPr id="5" name="Image 4">
                <a:extLst>
                  <a:ext uri="{FF2B5EF4-FFF2-40B4-BE49-F238E27FC236}">
                    <a16:creationId xmlns:a16="http://schemas.microsoft.com/office/drawing/2014/main" id="{7C0FD888-18C6-3AAA-2DFE-81E741583A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1364" r="75189" b="14123"/>
              <a:stretch>
                <a:fillRect/>
              </a:stretch>
            </p:blipFill>
            <p:spPr>
              <a:xfrm>
                <a:off x="4521826" y="3894966"/>
                <a:ext cx="1060825" cy="926686"/>
              </a:xfrm>
              <a:prstGeom prst="rect">
                <a:avLst/>
              </a:prstGeom>
            </p:spPr>
          </p:pic>
          <p:pic>
            <p:nvPicPr>
              <p:cNvPr id="6" name="Image 5">
                <a:extLst>
                  <a:ext uri="{FF2B5EF4-FFF2-40B4-BE49-F238E27FC236}">
                    <a16:creationId xmlns:a16="http://schemas.microsoft.com/office/drawing/2014/main" id="{59ACFD92-8C66-6AA0-760A-E8C7796C30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0067" r="88439"/>
              <a:stretch>
                <a:fillRect/>
              </a:stretch>
            </p:blipFill>
            <p:spPr>
              <a:xfrm>
                <a:off x="7681262" y="4022847"/>
                <a:ext cx="912054" cy="970455"/>
              </a:xfrm>
              <a:prstGeom prst="rect">
                <a:avLst/>
              </a:prstGeom>
            </p:spPr>
          </p:pic>
        </p:grp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1BE829F8-8068-7261-2739-E94455DA7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39352" y="3805782"/>
              <a:ext cx="943107" cy="11050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759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B1E0A81-7DB7-36B0-69B3-D1658A53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E18C8B79-54A3-A085-39A3-E4008760E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les lettres ?  </a:t>
            </a:r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073D824-35C7-19ED-9AFF-0631A9983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18" y="3124772"/>
            <a:ext cx="7968163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78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57744B-8346-4FC3-BADA-54A0FBB7C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le livret, page 16.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23C4F59-CB2A-763D-6B00-093C859F5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2322166-3C14-EF77-906F-BA012991F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3360" y="1617744"/>
            <a:ext cx="3157279" cy="4904199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1CCB2D1-6DEC-FB7F-CDDD-C2EBB1B612AB}"/>
              </a:ext>
            </a:extLst>
          </p:cNvPr>
          <p:cNvSpPr/>
          <p:nvPr/>
        </p:nvSpPr>
        <p:spPr>
          <a:xfrm>
            <a:off x="3024892" y="5625885"/>
            <a:ext cx="3157279" cy="65092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1369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1692-8DF2-066C-AC33-06BF061F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DA7B7F15-D115-14C6-C475-11067330105D}"/>
              </a:ext>
            </a:extLst>
          </p:cNvPr>
          <p:cNvSpPr txBox="1">
            <a:spLocks/>
          </p:cNvSpPr>
          <p:nvPr/>
        </p:nvSpPr>
        <p:spPr>
          <a:xfrm>
            <a:off x="1610519" y="724261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Lisez les lettres à votre voisin. Chacun son tour. Je vais circuler entre les rangs pour vous aider.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C673653-4808-4FBB-37FA-A23FD6BA5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57931E-AB66-4D02-C3F6-BE5ACB6F2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398" y="2677904"/>
            <a:ext cx="2891155" cy="222145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EFE3F29-6616-2A13-3476-D4DBB9031F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785" t="80705" b="3182"/>
          <a:stretch>
            <a:fillRect/>
          </a:stretch>
        </p:blipFill>
        <p:spPr>
          <a:xfrm>
            <a:off x="511348" y="2959387"/>
            <a:ext cx="5321894" cy="147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1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CF0D9-6AC1-7686-4EF0-AEAA710D1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BFD1BF7-1AB6-2F6A-8E36-7CC9EE02AF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5039147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B8640D61-1DBF-5EDC-F02B-33D3CDDE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FAB051FF-6900-758D-6483-BD99AF1B559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18828" y="5508429"/>
            <a:ext cx="4960805" cy="756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Ecriture de la lettre i en minuscule.</a:t>
            </a:r>
            <a:endParaRPr lang="fr-MA" dirty="0">
              <a:solidFill>
                <a:srgbClr val="474F71"/>
              </a:solidFill>
            </a:endParaRPr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3B27221-78B6-35AA-760F-516CFAD09D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CEE8442-A678-BF4C-D11D-F4688694689F}"/>
              </a:ext>
            </a:extLst>
          </p:cNvPr>
          <p:cNvSpPr txBox="1"/>
          <p:nvPr/>
        </p:nvSpPr>
        <p:spPr>
          <a:xfrm>
            <a:off x="2201410" y="5142552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3.  </a:t>
            </a: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Ecriture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E7890C4-1984-3C72-CFF0-D6ABFAACD064}"/>
              </a:ext>
            </a:extLst>
          </p:cNvPr>
          <p:cNvSpPr txBox="1">
            <a:spLocks/>
          </p:cNvSpPr>
          <p:nvPr/>
        </p:nvSpPr>
        <p:spPr>
          <a:xfrm>
            <a:off x="2233483" y="398918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"/>
              <a:tabLst/>
              <a:defRPr/>
            </a:pPr>
            <a:r>
              <a:rPr lang="fr-FR" dirty="0">
                <a:solidFill>
                  <a:srgbClr val="757575"/>
                </a:solidFill>
              </a:rPr>
              <a:t>Lecture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r>
              <a:rPr lang="fr-FR" dirty="0">
                <a:solidFill>
                  <a:srgbClr val="757575"/>
                </a:solidFill>
              </a:rPr>
              <a:t>de la lettre   i 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E7C7674-8277-ED86-DB1A-EB743B0A501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7FA7456D-5328-16C5-3584-F67C70DF591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39750" cy="539750"/>
          </a:xfrm>
        </p:spPr>
      </p:pic>
      <p:pic>
        <p:nvPicPr>
          <p:cNvPr id="2" name="Espace réservé pour une image  2">
            <a:extLst>
              <a:ext uri="{FF2B5EF4-FFF2-40B4-BE49-F238E27FC236}">
                <a16:creationId xmlns:a16="http://schemas.microsoft.com/office/drawing/2014/main" id="{50CAE448-DCDF-9970-3A1C-5D2E2E8D9C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55135" y="3449432"/>
            <a:ext cx="539750" cy="539750"/>
          </a:xfrm>
          <a:prstGeom prst="rect">
            <a:avLst/>
          </a:prstGeom>
          <a:noFill/>
        </p:spPr>
      </p:pic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AD08B1E4-3D3B-7CA1-9846-4FF4F4FEE946}"/>
              </a:ext>
            </a:extLst>
          </p:cNvPr>
          <p:cNvSpPr txBox="1">
            <a:spLocks/>
          </p:cNvSpPr>
          <p:nvPr/>
        </p:nvSpPr>
        <p:spPr>
          <a:xfrm>
            <a:off x="2218827" y="251340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Prendre la parole pour se présenter.</a:t>
            </a:r>
          </a:p>
        </p:txBody>
      </p:sp>
    </p:spTree>
    <p:extLst>
      <p:ext uri="{BB962C8B-B14F-4D97-AF65-F5344CB8AC3E}">
        <p14:creationId xmlns:p14="http://schemas.microsoft.com/office/powerpoint/2010/main" val="379891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itre 1">
            <a:extLst>
              <a:ext uri="{FF2B5EF4-FFF2-40B4-BE49-F238E27FC236}">
                <a16:creationId xmlns:a16="http://schemas.microsoft.com/office/drawing/2014/main" id="{9EBA7426-5DCB-54A5-FABE-A5835849F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171" y="756000"/>
            <a:ext cx="6840000" cy="612000"/>
          </a:xfrm>
          <a:solidFill>
            <a:srgbClr val="E5E5E5"/>
          </a:solidFill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 écrire la lettre i minuscule avec Nada.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56CB4B5-C361-5BB0-6540-3F39948A0C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4635" y="2184935"/>
            <a:ext cx="4907681" cy="327178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7138FD-1D91-0BEA-352F-68AD9372FA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DB2EC-E62D-F27A-1D4F-CBE641643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1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8CB1AE2F-A4E3-3195-5E84-FACA4E400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A685D363-5ABD-A6A4-4245-0DC8F3FDF3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B9452D10">
            <a:hlinkClick r:id="" action="ppaction://media"/>
            <a:extLst>
              <a:ext uri="{FF2B5EF4-FFF2-40B4-BE49-F238E27FC236}">
                <a16:creationId xmlns:a16="http://schemas.microsoft.com/office/drawing/2014/main" id="{40EA03D2-A98C-77E8-8A90-9169C6DC365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1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4364" y="1898620"/>
            <a:ext cx="7235272" cy="406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0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97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E6CFB-DFF9-E9AC-C1CE-A0C731CB4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29C7B2C5-CB3C-A7AA-E923-3E1D7B308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 on va tracer la lettre i minuscule en l’air avec le doigt.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9A8BC821-0DA4-A74F-2F6F-B9B699B0E34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9D86F551-A505-C0B8-C5EB-F18E7CD70F8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AEFDBDC-BF7F-9A1F-B548-CD04E58AE712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1BAC6265-5F69-2E84-115A-A9050E5A655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DD8486B3-CB9D-CF63-2DA5-2A748965B7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1714" y="2157679"/>
            <a:ext cx="3426249" cy="342624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D193C4B-B008-516A-891C-A5A50162F4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D9D994F-85B5-BA08-C3CD-1E2806B9D8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2000" y="2817034"/>
            <a:ext cx="3024559" cy="210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68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24FC5C-DE03-ABFE-FEB4-37BF78652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0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A4AAFCE-7A39-EAB3-028C-A81B993384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3">
            <a:extLst>
              <a:ext uri="{FF2B5EF4-FFF2-40B4-BE49-F238E27FC236}">
                <a16:creationId xmlns:a16="http://schemas.microsoft.com/office/drawing/2014/main" id="{6F9C9198-4482-FF65-4EF2-6B9468C15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3AE7B43-6287-5F1B-6717-98BF99A42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7F83173-8644-4BC6-8E88-95C853E4711F}"/>
              </a:ext>
            </a:extLst>
          </p:cNvPr>
          <p:cNvSpPr txBox="1"/>
          <p:nvPr/>
        </p:nvSpPr>
        <p:spPr>
          <a:xfrm>
            <a:off x="3258152" y="2425566"/>
            <a:ext cx="2627696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300" b="1" dirty="0">
                <a:solidFill>
                  <a:schemeClr val="tx2"/>
                </a:solidFill>
              </a:rPr>
              <a:t>i</a:t>
            </a:r>
            <a:endParaRPr lang="fr-MA" sz="163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4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6983-C333-2AE3-57DB-8D814E55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F328775-F81B-57B6-38BC-316A061A48C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5F328775-F81B-57B6-38BC-316A061A48C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80DB448-0961-D84D-4D1B-41D657FC549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80DB448-0961-D84D-4D1B-41D657FC549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itre 5">
            <a:extLst>
              <a:ext uri="{FF2B5EF4-FFF2-40B4-BE49-F238E27FC236}">
                <a16:creationId xmlns:a16="http://schemas.microsoft.com/office/drawing/2014/main" id="{4CDD66ED-4C95-FB1D-57A1-15D932035699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livrets à la page 17.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2BADC9-83AB-9C84-FAB3-7D12FC70D4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3812122-5D6C-F330-7C16-9C99380A53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6979" y="1617744"/>
            <a:ext cx="2990042" cy="470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0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7DE10-DC2F-9C28-0FEE-DDB22207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D3478642-7179-8052-4A79-2980A4C412D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D3478642-7179-8052-4A79-2980A4C412D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C6A80F48-F328-F8CD-E481-CE2FEC3BAB4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C6A80F48-F328-F8CD-E481-CE2FEC3BAB4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itre 5">
            <a:extLst>
              <a:ext uri="{FF2B5EF4-FFF2-40B4-BE49-F238E27FC236}">
                <a16:creationId xmlns:a16="http://schemas.microsoft.com/office/drawing/2014/main" id="{76CF1AA2-2D8E-76CE-EE75-EAAFA92C81C2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lettre i minuscule comme dans l’exemple. Je vais circuler entre les rangs pour vous aider.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0179E51-D32E-56DD-6177-A3FE7DF1C5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1DF2CA6-5222-4CC6-8BBC-6011D960B9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4012" y="2545079"/>
            <a:ext cx="2446422" cy="244642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8569D2D-D423-205E-F4C5-34B829412E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4352" y="1617744"/>
            <a:ext cx="2922629" cy="459816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97D038-FF88-A5DB-FF1D-34BC711075BB}"/>
              </a:ext>
            </a:extLst>
          </p:cNvPr>
          <p:cNvSpPr/>
          <p:nvPr/>
        </p:nvSpPr>
        <p:spPr>
          <a:xfrm>
            <a:off x="1324352" y="5625885"/>
            <a:ext cx="2798197" cy="38993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301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3EDC69E-538F-BCD4-21AE-19064FEE1A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3EDC69E-538F-BCD4-21AE-19064FEE1A6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C4F99A0-D452-C9D6-23D0-2075B6CCF2BA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DC4F99A0-D452-C9D6-23D0-2075B6CCF2B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la maison, recopiez la lettre sur votre cahier.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F8671C8-2416-89BE-B4F8-B1CF3CC0E9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970CCE79-9D93-ACE5-DAE0-05FBB7320C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1611891" y="2156059"/>
            <a:ext cx="2112567" cy="3703624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0AF0A80B-047F-324E-AA87-9044D679EE61}"/>
              </a:ext>
            </a:extLst>
          </p:cNvPr>
          <p:cNvGrpSpPr/>
          <p:nvPr/>
        </p:nvGrpSpPr>
        <p:grpSpPr>
          <a:xfrm>
            <a:off x="4555578" y="1857675"/>
            <a:ext cx="3059469" cy="4525521"/>
            <a:chOff x="4555578" y="1857675"/>
            <a:chExt cx="3059469" cy="4525521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EDFF8685-9ABC-E00B-4BE5-43DF0FA1B6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EAE8E4"/>
                </a:clrFrom>
                <a:clrTo>
                  <a:srgbClr val="EAE8E4">
                    <a:alpha val="0"/>
                  </a:srgbClr>
                </a:clrTo>
              </a:clrChange>
            </a:blip>
            <a:srcRect l="4526" t="16702" r="49595" b="15435"/>
            <a:stretch>
              <a:fillRect/>
            </a:stretch>
          </p:blipFill>
          <p:spPr>
            <a:xfrm>
              <a:off x="4555578" y="1857675"/>
              <a:ext cx="3059469" cy="4525521"/>
            </a:xfrm>
            <a:prstGeom prst="roundRect">
              <a:avLst>
                <a:gd name="adj" fmla="val 6988"/>
              </a:avLst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B192FA43-7435-6F8E-4CD4-B7CFF1FFCA40}"/>
                </a:ext>
              </a:extLst>
            </p:cNvPr>
            <p:cNvSpPr txBox="1"/>
            <p:nvPr/>
          </p:nvSpPr>
          <p:spPr>
            <a:xfrm>
              <a:off x="5451080" y="2470980"/>
              <a:ext cx="98757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500" b="1" dirty="0">
                  <a:solidFill>
                    <a:srgbClr val="474F71"/>
                  </a:solidFill>
                </a:rPr>
                <a:t>i   i    </a:t>
              </a:r>
              <a:r>
                <a:rPr lang="fr-MA" sz="1500" b="1" dirty="0" err="1">
                  <a:solidFill>
                    <a:srgbClr val="474F71"/>
                  </a:solidFill>
                </a:rPr>
                <a:t>i</a:t>
              </a:r>
              <a:r>
                <a:rPr lang="fr-MA" sz="1500" b="1" dirty="0">
                  <a:solidFill>
                    <a:srgbClr val="474F71"/>
                  </a:solidFill>
                </a:rPr>
                <a:t>    </a:t>
              </a:r>
              <a:r>
                <a:rPr lang="fr-MA" sz="1500" b="1" dirty="0" err="1">
                  <a:solidFill>
                    <a:srgbClr val="474F71"/>
                  </a:solidFill>
                </a:rPr>
                <a:t>i</a:t>
              </a:r>
              <a:endParaRPr lang="fr-MA" sz="1500" b="1" dirty="0">
                <a:solidFill>
                  <a:srgbClr val="474F71"/>
                </a:solidFill>
              </a:endParaRPr>
            </a:p>
          </p:txBody>
        </p:sp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30F8341B-2714-2037-C6D9-9AEEFCFD5947}"/>
                </a:ext>
              </a:extLst>
            </p:cNvPr>
            <p:cNvSpPr txBox="1"/>
            <p:nvPr/>
          </p:nvSpPr>
          <p:spPr>
            <a:xfrm>
              <a:off x="6262300" y="2470979"/>
              <a:ext cx="98757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500" b="1" dirty="0">
                  <a:solidFill>
                    <a:srgbClr val="474F71"/>
                  </a:solidFill>
                </a:rPr>
                <a:t>i   i    </a:t>
              </a:r>
              <a:r>
                <a:rPr lang="fr-MA" sz="1500" b="1" dirty="0" err="1">
                  <a:solidFill>
                    <a:srgbClr val="474F71"/>
                  </a:solidFill>
                </a:rPr>
                <a:t>i</a:t>
              </a:r>
              <a:r>
                <a:rPr lang="fr-MA" sz="1500" b="1" dirty="0">
                  <a:solidFill>
                    <a:srgbClr val="474F71"/>
                  </a:solidFill>
                </a:rPr>
                <a:t>    </a:t>
              </a:r>
              <a:r>
                <a:rPr lang="fr-MA" sz="1500" b="1" dirty="0" err="1">
                  <a:solidFill>
                    <a:srgbClr val="474F71"/>
                  </a:solidFill>
                </a:rPr>
                <a:t>i</a:t>
              </a:r>
              <a:endParaRPr lang="fr-MA" sz="1500" b="1" dirty="0">
                <a:solidFill>
                  <a:srgbClr val="474F7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70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34" y="1366599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0D0A364A-F82B-71BA-2407-0CCC9CA52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10" y="2368766"/>
            <a:ext cx="2163228" cy="327795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9BFF09-DA93-0000-5BD5-6F6971893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9797" y="2368766"/>
            <a:ext cx="2066887" cy="327795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E340711-D205-E4FB-FE87-87B09B5D27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1141" y="2368765"/>
            <a:ext cx="2110317" cy="327795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7B445F9-CC4C-E9FF-335A-078AE4F84A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1458" y="2368765"/>
            <a:ext cx="2083492" cy="327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7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2780FFA-D2C2-9F4F-56C4-5423D153A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350" y="3427249"/>
            <a:ext cx="3834716" cy="1359526"/>
          </a:xfrm>
          <a:prstGeom prst="rect">
            <a:avLst/>
          </a:prstGeom>
        </p:spPr>
      </p:pic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40471"/>
            <a:ext cx="7886700" cy="720000"/>
          </a:xfrm>
        </p:spPr>
        <p:txBody>
          <a:bodyPr/>
          <a:lstStyle/>
          <a:p>
            <a:r>
              <a:rPr lang="fr-MA" sz="28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2131462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187946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844649" y="3456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628649" y="5292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844649" y="5040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17D042A-9C0B-3691-ABA9-FFC53DBA5F5E}"/>
              </a:ext>
            </a:extLst>
          </p:cNvPr>
          <p:cNvSpPr txBox="1">
            <a:spLocks/>
          </p:cNvSpPr>
          <p:nvPr/>
        </p:nvSpPr>
        <p:spPr>
          <a:xfrm>
            <a:off x="4915350" y="2349752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"/>
            </a:pPr>
            <a:r>
              <a:rPr lang="fr-FR" dirty="0">
                <a:solidFill>
                  <a:srgbClr val="7A7A7A"/>
                </a:solidFill>
              </a:rPr>
              <a:t>Oral – Dialogue</a:t>
            </a:r>
          </a:p>
          <a:p>
            <a:pPr>
              <a:buFont typeface="Wingdings" panose="05000000000000000000" pitchFamily="2" charset="2"/>
              <a:buChar char=""/>
            </a:pPr>
            <a:r>
              <a:rPr lang="fr-FR" dirty="0">
                <a:solidFill>
                  <a:srgbClr val="7A7A7A"/>
                </a:solidFill>
              </a:rPr>
              <a:t>Lecture - Lettre i - I</a:t>
            </a:r>
          </a:p>
          <a:p>
            <a:pPr>
              <a:buFont typeface="Wingdings" panose="05000000000000000000" pitchFamily="2" charset="2"/>
              <a:buChar char=""/>
            </a:pPr>
            <a:r>
              <a:rPr lang="fr-FR" dirty="0">
                <a:solidFill>
                  <a:srgbClr val="7A7A7A"/>
                </a:solidFill>
              </a:rPr>
              <a:t>Ecriture - Lettre a - A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44649" y="3916605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i - I</a:t>
            </a:r>
          </a:p>
          <a:p>
            <a:r>
              <a:rPr lang="fr-FR" dirty="0"/>
              <a:t>Ecriture - Lettre i - I</a:t>
            </a:r>
          </a:p>
        </p:txBody>
      </p:sp>
      <p:sp>
        <p:nvSpPr>
          <p:cNvPr id="45" name="Espace réservé du texte 5">
            <a:extLst>
              <a:ext uri="{FF2B5EF4-FFF2-40B4-BE49-F238E27FC236}">
                <a16:creationId xmlns:a16="http://schemas.microsoft.com/office/drawing/2014/main" id="{3C43C32C-6488-4D2E-922D-D5A4BA7D0488}"/>
              </a:ext>
            </a:extLst>
          </p:cNvPr>
          <p:cNvSpPr txBox="1">
            <a:spLocks/>
          </p:cNvSpPr>
          <p:nvPr/>
        </p:nvSpPr>
        <p:spPr>
          <a:xfrm>
            <a:off x="4951350" y="3890853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Oral –  Dialogue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Lecture - Lettre i - I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Ecriture - Lettre i - I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67D9A63D-4C1E-8D0F-095E-C18E85B50D54}"/>
              </a:ext>
            </a:extLst>
          </p:cNvPr>
          <p:cNvSpPr txBox="1">
            <a:spLocks/>
          </p:cNvSpPr>
          <p:nvPr/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Révision</a:t>
            </a:r>
          </a:p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Lecture offerte</a:t>
            </a: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54639F0D-A483-F884-1E53-27875C5E1C69}"/>
              </a:ext>
            </a:extLst>
          </p:cNvPr>
          <p:cNvGrpSpPr/>
          <p:nvPr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87D26E65-6890-E560-0F8D-1770B785B23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49" name="Organigramme : Terminateur 48">
              <a:extLst>
                <a:ext uri="{FF2B5EF4-FFF2-40B4-BE49-F238E27FC236}">
                  <a16:creationId xmlns:a16="http://schemas.microsoft.com/office/drawing/2014/main" id="{F8E03BE0-12F4-D3D1-EC97-CC64DF167170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  <p:sp>
          <p:nvSpPr>
            <p:cNvPr id="50" name="Espace réservé du texte 5">
              <a:extLst>
                <a:ext uri="{FF2B5EF4-FFF2-40B4-BE49-F238E27FC236}">
                  <a16:creationId xmlns:a16="http://schemas.microsoft.com/office/drawing/2014/main" id="{D3A87A8E-1E69-5C82-79BF-99874AFA0D0B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95639"/>
              <a:ext cx="3420000" cy="792000"/>
            </a:xfrm>
            <a:prstGeom prst="roundRect">
              <a:avLst/>
            </a:prstGeom>
            <a:solidFill>
              <a:schemeClr val="bg2"/>
            </a:solidFill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dirty="0"/>
                <a:t>Présentation du vocabulaire </a:t>
              </a:r>
            </a:p>
            <a:p>
              <a:r>
                <a:rPr lang="fr-FR" dirty="0"/>
                <a:t>Exploitation du vocabulaire</a:t>
              </a:r>
            </a:p>
            <a:p>
              <a:r>
                <a:rPr lang="fr-FR" dirty="0"/>
                <a:t>Travail sur livret</a:t>
              </a:r>
            </a:p>
          </p:txBody>
        </p:sp>
      </p:grp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62AFBE96-6D58-CF0A-14F1-9A0AB1FC361F}"/>
              </a:ext>
            </a:extLst>
          </p:cNvPr>
          <p:cNvSpPr/>
          <p:nvPr/>
        </p:nvSpPr>
        <p:spPr>
          <a:xfrm>
            <a:off x="5019493" y="3406577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Espace réservé du texte 5">
            <a:extLst>
              <a:ext uri="{FF2B5EF4-FFF2-40B4-BE49-F238E27FC236}">
                <a16:creationId xmlns:a16="http://schemas.microsoft.com/office/drawing/2014/main" id="{0D56B172-1195-985E-86B9-D95FAEBDB8BE}"/>
              </a:ext>
            </a:extLst>
          </p:cNvPr>
          <p:cNvSpPr txBox="1">
            <a:spLocks/>
          </p:cNvSpPr>
          <p:nvPr/>
        </p:nvSpPr>
        <p:spPr>
          <a:xfrm>
            <a:off x="864000" y="5508000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Lecture  - Lettre i</a:t>
            </a:r>
          </a:p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Ecriture - Lettre i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592A24-2A8D-6470-CB74-209026077D21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B592CE0-4FD4-569C-7E82-43705E4ABAA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88E1E9-98D1-A658-2345-6C0EE3AFD65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itre 53">
              <a:extLst>
                <a:ext uri="{FF2B5EF4-FFF2-40B4-BE49-F238E27FC236}">
                  <a16:creationId xmlns:a16="http://schemas.microsoft.com/office/drawing/2014/main" id="{10F38D56-5F29-07D3-0739-9F1E99280619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F3E9457-2C29-24AE-0790-E9D74554B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D4FDE320-2A61-06EB-7EC9-164260C01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Lire  la lettre « i ». </a:t>
            </a:r>
            <a:endParaRPr lang="fr-MA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Ecriture de la lettre i en minuscule.</a:t>
            </a:r>
            <a:endParaRPr lang="fr-MA" dirty="0"/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419663" y="2137841"/>
            <a:ext cx="16636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</a:t>
            </a: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Prise de parole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FC2C316-C735-1DBC-7F15-2DC4D5019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39715" y="1955416"/>
            <a:ext cx="540000" cy="540000"/>
          </a:xfrm>
          <a:prstGeom prst="rect">
            <a:avLst/>
          </a:prstGeom>
          <a:noFill/>
        </p:spPr>
      </p:pic>
      <p:pic>
        <p:nvPicPr>
          <p:cNvPr id="4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8E5B4768-D708-814A-00F2-5E42E1D04C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3478382"/>
            <a:ext cx="540000" cy="540000"/>
          </a:xfrm>
          <a:prstGeom prst="rect">
            <a:avLst/>
          </a:prstGeom>
          <a:noFill/>
        </p:spPr>
      </p:pic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0E8B17B2-7B49-28A9-641E-0584637A41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2" b="6542"/>
          <a:stretch>
            <a:fillRect/>
          </a:stretch>
        </p:blipFill>
        <p:spPr>
          <a:xfrm>
            <a:off x="7376329" y="1981543"/>
            <a:ext cx="471176" cy="471176"/>
          </a:xfrm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091049" y="2501693"/>
            <a:ext cx="546859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Prendre la parole pour se présenter.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0345BAC-E91C-9D0B-EF8D-038327C35C1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F6FD5F5-6EB4-9A6C-B3FA-0FD69990B48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BF6AE9-A7FB-C096-72A8-14DE3DBC776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5D219281-A80C-97AB-8FDC-C6E89045F4A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411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C812C0-4391-6BD4-D6AE-3BC31116F3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6B200332-C71C-9F89-AB7E-A2E07BA4C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8118" y="2705653"/>
            <a:ext cx="2133600" cy="3200400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F5F58E59-5520-C4C4-25CC-4DA75C52F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faire une activité orale. Qui veut se lever pour se présenter ?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629E5C7-DBE3-7232-F6E1-67188A19F0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DE7D9E-626E-4727-5672-2E56845B26DD}"/>
              </a:ext>
            </a:extLst>
          </p:cNvPr>
          <p:cNvSpPr/>
          <p:nvPr/>
        </p:nvSpPr>
        <p:spPr>
          <a:xfrm>
            <a:off x="4194833" y="3161691"/>
            <a:ext cx="4337167" cy="1331481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EA232A-4E4E-1BAF-CEC9-052FBCABE06E}"/>
              </a:ext>
            </a:extLst>
          </p:cNvPr>
          <p:cNvSpPr txBox="1"/>
          <p:nvPr/>
        </p:nvSpPr>
        <p:spPr>
          <a:xfrm>
            <a:off x="4572000" y="3500600"/>
            <a:ext cx="5135744" cy="536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Bonjour, </a:t>
            </a:r>
            <a:r>
              <a:rPr lang="fr-FR" sz="22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j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m’appelle  _____________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F18EED6-DBD2-E3FE-C40F-450A1BDC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5606" y="2142223"/>
            <a:ext cx="1219370" cy="1362265"/>
          </a:xfrm>
          <a:prstGeom prst="rect">
            <a:avLst/>
          </a:prstGeom>
        </p:spPr>
      </p:pic>
      <p:sp>
        <p:nvSpPr>
          <p:cNvPr id="11" name="AutoShape 2" descr="Image générée">
            <a:extLst>
              <a:ext uri="{FF2B5EF4-FFF2-40B4-BE49-F238E27FC236}">
                <a16:creationId xmlns:a16="http://schemas.microsoft.com/office/drawing/2014/main" id="{2FACD3C9-F041-E5CC-29AC-5D1823FA24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Chacun se présente à son voisin..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D9EDF2-58ED-F518-673A-67C8F8600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8977</TotalTime>
  <Words>529</Words>
  <PresentationFormat>Affichage à l'écran (4:3)</PresentationFormat>
  <Paragraphs>85</Paragraphs>
  <Slides>30</Slides>
  <Notes>2</Notes>
  <HiddenSlides>0</HiddenSlides>
  <MMClips>4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9</vt:i4>
      </vt:variant>
      <vt:variant>
        <vt:lpstr>Titres des diapositives</vt:lpstr>
      </vt:variant>
      <vt:variant>
        <vt:i4>30</vt:i4>
      </vt:variant>
    </vt:vector>
  </HeadingPairs>
  <TitlesOfParts>
    <vt:vector size="48" baseType="lpstr">
      <vt:lpstr>Arial</vt:lpstr>
      <vt:lpstr>Dosis</vt:lpstr>
      <vt:lpstr>Calibri</vt:lpstr>
      <vt:lpstr>KG Primary Penmanship</vt:lpstr>
      <vt:lpstr>Dosis ExtraBold</vt:lpstr>
      <vt:lpstr>Dosis SemiBold</vt:lpstr>
      <vt:lpstr>Dosis Medium</vt:lpstr>
      <vt:lpstr>Consolas</vt:lpstr>
      <vt:lpstr>Wingdings</vt:lpstr>
      <vt:lpstr>2_Conception personnalisée</vt:lpstr>
      <vt:lpstr>00_Env-Enseignant</vt:lpstr>
      <vt:lpstr>acte de parole</vt:lpstr>
      <vt:lpstr>lecture</vt:lpstr>
      <vt:lpstr>ecriture</vt:lpstr>
      <vt:lpstr>1_Vocab_02- Mémorisation</vt:lpstr>
      <vt:lpstr>1_Env-Enseignant</vt:lpstr>
      <vt:lpstr>1_acte de parole</vt:lpstr>
      <vt:lpstr>Oral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5</vt:lpstr>
      <vt:lpstr>Bonjour les enfants !  La leçon de français commence maintenant.</vt:lpstr>
      <vt:lpstr>On va faire une activité orale. Qui veut se lever pour se présenter ? </vt:lpstr>
      <vt:lpstr>Maintenant, tout le monde participe. Chacun se présente à son voisin..</vt:lpstr>
      <vt:lpstr>Plan de la séance 5</vt:lpstr>
      <vt:lpstr>Maintenant, on va faire de la lecture. </vt:lpstr>
      <vt:lpstr>Présentation PowerPoint</vt:lpstr>
      <vt:lpstr>C’est la lettre i en majuscule. Elle fait le son « i  ».</vt:lpstr>
      <vt:lpstr>Répétons ensemble.</vt:lpstr>
      <vt:lpstr>Ami. Dans le mot « ami », je vois la lettre i et  j’entends le son « i ».</vt:lpstr>
      <vt:lpstr>Abricot. Dans le mot « abricot », je vois la lettre i  et  j’entends le son « i ».</vt:lpstr>
      <vt:lpstr>Image. Dans le mot « image », je vois la lettre i et j’entends le son  « i ».</vt:lpstr>
      <vt:lpstr>Qui veut passer au tableau pour lire les lettres ?  </vt:lpstr>
      <vt:lpstr>Qui veut passer au tableau pour lire les lettres ?  </vt:lpstr>
      <vt:lpstr>Prenez le livret, page 16. </vt:lpstr>
      <vt:lpstr>Présentation PowerPoint</vt:lpstr>
      <vt:lpstr>Plan de la séance 5</vt:lpstr>
      <vt:lpstr>Maintenant, nous allons apprendre à écrire la lettre i minuscule avec Nada. Soyez attentifs. </vt:lpstr>
      <vt:lpstr>Présentation PowerPoint</vt:lpstr>
      <vt:lpstr>Maintenant on va tracer la lettre i minuscule en l’air avec le doigt.</vt:lpstr>
      <vt:lpstr>Prenez vos ardoises </vt:lpstr>
      <vt:lpstr>Levez les ardoises. Je vais vérifier votre écriture. </vt:lpstr>
      <vt:lpstr>Présentation PowerPoint</vt:lpstr>
      <vt:lpstr>Présentation PowerPoint</vt:lpstr>
      <vt:lpstr>La séance d’aujourd’hui est terminée. À la maison, recopiez la lettre sur votre cahier.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2025-11-08T14:07:07Z</dcterms:modified>
</cp:coreProperties>
</file>