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4" r:id="rId2"/>
    <p:sldMasterId id="2147483753" r:id="rId3"/>
    <p:sldMasterId id="2147483781" r:id="rId4"/>
    <p:sldMasterId id="2147483798" r:id="rId5"/>
    <p:sldMasterId id="2147483850" r:id="rId6"/>
    <p:sldMasterId id="2147483855" r:id="rId7"/>
    <p:sldMasterId id="2147483863" r:id="rId8"/>
    <p:sldMasterId id="2147483867" r:id="rId9"/>
    <p:sldMasterId id="2147483882" r:id="rId10"/>
    <p:sldMasterId id="2147483887" r:id="rId11"/>
    <p:sldMasterId id="2147483894" r:id="rId12"/>
    <p:sldMasterId id="2147483898" r:id="rId13"/>
  </p:sldMasterIdLst>
  <p:notesMasterIdLst>
    <p:notesMasterId r:id="rId78"/>
  </p:notesMasterIdLst>
  <p:handoutMasterIdLst>
    <p:handoutMasterId r:id="rId79"/>
  </p:handoutMasterIdLst>
  <p:sldIdLst>
    <p:sldId id="1041" r:id="rId14"/>
    <p:sldId id="1029" r:id="rId15"/>
    <p:sldId id="998" r:id="rId16"/>
    <p:sldId id="1035" r:id="rId17"/>
    <p:sldId id="728" r:id="rId18"/>
    <p:sldId id="1000" r:id="rId19"/>
    <p:sldId id="1001" r:id="rId20"/>
    <p:sldId id="707" r:id="rId21"/>
    <p:sldId id="954" r:id="rId22"/>
    <p:sldId id="956" r:id="rId23"/>
    <p:sldId id="960" r:id="rId24"/>
    <p:sldId id="962" r:id="rId25"/>
    <p:sldId id="963" r:id="rId26"/>
    <p:sldId id="965" r:id="rId27"/>
    <p:sldId id="969" r:id="rId28"/>
    <p:sldId id="974" r:id="rId29"/>
    <p:sldId id="981" r:id="rId30"/>
    <p:sldId id="983" r:id="rId31"/>
    <p:sldId id="1018" r:id="rId32"/>
    <p:sldId id="1017" r:id="rId33"/>
    <p:sldId id="865" r:id="rId34"/>
    <p:sldId id="866" r:id="rId35"/>
    <p:sldId id="1039" r:id="rId36"/>
    <p:sldId id="877" r:id="rId37"/>
    <p:sldId id="975" r:id="rId38"/>
    <p:sldId id="977" r:id="rId39"/>
    <p:sldId id="978" r:id="rId40"/>
    <p:sldId id="980" r:id="rId41"/>
    <p:sldId id="1019" r:id="rId42"/>
    <p:sldId id="1020" r:id="rId43"/>
    <p:sldId id="881" r:id="rId44"/>
    <p:sldId id="570" r:id="rId45"/>
    <p:sldId id="951" r:id="rId46"/>
    <p:sldId id="953" r:id="rId47"/>
    <p:sldId id="957" r:id="rId48"/>
    <p:sldId id="959" r:id="rId49"/>
    <p:sldId id="1012" r:id="rId50"/>
    <p:sldId id="878" r:id="rId51"/>
    <p:sldId id="1040" r:id="rId52"/>
    <p:sldId id="717" r:id="rId53"/>
    <p:sldId id="718" r:id="rId54"/>
    <p:sldId id="720" r:id="rId55"/>
    <p:sldId id="1031" r:id="rId56"/>
    <p:sldId id="721" r:id="rId57"/>
    <p:sldId id="724" r:id="rId58"/>
    <p:sldId id="1032" r:id="rId59"/>
    <p:sldId id="1033" r:id="rId60"/>
    <p:sldId id="1034" r:id="rId61"/>
    <p:sldId id="1006" r:id="rId62"/>
    <p:sldId id="549" r:id="rId63"/>
    <p:sldId id="669" r:id="rId64"/>
    <p:sldId id="723" r:id="rId65"/>
    <p:sldId id="1030" r:id="rId66"/>
    <p:sldId id="846" r:id="rId67"/>
    <p:sldId id="844" r:id="rId68"/>
    <p:sldId id="898" r:id="rId69"/>
    <p:sldId id="908" r:id="rId70"/>
    <p:sldId id="1014" r:id="rId71"/>
    <p:sldId id="1015" r:id="rId72"/>
    <p:sldId id="1008" r:id="rId73"/>
    <p:sldId id="1036" r:id="rId74"/>
    <p:sldId id="1037" r:id="rId75"/>
    <p:sldId id="1009" r:id="rId76"/>
    <p:sldId id="1038" r:id="rId77"/>
  </p:sldIdLst>
  <p:sldSz cx="9144000" cy="6858000" type="screen4x3"/>
  <p:notesSz cx="6735763" cy="9866313"/>
  <p:embeddedFontLst>
    <p:embeddedFont>
      <p:font typeface="Dosis" pitchFamily="2" charset="0"/>
      <p:regular r:id="rId80"/>
      <p:bold r:id="rId81"/>
    </p:embeddedFont>
    <p:embeddedFont>
      <p:font typeface="Dosis ExtraBold" pitchFamily="2" charset="0"/>
      <p:bold r:id="rId82"/>
    </p:embeddedFont>
    <p:embeddedFont>
      <p:font typeface="Dosis Medium" pitchFamily="2" charset="0"/>
      <p:regular r:id="rId83"/>
    </p:embeddedFont>
    <p:embeddedFont>
      <p:font typeface="Dosis SemiBold" pitchFamily="2" charset="0"/>
      <p:bold r:id="rId84"/>
    </p:embeddedFont>
    <p:embeddedFont>
      <p:font typeface="Mistral" panose="03090702030407020403" pitchFamily="66" charset="0"/>
      <p:regular r:id="rId8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565F88"/>
    <a:srgbClr val="00ACA4"/>
    <a:srgbClr val="CEE2E8"/>
    <a:srgbClr val="94C0CD"/>
    <a:srgbClr val="A1D6EC"/>
    <a:srgbClr val="959BB1"/>
    <a:srgbClr val="757575"/>
    <a:srgbClr val="55B6D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6" d="100"/>
          <a:sy n="66" d="100"/>
        </p:scale>
        <p:origin x="1324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0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font" Target="fonts/font5.fntdata"/><Relationship Id="rId89" Type="http://schemas.openxmlformats.org/officeDocument/2006/relationships/tableStyles" Target="tableStyles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microsoft.com/office/2018/10/relationships/authors" Target="authors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font" Target="fonts/font4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2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viewProps" Target="viewProps.xml"/><Relationship Id="rId61" Type="http://schemas.openxmlformats.org/officeDocument/2006/relationships/slide" Target="slides/slide48.xml"/><Relationship Id="rId82" Type="http://schemas.openxmlformats.org/officeDocument/2006/relationships/font" Target="fonts/font3.fntdata"/><Relationship Id="rId1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43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2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2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1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3DA0B6-DE68-DDE3-1DDE-94CAF69D3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3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8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03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02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6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4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58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6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0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8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8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83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70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30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9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1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53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04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5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95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6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8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70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90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256D476-F4EC-DC6F-9351-F947FCBC9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" b="3828"/>
          <a:stretch>
            <a:fillRect/>
          </a:stretch>
        </p:blipFill>
        <p:spPr>
          <a:xfrm>
            <a:off x="0" y="0"/>
            <a:ext cx="9144000" cy="690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2" r:id="rId2"/>
    <p:sldLayoutId id="2147483833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971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68678"/>
            <a:ext cx="157993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5092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679497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75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17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47050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1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2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3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4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video" Target="NULL" TargetMode="External"/><Relationship Id="rId7" Type="http://schemas.openxmlformats.org/officeDocument/2006/relationships/image" Target="../media/image55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6.xml"/><Relationship Id="rId4" Type="http://schemas.microsoft.com/office/2007/relationships/media" Target="../media/media11.mp4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36.jpg"/><Relationship Id="rId7" Type="http://schemas.openxmlformats.org/officeDocument/2006/relationships/image" Target="../media/image42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2.jpg"/><Relationship Id="rId7" Type="http://schemas.openxmlformats.org/officeDocument/2006/relationships/image" Target="../media/image38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57.png"/><Relationship Id="rId7" Type="http://schemas.openxmlformats.org/officeDocument/2006/relationships/image" Target="../media/image44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8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59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0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61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62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63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video" Target="NULL" TargetMode="External"/><Relationship Id="rId7" Type="http://schemas.openxmlformats.org/officeDocument/2006/relationships/image" Target="../media/image55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6.xml"/><Relationship Id="rId4" Type="http://schemas.microsoft.com/office/2007/relationships/media" Target="../media/media18.mp4"/><Relationship Id="rId9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jpg"/><Relationship Id="rId7" Type="http://schemas.openxmlformats.org/officeDocument/2006/relationships/image" Target="../media/image4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g"/><Relationship Id="rId7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g"/><Relationship Id="rId5" Type="http://schemas.openxmlformats.org/officeDocument/2006/relationships/image" Target="../media/image44.jpg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66.png"/><Relationship Id="rId7" Type="http://schemas.openxmlformats.org/officeDocument/2006/relationships/image" Target="../media/image44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66.png"/><Relationship Id="rId7" Type="http://schemas.openxmlformats.org/officeDocument/2006/relationships/image" Target="../media/image4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1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66.png"/><Relationship Id="rId7" Type="http://schemas.openxmlformats.org/officeDocument/2006/relationships/image" Target="../media/image37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6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2.png"/><Relationship Id="rId5" Type="http://schemas.openxmlformats.org/officeDocument/2006/relationships/image" Target="../media/image35.gif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0.jpg"/><Relationship Id="rId5" Type="http://schemas.openxmlformats.org/officeDocument/2006/relationships/image" Target="../media/image45.jpg"/><Relationship Id="rId4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1.jpg"/><Relationship Id="rId5" Type="http://schemas.openxmlformats.org/officeDocument/2006/relationships/image" Target="../media/image45.jpg"/><Relationship Id="rId4" Type="http://schemas.openxmlformats.org/officeDocument/2006/relationships/image" Target="../media/image4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2.jpg"/><Relationship Id="rId5" Type="http://schemas.openxmlformats.org/officeDocument/2006/relationships/image" Target="../media/image45.jpg"/><Relationship Id="rId4" Type="http://schemas.openxmlformats.org/officeDocument/2006/relationships/image" Target="../media/image3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3.jpg"/><Relationship Id="rId5" Type="http://schemas.openxmlformats.org/officeDocument/2006/relationships/image" Target="../media/image42.jpg"/><Relationship Id="rId4" Type="http://schemas.openxmlformats.org/officeDocument/2006/relationships/image" Target="../media/image3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75.png"/><Relationship Id="rId5" Type="http://schemas.openxmlformats.org/officeDocument/2006/relationships/image" Target="../media/image78.pn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35.gif"/><Relationship Id="rId5" Type="http://schemas.openxmlformats.org/officeDocument/2006/relationships/image" Target="../media/image79.pn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79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2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82.png"/><Relationship Id="rId4" Type="http://schemas.microsoft.com/office/2007/relationships/hdphoto" Target="../media/hdphoto5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85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17" Type="http://schemas.openxmlformats.org/officeDocument/2006/relationships/image" Target="../media/image46.jpg"/><Relationship Id="rId2" Type="http://schemas.openxmlformats.org/officeDocument/2006/relationships/video" Target="../media/media3.mp4"/><Relationship Id="rId16" Type="http://schemas.openxmlformats.org/officeDocument/2006/relationships/image" Target="../media/image45.jpg"/><Relationship Id="rId1" Type="http://schemas.microsoft.com/office/2007/relationships/media" Target="../media/media3.mp4"/><Relationship Id="rId6" Type="http://schemas.openxmlformats.org/officeDocument/2006/relationships/image" Target="../media/image35.gif"/><Relationship Id="rId11" Type="http://schemas.openxmlformats.org/officeDocument/2006/relationships/image" Target="../media/image40.jpg"/><Relationship Id="rId5" Type="http://schemas.openxmlformats.org/officeDocument/2006/relationships/image" Target="../media/image34.png"/><Relationship Id="rId15" Type="http://schemas.openxmlformats.org/officeDocument/2006/relationships/image" Target="../media/image44.jpg"/><Relationship Id="rId10" Type="http://schemas.openxmlformats.org/officeDocument/2006/relationships/image" Target="../media/image39.jp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8447788-F803-A889-36F8-B248F4BB0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" y="0"/>
            <a:ext cx="9059333" cy="6858000"/>
          </a:xfrm>
          <a:prstGeom prst="rect">
            <a:avLst/>
          </a:prstGeom>
        </p:spPr>
      </p:pic>
      <p:pic>
        <p:nvPicPr>
          <p:cNvPr id="7" name="Image 6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079A11D-6387-5A2E-512C-D1B4501CA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5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D66B-E8C3-14AA-D154-F1A57C516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F2B4C48D-B946-7F4D-0479-BA07084EF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6"/>
            <a:ext cx="2473600" cy="310651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8896A268-81F9-DB9A-A8EF-735E9CCA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8C4245-DCCD-C28A-E44A-08CECA61FB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96F15220-F18E-0050-D41F-0B9A27D320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800" dirty="0"/>
              <a:t>La recette </a:t>
            </a:r>
            <a:endParaRPr lang="fr-MA" sz="4800" dirty="0"/>
          </a:p>
        </p:txBody>
      </p:sp>
    </p:spTree>
    <p:extLst>
      <p:ext uri="{BB962C8B-B14F-4D97-AF65-F5344CB8AC3E}">
        <p14:creationId xmlns:p14="http://schemas.microsoft.com/office/powerpoint/2010/main" val="38060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4FA8D-FB37-7033-3052-C57395585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729-A8B8-5EB9-6C26-2E8554B19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C20BB99-C654-3481-B6D6-A6B6C283D2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AE81E7E-D5BD-5055-D517-0EE4F4C2D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kilo">
            <a:hlinkClick r:id="" action="ppaction://media"/>
            <a:extLst>
              <a:ext uri="{FF2B5EF4-FFF2-40B4-BE49-F238E27FC236}">
                <a16:creationId xmlns:a16="http://schemas.microsoft.com/office/drawing/2014/main" id="{845648EE-1D1E-BD68-43CA-B3DCBEC0F1C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5275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6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78657-3828-DB6E-7E4E-C5E88AFE6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78CD69E9-6F59-A0C9-053B-A7C1BBAC2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6"/>
            <a:ext cx="2473600" cy="310651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973AAD21-4815-0CC2-7F08-61CC05AFB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8F401D-550C-B812-8ED4-2F15046B36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9F540B10-BF6A-5B0C-49E3-1A53206BF5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Un kilo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66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9D045-35FE-6AB5-2EE5-F424CC4B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8E328-7770-2A51-BE2F-F9275BD8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EA8FC34-988E-E4B7-FE4D-C176A72BC9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189A4EE-7973-9BBC-B21E-9EC0B13F0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litre">
            <a:hlinkClick r:id="" action="ppaction://media"/>
            <a:extLst>
              <a:ext uri="{FF2B5EF4-FFF2-40B4-BE49-F238E27FC236}">
                <a16:creationId xmlns:a16="http://schemas.microsoft.com/office/drawing/2014/main" id="{C2F29867-237E-EDD5-1E06-4E710B4779B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3877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8E633-79CE-3CB4-F496-96DCA0C14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D3C73F42-B5EE-39D2-B493-17315DD51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6"/>
            <a:ext cx="2473600" cy="310651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8CAACD3D-F213-8DA3-AE8A-705E83531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C43E4C-C64F-035D-D9CB-E2AC55E41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2F47DCC-D7AF-DFF1-C578-1782DB671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Un litre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1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1DE1E-0B7D-7BA9-AFAE-D3513D3D1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9018D0-5ACF-374D-BFC0-AABE1AEB5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7DD8658-6E14-7237-1C22-CA0F3D758E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5A83FC-A3DE-82B5-0C89-90236558E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cent gramme">
            <a:hlinkClick r:id="" action="ppaction://media"/>
            <a:extLst>
              <a:ext uri="{FF2B5EF4-FFF2-40B4-BE49-F238E27FC236}">
                <a16:creationId xmlns:a16="http://schemas.microsoft.com/office/drawing/2014/main" id="{5F3D9FA8-F770-67EE-0F4C-4E475BF0A40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6695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67C4D-7D97-EC46-AC5D-7DE5BA876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F8957C86-217E-58C3-00F7-EC8ADA7E9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6"/>
            <a:ext cx="2473600" cy="310651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C79C7BFE-5935-9882-429B-43569969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79A177-27C2-834E-DB9A-9EE29736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D5613836-D53C-02F2-B551-C8A10012EE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1415976"/>
          </a:xfrm>
        </p:spPr>
        <p:txBody>
          <a:bodyPr/>
          <a:lstStyle/>
          <a:p>
            <a:r>
              <a:rPr lang="fr-FR" dirty="0"/>
              <a:t>Cent grammes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29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00AC6-C6E5-6C2D-6C2E-6E1377625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3659E-6CE5-38D9-454F-CE36BC01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32CB8F5-7B11-89CC-0581-17D0A07417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1863575-187E-5ACD-BD5C-A7D7549B8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arina">
            <a:hlinkClick r:id="" action="ppaction://media"/>
            <a:extLst>
              <a:ext uri="{FF2B5EF4-FFF2-40B4-BE49-F238E27FC236}">
                <a16:creationId xmlns:a16="http://schemas.microsoft.com/office/drawing/2014/main" id="{F99FCE40-2E38-A980-4CAD-B413EA01BC5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412604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70C8E-DF87-9985-54B0-C5A32735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EE62C214-A5A5-9B24-997D-77A741969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5" y="2348846"/>
            <a:ext cx="2473599" cy="3106515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16CCF164-A355-2517-638E-B74251B7A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1685CA-E987-B6D8-2ADD-A37674855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F4E09524-02AB-CBFD-76CF-C13C4F7464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La farine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659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0C6D-99DA-E323-6B75-7D1D133AF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5A0CB-EEEB-5578-388B-19519B1F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1E28575-5F6E-7269-6A31-A03CB8CEEE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C28DAD6-0CEE-8996-27A5-3FBBD3F5F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beurre">
            <a:hlinkClick r:id="" action="ppaction://media"/>
            <a:extLst>
              <a:ext uri="{FF2B5EF4-FFF2-40B4-BE49-F238E27FC236}">
                <a16:creationId xmlns:a16="http://schemas.microsoft.com/office/drawing/2014/main" id="{23527F2F-BC68-52E0-1230-23CEE814DDD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090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89124-DEA5-1879-FA88-4C6B3FF87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9540D4D6-3BAA-963B-36AF-8D37DABA2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5" y="2348846"/>
            <a:ext cx="2473599" cy="3106515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8ABC354B-32A5-18B3-45C6-CD7BFDC0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AAF370-6DDA-248D-91A0-936EA28822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6F687921-0237-4105-5BA1-82C2020F7B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Le beurre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00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7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C0DA6054-FBFD-C590-D5A0-CD3E572D3318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1789"/>
          <a:stretch>
            <a:fillRect/>
          </a:stretch>
        </p:blipFill>
        <p:spPr>
          <a:xfrm>
            <a:off x="1405746" y="2156059"/>
            <a:ext cx="2078341" cy="3628724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41F62D-9F8C-511E-567A-6A41B47D8D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3_P1_W2_S1_Recap-01">
            <a:hlinkClick r:id="" action="ppaction://media"/>
            <a:extLst>
              <a:ext uri="{FF2B5EF4-FFF2-40B4-BE49-F238E27FC236}">
                <a16:creationId xmlns:a16="http://schemas.microsoft.com/office/drawing/2014/main" id="{9522EE1A-BE56-DBE3-9AEB-249224100CB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74"/>
                </p14:media>
              </p:ext>
            </p:extLst>
          </p:nvPr>
        </p:nvPicPr>
        <p:blipFill>
          <a:blip r:embed="rId9"/>
          <a:srcRect l="30220" t="2695" r="29595" b="2490"/>
          <a:stretch>
            <a:fillRect/>
          </a:stretch>
        </p:blipFill>
        <p:spPr>
          <a:xfrm>
            <a:off x="4116892" y="1620348"/>
            <a:ext cx="3086046" cy="40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19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219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626901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 La recette - Un litre – Un kilo – Cent grammes – Le beurre  - La farine.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2" name="Image 11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83701D6E-09C6-F1DF-CB92-548C71555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95" y="2038307"/>
            <a:ext cx="1313649" cy="1649770"/>
          </a:xfrm>
          <a:prstGeom prst="rect">
            <a:avLst/>
          </a:prstGeom>
        </p:spPr>
      </p:pic>
      <p:pic>
        <p:nvPicPr>
          <p:cNvPr id="13" name="Image 12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D0C70796-B107-A1F2-6AC2-8CB8B9648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28" y="2035702"/>
            <a:ext cx="1313649" cy="1649770"/>
          </a:xfrm>
          <a:prstGeom prst="rect">
            <a:avLst/>
          </a:prstGeom>
        </p:spPr>
      </p:pic>
      <p:pic>
        <p:nvPicPr>
          <p:cNvPr id="14" name="Image 13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235B144B-A141-3CB6-2703-B0B7C0072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44" y="4151160"/>
            <a:ext cx="1313649" cy="1649770"/>
          </a:xfrm>
          <a:prstGeom prst="rect">
            <a:avLst/>
          </a:prstGeom>
        </p:spPr>
      </p:pic>
      <p:pic>
        <p:nvPicPr>
          <p:cNvPr id="16" name="Image 15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FDDE91D1-D844-937F-559B-19D7A1307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16" y="4161690"/>
            <a:ext cx="1313649" cy="1649770"/>
          </a:xfrm>
          <a:prstGeom prst="rect">
            <a:avLst/>
          </a:prstGeom>
        </p:spPr>
      </p:pic>
      <p:pic>
        <p:nvPicPr>
          <p:cNvPr id="17" name="Image 16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1B1F2E96-3990-81C5-ED44-DDBD2B0C8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23" y="4151159"/>
            <a:ext cx="1313649" cy="1649770"/>
          </a:xfrm>
          <a:prstGeom prst="rect">
            <a:avLst/>
          </a:prstGeom>
        </p:spPr>
      </p:pic>
      <p:pic>
        <p:nvPicPr>
          <p:cNvPr id="18" name="Image 17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4DA8AFDD-DD4E-ADB6-1F9D-27038E148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56" y="2035702"/>
            <a:ext cx="1313649" cy="1649770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567550" y="3449446"/>
            <a:ext cx="2167694" cy="418828"/>
          </a:xfrm>
        </p:spPr>
        <p:txBody>
          <a:bodyPr/>
          <a:lstStyle/>
          <a:p>
            <a:r>
              <a:rPr lang="fr-FR" dirty="0"/>
              <a:t>Un kilo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97379" y="3445769"/>
            <a:ext cx="2167694" cy="418828"/>
          </a:xfrm>
        </p:spPr>
        <p:txBody>
          <a:bodyPr/>
          <a:lstStyle/>
          <a:p>
            <a:r>
              <a:rPr lang="fr-MA" dirty="0"/>
              <a:t>Un litre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1090254" y="3435239"/>
            <a:ext cx="2167694" cy="41882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recette</a:t>
            </a:r>
            <a:endParaRPr lang="fr-M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9159" y="5587986"/>
            <a:ext cx="2167694" cy="418828"/>
          </a:xfrm>
        </p:spPr>
        <p:txBody>
          <a:bodyPr/>
          <a:lstStyle/>
          <a:p>
            <a:r>
              <a:rPr lang="fr-FR" dirty="0"/>
              <a:t>La farine</a:t>
            </a:r>
            <a:endParaRPr lang="fr-MA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14448" y="5573000"/>
            <a:ext cx="2167694" cy="418828"/>
          </a:xfrm>
        </p:spPr>
        <p:txBody>
          <a:bodyPr/>
          <a:lstStyle/>
          <a:p>
            <a:r>
              <a:rPr lang="fr-FR" dirty="0"/>
              <a:t>Le beurre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1015965" y="5587986"/>
            <a:ext cx="2612640" cy="41882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Cent grammes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50E60-EB47-D95C-CD39-47BE0388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03044-04F8-7FF9-EBA1-5331A456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626901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16" name="Image 15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EF8D1796-652A-ECF1-02AC-DBF9D4117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37" y="2304981"/>
            <a:ext cx="1621588" cy="2036501"/>
          </a:xfrm>
          <a:prstGeom prst="rect">
            <a:avLst/>
          </a:prstGeom>
        </p:spPr>
      </p:pic>
      <p:pic>
        <p:nvPicPr>
          <p:cNvPr id="17" name="Image 16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2AAE7AF6-4DE6-F1EC-152D-78424AD0E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55" y="2304981"/>
            <a:ext cx="1621588" cy="203650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B866FF0-BBC6-C1CC-A4E9-6DB89B42BC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3" name="Image 22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F7B674C7-8DC0-C1CA-47F0-F39509CA7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90" y="4354618"/>
            <a:ext cx="1621588" cy="2036501"/>
          </a:xfrm>
          <a:prstGeom prst="rect">
            <a:avLst/>
          </a:prstGeom>
        </p:spPr>
      </p:pic>
      <p:pic>
        <p:nvPicPr>
          <p:cNvPr id="24" name="Image 23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41BA8C98-F264-10CF-F007-10BBD202B8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37" y="4341482"/>
            <a:ext cx="1621588" cy="2036501"/>
          </a:xfrm>
          <a:prstGeom prst="rect">
            <a:avLst/>
          </a:prstGeom>
        </p:spPr>
      </p:pic>
      <p:pic>
        <p:nvPicPr>
          <p:cNvPr id="28" name="Image 27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AAA472CA-E45A-833D-2703-C1103A24B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84" y="2294451"/>
            <a:ext cx="1621588" cy="2036501"/>
          </a:xfrm>
          <a:prstGeom prst="rect">
            <a:avLst/>
          </a:prstGeom>
        </p:spPr>
      </p:pic>
      <p:pic>
        <p:nvPicPr>
          <p:cNvPr id="29" name="Image 28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C61141A2-DE32-7083-3994-544BD9843E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84" y="4341482"/>
            <a:ext cx="1621588" cy="20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290" y="2261937"/>
            <a:ext cx="1488893" cy="3591390"/>
          </a:xfrm>
          <a:prstGeom prst="rect">
            <a:avLst/>
          </a:prstGeom>
        </p:spPr>
      </p:pic>
      <p:pic>
        <p:nvPicPr>
          <p:cNvPr id="4" name="Image 3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EADE7F40-CBD9-5833-32DC-D039D4993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31" y="4596744"/>
            <a:ext cx="1362560" cy="1711196"/>
          </a:xfrm>
          <a:prstGeom prst="rect">
            <a:avLst/>
          </a:prstGeom>
        </p:spPr>
      </p:pic>
      <p:pic>
        <p:nvPicPr>
          <p:cNvPr id="5" name="Image 4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732EEF67-78A3-22A6-2EC2-0A7FE0C0E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3" y="3247411"/>
            <a:ext cx="1362560" cy="1711196"/>
          </a:xfrm>
          <a:prstGeom prst="rect">
            <a:avLst/>
          </a:prstGeom>
        </p:spPr>
      </p:pic>
      <p:pic>
        <p:nvPicPr>
          <p:cNvPr id="6" name="Image 5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FC527322-16FA-5F63-0DEE-511E5031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31" y="3237113"/>
            <a:ext cx="1362560" cy="1711196"/>
          </a:xfrm>
          <a:prstGeom prst="rect">
            <a:avLst/>
          </a:prstGeom>
        </p:spPr>
      </p:pic>
      <p:pic>
        <p:nvPicPr>
          <p:cNvPr id="7" name="Image 6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46FE783B-A55E-8EFE-E8DC-1263813DD0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3" y="1877482"/>
            <a:ext cx="1362560" cy="1711196"/>
          </a:xfrm>
          <a:prstGeom prst="rect">
            <a:avLst/>
          </a:prstGeom>
        </p:spPr>
      </p:pic>
      <p:pic>
        <p:nvPicPr>
          <p:cNvPr id="9" name="Image 8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2DAA3D41-D8B3-D8E7-B51C-BFBB15E573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31" y="1877482"/>
            <a:ext cx="1362560" cy="17111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D1F386B-0586-6E3C-9645-6801ACE015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6109" t="32540" r="-6109" b="34988"/>
          <a:stretch>
            <a:fillRect/>
          </a:stretch>
        </p:blipFill>
        <p:spPr>
          <a:xfrm>
            <a:off x="4450577" y="4407334"/>
            <a:ext cx="1880967" cy="17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3BD77-98EF-7516-0E71-98C88942A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1835CE-0C2B-6841-B1ED-170FCB9DB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ABBAF1C-9417-9087-1E55-8EA033943C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5E45E29-6BA2-063A-8765-10C7244EF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sachet de levure">
            <a:hlinkClick r:id="" action="ppaction://media"/>
            <a:extLst>
              <a:ext uri="{FF2B5EF4-FFF2-40B4-BE49-F238E27FC236}">
                <a16:creationId xmlns:a16="http://schemas.microsoft.com/office/drawing/2014/main" id="{AA9FBA30-CD06-9D6E-8C18-4E4EC52119F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3450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C1067-E05A-FA1D-62BC-FCB54302B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51F035CF-7141-27D2-DE4E-1E134B50A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5" y="2348846"/>
            <a:ext cx="2473599" cy="3106515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13C9DB59-27B3-EFA9-9B3E-C8E92D9A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DCBD63C-A744-C7A1-F396-DA17D5C846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F21882A-0766-120C-269E-EB0C43217A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MA" dirty="0">
                <a:solidFill>
                  <a:srgbClr val="002060"/>
                </a:solidFill>
              </a:rPr>
              <a:t>Un sachet de levure</a:t>
            </a:r>
          </a:p>
        </p:txBody>
      </p:sp>
    </p:spTree>
    <p:extLst>
      <p:ext uri="{BB962C8B-B14F-4D97-AF65-F5344CB8AC3E}">
        <p14:creationId xmlns:p14="http://schemas.microsoft.com/office/powerpoint/2010/main" val="167835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BCA39-7158-0C93-6BAE-CDBA6CA61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66518-2DDF-19F3-EDE6-46108F350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682370C-FBBD-1CF6-9DCC-F109321825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F24FC9-91AD-710E-CB03-25349308E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lait">
            <a:hlinkClick r:id="" action="ppaction://media"/>
            <a:extLst>
              <a:ext uri="{FF2B5EF4-FFF2-40B4-BE49-F238E27FC236}">
                <a16:creationId xmlns:a16="http://schemas.microsoft.com/office/drawing/2014/main" id="{50F6CCB7-4571-4C68-2865-04EA454CE98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16589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0B056-836D-73AE-991D-0C0B6F405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FDDFC52-D956-D264-F5B2-E8E47C094A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42" t="36346" r="1797" b="34988"/>
          <a:stretch>
            <a:fillRect/>
          </a:stretch>
        </p:blipFill>
        <p:spPr>
          <a:xfrm>
            <a:off x="1435695" y="2348846"/>
            <a:ext cx="2473599" cy="2589262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F758249C-4339-017E-EA76-807347BA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74B33E-8E10-508E-16F3-FFDFFFB1F5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AD0E6F58-6185-F2ED-67F6-EBA0E1B2E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Le lait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96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F9C48-F716-5C66-021E-58015FEE0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DF5C5C-2CC7-5B0C-C0B8-C6811C8C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C327C1F-B2ED-8806-1DF1-99FE300E3F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5D5E4FE-1C16-C7AE-776F-A7658CD89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sucre">
            <a:hlinkClick r:id="" action="ppaction://media"/>
            <a:extLst>
              <a:ext uri="{FF2B5EF4-FFF2-40B4-BE49-F238E27FC236}">
                <a16:creationId xmlns:a16="http://schemas.microsoft.com/office/drawing/2014/main" id="{8C8AB4FE-7CE9-824D-BE78-4F1CD854B0D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4353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5F20018-E921-58F2-4B87-A16BEF07C30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C3750A-D4F7-DF7A-64F8-B0B4E9D24CD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6186DA-4009-1771-3810-55DBBDB7E61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0C86E624-8B17-C856-D006-BDDC43FCFCA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C3D9-C88B-8196-41C2-B520842AE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B970692B-95F8-4435-79D9-5DE4FDEC8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5" y="2348845"/>
            <a:ext cx="2473599" cy="3106515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F0E90B0B-FCF9-FD5B-E094-C4694E10A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921093-DA22-1E0C-EA81-6028B071A7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B4BAAB81-EE5D-9939-C023-3F95CE7E37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Le sucre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6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8FF02-1D00-0B3E-7882-3112BFB8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42861D-5277-7F82-EB58-024A27860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confiture">
            <a:hlinkClick r:id="" action="ppaction://media"/>
            <a:extLst>
              <a:ext uri="{FF2B5EF4-FFF2-40B4-BE49-F238E27FC236}">
                <a16:creationId xmlns:a16="http://schemas.microsoft.com/office/drawing/2014/main" id="{CAC0DDAA-1AF2-BA19-FC97-9A9969B4E13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68604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E582A4-B714-762E-A37D-1374CF04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3FBB665-7AFD-CE80-F5B3-3FBEA927FA38}"/>
              </a:ext>
            </a:extLst>
          </p:cNvPr>
          <p:cNvSpPr txBox="1">
            <a:spLocks/>
          </p:cNvSpPr>
          <p:nvPr/>
        </p:nvSpPr>
        <p:spPr>
          <a:xfrm>
            <a:off x="4320175" y="3240000"/>
            <a:ext cx="4435636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confiture 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E5BCBD4E-D082-FB9C-D93D-7C2C8C3217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2" name="Image 1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C476D5C0-A980-D499-E128-22CC286EE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5"/>
            <a:ext cx="2473600" cy="310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9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6F03F-47E3-4534-60CC-F118FE5F6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3861D-9EE7-4BF7-B1BB-876F0A2C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BBAFC5-0729-4560-2ED0-8A0EF73602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304BB20-C451-D5E8-FB47-ACBAE23EE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oeuf">
            <a:hlinkClick r:id="" action="ppaction://media"/>
            <a:extLst>
              <a:ext uri="{FF2B5EF4-FFF2-40B4-BE49-F238E27FC236}">
                <a16:creationId xmlns:a16="http://schemas.microsoft.com/office/drawing/2014/main" id="{721ED69A-5983-1BDC-46E6-179B230124E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03202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F792A-4731-D09D-F32B-9B51D5A4D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AD53895D-B6C2-64E8-3FBE-0F5730B50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6"/>
            <a:ext cx="2473600" cy="310651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5F95DB67-520D-0844-F30F-15132AF5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EEF07EC-022E-9EE7-C946-319A2711B9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1384EB3-39E3-F8AE-DCDE-1FB9112A51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400" dirty="0"/>
              <a:t>Des œufs </a:t>
            </a:r>
            <a:endParaRPr lang="fr-MA" sz="4400" dirty="0"/>
          </a:p>
        </p:txBody>
      </p:sp>
    </p:spTree>
    <p:extLst>
      <p:ext uri="{BB962C8B-B14F-4D97-AF65-F5344CB8AC3E}">
        <p14:creationId xmlns:p14="http://schemas.microsoft.com/office/powerpoint/2010/main" val="15805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5AE31-D219-05B5-8C32-A99B23281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639DE-0E92-0CA1-9E16-35ADF98C2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FBABF23-FF3E-23DE-A946-264359019E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B6C5B79-407D-942D-2467-9C91FCEC3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chocolat">
            <a:hlinkClick r:id="" action="ppaction://media"/>
            <a:extLst>
              <a:ext uri="{FF2B5EF4-FFF2-40B4-BE49-F238E27FC236}">
                <a16:creationId xmlns:a16="http://schemas.microsoft.com/office/drawing/2014/main" id="{06548DCC-D3AE-E023-4D43-7CAF22B35E2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87009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81341-AA3F-94E8-992F-6A0B4D261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5442ED6F-1EC5-4A05-E29C-FB73787BE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6"/>
            <a:ext cx="2473600" cy="310651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BDF83F67-0A8C-EB5E-900A-2AB98A3B3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D867F1-F572-866A-6FF6-D3CF8F8708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E405756-2948-A4A9-5F2D-CC2039B3A1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800" dirty="0"/>
              <a:t>Du chocolat</a:t>
            </a:r>
            <a:endParaRPr lang="fr-MA" sz="4800" dirty="0"/>
          </a:p>
        </p:txBody>
      </p:sp>
    </p:spTree>
    <p:extLst>
      <p:ext uri="{BB962C8B-B14F-4D97-AF65-F5344CB8AC3E}">
        <p14:creationId xmlns:p14="http://schemas.microsoft.com/office/powerpoint/2010/main" val="16744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F15A6-4DAB-FE06-E20E-EF84EF6ED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3585B396-05A3-4796-56E0-278B211B3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E049CF6-FEF9-D24A-BB25-27E1827FCB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7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40C09280-A24E-E01E-294C-982D8BC86FB4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1789"/>
          <a:stretch>
            <a:fillRect/>
          </a:stretch>
        </p:blipFill>
        <p:spPr>
          <a:xfrm>
            <a:off x="1405746" y="2156059"/>
            <a:ext cx="2078341" cy="3628724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7A4373E-BED5-2335-8AD0-D236A820B9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FR_N3_P1_W2_S1_Recap-02">
            <a:hlinkClick r:id="" action="ppaction://media"/>
            <a:extLst>
              <a:ext uri="{FF2B5EF4-FFF2-40B4-BE49-F238E27FC236}">
                <a16:creationId xmlns:a16="http://schemas.microsoft.com/office/drawing/2014/main" id="{E759E847-8745-FA7F-CF93-3163FC32FB3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804"/>
                </p14:media>
              </p:ext>
            </p:extLst>
          </p:nvPr>
        </p:nvPicPr>
        <p:blipFill>
          <a:blip r:embed="rId9"/>
          <a:srcRect l="29844" t="862" r="30342"/>
          <a:stretch>
            <a:fillRect/>
          </a:stretch>
        </p:blipFill>
        <p:spPr>
          <a:xfrm>
            <a:off x="4419601" y="1747258"/>
            <a:ext cx="3013854" cy="422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46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646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998" y="765624"/>
            <a:ext cx="703811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chocolat – le sucre </a:t>
            </a:r>
            <a:r>
              <a:rPr lang="fr-FR" dirty="0"/>
              <a:t> - Un sachet de levure - Le lait - La confiture</a:t>
            </a:r>
            <a:br>
              <a:rPr lang="fr-FR" dirty="0"/>
            </a:br>
            <a:r>
              <a:rPr lang="fr-FR" dirty="0"/>
              <a:t>- des œufs.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2" name="Image 11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9F646CC5-ADC8-31F8-4A15-994D3F06E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1" y="2044006"/>
            <a:ext cx="1360863" cy="1709065"/>
          </a:xfrm>
          <a:prstGeom prst="rect">
            <a:avLst/>
          </a:prstGeom>
        </p:spPr>
      </p:pic>
      <p:pic>
        <p:nvPicPr>
          <p:cNvPr id="13" name="Image 12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F8C659E5-446D-1551-8C6F-F315CD8F9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0" y="4322003"/>
            <a:ext cx="1360863" cy="1709065"/>
          </a:xfrm>
          <a:prstGeom prst="rect">
            <a:avLst/>
          </a:prstGeom>
        </p:spPr>
      </p:pic>
      <p:pic>
        <p:nvPicPr>
          <p:cNvPr id="14" name="Image 13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82628F55-6A70-F183-266B-85A5EA9FB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2017841"/>
            <a:ext cx="1360863" cy="1709065"/>
          </a:xfrm>
          <a:prstGeom prst="rect">
            <a:avLst/>
          </a:prstGeom>
        </p:spPr>
      </p:pic>
      <p:pic>
        <p:nvPicPr>
          <p:cNvPr id="16" name="Image 15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6F6CFFC3-9227-0D93-D963-76D1089E6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4322003"/>
            <a:ext cx="1360863" cy="1709065"/>
          </a:xfrm>
          <a:prstGeom prst="rect">
            <a:avLst/>
          </a:prstGeom>
        </p:spPr>
      </p:pic>
      <p:pic>
        <p:nvPicPr>
          <p:cNvPr id="17" name="Image 16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E2200A0F-EEC4-B842-F735-D01DEB15E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32" y="2044006"/>
            <a:ext cx="1360863" cy="170906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FCF951-C234-7C39-CE10-7C850CAA47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109" t="32540" r="-6109" b="34988"/>
          <a:stretch>
            <a:fillRect/>
          </a:stretch>
        </p:blipFill>
        <p:spPr>
          <a:xfrm>
            <a:off x="1544876" y="3931188"/>
            <a:ext cx="1878624" cy="1709066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1571" y="3565250"/>
            <a:ext cx="2025024" cy="360000"/>
          </a:xfrm>
        </p:spPr>
        <p:txBody>
          <a:bodyPr/>
          <a:lstStyle/>
          <a:p>
            <a:r>
              <a:rPr lang="fr-FR" dirty="0"/>
              <a:t>Le chocolat </a:t>
            </a:r>
            <a:endParaRPr lang="fr-MA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0650" y="3588109"/>
            <a:ext cx="2682494" cy="360000"/>
          </a:xfrm>
        </p:spPr>
        <p:txBody>
          <a:bodyPr/>
          <a:lstStyle/>
          <a:p>
            <a:r>
              <a:rPr lang="fr-FR" dirty="0"/>
              <a:t>Le sucre</a:t>
            </a:r>
            <a:endParaRPr lang="fr-MA" dirty="0"/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96825" y="3555918"/>
            <a:ext cx="2707700" cy="36933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/>
              <a:t>Un sachet de levure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0675" y="5873876"/>
            <a:ext cx="1800000" cy="360000"/>
          </a:xfrm>
        </p:spPr>
        <p:txBody>
          <a:bodyPr/>
          <a:lstStyle/>
          <a:p>
            <a:r>
              <a:rPr lang="fr-FR" dirty="0"/>
              <a:t>Des œufs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5626" y="5873876"/>
            <a:ext cx="2025024" cy="291980"/>
          </a:xfrm>
        </p:spPr>
        <p:txBody>
          <a:bodyPr/>
          <a:lstStyle/>
          <a:p>
            <a:r>
              <a:rPr lang="fr-FR" dirty="0"/>
              <a:t>Le lait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672000" y="58738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La confiture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13D9B-D6C1-AD0F-9AE9-B90CF49AA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8482F-0C92-F5E4-CF89-E7318F9D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998" y="765624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ces images ? </a:t>
            </a:r>
          </a:p>
        </p:txBody>
      </p:sp>
      <p:pic>
        <p:nvPicPr>
          <p:cNvPr id="14" name="Image 13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9F63F9D0-8482-8485-BA59-64FB63EA7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98" y="4054591"/>
            <a:ext cx="1475369" cy="1852869"/>
          </a:xfrm>
          <a:prstGeom prst="rect">
            <a:avLst/>
          </a:prstGeom>
        </p:spPr>
      </p:pic>
      <p:pic>
        <p:nvPicPr>
          <p:cNvPr id="17" name="Image 16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4DD348B9-A639-A6C0-4CDA-3F24B8B83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91" y="4054591"/>
            <a:ext cx="1475369" cy="1852869"/>
          </a:xfrm>
          <a:prstGeom prst="rect">
            <a:avLst/>
          </a:prstGeom>
        </p:spPr>
      </p:pic>
      <p:pic>
        <p:nvPicPr>
          <p:cNvPr id="22" name="Image 21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44690601-79B1-04BF-BA08-E3F261A0E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19" y="2243520"/>
            <a:ext cx="1475369" cy="1852869"/>
          </a:xfrm>
          <a:prstGeom prst="rect">
            <a:avLst/>
          </a:prstGeom>
        </p:spPr>
      </p:pic>
      <p:pic>
        <p:nvPicPr>
          <p:cNvPr id="23" name="Image 22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C995CD29-DD9E-919C-1D9C-30BE8AB79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98" y="2269685"/>
            <a:ext cx="1475369" cy="1852869"/>
          </a:xfrm>
          <a:prstGeom prst="rect">
            <a:avLst/>
          </a:prstGeom>
        </p:spPr>
      </p:pic>
      <p:pic>
        <p:nvPicPr>
          <p:cNvPr id="27" name="Image 26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3803F332-ECA0-E6CC-A083-2DB8CDCEC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06" y="4054591"/>
            <a:ext cx="1475369" cy="185286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589C92A-A953-C321-70F2-8BDDDBDB68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109" t="32540" r="-6109" b="34988"/>
          <a:stretch>
            <a:fillRect/>
          </a:stretch>
        </p:blipFill>
        <p:spPr>
          <a:xfrm>
            <a:off x="6005911" y="2035585"/>
            <a:ext cx="2036696" cy="185287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E05C53E-BA34-0A49-BDF7-CC5831E8D3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840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5C9729B-1583-FD8B-6613-341F12B45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55" y="2443655"/>
            <a:ext cx="1698387" cy="25079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6FB8BB1-2FB7-0DA3-1838-9553E3DA3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142" y="2443654"/>
            <a:ext cx="1556081" cy="25079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421757-C5BE-B1D1-82E8-4EC122521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053" y="2443654"/>
            <a:ext cx="1577242" cy="25079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5A4972-C28C-041F-8B24-27FCBDE6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610" y="2443655"/>
            <a:ext cx="1591187" cy="250793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BD15C0-2194-9DFD-4B97-2B8F985ED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671" y="2444182"/>
            <a:ext cx="1577242" cy="25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Le sucre 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04AB6E4A-BAAA-AE9E-052D-5A51916E5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326117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08E4D8-D7FB-05E3-06BC-96F33CF42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326117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30A4B63-0558-B4A5-9784-C0F785F60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326117"/>
            <a:ext cx="452093" cy="540000"/>
          </a:xfrm>
          <a:prstGeom prst="rect">
            <a:avLst/>
          </a:prstGeom>
        </p:spPr>
      </p:pic>
      <p:pic>
        <p:nvPicPr>
          <p:cNvPr id="3" name="Image 2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200223FC-07F7-CAE6-C718-B06238028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80" y="2430057"/>
            <a:ext cx="1360863" cy="1709065"/>
          </a:xfrm>
          <a:prstGeom prst="rect">
            <a:avLst/>
          </a:prstGeom>
        </p:spPr>
      </p:pic>
      <p:pic>
        <p:nvPicPr>
          <p:cNvPr id="7" name="Image 6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6CBB5033-BCE9-A931-8641-6B900E21D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38" y="2430056"/>
            <a:ext cx="1360863" cy="1709065"/>
          </a:xfrm>
          <a:prstGeom prst="rect">
            <a:avLst/>
          </a:prstGeom>
        </p:spPr>
      </p:pic>
      <p:pic>
        <p:nvPicPr>
          <p:cNvPr id="8" name="Image 7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319C8EB0-564A-828B-3B32-44C46A2263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90" y="2430057"/>
            <a:ext cx="1360863" cy="17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CF849-0711-63F0-6424-A7CB41410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A432164-FF57-F066-172A-A4433D9C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Des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oeufs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». 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7348900-D10B-7039-B936-470E97211D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2C8F92AB-48A4-384C-929F-C031F4682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88CC90-539B-D0BB-9FEF-3B2D0C5E8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D5A6B9-CC01-571E-F5D7-21D8FDADC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7" name="Image 6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94966A27-2120-AB5F-DC1E-D8C9B84B9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80" y="2667531"/>
            <a:ext cx="1360863" cy="17090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8E9F740-2F76-E88F-8659-AEAC9ED3F2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109" t="32540" r="-6109" b="34988"/>
          <a:stretch>
            <a:fillRect/>
          </a:stretch>
        </p:blipFill>
        <p:spPr>
          <a:xfrm>
            <a:off x="6089989" y="2451854"/>
            <a:ext cx="1878624" cy="1709066"/>
          </a:xfrm>
          <a:prstGeom prst="rect">
            <a:avLst/>
          </a:prstGeom>
        </p:spPr>
      </p:pic>
      <p:pic>
        <p:nvPicPr>
          <p:cNvPr id="2" name="Image 1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EA5E50EB-F81B-550D-8E24-4CD2708C3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90" y="2667531"/>
            <a:ext cx="1360863" cy="17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0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A1462-3262-1CAB-6CDA-E91F4903F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48C06E2-5C3E-44F1-43AD-565FD439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Un litre ». 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2DFF34-F456-EA8B-F28B-E0F2702588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74A8B515-DFAB-CF96-F9AE-10319860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7C4C300-CE78-AE6E-CCA1-004A00150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6FAD76-9EFB-03D0-A50B-BB463E81E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2" name="Image 1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EFF7D8BB-D5EF-F510-8B06-261C57059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71" y="2606720"/>
            <a:ext cx="1313649" cy="1649770"/>
          </a:xfrm>
          <a:prstGeom prst="rect">
            <a:avLst/>
          </a:prstGeom>
        </p:spPr>
      </p:pic>
      <p:pic>
        <p:nvPicPr>
          <p:cNvPr id="3" name="Image 2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DE4D2027-E92F-9560-4A86-BA98A7D67F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04" y="2604115"/>
            <a:ext cx="1313649" cy="1649770"/>
          </a:xfrm>
          <a:prstGeom prst="rect">
            <a:avLst/>
          </a:prstGeom>
        </p:spPr>
      </p:pic>
      <p:pic>
        <p:nvPicPr>
          <p:cNvPr id="6" name="Image 5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AAE707A4-7E14-DF16-8E69-A6DF16165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32" y="2604115"/>
            <a:ext cx="1313649" cy="164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E1C43A7-A06B-D161-66E3-92AE4BB49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6241000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831030-0A36-E6DD-5211-B4BA867BD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1F200E-B51D-46B0-B540-B3CCAD989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4" name="Image 3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DA0FAD93-FEF7-0C54-DAD4-1DA91D02D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84" y="2827866"/>
            <a:ext cx="1544851" cy="1940129"/>
          </a:xfrm>
          <a:prstGeom prst="rect">
            <a:avLst/>
          </a:prstGeom>
        </p:spPr>
      </p:pic>
      <p:pic>
        <p:nvPicPr>
          <p:cNvPr id="5" name="Image 4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CDC81491-6F71-7F6E-FFD8-98346A3E3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89" y="2827866"/>
            <a:ext cx="1544851" cy="1940129"/>
          </a:xfrm>
          <a:prstGeom prst="rect">
            <a:avLst/>
          </a:prstGeom>
        </p:spPr>
      </p:pic>
      <p:pic>
        <p:nvPicPr>
          <p:cNvPr id="7" name="Image 6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42952F95-F7F7-C9D1-CE77-92A90FE48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94" y="2827865"/>
            <a:ext cx="1544851" cy="1940129"/>
          </a:xfrm>
          <a:prstGeom prst="rect">
            <a:avLst/>
          </a:prstGeom>
        </p:spPr>
      </p:pic>
      <p:pic>
        <p:nvPicPr>
          <p:cNvPr id="9" name="Image 8" descr="Une image contenant cercle, conception&#10;&#10;Le contenu généré par l’IA peut être incorrect.">
            <a:extLst>
              <a:ext uri="{FF2B5EF4-FFF2-40B4-BE49-F238E27FC236}">
                <a16:creationId xmlns:a16="http://schemas.microsoft.com/office/drawing/2014/main" id="{EA041F9F-4CF7-5B9A-DC65-F1BA3C65A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7" y="2691456"/>
            <a:ext cx="1925992" cy="241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0653C-9EF9-8CF9-56F4-97D5B0753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21E0D-C9EC-A56A-DC10-76A9324A4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1DBA13-508A-2D98-FA78-FE9C9875E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1BCBAED0-8FE4-99FF-DB8E-A1DB4CC44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79" y="2827867"/>
            <a:ext cx="1544851" cy="1940129"/>
          </a:xfrm>
          <a:prstGeom prst="rect">
            <a:avLst/>
          </a:prstGeom>
        </p:spPr>
      </p:pic>
      <p:pic>
        <p:nvPicPr>
          <p:cNvPr id="5" name="Image 4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1E770F12-84F8-328A-CFA2-C569C2C5F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89" y="2827866"/>
            <a:ext cx="1544851" cy="1940129"/>
          </a:xfrm>
          <a:prstGeom prst="rect">
            <a:avLst/>
          </a:prstGeom>
        </p:spPr>
      </p:pic>
      <p:pic>
        <p:nvPicPr>
          <p:cNvPr id="7" name="Image 6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AA208806-4210-DE86-D542-1686443D0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94" y="2827865"/>
            <a:ext cx="1544851" cy="1940129"/>
          </a:xfrm>
          <a:prstGeom prst="rect">
            <a:avLst/>
          </a:prstGeom>
        </p:spPr>
      </p:pic>
      <p:pic>
        <p:nvPicPr>
          <p:cNvPr id="10" name="Image 9" descr="Une image contenant laitier, nourriture, dessert, gâteau&#10;&#10;Le contenu généré par l’IA peut être incorrect.">
            <a:extLst>
              <a:ext uri="{FF2B5EF4-FFF2-40B4-BE49-F238E27FC236}">
                <a16:creationId xmlns:a16="http://schemas.microsoft.com/office/drawing/2014/main" id="{44313661-8197-6221-9B96-3902FA65A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08" y="2588532"/>
            <a:ext cx="1925992" cy="241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C3124-E967-9A8E-E9B1-0955CBC6B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93FA6-EC07-01AC-FA32-9FFC1EB5D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A7B56D-991B-171D-279C-ACBEB03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6FC83D46-C065-7DF2-D124-0E4352DE2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79" y="2827867"/>
            <a:ext cx="1544851" cy="1940129"/>
          </a:xfrm>
          <a:prstGeom prst="rect">
            <a:avLst/>
          </a:prstGeom>
        </p:spPr>
      </p:pic>
      <p:pic>
        <p:nvPicPr>
          <p:cNvPr id="4" name="Image 3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B7D86A66-F836-784C-E8C2-705A5BD32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84" y="2827866"/>
            <a:ext cx="1544851" cy="1940129"/>
          </a:xfrm>
          <a:prstGeom prst="rect">
            <a:avLst/>
          </a:prstGeom>
        </p:spPr>
      </p:pic>
      <p:pic>
        <p:nvPicPr>
          <p:cNvPr id="7" name="Image 6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D898BAEF-E804-2059-FDF9-B121EB67E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94" y="2827865"/>
            <a:ext cx="1544851" cy="1940129"/>
          </a:xfrm>
          <a:prstGeom prst="rect">
            <a:avLst/>
          </a:prstGeom>
        </p:spPr>
      </p:pic>
      <p:pic>
        <p:nvPicPr>
          <p:cNvPr id="10" name="Image 9" descr="Une image contenant texte, Empaquetage et étiquetage, carton, Emballages&#10;&#10;Le contenu généré par l’IA peut être incorrect.">
            <a:extLst>
              <a:ext uri="{FF2B5EF4-FFF2-40B4-BE49-F238E27FC236}">
                <a16:creationId xmlns:a16="http://schemas.microsoft.com/office/drawing/2014/main" id="{DE7533F3-C0FB-1322-67F4-52DE1B3FD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01" y="2709334"/>
            <a:ext cx="1925993" cy="24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C8AA6-CC95-4918-235E-7FB090C21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13435-3F4A-6A86-34A4-68A9511D3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1097A6-9068-B60F-09B6-73D9D250F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5B03160B-EEB3-E644-8CAD-E3E5CF123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79" y="2827867"/>
            <a:ext cx="1544851" cy="1940129"/>
          </a:xfrm>
          <a:prstGeom prst="rect">
            <a:avLst/>
          </a:prstGeom>
        </p:spPr>
      </p:pic>
      <p:pic>
        <p:nvPicPr>
          <p:cNvPr id="4" name="Image 3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E13E208D-DC0B-0BCA-9F5A-098AA09A1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84" y="2827866"/>
            <a:ext cx="1544851" cy="1940129"/>
          </a:xfrm>
          <a:prstGeom prst="rect">
            <a:avLst/>
          </a:prstGeom>
        </p:spPr>
      </p:pic>
      <p:pic>
        <p:nvPicPr>
          <p:cNvPr id="5" name="Image 4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E5103F2C-172B-EAE4-34BB-73EACE71B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89" y="2827866"/>
            <a:ext cx="1544851" cy="1940129"/>
          </a:xfrm>
          <a:prstGeom prst="rect">
            <a:avLst/>
          </a:prstGeom>
        </p:spPr>
      </p:pic>
      <p:pic>
        <p:nvPicPr>
          <p:cNvPr id="10" name="Image 9" descr="Une image contenant texte, Police, Impressio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7737072-8E30-D78A-CE98-9C5FC4D685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72" y="2709333"/>
            <a:ext cx="1925992" cy="241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Description de la scène. 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28A16914-996F-1B07-76A9-45F38CE6E2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126261" cy="756000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fr-FR" dirty="0"/>
              <a:t>  - La confiture - Des œufs - La recette - Du chocolat - Un kilo - Un litre</a:t>
            </a:r>
          </a:p>
          <a:p>
            <a:pPr marL="0" lvl="0" indent="0">
              <a:buNone/>
              <a:defRPr/>
            </a:pPr>
            <a:r>
              <a:rPr lang="fr-FR" dirty="0"/>
              <a:t>  - Cent grammes - Un sachet de levure - Le lait - La farine - Le beurre - Le sucre</a:t>
            </a:r>
          </a:p>
        </p:txBody>
      </p:sp>
      <p:pic>
        <p:nvPicPr>
          <p:cNvPr id="8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D53D80A-80B8-3FB8-CABD-7AF0647A9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34144" y="343862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– Phrases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5736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(fluidité et compréhension)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2" name="Espace réservé du texte 55">
            <a:extLst>
              <a:ext uri="{FF2B5EF4-FFF2-40B4-BE49-F238E27FC236}">
                <a16:creationId xmlns:a16="http://schemas.microsoft.com/office/drawing/2014/main" id="{DE0E526C-A1AC-B10C-BF0F-8AA7D2555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E9BC72-93C8-BF57-376D-4BDB966E0C32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ED8A3D9C-63EE-9568-430E-ACDE0CFB2DC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3BE25A9-DC76-F6DF-4FA4-940965191E91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17A048A1-6FAF-E76F-7596-C1FC3F39781F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Activités de vocabulaire sur livret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E30FF5E5-2A03-9C55-FE58-1A60B188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9D549B6-AD2E-6C40-345C-BE2E1EF01B4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9F35E8-8EF4-77BB-E633-7805B9C766B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F44902-1F21-A533-063B-C2C07D67D5F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1BA6C605-8D0E-9FDA-A9AC-27E17BBB73F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5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Il y a des images déjà vues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055357-F87E-7D02-C668-AC97C7A76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271" y="2189365"/>
            <a:ext cx="4639458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nous montrer comment décrire l’image. Soyez attentifs !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692153" y="2002055"/>
            <a:ext cx="2142431" cy="409032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EE7D26-251B-4F37-1E95-C25139D33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584" y="2490951"/>
            <a:ext cx="4636513" cy="34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763"/>
          <a:stretch>
            <a:fillRect/>
          </a:stretch>
        </p:blipFill>
        <p:spPr>
          <a:xfrm>
            <a:off x="674475" y="2315485"/>
            <a:ext cx="2035049" cy="3517424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8DD37D-BF38-B334-7D9D-C178B47BF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524" y="2376177"/>
            <a:ext cx="4639458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Scène Voc 6AP sem2">
            <a:hlinkClick r:id="" action="ppaction://media"/>
            <a:extLst>
              <a:ext uri="{FF2B5EF4-FFF2-40B4-BE49-F238E27FC236}">
                <a16:creationId xmlns:a16="http://schemas.microsoft.com/office/drawing/2014/main" id="{C072F402-A8BA-9868-F4D5-EEBB0FE717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6883" y="2261678"/>
            <a:ext cx="5150234" cy="384032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E5EC92A-1E10-69CE-8A21-1CEE0B7C2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5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décrire l’image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F359D6-E6A9-A3C2-E5AF-90170E65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692153" y="2002055"/>
            <a:ext cx="2142431" cy="40903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53D61F-D8D3-7AF7-C54B-134BBDEDB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584" y="2318849"/>
            <a:ext cx="464555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989299"/>
            <a:ext cx="764413" cy="764413"/>
          </a:xfrm>
          <a:prstGeom prst="rect">
            <a:avLst/>
          </a:prstGeom>
        </p:spPr>
      </p:pic>
      <p:pic>
        <p:nvPicPr>
          <p:cNvPr id="2" name="Scène Voc 6AP sem2">
            <a:hlinkClick r:id="" action="ppaction://media"/>
            <a:extLst>
              <a:ext uri="{FF2B5EF4-FFF2-40B4-BE49-F238E27FC236}">
                <a16:creationId xmlns:a16="http://schemas.microsoft.com/office/drawing/2014/main" id="{1831C32B-1398-3E2E-D910-BB8022F276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6883" y="2261678"/>
            <a:ext cx="5150234" cy="384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5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E0B1ED-3AFF-58EC-2919-A2CF2770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FD9467-7299-69F7-DE0B-DB9FD7EC7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22" y="2283958"/>
            <a:ext cx="464555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A5459-6D86-448C-199A-9460AF079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A10E9F0-0EA9-F57E-46A7-AD317E1D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se trouve le cuisinier?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277098-E4FC-ABBE-7152-3C1C3D727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64F1100-565E-7577-EFC1-00818C4A1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22" y="2126303"/>
            <a:ext cx="464555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69BE7-FEAB-DC7E-AE25-892C18F56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A0B486B-DBEF-C0E7-C32F-B3BD7769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 ce qu’il est en train de préparer?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40B0362-111C-67F9-267F-496E4595A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2FEC2F-DC61-4ACC-5E01-5F120840A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22" y="2189365"/>
            <a:ext cx="464555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8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E3F12-1727-7C9B-90D0-F0FBD163D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0C6ABD0-2EF0-4552-9862-A6BD941A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ingrédients de cette recette?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C41892-D747-F9DC-8922-F7D078F8F1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B65C7A-251B-EB8C-816D-AA9921D64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22" y="2299723"/>
            <a:ext cx="464555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200" y="2520000"/>
            <a:ext cx="5095596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fr-FR" dirty="0"/>
              <a:t>  - La confiture - Des œufs - La recette - Du chocolat - Un kilo - Un litre</a:t>
            </a:r>
          </a:p>
          <a:p>
            <a:pPr marL="0" lvl="0" indent="0">
              <a:buNone/>
              <a:defRPr/>
            </a:pPr>
            <a:r>
              <a:rPr lang="fr-FR" dirty="0"/>
              <a:t>  - Cent grammes - Un sachet de levure - Le lait - La farine - Le beurre - Le sucre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40C39A4-78D7-C68B-7664-275B265D8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2489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Exploitation du vocabulaire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17321" y="4934302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64844CF0-E0D5-95D9-4411-B9A48C30F9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fr-FR" dirty="0"/>
              <a:t>- La confiture - Des œufs - La recette - Du chocolat - Un kilo - Un litre</a:t>
            </a:r>
          </a:p>
          <a:p>
            <a:pPr marL="0" lvl="0" indent="0">
              <a:buNone/>
              <a:defRPr/>
            </a:pPr>
            <a:r>
              <a:rPr lang="fr-FR" dirty="0"/>
              <a:t>- Cent grammes - Un sachet de levure - Le lait - La farine - Le beurre - Le sucre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DF3D907-B6B4-4FA1-F608-8A50866234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17321" y="343657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4A800-B028-6EE0-541E-6FAE9458C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0D7789-70A7-4703-6EA1-A50E158917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4B38D92-D766-67FA-DF94-352D768850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3DE8D9D-65D5-AADB-5A17-2F84A9D763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Bonjour - Au revoir  - Moi - Toi </a:t>
            </a:r>
          </a:p>
          <a:p>
            <a:r>
              <a:rPr lang="fr-FR" dirty="0"/>
              <a:t>Un avion - Un ananas - Un abricot - Une banane – Une école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A43450B1-ADFD-A38E-74CD-0BAD6272142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4898206B-3214-FB65-52FA-8F6BEB59F41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3469A1-9A0E-A37F-AF5F-928199475DF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4FB5D-801B-4631-21A3-074AFB99E2C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9996BDC-BCF1-F9B2-59D1-A6616F4B3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C9D6F069-33C7-DD2B-2241-74EB1A2788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0EF7011-81F9-56F0-67CC-7C0F1426C2B1}"/>
              </a:ext>
            </a:extLst>
          </p:cNvPr>
          <p:cNvSpPr txBox="1"/>
          <p:nvPr/>
        </p:nvSpPr>
        <p:spPr>
          <a:xfrm>
            <a:off x="2201410" y="5108401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D2B164B4-85C0-3B11-319C-C9CB393F918B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5919F67-69D3-700A-2251-4CF66217FBB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838C51-2693-2D65-0B21-23D24BEF12C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D21E2A-EC74-3ABC-B9F7-FCD99005928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BB37871-40AD-0B1D-D26D-5F44E79E30A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3FC57C1-85D7-AEF2-390C-CEA8C88C62F2}"/>
              </a:ext>
            </a:extLst>
          </p:cNvPr>
          <p:cNvSpPr/>
          <p:nvPr/>
        </p:nvSpPr>
        <p:spPr>
          <a:xfrm>
            <a:off x="704326" y="1635347"/>
            <a:ext cx="7315200" cy="4778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42B678-B7E6-6B5F-E843-5143B63E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91" y="2393391"/>
            <a:ext cx="3867674" cy="705267"/>
          </a:xfrm>
        </p:spPr>
        <p:txBody>
          <a:bodyPr/>
          <a:lstStyle/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000" b="0" dirty="0"/>
              <a:t>Cette partie de la leçon nécessite l’utilisation du </a:t>
            </a:r>
            <a:r>
              <a:rPr lang="fr-MA" sz="2000" dirty="0"/>
              <a:t>livret de l’élève. </a:t>
            </a:r>
            <a:br>
              <a:rPr lang="fr-MA" sz="2000" b="0" dirty="0"/>
            </a:br>
            <a:br>
              <a:rPr lang="fr-MA" sz="2000" b="0" dirty="0"/>
            </a:br>
            <a:r>
              <a:rPr lang="fr-MA" sz="2000" b="0" dirty="0"/>
              <a:t>En cas </a:t>
            </a:r>
            <a:r>
              <a:rPr lang="fr-MA" sz="2000" dirty="0"/>
              <a:t>d’indisponibilité temporaire </a:t>
            </a:r>
            <a:r>
              <a:rPr lang="fr-MA" sz="2000" b="0" dirty="0"/>
              <a:t>du livret de l’élève, l’enseignant prépare des </a:t>
            </a:r>
            <a:r>
              <a:rPr lang="fr-MA" sz="2000" dirty="0"/>
              <a:t>activités écrites à réaliser par les élèves sur cahier</a:t>
            </a:r>
            <a:r>
              <a:rPr lang="fr-MA" sz="2000" b="0" dirty="0"/>
              <a:t>. 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2A8BB58C-DD4F-996B-C68D-FC5A79362CC1}"/>
              </a:ext>
            </a:extLst>
          </p:cNvPr>
          <p:cNvSpPr txBox="1">
            <a:spLocks/>
          </p:cNvSpPr>
          <p:nvPr/>
        </p:nvSpPr>
        <p:spPr>
          <a:xfrm>
            <a:off x="1018596" y="1635346"/>
            <a:ext cx="3867674" cy="705267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Remarque importante :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6BED64D-6D75-DF87-BFBD-345A3DFDA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0540" y="1432226"/>
            <a:ext cx="2974446" cy="43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BAD60AF-20DC-1000-4FB6-7B084E750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770" y="1910005"/>
            <a:ext cx="2974446" cy="43922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13.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52758F1-7F74-5AE7-D8A8-5E7166AB48BB}"/>
              </a:ext>
            </a:extLst>
          </p:cNvPr>
          <p:cNvSpPr/>
          <p:nvPr/>
        </p:nvSpPr>
        <p:spPr>
          <a:xfrm>
            <a:off x="3091784" y="2680138"/>
            <a:ext cx="2960432" cy="348492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13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les activités 1 et 2 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écrire les mots du vocabulaire.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9C6949-D85F-493D-53A1-EC7902347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E798AAB-C26F-8325-E596-F6B2D52F5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712500"/>
            <a:ext cx="2975106" cy="43895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9C5A4D5-C512-0CDB-A58D-9CB2BCB742EC}"/>
              </a:ext>
            </a:extLst>
          </p:cNvPr>
          <p:cNvSpPr/>
          <p:nvPr/>
        </p:nvSpPr>
        <p:spPr>
          <a:xfrm>
            <a:off x="4572000" y="2261937"/>
            <a:ext cx="2960432" cy="39917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9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86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Nada-Wave">
            <a:hlinkClick r:id="" action="ppaction://media"/>
            <a:extLst>
              <a:ext uri="{FF2B5EF4-FFF2-40B4-BE49-F238E27FC236}">
                <a16:creationId xmlns:a16="http://schemas.microsoft.com/office/drawing/2014/main" id="{A98D8759-2F3D-5CFF-6195-EC9AAC8D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  <a:prstGeom prst="rect">
            <a:avLst/>
          </a:prstGeom>
        </p:spPr>
      </p:pic>
      <p:pic>
        <p:nvPicPr>
          <p:cNvPr id="14" name="majd_wave">
            <a:hlinkClick r:id="" action="ppaction://media"/>
            <a:extLst>
              <a:ext uri="{FF2B5EF4-FFF2-40B4-BE49-F238E27FC236}">
                <a16:creationId xmlns:a16="http://schemas.microsoft.com/office/drawing/2014/main" id="{D1932B4F-852B-755F-FEFA-725CA6367E15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021304"/>
            <a:ext cx="1894256" cy="3272591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24ADCD-9C88-D7DD-AAF3-21E2299B3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13BDFE44-A527-5A36-769B-CB9D9B413A30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610" b="1509"/>
          <a:stretch>
            <a:fillRect/>
          </a:stretch>
        </p:blipFill>
        <p:spPr>
          <a:xfrm>
            <a:off x="1276706" y="2258110"/>
            <a:ext cx="1833996" cy="315850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1E87607-5306-A0F8-81EF-F9DB27090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7" name="Image 6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BA81FD72-C1DF-1C9C-540F-766D16F98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484" y="4632862"/>
            <a:ext cx="1090822" cy="1369929"/>
          </a:xfrm>
          <a:prstGeom prst="rect">
            <a:avLst/>
          </a:prstGeom>
        </p:spPr>
      </p:pic>
      <p:pic>
        <p:nvPicPr>
          <p:cNvPr id="10" name="Image 9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B3F6016F-842C-A366-9021-91BA5E667D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528" y="3278136"/>
            <a:ext cx="1090822" cy="1369929"/>
          </a:xfrm>
          <a:prstGeom prst="rect">
            <a:avLst/>
          </a:prstGeom>
        </p:spPr>
      </p:pic>
      <p:pic>
        <p:nvPicPr>
          <p:cNvPr id="12" name="Image 11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92C3BF63-16E6-A490-CB35-5884028C7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06" y="4632863"/>
            <a:ext cx="1090822" cy="1369929"/>
          </a:xfrm>
          <a:prstGeom prst="rect">
            <a:avLst/>
          </a:prstGeom>
        </p:spPr>
      </p:pic>
      <p:pic>
        <p:nvPicPr>
          <p:cNvPr id="14" name="Image 13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54A8FF92-0DAF-90ED-BD48-4F96659D95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78" y="3278134"/>
            <a:ext cx="1090822" cy="1369929"/>
          </a:xfrm>
          <a:prstGeom prst="rect">
            <a:avLst/>
          </a:prstGeom>
        </p:spPr>
      </p:pic>
      <p:pic>
        <p:nvPicPr>
          <p:cNvPr id="16" name="Image 15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23E41408-7953-8040-B628-3CE9A2B20C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50" y="4597630"/>
            <a:ext cx="1090822" cy="1369929"/>
          </a:xfrm>
          <a:prstGeom prst="rect">
            <a:avLst/>
          </a:prstGeom>
        </p:spPr>
      </p:pic>
      <p:pic>
        <p:nvPicPr>
          <p:cNvPr id="18" name="Image 17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FF5C3B61-2ADC-EAA0-E816-BAD6028393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00" y="3278135"/>
            <a:ext cx="1090822" cy="1369929"/>
          </a:xfrm>
          <a:prstGeom prst="rect">
            <a:avLst/>
          </a:prstGeom>
        </p:spPr>
      </p:pic>
      <p:pic>
        <p:nvPicPr>
          <p:cNvPr id="20" name="Image 19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506D50BE-BDF6-66F4-A1EE-53713A6B29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528" y="4632864"/>
            <a:ext cx="1090822" cy="1369929"/>
          </a:xfrm>
          <a:prstGeom prst="rect">
            <a:avLst/>
          </a:prstGeom>
        </p:spPr>
      </p:pic>
      <p:pic>
        <p:nvPicPr>
          <p:cNvPr id="22" name="Image 21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B4BD3CC6-C231-AC44-C032-0F231509E0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50" y="3237999"/>
            <a:ext cx="1090822" cy="1369929"/>
          </a:xfrm>
          <a:prstGeom prst="rect">
            <a:avLst/>
          </a:prstGeom>
        </p:spPr>
      </p:pic>
      <p:pic>
        <p:nvPicPr>
          <p:cNvPr id="26" name="Image 25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D49713A0-DC62-AF90-096B-4CA7F57247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528" y="1878368"/>
            <a:ext cx="1090822" cy="1369929"/>
          </a:xfrm>
          <a:prstGeom prst="rect">
            <a:avLst/>
          </a:prstGeom>
        </p:spPr>
      </p:pic>
      <p:pic>
        <p:nvPicPr>
          <p:cNvPr id="28" name="Image 27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7782AB2B-DF48-5C53-747C-42FBFE0F57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78" y="1873219"/>
            <a:ext cx="1090822" cy="1369929"/>
          </a:xfrm>
          <a:prstGeom prst="rect">
            <a:avLst/>
          </a:prstGeom>
        </p:spPr>
      </p:pic>
      <p:pic>
        <p:nvPicPr>
          <p:cNvPr id="30" name="Image 29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E74D7967-D3EE-1086-604F-C1CE2D3087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50" y="1878368"/>
            <a:ext cx="1090822" cy="136992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FEE1810-ED9F-DD6B-718F-94675ADC4B3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6109" t="32540" r="-6109" b="34988"/>
          <a:stretch>
            <a:fillRect/>
          </a:stretch>
        </p:blipFill>
        <p:spPr>
          <a:xfrm>
            <a:off x="4572000" y="1709643"/>
            <a:ext cx="1505842" cy="13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E8360-E9BF-045A-220A-B7858BD35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637E6-6917-96C9-A805-4C09581D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FD46D35-2C03-6957-2B96-08DE0DA4F3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94948BD-5B83-58B9-4A8E-90E3ABB31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recette">
            <a:hlinkClick r:id="" action="ppaction://media"/>
            <a:extLst>
              <a:ext uri="{FF2B5EF4-FFF2-40B4-BE49-F238E27FC236}">
                <a16:creationId xmlns:a16="http://schemas.microsoft.com/office/drawing/2014/main" id="{41E34820-9085-3455-BF1E-967D0A63CA6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6359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12810</TotalTime>
  <Words>871</Words>
  <PresentationFormat>Affichage à l'écran (4:3)</PresentationFormat>
  <Paragraphs>140</Paragraphs>
  <Slides>64</Slides>
  <Notes>2</Notes>
  <HiddenSlides>0</HiddenSlides>
  <MMClips>24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64</vt:i4>
      </vt:variant>
    </vt:vector>
  </HeadingPairs>
  <TitlesOfParts>
    <vt:vector size="86" baseType="lpstr">
      <vt:lpstr>Dosis</vt:lpstr>
      <vt:lpstr>Dosis SemiBold</vt:lpstr>
      <vt:lpstr>Mistral</vt:lpstr>
      <vt:lpstr>Arial</vt:lpstr>
      <vt:lpstr>Calibri</vt:lpstr>
      <vt:lpstr>Dosis Medium</vt:lpstr>
      <vt:lpstr>Dosis ExtraBold</vt:lpstr>
      <vt:lpstr>Wingdings</vt:lpstr>
      <vt:lpstr>Aptos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4_Conception personnalisée</vt:lpstr>
      <vt:lpstr>3_New Voc_01-Présentation</vt:lpstr>
      <vt:lpstr>5_New Voc_01-Livret</vt:lpstr>
      <vt:lpstr>4_New Voc_01-Exploitation</vt:lpstr>
      <vt:lpstr>5_Conception personnalisée</vt:lpstr>
      <vt:lpstr>6_Conception personnalisée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 Soyez attentifs. </vt:lpstr>
      <vt:lpstr>Lecture de la vidéo.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La recette - Un litre – Un kilo – Cent grammes – Le beurre  - La farine. </vt:lpstr>
      <vt:lpstr>Qui veut passer au tableau pour nommer les images ? 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le chocolat – le sucre  - Un sachet de levure - Le lait - La confiture - des œufs.</vt:lpstr>
      <vt:lpstr>Qui veut passer au tableau pour nommer ces images ? </vt:lpstr>
      <vt:lpstr>Prenez vos ardoises. </vt:lpstr>
      <vt:lpstr>Ecrivez le numéro du mot « Le sucre ».</vt:lpstr>
      <vt:lpstr>Ecrivez le numéro du mot « Des oeufs ». </vt:lpstr>
      <vt:lpstr>Ecrivez le numéro du mot « Un litre ». </vt:lpstr>
      <vt:lpstr>Rangez vos ardoises. </vt:lpstr>
      <vt:lpstr>Qui veut nommer l’image ? </vt:lpstr>
      <vt:lpstr>Qui veut nommer l’image ? </vt:lpstr>
      <vt:lpstr>Qui veut nommer l’image ? </vt:lpstr>
      <vt:lpstr>Qui veut nommer l’image ? </vt:lpstr>
      <vt:lpstr>Plan de la séance</vt:lpstr>
      <vt:lpstr>Observez cette scène pendant 30 secondes. Il y a des images déjà vues aujourd’hui. </vt:lpstr>
      <vt:lpstr>Majd va nous montrer comment décrire l’image. Soyez attentifs !</vt:lpstr>
      <vt:lpstr>Lecture de la vidéo.</vt:lpstr>
      <vt:lpstr>Lecture de la vidéo.</vt:lpstr>
      <vt:lpstr>Soyez attentifs. Majd va décrire l’image une deuxième fois. </vt:lpstr>
      <vt:lpstr>Lecture de la vidéo.</vt:lpstr>
      <vt:lpstr>Maintenant, je vais vous poser des questions.</vt:lpstr>
      <vt:lpstr>Où se trouve le cuisinier?</vt:lpstr>
      <vt:lpstr>Qu’est ce qu’il est en train de préparer?</vt:lpstr>
      <vt:lpstr>Quels sont les ingrédients de cette recette?</vt:lpstr>
      <vt:lpstr>Plan de la séance</vt:lpstr>
      <vt:lpstr>Cette partie de la leçon nécessite l’utilisation du livret de l’élève.   En cas d’indisponibilité temporaire du livret de l’élève, l’enseignant prépare des activités écrites à réaliser par les élèves sur cahier. </vt:lpstr>
      <vt:lpstr>Ouvrez le livret à la page 13.  Vous allez faire cette activité à l’oral avec votre camarade. </vt:lpstr>
      <vt:lpstr>À tour de rôle : l’un montre une image, l’autre dit le mot. Je passe entre les rangs pour vous aider.</vt:lpstr>
      <vt:lpstr>La séance d’aujourd’hui est terminée. À la maison, faites les activités 1 et 2 sur le livret. Vous devez écrire les mots du vocabulaire.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2025-11-02T16:01:40Z</dcterms:modified>
</cp:coreProperties>
</file>