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83" r:id="rId5"/>
    <p:sldMasterId id="2147483684" r:id="rId6"/>
    <p:sldMasterId id="2147483685" r:id="rId7"/>
    <p:sldMasterId id="2147483686"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Lst>
  <p:sldSz cy="7772400" cx="100584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152">
          <p15:clr>
            <a:srgbClr val="9AA0A6"/>
          </p15:clr>
        </p15:guide>
        <p15:guide id="2" pos="1258">
          <p15:clr>
            <a:srgbClr val="9AA0A6"/>
          </p15:clr>
        </p15:guide>
        <p15:guide id="3" pos="288">
          <p15:clr>
            <a:srgbClr val="9AA0A6"/>
          </p15:clr>
        </p15:guide>
        <p15:guide id="4" pos="6089">
          <p15:clr>
            <a:srgbClr val="9AA0A6"/>
          </p15:clr>
        </p15:guide>
        <p15:guide id="5" pos="3168">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3E445475-E737-46AB-BFD2-043196B319F6}">
  <a:tblStyle styleId="{3E445475-E737-46AB-BFD2-043196B319F6}"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152" orient="horz"/>
        <p:guide pos="1258"/>
        <p:guide pos="288"/>
        <p:guide pos="6089"/>
        <p:guide pos="3168"/>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1.xml"/><Relationship Id="rId42" Type="http://schemas.openxmlformats.org/officeDocument/2006/relationships/slide" Target="slides/slide33.xml"/><Relationship Id="rId41" Type="http://schemas.openxmlformats.org/officeDocument/2006/relationships/slide" Target="slides/slide32.xml"/><Relationship Id="rId44" Type="http://schemas.openxmlformats.org/officeDocument/2006/relationships/slide" Target="slides/slide35.xml"/><Relationship Id="rId43" Type="http://schemas.openxmlformats.org/officeDocument/2006/relationships/slide" Target="slides/slide34.xml"/><Relationship Id="rId46" Type="http://schemas.openxmlformats.org/officeDocument/2006/relationships/slide" Target="slides/slide37.xml"/><Relationship Id="rId45" Type="http://schemas.openxmlformats.org/officeDocument/2006/relationships/slide" Target="slides/slide36.xml"/><Relationship Id="rId1" Type="http://schemas.openxmlformats.org/officeDocument/2006/relationships/theme" Target="theme/theme4.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notesMaster" Target="notesMasters/notesMaster1.xml"/><Relationship Id="rId48" Type="http://schemas.openxmlformats.org/officeDocument/2006/relationships/slide" Target="slides/slide39.xml"/><Relationship Id="rId47" Type="http://schemas.openxmlformats.org/officeDocument/2006/relationships/slide" Target="slides/slide38.xml"/><Relationship Id="rId49" Type="http://schemas.openxmlformats.org/officeDocument/2006/relationships/slide" Target="slides/slide40.xml"/><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slideMaster" Target="slideMasters/slideMaster3.xml"/><Relationship Id="rId8" Type="http://schemas.openxmlformats.org/officeDocument/2006/relationships/slideMaster" Target="slideMasters/slideMaster4.xml"/><Relationship Id="rId31" Type="http://schemas.openxmlformats.org/officeDocument/2006/relationships/slide" Target="slides/slide22.xml"/><Relationship Id="rId30" Type="http://schemas.openxmlformats.org/officeDocument/2006/relationships/slide" Target="slides/slide21.xml"/><Relationship Id="rId33" Type="http://schemas.openxmlformats.org/officeDocument/2006/relationships/slide" Target="slides/slide24.xml"/><Relationship Id="rId32" Type="http://schemas.openxmlformats.org/officeDocument/2006/relationships/slide" Target="slides/slide23.xml"/><Relationship Id="rId35" Type="http://schemas.openxmlformats.org/officeDocument/2006/relationships/slide" Target="slides/slide26.xml"/><Relationship Id="rId34" Type="http://schemas.openxmlformats.org/officeDocument/2006/relationships/slide" Target="slides/slide25.xml"/><Relationship Id="rId37" Type="http://schemas.openxmlformats.org/officeDocument/2006/relationships/slide" Target="slides/slide28.xml"/><Relationship Id="rId36" Type="http://schemas.openxmlformats.org/officeDocument/2006/relationships/slide" Target="slides/slide27.xml"/><Relationship Id="rId39" Type="http://schemas.openxmlformats.org/officeDocument/2006/relationships/slide" Target="slides/slide30.xml"/><Relationship Id="rId38" Type="http://schemas.openxmlformats.org/officeDocument/2006/relationships/slide" Target="slides/slide29.xml"/><Relationship Id="rId20" Type="http://schemas.openxmlformats.org/officeDocument/2006/relationships/slide" Target="slides/slide11.xml"/><Relationship Id="rId22" Type="http://schemas.openxmlformats.org/officeDocument/2006/relationships/slide" Target="slides/slide13.xml"/><Relationship Id="rId21" Type="http://schemas.openxmlformats.org/officeDocument/2006/relationships/slide" Target="slides/slide12.xml"/><Relationship Id="rId24" Type="http://schemas.openxmlformats.org/officeDocument/2006/relationships/slide" Target="slides/slide15.xml"/><Relationship Id="rId23" Type="http://schemas.openxmlformats.org/officeDocument/2006/relationships/slide" Target="slides/slide14.xml"/><Relationship Id="rId26" Type="http://schemas.openxmlformats.org/officeDocument/2006/relationships/slide" Target="slides/slide17.xml"/><Relationship Id="rId25" Type="http://schemas.openxmlformats.org/officeDocument/2006/relationships/slide" Target="slides/slide16.xml"/><Relationship Id="rId28" Type="http://schemas.openxmlformats.org/officeDocument/2006/relationships/slide" Target="slides/slide19.xml"/><Relationship Id="rId27" Type="http://schemas.openxmlformats.org/officeDocument/2006/relationships/slide" Target="slides/slide18.xml"/><Relationship Id="rId29" Type="http://schemas.openxmlformats.org/officeDocument/2006/relationships/slide" Target="slides/slide20.xml"/><Relationship Id="rId51" Type="http://schemas.openxmlformats.org/officeDocument/2006/relationships/slide" Target="slides/slide42.xml"/><Relationship Id="rId50" Type="http://schemas.openxmlformats.org/officeDocument/2006/relationships/slide" Target="slides/slide41.xml"/><Relationship Id="rId53" Type="http://schemas.openxmlformats.org/officeDocument/2006/relationships/slide" Target="slides/slide44.xml"/><Relationship Id="rId52" Type="http://schemas.openxmlformats.org/officeDocument/2006/relationships/slide" Target="slides/slide43.xml"/><Relationship Id="rId11" Type="http://schemas.openxmlformats.org/officeDocument/2006/relationships/slide" Target="slides/slide2.xml"/><Relationship Id="rId55" Type="http://schemas.openxmlformats.org/officeDocument/2006/relationships/slide" Target="slides/slide46.xml"/><Relationship Id="rId10" Type="http://schemas.openxmlformats.org/officeDocument/2006/relationships/slide" Target="slides/slide1.xml"/><Relationship Id="rId54" Type="http://schemas.openxmlformats.org/officeDocument/2006/relationships/slide" Target="slides/slide45.xml"/><Relationship Id="rId13" Type="http://schemas.openxmlformats.org/officeDocument/2006/relationships/slide" Target="slides/slide4.xml"/><Relationship Id="rId57" Type="http://schemas.openxmlformats.org/officeDocument/2006/relationships/slide" Target="slides/slide48.xml"/><Relationship Id="rId12" Type="http://schemas.openxmlformats.org/officeDocument/2006/relationships/slide" Target="slides/slide3.xml"/><Relationship Id="rId56" Type="http://schemas.openxmlformats.org/officeDocument/2006/relationships/slide" Target="slides/slide47.xml"/><Relationship Id="rId15" Type="http://schemas.openxmlformats.org/officeDocument/2006/relationships/slide" Target="slides/slide6.xml"/><Relationship Id="rId14" Type="http://schemas.openxmlformats.org/officeDocument/2006/relationships/slide" Target="slides/slide5.xml"/><Relationship Id="rId17" Type="http://schemas.openxmlformats.org/officeDocument/2006/relationships/slide" Target="slides/slide8.xml"/><Relationship Id="rId16" Type="http://schemas.openxmlformats.org/officeDocument/2006/relationships/slide" Target="slides/slide7.xml"/><Relationship Id="rId19" Type="http://schemas.openxmlformats.org/officeDocument/2006/relationships/slide" Target="slides/slide10.xml"/><Relationship Id="rId18"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368217eed14_0_118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368217eed14_0_11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368217eed14_0_119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368217eed14_0_11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g368217eed14_0_1205: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172" name="Google Shape;172;g368217eed14_0_1205: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g368217eed14_0_1205: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g368217eed14_0_123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368217eed14_0_12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g368217eed14_0_125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27" name="Google Shape;227;g368217eed14_0_12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g368217eed14_0_127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48" name="Google Shape;248;g368217eed14_0_12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368217eed14_0_129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368217eed14_0_12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g368217eed14_0_131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90" name="Google Shape;290;g368217eed14_0_13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368217eed14_0_133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368217eed14_0_13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2" name="Shape 332"/>
        <p:cNvGrpSpPr/>
        <p:nvPr/>
      </p:nvGrpSpPr>
      <p:grpSpPr>
        <a:xfrm>
          <a:off x="0" y="0"/>
          <a:ext cx="0" cy="0"/>
          <a:chOff x="0" y="0"/>
          <a:chExt cx="0" cy="0"/>
        </a:xfrm>
      </p:grpSpPr>
      <p:sp>
        <p:nvSpPr>
          <p:cNvPr id="333" name="Google Shape;333;g368217eed14_0_136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34" name="Google Shape;334;g368217eed14_0_13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1" name="Shape 351"/>
        <p:cNvGrpSpPr/>
        <p:nvPr/>
      </p:nvGrpSpPr>
      <p:grpSpPr>
        <a:xfrm>
          <a:off x="0" y="0"/>
          <a:ext cx="0" cy="0"/>
          <a:chOff x="0" y="0"/>
          <a:chExt cx="0" cy="0"/>
        </a:xfrm>
      </p:grpSpPr>
      <p:sp>
        <p:nvSpPr>
          <p:cNvPr id="352" name="Google Shape;352;g368217eed14_0_1378: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353" name="Google Shape;353;g368217eed14_0_1378: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g368217eed14_0_1378: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g368217eed14_0_140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368217eed14_0_14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368217eed14_0_143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10" name="Google Shape;410;g368217eed14_0_14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9" name="Shape 429"/>
        <p:cNvGrpSpPr/>
        <p:nvPr/>
      </p:nvGrpSpPr>
      <p:grpSpPr>
        <a:xfrm>
          <a:off x="0" y="0"/>
          <a:ext cx="0" cy="0"/>
          <a:chOff x="0" y="0"/>
          <a:chExt cx="0" cy="0"/>
        </a:xfrm>
      </p:grpSpPr>
      <p:sp>
        <p:nvSpPr>
          <p:cNvPr id="430" name="Google Shape;430;g368217eed14_0_145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31" name="Google Shape;431;g368217eed14_0_14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368217eed14_0_147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54" name="Google Shape;454;g368217eed14_0_14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3" name="Shape 473"/>
        <p:cNvGrpSpPr/>
        <p:nvPr/>
      </p:nvGrpSpPr>
      <p:grpSpPr>
        <a:xfrm>
          <a:off x="0" y="0"/>
          <a:ext cx="0" cy="0"/>
          <a:chOff x="0" y="0"/>
          <a:chExt cx="0" cy="0"/>
        </a:xfrm>
      </p:grpSpPr>
      <p:sp>
        <p:nvSpPr>
          <p:cNvPr id="474" name="Google Shape;474;g368217eed14_0_149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75" name="Google Shape;475;g368217eed14_0_14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6" name="Shape 496"/>
        <p:cNvGrpSpPr/>
        <p:nvPr/>
      </p:nvGrpSpPr>
      <p:grpSpPr>
        <a:xfrm>
          <a:off x="0" y="0"/>
          <a:ext cx="0" cy="0"/>
          <a:chOff x="0" y="0"/>
          <a:chExt cx="0" cy="0"/>
        </a:xfrm>
      </p:grpSpPr>
      <p:sp>
        <p:nvSpPr>
          <p:cNvPr id="497" name="Google Shape;497;g368217eed14_0_151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98" name="Google Shape;498;g368217eed14_0_15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g368217eed14_0_1535: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517" name="Google Shape;517;g368217eed14_0_1535: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g368217eed14_0_1535: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3" name="Shape 553"/>
        <p:cNvGrpSpPr/>
        <p:nvPr/>
      </p:nvGrpSpPr>
      <p:grpSpPr>
        <a:xfrm>
          <a:off x="0" y="0"/>
          <a:ext cx="0" cy="0"/>
          <a:chOff x="0" y="0"/>
          <a:chExt cx="0" cy="0"/>
        </a:xfrm>
      </p:grpSpPr>
      <p:sp>
        <p:nvSpPr>
          <p:cNvPr id="554" name="Google Shape;554;g368217eed14_0_157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55" name="Google Shape;555;g368217eed14_0_15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5" name="Shape 575"/>
        <p:cNvGrpSpPr/>
        <p:nvPr/>
      </p:nvGrpSpPr>
      <p:grpSpPr>
        <a:xfrm>
          <a:off x="0" y="0"/>
          <a:ext cx="0" cy="0"/>
          <a:chOff x="0" y="0"/>
          <a:chExt cx="0" cy="0"/>
        </a:xfrm>
      </p:grpSpPr>
      <p:sp>
        <p:nvSpPr>
          <p:cNvPr id="576" name="Google Shape;576;g368217eed14_0_159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77" name="Google Shape;577;g368217eed14_0_15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7" name="Shape 597"/>
        <p:cNvGrpSpPr/>
        <p:nvPr/>
      </p:nvGrpSpPr>
      <p:grpSpPr>
        <a:xfrm>
          <a:off x="0" y="0"/>
          <a:ext cx="0" cy="0"/>
          <a:chOff x="0" y="0"/>
          <a:chExt cx="0" cy="0"/>
        </a:xfrm>
      </p:grpSpPr>
      <p:sp>
        <p:nvSpPr>
          <p:cNvPr id="598" name="Google Shape;598;g368217eed14_0_161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99" name="Google Shape;599;g368217eed14_0_16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2" name="Shape 622"/>
        <p:cNvGrpSpPr/>
        <p:nvPr/>
      </p:nvGrpSpPr>
      <p:grpSpPr>
        <a:xfrm>
          <a:off x="0" y="0"/>
          <a:ext cx="0" cy="0"/>
          <a:chOff x="0" y="0"/>
          <a:chExt cx="0" cy="0"/>
        </a:xfrm>
      </p:grpSpPr>
      <p:sp>
        <p:nvSpPr>
          <p:cNvPr id="623" name="Google Shape;623;g368217eed14_0_163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24" name="Google Shape;624;g368217eed14_0_16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9" name="Shape 649"/>
        <p:cNvGrpSpPr/>
        <p:nvPr/>
      </p:nvGrpSpPr>
      <p:grpSpPr>
        <a:xfrm>
          <a:off x="0" y="0"/>
          <a:ext cx="0" cy="0"/>
          <a:chOff x="0" y="0"/>
          <a:chExt cx="0" cy="0"/>
        </a:xfrm>
      </p:grpSpPr>
      <p:sp>
        <p:nvSpPr>
          <p:cNvPr id="650" name="Google Shape;650;g368217eed14_0_166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51" name="Google Shape;651;g368217eed14_0_16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2" name="Shape 672"/>
        <p:cNvGrpSpPr/>
        <p:nvPr/>
      </p:nvGrpSpPr>
      <p:grpSpPr>
        <a:xfrm>
          <a:off x="0" y="0"/>
          <a:ext cx="0" cy="0"/>
          <a:chOff x="0" y="0"/>
          <a:chExt cx="0" cy="0"/>
        </a:xfrm>
      </p:grpSpPr>
      <p:sp>
        <p:nvSpPr>
          <p:cNvPr id="673" name="Google Shape;673;g368217eed14_0_168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74" name="Google Shape;674;g368217eed14_0_16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3" name="Shape 693"/>
        <p:cNvGrpSpPr/>
        <p:nvPr/>
      </p:nvGrpSpPr>
      <p:grpSpPr>
        <a:xfrm>
          <a:off x="0" y="0"/>
          <a:ext cx="0" cy="0"/>
          <a:chOff x="0" y="0"/>
          <a:chExt cx="0" cy="0"/>
        </a:xfrm>
      </p:grpSpPr>
      <p:sp>
        <p:nvSpPr>
          <p:cNvPr id="694" name="Google Shape;694;g368217eed14_0_170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695" name="Google Shape;695;g368217eed14_0_170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g368217eed14_0_170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1" name="Shape 721"/>
        <p:cNvGrpSpPr/>
        <p:nvPr/>
      </p:nvGrpSpPr>
      <p:grpSpPr>
        <a:xfrm>
          <a:off x="0" y="0"/>
          <a:ext cx="0" cy="0"/>
          <a:chOff x="0" y="0"/>
          <a:chExt cx="0" cy="0"/>
        </a:xfrm>
      </p:grpSpPr>
      <p:sp>
        <p:nvSpPr>
          <p:cNvPr id="722" name="Google Shape;722;g368217eed14_0_173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23" name="Google Shape;723;g368217eed14_0_17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2" name="Shape 742"/>
        <p:cNvGrpSpPr/>
        <p:nvPr/>
      </p:nvGrpSpPr>
      <p:grpSpPr>
        <a:xfrm>
          <a:off x="0" y="0"/>
          <a:ext cx="0" cy="0"/>
          <a:chOff x="0" y="0"/>
          <a:chExt cx="0" cy="0"/>
        </a:xfrm>
      </p:grpSpPr>
      <p:sp>
        <p:nvSpPr>
          <p:cNvPr id="743" name="Google Shape;743;g368217eed14_0_175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44" name="Google Shape;744;g368217eed14_0_1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7" name="Shape 767"/>
        <p:cNvGrpSpPr/>
        <p:nvPr/>
      </p:nvGrpSpPr>
      <p:grpSpPr>
        <a:xfrm>
          <a:off x="0" y="0"/>
          <a:ext cx="0" cy="0"/>
          <a:chOff x="0" y="0"/>
          <a:chExt cx="0" cy="0"/>
        </a:xfrm>
      </p:grpSpPr>
      <p:sp>
        <p:nvSpPr>
          <p:cNvPr id="768" name="Google Shape;768;g368217eed14_0_177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69" name="Google Shape;769;g368217eed14_0_17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7" name="Shape 787"/>
        <p:cNvGrpSpPr/>
        <p:nvPr/>
      </p:nvGrpSpPr>
      <p:grpSpPr>
        <a:xfrm>
          <a:off x="0" y="0"/>
          <a:ext cx="0" cy="0"/>
          <a:chOff x="0" y="0"/>
          <a:chExt cx="0" cy="0"/>
        </a:xfrm>
      </p:grpSpPr>
      <p:sp>
        <p:nvSpPr>
          <p:cNvPr id="788" name="Google Shape;788;g368217eed14_0_179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89" name="Google Shape;789;g368217eed14_0_17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5" name="Shape 805"/>
        <p:cNvGrpSpPr/>
        <p:nvPr/>
      </p:nvGrpSpPr>
      <p:grpSpPr>
        <a:xfrm>
          <a:off x="0" y="0"/>
          <a:ext cx="0" cy="0"/>
          <a:chOff x="0" y="0"/>
          <a:chExt cx="0" cy="0"/>
        </a:xfrm>
      </p:grpSpPr>
      <p:sp>
        <p:nvSpPr>
          <p:cNvPr id="806" name="Google Shape;806;g368217eed14_0_181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07" name="Google Shape;807;g368217eed14_0_18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5" name="Shape 825"/>
        <p:cNvGrpSpPr/>
        <p:nvPr/>
      </p:nvGrpSpPr>
      <p:grpSpPr>
        <a:xfrm>
          <a:off x="0" y="0"/>
          <a:ext cx="0" cy="0"/>
          <a:chOff x="0" y="0"/>
          <a:chExt cx="0" cy="0"/>
        </a:xfrm>
      </p:grpSpPr>
      <p:sp>
        <p:nvSpPr>
          <p:cNvPr id="826" name="Google Shape;826;g368217eed14_0_183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27" name="Google Shape;827;g368217eed14_0_18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3" name="Shape 843"/>
        <p:cNvGrpSpPr/>
        <p:nvPr/>
      </p:nvGrpSpPr>
      <p:grpSpPr>
        <a:xfrm>
          <a:off x="0" y="0"/>
          <a:ext cx="0" cy="0"/>
          <a:chOff x="0" y="0"/>
          <a:chExt cx="0" cy="0"/>
        </a:xfrm>
      </p:grpSpPr>
      <p:sp>
        <p:nvSpPr>
          <p:cNvPr id="844" name="Google Shape;844;g368217eed14_0_184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45" name="Google Shape;845;g368217eed14_0_18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4" name="Shape 864"/>
        <p:cNvGrpSpPr/>
        <p:nvPr/>
      </p:nvGrpSpPr>
      <p:grpSpPr>
        <a:xfrm>
          <a:off x="0" y="0"/>
          <a:ext cx="0" cy="0"/>
          <a:chOff x="0" y="0"/>
          <a:chExt cx="0" cy="0"/>
        </a:xfrm>
      </p:grpSpPr>
      <p:sp>
        <p:nvSpPr>
          <p:cNvPr id="865" name="Google Shape;865;g368217eed14_0_186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66" name="Google Shape;866;g368217eed14_0_18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2" name="Shape 882"/>
        <p:cNvGrpSpPr/>
        <p:nvPr/>
      </p:nvGrpSpPr>
      <p:grpSpPr>
        <a:xfrm>
          <a:off x="0" y="0"/>
          <a:ext cx="0" cy="0"/>
          <a:chOff x="0" y="0"/>
          <a:chExt cx="0" cy="0"/>
        </a:xfrm>
      </p:grpSpPr>
      <p:sp>
        <p:nvSpPr>
          <p:cNvPr id="883" name="Google Shape;883;g368217eed14_0_188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884" name="Google Shape;884;g368217eed14_0_188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5" name="Google Shape;885;g368217eed14_0_188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3" name="Shape 923"/>
        <p:cNvGrpSpPr/>
        <p:nvPr/>
      </p:nvGrpSpPr>
      <p:grpSpPr>
        <a:xfrm>
          <a:off x="0" y="0"/>
          <a:ext cx="0" cy="0"/>
          <a:chOff x="0" y="0"/>
          <a:chExt cx="0" cy="0"/>
        </a:xfrm>
      </p:grpSpPr>
      <p:sp>
        <p:nvSpPr>
          <p:cNvPr id="924" name="Google Shape;924;g368217eed14_0_192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25" name="Google Shape;925;g368217eed14_0_19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5" name="Shape 945"/>
        <p:cNvGrpSpPr/>
        <p:nvPr/>
      </p:nvGrpSpPr>
      <p:grpSpPr>
        <a:xfrm>
          <a:off x="0" y="0"/>
          <a:ext cx="0" cy="0"/>
          <a:chOff x="0" y="0"/>
          <a:chExt cx="0" cy="0"/>
        </a:xfrm>
      </p:grpSpPr>
      <p:sp>
        <p:nvSpPr>
          <p:cNvPr id="946" name="Google Shape;946;g368217eed14_0_194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47" name="Google Shape;947;g368217eed14_0_19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6" name="Shape 966"/>
        <p:cNvGrpSpPr/>
        <p:nvPr/>
      </p:nvGrpSpPr>
      <p:grpSpPr>
        <a:xfrm>
          <a:off x="0" y="0"/>
          <a:ext cx="0" cy="0"/>
          <a:chOff x="0" y="0"/>
          <a:chExt cx="0" cy="0"/>
        </a:xfrm>
      </p:grpSpPr>
      <p:sp>
        <p:nvSpPr>
          <p:cNvPr id="967" name="Google Shape;967;g368217eed14_0_196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68" name="Google Shape;968;g368217eed14_0_19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8" name="Shape 998"/>
        <p:cNvGrpSpPr/>
        <p:nvPr/>
      </p:nvGrpSpPr>
      <p:grpSpPr>
        <a:xfrm>
          <a:off x="0" y="0"/>
          <a:ext cx="0" cy="0"/>
          <a:chOff x="0" y="0"/>
          <a:chExt cx="0" cy="0"/>
        </a:xfrm>
      </p:grpSpPr>
      <p:sp>
        <p:nvSpPr>
          <p:cNvPr id="999" name="Google Shape;999;g368217eed14_0_199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00" name="Google Shape;1000;g368217eed14_0_19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1" name="Shape 1021"/>
        <p:cNvGrpSpPr/>
        <p:nvPr/>
      </p:nvGrpSpPr>
      <p:grpSpPr>
        <a:xfrm>
          <a:off x="0" y="0"/>
          <a:ext cx="0" cy="0"/>
          <a:chOff x="0" y="0"/>
          <a:chExt cx="0" cy="0"/>
        </a:xfrm>
      </p:grpSpPr>
      <p:sp>
        <p:nvSpPr>
          <p:cNvPr id="1022" name="Google Shape;1022;g368217eed14_0_202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23" name="Google Shape;1023;g368217eed14_0_20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3" name="Shape 1043"/>
        <p:cNvGrpSpPr/>
        <p:nvPr/>
      </p:nvGrpSpPr>
      <p:grpSpPr>
        <a:xfrm>
          <a:off x="0" y="0"/>
          <a:ext cx="0" cy="0"/>
          <a:chOff x="0" y="0"/>
          <a:chExt cx="0" cy="0"/>
        </a:xfrm>
      </p:grpSpPr>
      <p:sp>
        <p:nvSpPr>
          <p:cNvPr id="1044" name="Google Shape;1044;g368217eed14_0_204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45" name="Google Shape;1045;g368217eed14_0_20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9" name="Shape 1059"/>
        <p:cNvGrpSpPr/>
        <p:nvPr/>
      </p:nvGrpSpPr>
      <p:grpSpPr>
        <a:xfrm>
          <a:off x="0" y="0"/>
          <a:ext cx="0" cy="0"/>
          <a:chOff x="0" y="0"/>
          <a:chExt cx="0" cy="0"/>
        </a:xfrm>
      </p:grpSpPr>
      <p:sp>
        <p:nvSpPr>
          <p:cNvPr id="1060" name="Google Shape;1060;g368217eed14_0_205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61" name="Google Shape;1061;g368217eed14_0_20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0" name="Shape 1080"/>
        <p:cNvGrpSpPr/>
        <p:nvPr/>
      </p:nvGrpSpPr>
      <p:grpSpPr>
        <a:xfrm>
          <a:off x="0" y="0"/>
          <a:ext cx="0" cy="0"/>
          <a:chOff x="0" y="0"/>
          <a:chExt cx="0" cy="0"/>
        </a:xfrm>
      </p:grpSpPr>
      <p:sp>
        <p:nvSpPr>
          <p:cNvPr id="1081" name="Google Shape;1081;g368217eed14_0_207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1082" name="Google Shape;1082;g368217eed14_0_207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83" name="Google Shape;1083;g368217eed14_0_207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6" name="Shape 1116"/>
        <p:cNvGrpSpPr/>
        <p:nvPr/>
      </p:nvGrpSpPr>
      <p:grpSpPr>
        <a:xfrm>
          <a:off x="0" y="0"/>
          <a:ext cx="0" cy="0"/>
          <a:chOff x="0" y="0"/>
          <a:chExt cx="0" cy="0"/>
        </a:xfrm>
      </p:grpSpPr>
      <p:sp>
        <p:nvSpPr>
          <p:cNvPr id="1117" name="Google Shape;1117;g368217eed14_0_211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18" name="Google Shape;1118;g368217eed14_0_2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9" name="Shape 1139"/>
        <p:cNvGrpSpPr/>
        <p:nvPr/>
      </p:nvGrpSpPr>
      <p:grpSpPr>
        <a:xfrm>
          <a:off x="0" y="0"/>
          <a:ext cx="0" cy="0"/>
          <a:chOff x="0" y="0"/>
          <a:chExt cx="0" cy="0"/>
        </a:xfrm>
      </p:grpSpPr>
      <p:sp>
        <p:nvSpPr>
          <p:cNvPr id="1140" name="Google Shape;1140;g368217eed14_0_213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41" name="Google Shape;1141;g368217eed14_0_2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9" name="Shape 1169"/>
        <p:cNvGrpSpPr/>
        <p:nvPr/>
      </p:nvGrpSpPr>
      <p:grpSpPr>
        <a:xfrm>
          <a:off x="0" y="0"/>
          <a:ext cx="0" cy="0"/>
          <a:chOff x="0" y="0"/>
          <a:chExt cx="0" cy="0"/>
        </a:xfrm>
      </p:grpSpPr>
      <p:sp>
        <p:nvSpPr>
          <p:cNvPr id="1170" name="Google Shape;1170;g368217eed14_0_216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71" name="Google Shape;1171;g368217eed14_0_21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3" name="Shape 1193"/>
        <p:cNvGrpSpPr/>
        <p:nvPr/>
      </p:nvGrpSpPr>
      <p:grpSpPr>
        <a:xfrm>
          <a:off x="0" y="0"/>
          <a:ext cx="0" cy="0"/>
          <a:chOff x="0" y="0"/>
          <a:chExt cx="0" cy="0"/>
        </a:xfrm>
      </p:grpSpPr>
      <p:sp>
        <p:nvSpPr>
          <p:cNvPr id="1194" name="Google Shape;1194;g368217eed14_0_218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95" name="Google Shape;1195;g368217eed14_0_21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8" name="Shape 1218"/>
        <p:cNvGrpSpPr/>
        <p:nvPr/>
      </p:nvGrpSpPr>
      <p:grpSpPr>
        <a:xfrm>
          <a:off x="0" y="0"/>
          <a:ext cx="0" cy="0"/>
          <a:chOff x="0" y="0"/>
          <a:chExt cx="0" cy="0"/>
        </a:xfrm>
      </p:grpSpPr>
      <p:sp>
        <p:nvSpPr>
          <p:cNvPr id="1219" name="Google Shape;1219;g368217eed14_0_220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220" name="Google Shape;1220;g368217eed14_0_22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9" name="Shape 1239"/>
        <p:cNvGrpSpPr/>
        <p:nvPr/>
      </p:nvGrpSpPr>
      <p:grpSpPr>
        <a:xfrm>
          <a:off x="0" y="0"/>
          <a:ext cx="0" cy="0"/>
          <a:chOff x="0" y="0"/>
          <a:chExt cx="0" cy="0"/>
        </a:xfrm>
      </p:grpSpPr>
      <p:sp>
        <p:nvSpPr>
          <p:cNvPr id="1240" name="Google Shape;1240;g368217eed14_0_222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241" name="Google Shape;1241;g368217eed14_0_22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1" name="Google Shape;11;p2"/>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5" name="Google Shape;15;p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 name="Google Shape;18;p4"/>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9" name="Google Shape;19;p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2" name="Google Shape;22;p5"/>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3" name="Google Shape;23;p5"/>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4" name="Google Shape;24;p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7" name="Google Shape;27;p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30" name="Google Shape;30;p7"/>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1" name="Google Shape;31;p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34" name="Google Shape;34;p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38" name="Google Shape;38;p9"/>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40" name="Google Shape;40;p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12000"/>
              <a:buNone/>
              <a:defRPr sz="12000"/>
            </a:lvl1pPr>
            <a:lvl2pPr lvl="1" rtl="0" algn="ctr">
              <a:spcBef>
                <a:spcPts val="0"/>
              </a:spcBef>
              <a:spcAft>
                <a:spcPts val="0"/>
              </a:spcAft>
              <a:buSzPts val="12000"/>
              <a:buNone/>
              <a:defRPr sz="12000"/>
            </a:lvl2pPr>
            <a:lvl3pPr lvl="2" rtl="0" algn="ctr">
              <a:spcBef>
                <a:spcPts val="0"/>
              </a:spcBef>
              <a:spcAft>
                <a:spcPts val="0"/>
              </a:spcAft>
              <a:buSzPts val="12000"/>
              <a:buNone/>
              <a:defRPr sz="12000"/>
            </a:lvl3pPr>
            <a:lvl4pPr lvl="3" rtl="0" algn="ctr">
              <a:spcBef>
                <a:spcPts val="0"/>
              </a:spcBef>
              <a:spcAft>
                <a:spcPts val="0"/>
              </a:spcAft>
              <a:buSzPts val="12000"/>
              <a:buNone/>
              <a:defRPr sz="12000"/>
            </a:lvl4pPr>
            <a:lvl5pPr lvl="4" rtl="0" algn="ctr">
              <a:spcBef>
                <a:spcPts val="0"/>
              </a:spcBef>
              <a:spcAft>
                <a:spcPts val="0"/>
              </a:spcAft>
              <a:buSzPts val="12000"/>
              <a:buNone/>
              <a:defRPr sz="12000"/>
            </a:lvl5pPr>
            <a:lvl6pPr lvl="5" rtl="0" algn="ctr">
              <a:spcBef>
                <a:spcPts val="0"/>
              </a:spcBef>
              <a:spcAft>
                <a:spcPts val="0"/>
              </a:spcAft>
              <a:buSzPts val="12000"/>
              <a:buNone/>
              <a:defRPr sz="12000"/>
            </a:lvl6pPr>
            <a:lvl7pPr lvl="6" rtl="0" algn="ctr">
              <a:spcBef>
                <a:spcPts val="0"/>
              </a:spcBef>
              <a:spcAft>
                <a:spcPts val="0"/>
              </a:spcAft>
              <a:buSzPts val="12000"/>
              <a:buNone/>
              <a:defRPr sz="12000"/>
            </a:lvl7pPr>
            <a:lvl8pPr lvl="7" rtl="0" algn="ctr">
              <a:spcBef>
                <a:spcPts val="0"/>
              </a:spcBef>
              <a:spcAft>
                <a:spcPts val="0"/>
              </a:spcAft>
              <a:buSzPts val="12000"/>
              <a:buNone/>
              <a:defRPr sz="12000"/>
            </a:lvl8pPr>
            <a:lvl9pPr lvl="8" rtl="0" algn="ctr">
              <a:spcBef>
                <a:spcPts val="0"/>
              </a:spcBef>
              <a:spcAft>
                <a:spcPts val="0"/>
              </a:spcAft>
              <a:buSzPts val="12000"/>
              <a:buNone/>
              <a:defRPr sz="12000"/>
            </a:lvl9pPr>
          </a:lstStyle>
          <a:p>
            <a:r>
              <a:t>xx%</a:t>
            </a:r>
          </a:p>
        </p:txBody>
      </p:sp>
      <p:sp>
        <p:nvSpPr>
          <p:cNvPr id="46" name="Google Shape;46;p11"/>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47" name="Google Shape;47;p1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4" name="Shape 54"/>
        <p:cNvGrpSpPr/>
        <p:nvPr/>
      </p:nvGrpSpPr>
      <p:grpSpPr>
        <a:xfrm>
          <a:off x="0" y="0"/>
          <a:ext cx="0" cy="0"/>
          <a:chOff x="0" y="0"/>
          <a:chExt cx="0" cy="0"/>
        </a:xfrm>
      </p:grpSpPr>
      <p:sp>
        <p:nvSpPr>
          <p:cNvPr id="55" name="Google Shape;55;p14"/>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56" name="Google Shape;56;p14"/>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7" name="Google Shape;57;p1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lvl1pPr lvl="0">
              <a:buNone/>
              <a:defRPr sz="800"/>
            </a:lvl1pPr>
            <a:lvl2pPr lvl="1">
              <a:buNone/>
              <a:defRPr sz="800"/>
            </a:lvl2pPr>
            <a:lvl3pPr lvl="2">
              <a:buNone/>
              <a:defRPr sz="800"/>
            </a:lvl3pPr>
            <a:lvl4pPr lvl="3">
              <a:buNone/>
              <a:defRPr sz="800"/>
            </a:lvl4pPr>
            <a:lvl5pPr lvl="4">
              <a:buNone/>
              <a:defRPr sz="800"/>
            </a:lvl5pPr>
            <a:lvl6pPr lvl="5">
              <a:buNone/>
              <a:defRPr sz="800"/>
            </a:lvl6pPr>
            <a:lvl7pPr lvl="6">
              <a:buNone/>
              <a:defRPr sz="800"/>
            </a:lvl7pPr>
            <a:lvl8pPr lvl="7">
              <a:buNone/>
              <a:defRPr sz="800"/>
            </a:lvl8pPr>
            <a:lvl9pPr lvl="8">
              <a:buNone/>
              <a:defRPr sz="800"/>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15"/>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60" name="Google Shape;60;p15"/>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61" name="Shape 61"/>
        <p:cNvGrpSpPr/>
        <p:nvPr/>
      </p:nvGrpSpPr>
      <p:grpSpPr>
        <a:xfrm>
          <a:off x="0" y="0"/>
          <a:ext cx="0" cy="0"/>
          <a:chOff x="0" y="0"/>
          <a:chExt cx="0" cy="0"/>
        </a:xfrm>
      </p:grpSpPr>
      <p:sp>
        <p:nvSpPr>
          <p:cNvPr id="62" name="Google Shape;62;p16"/>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3" name="Google Shape;63;p16"/>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64" name="Google Shape;64;p16"/>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5" name="Shape 65"/>
        <p:cNvGrpSpPr/>
        <p:nvPr/>
      </p:nvGrpSpPr>
      <p:grpSpPr>
        <a:xfrm>
          <a:off x="0" y="0"/>
          <a:ext cx="0" cy="0"/>
          <a:chOff x="0" y="0"/>
          <a:chExt cx="0" cy="0"/>
        </a:xfrm>
      </p:grpSpPr>
      <p:sp>
        <p:nvSpPr>
          <p:cNvPr id="66" name="Google Shape;66;p17"/>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7" name="Google Shape;67;p17"/>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8" name="Google Shape;68;p17"/>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9" name="Google Shape;69;p17"/>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8"/>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2" name="Google Shape;72;p18"/>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3" name="Shape 73"/>
        <p:cNvGrpSpPr/>
        <p:nvPr/>
      </p:nvGrpSpPr>
      <p:grpSpPr>
        <a:xfrm>
          <a:off x="0" y="0"/>
          <a:ext cx="0" cy="0"/>
          <a:chOff x="0" y="0"/>
          <a:chExt cx="0" cy="0"/>
        </a:xfrm>
      </p:grpSpPr>
      <p:sp>
        <p:nvSpPr>
          <p:cNvPr id="74" name="Google Shape;74;p19"/>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75" name="Google Shape;75;p19"/>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76" name="Google Shape;76;p19"/>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20"/>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79" name="Google Shape;79;p20"/>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0" name="Shape 80"/>
        <p:cNvGrpSpPr/>
        <p:nvPr/>
      </p:nvGrpSpPr>
      <p:grpSpPr>
        <a:xfrm>
          <a:off x="0" y="0"/>
          <a:ext cx="0" cy="0"/>
          <a:chOff x="0" y="0"/>
          <a:chExt cx="0" cy="0"/>
        </a:xfrm>
      </p:grpSpPr>
      <p:sp>
        <p:nvSpPr>
          <p:cNvPr id="81" name="Google Shape;81;p21"/>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21"/>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3" name="Google Shape;83;p21"/>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4" name="Google Shape;84;p21"/>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85" name="Google Shape;85;p21"/>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6" name="Shape 86"/>
        <p:cNvGrpSpPr/>
        <p:nvPr/>
      </p:nvGrpSpPr>
      <p:grpSpPr>
        <a:xfrm>
          <a:off x="0" y="0"/>
          <a:ext cx="0" cy="0"/>
          <a:chOff x="0" y="0"/>
          <a:chExt cx="0" cy="0"/>
        </a:xfrm>
      </p:grpSpPr>
      <p:sp>
        <p:nvSpPr>
          <p:cNvPr id="87" name="Google Shape;87;p22"/>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88" name="Google Shape;88;p22"/>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89" name="Shape 89"/>
        <p:cNvGrpSpPr/>
        <p:nvPr/>
      </p:nvGrpSpPr>
      <p:grpSpPr>
        <a:xfrm>
          <a:off x="0" y="0"/>
          <a:ext cx="0" cy="0"/>
          <a:chOff x="0" y="0"/>
          <a:chExt cx="0" cy="0"/>
        </a:xfrm>
      </p:grpSpPr>
      <p:sp>
        <p:nvSpPr>
          <p:cNvPr id="90" name="Google Shape;90;p23"/>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92" name="Google Shape;92;p23"/>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3" name="Shape 93"/>
        <p:cNvGrpSpPr/>
        <p:nvPr/>
      </p:nvGrpSpPr>
      <p:grpSpPr>
        <a:xfrm>
          <a:off x="0" y="0"/>
          <a:ext cx="0" cy="0"/>
          <a:chOff x="0" y="0"/>
          <a:chExt cx="0" cy="0"/>
        </a:xfrm>
      </p:grpSpPr>
      <p:sp>
        <p:nvSpPr>
          <p:cNvPr id="94" name="Google Shape;94;p24"/>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97" name="Shape 97"/>
        <p:cNvGrpSpPr/>
        <p:nvPr/>
      </p:nvGrpSpPr>
      <p:grpSpPr>
        <a:xfrm>
          <a:off x="0" y="0"/>
          <a:ext cx="0" cy="0"/>
          <a:chOff x="0" y="0"/>
          <a:chExt cx="0" cy="0"/>
        </a:xfrm>
      </p:grpSpPr>
      <p:sp>
        <p:nvSpPr>
          <p:cNvPr id="98" name="Google Shape;98;p26"/>
          <p:cNvSpPr txBox="1"/>
          <p:nvPr>
            <p:ph idx="12" type="sldNum"/>
          </p:nvPr>
        </p:nvSpPr>
        <p:spPr>
          <a:xfrm>
            <a:off x="10900167" y="5923829"/>
            <a:ext cx="998700" cy="367500"/>
          </a:xfrm>
          <a:prstGeom prst="rect">
            <a:avLst/>
          </a:prstGeom>
          <a:noFill/>
          <a:ln>
            <a:noFill/>
          </a:ln>
        </p:spPr>
        <p:txBody>
          <a:bodyPr anchorCtr="0" anchor="t" bIns="56700" lIns="113425" spcFirstLastPara="1" rIns="113425" wrap="square" tIns="56700">
            <a:noAutofit/>
          </a:bodyPr>
          <a:lstStyle>
            <a:lvl1pPr indent="0" lvl="0"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1pPr>
            <a:lvl2pPr indent="0" lvl="1"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2pPr>
            <a:lvl3pPr indent="0" lvl="2"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3pPr>
            <a:lvl4pPr indent="0" lvl="3"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4pPr>
            <a:lvl5pPr indent="0" lvl="4"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5pPr>
            <a:lvl6pPr indent="0" lvl="5"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6pPr>
            <a:lvl7pPr indent="0" lvl="6"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7pPr>
            <a:lvl8pPr indent="0" lvl="7"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8pPr>
            <a:lvl9pPr indent="0" lvl="8"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9" name="Shape 99"/>
        <p:cNvGrpSpPr/>
        <p:nvPr/>
      </p:nvGrpSpPr>
      <p:grpSpPr>
        <a:xfrm>
          <a:off x="0" y="0"/>
          <a:ext cx="0" cy="0"/>
          <a:chOff x="0" y="0"/>
          <a:chExt cx="0" cy="0"/>
        </a:xfrm>
      </p:grpSpPr>
      <p:sp>
        <p:nvSpPr>
          <p:cNvPr id="100" name="Google Shape;100;p27"/>
          <p:cNvSpPr txBox="1"/>
          <p:nvPr>
            <p:ph type="ctrTitle"/>
          </p:nvPr>
        </p:nvSpPr>
        <p:spPr>
          <a:xfrm>
            <a:off x="342879" y="1125136"/>
            <a:ext cx="9372900" cy="3101400"/>
          </a:xfrm>
          <a:prstGeom prst="rect">
            <a:avLst/>
          </a:prstGeom>
          <a:noFill/>
          <a:ln>
            <a:noFill/>
          </a:ln>
        </p:spPr>
        <p:txBody>
          <a:bodyPr anchorCtr="0" anchor="b" bIns="91425" lIns="91425" spcFirstLastPara="1" rIns="91425" wrap="square" tIns="91425">
            <a:noAutofit/>
          </a:bodyPr>
          <a:lstStyle>
            <a:lvl1pPr lvl="0" algn="ctr">
              <a:spcBef>
                <a:spcPts val="0"/>
              </a:spcBef>
              <a:spcAft>
                <a:spcPts val="0"/>
              </a:spcAft>
              <a:buSzPts val="5200"/>
              <a:buChar char="●"/>
              <a:defRPr sz="5200"/>
            </a:lvl1pPr>
            <a:lvl2pPr lvl="1" algn="ctr">
              <a:spcBef>
                <a:spcPts val="0"/>
              </a:spcBef>
              <a:spcAft>
                <a:spcPts val="0"/>
              </a:spcAft>
              <a:buSzPts val="5200"/>
              <a:buChar char="○"/>
              <a:defRPr sz="5200"/>
            </a:lvl2pPr>
            <a:lvl3pPr lvl="2" algn="ctr">
              <a:spcBef>
                <a:spcPts val="0"/>
              </a:spcBef>
              <a:spcAft>
                <a:spcPts val="0"/>
              </a:spcAft>
              <a:buSzPts val="5200"/>
              <a:buChar char="■"/>
              <a:defRPr sz="5200"/>
            </a:lvl3pPr>
            <a:lvl4pPr lvl="3" algn="ctr">
              <a:spcBef>
                <a:spcPts val="0"/>
              </a:spcBef>
              <a:spcAft>
                <a:spcPts val="0"/>
              </a:spcAft>
              <a:buSzPts val="5200"/>
              <a:buChar char="●"/>
              <a:defRPr sz="5200"/>
            </a:lvl4pPr>
            <a:lvl5pPr lvl="4" algn="ctr">
              <a:spcBef>
                <a:spcPts val="0"/>
              </a:spcBef>
              <a:spcAft>
                <a:spcPts val="0"/>
              </a:spcAft>
              <a:buSzPts val="5200"/>
              <a:buChar char="○"/>
              <a:defRPr sz="5200"/>
            </a:lvl5pPr>
            <a:lvl6pPr lvl="5" algn="ctr">
              <a:spcBef>
                <a:spcPts val="0"/>
              </a:spcBef>
              <a:spcAft>
                <a:spcPts val="0"/>
              </a:spcAft>
              <a:buSzPts val="5200"/>
              <a:buChar char="■"/>
              <a:defRPr sz="5200"/>
            </a:lvl6pPr>
            <a:lvl7pPr lvl="6" algn="ctr">
              <a:spcBef>
                <a:spcPts val="0"/>
              </a:spcBef>
              <a:spcAft>
                <a:spcPts val="0"/>
              </a:spcAft>
              <a:buSzPts val="5200"/>
              <a:buChar char="●"/>
              <a:defRPr sz="5200"/>
            </a:lvl7pPr>
            <a:lvl8pPr lvl="7" algn="ctr">
              <a:spcBef>
                <a:spcPts val="0"/>
              </a:spcBef>
              <a:spcAft>
                <a:spcPts val="0"/>
              </a:spcAft>
              <a:buSzPts val="5200"/>
              <a:buChar char="○"/>
              <a:defRPr sz="5200"/>
            </a:lvl8pPr>
            <a:lvl9pPr lvl="8" algn="ctr">
              <a:spcBef>
                <a:spcPts val="0"/>
              </a:spcBef>
              <a:spcAft>
                <a:spcPts val="0"/>
              </a:spcAft>
              <a:buSzPts val="5200"/>
              <a:buChar char="■"/>
              <a:defRPr sz="5200"/>
            </a:lvl9pPr>
          </a:lstStyle>
          <a:p/>
        </p:txBody>
      </p:sp>
      <p:sp>
        <p:nvSpPr>
          <p:cNvPr id="101" name="Google Shape;101;p27"/>
          <p:cNvSpPr txBox="1"/>
          <p:nvPr>
            <p:ph idx="1" type="subTitle"/>
          </p:nvPr>
        </p:nvSpPr>
        <p:spPr>
          <a:xfrm>
            <a:off x="342870" y="4282678"/>
            <a:ext cx="9372900" cy="1197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900"/>
              <a:buNone/>
              <a:defRPr sz="2900"/>
            </a:lvl1pPr>
            <a:lvl2pPr lvl="1" algn="ctr">
              <a:lnSpc>
                <a:spcPct val="100000"/>
              </a:lnSpc>
              <a:spcBef>
                <a:spcPts val="0"/>
              </a:spcBef>
              <a:spcAft>
                <a:spcPts val="0"/>
              </a:spcAft>
              <a:buSzPts val="2900"/>
              <a:buNone/>
              <a:defRPr sz="2900"/>
            </a:lvl2pPr>
            <a:lvl3pPr lvl="2" algn="ctr">
              <a:lnSpc>
                <a:spcPct val="100000"/>
              </a:lnSpc>
              <a:spcBef>
                <a:spcPts val="0"/>
              </a:spcBef>
              <a:spcAft>
                <a:spcPts val="0"/>
              </a:spcAft>
              <a:buSzPts val="2900"/>
              <a:buNone/>
              <a:defRPr sz="2900"/>
            </a:lvl3pPr>
            <a:lvl4pPr lvl="3" algn="ctr">
              <a:lnSpc>
                <a:spcPct val="100000"/>
              </a:lnSpc>
              <a:spcBef>
                <a:spcPts val="0"/>
              </a:spcBef>
              <a:spcAft>
                <a:spcPts val="0"/>
              </a:spcAft>
              <a:buSzPts val="2900"/>
              <a:buNone/>
              <a:defRPr sz="2900"/>
            </a:lvl4pPr>
            <a:lvl5pPr lvl="4" algn="ctr">
              <a:lnSpc>
                <a:spcPct val="100000"/>
              </a:lnSpc>
              <a:spcBef>
                <a:spcPts val="0"/>
              </a:spcBef>
              <a:spcAft>
                <a:spcPts val="0"/>
              </a:spcAft>
              <a:buSzPts val="2900"/>
              <a:buNone/>
              <a:defRPr sz="2900"/>
            </a:lvl5pPr>
            <a:lvl6pPr lvl="5" algn="ctr">
              <a:lnSpc>
                <a:spcPct val="100000"/>
              </a:lnSpc>
              <a:spcBef>
                <a:spcPts val="0"/>
              </a:spcBef>
              <a:spcAft>
                <a:spcPts val="0"/>
              </a:spcAft>
              <a:buSzPts val="2900"/>
              <a:buNone/>
              <a:defRPr sz="2900"/>
            </a:lvl6pPr>
            <a:lvl7pPr lvl="6" algn="ctr">
              <a:lnSpc>
                <a:spcPct val="100000"/>
              </a:lnSpc>
              <a:spcBef>
                <a:spcPts val="0"/>
              </a:spcBef>
              <a:spcAft>
                <a:spcPts val="0"/>
              </a:spcAft>
              <a:buSzPts val="2900"/>
              <a:buNone/>
              <a:defRPr sz="2900"/>
            </a:lvl7pPr>
            <a:lvl8pPr lvl="7" algn="ctr">
              <a:lnSpc>
                <a:spcPct val="100000"/>
              </a:lnSpc>
              <a:spcBef>
                <a:spcPts val="0"/>
              </a:spcBef>
              <a:spcAft>
                <a:spcPts val="0"/>
              </a:spcAft>
              <a:buSzPts val="2900"/>
              <a:buNone/>
              <a:defRPr sz="2900"/>
            </a:lvl8pPr>
            <a:lvl9pPr lvl="8" algn="ctr">
              <a:lnSpc>
                <a:spcPct val="100000"/>
              </a:lnSpc>
              <a:spcBef>
                <a:spcPts val="0"/>
              </a:spcBef>
              <a:spcAft>
                <a:spcPts val="0"/>
              </a:spcAft>
              <a:buSzPts val="2900"/>
              <a:buNone/>
              <a:defRPr sz="2900"/>
            </a:lvl9pPr>
          </a:lstStyle>
          <a:p/>
        </p:txBody>
      </p:sp>
      <p:sp>
        <p:nvSpPr>
          <p:cNvPr id="102" name="Google Shape;102;p27"/>
          <p:cNvSpPr txBox="1"/>
          <p:nvPr>
            <p:ph idx="12" type="sldNum"/>
          </p:nvPr>
        </p:nvSpPr>
        <p:spPr>
          <a:xfrm>
            <a:off x="9319704" y="7046639"/>
            <a:ext cx="603600" cy="594600"/>
          </a:xfrm>
          <a:prstGeom prst="rect">
            <a:avLst/>
          </a:prstGeom>
        </p:spPr>
        <p:txBody>
          <a:bodyPr anchorCtr="0" anchor="t" bIns="56700" lIns="113425" spcFirstLastPara="1" rIns="113425" wrap="square" tIns="567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07" name="Shape 107"/>
        <p:cNvGrpSpPr/>
        <p:nvPr/>
      </p:nvGrpSpPr>
      <p:grpSpPr>
        <a:xfrm>
          <a:off x="0" y="0"/>
          <a:ext cx="0" cy="0"/>
          <a:chOff x="0" y="0"/>
          <a:chExt cx="0" cy="0"/>
        </a:xfrm>
      </p:grpSpPr>
      <p:sp>
        <p:nvSpPr>
          <p:cNvPr id="108" name="Google Shape;108;p29"/>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09" name="Google Shape;109;p29"/>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10" name="Google Shape;110;p2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11" name="Shape 111"/>
        <p:cNvGrpSpPr/>
        <p:nvPr/>
      </p:nvGrpSpPr>
      <p:grpSpPr>
        <a:xfrm>
          <a:off x="0" y="0"/>
          <a:ext cx="0" cy="0"/>
          <a:chOff x="0" y="0"/>
          <a:chExt cx="0" cy="0"/>
        </a:xfrm>
      </p:grpSpPr>
      <p:sp>
        <p:nvSpPr>
          <p:cNvPr id="112" name="Google Shape;112;p30"/>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13" name="Google Shape;113;p30"/>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14" name="Shape 114"/>
        <p:cNvGrpSpPr/>
        <p:nvPr/>
      </p:nvGrpSpPr>
      <p:grpSpPr>
        <a:xfrm>
          <a:off x="0" y="0"/>
          <a:ext cx="0" cy="0"/>
          <a:chOff x="0" y="0"/>
          <a:chExt cx="0" cy="0"/>
        </a:xfrm>
      </p:grpSpPr>
      <p:sp>
        <p:nvSpPr>
          <p:cNvPr id="115" name="Google Shape;115;p31"/>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6" name="Google Shape;116;p31"/>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17" name="Google Shape;117;p3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atin typeface="Poppins"/>
                <a:ea typeface="Poppins"/>
                <a:cs typeface="Poppins"/>
                <a:sym typeface="Poppins"/>
              </a:defRPr>
            </a:lvl1pPr>
            <a:lvl2pPr lvl="1">
              <a:buNone/>
              <a:defRPr>
                <a:latin typeface="Poppins"/>
                <a:ea typeface="Poppins"/>
                <a:cs typeface="Poppins"/>
                <a:sym typeface="Poppins"/>
              </a:defRPr>
            </a:lvl2pPr>
            <a:lvl3pPr lvl="2">
              <a:buNone/>
              <a:defRPr>
                <a:latin typeface="Poppins"/>
                <a:ea typeface="Poppins"/>
                <a:cs typeface="Poppins"/>
                <a:sym typeface="Poppins"/>
              </a:defRPr>
            </a:lvl3pPr>
            <a:lvl4pPr lvl="3">
              <a:buNone/>
              <a:defRPr>
                <a:latin typeface="Poppins"/>
                <a:ea typeface="Poppins"/>
                <a:cs typeface="Poppins"/>
                <a:sym typeface="Poppins"/>
              </a:defRPr>
            </a:lvl4pPr>
            <a:lvl5pPr lvl="4">
              <a:buNone/>
              <a:defRPr>
                <a:latin typeface="Poppins"/>
                <a:ea typeface="Poppins"/>
                <a:cs typeface="Poppins"/>
                <a:sym typeface="Poppins"/>
              </a:defRPr>
            </a:lvl5pPr>
            <a:lvl6pPr lvl="5">
              <a:buNone/>
              <a:defRPr>
                <a:latin typeface="Poppins"/>
                <a:ea typeface="Poppins"/>
                <a:cs typeface="Poppins"/>
                <a:sym typeface="Poppins"/>
              </a:defRPr>
            </a:lvl6pPr>
            <a:lvl7pPr lvl="6">
              <a:buNone/>
              <a:defRPr>
                <a:latin typeface="Poppins"/>
                <a:ea typeface="Poppins"/>
                <a:cs typeface="Poppins"/>
                <a:sym typeface="Poppins"/>
              </a:defRPr>
            </a:lvl7pPr>
            <a:lvl8pPr lvl="7">
              <a:buNone/>
              <a:defRPr>
                <a:latin typeface="Poppins"/>
                <a:ea typeface="Poppins"/>
                <a:cs typeface="Poppins"/>
                <a:sym typeface="Poppins"/>
              </a:defRPr>
            </a:lvl8pPr>
            <a:lvl9pPr lvl="8">
              <a:buNone/>
              <a:defRPr>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18" name="Shape 118"/>
        <p:cNvGrpSpPr/>
        <p:nvPr/>
      </p:nvGrpSpPr>
      <p:grpSpPr>
        <a:xfrm>
          <a:off x="0" y="0"/>
          <a:ext cx="0" cy="0"/>
          <a:chOff x="0" y="0"/>
          <a:chExt cx="0" cy="0"/>
        </a:xfrm>
      </p:grpSpPr>
      <p:sp>
        <p:nvSpPr>
          <p:cNvPr id="119" name="Google Shape;119;p32"/>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20" name="Google Shape;120;p32"/>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1" name="Google Shape;121;p32"/>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2" name="Google Shape;122;p3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23" name="Shape 123"/>
        <p:cNvGrpSpPr/>
        <p:nvPr/>
      </p:nvGrpSpPr>
      <p:grpSpPr>
        <a:xfrm>
          <a:off x="0" y="0"/>
          <a:ext cx="0" cy="0"/>
          <a:chOff x="0" y="0"/>
          <a:chExt cx="0" cy="0"/>
        </a:xfrm>
      </p:grpSpPr>
      <p:sp>
        <p:nvSpPr>
          <p:cNvPr id="124" name="Google Shape;124;p33"/>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25" name="Google Shape;125;p3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26" name="Shape 126"/>
        <p:cNvGrpSpPr/>
        <p:nvPr/>
      </p:nvGrpSpPr>
      <p:grpSpPr>
        <a:xfrm>
          <a:off x="0" y="0"/>
          <a:ext cx="0" cy="0"/>
          <a:chOff x="0" y="0"/>
          <a:chExt cx="0" cy="0"/>
        </a:xfrm>
      </p:grpSpPr>
      <p:sp>
        <p:nvSpPr>
          <p:cNvPr id="127" name="Google Shape;127;p34"/>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28" name="Google Shape;128;p34"/>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9" name="Google Shape;129;p3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30" name="Shape 130"/>
        <p:cNvGrpSpPr/>
        <p:nvPr/>
      </p:nvGrpSpPr>
      <p:grpSpPr>
        <a:xfrm>
          <a:off x="0" y="0"/>
          <a:ext cx="0" cy="0"/>
          <a:chOff x="0" y="0"/>
          <a:chExt cx="0" cy="0"/>
        </a:xfrm>
      </p:grpSpPr>
      <p:sp>
        <p:nvSpPr>
          <p:cNvPr id="131" name="Google Shape;131;p35"/>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32" name="Google Shape;132;p3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33" name="Shape 133"/>
        <p:cNvGrpSpPr/>
        <p:nvPr/>
      </p:nvGrpSpPr>
      <p:grpSpPr>
        <a:xfrm>
          <a:off x="0" y="0"/>
          <a:ext cx="0" cy="0"/>
          <a:chOff x="0" y="0"/>
          <a:chExt cx="0" cy="0"/>
        </a:xfrm>
      </p:grpSpPr>
      <p:sp>
        <p:nvSpPr>
          <p:cNvPr id="134" name="Google Shape;134;p36"/>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36"/>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136" name="Google Shape;136;p36"/>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37" name="Google Shape;137;p36"/>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38" name="Google Shape;138;p3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39" name="Shape 139"/>
        <p:cNvGrpSpPr/>
        <p:nvPr/>
      </p:nvGrpSpPr>
      <p:grpSpPr>
        <a:xfrm>
          <a:off x="0" y="0"/>
          <a:ext cx="0" cy="0"/>
          <a:chOff x="0" y="0"/>
          <a:chExt cx="0" cy="0"/>
        </a:xfrm>
      </p:grpSpPr>
      <p:sp>
        <p:nvSpPr>
          <p:cNvPr id="140" name="Google Shape;140;p37"/>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141" name="Google Shape;141;p3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42" name="Shape 142"/>
        <p:cNvGrpSpPr/>
        <p:nvPr/>
      </p:nvGrpSpPr>
      <p:grpSpPr>
        <a:xfrm>
          <a:off x="0" y="0"/>
          <a:ext cx="0" cy="0"/>
          <a:chOff x="0" y="0"/>
          <a:chExt cx="0" cy="0"/>
        </a:xfrm>
      </p:grpSpPr>
      <p:sp>
        <p:nvSpPr>
          <p:cNvPr id="143" name="Google Shape;143;p38"/>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44" name="Google Shape;144;p38"/>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145" name="Google Shape;145;p3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46" name="Shape 146"/>
        <p:cNvGrpSpPr/>
        <p:nvPr/>
      </p:nvGrpSpPr>
      <p:grpSpPr>
        <a:xfrm>
          <a:off x="0" y="0"/>
          <a:ext cx="0" cy="0"/>
          <a:chOff x="0" y="0"/>
          <a:chExt cx="0" cy="0"/>
        </a:xfrm>
      </p:grpSpPr>
      <p:sp>
        <p:nvSpPr>
          <p:cNvPr id="147" name="Google Shape;147;p3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5.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theme" Target="../theme/theme2.xml"/></Relationships>
</file>

<file path=ppt/slideMasters/_rels/slideMaster4.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slideLayout" Target="../slideLayouts/slideLayout26.xml"/><Relationship Id="rId3" Type="http://schemas.openxmlformats.org/officeDocument/2006/relationships/slideLayout" Target="../slideLayouts/slideLayout27.xml"/><Relationship Id="rId4" Type="http://schemas.openxmlformats.org/officeDocument/2006/relationships/slideLayout" Target="../slideLayouts/slideLayout28.xml"/><Relationship Id="rId11" Type="http://schemas.openxmlformats.org/officeDocument/2006/relationships/slideLayout" Target="../slideLayouts/slideLayout35.xml"/><Relationship Id="rId10" Type="http://schemas.openxmlformats.org/officeDocument/2006/relationships/slideLayout" Target="../slideLayouts/slideLayout34.xml"/><Relationship Id="rId12" Type="http://schemas.openxmlformats.org/officeDocument/2006/relationships/theme" Target="../theme/theme1.xml"/><Relationship Id="rId9" Type="http://schemas.openxmlformats.org/officeDocument/2006/relationships/slideLayout" Target="../slideLayouts/slideLayout33.xml"/><Relationship Id="rId5" Type="http://schemas.openxmlformats.org/officeDocument/2006/relationships/slideLayout" Target="../slideLayouts/slideLayout29.xml"/><Relationship Id="rId6" Type="http://schemas.openxmlformats.org/officeDocument/2006/relationships/slideLayout" Target="../slideLayouts/slideLayout30.xml"/><Relationship Id="rId7" Type="http://schemas.openxmlformats.org/officeDocument/2006/relationships/slideLayout" Target="../slideLayouts/slideLayout31.xml"/><Relationship Id="rId8"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Char char="●"/>
              <a:defRPr sz="1800">
                <a:solidFill>
                  <a:schemeClr val="dk2"/>
                </a:solidFill>
              </a:defRPr>
            </a:lvl1pPr>
            <a:lvl2pPr indent="-317500" lvl="1" marL="914400" rtl="0">
              <a:lnSpc>
                <a:spcPct val="115000"/>
              </a:lnSpc>
              <a:spcBef>
                <a:spcPts val="1600"/>
              </a:spcBef>
              <a:spcAft>
                <a:spcPts val="0"/>
              </a:spcAft>
              <a:buClr>
                <a:schemeClr val="dk2"/>
              </a:buClr>
              <a:buSzPts val="1400"/>
              <a:buChar char="○"/>
              <a:defRPr>
                <a:solidFill>
                  <a:schemeClr val="dk2"/>
                </a:solidFill>
              </a:defRPr>
            </a:lvl2pPr>
            <a:lvl3pPr indent="-317500" lvl="2" marL="1371600" rtl="0">
              <a:lnSpc>
                <a:spcPct val="115000"/>
              </a:lnSpc>
              <a:spcBef>
                <a:spcPts val="1600"/>
              </a:spcBef>
              <a:spcAft>
                <a:spcPts val="0"/>
              </a:spcAft>
              <a:buClr>
                <a:schemeClr val="dk2"/>
              </a:buClr>
              <a:buSzPts val="1400"/>
              <a:buChar char="■"/>
              <a:defRPr>
                <a:solidFill>
                  <a:schemeClr val="dk2"/>
                </a:solidFill>
              </a:defRPr>
            </a:lvl3pPr>
            <a:lvl4pPr indent="-317500" lvl="3" marL="1828800" rtl="0">
              <a:lnSpc>
                <a:spcPct val="115000"/>
              </a:lnSpc>
              <a:spcBef>
                <a:spcPts val="1600"/>
              </a:spcBef>
              <a:spcAft>
                <a:spcPts val="0"/>
              </a:spcAft>
              <a:buClr>
                <a:schemeClr val="dk2"/>
              </a:buClr>
              <a:buSzPts val="1400"/>
              <a:buChar char="●"/>
              <a:defRPr>
                <a:solidFill>
                  <a:schemeClr val="dk2"/>
                </a:solidFill>
              </a:defRPr>
            </a:lvl4pPr>
            <a:lvl5pPr indent="-317500" lvl="4" marL="2286000" rtl="0">
              <a:lnSpc>
                <a:spcPct val="115000"/>
              </a:lnSpc>
              <a:spcBef>
                <a:spcPts val="1600"/>
              </a:spcBef>
              <a:spcAft>
                <a:spcPts val="0"/>
              </a:spcAft>
              <a:buClr>
                <a:schemeClr val="dk2"/>
              </a:buClr>
              <a:buSzPts val="1400"/>
              <a:buChar char="○"/>
              <a:defRPr>
                <a:solidFill>
                  <a:schemeClr val="dk2"/>
                </a:solidFill>
              </a:defRPr>
            </a:lvl5pPr>
            <a:lvl6pPr indent="-317500" lvl="5" marL="2743200" rtl="0">
              <a:lnSpc>
                <a:spcPct val="115000"/>
              </a:lnSpc>
              <a:spcBef>
                <a:spcPts val="1600"/>
              </a:spcBef>
              <a:spcAft>
                <a:spcPts val="0"/>
              </a:spcAft>
              <a:buClr>
                <a:schemeClr val="dk2"/>
              </a:buClr>
              <a:buSzPts val="1400"/>
              <a:buChar char="■"/>
              <a:defRPr>
                <a:solidFill>
                  <a:schemeClr val="dk2"/>
                </a:solidFill>
              </a:defRPr>
            </a:lvl6pPr>
            <a:lvl7pPr indent="-317500" lvl="6" marL="3200400" rtl="0">
              <a:lnSpc>
                <a:spcPct val="115000"/>
              </a:lnSpc>
              <a:spcBef>
                <a:spcPts val="1600"/>
              </a:spcBef>
              <a:spcAft>
                <a:spcPts val="0"/>
              </a:spcAft>
              <a:buClr>
                <a:schemeClr val="dk2"/>
              </a:buClr>
              <a:buSzPts val="1400"/>
              <a:buChar char="●"/>
              <a:defRPr>
                <a:solidFill>
                  <a:schemeClr val="dk2"/>
                </a:solidFill>
              </a:defRPr>
            </a:lvl7pPr>
            <a:lvl8pPr indent="-317500" lvl="7" marL="3657600" rtl="0">
              <a:lnSpc>
                <a:spcPct val="115000"/>
              </a:lnSpc>
              <a:spcBef>
                <a:spcPts val="1600"/>
              </a:spcBef>
              <a:spcAft>
                <a:spcPts val="0"/>
              </a:spcAft>
              <a:buClr>
                <a:schemeClr val="dk2"/>
              </a:buClr>
              <a:buSzPts val="1400"/>
              <a:buChar char="○"/>
              <a:defRPr>
                <a:solidFill>
                  <a:schemeClr val="dk2"/>
                </a:solidFill>
              </a:defRPr>
            </a:lvl8pPr>
            <a:lvl9pPr indent="-317500" lvl="8" marL="4114800" rtl="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9319704" y="7046639"/>
            <a:ext cx="603600" cy="5949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defRPr>
            </a:lvl1pPr>
            <a:lvl2pPr lvl="1" rtl="0" algn="r">
              <a:buNone/>
              <a:defRPr sz="1000">
                <a:solidFill>
                  <a:schemeClr val="dk2"/>
                </a:solidFill>
              </a:defRPr>
            </a:lvl2pPr>
            <a:lvl3pPr lvl="2" rtl="0" algn="r">
              <a:buNone/>
              <a:defRPr sz="1000">
                <a:solidFill>
                  <a:schemeClr val="dk2"/>
                </a:solidFill>
              </a:defRPr>
            </a:lvl3pPr>
            <a:lvl4pPr lvl="3" rtl="0" algn="r">
              <a:buNone/>
              <a:defRPr sz="1000">
                <a:solidFill>
                  <a:schemeClr val="dk2"/>
                </a:solidFill>
              </a:defRPr>
            </a:lvl4pPr>
            <a:lvl5pPr lvl="4" rtl="0" algn="r">
              <a:buNone/>
              <a:defRPr sz="1000">
                <a:solidFill>
                  <a:schemeClr val="dk2"/>
                </a:solidFill>
              </a:defRPr>
            </a:lvl5pPr>
            <a:lvl6pPr lvl="5" rtl="0" algn="r">
              <a:buNone/>
              <a:defRPr sz="1000">
                <a:solidFill>
                  <a:schemeClr val="dk2"/>
                </a:solidFill>
              </a:defRPr>
            </a:lvl6pPr>
            <a:lvl7pPr lvl="6" rtl="0" algn="r">
              <a:buNone/>
              <a:defRPr sz="1000">
                <a:solidFill>
                  <a:schemeClr val="dk2"/>
                </a:solidFill>
              </a:defRPr>
            </a:lvl7pPr>
            <a:lvl8pPr lvl="7" rtl="0" algn="r">
              <a:buNone/>
              <a:defRPr sz="1000">
                <a:solidFill>
                  <a:schemeClr val="dk2"/>
                </a:solidFill>
              </a:defRPr>
            </a:lvl8pPr>
            <a:lvl9pPr lvl="8" rtl="0"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1pPr>
            <a:lvl2pPr lvl="1">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2pPr>
            <a:lvl3pPr lvl="2">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3pPr>
            <a:lvl4pPr lvl="3">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4pPr>
            <a:lvl5pPr lvl="4">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5pPr>
            <a:lvl6pPr lvl="5">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6pPr>
            <a:lvl7pPr lvl="6">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7pPr>
            <a:lvl8pPr lvl="7">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8pPr>
            <a:lvl9pPr lvl="8">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9pPr>
          </a:lstStyle>
          <a:p/>
        </p:txBody>
      </p:sp>
      <p:sp>
        <p:nvSpPr>
          <p:cNvPr id="52" name="Google Shape;52;p13"/>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Poppins"/>
              <a:buChar char="●"/>
              <a:defRPr sz="1800">
                <a:solidFill>
                  <a:schemeClr val="dk2"/>
                </a:solidFill>
                <a:latin typeface="Poppins"/>
                <a:ea typeface="Poppins"/>
                <a:cs typeface="Poppins"/>
                <a:sym typeface="Poppins"/>
              </a:defRPr>
            </a:lvl1pPr>
            <a:lvl2pPr indent="-317500" lvl="1" marL="914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2pPr>
            <a:lvl3pPr indent="-317500" lvl="2" marL="1371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3pPr>
            <a:lvl4pPr indent="-317500" lvl="3" marL="18288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4pPr>
            <a:lvl5pPr indent="-317500" lvl="4" marL="22860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5pPr>
            <a:lvl6pPr indent="-317500" lvl="5" marL="27432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6pPr>
            <a:lvl7pPr indent="-317500" lvl="6" marL="3200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7pPr>
            <a:lvl8pPr indent="-317500" lvl="7" marL="3657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8pPr>
            <a:lvl9pPr indent="-317500" lvl="8" marL="4114800">
              <a:lnSpc>
                <a:spcPct val="115000"/>
              </a:lnSpc>
              <a:spcBef>
                <a:spcPts val="1600"/>
              </a:spcBef>
              <a:spcAft>
                <a:spcPts val="1600"/>
              </a:spcAft>
              <a:buClr>
                <a:schemeClr val="dk2"/>
              </a:buClr>
              <a:buSzPts val="1400"/>
              <a:buFont typeface="Poppins"/>
              <a:buChar char="■"/>
              <a:defRPr>
                <a:solidFill>
                  <a:schemeClr val="dk2"/>
                </a:solidFill>
                <a:latin typeface="Poppins"/>
                <a:ea typeface="Poppins"/>
                <a:cs typeface="Poppins"/>
                <a:sym typeface="Poppins"/>
              </a:defRPr>
            </a:lvl9pPr>
          </a:lstStyle>
          <a:p/>
        </p:txBody>
      </p:sp>
      <p:sp>
        <p:nvSpPr>
          <p:cNvPr id="53" name="Google Shape;53;p13"/>
          <p:cNvSpPr txBox="1"/>
          <p:nvPr>
            <p:ph idx="12" type="sldNum"/>
          </p:nvPr>
        </p:nvSpPr>
        <p:spPr>
          <a:xfrm>
            <a:off x="9319704" y="71990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Poppins"/>
                <a:ea typeface="Poppins"/>
                <a:cs typeface="Poppins"/>
                <a:sym typeface="Poppins"/>
              </a:defRPr>
            </a:lvl1pPr>
            <a:lvl2pPr lvl="1" algn="r">
              <a:buNone/>
              <a:defRPr sz="1000">
                <a:solidFill>
                  <a:schemeClr val="dk2"/>
                </a:solidFill>
                <a:latin typeface="Poppins"/>
                <a:ea typeface="Poppins"/>
                <a:cs typeface="Poppins"/>
                <a:sym typeface="Poppins"/>
              </a:defRPr>
            </a:lvl2pPr>
            <a:lvl3pPr lvl="2" algn="r">
              <a:buNone/>
              <a:defRPr sz="1000">
                <a:solidFill>
                  <a:schemeClr val="dk2"/>
                </a:solidFill>
                <a:latin typeface="Poppins"/>
                <a:ea typeface="Poppins"/>
                <a:cs typeface="Poppins"/>
                <a:sym typeface="Poppins"/>
              </a:defRPr>
            </a:lvl3pPr>
            <a:lvl4pPr lvl="3" algn="r">
              <a:buNone/>
              <a:defRPr sz="1000">
                <a:solidFill>
                  <a:schemeClr val="dk2"/>
                </a:solidFill>
                <a:latin typeface="Poppins"/>
                <a:ea typeface="Poppins"/>
                <a:cs typeface="Poppins"/>
                <a:sym typeface="Poppins"/>
              </a:defRPr>
            </a:lvl4pPr>
            <a:lvl5pPr lvl="4" algn="r">
              <a:buNone/>
              <a:defRPr sz="1000">
                <a:solidFill>
                  <a:schemeClr val="dk2"/>
                </a:solidFill>
                <a:latin typeface="Poppins"/>
                <a:ea typeface="Poppins"/>
                <a:cs typeface="Poppins"/>
                <a:sym typeface="Poppins"/>
              </a:defRPr>
            </a:lvl5pPr>
            <a:lvl6pPr lvl="5" algn="r">
              <a:buNone/>
              <a:defRPr sz="1000">
                <a:solidFill>
                  <a:schemeClr val="dk2"/>
                </a:solidFill>
                <a:latin typeface="Poppins"/>
                <a:ea typeface="Poppins"/>
                <a:cs typeface="Poppins"/>
                <a:sym typeface="Poppins"/>
              </a:defRPr>
            </a:lvl6pPr>
            <a:lvl7pPr lvl="6" algn="r">
              <a:buNone/>
              <a:defRPr sz="1000">
                <a:solidFill>
                  <a:schemeClr val="dk2"/>
                </a:solidFill>
                <a:latin typeface="Poppins"/>
                <a:ea typeface="Poppins"/>
                <a:cs typeface="Poppins"/>
                <a:sym typeface="Poppins"/>
              </a:defRPr>
            </a:lvl7pPr>
            <a:lvl8pPr lvl="7" algn="r">
              <a:buNone/>
              <a:defRPr sz="1000">
                <a:solidFill>
                  <a:schemeClr val="dk2"/>
                </a:solidFill>
                <a:latin typeface="Poppins"/>
                <a:ea typeface="Poppins"/>
                <a:cs typeface="Poppins"/>
                <a:sym typeface="Poppins"/>
              </a:defRPr>
            </a:lvl8pPr>
            <a:lvl9pPr lvl="8" algn="r">
              <a:buNone/>
              <a:defRPr sz="1000">
                <a:solidFill>
                  <a:schemeClr val="dk2"/>
                </a:solidFill>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25"/>
          <p:cNvSpPr txBox="1"/>
          <p:nvPr>
            <p:ph idx="12" type="sldNum"/>
          </p:nvPr>
        </p:nvSpPr>
        <p:spPr>
          <a:xfrm>
            <a:off x="10900167" y="5923829"/>
            <a:ext cx="998700" cy="367500"/>
          </a:xfrm>
          <a:prstGeom prst="rect">
            <a:avLst/>
          </a:prstGeom>
          <a:noFill/>
          <a:ln>
            <a:noFill/>
          </a:ln>
        </p:spPr>
        <p:txBody>
          <a:bodyPr anchorCtr="0" anchor="t" bIns="56700" lIns="113425" spcFirstLastPara="1" rIns="113425" wrap="square" tIns="56700">
            <a:noAutofit/>
          </a:bodyPr>
          <a:lstStyle>
            <a:lvl1pPr indent="0" lvl="0"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1pPr>
            <a:lvl2pPr indent="0" lvl="1"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2pPr>
            <a:lvl3pPr indent="0" lvl="2"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3pPr>
            <a:lvl4pPr indent="0" lvl="3"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4pPr>
            <a:lvl5pPr indent="0" lvl="4"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5pPr>
            <a:lvl6pPr indent="0" lvl="5"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6pPr>
            <a:lvl7pPr indent="0" lvl="6"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7pPr>
            <a:lvl8pPr indent="0" lvl="7"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8pPr>
            <a:lvl9pPr indent="0" lvl="8"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03" name="Shape 103"/>
        <p:cNvGrpSpPr/>
        <p:nvPr/>
      </p:nvGrpSpPr>
      <p:grpSpPr>
        <a:xfrm>
          <a:off x="0" y="0"/>
          <a:ext cx="0" cy="0"/>
          <a:chOff x="0" y="0"/>
          <a:chExt cx="0" cy="0"/>
        </a:xfrm>
      </p:grpSpPr>
      <p:sp>
        <p:nvSpPr>
          <p:cNvPr id="104" name="Google Shape;104;p28"/>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105" name="Google Shape;105;p28"/>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106" name="Google Shape;106;p28"/>
          <p:cNvSpPr txBox="1"/>
          <p:nvPr>
            <p:ph idx="12" type="sldNum"/>
          </p:nvPr>
        </p:nvSpPr>
        <p:spPr>
          <a:xfrm>
            <a:off x="9319704" y="70466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hyperlink" Target="http://mysteryscience.com/anchor" TargetMode="External"/><Relationship Id="rId4" Type="http://schemas.openxmlformats.org/officeDocument/2006/relationships/image" Target="../media/image1.png"/><Relationship Id="rId5" Type="http://schemas.openxmlformats.org/officeDocument/2006/relationships/image" Target="../media/image3.png"/></Relationships>
</file>

<file path=ppt/slides/_rels/slide2.xml.rels><?xml version="1.0" encoding="UTF-8" standalone="yes"?><Relationships xmlns="http://schemas.openxmlformats.org/package/2006/relationships"><Relationship Id="rId40" Type="http://schemas.openxmlformats.org/officeDocument/2006/relationships/slide" Target="/ppt/slides/slide21.xml"/><Relationship Id="rId42" Type="http://schemas.openxmlformats.org/officeDocument/2006/relationships/slide" Target="/ppt/slides/slide25.xml"/><Relationship Id="rId41" Type="http://schemas.openxmlformats.org/officeDocument/2006/relationships/slide" Target="/ppt/slides/slide25.xml"/><Relationship Id="rId44" Type="http://schemas.openxmlformats.org/officeDocument/2006/relationships/slide" Target="/ppt/slides/slide26.xml"/><Relationship Id="rId43" Type="http://schemas.openxmlformats.org/officeDocument/2006/relationships/slide" Target="/ppt/slides/slide26.xml"/><Relationship Id="rId46" Type="http://schemas.openxmlformats.org/officeDocument/2006/relationships/slide" Target="/ppt/slides/slide28.xml"/><Relationship Id="rId45" Type="http://schemas.openxmlformats.org/officeDocument/2006/relationships/slide" Target="/ppt/slides/slide27.xml"/><Relationship Id="rId80" Type="http://schemas.openxmlformats.org/officeDocument/2006/relationships/hyperlink" Target="http://www.mysteryscience.com/docs/ngss" TargetMode="External"/><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slide" Target="/ppt/slides/slide3.xml"/><Relationship Id="rId9" Type="http://schemas.openxmlformats.org/officeDocument/2006/relationships/slide" Target="/ppt/slides/slide6.xml"/><Relationship Id="rId48" Type="http://schemas.openxmlformats.org/officeDocument/2006/relationships/slide" Target="/ppt/slides/slide30.xml"/><Relationship Id="rId47" Type="http://schemas.openxmlformats.org/officeDocument/2006/relationships/slide" Target="/ppt/slides/slide30.xml"/><Relationship Id="rId49" Type="http://schemas.openxmlformats.org/officeDocument/2006/relationships/slide" Target="/ppt/slides/slide32.xml"/><Relationship Id="rId5" Type="http://schemas.openxmlformats.org/officeDocument/2006/relationships/slide" Target="/ppt/slides/slide3.xml"/><Relationship Id="rId6" Type="http://schemas.openxmlformats.org/officeDocument/2006/relationships/slide" Target="/ppt/slides/slide4.xml"/><Relationship Id="rId7" Type="http://schemas.openxmlformats.org/officeDocument/2006/relationships/slide" Target="/ppt/slides/slide4.xml"/><Relationship Id="rId8" Type="http://schemas.openxmlformats.org/officeDocument/2006/relationships/slide" Target="/ppt/slides/slide5.xml"/><Relationship Id="rId73" Type="http://schemas.openxmlformats.org/officeDocument/2006/relationships/slide" Target="/ppt/slides/slide47.xml"/><Relationship Id="rId72" Type="http://schemas.openxmlformats.org/officeDocument/2006/relationships/slide" Target="/ppt/slides/slide46.xml"/><Relationship Id="rId31" Type="http://schemas.openxmlformats.org/officeDocument/2006/relationships/slide" Target="/ppt/slides/slide19.xml"/><Relationship Id="rId75" Type="http://schemas.openxmlformats.org/officeDocument/2006/relationships/slide" Target="/ppt/slides/slide48.xml"/><Relationship Id="rId30" Type="http://schemas.openxmlformats.org/officeDocument/2006/relationships/slide" Target="/ppt/slides/slide18.xml"/><Relationship Id="rId74" Type="http://schemas.openxmlformats.org/officeDocument/2006/relationships/slide" Target="/ppt/slides/slide48.xml"/><Relationship Id="rId33" Type="http://schemas.openxmlformats.org/officeDocument/2006/relationships/slide" Target="/ppt/slides/slide20.xml"/><Relationship Id="rId77" Type="http://schemas.openxmlformats.org/officeDocument/2006/relationships/slide" Target="/ppt/slides/slide43.xml"/><Relationship Id="rId32" Type="http://schemas.openxmlformats.org/officeDocument/2006/relationships/slide" Target="/ppt/slides/slide19.xml"/><Relationship Id="rId76" Type="http://schemas.openxmlformats.org/officeDocument/2006/relationships/slide" Target="/ppt/slides/slide48.xml"/><Relationship Id="rId35" Type="http://schemas.openxmlformats.org/officeDocument/2006/relationships/slide" Target="/ppt/slides/slide21.xml"/><Relationship Id="rId79" Type="http://schemas.openxmlformats.org/officeDocument/2006/relationships/slide" Target="/ppt/slides/slide48.xml"/><Relationship Id="rId34" Type="http://schemas.openxmlformats.org/officeDocument/2006/relationships/slide" Target="/ppt/slides/slide21.xml"/><Relationship Id="rId78" Type="http://schemas.openxmlformats.org/officeDocument/2006/relationships/slide" Target="/ppt/slides/slide45.xml"/><Relationship Id="rId71" Type="http://schemas.openxmlformats.org/officeDocument/2006/relationships/slide" Target="/ppt/slides/slide45.xml"/><Relationship Id="rId70" Type="http://schemas.openxmlformats.org/officeDocument/2006/relationships/slide" Target="/ppt/slides/slide45.xml"/><Relationship Id="rId37" Type="http://schemas.openxmlformats.org/officeDocument/2006/relationships/slide" Target="/ppt/slides/slide23.xml"/><Relationship Id="rId36" Type="http://schemas.openxmlformats.org/officeDocument/2006/relationships/slide" Target="/ppt/slides/slide23.xml"/><Relationship Id="rId39" Type="http://schemas.openxmlformats.org/officeDocument/2006/relationships/slide" Target="/ppt/slides/slide19.xml"/><Relationship Id="rId38" Type="http://schemas.openxmlformats.org/officeDocument/2006/relationships/slide" Target="/ppt/slides/slide24.xml"/><Relationship Id="rId62" Type="http://schemas.openxmlformats.org/officeDocument/2006/relationships/slide" Target="/ppt/slides/slide38.xml"/><Relationship Id="rId61" Type="http://schemas.openxmlformats.org/officeDocument/2006/relationships/slide" Target="/ppt/slides/slide38.xml"/><Relationship Id="rId20" Type="http://schemas.openxmlformats.org/officeDocument/2006/relationships/slide" Target="/ppt/slides/slide13.xml"/><Relationship Id="rId64" Type="http://schemas.openxmlformats.org/officeDocument/2006/relationships/slide" Target="/ppt/slides/slide41.xml"/><Relationship Id="rId63" Type="http://schemas.openxmlformats.org/officeDocument/2006/relationships/slide" Target="/ppt/slides/slide39.xml"/><Relationship Id="rId22" Type="http://schemas.openxmlformats.org/officeDocument/2006/relationships/slide" Target="/ppt/slides/slide14.xml"/><Relationship Id="rId66" Type="http://schemas.openxmlformats.org/officeDocument/2006/relationships/slide" Target="/ppt/slides/slide37.xml"/><Relationship Id="rId21" Type="http://schemas.openxmlformats.org/officeDocument/2006/relationships/slide" Target="/ppt/slides/slide14.xml"/><Relationship Id="rId65" Type="http://schemas.openxmlformats.org/officeDocument/2006/relationships/slide" Target="/ppt/slides/slide35.xml"/><Relationship Id="rId24" Type="http://schemas.openxmlformats.org/officeDocument/2006/relationships/slide" Target="/ppt/slides/slide16.xml"/><Relationship Id="rId68" Type="http://schemas.openxmlformats.org/officeDocument/2006/relationships/slide" Target="/ppt/slides/slide43.xml"/><Relationship Id="rId23" Type="http://schemas.openxmlformats.org/officeDocument/2006/relationships/slide" Target="/ppt/slides/slide15.xml"/><Relationship Id="rId67" Type="http://schemas.openxmlformats.org/officeDocument/2006/relationships/slide" Target="/ppt/slides/slide38.xml"/><Relationship Id="rId60" Type="http://schemas.openxmlformats.org/officeDocument/2006/relationships/slide" Target="/ppt/slides/slide37.xml"/><Relationship Id="rId26" Type="http://schemas.openxmlformats.org/officeDocument/2006/relationships/slide" Target="/ppt/slides/slide12.xml"/><Relationship Id="rId25" Type="http://schemas.openxmlformats.org/officeDocument/2006/relationships/slide" Target="/ppt/slides/slide16.xml"/><Relationship Id="rId69" Type="http://schemas.openxmlformats.org/officeDocument/2006/relationships/slide" Target="/ppt/slides/slide43.xml"/><Relationship Id="rId28" Type="http://schemas.openxmlformats.org/officeDocument/2006/relationships/slide" Target="/ppt/slides/slide16.xml"/><Relationship Id="rId27" Type="http://schemas.openxmlformats.org/officeDocument/2006/relationships/slide" Target="/ppt/slides/slide14.xml"/><Relationship Id="rId29" Type="http://schemas.openxmlformats.org/officeDocument/2006/relationships/slide" Target="/ppt/slides/slide18.xml"/><Relationship Id="rId51" Type="http://schemas.openxmlformats.org/officeDocument/2006/relationships/slide" Target="/ppt/slides/slide26.xml"/><Relationship Id="rId50" Type="http://schemas.openxmlformats.org/officeDocument/2006/relationships/slide" Target="/ppt/slides/slide32.xml"/><Relationship Id="rId53" Type="http://schemas.openxmlformats.org/officeDocument/2006/relationships/slide" Target="/ppt/slides/slide32.xml"/><Relationship Id="rId52" Type="http://schemas.openxmlformats.org/officeDocument/2006/relationships/slide" Target="/ppt/slides/slide30.xml"/><Relationship Id="rId11" Type="http://schemas.openxmlformats.org/officeDocument/2006/relationships/slide" Target="/ppt/slides/slide7.xml"/><Relationship Id="rId55" Type="http://schemas.openxmlformats.org/officeDocument/2006/relationships/slide" Target="/ppt/slides/slide34.xml"/><Relationship Id="rId10" Type="http://schemas.openxmlformats.org/officeDocument/2006/relationships/slide" Target="/ppt/slides/slide6.xml"/><Relationship Id="rId54" Type="http://schemas.openxmlformats.org/officeDocument/2006/relationships/slide" Target="/ppt/slides/slide34.xml"/><Relationship Id="rId13" Type="http://schemas.openxmlformats.org/officeDocument/2006/relationships/slide" Target="/ppt/slides/slide8.xml"/><Relationship Id="rId57" Type="http://schemas.openxmlformats.org/officeDocument/2006/relationships/slide" Target="/ppt/slides/slide35.xml"/><Relationship Id="rId12" Type="http://schemas.openxmlformats.org/officeDocument/2006/relationships/slide" Target="/ppt/slides/slide8.xml"/><Relationship Id="rId56" Type="http://schemas.openxmlformats.org/officeDocument/2006/relationships/slide" Target="/ppt/slides/slide35.xml"/><Relationship Id="rId15" Type="http://schemas.openxmlformats.org/officeDocument/2006/relationships/slide" Target="/ppt/slides/slide4.xml"/><Relationship Id="rId59" Type="http://schemas.openxmlformats.org/officeDocument/2006/relationships/slide" Target="/ppt/slides/slide37.xml"/><Relationship Id="rId14" Type="http://schemas.openxmlformats.org/officeDocument/2006/relationships/slide" Target="/ppt/slides/slide9.xml"/><Relationship Id="rId58" Type="http://schemas.openxmlformats.org/officeDocument/2006/relationships/slide" Target="/ppt/slides/slide36.xml"/><Relationship Id="rId17" Type="http://schemas.openxmlformats.org/officeDocument/2006/relationships/slide" Target="/ppt/slides/slide8.xml"/><Relationship Id="rId16" Type="http://schemas.openxmlformats.org/officeDocument/2006/relationships/slide" Target="/ppt/slides/slide6.xml"/><Relationship Id="rId19" Type="http://schemas.openxmlformats.org/officeDocument/2006/relationships/slide" Target="/ppt/slides/slide12.xml"/><Relationship Id="rId18" Type="http://schemas.openxmlformats.org/officeDocument/2006/relationships/slide" Target="/ppt/slides/slide12.xml"/></Relationships>
</file>

<file path=ppt/slides/_rels/slide3.xml.rels><?xml version="1.0" encoding="UTF-8" standalone="yes"?><Relationships xmlns="http://schemas.openxmlformats.org/package/2006/relationships"><Relationship Id="rId40" Type="http://schemas.openxmlformats.org/officeDocument/2006/relationships/slide" Target="/ppt/slides/slide2.xml"/><Relationship Id="rId41" Type="http://schemas.openxmlformats.org/officeDocument/2006/relationships/image" Target="../media/image8.png"/><Relationship Id="rId1" Type="http://schemas.openxmlformats.org/officeDocument/2006/relationships/slideLayout" Target="../slideLayouts/slideLayout24.xml"/><Relationship Id="rId2" Type="http://schemas.openxmlformats.org/officeDocument/2006/relationships/notesSlide" Target="../notesSlides/notesSlide3.xml"/><Relationship Id="rId3" Type="http://schemas.openxmlformats.org/officeDocument/2006/relationships/image" Target="../media/image6.jpg"/><Relationship Id="rId4" Type="http://schemas.openxmlformats.org/officeDocument/2006/relationships/slide" Target="/ppt/slides/slide4.xml"/><Relationship Id="rId9" Type="http://schemas.openxmlformats.org/officeDocument/2006/relationships/image" Target="../media/image7.png"/><Relationship Id="rId5" Type="http://schemas.openxmlformats.org/officeDocument/2006/relationships/image" Target="../media/image17.png"/><Relationship Id="rId6" Type="http://schemas.openxmlformats.org/officeDocument/2006/relationships/slide" Target="/ppt/slides/slide5.xml"/><Relationship Id="rId7" Type="http://schemas.openxmlformats.org/officeDocument/2006/relationships/image" Target="../media/image10.jpg"/><Relationship Id="rId8" Type="http://schemas.openxmlformats.org/officeDocument/2006/relationships/slide" Target="/ppt/slides/slide6.xml"/><Relationship Id="rId31" Type="http://schemas.openxmlformats.org/officeDocument/2006/relationships/hyperlink" Target="http://mysteryscience.com/anchor" TargetMode="External"/><Relationship Id="rId30" Type="http://schemas.openxmlformats.org/officeDocument/2006/relationships/hyperlink" Target="http://mysteryscience.com/anchor" TargetMode="External"/><Relationship Id="rId33" Type="http://schemas.openxmlformats.org/officeDocument/2006/relationships/hyperlink" Target="http://mysteryscience.com/anchor" TargetMode="External"/><Relationship Id="rId32" Type="http://schemas.openxmlformats.org/officeDocument/2006/relationships/hyperlink" Target="http://mysteryscience.com/anchor" TargetMode="External"/><Relationship Id="rId35" Type="http://schemas.openxmlformats.org/officeDocument/2006/relationships/image" Target="../media/image3.png"/><Relationship Id="rId34" Type="http://schemas.openxmlformats.org/officeDocument/2006/relationships/hyperlink" Target="http://mysteryscience.com/anchor" TargetMode="External"/><Relationship Id="rId37" Type="http://schemas.openxmlformats.org/officeDocument/2006/relationships/hyperlink" Target="https://mysteryscience.com/animal-secrets/animal-needs" TargetMode="External"/><Relationship Id="rId36" Type="http://schemas.openxmlformats.org/officeDocument/2006/relationships/hyperlink" Target="https://mysteryscience.com/animal-secrets/animal-needs" TargetMode="External"/><Relationship Id="rId39" Type="http://schemas.openxmlformats.org/officeDocument/2006/relationships/slide" Target="/ppt/slides/slide2.xml"/><Relationship Id="rId38" Type="http://schemas.openxmlformats.org/officeDocument/2006/relationships/hyperlink" Target="http://www.mysteryscience.com/docs/ngss" TargetMode="External"/><Relationship Id="rId20" Type="http://schemas.openxmlformats.org/officeDocument/2006/relationships/hyperlink" Target="https://mysteryscience.com/plant-secrets/plant-needs" TargetMode="External"/><Relationship Id="rId22" Type="http://schemas.openxmlformats.org/officeDocument/2006/relationships/hyperlink" Target="https://mysteryscience.com/storms/severe-weather" TargetMode="External"/><Relationship Id="rId21" Type="http://schemas.openxmlformats.org/officeDocument/2006/relationships/slide" Target="/ppt/slides/slide6.xml"/><Relationship Id="rId24" Type="http://schemas.openxmlformats.org/officeDocument/2006/relationships/hyperlink" Target="https://mysteryscience.com/seasons/weather-patterns" TargetMode="External"/><Relationship Id="rId23" Type="http://schemas.openxmlformats.org/officeDocument/2006/relationships/slide" Target="/ppt/slides/slide7.xml"/><Relationship Id="rId26" Type="http://schemas.openxmlformats.org/officeDocument/2006/relationships/hyperlink" Target="https://mysteryscience.com/sunlight/sunlight-warmth" TargetMode="External"/><Relationship Id="rId25" Type="http://schemas.openxmlformats.org/officeDocument/2006/relationships/slide" Target="/ppt/slides/slide8.xml"/><Relationship Id="rId28" Type="http://schemas.openxmlformats.org/officeDocument/2006/relationships/hyperlink" Target="https://mysteryscience.com/pushes/pushes-pulls" TargetMode="External"/><Relationship Id="rId27" Type="http://schemas.openxmlformats.org/officeDocument/2006/relationships/slide" Target="/ppt/slides/slide9.xml"/><Relationship Id="rId29" Type="http://schemas.openxmlformats.org/officeDocument/2006/relationships/hyperlink" Target="http://mysteryscience.com/anchor" TargetMode="External"/><Relationship Id="rId11" Type="http://schemas.openxmlformats.org/officeDocument/2006/relationships/image" Target="../media/image2.png"/><Relationship Id="rId10" Type="http://schemas.openxmlformats.org/officeDocument/2006/relationships/slide" Target="/ppt/slides/slide7.xml"/><Relationship Id="rId13" Type="http://schemas.openxmlformats.org/officeDocument/2006/relationships/slide" Target="/ppt/slides/slide8.xml"/><Relationship Id="rId12" Type="http://schemas.openxmlformats.org/officeDocument/2006/relationships/slide" Target="/ppt/slides/slide8.xml"/><Relationship Id="rId15" Type="http://schemas.openxmlformats.org/officeDocument/2006/relationships/image" Target="../media/image18.png"/><Relationship Id="rId14" Type="http://schemas.openxmlformats.org/officeDocument/2006/relationships/slide" Target="/ppt/slides/slide8.xml"/><Relationship Id="rId17" Type="http://schemas.openxmlformats.org/officeDocument/2006/relationships/slide" Target="/ppt/slides/slide4.xml"/><Relationship Id="rId16" Type="http://schemas.openxmlformats.org/officeDocument/2006/relationships/slide" Target="/ppt/slides/slide9.xml"/><Relationship Id="rId19" Type="http://schemas.openxmlformats.org/officeDocument/2006/relationships/slide" Target="/ppt/slides/slide5.xml"/><Relationship Id="rId18" Type="http://schemas.openxmlformats.org/officeDocument/2006/relationships/hyperlink" Target="https://mysteryscience.com/animal-secrets/animal-need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9.png"/><Relationship Id="rId4" Type="http://schemas.openxmlformats.org/officeDocument/2006/relationships/image" Target="../media/image12.png"/><Relationship Id="rId9" Type="http://schemas.openxmlformats.org/officeDocument/2006/relationships/hyperlink" Target="https://mysteryscience.com/animal-secrets/animal-needs" TargetMode="External"/><Relationship Id="rId5" Type="http://schemas.openxmlformats.org/officeDocument/2006/relationships/image" Target="../media/image15.png"/><Relationship Id="rId6" Type="http://schemas.openxmlformats.org/officeDocument/2006/relationships/image" Target="../media/image5.png"/><Relationship Id="rId7" Type="http://schemas.openxmlformats.org/officeDocument/2006/relationships/image" Target="../media/image3.png"/><Relationship Id="rId8" Type="http://schemas.openxmlformats.org/officeDocument/2006/relationships/hyperlink" Target="https://mysteryscience.com/animal-secrets/animal-needs" TargetMode="External"/><Relationship Id="rId20" Type="http://schemas.openxmlformats.org/officeDocument/2006/relationships/hyperlink" Target="https://mysteryscience.com/animal-secrets/mystery-2/animal-needs-shelter/134" TargetMode="External"/><Relationship Id="rId22" Type="http://schemas.openxmlformats.org/officeDocument/2006/relationships/hyperlink" Target="https://mysteryscience.com/animal-secrets/mystery-3/animal-needs-safety/116" TargetMode="External"/><Relationship Id="rId21" Type="http://schemas.openxmlformats.org/officeDocument/2006/relationships/hyperlink" Target="https://mysteryscience.com/animal-secrets/mystery-1/animal-needs-food/115" TargetMode="External"/><Relationship Id="rId24" Type="http://schemas.openxmlformats.org/officeDocument/2006/relationships/hyperlink" Target="http://www.mysteryscience.com/docs/ngss" TargetMode="External"/><Relationship Id="rId23" Type="http://schemas.openxmlformats.org/officeDocument/2006/relationships/hyperlink" Target="https://mysteryscience.com/animal-secrets/mystery-4/animals-changing-the-environment/142" TargetMode="External"/><Relationship Id="rId26" Type="http://schemas.openxmlformats.org/officeDocument/2006/relationships/slide" Target="/ppt/slides/slide2.xml"/><Relationship Id="rId25" Type="http://schemas.openxmlformats.org/officeDocument/2006/relationships/slide" Target="/ppt/slides/slide2.xml"/><Relationship Id="rId27" Type="http://schemas.openxmlformats.org/officeDocument/2006/relationships/image" Target="../media/image8.png"/><Relationship Id="rId11" Type="http://schemas.openxmlformats.org/officeDocument/2006/relationships/hyperlink" Target="https://mysteryscience.com/animal-secrets/mystery-1/animal-needs-food/115" TargetMode="External"/><Relationship Id="rId10" Type="http://schemas.openxmlformats.org/officeDocument/2006/relationships/hyperlink" Target="https://mysteryscience.com/animal-secrets/mystery-1/animal-needs-food/115" TargetMode="External"/><Relationship Id="rId13" Type="http://schemas.openxmlformats.org/officeDocument/2006/relationships/hyperlink" Target="https://mysteryscience.com/animal-secrets/mystery-2/animal-needs-shelter/134" TargetMode="External"/><Relationship Id="rId12" Type="http://schemas.openxmlformats.org/officeDocument/2006/relationships/hyperlink" Target="https://mysteryscience.com/animal-secrets/mystery-2/animal-needs-shelter/134" TargetMode="External"/><Relationship Id="rId15" Type="http://schemas.openxmlformats.org/officeDocument/2006/relationships/hyperlink" Target="https://mysteryscience.com/animal-secrets/mystery-3/animal-needs-safety/116" TargetMode="External"/><Relationship Id="rId14" Type="http://schemas.openxmlformats.org/officeDocument/2006/relationships/hyperlink" Target="https://mysteryscience.com/animal-secrets/mystery-2/animal-needs-shelter/134" TargetMode="External"/><Relationship Id="rId17" Type="http://schemas.openxmlformats.org/officeDocument/2006/relationships/hyperlink" Target="https://mysteryscience.com/animal-secrets/mystery-4/animals-changing-the-environment/142" TargetMode="External"/><Relationship Id="rId16" Type="http://schemas.openxmlformats.org/officeDocument/2006/relationships/hyperlink" Target="https://mysteryscience.com/animal-secrets/mystery-3/animal-needs-safety/116" TargetMode="External"/><Relationship Id="rId19" Type="http://schemas.openxmlformats.org/officeDocument/2006/relationships/hyperlink" Target="https://mysteryscience.com/animal-secrets/mystery-4/animals-changing-the-environment/142" TargetMode="External"/><Relationship Id="rId18" Type="http://schemas.openxmlformats.org/officeDocument/2006/relationships/hyperlink" Target="https://mysteryscience.com/animal-secrets/mystery-4/animals-changing-the-environment/142"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hyperlink" Target="https://mysteryscience.com/plant-secrets/mystery-1/living-nonliving/833" TargetMode="External"/><Relationship Id="rId5" Type="http://schemas.openxmlformats.org/officeDocument/2006/relationships/image" Target="../media/image21.png"/><Relationship Id="rId6" Type="http://schemas.openxmlformats.org/officeDocument/2006/relationships/image" Target="../media/image3.png"/><Relationship Id="rId7" Type="http://schemas.openxmlformats.org/officeDocument/2006/relationships/hyperlink" Target="https://mysteryscience.com/plant-secrets/plant-needs" TargetMode="External"/><Relationship Id="rId8" Type="http://schemas.openxmlformats.org/officeDocument/2006/relationships/hyperlink" Target="https://mysteryscience.com/plant-secrets/plant-needs" TargetMode="External"/><Relationship Id="rId20" Type="http://schemas.openxmlformats.org/officeDocument/2006/relationships/slide" Target="/ppt/slides/slide2.xml"/><Relationship Id="rId21" Type="http://schemas.openxmlformats.org/officeDocument/2006/relationships/image" Target="../media/image8.png"/><Relationship Id="rId11" Type="http://schemas.openxmlformats.org/officeDocument/2006/relationships/hyperlink" Target="https://mysteryscience.com/plant-secrets/mystery-2/plant-needs-water-light/570" TargetMode="External"/><Relationship Id="rId10" Type="http://schemas.openxmlformats.org/officeDocument/2006/relationships/hyperlink" Target="https://mysteryscience.com/plant-secrets/mystery-1/living-nonliving/833" TargetMode="External"/><Relationship Id="rId13" Type="http://schemas.openxmlformats.org/officeDocument/2006/relationships/hyperlink" Target="https://mysteryscience.com/plant-secrets/mystery-3/animal-needs-changing-the-environment/159" TargetMode="External"/><Relationship Id="rId12" Type="http://schemas.openxmlformats.org/officeDocument/2006/relationships/hyperlink" Target="https://mysteryscience.com/plant-secrets/mystery-2/plant-needs-water-light/570" TargetMode="External"/><Relationship Id="rId15" Type="http://schemas.openxmlformats.org/officeDocument/2006/relationships/hyperlink" Target="https://mysteryscience.com/plant-secrets/mystery-2/plant-needs-water-light/570" TargetMode="External"/><Relationship Id="rId14" Type="http://schemas.openxmlformats.org/officeDocument/2006/relationships/hyperlink" Target="https://mysteryscience.com/plant-secrets/mystery-3/animal-needs-changing-the-environment/159" TargetMode="External"/><Relationship Id="rId17" Type="http://schemas.openxmlformats.org/officeDocument/2006/relationships/hyperlink" Target="https://mysteryscience.com/plant-secrets/mystery-3/animal-needs-changing-the-environment/159" TargetMode="External"/><Relationship Id="rId16" Type="http://schemas.openxmlformats.org/officeDocument/2006/relationships/hyperlink" Target="https://mysteryscience.com/plant-secrets/mystery-1/living-nonliving/833" TargetMode="External"/><Relationship Id="rId19" Type="http://schemas.openxmlformats.org/officeDocument/2006/relationships/slide" Target="/ppt/slides/slide2.xml"/><Relationship Id="rId18" Type="http://schemas.openxmlformats.org/officeDocument/2006/relationships/hyperlink" Target="http://www.mysteryscience.com/docs/ngs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19.png"/><Relationship Id="rId4" Type="http://schemas.openxmlformats.org/officeDocument/2006/relationships/image" Target="../media/image26.png"/><Relationship Id="rId9" Type="http://schemas.openxmlformats.org/officeDocument/2006/relationships/hyperlink" Target="https://mysteryscience.com/storms/mystery-1/severe-weather-preparation/717" TargetMode="External"/><Relationship Id="rId5" Type="http://schemas.openxmlformats.org/officeDocument/2006/relationships/image" Target="../media/image32.png"/><Relationship Id="rId6" Type="http://schemas.openxmlformats.org/officeDocument/2006/relationships/image" Target="../media/image3.png"/><Relationship Id="rId7" Type="http://schemas.openxmlformats.org/officeDocument/2006/relationships/hyperlink" Target="https://mysteryscience.com/storms/severe-weather" TargetMode="External"/><Relationship Id="rId8" Type="http://schemas.openxmlformats.org/officeDocument/2006/relationships/hyperlink" Target="https://mysteryscience.com/storms/severe-weather" TargetMode="External"/><Relationship Id="rId20" Type="http://schemas.openxmlformats.org/officeDocument/2006/relationships/slide" Target="/ppt/slides/slide2.xml"/><Relationship Id="rId22" Type="http://schemas.openxmlformats.org/officeDocument/2006/relationships/image" Target="../media/image8.png"/><Relationship Id="rId21" Type="http://schemas.openxmlformats.org/officeDocument/2006/relationships/slide" Target="/ppt/slides/slide2.xml"/><Relationship Id="rId11" Type="http://schemas.openxmlformats.org/officeDocument/2006/relationships/hyperlink" Target="https://mysteryscience.com/storms/mystery-1/severe-weather-preparation/717" TargetMode="External"/><Relationship Id="rId10" Type="http://schemas.openxmlformats.org/officeDocument/2006/relationships/hyperlink" Target="https://mysteryscience.com/storms/mystery-1/severe-weather-preparation/717" TargetMode="External"/><Relationship Id="rId13" Type="http://schemas.openxmlformats.org/officeDocument/2006/relationships/hyperlink" Target="https://mysteryscience.com/storms/mystery-2/wind-storms/713" TargetMode="External"/><Relationship Id="rId12" Type="http://schemas.openxmlformats.org/officeDocument/2006/relationships/hyperlink" Target="https://mysteryscience.com/storms/mystery-2/wind-storms/713" TargetMode="External"/><Relationship Id="rId15" Type="http://schemas.openxmlformats.org/officeDocument/2006/relationships/hyperlink" Target="https://mysteryscience.com/storms/mystery-3/weather-conditions/704" TargetMode="External"/><Relationship Id="rId14" Type="http://schemas.openxmlformats.org/officeDocument/2006/relationships/hyperlink" Target="https://mysteryscience.com/storms/mystery-3/weather-conditions/704" TargetMode="External"/><Relationship Id="rId17" Type="http://schemas.openxmlformats.org/officeDocument/2006/relationships/hyperlink" Target="https://mysteryscience.com/storms/mystery-1/severe-weather-preparation/717" TargetMode="External"/><Relationship Id="rId16" Type="http://schemas.openxmlformats.org/officeDocument/2006/relationships/hyperlink" Target="https://mysteryscience.com/storms/mystery-2/wind-storms/713" TargetMode="External"/><Relationship Id="rId19" Type="http://schemas.openxmlformats.org/officeDocument/2006/relationships/hyperlink" Target="https://mysteryscience.com/storms/mystery-3/weather-conditions/704" TargetMode="External"/><Relationship Id="rId18" Type="http://schemas.openxmlformats.org/officeDocument/2006/relationships/hyperlink" Target="http://www.mysteryscience.com/docs/ngs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20.png"/><Relationship Id="rId4" Type="http://schemas.openxmlformats.org/officeDocument/2006/relationships/image" Target="../media/image34.png"/><Relationship Id="rId9" Type="http://schemas.openxmlformats.org/officeDocument/2006/relationships/hyperlink" Target="https://mysteryscience.com/seasons/mystery-1/local-weather-daily-patterns/708" TargetMode="External"/><Relationship Id="rId5" Type="http://schemas.openxmlformats.org/officeDocument/2006/relationships/image" Target="../media/image23.png"/><Relationship Id="rId6" Type="http://schemas.openxmlformats.org/officeDocument/2006/relationships/hyperlink" Target="https://mysteryscience.com/seasons/weather-patterns" TargetMode="External"/><Relationship Id="rId7" Type="http://schemas.openxmlformats.org/officeDocument/2006/relationships/hyperlink" Target="https://mysteryscience.com/seasons/weather-patterns" TargetMode="External"/><Relationship Id="rId8" Type="http://schemas.openxmlformats.org/officeDocument/2006/relationships/hyperlink" Target="https://mysteryscience.com/seasons/weather-patterns" TargetMode="External"/><Relationship Id="rId20" Type="http://schemas.openxmlformats.org/officeDocument/2006/relationships/slide" Target="/ppt/slides/slide2.xml"/><Relationship Id="rId22" Type="http://schemas.openxmlformats.org/officeDocument/2006/relationships/image" Target="../media/image8.png"/><Relationship Id="rId21" Type="http://schemas.openxmlformats.org/officeDocument/2006/relationships/slide" Target="/ppt/slides/slide2.xml"/><Relationship Id="rId11" Type="http://schemas.openxmlformats.org/officeDocument/2006/relationships/hyperlink" Target="https://mysteryscience.com/seasons/mystery-2/seasonal-patterns/709" TargetMode="External"/><Relationship Id="rId10" Type="http://schemas.openxmlformats.org/officeDocument/2006/relationships/hyperlink" Target="https://mysteryscience.com/seasons/mystery-1/local-weather-daily-patterns/708" TargetMode="External"/><Relationship Id="rId13" Type="http://schemas.openxmlformats.org/officeDocument/2006/relationships/hyperlink" Target="https://mysteryscience.com/seasons/mystery-3/animals-changing-their-environment/719" TargetMode="External"/><Relationship Id="rId12" Type="http://schemas.openxmlformats.org/officeDocument/2006/relationships/hyperlink" Target="https://mysteryscience.com/seasons/mystery-2/seasonal-patterns/709" TargetMode="External"/><Relationship Id="rId15" Type="http://schemas.openxmlformats.org/officeDocument/2006/relationships/hyperlink" Target="https://mysteryscience.com/seasons/mystery-2/seasonal-patterns/709" TargetMode="External"/><Relationship Id="rId14" Type="http://schemas.openxmlformats.org/officeDocument/2006/relationships/hyperlink" Target="https://mysteryscience.com/seasons/mystery-3/animals-changing-their-environment/719" TargetMode="External"/><Relationship Id="rId17" Type="http://schemas.openxmlformats.org/officeDocument/2006/relationships/hyperlink" Target="https://mysteryscience.com/seasons/mystery-3/animals-changing-their-environment/719" TargetMode="External"/><Relationship Id="rId16" Type="http://schemas.openxmlformats.org/officeDocument/2006/relationships/hyperlink" Target="https://mysteryscience.com/seasons/mystery-1/local-weather-daily-patterns/708" TargetMode="External"/><Relationship Id="rId19" Type="http://schemas.openxmlformats.org/officeDocument/2006/relationships/image" Target="../media/image3.png"/><Relationship Id="rId18" Type="http://schemas.openxmlformats.org/officeDocument/2006/relationships/hyperlink" Target="http://www.mysteryscience.com/docs/ngs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 Id="rId3" Type="http://schemas.openxmlformats.org/officeDocument/2006/relationships/image" Target="../media/image33.png"/><Relationship Id="rId4" Type="http://schemas.openxmlformats.org/officeDocument/2006/relationships/image" Target="../media/image37.png"/><Relationship Id="rId9" Type="http://schemas.openxmlformats.org/officeDocument/2006/relationships/hyperlink" Target="https://mysteryscience.com/sunlight/mystery-1/sunlight-heat-earth-s-surface/716" TargetMode="External"/><Relationship Id="rId5" Type="http://schemas.openxmlformats.org/officeDocument/2006/relationships/image" Target="../media/image28.png"/><Relationship Id="rId6" Type="http://schemas.openxmlformats.org/officeDocument/2006/relationships/hyperlink" Target="https://mysteryscience.com/seasons/weather-patterns" TargetMode="External"/><Relationship Id="rId7" Type="http://schemas.openxmlformats.org/officeDocument/2006/relationships/hyperlink" Target="https://mysteryscience.com/sunlight/sunlight-warmth" TargetMode="External"/><Relationship Id="rId8" Type="http://schemas.openxmlformats.org/officeDocument/2006/relationships/hyperlink" Target="https://mysteryscience.com/sunlight/sunlight-warmth" TargetMode="External"/><Relationship Id="rId20" Type="http://schemas.openxmlformats.org/officeDocument/2006/relationships/image" Target="../media/image3.png"/><Relationship Id="rId22" Type="http://schemas.openxmlformats.org/officeDocument/2006/relationships/slide" Target="/ppt/slides/slide2.xml"/><Relationship Id="rId21" Type="http://schemas.openxmlformats.org/officeDocument/2006/relationships/slide" Target="/ppt/slides/slide2.xml"/><Relationship Id="rId23" Type="http://schemas.openxmlformats.org/officeDocument/2006/relationships/image" Target="../media/image8.png"/><Relationship Id="rId11" Type="http://schemas.openxmlformats.org/officeDocument/2006/relationships/hyperlink" Target="https://mysteryscience.com/sunlight/mystery-1/sunlight-heat-earth-s-surface/716" TargetMode="External"/><Relationship Id="rId10" Type="http://schemas.openxmlformats.org/officeDocument/2006/relationships/hyperlink" Target="https://mysteryscience.com/sunlight/mystery-1/sunlight-heat-earth-s-surface/716" TargetMode="External"/><Relationship Id="rId13" Type="http://schemas.openxmlformats.org/officeDocument/2006/relationships/hyperlink" Target="https://mysteryscience.com/sunlight/mystery-2/sunlight-warming-engineering/718" TargetMode="External"/><Relationship Id="rId12" Type="http://schemas.openxmlformats.org/officeDocument/2006/relationships/hyperlink" Target="https://mysteryscience.com/sunlight/mystery-2/sunlight-warming-engineering/718" TargetMode="External"/><Relationship Id="rId15" Type="http://schemas.openxmlformats.org/officeDocument/2006/relationships/hyperlink" Target="https://mysteryscience.com/sunlight/mystery-3/sunlight-warmth/722" TargetMode="External"/><Relationship Id="rId14" Type="http://schemas.openxmlformats.org/officeDocument/2006/relationships/hyperlink" Target="https://mysteryscience.com/sunlight/mystery-3/sunlight-warmth/722" TargetMode="External"/><Relationship Id="rId17" Type="http://schemas.openxmlformats.org/officeDocument/2006/relationships/hyperlink" Target="https://mysteryscience.com/sunlight/mystery-1/sunlight-heat-earth-s-surface/716" TargetMode="External"/><Relationship Id="rId16" Type="http://schemas.openxmlformats.org/officeDocument/2006/relationships/hyperlink" Target="https://mysteryscience.com/sunlight/mystery-2/sunlight-warming-engineering/718" TargetMode="External"/><Relationship Id="rId19" Type="http://schemas.openxmlformats.org/officeDocument/2006/relationships/hyperlink" Target="http://www.mysteryscience.com/docs/ngss" TargetMode="External"/><Relationship Id="rId18" Type="http://schemas.openxmlformats.org/officeDocument/2006/relationships/hyperlink" Target="https://mysteryscience.com/sunlight/mystery-3/sunlight-warmth/722"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25.png"/><Relationship Id="rId4" Type="http://schemas.openxmlformats.org/officeDocument/2006/relationships/image" Target="../media/image42.png"/><Relationship Id="rId9" Type="http://schemas.openxmlformats.org/officeDocument/2006/relationships/hyperlink" Target="https://mysteryscience.com/pushes/mystery-1/pushes-pulls/103" TargetMode="External"/><Relationship Id="rId5" Type="http://schemas.openxmlformats.org/officeDocument/2006/relationships/image" Target="../media/image29.png"/><Relationship Id="rId6" Type="http://schemas.openxmlformats.org/officeDocument/2006/relationships/image" Target="../media/image41.png"/><Relationship Id="rId7" Type="http://schemas.openxmlformats.org/officeDocument/2006/relationships/hyperlink" Target="https://mysteryscience.com/pushes/pushes-pulls" TargetMode="External"/><Relationship Id="rId8" Type="http://schemas.openxmlformats.org/officeDocument/2006/relationships/hyperlink" Target="https://mysteryscience.com/pushes/pushes-pulls" TargetMode="External"/><Relationship Id="rId20" Type="http://schemas.openxmlformats.org/officeDocument/2006/relationships/hyperlink" Target="https://mysteryscience.com/pushes/mystery-2/pushes-pulls-work-words/136" TargetMode="External"/><Relationship Id="rId22" Type="http://schemas.openxmlformats.org/officeDocument/2006/relationships/hyperlink" Target="https://mysteryscience.com/pushes/mystery-3/motion-speed-strength/104" TargetMode="External"/><Relationship Id="rId21" Type="http://schemas.openxmlformats.org/officeDocument/2006/relationships/hyperlink" Target="https://mysteryscience.com/pushes/mystery-1/pushes-pulls/103" TargetMode="External"/><Relationship Id="rId24" Type="http://schemas.openxmlformats.org/officeDocument/2006/relationships/hyperlink" Target="https://mysteryscience.com/pushes/mystery-4/speed-direction-of-force/141" TargetMode="External"/><Relationship Id="rId23" Type="http://schemas.openxmlformats.org/officeDocument/2006/relationships/hyperlink" Target="http://www.mysteryscience.com/docs/ngss" TargetMode="External"/><Relationship Id="rId26" Type="http://schemas.openxmlformats.org/officeDocument/2006/relationships/slide" Target="/ppt/slides/slide2.xml"/><Relationship Id="rId25" Type="http://schemas.openxmlformats.org/officeDocument/2006/relationships/image" Target="../media/image3.png"/><Relationship Id="rId28" Type="http://schemas.openxmlformats.org/officeDocument/2006/relationships/image" Target="../media/image8.png"/><Relationship Id="rId27" Type="http://schemas.openxmlformats.org/officeDocument/2006/relationships/slide" Target="/ppt/slides/slide2.xml"/><Relationship Id="rId11" Type="http://schemas.openxmlformats.org/officeDocument/2006/relationships/hyperlink" Target="https://mysteryscience.com/pushes/mystery-2/pushes-pulls-work-words/136" TargetMode="External"/><Relationship Id="rId10" Type="http://schemas.openxmlformats.org/officeDocument/2006/relationships/hyperlink" Target="https://mysteryscience.com/pushes/mystery-1/pushes-pulls/103" TargetMode="External"/><Relationship Id="rId13" Type="http://schemas.openxmlformats.org/officeDocument/2006/relationships/hyperlink" Target="https://mysteryscience.com/pushes/mystery-2/pushes-pulls-work-words/136" TargetMode="External"/><Relationship Id="rId12" Type="http://schemas.openxmlformats.org/officeDocument/2006/relationships/hyperlink" Target="https://mysteryscience.com/pushes/mystery-2/pushes-pulls-work-words/136" TargetMode="External"/><Relationship Id="rId15" Type="http://schemas.openxmlformats.org/officeDocument/2006/relationships/hyperlink" Target="https://mysteryscience.com/pushes/mystery-3/motion-speed-strength/104" TargetMode="External"/><Relationship Id="rId14" Type="http://schemas.openxmlformats.org/officeDocument/2006/relationships/hyperlink" Target="https://mysteryscience.com/pushes/mystery-3/motion-speed-strength/104" TargetMode="External"/><Relationship Id="rId17" Type="http://schemas.openxmlformats.org/officeDocument/2006/relationships/hyperlink" Target="https://mysteryscience.com/pushes/mystery-3/motion-speed-strength/104" TargetMode="External"/><Relationship Id="rId16" Type="http://schemas.openxmlformats.org/officeDocument/2006/relationships/hyperlink" Target="https://mysteryscience.com/pushes/mystery-3/motion-speed-strength/104" TargetMode="External"/><Relationship Id="rId19" Type="http://schemas.openxmlformats.org/officeDocument/2006/relationships/hyperlink" Target="https://mysteryscience.com/pushes/mystery-4/speed-direction-of-force/141" TargetMode="External"/><Relationship Id="rId18" Type="http://schemas.openxmlformats.org/officeDocument/2006/relationships/hyperlink" Target="https://mysteryscience.com/pushes/mystery-4/speed-direction-of-force/14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51.png"/><Relationship Id="rId4" Type="http://schemas.openxmlformats.org/officeDocument/2006/relationships/image" Target="../media/image50.png"/><Relationship Id="rId9" Type="http://schemas.openxmlformats.org/officeDocument/2006/relationships/hyperlink" Target="https://mysteryscience.com/pushes/mystery-6/forces-engineering/158" TargetMode="External"/><Relationship Id="rId5" Type="http://schemas.openxmlformats.org/officeDocument/2006/relationships/hyperlink" Target="https://mysteryscience.com/pushes/pushes-pulls" TargetMode="External"/><Relationship Id="rId6" Type="http://schemas.openxmlformats.org/officeDocument/2006/relationships/hyperlink" Target="https://mysteryscience.com/pushes/pushes-pulls" TargetMode="External"/><Relationship Id="rId7" Type="http://schemas.openxmlformats.org/officeDocument/2006/relationships/hyperlink" Target="https://mysteryscience.com/pushes/mystery-5/direction-of-motion-engineering/130" TargetMode="External"/><Relationship Id="rId8" Type="http://schemas.openxmlformats.org/officeDocument/2006/relationships/hyperlink" Target="https://mysteryscience.com/pushes/mystery-5/direction-of-motion-engineering/130" TargetMode="External"/><Relationship Id="rId11" Type="http://schemas.openxmlformats.org/officeDocument/2006/relationships/hyperlink" Target="https://mysteryscience.com/pushes/mystery-6/forces-engineering/158" TargetMode="External"/><Relationship Id="rId10" Type="http://schemas.openxmlformats.org/officeDocument/2006/relationships/hyperlink" Target="https://mysteryscience.com/pushes/mystery-6/forces-engineering/158" TargetMode="External"/><Relationship Id="rId13" Type="http://schemas.openxmlformats.org/officeDocument/2006/relationships/hyperlink" Target="https://mysteryscience.com/pushes/mystery-6/forces-engineering/158" TargetMode="External"/><Relationship Id="rId12" Type="http://schemas.openxmlformats.org/officeDocument/2006/relationships/hyperlink" Target="https://mysteryscience.com/pushes/mystery-5/direction-of-motion-engineering/130" TargetMode="External"/><Relationship Id="rId15" Type="http://schemas.openxmlformats.org/officeDocument/2006/relationships/image" Target="../media/image3.png"/><Relationship Id="rId14" Type="http://schemas.openxmlformats.org/officeDocument/2006/relationships/hyperlink" Target="http://www.mysteryscience.com/docs/ngss" TargetMode="External"/><Relationship Id="rId17" Type="http://schemas.openxmlformats.org/officeDocument/2006/relationships/slide" Target="/ppt/slides/slide2.xml"/><Relationship Id="rId16" Type="http://schemas.openxmlformats.org/officeDocument/2006/relationships/slide" Target="/ppt/slides/slide2.xml"/><Relationship Id="rId18"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1.xml"/><Relationship Id="rId3" Type="http://schemas.openxmlformats.org/officeDocument/2006/relationships/image" Target="../media/image38.png"/><Relationship Id="rId4" Type="http://schemas.openxmlformats.org/officeDocument/2006/relationships/slide" Target="/ppt/slides/slide14.xml"/><Relationship Id="rId9" Type="http://schemas.openxmlformats.org/officeDocument/2006/relationships/hyperlink" Target="https://mysteryscience.com/plant-superpowers/plant-traits-survival" TargetMode="External"/><Relationship Id="rId5" Type="http://schemas.openxmlformats.org/officeDocument/2006/relationships/image" Target="../media/image24.png"/><Relationship Id="rId6" Type="http://schemas.openxmlformats.org/officeDocument/2006/relationships/slide" Target="/ppt/slides/slide15.xml"/><Relationship Id="rId7" Type="http://schemas.openxmlformats.org/officeDocument/2006/relationships/hyperlink" Target="https://mysteryscience.com/animal-superpowers/animal-traits-survival" TargetMode="External"/><Relationship Id="rId8" Type="http://schemas.openxmlformats.org/officeDocument/2006/relationships/slide" Target="/ppt/slides/slide13.xml"/><Relationship Id="rId31" Type="http://schemas.openxmlformats.org/officeDocument/2006/relationships/image" Target="../media/image3.png"/><Relationship Id="rId30" Type="http://schemas.openxmlformats.org/officeDocument/2006/relationships/hyperlink" Target="http://www.mysteryscience.com/docs/ngss" TargetMode="External"/><Relationship Id="rId33" Type="http://schemas.openxmlformats.org/officeDocument/2006/relationships/slide" Target="/ppt/slides/slide2.xml"/><Relationship Id="rId32" Type="http://schemas.openxmlformats.org/officeDocument/2006/relationships/slide" Target="/ppt/slides/slide2.xml"/><Relationship Id="rId34" Type="http://schemas.openxmlformats.org/officeDocument/2006/relationships/image" Target="../media/image8.png"/><Relationship Id="rId20" Type="http://schemas.openxmlformats.org/officeDocument/2006/relationships/hyperlink" Target="http://mysteryscience.com/anchor" TargetMode="External"/><Relationship Id="rId22" Type="http://schemas.openxmlformats.org/officeDocument/2006/relationships/hyperlink" Target="https://mysteryscience.com/animal-secrets/animal-needs" TargetMode="External"/><Relationship Id="rId21" Type="http://schemas.openxmlformats.org/officeDocument/2006/relationships/hyperlink" Target="https://mysteryscience.com/animal-secrets/animal-needs" TargetMode="External"/><Relationship Id="rId24" Type="http://schemas.openxmlformats.org/officeDocument/2006/relationships/image" Target="../media/image31.png"/><Relationship Id="rId23" Type="http://schemas.openxmlformats.org/officeDocument/2006/relationships/hyperlink" Target="https://mysteryscience.com/animal-secrets/animal-needs" TargetMode="External"/><Relationship Id="rId26" Type="http://schemas.openxmlformats.org/officeDocument/2006/relationships/slide" Target="/ppt/slides/slide13.xml"/><Relationship Id="rId25" Type="http://schemas.openxmlformats.org/officeDocument/2006/relationships/image" Target="../media/image39.png"/><Relationship Id="rId28" Type="http://schemas.openxmlformats.org/officeDocument/2006/relationships/slide" Target="/ppt/slides/slide16.xml"/><Relationship Id="rId27" Type="http://schemas.openxmlformats.org/officeDocument/2006/relationships/image" Target="../media/image40.png"/><Relationship Id="rId29" Type="http://schemas.openxmlformats.org/officeDocument/2006/relationships/slide" Target="/ppt/slides/slide16.xml"/><Relationship Id="rId11" Type="http://schemas.openxmlformats.org/officeDocument/2006/relationships/hyperlink" Target="https://mysteryscience.com/sun-shadows/day-patterns" TargetMode="External"/><Relationship Id="rId10" Type="http://schemas.openxmlformats.org/officeDocument/2006/relationships/slide" Target="/ppt/slides/slide14.xml"/><Relationship Id="rId13" Type="http://schemas.openxmlformats.org/officeDocument/2006/relationships/hyperlink" Target="https://mysteryscience.com/moon-stars/night-patterns" TargetMode="External"/><Relationship Id="rId12" Type="http://schemas.openxmlformats.org/officeDocument/2006/relationships/slide" Target="/ppt/slides/slide15.xml"/><Relationship Id="rId15" Type="http://schemas.openxmlformats.org/officeDocument/2006/relationships/hyperlink" Target="https://mysteryscience.com/light/light-sound-communication" TargetMode="External"/><Relationship Id="rId14" Type="http://schemas.openxmlformats.org/officeDocument/2006/relationships/slide" Target="/ppt/slides/slide16.xm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2.xml"/><Relationship Id="rId3" Type="http://schemas.openxmlformats.org/officeDocument/2006/relationships/image" Target="../media/image48.png"/><Relationship Id="rId4" Type="http://schemas.openxmlformats.org/officeDocument/2006/relationships/image" Target="../media/image63.png"/><Relationship Id="rId9" Type="http://schemas.openxmlformats.org/officeDocument/2006/relationships/hyperlink" Target="https://mysteryscience.com/powers/plant-animal-structures-and-survival" TargetMode="External"/><Relationship Id="rId5" Type="http://schemas.openxmlformats.org/officeDocument/2006/relationships/image" Target="../media/image43.png"/><Relationship Id="rId6" Type="http://schemas.openxmlformats.org/officeDocument/2006/relationships/image" Target="../media/image52.png"/><Relationship Id="rId7" Type="http://schemas.openxmlformats.org/officeDocument/2006/relationships/image" Target="../media/image44.png"/><Relationship Id="rId8" Type="http://schemas.openxmlformats.org/officeDocument/2006/relationships/hyperlink" Target="https://mysteryscience.com/selection/heredity-survival-selection" TargetMode="External"/><Relationship Id="rId30" Type="http://schemas.openxmlformats.org/officeDocument/2006/relationships/image" Target="../media/image8.png"/><Relationship Id="rId20" Type="http://schemas.openxmlformats.org/officeDocument/2006/relationships/hyperlink" Target="https://mysteryscience.com/animal-superpowers/mystery-4/camouflage-animal-survival/118" TargetMode="External"/><Relationship Id="rId22" Type="http://schemas.openxmlformats.org/officeDocument/2006/relationships/hyperlink" Target="https://mysteryscience.com/animal-superpowers/mystery-1/parent-offspring-traits/815" TargetMode="External"/><Relationship Id="rId21" Type="http://schemas.openxmlformats.org/officeDocument/2006/relationships/hyperlink" Target="https://mysteryscience.com/animal-superpowers/mystery-2/animal-structures-survival/117" TargetMode="External"/><Relationship Id="rId24" Type="http://schemas.openxmlformats.org/officeDocument/2006/relationships/hyperlink" Target="http://www.mysteryscience.com/docs/ngss" TargetMode="External"/><Relationship Id="rId23" Type="http://schemas.openxmlformats.org/officeDocument/2006/relationships/hyperlink" Target="https://mysteryscience.com/animal-superpowers/mystery-3/animal-behavior-offspring-survival/139" TargetMode="External"/><Relationship Id="rId26" Type="http://schemas.openxmlformats.org/officeDocument/2006/relationships/hyperlink" Target="https://mysteryscience.com/animal-superpowers/mystery-5/inheritance-variation-of-traits/145" TargetMode="External"/><Relationship Id="rId25" Type="http://schemas.openxmlformats.org/officeDocument/2006/relationships/hyperlink" Target="https://mysteryscience.com/animal-superpowers/mystery-4/camouflage-animal-survival/118" TargetMode="External"/><Relationship Id="rId28" Type="http://schemas.openxmlformats.org/officeDocument/2006/relationships/slide" Target="/ppt/slides/slide2.xml"/><Relationship Id="rId27" Type="http://schemas.openxmlformats.org/officeDocument/2006/relationships/image" Target="../media/image3.png"/><Relationship Id="rId29" Type="http://schemas.openxmlformats.org/officeDocument/2006/relationships/slide" Target="/ppt/slides/slide2.xml"/><Relationship Id="rId11" Type="http://schemas.openxmlformats.org/officeDocument/2006/relationships/hyperlink" Target="https://mysteryscience.com/animal-superpowers/mystery-1/parent-offspring-traits/815" TargetMode="External"/><Relationship Id="rId10" Type="http://schemas.openxmlformats.org/officeDocument/2006/relationships/hyperlink" Target="https://mysteryscience.com/powers/plant-animal-structures-and-survival" TargetMode="External"/><Relationship Id="rId13" Type="http://schemas.openxmlformats.org/officeDocument/2006/relationships/hyperlink" Target="https://mysteryscience.com/animal-superpowers/mystery-1/parent-offspring-traits/815" TargetMode="External"/><Relationship Id="rId12" Type="http://schemas.openxmlformats.org/officeDocument/2006/relationships/hyperlink" Target="https://mysteryscience.com/animal-superpowers/mystery-1/parent-offspring-traits/815" TargetMode="External"/><Relationship Id="rId15" Type="http://schemas.openxmlformats.org/officeDocument/2006/relationships/hyperlink" Target="https://mysteryscience.com/animal-superpowers/mystery-3/animal-behavior-offspring-survival/139" TargetMode="External"/><Relationship Id="rId14" Type="http://schemas.openxmlformats.org/officeDocument/2006/relationships/hyperlink" Target="https://mysteryscience.com/animal-superpowers/mystery-1/parent-offspring-traits/815" TargetMode="External"/><Relationship Id="rId17" Type="http://schemas.openxmlformats.org/officeDocument/2006/relationships/hyperlink" Target="https://mysteryscience.com/animal-superpowers/mystery-2/animal-structures-survival/117" TargetMode="External"/><Relationship Id="rId16" Type="http://schemas.openxmlformats.org/officeDocument/2006/relationships/hyperlink" Target="https://mysteryscience.com/animal-superpowers/mystery-3/animal-behavior-offspring-survival/139" TargetMode="External"/><Relationship Id="rId19" Type="http://schemas.openxmlformats.org/officeDocument/2006/relationships/hyperlink" Target="https://mysteryscience.com/animal-superpowers/mystery-4/camouflage-animal-survival/118" TargetMode="External"/><Relationship Id="rId18" Type="http://schemas.openxmlformats.org/officeDocument/2006/relationships/hyperlink" Target="https://mysteryscience.com/animal-superpowers/mystery-2/animal-structures-survival/11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 Id="rId3" Type="http://schemas.openxmlformats.org/officeDocument/2006/relationships/image" Target="../media/image49.png"/><Relationship Id="rId4" Type="http://schemas.openxmlformats.org/officeDocument/2006/relationships/image" Target="../media/image69.png"/><Relationship Id="rId9" Type="http://schemas.openxmlformats.org/officeDocument/2006/relationships/hyperlink" Target="https://mysteryscience.com/plant-superpowers/mystery-2/plant-survival-engineering/133" TargetMode="External"/><Relationship Id="rId5" Type="http://schemas.openxmlformats.org/officeDocument/2006/relationships/image" Target="../media/image55.png"/><Relationship Id="rId6" Type="http://schemas.openxmlformats.org/officeDocument/2006/relationships/hyperlink" Target="https://mysteryscience.com/plant-superpowers/mystery-1/plant-traits-offspring/834" TargetMode="External"/><Relationship Id="rId7" Type="http://schemas.openxmlformats.org/officeDocument/2006/relationships/hyperlink" Target="https://mysteryscience.com/plant-superpowers/mystery-1/plant-traits-offspring/834" TargetMode="External"/><Relationship Id="rId8" Type="http://schemas.openxmlformats.org/officeDocument/2006/relationships/hyperlink" Target="https://mysteryscience.com/plant-superpowers/mystery-2/plant-survival-engineering/133" TargetMode="External"/><Relationship Id="rId20" Type="http://schemas.openxmlformats.org/officeDocument/2006/relationships/slide" Target="/ppt/slides/slide2.xml"/><Relationship Id="rId22" Type="http://schemas.openxmlformats.org/officeDocument/2006/relationships/image" Target="../media/image8.png"/><Relationship Id="rId21" Type="http://schemas.openxmlformats.org/officeDocument/2006/relationships/slide" Target="/ppt/slides/slide2.xml"/><Relationship Id="rId11" Type="http://schemas.openxmlformats.org/officeDocument/2006/relationships/hyperlink" Target="https://mysteryscience.com/plant-superpowers/mystery-3/plant-movement-survival/157" TargetMode="External"/><Relationship Id="rId10" Type="http://schemas.openxmlformats.org/officeDocument/2006/relationships/hyperlink" Target="https://mysteryscience.com/plant-superpowers/mystery-3/plant-movement-survival/157" TargetMode="External"/><Relationship Id="rId13" Type="http://schemas.openxmlformats.org/officeDocument/2006/relationships/hyperlink" Target="https://mysteryscience.com/plant-superpowers/mystery-2/plant-survival-engineering/133" TargetMode="External"/><Relationship Id="rId12" Type="http://schemas.openxmlformats.org/officeDocument/2006/relationships/hyperlink" Target="https://mysteryscience.com/plant-superpowers/mystery-3/plant-movement-survival/157" TargetMode="External"/><Relationship Id="rId15" Type="http://schemas.openxmlformats.org/officeDocument/2006/relationships/hyperlink" Target="https://mysteryscience.com/plant-superpowers/mystery-3/plant-movement-survival/157" TargetMode="External"/><Relationship Id="rId14" Type="http://schemas.openxmlformats.org/officeDocument/2006/relationships/hyperlink" Target="https://mysteryscience.com/plant-superpowers/mystery-1/plant-traits-offspring/834" TargetMode="External"/><Relationship Id="rId17" Type="http://schemas.openxmlformats.org/officeDocument/2006/relationships/hyperlink" Target="https://mysteryscience.com/plant-superpowers/plant-traits-survival" TargetMode="External"/><Relationship Id="rId16" Type="http://schemas.openxmlformats.org/officeDocument/2006/relationships/hyperlink" Target="https://mysteryscience.com/plant-superpowers/plant-traits-survival" TargetMode="External"/><Relationship Id="rId19" Type="http://schemas.openxmlformats.org/officeDocument/2006/relationships/image" Target="../media/image3.png"/><Relationship Id="rId18" Type="http://schemas.openxmlformats.org/officeDocument/2006/relationships/hyperlink" Target="http://www.mysteryscience.com/docs/ngs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image" Target="../media/image58.png"/><Relationship Id="rId4" Type="http://schemas.openxmlformats.org/officeDocument/2006/relationships/image" Target="../media/image53.png"/><Relationship Id="rId9" Type="http://schemas.openxmlformats.org/officeDocument/2006/relationships/hyperlink" Target="https://mysteryscience.com/sun-shadows/mystery-1/sun-shadows-daily-patterns/82" TargetMode="External"/><Relationship Id="rId5" Type="http://schemas.openxmlformats.org/officeDocument/2006/relationships/image" Target="../media/image45.png"/><Relationship Id="rId6" Type="http://schemas.openxmlformats.org/officeDocument/2006/relationships/image" Target="../media/image56.png"/><Relationship Id="rId7" Type="http://schemas.openxmlformats.org/officeDocument/2006/relationships/hyperlink" Target="https://mysteryscience.com/sun-shadows/day-patterns" TargetMode="External"/><Relationship Id="rId8" Type="http://schemas.openxmlformats.org/officeDocument/2006/relationships/hyperlink" Target="https://mysteryscience.com/sun-shadows/day-patterns" TargetMode="External"/><Relationship Id="rId20" Type="http://schemas.openxmlformats.org/officeDocument/2006/relationships/hyperlink" Target="https://mysteryscience.com/sun-shadows/mystery-1/sun-shadows-daily-patterns/82" TargetMode="External"/><Relationship Id="rId22" Type="http://schemas.openxmlformats.org/officeDocument/2006/relationships/hyperlink" Target="https://mysteryscience.com/sun-shadows/mystery-4/daylight-seasonal-patterns/143" TargetMode="External"/><Relationship Id="rId21" Type="http://schemas.openxmlformats.org/officeDocument/2006/relationships/hyperlink" Target="https://mysteryscience.com/sun-shadows/mystery-3/sun-daily-patterns/81" TargetMode="External"/><Relationship Id="rId24" Type="http://schemas.openxmlformats.org/officeDocument/2006/relationships/image" Target="../media/image3.png"/><Relationship Id="rId23" Type="http://schemas.openxmlformats.org/officeDocument/2006/relationships/hyperlink" Target="http://www.mysteryscience.com/docs/ngss" TargetMode="External"/><Relationship Id="rId26" Type="http://schemas.openxmlformats.org/officeDocument/2006/relationships/slide" Target="/ppt/slides/slide2.xml"/><Relationship Id="rId25" Type="http://schemas.openxmlformats.org/officeDocument/2006/relationships/slide" Target="/ppt/slides/slide2.xml"/><Relationship Id="rId27" Type="http://schemas.openxmlformats.org/officeDocument/2006/relationships/image" Target="../media/image8.png"/><Relationship Id="rId11" Type="http://schemas.openxmlformats.org/officeDocument/2006/relationships/hyperlink" Target="https://mysteryscience.com/sun-shadows/mystery-2/sun-shadows-daily-patterns/138" TargetMode="External"/><Relationship Id="rId10" Type="http://schemas.openxmlformats.org/officeDocument/2006/relationships/hyperlink" Target="https://mysteryscience.com/sun-shadows/mystery-1/sun-shadows-daily-patterns/82" TargetMode="External"/><Relationship Id="rId13" Type="http://schemas.openxmlformats.org/officeDocument/2006/relationships/hyperlink" Target="https://mysteryscience.com/sun-shadows/mystery-2/sun-shadows-daily-patterns/138" TargetMode="External"/><Relationship Id="rId12" Type="http://schemas.openxmlformats.org/officeDocument/2006/relationships/hyperlink" Target="https://mysteryscience.com/sun-shadows/mystery-2/sun-shadows-daily-patterns/138" TargetMode="External"/><Relationship Id="rId15" Type="http://schemas.openxmlformats.org/officeDocument/2006/relationships/hyperlink" Target="https://mysteryscience.com/sun-shadows/mystery-3/sun-daily-patterns/81" TargetMode="External"/><Relationship Id="rId14" Type="http://schemas.openxmlformats.org/officeDocument/2006/relationships/hyperlink" Target="https://mysteryscience.com/sun-shadows/mystery-3/sun-daily-patterns/81" TargetMode="External"/><Relationship Id="rId17" Type="http://schemas.openxmlformats.org/officeDocument/2006/relationships/hyperlink" Target="https://mysteryscience.com/sun-shadows/mystery-4/daylight-seasonal-patterns/143" TargetMode="External"/><Relationship Id="rId16" Type="http://schemas.openxmlformats.org/officeDocument/2006/relationships/hyperlink" Target="https://mysteryscience.com/sun-shadows/mystery-4/daylight-seasonal-patterns/143" TargetMode="External"/><Relationship Id="rId19" Type="http://schemas.openxmlformats.org/officeDocument/2006/relationships/hyperlink" Target="https://mysteryscience.com/sun-shadows/mystery-2/sun-shadows-daily-patterns/138" TargetMode="External"/><Relationship Id="rId18" Type="http://schemas.openxmlformats.org/officeDocument/2006/relationships/hyperlink" Target="https://mysteryscience.com/sun-shadows/mystery-4/daylight-seasonal-patterns/143"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47.png"/><Relationship Id="rId4" Type="http://schemas.openxmlformats.org/officeDocument/2006/relationships/image" Target="../media/image59.png"/><Relationship Id="rId9" Type="http://schemas.openxmlformats.org/officeDocument/2006/relationships/hyperlink" Target="https://mysteryscience.com/moon-stars/mystery-2/stars-daily-patterns/128" TargetMode="External"/><Relationship Id="rId5" Type="http://schemas.openxmlformats.org/officeDocument/2006/relationships/image" Target="../media/image54.png"/><Relationship Id="rId6" Type="http://schemas.openxmlformats.org/officeDocument/2006/relationships/hyperlink" Target="https://mysteryscience.com/moon-stars/mystery-1/moon-phases-patterns/812" TargetMode="External"/><Relationship Id="rId7" Type="http://schemas.openxmlformats.org/officeDocument/2006/relationships/hyperlink" Target="https://mysteryscience.com/moon-stars/mystery-1/moon-phases-patterns/812" TargetMode="External"/><Relationship Id="rId8" Type="http://schemas.openxmlformats.org/officeDocument/2006/relationships/hyperlink" Target="https://mysteryscience.com/moon-stars/mystery-2/stars-daily-patterns/128" TargetMode="External"/><Relationship Id="rId20" Type="http://schemas.openxmlformats.org/officeDocument/2006/relationships/slide" Target="/ppt/slides/slide2.xml"/><Relationship Id="rId22" Type="http://schemas.openxmlformats.org/officeDocument/2006/relationships/image" Target="../media/image8.png"/><Relationship Id="rId21" Type="http://schemas.openxmlformats.org/officeDocument/2006/relationships/slide" Target="/ppt/slides/slide2.xml"/><Relationship Id="rId11" Type="http://schemas.openxmlformats.org/officeDocument/2006/relationships/hyperlink" Target="https://mysteryscience.com/moon-stars/mystery-3/stars-seasonal-patterns/156" TargetMode="External"/><Relationship Id="rId10" Type="http://schemas.openxmlformats.org/officeDocument/2006/relationships/hyperlink" Target="https://mysteryscience.com/moon-stars/mystery-3/stars-seasonal-patterns/156" TargetMode="External"/><Relationship Id="rId13" Type="http://schemas.openxmlformats.org/officeDocument/2006/relationships/hyperlink" Target="https://mysteryscience.com/moon-stars/mystery-2/stars-daily-patterns/128" TargetMode="External"/><Relationship Id="rId12" Type="http://schemas.openxmlformats.org/officeDocument/2006/relationships/hyperlink" Target="https://mysteryscience.com/moon-stars/mystery-3/stars-seasonal-patterns/156" TargetMode="External"/><Relationship Id="rId15" Type="http://schemas.openxmlformats.org/officeDocument/2006/relationships/hyperlink" Target="https://mysteryscience.com/moon-stars/mystery-3/stars-seasonal-patterns/156" TargetMode="External"/><Relationship Id="rId14" Type="http://schemas.openxmlformats.org/officeDocument/2006/relationships/hyperlink" Target="https://mysteryscience.com/moon-stars/mystery-1/moon-phases-patterns/812" TargetMode="External"/><Relationship Id="rId17" Type="http://schemas.openxmlformats.org/officeDocument/2006/relationships/hyperlink" Target="https://mysteryscience.com/moon-stars/night-patterns" TargetMode="External"/><Relationship Id="rId16" Type="http://schemas.openxmlformats.org/officeDocument/2006/relationships/hyperlink" Target="https://mysteryscience.com/moon-stars/night-patterns" TargetMode="External"/><Relationship Id="rId19" Type="http://schemas.openxmlformats.org/officeDocument/2006/relationships/image" Target="../media/image3.png"/><Relationship Id="rId18" Type="http://schemas.openxmlformats.org/officeDocument/2006/relationships/hyperlink" Target="http://www.mysteryscience.com/docs/ngs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 Id="rId3" Type="http://schemas.openxmlformats.org/officeDocument/2006/relationships/image" Target="../media/image62.png"/><Relationship Id="rId4" Type="http://schemas.openxmlformats.org/officeDocument/2006/relationships/image" Target="../media/image65.png"/><Relationship Id="rId9" Type="http://schemas.openxmlformats.org/officeDocument/2006/relationships/hyperlink" Target="https://mysteryscience.com/light/mystery-1/sounds-vibrations/105" TargetMode="External"/><Relationship Id="rId5" Type="http://schemas.openxmlformats.org/officeDocument/2006/relationships/image" Target="../media/image57.png"/><Relationship Id="rId6" Type="http://schemas.openxmlformats.org/officeDocument/2006/relationships/image" Target="../media/image72.png"/><Relationship Id="rId7" Type="http://schemas.openxmlformats.org/officeDocument/2006/relationships/hyperlink" Target="https://mysteryscience.com/light/light-sound-communication" TargetMode="External"/><Relationship Id="rId8" Type="http://schemas.openxmlformats.org/officeDocument/2006/relationships/hyperlink" Target="https://mysteryscience.com/light/light-sound-communication" TargetMode="External"/><Relationship Id="rId20" Type="http://schemas.openxmlformats.org/officeDocument/2006/relationships/slide" Target="/ppt/slides/slide2.xml"/><Relationship Id="rId21" Type="http://schemas.openxmlformats.org/officeDocument/2006/relationships/image" Target="../media/image8.png"/><Relationship Id="rId11" Type="http://schemas.openxmlformats.org/officeDocument/2006/relationships/hyperlink" Target="https://mysteryscience.com/light/mystery-3/light-materials-transparent-opaque/106" TargetMode="External"/><Relationship Id="rId10" Type="http://schemas.openxmlformats.org/officeDocument/2006/relationships/hyperlink" Target="https://mysteryscience.com/light/mystery-2/sounds-vibrations/144" TargetMode="External"/><Relationship Id="rId13" Type="http://schemas.openxmlformats.org/officeDocument/2006/relationships/hyperlink" Target="https://mysteryscience.com/light/mystery-2/sounds-vibrations/144" TargetMode="External"/><Relationship Id="rId12" Type="http://schemas.openxmlformats.org/officeDocument/2006/relationships/hyperlink" Target="https://mysteryscience.com/light/mystery-4/light-illumination/137" TargetMode="External"/><Relationship Id="rId15" Type="http://schemas.openxmlformats.org/officeDocument/2006/relationships/hyperlink" Target="https://mysteryscience.com/light/mystery-3/light-materials-transparent-opaque/106" TargetMode="External"/><Relationship Id="rId14" Type="http://schemas.openxmlformats.org/officeDocument/2006/relationships/hyperlink" Target="https://mysteryscience.com/light/mystery-1/sounds-vibrations/105" TargetMode="External"/><Relationship Id="rId17" Type="http://schemas.openxmlformats.org/officeDocument/2006/relationships/hyperlink" Target="http://www.mysteryscience.com/docs/ngss" TargetMode="External"/><Relationship Id="rId16" Type="http://schemas.openxmlformats.org/officeDocument/2006/relationships/hyperlink" Target="https://mysteryscience.com/light/mystery-4/light-illumination/137" TargetMode="External"/><Relationship Id="rId19" Type="http://schemas.openxmlformats.org/officeDocument/2006/relationships/slide" Target="/ppt/slides/slide2.xml"/><Relationship Id="rId18"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71.png"/><Relationship Id="rId4" Type="http://schemas.openxmlformats.org/officeDocument/2006/relationships/image" Target="../media/image73.png"/><Relationship Id="rId9" Type="http://schemas.openxmlformats.org/officeDocument/2006/relationships/hyperlink" Target="https://mysteryscience.com/light/mystery-5/light-communication-engineering/131" TargetMode="External"/><Relationship Id="rId5" Type="http://schemas.openxmlformats.org/officeDocument/2006/relationships/hyperlink" Target="https://mysteryscience.com/light/light-sound-communication" TargetMode="External"/><Relationship Id="rId6" Type="http://schemas.openxmlformats.org/officeDocument/2006/relationships/hyperlink" Target="https://mysteryscience.com/light/light-sound-communication" TargetMode="External"/><Relationship Id="rId7" Type="http://schemas.openxmlformats.org/officeDocument/2006/relationships/hyperlink" Target="https://mysteryscience.com/light/mystery-5/light-communication-engineering/131" TargetMode="External"/><Relationship Id="rId8" Type="http://schemas.openxmlformats.org/officeDocument/2006/relationships/hyperlink" Target="https://mysteryscience.com/light/mystery-6/lights-sounds-communication/155" TargetMode="External"/><Relationship Id="rId11" Type="http://schemas.openxmlformats.org/officeDocument/2006/relationships/hyperlink" Target="http://www.mysteryscience.com/docs/ngss" TargetMode="External"/><Relationship Id="rId10" Type="http://schemas.openxmlformats.org/officeDocument/2006/relationships/hyperlink" Target="https://mysteryscience.com/light/mystery-6/lights-sounds-communication/155" TargetMode="External"/><Relationship Id="rId13" Type="http://schemas.openxmlformats.org/officeDocument/2006/relationships/slide" Target="/ppt/slides/slide2.xml"/><Relationship Id="rId12" Type="http://schemas.openxmlformats.org/officeDocument/2006/relationships/image" Target="../media/image3.png"/><Relationship Id="rId15" Type="http://schemas.openxmlformats.org/officeDocument/2006/relationships/image" Target="../media/image8.png"/><Relationship Id="rId14" Type="http://schemas.openxmlformats.org/officeDocument/2006/relationships/slide" Target="/ppt/slides/slid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8.xml"/><Relationship Id="rId3" Type="http://schemas.openxmlformats.org/officeDocument/2006/relationships/image" Target="../media/image61.png"/><Relationship Id="rId4" Type="http://schemas.openxmlformats.org/officeDocument/2006/relationships/slide" Target="/ppt/slides/slide21.xml"/><Relationship Id="rId9" Type="http://schemas.openxmlformats.org/officeDocument/2006/relationships/hyperlink" Target="https://mysteryscience.com/water/erosion-earth-s-surface" TargetMode="External"/><Relationship Id="rId5" Type="http://schemas.openxmlformats.org/officeDocument/2006/relationships/slide" Target="/ppt/slides/slide19.xml"/><Relationship Id="rId6" Type="http://schemas.openxmlformats.org/officeDocument/2006/relationships/hyperlink" Target="https://mysteryscience.com/biodiversity/animal-biodiversity" TargetMode="External"/><Relationship Id="rId7" Type="http://schemas.openxmlformats.org/officeDocument/2006/relationships/hyperlink" Target="https://mysteryscience.com/plants/plant-adaptations" TargetMode="External"/><Relationship Id="rId8" Type="http://schemas.openxmlformats.org/officeDocument/2006/relationships/slide" Target="/ppt/slides/slide21.xml"/><Relationship Id="rId31" Type="http://schemas.openxmlformats.org/officeDocument/2006/relationships/image" Target="../media/image64.png"/><Relationship Id="rId30" Type="http://schemas.openxmlformats.org/officeDocument/2006/relationships/image" Target="../media/image8.png"/><Relationship Id="rId32" Type="http://schemas.openxmlformats.org/officeDocument/2006/relationships/slide" Target="/ppt/slides/slide24.xml"/><Relationship Id="rId20" Type="http://schemas.openxmlformats.org/officeDocument/2006/relationships/hyperlink" Target="https://mysteryscience.com/animal-secrets/animal-needs" TargetMode="External"/><Relationship Id="rId22" Type="http://schemas.openxmlformats.org/officeDocument/2006/relationships/slide" Target="/ppt/slides/slide19.xml"/><Relationship Id="rId21" Type="http://schemas.openxmlformats.org/officeDocument/2006/relationships/image" Target="../media/image60.png"/><Relationship Id="rId24" Type="http://schemas.openxmlformats.org/officeDocument/2006/relationships/slide" Target="/ppt/slides/slide20.xml"/><Relationship Id="rId23" Type="http://schemas.openxmlformats.org/officeDocument/2006/relationships/image" Target="../media/image67.png"/><Relationship Id="rId26" Type="http://schemas.openxmlformats.org/officeDocument/2006/relationships/slide" Target="/ppt/slides/slide23.xml"/><Relationship Id="rId25" Type="http://schemas.openxmlformats.org/officeDocument/2006/relationships/image" Target="../media/image70.png"/><Relationship Id="rId28" Type="http://schemas.openxmlformats.org/officeDocument/2006/relationships/image" Target="../media/image3.png"/><Relationship Id="rId27" Type="http://schemas.openxmlformats.org/officeDocument/2006/relationships/hyperlink" Target="http://www.mysteryscience.com/docs/ngss" TargetMode="External"/><Relationship Id="rId29" Type="http://schemas.openxmlformats.org/officeDocument/2006/relationships/slide" Target="/ppt/slides/slide2.xml"/><Relationship Id="rId11" Type="http://schemas.openxmlformats.org/officeDocument/2006/relationships/hyperlink" Target="https://mysteryscience.com/materials/material-properties" TargetMode="External"/><Relationship Id="rId10" Type="http://schemas.openxmlformats.org/officeDocument/2006/relationships/slide" Target="/ppt/slides/slide23.xml"/><Relationship Id="rId13" Type="http://schemas.openxmlformats.org/officeDocument/2006/relationships/hyperlink" Target="https://mysteryscience.com/materials/material-properties" TargetMode="External"/><Relationship Id="rId12" Type="http://schemas.openxmlformats.org/officeDocument/2006/relationships/slide" Target="/ppt/slides/slide24.xml"/><Relationship Id="rId15" Type="http://schemas.openxmlformats.org/officeDocument/2006/relationships/hyperlink" Target="http://mysteryscience.com/anchor" TargetMode="External"/><Relationship Id="rId14" Type="http://schemas.openxmlformats.org/officeDocument/2006/relationships/hyperlink" Target="http://mysteryscience.com/anchor" TargetMode="Externa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s://mysteryscience.com/animal-secrets/animal-needs" TargetMode="External"/><Relationship Id="rId18" Type="http://schemas.openxmlformats.org/officeDocument/2006/relationships/hyperlink" Target="http://mysteryscience.com/anchor"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9.xml"/><Relationship Id="rId3" Type="http://schemas.openxmlformats.org/officeDocument/2006/relationships/hyperlink" Target="http://www.mysteryscience.com/docs/ngss" TargetMode="External"/><Relationship Id="rId4" Type="http://schemas.openxmlformats.org/officeDocument/2006/relationships/image" Target="../media/image3.png"/><Relationship Id="rId9" Type="http://schemas.openxmlformats.org/officeDocument/2006/relationships/image" Target="../media/image74.png"/><Relationship Id="rId5" Type="http://schemas.openxmlformats.org/officeDocument/2006/relationships/slide" Target="/ppt/slides/slide2.xml"/><Relationship Id="rId6" Type="http://schemas.openxmlformats.org/officeDocument/2006/relationships/slide" Target="/ppt/slides/slide2.xml"/><Relationship Id="rId7" Type="http://schemas.openxmlformats.org/officeDocument/2006/relationships/image" Target="../media/image8.png"/><Relationship Id="rId8" Type="http://schemas.openxmlformats.org/officeDocument/2006/relationships/image" Target="../media/image79.png"/><Relationship Id="rId20" Type="http://schemas.openxmlformats.org/officeDocument/2006/relationships/hyperlink" Target="https://mysteryscience.com/biodiversity/mystery-4/biodiversity-engineering/176" TargetMode="External"/><Relationship Id="rId22" Type="http://schemas.openxmlformats.org/officeDocument/2006/relationships/hyperlink" Target="https://mysteryscience.com/biodiversity/mystery-2/habitat-diversity/758" TargetMode="External"/><Relationship Id="rId21" Type="http://schemas.openxmlformats.org/officeDocument/2006/relationships/hyperlink" Target="https://mysteryscience.com/biodiversity/mystery-4/biodiversity-engineering/176" TargetMode="External"/><Relationship Id="rId24" Type="http://schemas.openxmlformats.org/officeDocument/2006/relationships/hyperlink" Target="https://mysteryscience.com/biodiversity/mystery-3/biodiversity-habitats-species/175" TargetMode="External"/><Relationship Id="rId23" Type="http://schemas.openxmlformats.org/officeDocument/2006/relationships/hyperlink" Target="https://mysteryscience.com/biodiversity/mystery-1/biodiversity-classification/174" TargetMode="External"/><Relationship Id="rId25" Type="http://schemas.openxmlformats.org/officeDocument/2006/relationships/hyperlink" Target="https://mysteryscience.com/biodiversity/mystery-4/biodiversity-engineering/176" TargetMode="External"/><Relationship Id="rId11" Type="http://schemas.openxmlformats.org/officeDocument/2006/relationships/image" Target="../media/image99.png"/><Relationship Id="rId10" Type="http://schemas.openxmlformats.org/officeDocument/2006/relationships/image" Target="../media/image68.png"/><Relationship Id="rId13" Type="http://schemas.openxmlformats.org/officeDocument/2006/relationships/hyperlink" Target="https://mysteryscience.com/biodiversity/animal-biodiversity" TargetMode="External"/><Relationship Id="rId12" Type="http://schemas.openxmlformats.org/officeDocument/2006/relationships/hyperlink" Target="https://mysteryscience.com/biodiversity/animal-biodiversity" TargetMode="External"/><Relationship Id="rId15" Type="http://schemas.openxmlformats.org/officeDocument/2006/relationships/hyperlink" Target="https://mysteryscience.com/biodiversity/mystery-1/biodiversity-classification/174" TargetMode="External"/><Relationship Id="rId14" Type="http://schemas.openxmlformats.org/officeDocument/2006/relationships/hyperlink" Target="https://mysteryscience.com/biodiversity/mystery-1/biodiversity-classification/174" TargetMode="External"/><Relationship Id="rId17" Type="http://schemas.openxmlformats.org/officeDocument/2006/relationships/hyperlink" Target="https://mysteryscience.com/biodiversity/mystery-2/habitat-diversity/758" TargetMode="External"/><Relationship Id="rId16" Type="http://schemas.openxmlformats.org/officeDocument/2006/relationships/hyperlink" Target="https://mysteryscience.com/biodiversity/mystery-2/habitat-diversity/758" TargetMode="External"/><Relationship Id="rId19" Type="http://schemas.openxmlformats.org/officeDocument/2006/relationships/hyperlink" Target="https://mysteryscience.com/biodiversity/mystery-3/biodiversity-habitats-species/175" TargetMode="External"/><Relationship Id="rId18" Type="http://schemas.openxmlformats.org/officeDocument/2006/relationships/hyperlink" Target="https://mysteryscience.com/biodiversity/mystery-3/biodiversity-habitats-species/175"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0.xml"/><Relationship Id="rId3" Type="http://schemas.openxmlformats.org/officeDocument/2006/relationships/image" Target="../media/image111.png"/><Relationship Id="rId4" Type="http://schemas.openxmlformats.org/officeDocument/2006/relationships/image" Target="../media/image83.png"/><Relationship Id="rId9" Type="http://schemas.openxmlformats.org/officeDocument/2006/relationships/hyperlink" Target="https://mysteryscience.com/plants/mystery-1/seed-dispersal/912" TargetMode="External"/><Relationship Id="rId5" Type="http://schemas.openxmlformats.org/officeDocument/2006/relationships/image" Target="../media/image66.png"/><Relationship Id="rId6" Type="http://schemas.openxmlformats.org/officeDocument/2006/relationships/image" Target="../media/image95.png"/><Relationship Id="rId7" Type="http://schemas.openxmlformats.org/officeDocument/2006/relationships/hyperlink" Target="https://mysteryscience.com/plants/plant-adaptations" TargetMode="External"/><Relationship Id="rId8" Type="http://schemas.openxmlformats.org/officeDocument/2006/relationships/hyperlink" Target="https://mysteryscience.com/plants/plant-adaptations" TargetMode="External"/><Relationship Id="rId20" Type="http://schemas.openxmlformats.org/officeDocument/2006/relationships/image" Target="../media/image3.png"/><Relationship Id="rId22" Type="http://schemas.openxmlformats.org/officeDocument/2006/relationships/slide" Target="/ppt/slides/slide2.xml"/><Relationship Id="rId21" Type="http://schemas.openxmlformats.org/officeDocument/2006/relationships/slide" Target="/ppt/slides/slide2.xml"/><Relationship Id="rId23" Type="http://schemas.openxmlformats.org/officeDocument/2006/relationships/image" Target="../media/image8.png"/><Relationship Id="rId11" Type="http://schemas.openxmlformats.org/officeDocument/2006/relationships/hyperlink" Target="https://mysteryscience.com/plants/mystery-2/animal-seed-dispersal/1003" TargetMode="External"/><Relationship Id="rId10" Type="http://schemas.openxmlformats.org/officeDocument/2006/relationships/hyperlink" Target="https://mysteryscience.com/plants/mystery-1/seed-dispersal/912" TargetMode="External"/><Relationship Id="rId13" Type="http://schemas.openxmlformats.org/officeDocument/2006/relationships/hyperlink" Target="https://mysteryscience.com/plants/mystery-2/water-sunlight-plant-growth/571" TargetMode="External"/><Relationship Id="rId12" Type="http://schemas.openxmlformats.org/officeDocument/2006/relationships/hyperlink" Target="https://mysteryscience.com/plants/mystery-2/water-sunlight-plant-growth/571" TargetMode="External"/><Relationship Id="rId15" Type="http://schemas.openxmlformats.org/officeDocument/2006/relationships/hyperlink" Target="https://mysteryscience.com/plants/mystery-2/animal-seed-dispersal/1003" TargetMode="External"/><Relationship Id="rId14" Type="http://schemas.openxmlformats.org/officeDocument/2006/relationships/hyperlink" Target="https://mysteryscience.com/plants/mystery-4/plant-needs-habitats/1004" TargetMode="External"/><Relationship Id="rId17" Type="http://schemas.openxmlformats.org/officeDocument/2006/relationships/hyperlink" Target="https://mysteryscience.com/plants/mystery-2/water-sunlight-plant-growth/571" TargetMode="External"/><Relationship Id="rId16" Type="http://schemas.openxmlformats.org/officeDocument/2006/relationships/hyperlink" Target="https://mysteryscience.com/plants/mystery-1/seed-dispersal/912" TargetMode="External"/><Relationship Id="rId19" Type="http://schemas.openxmlformats.org/officeDocument/2006/relationships/hyperlink" Target="http://www.mysteryscience.com/docs/ngss" TargetMode="External"/><Relationship Id="rId18" Type="http://schemas.openxmlformats.org/officeDocument/2006/relationships/hyperlink" Target="https://mysteryscience.com/plants/mystery-4/plant-needs-habitats/1004"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1.xml"/><Relationship Id="rId3" Type="http://schemas.openxmlformats.org/officeDocument/2006/relationships/image" Target="../media/image80.png"/><Relationship Id="rId4" Type="http://schemas.openxmlformats.org/officeDocument/2006/relationships/image" Target="../media/image82.png"/><Relationship Id="rId9" Type="http://schemas.openxmlformats.org/officeDocument/2006/relationships/hyperlink" Target="https://mysteryscience.com/water/erosion-earth-s-surface" TargetMode="External"/><Relationship Id="rId5" Type="http://schemas.openxmlformats.org/officeDocument/2006/relationships/image" Target="../media/image85.png"/><Relationship Id="rId6" Type="http://schemas.openxmlformats.org/officeDocument/2006/relationships/image" Target="../media/image81.png"/><Relationship Id="rId7" Type="http://schemas.openxmlformats.org/officeDocument/2006/relationships/image" Target="../media/image75.png"/><Relationship Id="rId8" Type="http://schemas.openxmlformats.org/officeDocument/2006/relationships/hyperlink" Target="https://mysteryscience.com/water/erosion-earth-s-surface" TargetMode="External"/><Relationship Id="rId20" Type="http://schemas.openxmlformats.org/officeDocument/2006/relationships/hyperlink" Target="https://mysteryscience.com/water/mystery-3/mapping-severe-weather/802" TargetMode="External"/><Relationship Id="rId22" Type="http://schemas.openxmlformats.org/officeDocument/2006/relationships/hyperlink" Target="https://mysteryscience.com/water/mystery-4/erosion-earth-s-surface-landforms/114" TargetMode="External"/><Relationship Id="rId21" Type="http://schemas.openxmlformats.org/officeDocument/2006/relationships/hyperlink" Target="http://www.mysteryscience.com/docs/ngss" TargetMode="External"/><Relationship Id="rId24" Type="http://schemas.openxmlformats.org/officeDocument/2006/relationships/slide" Target="/ppt/slides/slide2.xml"/><Relationship Id="rId23" Type="http://schemas.openxmlformats.org/officeDocument/2006/relationships/image" Target="../media/image3.png"/><Relationship Id="rId26" Type="http://schemas.openxmlformats.org/officeDocument/2006/relationships/image" Target="../media/image8.png"/><Relationship Id="rId25" Type="http://schemas.openxmlformats.org/officeDocument/2006/relationships/slide" Target="/ppt/slides/slide2.xml"/><Relationship Id="rId11" Type="http://schemas.openxmlformats.org/officeDocument/2006/relationships/hyperlink" Target="https://mysteryscience.com/water/mystery-1/mapping-earth-s-surface-features/112" TargetMode="External"/><Relationship Id="rId10" Type="http://schemas.openxmlformats.org/officeDocument/2006/relationships/hyperlink" Target="https://mysteryscience.com/water/mystery-1/mapping-earth-s-surface-features/112" TargetMode="External"/><Relationship Id="rId13" Type="http://schemas.openxmlformats.org/officeDocument/2006/relationships/hyperlink" Target="https://mysteryscience.com/water/mystery-2/rocks-sand-erosion/113" TargetMode="External"/><Relationship Id="rId12" Type="http://schemas.openxmlformats.org/officeDocument/2006/relationships/hyperlink" Target="https://mysteryscience.com/water/mystery-2/rocks-sand-erosion/113" TargetMode="External"/><Relationship Id="rId15" Type="http://schemas.openxmlformats.org/officeDocument/2006/relationships/hyperlink" Target="https://mysteryscience.com/water/mystery-3/mapping-severe-weather/802" TargetMode="External"/><Relationship Id="rId14" Type="http://schemas.openxmlformats.org/officeDocument/2006/relationships/hyperlink" Target="https://mysteryscience.com/water/mystery-3/mapping-severe-weather/802" TargetMode="External"/><Relationship Id="rId17" Type="http://schemas.openxmlformats.org/officeDocument/2006/relationships/hyperlink" Target="https://mysteryscience.com/water/mystery-4/erosion-earth-s-surface-landforms/114" TargetMode="External"/><Relationship Id="rId16" Type="http://schemas.openxmlformats.org/officeDocument/2006/relationships/hyperlink" Target="https://mysteryscience.com/water/mystery-4/erosion-earth-s-surface-landforms/114" TargetMode="External"/><Relationship Id="rId19" Type="http://schemas.openxmlformats.org/officeDocument/2006/relationships/hyperlink" Target="https://mysteryscience.com/water/mystery-1/mapping-earth-s-surface-features/112" TargetMode="External"/><Relationship Id="rId18" Type="http://schemas.openxmlformats.org/officeDocument/2006/relationships/hyperlink" Target="https://mysteryscience.com/water/mystery-2/rocks-sand-erosion/113"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2.xml"/><Relationship Id="rId3" Type="http://schemas.openxmlformats.org/officeDocument/2006/relationships/image" Target="../media/image90.png"/><Relationship Id="rId4" Type="http://schemas.openxmlformats.org/officeDocument/2006/relationships/hyperlink" Target="https://mysteryscience.com/water/mystery-5/erosion-engineering/152" TargetMode="External"/><Relationship Id="rId9" Type="http://schemas.openxmlformats.org/officeDocument/2006/relationships/hyperlink" Target="https://mysteryscience.com/water/erosion-earth-s-surface" TargetMode="External"/><Relationship Id="rId5" Type="http://schemas.openxmlformats.org/officeDocument/2006/relationships/hyperlink" Target="https://mysteryscience.com/water/mystery-5/erosion-engineering/152" TargetMode="External"/><Relationship Id="rId6" Type="http://schemas.openxmlformats.org/officeDocument/2006/relationships/hyperlink" Target="https://mysteryscience.com/water/mystery-5/erosion-engineering/152" TargetMode="External"/><Relationship Id="rId7" Type="http://schemas.openxmlformats.org/officeDocument/2006/relationships/hyperlink" Target="https://mysteryscience.com/water/mystery-5/erosion-engineering/152" TargetMode="External"/><Relationship Id="rId8" Type="http://schemas.openxmlformats.org/officeDocument/2006/relationships/hyperlink" Target="https://mysteryscience.com/water/erosion-earth-s-surface" TargetMode="External"/><Relationship Id="rId11" Type="http://schemas.openxmlformats.org/officeDocument/2006/relationships/image" Target="../media/image3.png"/><Relationship Id="rId10" Type="http://schemas.openxmlformats.org/officeDocument/2006/relationships/hyperlink" Target="http://www.mysteryscience.com/docs/ngss" TargetMode="External"/><Relationship Id="rId13" Type="http://schemas.openxmlformats.org/officeDocument/2006/relationships/slide" Target="/ppt/slides/slide2.xml"/><Relationship Id="rId12" Type="http://schemas.openxmlformats.org/officeDocument/2006/relationships/slide" Target="/ppt/slides/slide2.xml"/><Relationship Id="rId14"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3.xml"/><Relationship Id="rId3" Type="http://schemas.openxmlformats.org/officeDocument/2006/relationships/image" Target="../media/image78.png"/><Relationship Id="rId4" Type="http://schemas.openxmlformats.org/officeDocument/2006/relationships/image" Target="../media/image93.png"/><Relationship Id="rId9" Type="http://schemas.openxmlformats.org/officeDocument/2006/relationships/hyperlink" Target="https://mysteryscience.com/materials/material-properties" TargetMode="External"/><Relationship Id="rId5" Type="http://schemas.openxmlformats.org/officeDocument/2006/relationships/image" Target="../media/image92.png"/><Relationship Id="rId6" Type="http://schemas.openxmlformats.org/officeDocument/2006/relationships/image" Target="../media/image77.png"/><Relationship Id="rId7" Type="http://schemas.openxmlformats.org/officeDocument/2006/relationships/hyperlink" Target="https://mysteryscience.com/electricity/electricity-light-heat" TargetMode="External"/><Relationship Id="rId8" Type="http://schemas.openxmlformats.org/officeDocument/2006/relationships/hyperlink" Target="https://mysteryscience.com/materials/material-properties" TargetMode="External"/><Relationship Id="rId20" Type="http://schemas.openxmlformats.org/officeDocument/2006/relationships/hyperlink" Target="https://mysteryscience.com/materials/mystery-5/materials-properties-engineering/262" TargetMode="External"/><Relationship Id="rId22" Type="http://schemas.openxmlformats.org/officeDocument/2006/relationships/image" Target="../media/image3.png"/><Relationship Id="rId21" Type="http://schemas.openxmlformats.org/officeDocument/2006/relationships/hyperlink" Target="http://www.mysteryscience.com/docs/ngss" TargetMode="External"/><Relationship Id="rId24" Type="http://schemas.openxmlformats.org/officeDocument/2006/relationships/slide" Target="/ppt/slides/slide2.xml"/><Relationship Id="rId23" Type="http://schemas.openxmlformats.org/officeDocument/2006/relationships/slide" Target="/ppt/slides/slide2.xml"/><Relationship Id="rId26" Type="http://schemas.openxmlformats.org/officeDocument/2006/relationships/hyperlink" Target="https://mysteryscience.com/materials/mystery-6/soil-properties/805" TargetMode="External"/><Relationship Id="rId25" Type="http://schemas.openxmlformats.org/officeDocument/2006/relationships/image" Target="../media/image8.png"/><Relationship Id="rId11" Type="http://schemas.openxmlformats.org/officeDocument/2006/relationships/hyperlink" Target="https://mysteryscience.com/materials/mystery-1/materials-properties-engineering/64" TargetMode="External"/><Relationship Id="rId10" Type="http://schemas.openxmlformats.org/officeDocument/2006/relationships/hyperlink" Target="https://mysteryscience.com/materials/mystery-1/materials-properties-engineering/64" TargetMode="External"/><Relationship Id="rId13" Type="http://schemas.openxmlformats.org/officeDocument/2006/relationships/hyperlink" Target="https://mysteryscience.com/materials/mystery-2/classify-materials-insulators-properties/65" TargetMode="External"/><Relationship Id="rId12" Type="http://schemas.openxmlformats.org/officeDocument/2006/relationships/hyperlink" Target="https://mysteryscience.com/materials/mystery-2/classify-materials-insulators-properties/65" TargetMode="External"/><Relationship Id="rId15" Type="http://schemas.openxmlformats.org/officeDocument/2006/relationships/hyperlink" Target="https://mysteryscience.com/materials/mystery-5/materials-properties-engineering/262" TargetMode="External"/><Relationship Id="rId14" Type="http://schemas.openxmlformats.org/officeDocument/2006/relationships/hyperlink" Target="https://mysteryscience.com/materials/mystery-5/materials-properties-engineering/262" TargetMode="External"/><Relationship Id="rId17" Type="http://schemas.openxmlformats.org/officeDocument/2006/relationships/hyperlink" Target="https://mysteryscience.com/materials/mystery-6/soil-properties/805" TargetMode="External"/><Relationship Id="rId16" Type="http://schemas.openxmlformats.org/officeDocument/2006/relationships/hyperlink" Target="https://mysteryscience.com/materials/mystery-6/soil-properties/805" TargetMode="External"/><Relationship Id="rId19" Type="http://schemas.openxmlformats.org/officeDocument/2006/relationships/hyperlink" Target="https://mysteryscience.com/materials/mystery-1/materials-properties-engineering/64" TargetMode="External"/><Relationship Id="rId18" Type="http://schemas.openxmlformats.org/officeDocument/2006/relationships/hyperlink" Target="https://mysteryscience.com/materials/mystery-2/classify-materials-insulators-properties/65"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4.xml"/><Relationship Id="rId3" Type="http://schemas.openxmlformats.org/officeDocument/2006/relationships/image" Target="../media/image88.png"/><Relationship Id="rId4" Type="http://schemas.openxmlformats.org/officeDocument/2006/relationships/image" Target="../media/image76.png"/><Relationship Id="rId9" Type="http://schemas.openxmlformats.org/officeDocument/2006/relationships/hyperlink" Target="https://mysteryscience.com/materials/mystery-3/heating-cooling-phases-of-matter/66" TargetMode="External"/><Relationship Id="rId5" Type="http://schemas.openxmlformats.org/officeDocument/2006/relationships/image" Target="../media/image101.png"/><Relationship Id="rId6" Type="http://schemas.openxmlformats.org/officeDocument/2006/relationships/hyperlink" Target="https://mysteryscience.com/selection/heredity-survival-selection" TargetMode="External"/><Relationship Id="rId7" Type="http://schemas.openxmlformats.org/officeDocument/2006/relationships/hyperlink" Target="https://mysteryscience.com/materials/material-properties" TargetMode="External"/><Relationship Id="rId8" Type="http://schemas.openxmlformats.org/officeDocument/2006/relationships/hyperlink" Target="https://mysteryscience.com/materials/material-properties" TargetMode="External"/><Relationship Id="rId11" Type="http://schemas.openxmlformats.org/officeDocument/2006/relationships/hyperlink" Target="https://mysteryscience.com/materials/mystery-1/materials-properties-engineering/64" TargetMode="External"/><Relationship Id="rId10" Type="http://schemas.openxmlformats.org/officeDocument/2006/relationships/hyperlink" Target="https://mysteryscience.com/materials/mystery-3/heating-cooling-phases-of-matter/66" TargetMode="External"/><Relationship Id="rId13" Type="http://schemas.openxmlformats.org/officeDocument/2006/relationships/hyperlink" Target="http://www.mysteryscience.com/docs/ngss" TargetMode="External"/><Relationship Id="rId12" Type="http://schemas.openxmlformats.org/officeDocument/2006/relationships/hyperlink" Target="https://mysteryscience.com/materials/mystery-3/heating-cooling-phases-of-matter/66" TargetMode="External"/><Relationship Id="rId15" Type="http://schemas.openxmlformats.org/officeDocument/2006/relationships/slide" Target="/ppt/slides/slide2.xml"/><Relationship Id="rId14" Type="http://schemas.openxmlformats.org/officeDocument/2006/relationships/image" Target="../media/image3.png"/><Relationship Id="rId16" Type="http://schemas.openxmlformats.org/officeDocument/2006/relationships/image" Target="../media/image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5.xml"/><Relationship Id="rId3" Type="http://schemas.openxmlformats.org/officeDocument/2006/relationships/image" Target="../media/image96.png"/><Relationship Id="rId4" Type="http://schemas.openxmlformats.org/officeDocument/2006/relationships/slide" Target="/ppt/slides/slide28.xml"/><Relationship Id="rId9" Type="http://schemas.openxmlformats.org/officeDocument/2006/relationships/slide" Target="/ppt/slides/slide27.xml"/><Relationship Id="rId5" Type="http://schemas.openxmlformats.org/officeDocument/2006/relationships/image" Target="../media/image94.png"/><Relationship Id="rId6" Type="http://schemas.openxmlformats.org/officeDocument/2006/relationships/slide" Target="/ppt/slides/slide30.xml"/><Relationship Id="rId7" Type="http://schemas.openxmlformats.org/officeDocument/2006/relationships/slide" Target="/ppt/slides/slide26.xml"/><Relationship Id="rId8" Type="http://schemas.openxmlformats.org/officeDocument/2006/relationships/hyperlink" Target="https://mysteryscience.com/animals/fossils-changing-environments" TargetMode="External"/><Relationship Id="rId31" Type="http://schemas.openxmlformats.org/officeDocument/2006/relationships/slide" Target="/ppt/slides/slide2.xml"/><Relationship Id="rId30" Type="http://schemas.openxmlformats.org/officeDocument/2006/relationships/image" Target="../media/image3.png"/><Relationship Id="rId32" Type="http://schemas.openxmlformats.org/officeDocument/2006/relationships/image" Target="../media/image8.png"/><Relationship Id="rId20" Type="http://schemas.openxmlformats.org/officeDocument/2006/relationships/hyperlink" Target="http://mysteryscience.com/anchor" TargetMode="External"/><Relationship Id="rId22" Type="http://schemas.openxmlformats.org/officeDocument/2006/relationships/hyperlink" Target="https://mysteryscience.com/animal-secrets/animal-needs" TargetMode="External"/><Relationship Id="rId21" Type="http://schemas.openxmlformats.org/officeDocument/2006/relationships/hyperlink" Target="http://mysteryscience.com/anchor" TargetMode="External"/><Relationship Id="rId24" Type="http://schemas.openxmlformats.org/officeDocument/2006/relationships/slide" Target="/ppt/slides/slide26.xml"/><Relationship Id="rId23" Type="http://schemas.openxmlformats.org/officeDocument/2006/relationships/image" Target="../media/image84.png"/><Relationship Id="rId26" Type="http://schemas.openxmlformats.org/officeDocument/2006/relationships/slide" Target="/ppt/slides/slide32.xml"/><Relationship Id="rId25" Type="http://schemas.openxmlformats.org/officeDocument/2006/relationships/image" Target="../media/image87.png"/><Relationship Id="rId28" Type="http://schemas.openxmlformats.org/officeDocument/2006/relationships/slide" Target="/ppt/slides/slide27.xml"/><Relationship Id="rId27" Type="http://schemas.openxmlformats.org/officeDocument/2006/relationships/image" Target="../media/image107.png"/><Relationship Id="rId29" Type="http://schemas.openxmlformats.org/officeDocument/2006/relationships/hyperlink" Target="http://www.mysteryscience.com/docs/ngss" TargetMode="External"/><Relationship Id="rId11" Type="http://schemas.openxmlformats.org/officeDocument/2006/relationships/slide" Target="/ppt/slides/slide28.xml"/><Relationship Id="rId10" Type="http://schemas.openxmlformats.org/officeDocument/2006/relationships/hyperlink" Target="https://mysteryscience.com/circle-of-life/life-cycles" TargetMode="External"/><Relationship Id="rId13" Type="http://schemas.openxmlformats.org/officeDocument/2006/relationships/slide" Target="/ppt/slides/slide30.xml"/><Relationship Id="rId12" Type="http://schemas.openxmlformats.org/officeDocument/2006/relationships/hyperlink" Target="https://mysteryscience.com/selection/heredity-survival-selection" TargetMode="External"/><Relationship Id="rId15" Type="http://schemas.openxmlformats.org/officeDocument/2006/relationships/slide" Target="/ppt/slides/slide32.xml"/><Relationship Id="rId14" Type="http://schemas.openxmlformats.org/officeDocument/2006/relationships/hyperlink" Target="https://mysteryscience.com/weather/weather-climate" TargetMode="External"/><Relationship Id="rId17" Type="http://schemas.openxmlformats.org/officeDocument/2006/relationships/hyperlink" Target="http://mysteryscience.com/anchor" TargetMode="External"/><Relationship Id="rId16" Type="http://schemas.openxmlformats.org/officeDocument/2006/relationships/hyperlink" Target="https://mysteryscience.com/forces/forces-motion-magnets"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6.xml"/><Relationship Id="rId3" Type="http://schemas.openxmlformats.org/officeDocument/2006/relationships/image" Target="../media/image100.png"/><Relationship Id="rId4" Type="http://schemas.openxmlformats.org/officeDocument/2006/relationships/image" Target="../media/image120.jpg"/><Relationship Id="rId9" Type="http://schemas.openxmlformats.org/officeDocument/2006/relationships/hyperlink" Target="https://mysteryscience.com/animals/mystery-2/fossil-evidence-dinosaurs/967" TargetMode="External"/><Relationship Id="rId5" Type="http://schemas.openxmlformats.org/officeDocument/2006/relationships/image" Target="../media/image105.png"/><Relationship Id="rId6" Type="http://schemas.openxmlformats.org/officeDocument/2006/relationships/hyperlink" Target="https://mysteryscience.com/animals/mystery-1/habitats-fossils-environments-over-time/379" TargetMode="External"/><Relationship Id="rId7" Type="http://schemas.openxmlformats.org/officeDocument/2006/relationships/hyperlink" Target="https://mysteryscience.com/animals/mystery-1/habitats-fossils-environments-over-time/379" TargetMode="External"/><Relationship Id="rId8" Type="http://schemas.openxmlformats.org/officeDocument/2006/relationships/hyperlink" Target="https://mysteryscience.com/animals/mystery-2/fossil-evidence-dinosaurs/967" TargetMode="External"/><Relationship Id="rId20" Type="http://schemas.openxmlformats.org/officeDocument/2006/relationships/slide" Target="/ppt/slides/slide2.xml"/><Relationship Id="rId21" Type="http://schemas.openxmlformats.org/officeDocument/2006/relationships/image" Target="../media/image8.png"/><Relationship Id="rId11" Type="http://schemas.openxmlformats.org/officeDocument/2006/relationships/hyperlink" Target="https://mysteryscience.com/animals/mystery-2/fossil-evidence-dinosaurs/967" TargetMode="External"/><Relationship Id="rId10" Type="http://schemas.openxmlformats.org/officeDocument/2006/relationships/hyperlink" Target="https://mysteryscience.com/animals/mystery-3/fossil-evidence-trace-fossils-animal-behavior/417" TargetMode="External"/><Relationship Id="rId13" Type="http://schemas.openxmlformats.org/officeDocument/2006/relationships/hyperlink" Target="https://mysteryscience.com/animals/mystery-3/fossil-evidence-trace-fossils-animal-behavior/417" TargetMode="External"/><Relationship Id="rId12" Type="http://schemas.openxmlformats.org/officeDocument/2006/relationships/hyperlink" Target="https://mysteryscience.com/animals/mystery-1/habitats-fossils-environments-over-time/379" TargetMode="External"/><Relationship Id="rId15" Type="http://schemas.openxmlformats.org/officeDocument/2006/relationships/hyperlink" Target="https://mysteryscience.com/animals/fossils-animal-survival-heredity" TargetMode="External"/><Relationship Id="rId14" Type="http://schemas.openxmlformats.org/officeDocument/2006/relationships/hyperlink" Target="https://mysteryscience.com/animals/fossils-animal-survival-heredity" TargetMode="External"/><Relationship Id="rId17" Type="http://schemas.openxmlformats.org/officeDocument/2006/relationships/hyperlink" Target="http://www.mysteryscience.com/docs/ngss" TargetMode="External"/><Relationship Id="rId16" Type="http://schemas.openxmlformats.org/officeDocument/2006/relationships/hyperlink" Target="https://mysteryscience.com/animals/fossils-animal-survival-heredity" TargetMode="External"/><Relationship Id="rId19" Type="http://schemas.openxmlformats.org/officeDocument/2006/relationships/slide" Target="/ppt/slides/slide2.xml"/><Relationship Id="rId18" Type="http://schemas.openxmlformats.org/officeDocument/2006/relationships/image" Target="../media/image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7.xml"/><Relationship Id="rId3" Type="http://schemas.openxmlformats.org/officeDocument/2006/relationships/image" Target="../media/image91.png"/><Relationship Id="rId4" Type="http://schemas.openxmlformats.org/officeDocument/2006/relationships/image" Target="../media/image97.png"/><Relationship Id="rId9" Type="http://schemas.openxmlformats.org/officeDocument/2006/relationships/hyperlink" Target="https://mysteryscience.com/circle-of-life/mystery-1/animal-life-cycles/822" TargetMode="External"/><Relationship Id="rId5" Type="http://schemas.openxmlformats.org/officeDocument/2006/relationships/image" Target="../media/image103.png"/><Relationship Id="rId6" Type="http://schemas.openxmlformats.org/officeDocument/2006/relationships/image" Target="../media/image102.png"/><Relationship Id="rId7" Type="http://schemas.openxmlformats.org/officeDocument/2006/relationships/image" Target="../media/image98.png"/><Relationship Id="rId8" Type="http://schemas.openxmlformats.org/officeDocument/2006/relationships/hyperlink" Target="https://mysteryscience.com/circle-of-life/mystery-1/animal-life-cycles/822" TargetMode="External"/><Relationship Id="rId20" Type="http://schemas.openxmlformats.org/officeDocument/2006/relationships/hyperlink" Target="https://mysteryscience.com/circle-of-life/mystery-3/pollination-plant-reproduction/91" TargetMode="External"/><Relationship Id="rId22" Type="http://schemas.openxmlformats.org/officeDocument/2006/relationships/hyperlink" Target="https://mysteryscience.com/circle-of-life/life-cycles" TargetMode="External"/><Relationship Id="rId21" Type="http://schemas.openxmlformats.org/officeDocument/2006/relationships/hyperlink" Target="https://mysteryscience.com/circle-of-life/life-cycles" TargetMode="External"/><Relationship Id="rId24" Type="http://schemas.openxmlformats.org/officeDocument/2006/relationships/hyperlink" Target="http://www.mysteryscience.com/docs/ngss" TargetMode="External"/><Relationship Id="rId23" Type="http://schemas.openxmlformats.org/officeDocument/2006/relationships/hyperlink" Target="https://mysteryscience.com/circle-of-life/mystery-4/fruit-seeds-plant-reproduction/89" TargetMode="External"/><Relationship Id="rId26" Type="http://schemas.openxmlformats.org/officeDocument/2006/relationships/image" Target="../media/image3.png"/><Relationship Id="rId25" Type="http://schemas.openxmlformats.org/officeDocument/2006/relationships/hyperlink" Target="https://mysteryscience.com/circle-of-life/mystery-3/plant-life-cycles/832" TargetMode="External"/><Relationship Id="rId28" Type="http://schemas.openxmlformats.org/officeDocument/2006/relationships/slide" Target="/ppt/slides/slide2.xml"/><Relationship Id="rId27" Type="http://schemas.openxmlformats.org/officeDocument/2006/relationships/slide" Target="/ppt/slides/slide2.xml"/><Relationship Id="rId29" Type="http://schemas.openxmlformats.org/officeDocument/2006/relationships/image" Target="../media/image8.png"/><Relationship Id="rId11" Type="http://schemas.openxmlformats.org/officeDocument/2006/relationships/hyperlink" Target="https://mysteryscience.com/circle-of-life/mystery-2/environmental-change-engineering/266" TargetMode="External"/><Relationship Id="rId10" Type="http://schemas.openxmlformats.org/officeDocument/2006/relationships/hyperlink" Target="https://mysteryscience.com/circle-of-life/mystery-2/environmental-change-engineering/266" TargetMode="External"/><Relationship Id="rId13" Type="http://schemas.openxmlformats.org/officeDocument/2006/relationships/hyperlink" Target="https://mysteryscience.com/circle-of-life/mystery-3/pollination-plant-reproduction/91" TargetMode="External"/><Relationship Id="rId12" Type="http://schemas.openxmlformats.org/officeDocument/2006/relationships/hyperlink" Target="https://mysteryscience.com/circle-of-life/mystery-3/pollination-plant-reproduction/91" TargetMode="External"/><Relationship Id="rId15" Type="http://schemas.openxmlformats.org/officeDocument/2006/relationships/hyperlink" Target="https://mysteryscience.com/circle-of-life/mystery-4/fruit-seeds-plant-reproduction/89" TargetMode="External"/><Relationship Id="rId14" Type="http://schemas.openxmlformats.org/officeDocument/2006/relationships/hyperlink" Target="https://mysteryscience.com/circle-of-life/mystery-4/fruit-seeds-plant-reproduction/89" TargetMode="External"/><Relationship Id="rId17" Type="http://schemas.openxmlformats.org/officeDocument/2006/relationships/hyperlink" Target="https://mysteryscience.com/circle-of-life/mystery-3/plant-life-cycles/832" TargetMode="External"/><Relationship Id="rId16" Type="http://schemas.openxmlformats.org/officeDocument/2006/relationships/hyperlink" Target="https://mysteryscience.com/circle-of-life/mystery-3/plant-life-cycles/832" TargetMode="External"/><Relationship Id="rId19" Type="http://schemas.openxmlformats.org/officeDocument/2006/relationships/hyperlink" Target="https://mysteryscience.com/circle-of-life/mystery-1/animal-life-cycles/822" TargetMode="External"/><Relationship Id="rId18" Type="http://schemas.openxmlformats.org/officeDocument/2006/relationships/hyperlink" Target="https://mysteryscience.com/circle-of-life/mystery-2/environmental-change-engineering/266"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8.xml"/><Relationship Id="rId3" Type="http://schemas.openxmlformats.org/officeDocument/2006/relationships/hyperlink" Target="https://mysteryscience.com/selection/heredity-survival-selection" TargetMode="External"/><Relationship Id="rId4" Type="http://schemas.openxmlformats.org/officeDocument/2006/relationships/hyperlink" Target="https://mysteryscience.com/selection/heredity-survival-selection" TargetMode="External"/><Relationship Id="rId9" Type="http://schemas.openxmlformats.org/officeDocument/2006/relationships/image" Target="../media/image3.png"/><Relationship Id="rId5" Type="http://schemas.openxmlformats.org/officeDocument/2006/relationships/hyperlink" Target="https://mysteryscience.com/selection/heredity-survival-selection" TargetMode="External"/><Relationship Id="rId6" Type="http://schemas.openxmlformats.org/officeDocument/2006/relationships/hyperlink" Target="https://mysteryscience.com/selection/heredity-survival-selection" TargetMode="External"/><Relationship Id="rId7" Type="http://schemas.openxmlformats.org/officeDocument/2006/relationships/hyperlink" Target="https://mysteryscience.com/selection/heredity-survival-selection" TargetMode="External"/><Relationship Id="rId8" Type="http://schemas.openxmlformats.org/officeDocument/2006/relationships/hyperlink" Target="http://www.mysteryscience.com/docs/ngss" TargetMode="External"/><Relationship Id="rId20" Type="http://schemas.openxmlformats.org/officeDocument/2006/relationships/hyperlink" Target="https://mysteryscience.com/selection/mystery-3/trait-variation-survival-natural-selection/1176" TargetMode="External"/><Relationship Id="rId11" Type="http://schemas.openxmlformats.org/officeDocument/2006/relationships/image" Target="../media/image8.png"/><Relationship Id="rId10" Type="http://schemas.openxmlformats.org/officeDocument/2006/relationships/slide" Target="/ppt/slides/slide2.xml"/><Relationship Id="rId13" Type="http://schemas.openxmlformats.org/officeDocument/2006/relationships/image" Target="../media/image113.png"/><Relationship Id="rId12" Type="http://schemas.openxmlformats.org/officeDocument/2006/relationships/image" Target="../media/image125.png"/><Relationship Id="rId15" Type="http://schemas.openxmlformats.org/officeDocument/2006/relationships/hyperlink" Target="https://mysteryscience.com/selection/mystery-1/traits-inheritance/1137" TargetMode="External"/><Relationship Id="rId14" Type="http://schemas.openxmlformats.org/officeDocument/2006/relationships/image" Target="../media/image135.png"/><Relationship Id="rId17" Type="http://schemas.openxmlformats.org/officeDocument/2006/relationships/hyperlink" Target="https://mysteryscience.com/selection/mystery-3/trait-variation-survival-natural-selection/1176" TargetMode="External"/><Relationship Id="rId16" Type="http://schemas.openxmlformats.org/officeDocument/2006/relationships/hyperlink" Target="https://mysteryscience.com/selection/mystery-2/trait-variation-inheritance-artificial-selection/1139" TargetMode="External"/><Relationship Id="rId19" Type="http://schemas.openxmlformats.org/officeDocument/2006/relationships/hyperlink" Target="https://mysteryscience.com/selection/mystery-2/trait-variation-inheritance-artificial-selection/1139" TargetMode="External"/><Relationship Id="rId18" Type="http://schemas.openxmlformats.org/officeDocument/2006/relationships/hyperlink" Target="https://mysteryscience.com/selection/mystery-1/traits-inheritance/1137"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9.xml"/><Relationship Id="rId3" Type="http://schemas.openxmlformats.org/officeDocument/2006/relationships/image" Target="../media/image106.png"/><Relationship Id="rId4" Type="http://schemas.openxmlformats.org/officeDocument/2006/relationships/image" Target="../media/image104.png"/><Relationship Id="rId9" Type="http://schemas.openxmlformats.org/officeDocument/2006/relationships/hyperlink" Target="https://mysteryscience.com/selection/heredity-survival-selection" TargetMode="External"/><Relationship Id="rId5" Type="http://schemas.openxmlformats.org/officeDocument/2006/relationships/hyperlink" Target="https://mysteryscience.com/animals/mystery-6/animal-groups-survival/265" TargetMode="External"/><Relationship Id="rId6" Type="http://schemas.openxmlformats.org/officeDocument/2006/relationships/hyperlink" Target="https://mysteryscience.com/animals/mystery-8/traits-environmental-variation/267" TargetMode="External"/><Relationship Id="rId7" Type="http://schemas.openxmlformats.org/officeDocument/2006/relationships/hyperlink" Target="https://mysteryscience.com/selection/heredity-survival-selection" TargetMode="External"/><Relationship Id="rId8" Type="http://schemas.openxmlformats.org/officeDocument/2006/relationships/hyperlink" Target="https://mysteryscience.com/selection/heredity-survival-selection" TargetMode="External"/><Relationship Id="rId11" Type="http://schemas.openxmlformats.org/officeDocument/2006/relationships/hyperlink" Target="https://mysteryscience.com/selection/heredity-survival-selection" TargetMode="External"/><Relationship Id="rId10" Type="http://schemas.openxmlformats.org/officeDocument/2006/relationships/hyperlink" Target="https://mysteryscience.com/selection/heredity-survival-selection" TargetMode="External"/><Relationship Id="rId13" Type="http://schemas.openxmlformats.org/officeDocument/2006/relationships/hyperlink" Target="https://mysteryscience.com/animals/mystery-8/traits-environmental-variation/267" TargetMode="External"/><Relationship Id="rId12" Type="http://schemas.openxmlformats.org/officeDocument/2006/relationships/hyperlink" Target="https://mysteryscience.com/animals/mystery-6/animal-groups-survival/265" TargetMode="External"/><Relationship Id="rId15" Type="http://schemas.openxmlformats.org/officeDocument/2006/relationships/image" Target="../media/image3.png"/><Relationship Id="rId14" Type="http://schemas.openxmlformats.org/officeDocument/2006/relationships/hyperlink" Target="http://www.mysteryscience.com/docs/ngss" TargetMode="External"/><Relationship Id="rId17" Type="http://schemas.openxmlformats.org/officeDocument/2006/relationships/image" Target="../media/image8.png"/><Relationship Id="rId16" Type="http://schemas.openxmlformats.org/officeDocument/2006/relationships/slide" Target="/ppt/slides/slid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0.xml"/><Relationship Id="rId3" Type="http://schemas.openxmlformats.org/officeDocument/2006/relationships/image" Target="../media/image109.png"/><Relationship Id="rId4" Type="http://schemas.openxmlformats.org/officeDocument/2006/relationships/image" Target="../media/image94.png"/><Relationship Id="rId9" Type="http://schemas.openxmlformats.org/officeDocument/2006/relationships/hyperlink" Target="https://mysteryscience.com/weather/mystery-2/local-weather-patterns-weather-prediction/47" TargetMode="External"/><Relationship Id="rId5" Type="http://schemas.openxmlformats.org/officeDocument/2006/relationships/image" Target="../media/image108.png"/><Relationship Id="rId6" Type="http://schemas.openxmlformats.org/officeDocument/2006/relationships/hyperlink" Target="https://mysteryscience.com/weather/mystery-1/water-cycle-phases-of-matter/46" TargetMode="External"/><Relationship Id="rId7" Type="http://schemas.openxmlformats.org/officeDocument/2006/relationships/hyperlink" Target="https://mysteryscience.com/weather/mystery-1/water-cycle-phases-of-matter/46" TargetMode="External"/><Relationship Id="rId8" Type="http://schemas.openxmlformats.org/officeDocument/2006/relationships/hyperlink" Target="https://mysteryscience.com/weather/mystery-2/local-weather-patterns-weather-prediction/47" TargetMode="External"/><Relationship Id="rId20" Type="http://schemas.openxmlformats.org/officeDocument/2006/relationships/slide" Target="/ppt/slides/slide2.xml"/><Relationship Id="rId21" Type="http://schemas.openxmlformats.org/officeDocument/2006/relationships/image" Target="../media/image8.png"/><Relationship Id="rId11" Type="http://schemas.openxmlformats.org/officeDocument/2006/relationships/hyperlink" Target="https://mysteryscience.com/weather/mystery-3/seasonal-weather-patterns/828" TargetMode="External"/><Relationship Id="rId10" Type="http://schemas.openxmlformats.org/officeDocument/2006/relationships/hyperlink" Target="https://mysteryscience.com/weather/mystery-3/seasonal-weather-patterns/828" TargetMode="External"/><Relationship Id="rId13" Type="http://schemas.openxmlformats.org/officeDocument/2006/relationships/hyperlink" Target="https://mysteryscience.com/weather/mystery-1/water-cycle-phases-of-matter/46" TargetMode="External"/><Relationship Id="rId12" Type="http://schemas.openxmlformats.org/officeDocument/2006/relationships/hyperlink" Target="https://mysteryscience.com/weather/mystery-2/local-weather-patterns-weather-prediction/47" TargetMode="External"/><Relationship Id="rId15" Type="http://schemas.openxmlformats.org/officeDocument/2006/relationships/hyperlink" Target="https://mysteryscience.com/weather/weather-climate" TargetMode="External"/><Relationship Id="rId14" Type="http://schemas.openxmlformats.org/officeDocument/2006/relationships/hyperlink" Target="https://mysteryscience.com/weather/mystery-3/seasonal-weather-patterns/828" TargetMode="External"/><Relationship Id="rId17" Type="http://schemas.openxmlformats.org/officeDocument/2006/relationships/hyperlink" Target="http://www.mysteryscience.com/docs/ngss" TargetMode="External"/><Relationship Id="rId16" Type="http://schemas.openxmlformats.org/officeDocument/2006/relationships/hyperlink" Target="https://mysteryscience.com/weather/weather-climate" TargetMode="External"/><Relationship Id="rId19" Type="http://schemas.openxmlformats.org/officeDocument/2006/relationships/slide" Target="/ppt/slides/slide2.xml"/><Relationship Id="rId18" Type="http://schemas.openxmlformats.org/officeDocument/2006/relationships/image" Target="../media/image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1.xml"/><Relationship Id="rId3" Type="http://schemas.openxmlformats.org/officeDocument/2006/relationships/image" Target="../media/image114.png"/><Relationship Id="rId4" Type="http://schemas.openxmlformats.org/officeDocument/2006/relationships/image" Target="../media/image121.png"/><Relationship Id="rId9" Type="http://schemas.openxmlformats.org/officeDocument/2006/relationships/hyperlink" Target="https://mysteryscience.com/weather/mystery-4/natural-hazards-engineering/153" TargetMode="External"/><Relationship Id="rId5" Type="http://schemas.openxmlformats.org/officeDocument/2006/relationships/hyperlink" Target="https://mysteryscience.com/weather/mystery-3/climate-geography-global-weather-patterns/98" TargetMode="External"/><Relationship Id="rId6" Type="http://schemas.openxmlformats.org/officeDocument/2006/relationships/hyperlink" Target="https://mysteryscience.com/weather/mystery-3/climate-geography-global-weather-patterns/98" TargetMode="External"/><Relationship Id="rId7" Type="http://schemas.openxmlformats.org/officeDocument/2006/relationships/hyperlink" Target="https://mysteryscience.com/weather/mystery-4/natural-hazards-engineering/153" TargetMode="External"/><Relationship Id="rId8" Type="http://schemas.openxmlformats.org/officeDocument/2006/relationships/hyperlink" Target="https://mysteryscience.com/weather/mystery-4/natural-hazards-engineering/153" TargetMode="External"/><Relationship Id="rId11" Type="http://schemas.openxmlformats.org/officeDocument/2006/relationships/hyperlink" Target="https://mysteryscience.com/weather/weather-climate" TargetMode="External"/><Relationship Id="rId10" Type="http://schemas.openxmlformats.org/officeDocument/2006/relationships/hyperlink" Target="https://mysteryscience.com/weather/mystery-3/climate-geography-global-weather-patterns/98" TargetMode="External"/><Relationship Id="rId13" Type="http://schemas.openxmlformats.org/officeDocument/2006/relationships/hyperlink" Target="http://www.mysteryscience.com/docs/ngss" TargetMode="External"/><Relationship Id="rId12" Type="http://schemas.openxmlformats.org/officeDocument/2006/relationships/hyperlink" Target="https://mysteryscience.com/weather/weather-climate" TargetMode="External"/><Relationship Id="rId15" Type="http://schemas.openxmlformats.org/officeDocument/2006/relationships/slide" Target="/ppt/slides/slide2.xml"/><Relationship Id="rId14" Type="http://schemas.openxmlformats.org/officeDocument/2006/relationships/image" Target="../media/image3.png"/><Relationship Id="rId17" Type="http://schemas.openxmlformats.org/officeDocument/2006/relationships/image" Target="../media/image8.png"/><Relationship Id="rId16" Type="http://schemas.openxmlformats.org/officeDocument/2006/relationships/slide" Target="/ppt/slides/slid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2.xml"/><Relationship Id="rId3" Type="http://schemas.openxmlformats.org/officeDocument/2006/relationships/image" Target="../media/image132.jpg"/><Relationship Id="rId4" Type="http://schemas.openxmlformats.org/officeDocument/2006/relationships/image" Target="../media/image117.png"/><Relationship Id="rId9" Type="http://schemas.openxmlformats.org/officeDocument/2006/relationships/hyperlink" Target="https://mysteryscience.com/forces/mystery-2/balanced-forces-engineering/43" TargetMode="External"/><Relationship Id="rId5" Type="http://schemas.openxmlformats.org/officeDocument/2006/relationships/image" Target="../media/image122.png"/><Relationship Id="rId6" Type="http://schemas.openxmlformats.org/officeDocument/2006/relationships/hyperlink" Target="https://mysteryscience.com/forces/mystery-1/balanced-unbalanced-forces/111" TargetMode="External"/><Relationship Id="rId7" Type="http://schemas.openxmlformats.org/officeDocument/2006/relationships/hyperlink" Target="https://mysteryscience.com/forces/mystery-1/balanced-unbalanced-forces/111" TargetMode="External"/><Relationship Id="rId8" Type="http://schemas.openxmlformats.org/officeDocument/2006/relationships/hyperlink" Target="https://mysteryscience.com/forces/mystery-2/balanced-forces-engineering/43" TargetMode="External"/><Relationship Id="rId20" Type="http://schemas.openxmlformats.org/officeDocument/2006/relationships/hyperlink" Target="https://mysteryscience.com/forces/forces-motion-magnets" TargetMode="External"/><Relationship Id="rId22" Type="http://schemas.openxmlformats.org/officeDocument/2006/relationships/image" Target="../media/image3.png"/><Relationship Id="rId21" Type="http://schemas.openxmlformats.org/officeDocument/2006/relationships/hyperlink" Target="http://www.mysteryscience.com/docs/ngss" TargetMode="External"/><Relationship Id="rId24" Type="http://schemas.openxmlformats.org/officeDocument/2006/relationships/slide" Target="/ppt/slides/slide2.xml"/><Relationship Id="rId23" Type="http://schemas.openxmlformats.org/officeDocument/2006/relationships/slide" Target="/ppt/slides/slide2.xml"/><Relationship Id="rId25" Type="http://schemas.openxmlformats.org/officeDocument/2006/relationships/image" Target="../media/image8.png"/><Relationship Id="rId11" Type="http://schemas.openxmlformats.org/officeDocument/2006/relationships/hyperlink" Target="https://mysteryscience.com/forces/mystery-3/patterns-of-motion-gravity-friction/1000" TargetMode="External"/><Relationship Id="rId10" Type="http://schemas.openxmlformats.org/officeDocument/2006/relationships/hyperlink" Target="https://mysteryscience.com/forces/mystery-3/patterns-of-motion-gravity-friction/1000" TargetMode="External"/><Relationship Id="rId13" Type="http://schemas.openxmlformats.org/officeDocument/2006/relationships/hyperlink" Target="https://mysteryscience.com/forces/mystery-3/patterns-of-motion-gravity-friction/1000" TargetMode="External"/><Relationship Id="rId12" Type="http://schemas.openxmlformats.org/officeDocument/2006/relationships/hyperlink" Target="https://mysteryscience.com/forces/mystery-3/patterns-of-motion-gravity-friction/1000" TargetMode="External"/><Relationship Id="rId15" Type="http://schemas.openxmlformats.org/officeDocument/2006/relationships/hyperlink" Target="https://mysteryscience.com/forces/mystery-1/balanced-unbalanced-forces/111" TargetMode="External"/><Relationship Id="rId14" Type="http://schemas.openxmlformats.org/officeDocument/2006/relationships/hyperlink" Target="https://mysteryscience.com/forces/mystery-2/balanced-forces-engineering/43" TargetMode="External"/><Relationship Id="rId17" Type="http://schemas.openxmlformats.org/officeDocument/2006/relationships/hyperlink" Target="https://mysteryscience.com/forces/forces-motion-magnets" TargetMode="External"/><Relationship Id="rId16" Type="http://schemas.openxmlformats.org/officeDocument/2006/relationships/hyperlink" Target="https://mysteryscience.com/forces/mystery-3/patterns-of-motion-gravity-friction/1000" TargetMode="External"/><Relationship Id="rId19" Type="http://schemas.openxmlformats.org/officeDocument/2006/relationships/hyperlink" Target="https://mysteryscience.com/forces/forces-motion-magnets" TargetMode="External"/><Relationship Id="rId18" Type="http://schemas.openxmlformats.org/officeDocument/2006/relationships/hyperlink" Target="https://mysteryscience.com/forces/forces-motion-magnet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3.xml"/><Relationship Id="rId3" Type="http://schemas.openxmlformats.org/officeDocument/2006/relationships/image" Target="../media/image115.png"/><Relationship Id="rId4" Type="http://schemas.openxmlformats.org/officeDocument/2006/relationships/image" Target="../media/image129.png"/><Relationship Id="rId9" Type="http://schemas.openxmlformats.org/officeDocument/2006/relationships/hyperlink" Target="https://mysteryscience.com/forces/mystery-5/magnets-engineering/151" TargetMode="External"/><Relationship Id="rId5" Type="http://schemas.openxmlformats.org/officeDocument/2006/relationships/hyperlink" Target="https://mysteryscience.com/forces/mystery-4/magnets-forces/45" TargetMode="External"/><Relationship Id="rId6" Type="http://schemas.openxmlformats.org/officeDocument/2006/relationships/hyperlink" Target="https://mysteryscience.com/forces/mystery-4/magnets-forces/45" TargetMode="External"/><Relationship Id="rId7" Type="http://schemas.openxmlformats.org/officeDocument/2006/relationships/hyperlink" Target="https://mysteryscience.com/forces/mystery-5/magnets-engineering/151" TargetMode="External"/><Relationship Id="rId8" Type="http://schemas.openxmlformats.org/officeDocument/2006/relationships/hyperlink" Target="https://mysteryscience.com/forces/mystery-5/magnets-engineering/151" TargetMode="External"/><Relationship Id="rId11" Type="http://schemas.openxmlformats.org/officeDocument/2006/relationships/hyperlink" Target="https://mysteryscience.com/forces/forces-motion-magnets" TargetMode="External"/><Relationship Id="rId10" Type="http://schemas.openxmlformats.org/officeDocument/2006/relationships/hyperlink" Target="https://mysteryscience.com/forces/mystery-4/magnets-forces/45" TargetMode="External"/><Relationship Id="rId13" Type="http://schemas.openxmlformats.org/officeDocument/2006/relationships/hyperlink" Target="https://mysteryscience.com/forces/forces-motion-magnets" TargetMode="External"/><Relationship Id="rId12" Type="http://schemas.openxmlformats.org/officeDocument/2006/relationships/hyperlink" Target="https://mysteryscience.com/forces/forces-motion-magnets" TargetMode="External"/><Relationship Id="rId15" Type="http://schemas.openxmlformats.org/officeDocument/2006/relationships/hyperlink" Target="http://www.mysteryscience.com/docs/ngss" TargetMode="External"/><Relationship Id="rId14" Type="http://schemas.openxmlformats.org/officeDocument/2006/relationships/hyperlink" Target="https://mysteryscience.com/forces/forces-motion-magnets" TargetMode="External"/><Relationship Id="rId17" Type="http://schemas.openxmlformats.org/officeDocument/2006/relationships/slide" Target="/ppt/slides/slide2.xml"/><Relationship Id="rId16" Type="http://schemas.openxmlformats.org/officeDocument/2006/relationships/image" Target="../media/image3.png"/><Relationship Id="rId19" Type="http://schemas.openxmlformats.org/officeDocument/2006/relationships/image" Target="../media/image8.png"/><Relationship Id="rId18" Type="http://schemas.openxmlformats.org/officeDocument/2006/relationships/slide" Target="/ppt/slides/slid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4.xml"/><Relationship Id="rId3" Type="http://schemas.openxmlformats.org/officeDocument/2006/relationships/slide" Target="/ppt/slides/slide35.xml"/><Relationship Id="rId4" Type="http://schemas.openxmlformats.org/officeDocument/2006/relationships/hyperlink" Target="https://mysteryscience.com/body/human-body-vision-the-brain" TargetMode="External"/><Relationship Id="rId9" Type="http://schemas.openxmlformats.org/officeDocument/2006/relationships/slide" Target="/ppt/slides/slide38.xml"/><Relationship Id="rId5" Type="http://schemas.openxmlformats.org/officeDocument/2006/relationships/slide" Target="/ppt/slides/slide36.xml"/><Relationship Id="rId6" Type="http://schemas.openxmlformats.org/officeDocument/2006/relationships/hyperlink" Target="https://mysteryscience.com/adaptations/animal-plant-adaptations" TargetMode="External"/><Relationship Id="rId7" Type="http://schemas.openxmlformats.org/officeDocument/2006/relationships/slide" Target="/ppt/slides/slide37.xml"/><Relationship Id="rId8" Type="http://schemas.openxmlformats.org/officeDocument/2006/relationships/hyperlink" Target="https://mysteryscience.com/rocks/earth-s-features-processes" TargetMode="External"/><Relationship Id="rId31" Type="http://schemas.openxmlformats.org/officeDocument/2006/relationships/slide" Target="/ppt/slides/slide38.xml"/><Relationship Id="rId30" Type="http://schemas.openxmlformats.org/officeDocument/2006/relationships/slide" Target="/ppt/slides/slide38.xml"/><Relationship Id="rId33" Type="http://schemas.openxmlformats.org/officeDocument/2006/relationships/image" Target="../media/image130.jpg"/><Relationship Id="rId32" Type="http://schemas.openxmlformats.org/officeDocument/2006/relationships/slide" Target="/ppt/slides/slide38.xml"/><Relationship Id="rId35" Type="http://schemas.openxmlformats.org/officeDocument/2006/relationships/image" Target="../media/image124.png"/><Relationship Id="rId34" Type="http://schemas.openxmlformats.org/officeDocument/2006/relationships/slide" Target="/ppt/slides/slide39.xml"/><Relationship Id="rId37" Type="http://schemas.openxmlformats.org/officeDocument/2006/relationships/image" Target="../media/image3.png"/><Relationship Id="rId36" Type="http://schemas.openxmlformats.org/officeDocument/2006/relationships/slide" Target="/ppt/slides/slide36.xml"/><Relationship Id="rId39" Type="http://schemas.openxmlformats.org/officeDocument/2006/relationships/image" Target="../media/image8.png"/><Relationship Id="rId38" Type="http://schemas.openxmlformats.org/officeDocument/2006/relationships/slide" Target="/ppt/slides/slide2.xml"/><Relationship Id="rId20" Type="http://schemas.openxmlformats.org/officeDocument/2006/relationships/hyperlink" Target="http://mysteryscience.com/anchor" TargetMode="External"/><Relationship Id="rId22" Type="http://schemas.openxmlformats.org/officeDocument/2006/relationships/image" Target="../media/image112.png"/><Relationship Id="rId21" Type="http://schemas.openxmlformats.org/officeDocument/2006/relationships/hyperlink" Target="http://www.mysteryscience.com/docs/ngss" TargetMode="External"/><Relationship Id="rId24" Type="http://schemas.openxmlformats.org/officeDocument/2006/relationships/image" Target="../media/image118.png"/><Relationship Id="rId23" Type="http://schemas.openxmlformats.org/officeDocument/2006/relationships/slide" Target="/ppt/slides/slide37.xml"/><Relationship Id="rId26" Type="http://schemas.openxmlformats.org/officeDocument/2006/relationships/slide" Target="/ppt/slides/slide41.xml"/><Relationship Id="rId25" Type="http://schemas.openxmlformats.org/officeDocument/2006/relationships/slide" Target="/ppt/slides/slide41.xml"/><Relationship Id="rId28" Type="http://schemas.openxmlformats.org/officeDocument/2006/relationships/slide" Target="/ppt/slides/slide35.xml"/><Relationship Id="rId27" Type="http://schemas.openxmlformats.org/officeDocument/2006/relationships/image" Target="../media/image136.png"/><Relationship Id="rId29" Type="http://schemas.openxmlformats.org/officeDocument/2006/relationships/image" Target="../media/image119.png"/><Relationship Id="rId11" Type="http://schemas.openxmlformats.org/officeDocument/2006/relationships/slide" Target="/ppt/slides/slide39.xml"/><Relationship Id="rId10" Type="http://schemas.openxmlformats.org/officeDocument/2006/relationships/hyperlink" Target="https://mysteryscience.com/waves/sound-waves-communication" TargetMode="External"/><Relationship Id="rId13" Type="http://schemas.openxmlformats.org/officeDocument/2006/relationships/slide" Target="/ppt/slides/slide41.xml"/><Relationship Id="rId12" Type="http://schemas.openxmlformats.org/officeDocument/2006/relationships/hyperlink" Target="https://mysteryscience.com/energy/energy-energy-transfer-electricity" TargetMode="External"/><Relationship Id="rId15" Type="http://schemas.openxmlformats.org/officeDocument/2006/relationships/hyperlink" Target="http://mysteryscience.com/anchor" TargetMode="External"/><Relationship Id="rId14" Type="http://schemas.openxmlformats.org/officeDocument/2006/relationships/hyperlink" Target="https://mysteryscience.com/electricity/electricity-light-heat" TargetMode="Externa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5.xml"/><Relationship Id="rId3" Type="http://schemas.openxmlformats.org/officeDocument/2006/relationships/image" Target="../media/image144.png"/><Relationship Id="rId4" Type="http://schemas.openxmlformats.org/officeDocument/2006/relationships/image" Target="../media/image131.png"/><Relationship Id="rId9" Type="http://schemas.openxmlformats.org/officeDocument/2006/relationships/hyperlink" Target="https://mysteryscience.com/body/mystery-2/light-eyes-vision/60" TargetMode="External"/><Relationship Id="rId5" Type="http://schemas.openxmlformats.org/officeDocument/2006/relationships/image" Target="../media/image137.png"/><Relationship Id="rId6" Type="http://schemas.openxmlformats.org/officeDocument/2006/relationships/image" Target="../media/image136.png"/><Relationship Id="rId7" Type="http://schemas.openxmlformats.org/officeDocument/2006/relationships/hyperlink" Target="https://mysteryscience.com/body/mystery-1/muscles-skeleton/59" TargetMode="External"/><Relationship Id="rId8" Type="http://schemas.openxmlformats.org/officeDocument/2006/relationships/hyperlink" Target="https://mysteryscience.com/body/mystery-1/muscles-skeleton/59" TargetMode="External"/><Relationship Id="rId20" Type="http://schemas.openxmlformats.org/officeDocument/2006/relationships/hyperlink" Target="https://mysteryscience.com/body/mystery-4/brain-nerves-information-processing/62" TargetMode="External"/><Relationship Id="rId22" Type="http://schemas.openxmlformats.org/officeDocument/2006/relationships/image" Target="../media/image3.png"/><Relationship Id="rId21" Type="http://schemas.openxmlformats.org/officeDocument/2006/relationships/hyperlink" Target="http://www.mysteryscience.com/docs/ngss" TargetMode="External"/><Relationship Id="rId24" Type="http://schemas.openxmlformats.org/officeDocument/2006/relationships/slide" Target="/ppt/slides/slide2.xml"/><Relationship Id="rId23" Type="http://schemas.openxmlformats.org/officeDocument/2006/relationships/slide" Target="/ppt/slides/slide2.xml"/><Relationship Id="rId25" Type="http://schemas.openxmlformats.org/officeDocument/2006/relationships/image" Target="../media/image8.png"/><Relationship Id="rId11" Type="http://schemas.openxmlformats.org/officeDocument/2006/relationships/hyperlink" Target="https://mysteryscience.com/body/mystery-3/structure-function-of-eyes/61" TargetMode="External"/><Relationship Id="rId10" Type="http://schemas.openxmlformats.org/officeDocument/2006/relationships/hyperlink" Target="https://mysteryscience.com/body/mystery-2/light-eyes-vision/60" TargetMode="External"/><Relationship Id="rId13" Type="http://schemas.openxmlformats.org/officeDocument/2006/relationships/hyperlink" Target="https://mysteryscience.com/body/mystery-4/brain-nerves-information-processing/62" TargetMode="External"/><Relationship Id="rId12" Type="http://schemas.openxmlformats.org/officeDocument/2006/relationships/hyperlink" Target="https://mysteryscience.com/body/mystery-3/structure-function-of-eyes/61" TargetMode="External"/><Relationship Id="rId15" Type="http://schemas.openxmlformats.org/officeDocument/2006/relationships/hyperlink" Target="https://mysteryscience.com/body/mystery-2/light-eyes-vision/60" TargetMode="External"/><Relationship Id="rId14" Type="http://schemas.openxmlformats.org/officeDocument/2006/relationships/hyperlink" Target="https://mysteryscience.com/body/mystery-4/brain-nerves-information-processing/62" TargetMode="External"/><Relationship Id="rId17" Type="http://schemas.openxmlformats.org/officeDocument/2006/relationships/hyperlink" Target="https://mysteryscience.com/body/mystery-3/structure-function-of-eyes/61" TargetMode="External"/><Relationship Id="rId16" Type="http://schemas.openxmlformats.org/officeDocument/2006/relationships/hyperlink" Target="https://mysteryscience.com/body/mystery-1/muscles-skeleton/59" TargetMode="External"/><Relationship Id="rId19" Type="http://schemas.openxmlformats.org/officeDocument/2006/relationships/hyperlink" Target="https://mysteryscience.com/body/human-body-vision-the-brain" TargetMode="External"/><Relationship Id="rId18" Type="http://schemas.openxmlformats.org/officeDocument/2006/relationships/hyperlink" Target="https://mysteryscience.com/body/human-body-vision-the-brain"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6.xml"/><Relationship Id="rId3" Type="http://schemas.openxmlformats.org/officeDocument/2006/relationships/image" Target="../media/image128.png"/><Relationship Id="rId4" Type="http://schemas.openxmlformats.org/officeDocument/2006/relationships/image" Target="../media/image152.png"/><Relationship Id="rId9" Type="http://schemas.openxmlformats.org/officeDocument/2006/relationships/hyperlink" Target="https://mysteryscience.com/adaptations/mystery-2/learned-behavior-instinct/1091" TargetMode="External"/><Relationship Id="rId5" Type="http://schemas.openxmlformats.org/officeDocument/2006/relationships/image" Target="../media/image133.png"/><Relationship Id="rId6" Type="http://schemas.openxmlformats.org/officeDocument/2006/relationships/hyperlink" Target="https://mysteryscience.com/adaptations/mystery-1/animal-adaptations/1088" TargetMode="External"/><Relationship Id="rId7" Type="http://schemas.openxmlformats.org/officeDocument/2006/relationships/hyperlink" Target="https://mysteryscience.com/adaptations/mystery-2/learned-behavior-instinct/1091" TargetMode="External"/><Relationship Id="rId8" Type="http://schemas.openxmlformats.org/officeDocument/2006/relationships/hyperlink" Target="https://mysteryscience.com/adaptations/mystery-3/plant-adaptations/1090" TargetMode="External"/><Relationship Id="rId11" Type="http://schemas.openxmlformats.org/officeDocument/2006/relationships/hyperlink" Target="https://mysteryscience.com/adaptations/mystery-3/plant-adaptations/1090" TargetMode="External"/><Relationship Id="rId10" Type="http://schemas.openxmlformats.org/officeDocument/2006/relationships/hyperlink" Target="https://mysteryscience.com/adaptations/mystery-1/animal-adaptations/1088" TargetMode="External"/><Relationship Id="rId13" Type="http://schemas.openxmlformats.org/officeDocument/2006/relationships/hyperlink" Target="https://mysteryscience.com/adaptations/animal-plant-adaptations" TargetMode="External"/><Relationship Id="rId12" Type="http://schemas.openxmlformats.org/officeDocument/2006/relationships/hyperlink" Target="https://mysteryscience.com/adaptations/animal-plant-adaptations" TargetMode="External"/><Relationship Id="rId15" Type="http://schemas.openxmlformats.org/officeDocument/2006/relationships/image" Target="../media/image3.png"/><Relationship Id="rId14" Type="http://schemas.openxmlformats.org/officeDocument/2006/relationships/hyperlink" Target="http://www.mysteryscience.com/docs/ngss" TargetMode="External"/><Relationship Id="rId17" Type="http://schemas.openxmlformats.org/officeDocument/2006/relationships/image" Target="../media/image8.png"/><Relationship Id="rId16" Type="http://schemas.openxmlformats.org/officeDocument/2006/relationships/slide" Target="/ppt/slides/slide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7.xml"/><Relationship Id="rId3" Type="http://schemas.openxmlformats.org/officeDocument/2006/relationships/image" Target="../media/image159.png"/><Relationship Id="rId4" Type="http://schemas.openxmlformats.org/officeDocument/2006/relationships/image" Target="../media/image140.png"/><Relationship Id="rId9" Type="http://schemas.openxmlformats.org/officeDocument/2006/relationships/hyperlink" Target="https://mysteryscience.com/rocks/mystery-1/volcanoes-patterns-of-earth-s-features/53" TargetMode="External"/><Relationship Id="rId5" Type="http://schemas.openxmlformats.org/officeDocument/2006/relationships/image" Target="../media/image139.png"/><Relationship Id="rId6" Type="http://schemas.openxmlformats.org/officeDocument/2006/relationships/image" Target="../media/image141.png"/><Relationship Id="rId7" Type="http://schemas.openxmlformats.org/officeDocument/2006/relationships/image" Target="../media/image151.png"/><Relationship Id="rId8" Type="http://schemas.openxmlformats.org/officeDocument/2006/relationships/hyperlink" Target="https://mysteryscience.com/rocks/mystery-1/volcanoes-patterns-of-earth-s-features/53" TargetMode="External"/><Relationship Id="rId31" Type="http://schemas.openxmlformats.org/officeDocument/2006/relationships/image" Target="../media/image3.png"/><Relationship Id="rId30" Type="http://schemas.openxmlformats.org/officeDocument/2006/relationships/hyperlink" Target="https://mysteryscience.com/rocks/mystery-5/erosion-natural-hazards-engineering/58" TargetMode="External"/><Relationship Id="rId33" Type="http://schemas.openxmlformats.org/officeDocument/2006/relationships/slide" Target="/ppt/slides/slide2.xml"/><Relationship Id="rId32" Type="http://schemas.openxmlformats.org/officeDocument/2006/relationships/slide" Target="/ppt/slides/slide2.xml"/><Relationship Id="rId34" Type="http://schemas.openxmlformats.org/officeDocument/2006/relationships/image" Target="../media/image8.png"/><Relationship Id="rId20" Type="http://schemas.openxmlformats.org/officeDocument/2006/relationships/hyperlink" Target="http://www.nap.edu/openbook.php?record_id=13165&amp;page=192" TargetMode="External"/><Relationship Id="rId22" Type="http://schemas.openxmlformats.org/officeDocument/2006/relationships/hyperlink" Target="http://www.nap.edu/openbook.php?record_id=13165&amp;page=192" TargetMode="External"/><Relationship Id="rId21" Type="http://schemas.openxmlformats.org/officeDocument/2006/relationships/hyperlink" Target="http://www.nap.edu/openbook.php?record_id=13165&amp;page=192" TargetMode="External"/><Relationship Id="rId24" Type="http://schemas.openxmlformats.org/officeDocument/2006/relationships/hyperlink" Target="https://mysteryscience.com/rocks/mystery-1/volcanoes-patterns-of-earth-s-features/53" TargetMode="External"/><Relationship Id="rId23" Type="http://schemas.openxmlformats.org/officeDocument/2006/relationships/hyperlink" Target="https://mysteryscience.com/rocks/mystery-2/volcanoes-rock-cycle/55" TargetMode="External"/><Relationship Id="rId26" Type="http://schemas.openxmlformats.org/officeDocument/2006/relationships/hyperlink" Target="https://mysteryscience.com/rocks/earth-s-features-processes" TargetMode="External"/><Relationship Id="rId25" Type="http://schemas.openxmlformats.org/officeDocument/2006/relationships/hyperlink" Target="https://mysteryscience.com/rocks/mystery-3/weathering-erosion/57" TargetMode="External"/><Relationship Id="rId28" Type="http://schemas.openxmlformats.org/officeDocument/2006/relationships/hyperlink" Target="https://mysteryscience.com/rocks/earth-s-features-processes" TargetMode="External"/><Relationship Id="rId27" Type="http://schemas.openxmlformats.org/officeDocument/2006/relationships/hyperlink" Target="https://mysteryscience.com/rocks/earth-s-features-processes" TargetMode="External"/><Relationship Id="rId29" Type="http://schemas.openxmlformats.org/officeDocument/2006/relationships/hyperlink" Target="https://mysteryscience.com/rocks/mystery-4/sedimentary-rock-fossils/825" TargetMode="External"/><Relationship Id="rId11" Type="http://schemas.openxmlformats.org/officeDocument/2006/relationships/hyperlink" Target="https://mysteryscience.com/rocks/mystery-2/volcanoes-rock-cycle/55" TargetMode="External"/><Relationship Id="rId10" Type="http://schemas.openxmlformats.org/officeDocument/2006/relationships/hyperlink" Target="https://mysteryscience.com/rocks/mystery-2/volcanoes-rock-cycle/55" TargetMode="External"/><Relationship Id="rId13" Type="http://schemas.openxmlformats.org/officeDocument/2006/relationships/hyperlink" Target="https://mysteryscience.com/rocks/mystery-3/weathering-erosion/57" TargetMode="External"/><Relationship Id="rId12" Type="http://schemas.openxmlformats.org/officeDocument/2006/relationships/hyperlink" Target="http://www.nap.edu/openbook.php?record_id=13165&amp;page=192" TargetMode="External"/><Relationship Id="rId15" Type="http://schemas.openxmlformats.org/officeDocument/2006/relationships/hyperlink" Target="https://mysteryscience.com/rocks/mystery-4/sedimentary-rock-fossils/825" TargetMode="External"/><Relationship Id="rId14" Type="http://schemas.openxmlformats.org/officeDocument/2006/relationships/hyperlink" Target="https://mysteryscience.com/rocks/mystery-3/weathering-erosion/57" TargetMode="External"/><Relationship Id="rId17" Type="http://schemas.openxmlformats.org/officeDocument/2006/relationships/hyperlink" Target="http://www.nap.edu/openbook.php?record_id=13165&amp;page=192" TargetMode="External"/><Relationship Id="rId16" Type="http://schemas.openxmlformats.org/officeDocument/2006/relationships/hyperlink" Target="https://mysteryscience.com/rocks/mystery-4/sedimentary-rock-fossils/825" TargetMode="External"/><Relationship Id="rId19" Type="http://schemas.openxmlformats.org/officeDocument/2006/relationships/hyperlink" Target="https://mysteryscience.com/rocks/mystery-5/erosion-natural-hazards-engineering/58" TargetMode="External"/><Relationship Id="rId18" Type="http://schemas.openxmlformats.org/officeDocument/2006/relationships/hyperlink" Target="https://mysteryscience.com/rocks/mystery-5/erosion-natural-hazards-engineering/58"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8.xml"/><Relationship Id="rId3" Type="http://schemas.openxmlformats.org/officeDocument/2006/relationships/image" Target="../media/image143.png"/><Relationship Id="rId4" Type="http://schemas.openxmlformats.org/officeDocument/2006/relationships/image" Target="../media/image147.png"/><Relationship Id="rId9" Type="http://schemas.openxmlformats.org/officeDocument/2006/relationships/hyperlink" Target="https://mysteryscience.com/waves/mystery-1/sound-vibration-engineering/50" TargetMode="External"/><Relationship Id="rId5" Type="http://schemas.openxmlformats.org/officeDocument/2006/relationships/image" Target="../media/image154.png"/><Relationship Id="rId6" Type="http://schemas.openxmlformats.org/officeDocument/2006/relationships/image" Target="../media/image138.png"/><Relationship Id="rId7" Type="http://schemas.openxmlformats.org/officeDocument/2006/relationships/hyperlink" Target="https://mysteryscience.com/waves/mystery-1/pattern-transfer-technology/965" TargetMode="External"/><Relationship Id="rId8" Type="http://schemas.openxmlformats.org/officeDocument/2006/relationships/hyperlink" Target="https://mysteryscience.com/waves/mystery-1/pattern-transfer-technology/965" TargetMode="External"/><Relationship Id="rId20" Type="http://schemas.openxmlformats.org/officeDocument/2006/relationships/hyperlink" Target="https://mysteryscience.com/waves/mystery-1/pattern-transfer-technology/965" TargetMode="External"/><Relationship Id="rId22" Type="http://schemas.openxmlformats.org/officeDocument/2006/relationships/hyperlink" Target="http://www.mysteryscience.com/docs/ngss" TargetMode="External"/><Relationship Id="rId21" Type="http://schemas.openxmlformats.org/officeDocument/2006/relationships/hyperlink" Target="https://mysteryscience.com/waves/mystery-1/pattern-transfer-technology/965" TargetMode="External"/><Relationship Id="rId24" Type="http://schemas.openxmlformats.org/officeDocument/2006/relationships/slide" Target="/ppt/slides/slide2.xml"/><Relationship Id="rId23" Type="http://schemas.openxmlformats.org/officeDocument/2006/relationships/image" Target="../media/image3.png"/><Relationship Id="rId26" Type="http://schemas.openxmlformats.org/officeDocument/2006/relationships/image" Target="../media/image8.png"/><Relationship Id="rId25" Type="http://schemas.openxmlformats.org/officeDocument/2006/relationships/slide" Target="/ppt/slides/slide2.xml"/><Relationship Id="rId11" Type="http://schemas.openxmlformats.org/officeDocument/2006/relationships/hyperlink" Target="https://mysteryscience.com/waves/mystery-2/sound-vibrations/51" TargetMode="External"/><Relationship Id="rId10" Type="http://schemas.openxmlformats.org/officeDocument/2006/relationships/hyperlink" Target="https://mysteryscience.com/waves/mystery-2/sound-vibrations/51" TargetMode="External"/><Relationship Id="rId13" Type="http://schemas.openxmlformats.org/officeDocument/2006/relationships/hyperlink" Target="https://mysteryscience.com/waves/mystery-3/sound-waves-wavelength/52" TargetMode="External"/><Relationship Id="rId12" Type="http://schemas.openxmlformats.org/officeDocument/2006/relationships/hyperlink" Target="https://mysteryscience.com/waves/mystery-3/sound-waves-wavelength/52" TargetMode="External"/><Relationship Id="rId15" Type="http://schemas.openxmlformats.org/officeDocument/2006/relationships/hyperlink" Target="https://mysteryscience.com/waves/mystery-1/sound-vibration-engineering/50" TargetMode="External"/><Relationship Id="rId14" Type="http://schemas.openxmlformats.org/officeDocument/2006/relationships/hyperlink" Target="https://mysteryscience.com/waves/mystery-2/sound-vibrations/51" TargetMode="External"/><Relationship Id="rId17" Type="http://schemas.openxmlformats.org/officeDocument/2006/relationships/hyperlink" Target="https://mysteryscience.com/waves/mystery-3/sound-waves-wavelength/52" TargetMode="External"/><Relationship Id="rId16" Type="http://schemas.openxmlformats.org/officeDocument/2006/relationships/hyperlink" Target="https://mysteryscience.com/waves/mystery-1/sound-vibration-engineering/50" TargetMode="External"/><Relationship Id="rId19" Type="http://schemas.openxmlformats.org/officeDocument/2006/relationships/hyperlink" Target="https://mysteryscience.com/waves/sound-waves-communication" TargetMode="External"/><Relationship Id="rId18" Type="http://schemas.openxmlformats.org/officeDocument/2006/relationships/hyperlink" Target="https://mysteryscience.com/waves/sound-waves-communication"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9.xml"/><Relationship Id="rId3" Type="http://schemas.openxmlformats.org/officeDocument/2006/relationships/image" Target="../media/image149.png"/><Relationship Id="rId4" Type="http://schemas.openxmlformats.org/officeDocument/2006/relationships/image" Target="../media/image161.png"/><Relationship Id="rId9" Type="http://schemas.openxmlformats.org/officeDocument/2006/relationships/hyperlink" Target="https://mysteryscience.com/energy/mystery-2/collisions-energy-transfer/380" TargetMode="External"/><Relationship Id="rId5" Type="http://schemas.openxmlformats.org/officeDocument/2006/relationships/image" Target="../media/image153.png"/><Relationship Id="rId6" Type="http://schemas.openxmlformats.org/officeDocument/2006/relationships/image" Target="../media/image142.png"/><Relationship Id="rId7" Type="http://schemas.openxmlformats.org/officeDocument/2006/relationships/hyperlink" Target="https://mysteryscience.com/energy/mystery-1/speed-energy/304" TargetMode="External"/><Relationship Id="rId8" Type="http://schemas.openxmlformats.org/officeDocument/2006/relationships/hyperlink" Target="https://mysteryscience.com/energy/mystery-1/speed-energy/304" TargetMode="External"/><Relationship Id="rId20" Type="http://schemas.openxmlformats.org/officeDocument/2006/relationships/hyperlink" Target="https://mysteryscience.com/energy/mystery-4/energy-transfer-engineering/35" TargetMode="External"/><Relationship Id="rId22" Type="http://schemas.openxmlformats.org/officeDocument/2006/relationships/image" Target="../media/image3.png"/><Relationship Id="rId21" Type="http://schemas.openxmlformats.org/officeDocument/2006/relationships/hyperlink" Target="http://www.mysteryscience.com/docs/ngss" TargetMode="External"/><Relationship Id="rId24" Type="http://schemas.openxmlformats.org/officeDocument/2006/relationships/image" Target="../media/image8.png"/><Relationship Id="rId23" Type="http://schemas.openxmlformats.org/officeDocument/2006/relationships/slide" Target="/ppt/slides/slide2.xml"/><Relationship Id="rId11" Type="http://schemas.openxmlformats.org/officeDocument/2006/relationships/hyperlink" Target="https://mysteryscience.com/energy/mystery-3/collisions-energy-transfer/963" TargetMode="External"/><Relationship Id="rId10" Type="http://schemas.openxmlformats.org/officeDocument/2006/relationships/hyperlink" Target="https://mysteryscience.com/energy/mystery-2/collisions-energy-transfer/380" TargetMode="External"/><Relationship Id="rId13" Type="http://schemas.openxmlformats.org/officeDocument/2006/relationships/hyperlink" Target="https://mysteryscience.com/energy/mystery-4/energy-transfer-engineering/35" TargetMode="External"/><Relationship Id="rId12" Type="http://schemas.openxmlformats.org/officeDocument/2006/relationships/hyperlink" Target="https://mysteryscience.com/energy/mystery-3/collisions-energy-transfer/963" TargetMode="External"/><Relationship Id="rId15" Type="http://schemas.openxmlformats.org/officeDocument/2006/relationships/hyperlink" Target="https://mysteryscience.com/energy/mystery-2/collisions-energy-transfer/380" TargetMode="External"/><Relationship Id="rId14" Type="http://schemas.openxmlformats.org/officeDocument/2006/relationships/hyperlink" Target="https://mysteryscience.com/energy/mystery-4/energy-transfer-engineering/35" TargetMode="External"/><Relationship Id="rId17" Type="http://schemas.openxmlformats.org/officeDocument/2006/relationships/hyperlink" Target="https://mysteryscience.com/energy/mystery-3/collisions-energy-transfer/963" TargetMode="External"/><Relationship Id="rId16" Type="http://schemas.openxmlformats.org/officeDocument/2006/relationships/hyperlink" Target="https://mysteryscience.com/energy/mystery-1/speed-energy/304" TargetMode="External"/><Relationship Id="rId19" Type="http://schemas.openxmlformats.org/officeDocument/2006/relationships/hyperlink" Target="https://mysteryscience.com/energy/energy-energy-transfer-electricity" TargetMode="External"/><Relationship Id="rId18" Type="http://schemas.openxmlformats.org/officeDocument/2006/relationships/hyperlink" Target="https://mysteryscience.com/energy/energy-energy-transfer-electricity"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0.xml"/><Relationship Id="rId3" Type="http://schemas.openxmlformats.org/officeDocument/2006/relationships/image" Target="../media/image158.png"/><Relationship Id="rId4" Type="http://schemas.openxmlformats.org/officeDocument/2006/relationships/hyperlink" Target="https://mysteryscience.com/energy/mystery-5/energy-transfer-engineering/36" TargetMode="External"/><Relationship Id="rId9" Type="http://schemas.openxmlformats.org/officeDocument/2006/relationships/hyperlink" Target="http://www.mysteryscience.com/docs/ngss" TargetMode="External"/><Relationship Id="rId5" Type="http://schemas.openxmlformats.org/officeDocument/2006/relationships/hyperlink" Target="https://mysteryscience.com/energy/mystery-5/energy-transfer-engineering/36" TargetMode="External"/><Relationship Id="rId6" Type="http://schemas.openxmlformats.org/officeDocument/2006/relationships/hyperlink" Target="https://mysteryscience.com/energy/mystery-5/energy-transfer-engineering/36" TargetMode="External"/><Relationship Id="rId7" Type="http://schemas.openxmlformats.org/officeDocument/2006/relationships/hyperlink" Target="https://mysteryscience.com/energy/energy-energy-transfer-electricity" TargetMode="External"/><Relationship Id="rId8" Type="http://schemas.openxmlformats.org/officeDocument/2006/relationships/hyperlink" Target="https://mysteryscience.com/energy/energy-energy-transfer-electricity" TargetMode="External"/><Relationship Id="rId11" Type="http://schemas.openxmlformats.org/officeDocument/2006/relationships/slide" Target="/ppt/slides/slide2.xml"/><Relationship Id="rId10" Type="http://schemas.openxmlformats.org/officeDocument/2006/relationships/image" Target="../media/image3.png"/><Relationship Id="rId12" Type="http://schemas.openxmlformats.org/officeDocument/2006/relationships/image" Target="../media/image8.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1.xml"/><Relationship Id="rId3" Type="http://schemas.openxmlformats.org/officeDocument/2006/relationships/image" Target="../media/image145.png"/><Relationship Id="rId4" Type="http://schemas.openxmlformats.org/officeDocument/2006/relationships/image" Target="../media/image166.png"/><Relationship Id="rId9" Type="http://schemas.openxmlformats.org/officeDocument/2006/relationships/slide" Target="/ppt/slides/slide2.xml"/><Relationship Id="rId5" Type="http://schemas.openxmlformats.org/officeDocument/2006/relationships/hyperlink" Target="https://mysteryscience.com/electricity/electricity-light-heat" TargetMode="External"/><Relationship Id="rId6" Type="http://schemas.openxmlformats.org/officeDocument/2006/relationships/hyperlink" Target="https://mysteryscience.com/electricity/electricity-light-heat" TargetMode="External"/><Relationship Id="rId7" Type="http://schemas.openxmlformats.org/officeDocument/2006/relationships/hyperlink" Target="http://www.mysteryscience.com/docs/ngss" TargetMode="External"/><Relationship Id="rId8" Type="http://schemas.openxmlformats.org/officeDocument/2006/relationships/image" Target="../media/image3.png"/><Relationship Id="rId11" Type="http://schemas.openxmlformats.org/officeDocument/2006/relationships/image" Target="../media/image188.png"/><Relationship Id="rId10" Type="http://schemas.openxmlformats.org/officeDocument/2006/relationships/image" Target="../media/image8.png"/><Relationship Id="rId13" Type="http://schemas.openxmlformats.org/officeDocument/2006/relationships/hyperlink" Target="https://mysteryscience.com/electricity/mystery-2/electrical-energy/37" TargetMode="External"/><Relationship Id="rId12" Type="http://schemas.openxmlformats.org/officeDocument/2006/relationships/hyperlink" Target="https://mysteryscience.com/electricity/mystery-1/renewable-energy-natural-resources/1173" TargetMode="External"/><Relationship Id="rId15" Type="http://schemas.openxmlformats.org/officeDocument/2006/relationships/hyperlink" Target="https://mysteryscience.com/electricity/mystery-3/heat-energy-energy-transfer/268" TargetMode="External"/><Relationship Id="rId14" Type="http://schemas.openxmlformats.org/officeDocument/2006/relationships/hyperlink" Target="https://mysteryscience.com/energy/mystery-6/electrical-energy/37" TargetMode="External"/><Relationship Id="rId17" Type="http://schemas.openxmlformats.org/officeDocument/2006/relationships/hyperlink" Target="https://mysteryscience.com/electricity/mystery-1/renewable-energy-natural-resources/1173" TargetMode="External"/><Relationship Id="rId16" Type="http://schemas.openxmlformats.org/officeDocument/2006/relationships/hyperlink" Target="https://mysteryscience.com/energy/mystery-7/heat-energy-energy-transfer/268" TargetMode="External"/><Relationship Id="rId19" Type="http://schemas.openxmlformats.org/officeDocument/2006/relationships/hyperlink" Target="https://mysteryscience.com/electricity/mystery-3/heat-energy-energy-transfer/268" TargetMode="External"/><Relationship Id="rId18" Type="http://schemas.openxmlformats.org/officeDocument/2006/relationships/hyperlink" Target="https://mysteryscience.com/electricity/mystery-2/electrical-energy/37"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2.xml"/><Relationship Id="rId3" Type="http://schemas.openxmlformats.org/officeDocument/2006/relationships/hyperlink" Target="https://mysteryscience.com/ecosystems/ecosystems-the-food-web" TargetMode="External"/><Relationship Id="rId4" Type="http://schemas.openxmlformats.org/officeDocument/2006/relationships/slide" Target="/ppt/slides/slide45.xml"/><Relationship Id="rId9" Type="http://schemas.openxmlformats.org/officeDocument/2006/relationships/hyperlink" Target="https://mysteryscience.com/solarsystem/stars-planets" TargetMode="External"/><Relationship Id="rId5" Type="http://schemas.openxmlformats.org/officeDocument/2006/relationships/hyperlink" Target="https://mysteryscience.com/earth/water-cycle-earth-s-systems" TargetMode="External"/><Relationship Id="rId6" Type="http://schemas.openxmlformats.org/officeDocument/2006/relationships/slide" Target="/ppt/slides/slide46.xml"/><Relationship Id="rId7" Type="http://schemas.openxmlformats.org/officeDocument/2006/relationships/hyperlink" Target="https://mysteryscience.com/astronomy/stars-the-solar-system" TargetMode="External"/><Relationship Id="rId8" Type="http://schemas.openxmlformats.org/officeDocument/2006/relationships/slide" Target="/ppt/slides/slide47.xml"/><Relationship Id="rId31" Type="http://schemas.openxmlformats.org/officeDocument/2006/relationships/image" Target="../media/image8.png"/><Relationship Id="rId30" Type="http://schemas.openxmlformats.org/officeDocument/2006/relationships/slide" Target="/ppt/slides/slide2.xml"/><Relationship Id="rId20" Type="http://schemas.openxmlformats.org/officeDocument/2006/relationships/image" Target="../media/image157.png"/><Relationship Id="rId22" Type="http://schemas.openxmlformats.org/officeDocument/2006/relationships/image" Target="../media/image170.png"/><Relationship Id="rId21" Type="http://schemas.openxmlformats.org/officeDocument/2006/relationships/slide" Target="/ppt/slides/slide45.xml"/><Relationship Id="rId24" Type="http://schemas.openxmlformats.org/officeDocument/2006/relationships/image" Target="../media/image165.png"/><Relationship Id="rId23" Type="http://schemas.openxmlformats.org/officeDocument/2006/relationships/slide" Target="/ppt/slides/slide46.xml"/><Relationship Id="rId26" Type="http://schemas.openxmlformats.org/officeDocument/2006/relationships/slide" Target="/ppt/slides/slide47.xml"/><Relationship Id="rId25" Type="http://schemas.openxmlformats.org/officeDocument/2006/relationships/slide" Target="/ppt/slides/slide47.xml"/><Relationship Id="rId28" Type="http://schemas.openxmlformats.org/officeDocument/2006/relationships/slide" Target="/ppt/slides/slide48.xml"/><Relationship Id="rId27" Type="http://schemas.openxmlformats.org/officeDocument/2006/relationships/image" Target="../media/image163.png"/><Relationship Id="rId29" Type="http://schemas.openxmlformats.org/officeDocument/2006/relationships/image" Target="../media/image3.png"/><Relationship Id="rId11" Type="http://schemas.openxmlformats.org/officeDocument/2006/relationships/hyperlink" Target="https://mysteryscience.com/chemistry/chemical-reactions-properties-of-matter" TargetMode="External"/><Relationship Id="rId10" Type="http://schemas.openxmlformats.org/officeDocument/2006/relationships/slide" Target="/ppt/slides/slide48.xml"/><Relationship Id="rId13" Type="http://schemas.openxmlformats.org/officeDocument/2006/relationships/hyperlink" Target="http://mysteryscience.com/anchor" TargetMode="External"/><Relationship Id="rId12" Type="http://schemas.openxmlformats.org/officeDocument/2006/relationships/hyperlink" Target="http://mysteryscience.com/anchor" TargetMode="External"/><Relationship Id="rId15" Type="http://schemas.openxmlformats.org/officeDocument/2006/relationships/hyperlink" Target="http://mysteryscience.com/anchor" TargetMode="External"/><Relationship Id="rId14" Type="http://schemas.openxmlformats.org/officeDocument/2006/relationships/hyperlink" Target="http://mysteryscience.com/anchor" TargetMode="External"/><Relationship Id="rId17" Type="http://schemas.openxmlformats.org/officeDocument/2006/relationships/hyperlink" Target="https://mysteryscience.com/animal-secrets/animal-needs" TargetMode="External"/><Relationship Id="rId16" Type="http://schemas.openxmlformats.org/officeDocument/2006/relationships/hyperlink" Target="http://mysteryscience.com/anchor" TargetMode="External"/><Relationship Id="rId19" Type="http://schemas.openxmlformats.org/officeDocument/2006/relationships/image" Target="../media/image146.png"/><Relationship Id="rId18" Type="http://schemas.openxmlformats.org/officeDocument/2006/relationships/hyperlink" Target="http://www.mysteryscience.com/docs/ngss"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3.xml"/><Relationship Id="rId3" Type="http://schemas.openxmlformats.org/officeDocument/2006/relationships/image" Target="../media/image155.png"/><Relationship Id="rId4" Type="http://schemas.openxmlformats.org/officeDocument/2006/relationships/image" Target="../media/image181.png"/><Relationship Id="rId9" Type="http://schemas.openxmlformats.org/officeDocument/2006/relationships/hyperlink" Target="https://mysteryscience.com/ecosystems/mystery-4/decomposers-nutrients-matter-cycle/215" TargetMode="External"/><Relationship Id="rId5" Type="http://schemas.openxmlformats.org/officeDocument/2006/relationships/image" Target="../media/image160.png"/><Relationship Id="rId6" Type="http://schemas.openxmlformats.org/officeDocument/2006/relationships/image" Target="../media/image171.png"/><Relationship Id="rId7" Type="http://schemas.openxmlformats.org/officeDocument/2006/relationships/hyperlink" Target="https://mysteryscience.com/ecosystems/mystery-3/decomposers-matter-cycle/95" TargetMode="External"/><Relationship Id="rId8" Type="http://schemas.openxmlformats.org/officeDocument/2006/relationships/hyperlink" Target="https://mysteryscience.com/ecosystems/mystery-3/decomposers-matter-cycle/95" TargetMode="External"/><Relationship Id="rId20" Type="http://schemas.openxmlformats.org/officeDocument/2006/relationships/image" Target="../media/image8.png"/><Relationship Id="rId21" Type="http://schemas.openxmlformats.org/officeDocument/2006/relationships/hyperlink" Target="https://mysteryscience.com/ecosystems/mystery-4/decomposers-nutrients-matter-cycle/215" TargetMode="External"/><Relationship Id="rId11" Type="http://schemas.openxmlformats.org/officeDocument/2006/relationships/hyperlink" Target="https://mysteryscience.com/ecosystems/mystery-2/plant-needs-air-water/94" TargetMode="External"/><Relationship Id="rId10" Type="http://schemas.openxmlformats.org/officeDocument/2006/relationships/hyperlink" Target="https://mysteryscience.com/ecosystems/mystery-4/decomposers-nutrients-matter-cycle/215" TargetMode="External"/><Relationship Id="rId13" Type="http://schemas.openxmlformats.org/officeDocument/2006/relationships/hyperlink" Target="https://mysteryscience.com/ecosystems/mystery-3/decomposers-matter-cycle/95" TargetMode="External"/><Relationship Id="rId12" Type="http://schemas.openxmlformats.org/officeDocument/2006/relationships/hyperlink" Target="https://mysteryscience.com/ecosystems/mystery-1/food-chains-predators-herbivores-carnivores/119" TargetMode="External"/><Relationship Id="rId15" Type="http://schemas.openxmlformats.org/officeDocument/2006/relationships/hyperlink" Target="https://mysteryscience.com/ecosystems/ecosystems-the-food-web" TargetMode="External"/><Relationship Id="rId14" Type="http://schemas.openxmlformats.org/officeDocument/2006/relationships/hyperlink" Target="https://mysteryscience.com/ecosystems/ecosystems-the-food-web" TargetMode="External"/><Relationship Id="rId17" Type="http://schemas.openxmlformats.org/officeDocument/2006/relationships/image" Target="../media/image3.png"/><Relationship Id="rId16" Type="http://schemas.openxmlformats.org/officeDocument/2006/relationships/hyperlink" Target="http://www.mysteryscience.com/docs/ngss" TargetMode="External"/><Relationship Id="rId19" Type="http://schemas.openxmlformats.org/officeDocument/2006/relationships/slide" Target="/ppt/slides/slide2.xml"/><Relationship Id="rId18" Type="http://schemas.openxmlformats.org/officeDocument/2006/relationships/slide" Target="/ppt/slides/slide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4.xml"/><Relationship Id="rId3" Type="http://schemas.openxmlformats.org/officeDocument/2006/relationships/image" Target="../media/image156.png"/><Relationship Id="rId4" Type="http://schemas.openxmlformats.org/officeDocument/2006/relationships/image" Target="../media/image162.png"/><Relationship Id="rId9" Type="http://schemas.openxmlformats.org/officeDocument/2006/relationships/hyperlink" Target="https://mysteryscience.com/ecosystems/mystery-6/protecting-environments/954" TargetMode="External"/><Relationship Id="rId5" Type="http://schemas.openxmlformats.org/officeDocument/2006/relationships/image" Target="../media/image175.png"/><Relationship Id="rId6" Type="http://schemas.openxmlformats.org/officeDocument/2006/relationships/hyperlink" Target="https://mysteryscience.com/ecosystems/mystery-5/ecosystems-matter-cycle/216" TargetMode="External"/><Relationship Id="rId7" Type="http://schemas.openxmlformats.org/officeDocument/2006/relationships/hyperlink" Target="https://mysteryscience.com/ecosystems/mystery-5/ecosystems-matter-cycle/216" TargetMode="External"/><Relationship Id="rId8" Type="http://schemas.openxmlformats.org/officeDocument/2006/relationships/hyperlink" Target="https://mysteryscience.com/ecosystems/mystery-6/protecting-environments/954" TargetMode="External"/><Relationship Id="rId20" Type="http://schemas.openxmlformats.org/officeDocument/2006/relationships/image" Target="../media/image3.png"/><Relationship Id="rId22" Type="http://schemas.openxmlformats.org/officeDocument/2006/relationships/slide" Target="/ppt/slides/slide2.xml"/><Relationship Id="rId21" Type="http://schemas.openxmlformats.org/officeDocument/2006/relationships/slide" Target="/ppt/slides/slide2.xml"/><Relationship Id="rId23" Type="http://schemas.openxmlformats.org/officeDocument/2006/relationships/image" Target="../media/image8.png"/><Relationship Id="rId11" Type="http://schemas.openxmlformats.org/officeDocument/2006/relationships/hyperlink" Target="http://www.nap.edu/openbook.php?record_id=13165&amp;page=194" TargetMode="External"/><Relationship Id="rId10" Type="http://schemas.openxmlformats.org/officeDocument/2006/relationships/hyperlink" Target="http://www.nap.edu/openbook.php?record_id=13165&amp;page=194" TargetMode="External"/><Relationship Id="rId13" Type="http://schemas.openxmlformats.org/officeDocument/2006/relationships/hyperlink" Target="https://mysteryscience.com/ecosystems/mystery-6/food-webs-flow-of-energy/212" TargetMode="External"/><Relationship Id="rId12" Type="http://schemas.openxmlformats.org/officeDocument/2006/relationships/hyperlink" Target="https://mysteryscience.com/ecosystems/mystery-6/food-webs-flow-of-energy/212" TargetMode="External"/><Relationship Id="rId15" Type="http://schemas.openxmlformats.org/officeDocument/2006/relationships/hyperlink" Target="https://mysteryscience.com/ecosystems/mystery-6/food-webs-flow-of-energy/212" TargetMode="External"/><Relationship Id="rId14" Type="http://schemas.openxmlformats.org/officeDocument/2006/relationships/hyperlink" Target="https://mysteryscience.com/ecosystems/mystery-5/ecosystems-matter-cycle/216" TargetMode="External"/><Relationship Id="rId17" Type="http://schemas.openxmlformats.org/officeDocument/2006/relationships/hyperlink" Target="https://mysteryscience.com/ecosystems/ecosystems-the-food-web" TargetMode="External"/><Relationship Id="rId16" Type="http://schemas.openxmlformats.org/officeDocument/2006/relationships/hyperlink" Target="https://mysteryscience.com/ecosystems/mystery-6/protecting-environments/954" TargetMode="External"/><Relationship Id="rId19" Type="http://schemas.openxmlformats.org/officeDocument/2006/relationships/hyperlink" Target="http://www.mysteryscience.com/docs/ngss" TargetMode="External"/><Relationship Id="rId18" Type="http://schemas.openxmlformats.org/officeDocument/2006/relationships/hyperlink" Target="https://mysteryscience.com/ecosystems/ecosystems-the-food-web"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5.xml"/><Relationship Id="rId3" Type="http://schemas.openxmlformats.org/officeDocument/2006/relationships/image" Target="../media/image164.jpg"/><Relationship Id="rId4" Type="http://schemas.openxmlformats.org/officeDocument/2006/relationships/image" Target="../media/image184.png"/><Relationship Id="rId9" Type="http://schemas.openxmlformats.org/officeDocument/2006/relationships/hyperlink" Target="https://mysteryscience.com/earth/mystery-1/hydrosphere-the-roles-of-water/122" TargetMode="External"/><Relationship Id="rId5" Type="http://schemas.openxmlformats.org/officeDocument/2006/relationships/image" Target="../media/image167.png"/><Relationship Id="rId6" Type="http://schemas.openxmlformats.org/officeDocument/2006/relationships/image" Target="../media/image168.png"/><Relationship Id="rId7" Type="http://schemas.openxmlformats.org/officeDocument/2006/relationships/image" Target="../media/image176.png"/><Relationship Id="rId8" Type="http://schemas.openxmlformats.org/officeDocument/2006/relationships/hyperlink" Target="https://mysteryscience.com/earth/mystery-1/hydrosphere-the-roles-of-water/122" TargetMode="External"/><Relationship Id="rId20" Type="http://schemas.openxmlformats.org/officeDocument/2006/relationships/hyperlink" Target="https://mysteryscience.com/earth/mystery-3/groundwater-as-a-natural-resource/123" TargetMode="External"/><Relationship Id="rId22" Type="http://schemas.openxmlformats.org/officeDocument/2006/relationships/hyperlink" Target="https://mysteryscience.com/earth/water-cycle-earth-s-systems" TargetMode="External"/><Relationship Id="rId21" Type="http://schemas.openxmlformats.org/officeDocument/2006/relationships/hyperlink" Target="https://mysteryscience.com/earth/water-cycle-earth-s-systems" TargetMode="External"/><Relationship Id="rId24" Type="http://schemas.openxmlformats.org/officeDocument/2006/relationships/hyperlink" Target="http://www.mysteryscience.com/docs/ngss" TargetMode="External"/><Relationship Id="rId23" Type="http://schemas.openxmlformats.org/officeDocument/2006/relationships/hyperlink" Target="https://mysteryscience.com/earth/mystery-4/water-cycle/124" TargetMode="External"/><Relationship Id="rId26" Type="http://schemas.openxmlformats.org/officeDocument/2006/relationships/image" Target="../media/image3.png"/><Relationship Id="rId25" Type="http://schemas.openxmlformats.org/officeDocument/2006/relationships/hyperlink" Target="https://mysteryscience.com/earth/mystery-5/natural-disasters-engineering/154" TargetMode="External"/><Relationship Id="rId28" Type="http://schemas.openxmlformats.org/officeDocument/2006/relationships/slide" Target="/ppt/slides/slide2.xml"/><Relationship Id="rId27" Type="http://schemas.openxmlformats.org/officeDocument/2006/relationships/slide" Target="/ppt/slides/slide2.xml"/><Relationship Id="rId29" Type="http://schemas.openxmlformats.org/officeDocument/2006/relationships/image" Target="../media/image8.png"/><Relationship Id="rId11" Type="http://schemas.openxmlformats.org/officeDocument/2006/relationships/hyperlink" Target="https://mysteryscience.com/earth/mystery-2/mixtures-solutions/796" TargetMode="External"/><Relationship Id="rId10" Type="http://schemas.openxmlformats.org/officeDocument/2006/relationships/hyperlink" Target="https://mysteryscience.com/earth/mystery-2/mixtures-solutions/796" TargetMode="External"/><Relationship Id="rId13" Type="http://schemas.openxmlformats.org/officeDocument/2006/relationships/hyperlink" Target="https://mysteryscience.com/earth/mystery-3/groundwater-as-a-natural-resource/123" TargetMode="External"/><Relationship Id="rId12" Type="http://schemas.openxmlformats.org/officeDocument/2006/relationships/hyperlink" Target="https://mysteryscience.com/earth/mystery-3/groundwater-as-a-natural-resource/123" TargetMode="External"/><Relationship Id="rId15" Type="http://schemas.openxmlformats.org/officeDocument/2006/relationships/hyperlink" Target="https://mysteryscience.com/earth/mystery-4/water-cycle/124" TargetMode="External"/><Relationship Id="rId14" Type="http://schemas.openxmlformats.org/officeDocument/2006/relationships/hyperlink" Target="https://mysteryscience.com/earth/mystery-4/water-cycle/124" TargetMode="External"/><Relationship Id="rId17" Type="http://schemas.openxmlformats.org/officeDocument/2006/relationships/hyperlink" Target="https://mysteryscience.com/earth/mystery-5/natural-disasters-engineering/154" TargetMode="External"/><Relationship Id="rId16" Type="http://schemas.openxmlformats.org/officeDocument/2006/relationships/hyperlink" Target="https://mysteryscience.com/earth/mystery-5/natural-disasters-engineering/154" TargetMode="External"/><Relationship Id="rId19" Type="http://schemas.openxmlformats.org/officeDocument/2006/relationships/hyperlink" Target="https://mysteryscience.com/earth/mystery-1/hydrosphere-the-roles-of-water/122" TargetMode="External"/><Relationship Id="rId18" Type="http://schemas.openxmlformats.org/officeDocument/2006/relationships/hyperlink" Target="https://mysteryscience.com/earth/mystery-2/mixtures-solutions/796"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6.xml"/><Relationship Id="rId3" Type="http://schemas.openxmlformats.org/officeDocument/2006/relationships/image" Target="../media/image172.png"/><Relationship Id="rId4" Type="http://schemas.openxmlformats.org/officeDocument/2006/relationships/image" Target="../media/image169.png"/><Relationship Id="rId9" Type="http://schemas.openxmlformats.org/officeDocument/2006/relationships/hyperlink" Target="https://mysteryscience.com/astronomy/mystery-1/day-night-earth-s-rotation/378" TargetMode="External"/><Relationship Id="rId5" Type="http://schemas.openxmlformats.org/officeDocument/2006/relationships/image" Target="../media/image174.png"/><Relationship Id="rId6" Type="http://schemas.openxmlformats.org/officeDocument/2006/relationships/image" Target="../media/image173.png"/><Relationship Id="rId7" Type="http://schemas.openxmlformats.org/officeDocument/2006/relationships/image" Target="../media/image179.png"/><Relationship Id="rId8" Type="http://schemas.openxmlformats.org/officeDocument/2006/relationships/hyperlink" Target="https://mysteryscience.com/astronomy/mystery-1/day-night-earth-s-rotation/378" TargetMode="External"/><Relationship Id="rId20" Type="http://schemas.openxmlformats.org/officeDocument/2006/relationships/hyperlink" Target="https://mysteryscience.com/astronomy/mystery-3/seasonal-changes-shadow-length/76" TargetMode="External"/><Relationship Id="rId22" Type="http://schemas.openxmlformats.org/officeDocument/2006/relationships/hyperlink" Target="https://mysteryscience.com/astronomy/earth-space-patterns" TargetMode="External"/><Relationship Id="rId21" Type="http://schemas.openxmlformats.org/officeDocument/2006/relationships/hyperlink" Target="https://mysteryscience.com/astronomy/earth-space-patterns" TargetMode="External"/><Relationship Id="rId24" Type="http://schemas.openxmlformats.org/officeDocument/2006/relationships/image" Target="../media/image3.png"/><Relationship Id="rId23" Type="http://schemas.openxmlformats.org/officeDocument/2006/relationships/hyperlink" Target="https://mysteryscience.com/astronomy/mystery-4/seasonal-patterns-earth-s-orbit/75" TargetMode="External"/><Relationship Id="rId26" Type="http://schemas.openxmlformats.org/officeDocument/2006/relationships/image" Target="../media/image8.png"/><Relationship Id="rId25" Type="http://schemas.openxmlformats.org/officeDocument/2006/relationships/slide" Target="/ppt/slides/slide2.xml"/><Relationship Id="rId28" Type="http://schemas.openxmlformats.org/officeDocument/2006/relationships/hyperlink" Target="http://www.mysteryscience.com/docs/ngss" TargetMode="External"/><Relationship Id="rId27" Type="http://schemas.openxmlformats.org/officeDocument/2006/relationships/hyperlink" Target="https://mysteryscience.com/astronomy/mystery-5/moon-phases-lunar-cycle/77" TargetMode="External"/><Relationship Id="rId11" Type="http://schemas.openxmlformats.org/officeDocument/2006/relationships/hyperlink" Target="https://mysteryscience.com/astronomy/mystery-2/earth-s-rotation-daily-shadow-patterns/74" TargetMode="External"/><Relationship Id="rId10" Type="http://schemas.openxmlformats.org/officeDocument/2006/relationships/hyperlink" Target="https://mysteryscience.com/astronomy/mystery-2/earth-s-rotation-daily-shadow-patterns/74" TargetMode="External"/><Relationship Id="rId13" Type="http://schemas.openxmlformats.org/officeDocument/2006/relationships/hyperlink" Target="https://mysteryscience.com/astronomy/mystery-3/seasonal-changes-shadow-length/76" TargetMode="External"/><Relationship Id="rId12" Type="http://schemas.openxmlformats.org/officeDocument/2006/relationships/hyperlink" Target="https://mysteryscience.com/astronomy/mystery-3/seasonal-changes-shadow-length/76" TargetMode="External"/><Relationship Id="rId15" Type="http://schemas.openxmlformats.org/officeDocument/2006/relationships/hyperlink" Target="https://mysteryscience.com/astronomy/mystery-4/seasonal-patterns-earth-s-orbit/75" TargetMode="External"/><Relationship Id="rId14" Type="http://schemas.openxmlformats.org/officeDocument/2006/relationships/hyperlink" Target="https://mysteryscience.com/astronomy/mystery-4/seasonal-patterns-earth-s-orbit/75" TargetMode="External"/><Relationship Id="rId17" Type="http://schemas.openxmlformats.org/officeDocument/2006/relationships/hyperlink" Target="https://mysteryscience.com/astronomy/mystery-5/moon-phases-lunar-cycle/77" TargetMode="External"/><Relationship Id="rId16" Type="http://schemas.openxmlformats.org/officeDocument/2006/relationships/hyperlink" Target="https://mysteryscience.com/astronomy/mystery-5/moon-phases-lunar-cycle/77" TargetMode="External"/><Relationship Id="rId19" Type="http://schemas.openxmlformats.org/officeDocument/2006/relationships/hyperlink" Target="https://mysteryscience.com/astronomy/mystery-1/day-night-earth-s-rotation/378" TargetMode="External"/><Relationship Id="rId18" Type="http://schemas.openxmlformats.org/officeDocument/2006/relationships/hyperlink" Target="https://mysteryscience.com/astronomy/mystery-2/earth-s-rotation-daily-shadow-patterns/74"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7.xml"/><Relationship Id="rId3" Type="http://schemas.openxmlformats.org/officeDocument/2006/relationships/image" Target="../media/image178.png"/><Relationship Id="rId4" Type="http://schemas.openxmlformats.org/officeDocument/2006/relationships/image" Target="../media/image185.png"/><Relationship Id="rId9" Type="http://schemas.openxmlformats.org/officeDocument/2006/relationships/hyperlink" Target="https://mysteryscience.com/astronomy/mystery-7/gravity/290" TargetMode="External"/><Relationship Id="rId5" Type="http://schemas.openxmlformats.org/officeDocument/2006/relationships/image" Target="../media/image180.png"/><Relationship Id="rId6" Type="http://schemas.openxmlformats.org/officeDocument/2006/relationships/hyperlink" Target="https://mysteryscience.com/astronomy/mystery-6/solar-system-sun-brightness/908" TargetMode="External"/><Relationship Id="rId7" Type="http://schemas.openxmlformats.org/officeDocument/2006/relationships/hyperlink" Target="https://mysteryscience.com/astronomy/mystery-6/solar-system-sun-brightness/908" TargetMode="External"/><Relationship Id="rId8" Type="http://schemas.openxmlformats.org/officeDocument/2006/relationships/hyperlink" Target="https://mysteryscience.com/astronomy/mystery-7/gravity/290" TargetMode="External"/><Relationship Id="rId20" Type="http://schemas.openxmlformats.org/officeDocument/2006/relationships/hyperlink" Target="http://www.mysteryscience.com/docs/ngss" TargetMode="External"/><Relationship Id="rId11" Type="http://schemas.openxmlformats.org/officeDocument/2006/relationships/hyperlink" Target="https://mysteryscience.com/astronomy/mystery-8/star-brightness-habitable-planets/294" TargetMode="External"/><Relationship Id="rId10" Type="http://schemas.openxmlformats.org/officeDocument/2006/relationships/hyperlink" Target="https://mysteryscience.com/astronomy/mystery-8/star-brightness-habitable-planets/294" TargetMode="External"/><Relationship Id="rId13" Type="http://schemas.openxmlformats.org/officeDocument/2006/relationships/hyperlink" Target="https://mysteryscience.com/astronomy/mystery-6/solar-system-sun-brightness/908" TargetMode="External"/><Relationship Id="rId12" Type="http://schemas.openxmlformats.org/officeDocument/2006/relationships/hyperlink" Target="https://mysteryscience.com/astronomy/mystery-7/gravity/290" TargetMode="External"/><Relationship Id="rId15" Type="http://schemas.openxmlformats.org/officeDocument/2006/relationships/hyperlink" Target="https://mysteryscience.com/solarsystem/stars-planets" TargetMode="External"/><Relationship Id="rId14" Type="http://schemas.openxmlformats.org/officeDocument/2006/relationships/hyperlink" Target="https://mysteryscience.com/astronomy/mystery-8/star-brightness-habitable-planets/294" TargetMode="External"/><Relationship Id="rId17" Type="http://schemas.openxmlformats.org/officeDocument/2006/relationships/image" Target="../media/image3.png"/><Relationship Id="rId16" Type="http://schemas.openxmlformats.org/officeDocument/2006/relationships/hyperlink" Target="https://mysteryscience.com/solarsystem/stars-planets" TargetMode="External"/><Relationship Id="rId19" Type="http://schemas.openxmlformats.org/officeDocument/2006/relationships/image" Target="../media/image8.png"/><Relationship Id="rId18" Type="http://schemas.openxmlformats.org/officeDocument/2006/relationships/slide" Target="/ppt/slides/slide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8.xml"/><Relationship Id="rId3" Type="http://schemas.openxmlformats.org/officeDocument/2006/relationships/image" Target="../media/image177.png"/><Relationship Id="rId4" Type="http://schemas.openxmlformats.org/officeDocument/2006/relationships/image" Target="../media/image183.png"/><Relationship Id="rId9" Type="http://schemas.openxmlformats.org/officeDocument/2006/relationships/hyperlink" Target="https://mysteryscience.com/chemistry/mystery-1/chemistry-conservation-of-matter/166" TargetMode="External"/><Relationship Id="rId5" Type="http://schemas.openxmlformats.org/officeDocument/2006/relationships/image" Target="../media/image186.png"/><Relationship Id="rId6" Type="http://schemas.openxmlformats.org/officeDocument/2006/relationships/image" Target="../media/image182.png"/><Relationship Id="rId7" Type="http://schemas.openxmlformats.org/officeDocument/2006/relationships/image" Target="../media/image187.png"/><Relationship Id="rId8" Type="http://schemas.openxmlformats.org/officeDocument/2006/relationships/hyperlink" Target="https://mysteryscience.com/chemistry/mystery-1/chemistry-conservation-of-matter/166" TargetMode="External"/><Relationship Id="rId30" Type="http://schemas.openxmlformats.org/officeDocument/2006/relationships/image" Target="../media/image8.png"/><Relationship Id="rId20" Type="http://schemas.openxmlformats.org/officeDocument/2006/relationships/hyperlink" Target="https://mysteryscience.com/chemistry/mystery-3/acids-reactions-properties-of-matter/168" TargetMode="External"/><Relationship Id="rId22" Type="http://schemas.openxmlformats.org/officeDocument/2006/relationships/hyperlink" Target="https://mysteryscience.com/chemistry/chemical-reactions-properties-of-matter" TargetMode="External"/><Relationship Id="rId21" Type="http://schemas.openxmlformats.org/officeDocument/2006/relationships/hyperlink" Target="https://mysteryscience.com/chemistry/mystery-4/chemical-reactions/110" TargetMode="External"/><Relationship Id="rId24" Type="http://schemas.openxmlformats.org/officeDocument/2006/relationships/hyperlink" Target="https://mysteryscience.com/chemistry/chemical-reactions-properties-of-matter" TargetMode="External"/><Relationship Id="rId23" Type="http://schemas.openxmlformats.org/officeDocument/2006/relationships/hyperlink" Target="https://mysteryscience.com/chemistry/chemical-reactions-properties-of-matter" TargetMode="External"/><Relationship Id="rId26" Type="http://schemas.openxmlformats.org/officeDocument/2006/relationships/hyperlink" Target="http://www.mysteryscience.com/docs/ngss" TargetMode="External"/><Relationship Id="rId25" Type="http://schemas.openxmlformats.org/officeDocument/2006/relationships/hyperlink" Target="https://mysteryscience.com/chemistry/mystery-5/gases-particle-models/169" TargetMode="External"/><Relationship Id="rId28" Type="http://schemas.openxmlformats.org/officeDocument/2006/relationships/slide" Target="/ppt/slides/slide2.xml"/><Relationship Id="rId27" Type="http://schemas.openxmlformats.org/officeDocument/2006/relationships/image" Target="../media/image3.png"/><Relationship Id="rId29" Type="http://schemas.openxmlformats.org/officeDocument/2006/relationships/slide" Target="/ppt/slides/slide2.xml"/><Relationship Id="rId11" Type="http://schemas.openxmlformats.org/officeDocument/2006/relationships/hyperlink" Target="https://mysteryscience.com/chemistry/mystery-2/dissolving-particulate-nature-of-matter/167" TargetMode="External"/><Relationship Id="rId10" Type="http://schemas.openxmlformats.org/officeDocument/2006/relationships/hyperlink" Target="https://mysteryscience.com/chemistry/mystery-2/dissolving-particulate-nature-of-matter/167" TargetMode="External"/><Relationship Id="rId13" Type="http://schemas.openxmlformats.org/officeDocument/2006/relationships/hyperlink" Target="https://mysteryscience.com/chemistry/mystery-3/acids-reactions-properties-of-matter/168" TargetMode="External"/><Relationship Id="rId12" Type="http://schemas.openxmlformats.org/officeDocument/2006/relationships/hyperlink" Target="https://mysteryscience.com/chemistry/mystery-3/acids-reactions-properties-of-matter/168" TargetMode="External"/><Relationship Id="rId15" Type="http://schemas.openxmlformats.org/officeDocument/2006/relationships/hyperlink" Target="https://mysteryscience.com/chemistry/mystery-4/chemical-reactions/110" TargetMode="External"/><Relationship Id="rId14" Type="http://schemas.openxmlformats.org/officeDocument/2006/relationships/hyperlink" Target="https://mysteryscience.com/chemistry/mystery-4/chemical-reactions/110" TargetMode="External"/><Relationship Id="rId17" Type="http://schemas.openxmlformats.org/officeDocument/2006/relationships/hyperlink" Target="https://mysteryscience.com/chemistry/mystery-5/gases-particle-models/169" TargetMode="External"/><Relationship Id="rId16" Type="http://schemas.openxmlformats.org/officeDocument/2006/relationships/hyperlink" Target="https://mysteryscience.com/chemistry/mystery-5/gases-particle-models/169" TargetMode="External"/><Relationship Id="rId19" Type="http://schemas.openxmlformats.org/officeDocument/2006/relationships/hyperlink" Target="https://mysteryscience.com/chemistry/mystery-1/chemistry-conservation-of-matter/166" TargetMode="External"/><Relationship Id="rId18" Type="http://schemas.openxmlformats.org/officeDocument/2006/relationships/hyperlink" Target="https://mysteryscience.com/chemistry/mystery-2/dissolving-particulate-nature-of-matter/167"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40"/>
          <p:cNvSpPr/>
          <p:nvPr/>
        </p:nvSpPr>
        <p:spPr>
          <a:xfrm>
            <a:off x="0" y="3200400"/>
            <a:ext cx="3719400" cy="45720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40"/>
          <p:cNvSpPr/>
          <p:nvPr/>
        </p:nvSpPr>
        <p:spPr>
          <a:xfrm>
            <a:off x="3719400" y="3200400"/>
            <a:ext cx="6355200" cy="45720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40"/>
          <p:cNvSpPr txBox="1"/>
          <p:nvPr/>
        </p:nvSpPr>
        <p:spPr>
          <a:xfrm>
            <a:off x="454425" y="685800"/>
            <a:ext cx="6663000" cy="181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3200">
                <a:latin typeface="Poppins"/>
                <a:ea typeface="Poppins"/>
                <a:cs typeface="Poppins"/>
                <a:sym typeface="Poppins"/>
              </a:rPr>
              <a:t>Mystery Science Alignment with the </a:t>
            </a:r>
            <a:r>
              <a:rPr b="1" lang="en" sz="3200">
                <a:highlight>
                  <a:srgbClr val="FFFFFF"/>
                </a:highlight>
                <a:latin typeface="Poppins"/>
                <a:ea typeface="Poppins"/>
                <a:cs typeface="Poppins"/>
                <a:sym typeface="Poppins"/>
              </a:rPr>
              <a:t>Michigan Science Standards</a:t>
            </a:r>
            <a:endParaRPr b="1" sz="1800">
              <a:highlight>
                <a:srgbClr val="FFFFFF"/>
              </a:highlight>
              <a:latin typeface="Poppins"/>
              <a:ea typeface="Poppins"/>
              <a:cs typeface="Poppins"/>
              <a:sym typeface="Poppins"/>
            </a:endParaRPr>
          </a:p>
        </p:txBody>
      </p:sp>
      <p:sp>
        <p:nvSpPr>
          <p:cNvPr id="155" name="Google Shape;155;p40"/>
          <p:cNvSpPr txBox="1"/>
          <p:nvPr/>
        </p:nvSpPr>
        <p:spPr>
          <a:xfrm>
            <a:off x="4114800" y="3669950"/>
            <a:ext cx="5489100" cy="2959500"/>
          </a:xfrm>
          <a:prstGeom prst="rect">
            <a:avLst/>
          </a:prstGeom>
          <a:noFill/>
          <a:ln>
            <a:noFill/>
          </a:ln>
        </p:spPr>
        <p:txBody>
          <a:bodyPr anchorCtr="0" anchor="t" bIns="0" lIns="0" spcFirstLastPara="1" rIns="0" wrap="square" tIns="0">
            <a:noAutofit/>
          </a:bodyPr>
          <a:lstStyle/>
          <a:p>
            <a:pPr indent="0" lvl="0" marL="0" marR="27310" rtl="0" algn="l">
              <a:spcBef>
                <a:spcPts val="0"/>
              </a:spcBef>
              <a:spcAft>
                <a:spcPts val="0"/>
              </a:spcAft>
              <a:buNone/>
            </a:pPr>
            <a:r>
              <a:rPr b="1" lang="en" sz="1200">
                <a:solidFill>
                  <a:schemeClr val="dk1"/>
                </a:solidFill>
                <a:latin typeface="Poppins"/>
                <a:ea typeface="Poppins"/>
                <a:cs typeface="Poppins"/>
                <a:sym typeface="Poppins"/>
              </a:rPr>
              <a:t>M</a:t>
            </a:r>
            <a:r>
              <a:rPr b="1" lang="en" sz="1200">
                <a:solidFill>
                  <a:schemeClr val="dk1"/>
                </a:solidFill>
                <a:latin typeface="Poppins"/>
                <a:ea typeface="Poppins"/>
                <a:cs typeface="Poppins"/>
                <a:sym typeface="Poppins"/>
              </a:rPr>
              <a:t>ystery Science is a hands-on curriculum that is fully aligned with the </a:t>
            </a:r>
            <a:r>
              <a:rPr b="1" lang="en" sz="1200">
                <a:solidFill>
                  <a:schemeClr val="dk1"/>
                </a:solidFill>
                <a:highlight>
                  <a:srgbClr val="EAEADF"/>
                </a:highlight>
                <a:latin typeface="Poppins"/>
                <a:ea typeface="Poppins"/>
                <a:cs typeface="Poppins"/>
                <a:sym typeface="Poppins"/>
              </a:rPr>
              <a:t>Michigan Science Standards.</a:t>
            </a:r>
            <a:r>
              <a:rPr lang="en" sz="1200">
                <a:solidFill>
                  <a:schemeClr val="dk1"/>
                </a:solidFill>
                <a:highlight>
                  <a:srgbClr val="EAEADF"/>
                </a:highlight>
                <a:latin typeface="Poppins"/>
                <a:ea typeface="Poppins"/>
                <a:cs typeface="Poppins"/>
                <a:sym typeface="Poppins"/>
              </a:rPr>
              <a:t> </a:t>
            </a:r>
            <a:endParaRPr sz="1000">
              <a:solidFill>
                <a:schemeClr val="dk1"/>
              </a:solidFill>
              <a:highlight>
                <a:srgbClr val="EAEADF"/>
              </a:highlight>
              <a:latin typeface="Poppins"/>
              <a:ea typeface="Poppins"/>
              <a:cs typeface="Poppins"/>
              <a:sym typeface="Poppins"/>
            </a:endParaRPr>
          </a:p>
          <a:p>
            <a:pPr indent="0" lvl="0" marL="0" marR="27310" rtl="0" algn="l">
              <a:spcBef>
                <a:spcPts val="0"/>
              </a:spcBef>
              <a:spcAft>
                <a:spcPts val="0"/>
              </a:spcAft>
              <a:buNone/>
            </a:pPr>
            <a:r>
              <a:t/>
            </a:r>
            <a:endParaRPr sz="1000">
              <a:solidFill>
                <a:schemeClr val="dk1"/>
              </a:solidFill>
              <a:latin typeface="Poppins"/>
              <a:ea typeface="Poppins"/>
              <a:cs typeface="Poppins"/>
              <a:sym typeface="Poppins"/>
            </a:endParaRPr>
          </a:p>
          <a:p>
            <a:pPr indent="0" lvl="0" marL="0" marR="27310" rtl="0" algn="l">
              <a:spcBef>
                <a:spcPts val="0"/>
              </a:spcBef>
              <a:spcAft>
                <a:spcPts val="0"/>
              </a:spcAft>
              <a:buNone/>
            </a:pPr>
            <a:r>
              <a:rPr lang="en" sz="1200">
                <a:solidFill>
                  <a:schemeClr val="dk1"/>
                </a:solidFill>
                <a:latin typeface="Poppins"/>
                <a:ea typeface="Poppins"/>
                <a:cs typeface="Poppins"/>
                <a:sym typeface="Poppins"/>
              </a:rPr>
              <a:t>Mystery Science’s units of study contain: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Hands-on, easy-prep activities with EVERY lesson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Engaging, real-world investigative phenomena</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Thoughtful discussions to build background knowledge</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L</a:t>
            </a:r>
            <a:r>
              <a:rPr lang="en" sz="1200">
                <a:solidFill>
                  <a:schemeClr val="dk1"/>
                </a:solidFill>
                <a:latin typeface="Poppins"/>
                <a:ea typeface="Poppins"/>
                <a:cs typeface="Poppins"/>
                <a:sym typeface="Poppins"/>
              </a:rPr>
              <a:t>esson &amp; unit</a:t>
            </a:r>
            <a:r>
              <a:rPr lang="en" sz="1200">
                <a:solidFill>
                  <a:schemeClr val="dk1"/>
                </a:solidFill>
                <a:latin typeface="Poppins"/>
                <a:ea typeface="Poppins"/>
                <a:cs typeface="Poppins"/>
                <a:sym typeface="Poppins"/>
              </a:rPr>
              <a:t> assessments to evaluate comprehension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Curated, cross-curricular extensions</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rPr b="1" lang="en" sz="1200">
                <a:solidFill>
                  <a:schemeClr val="dk1"/>
                </a:solidFill>
                <a:latin typeface="Poppins"/>
                <a:ea typeface="Poppins"/>
                <a:cs typeface="Poppins"/>
                <a:sym typeface="Poppins"/>
              </a:rPr>
              <a:t>Mystery Science also offers the </a:t>
            </a:r>
            <a:r>
              <a:rPr b="1" lang="en" sz="1200" u="sng">
                <a:solidFill>
                  <a:schemeClr val="hlink"/>
                </a:solidFill>
                <a:latin typeface="Poppins"/>
                <a:ea typeface="Poppins"/>
                <a:cs typeface="Poppins"/>
                <a:sym typeface="Poppins"/>
                <a:hlinkClick r:id="rId3"/>
              </a:rPr>
              <a:t>Anchor Layer</a:t>
            </a:r>
            <a:r>
              <a:rPr lang="en" sz="1200">
                <a:solidFill>
                  <a:schemeClr val="dk1"/>
                </a:solidFill>
                <a:latin typeface="Poppins"/>
                <a:ea typeface="Poppins"/>
                <a:cs typeface="Poppins"/>
                <a:sym typeface="Poppins"/>
              </a:rPr>
              <a:t>, which enriches the unit with an anchor phenomenon, incorporates anchor connections after each lesson, &amp; concludes the unit with a performance task.</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100">
              <a:solidFill>
                <a:schemeClr val="dk1"/>
              </a:solidFill>
              <a:latin typeface="Poppins"/>
              <a:ea typeface="Poppins"/>
              <a:cs typeface="Poppins"/>
              <a:sym typeface="Poppins"/>
            </a:endParaRPr>
          </a:p>
        </p:txBody>
      </p:sp>
      <p:pic>
        <p:nvPicPr>
          <p:cNvPr id="156" name="Google Shape;156;p40"/>
          <p:cNvPicPr preferRelativeResize="0"/>
          <p:nvPr/>
        </p:nvPicPr>
        <p:blipFill>
          <a:blip r:embed="rId4">
            <a:alphaModFix/>
          </a:blip>
          <a:stretch>
            <a:fillRect/>
          </a:stretch>
        </p:blipFill>
        <p:spPr>
          <a:xfrm>
            <a:off x="454425" y="3669950"/>
            <a:ext cx="2812425" cy="3661600"/>
          </a:xfrm>
          <a:prstGeom prst="rect">
            <a:avLst/>
          </a:prstGeom>
          <a:noFill/>
          <a:ln>
            <a:noFill/>
          </a:ln>
        </p:spPr>
      </p:pic>
      <p:pic>
        <p:nvPicPr>
          <p:cNvPr id="157" name="Google Shape;157;p40"/>
          <p:cNvPicPr preferRelativeResize="0"/>
          <p:nvPr/>
        </p:nvPicPr>
        <p:blipFill rotWithShape="1">
          <a:blip r:embed="rId5">
            <a:alphaModFix/>
          </a:blip>
          <a:srcRect b="1663" l="0" r="0" t="1663"/>
          <a:stretch/>
        </p:blipFill>
        <p:spPr>
          <a:xfrm>
            <a:off x="7956150" y="6949440"/>
            <a:ext cx="1647825" cy="209550"/>
          </a:xfrm>
          <a:prstGeom prst="rect">
            <a:avLst/>
          </a:prstGeom>
          <a:noFill/>
          <a:ln>
            <a:noFill/>
          </a:ln>
        </p:spPr>
      </p:pic>
      <p:sp>
        <p:nvSpPr>
          <p:cNvPr id="158" name="Google Shape;158;p40"/>
          <p:cNvSpPr txBox="1"/>
          <p:nvPr/>
        </p:nvSpPr>
        <p:spPr>
          <a:xfrm>
            <a:off x="8126700" y="7196350"/>
            <a:ext cx="1477200" cy="123000"/>
          </a:xfrm>
          <a:prstGeom prst="rect">
            <a:avLst/>
          </a:prstGeom>
          <a:noFill/>
          <a:ln>
            <a:noFill/>
          </a:ln>
        </p:spPr>
        <p:txBody>
          <a:bodyPr anchorCtr="0" anchor="t" bIns="0" lIns="91425" spcFirstLastPara="1" rIns="0" wrap="square" tIns="0">
            <a:spAutoFit/>
          </a:bodyPr>
          <a:lstStyle/>
          <a:p>
            <a:pPr indent="0" lvl="0" marL="0" rtl="0" algn="r">
              <a:spcBef>
                <a:spcPts val="0"/>
              </a:spcBef>
              <a:spcAft>
                <a:spcPts val="0"/>
              </a:spcAft>
              <a:buNone/>
            </a:pPr>
            <a:r>
              <a:rPr lang="en" sz="800">
                <a:solidFill>
                  <a:schemeClr val="dk1"/>
                </a:solidFill>
                <a:latin typeface="Poppins"/>
                <a:ea typeface="Poppins"/>
                <a:cs typeface="Poppins"/>
                <a:sym typeface="Poppins"/>
              </a:rPr>
              <a:t>Updated 06/14/2025</a:t>
            </a:r>
            <a:endParaRPr sz="800">
              <a:solidFill>
                <a:schemeClr val="dk1"/>
              </a:solidFill>
              <a:latin typeface="Poppins"/>
              <a:ea typeface="Poppins"/>
              <a:cs typeface="Poppins"/>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41"/>
          <p:cNvSpPr/>
          <p:nvPr/>
        </p:nvSpPr>
        <p:spPr>
          <a:xfrm>
            <a:off x="0" y="0"/>
            <a:ext cx="10076700" cy="9144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164" name="Google Shape;164;p41"/>
          <p:cNvPicPr preferRelativeResize="0"/>
          <p:nvPr/>
        </p:nvPicPr>
        <p:blipFill rotWithShape="1">
          <a:blip r:embed="rId3">
            <a:alphaModFix/>
          </a:blip>
          <a:srcRect b="1663" l="0" r="0" t="1663"/>
          <a:stretch/>
        </p:blipFill>
        <p:spPr>
          <a:xfrm>
            <a:off x="7953375" y="305775"/>
            <a:ext cx="1647825" cy="209550"/>
          </a:xfrm>
          <a:prstGeom prst="rect">
            <a:avLst/>
          </a:prstGeom>
          <a:noFill/>
          <a:ln>
            <a:noFill/>
          </a:ln>
        </p:spPr>
      </p:pic>
      <p:sp>
        <p:nvSpPr>
          <p:cNvPr id="165" name="Google Shape;165;p4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Table of Contents</a:t>
            </a:r>
            <a:r>
              <a:rPr lang="en" sz="1200">
                <a:solidFill>
                  <a:schemeClr val="dk1"/>
                </a:solidFill>
                <a:latin typeface="Poppins"/>
                <a:ea typeface="Poppins"/>
                <a:cs typeface="Poppins"/>
                <a:sym typeface="Poppins"/>
              </a:rPr>
              <a:t> • </a:t>
            </a:r>
            <a:r>
              <a:rPr lang="en" sz="1200">
                <a:latin typeface="Poppins"/>
                <a:ea typeface="Poppins"/>
                <a:cs typeface="Poppins"/>
                <a:sym typeface="Poppins"/>
              </a:rPr>
              <a:t>All Grades</a:t>
            </a:r>
            <a:endParaRPr sz="1200">
              <a:latin typeface="Poppins"/>
              <a:ea typeface="Poppins"/>
              <a:cs typeface="Poppins"/>
              <a:sym typeface="Poppins"/>
            </a:endParaRPr>
          </a:p>
        </p:txBody>
      </p:sp>
      <p:graphicFrame>
        <p:nvGraphicFramePr>
          <p:cNvPr id="166" name="Google Shape;166;p41"/>
          <p:cNvGraphicFramePr/>
          <p:nvPr/>
        </p:nvGraphicFramePr>
        <p:xfrm>
          <a:off x="457189" y="1385465"/>
          <a:ext cx="3000000" cy="3000000"/>
        </p:xfrm>
        <a:graphic>
          <a:graphicData uri="http://schemas.openxmlformats.org/drawingml/2006/table">
            <a:tbl>
              <a:tblPr>
                <a:noFill/>
                <a:tableStyleId>{3E445475-E737-46AB-BFD2-043196B319F6}</a:tableStyleId>
              </a:tblPr>
              <a:tblGrid>
                <a:gridCol w="3539900"/>
                <a:gridCol w="744075"/>
              </a:tblGrid>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4"/>
                        </a:rPr>
                        <a:t>Kindergarten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
                        </a:rPr>
                        <a:t>Page 3</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7"/>
                        </a:rPr>
                        <a:t>Animal Needs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8"/>
                        </a:rPr>
                        <a:t>Plant Needs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9"/>
                        </a:rPr>
                        <a:t>Earth &amp; Space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0"/>
                        </a:rPr>
                        <a:t>Severe Weather</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1"/>
                        </a:rPr>
                        <a:t>Weather Patterns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2"/>
                        </a:rPr>
                        <a:t>Physical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3"/>
                        </a:rPr>
                        <a:t>Sunlight &amp; Warmth</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14"/>
                        </a:rPr>
                        <a:t>Pushes &amp; Pulls</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Page </a:t>
                      </a:r>
                      <a:r>
                        <a:rPr b="1" lang="en" sz="1000">
                          <a:solidFill>
                            <a:schemeClr val="dk1"/>
                          </a:solidFill>
                          <a:latin typeface="Poppins"/>
                          <a:ea typeface="Poppins"/>
                          <a:cs typeface="Poppins"/>
                          <a:sym typeface="Poppins"/>
                        </a:rPr>
                        <a:t>4</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6"/>
                        </a:rPr>
                        <a:t>Page 6</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7"/>
                        </a:rPr>
                        <a:t>Page 8</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rPr>
                        <a:t>1st Grade </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rPr>
                        <a:t>Page 11</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8"/>
                        </a:rPr>
                        <a:t>Life Science</a:t>
                      </a:r>
                      <a:r>
                        <a:rPr b="1" lang="en" sz="1000">
                          <a:latin typeface="Poppins"/>
                          <a:ea typeface="Poppins"/>
                          <a:cs typeface="Poppins"/>
                          <a:sym typeface="Poppins"/>
                        </a:rPr>
                        <a:t>	</a:t>
                      </a: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9"/>
                        </a:rPr>
                        <a:t>Animal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0"/>
                        </a:rPr>
                        <a:t>Plant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1"/>
                        </a:rPr>
                        <a:t>Earth &amp; Space Science</a:t>
                      </a:r>
                      <a:r>
                        <a:rPr b="1" lang="en" sz="1000">
                          <a:solidFill>
                            <a:schemeClr val="dk1"/>
                          </a:solidFill>
                          <a:latin typeface="Poppins"/>
                          <a:ea typeface="Poppins"/>
                          <a:cs typeface="Poppins"/>
                          <a:sym typeface="Poppins"/>
                        </a:rPr>
                        <a:t>			</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2"/>
                        </a:rPr>
                        <a:t> Day Patterns</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3"/>
                        </a:rPr>
                        <a:t>Night Patterns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4"/>
                        </a:rPr>
                        <a:t>Physical Science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25"/>
                        </a:rPr>
                        <a:t>Light, Sound, &amp; Communication</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6"/>
                        </a:rPr>
                        <a:t>Page 12</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7"/>
                        </a:rPr>
                        <a:t>Page 14</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8"/>
                        </a:rPr>
                        <a:t>Page 16</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29"/>
                        </a:rPr>
                        <a:t>2nd Grade </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30"/>
                        </a:rPr>
                        <a:t>Page 18</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270675">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1"/>
                        </a:rPr>
                        <a:t>Life Science</a:t>
                      </a:r>
                      <a:r>
                        <a:rPr b="1" lang="en" sz="1000">
                          <a:latin typeface="Poppins"/>
                          <a:ea typeface="Poppins"/>
                          <a:cs typeface="Poppins"/>
                          <a:sym typeface="Poppins"/>
                        </a:rPr>
                        <a:t>	</a:t>
                      </a: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2"/>
                        </a:rPr>
                        <a:t>Animal Biodiversity &amp; Habitats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3"/>
                        </a:rPr>
                        <a:t>Plant Growth &amp; Interactions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4"/>
                        </a:rPr>
                        <a:t>Earth &amp; Space Science</a:t>
                      </a:r>
                      <a:r>
                        <a:rPr b="1" lang="en" sz="1000">
                          <a:solidFill>
                            <a:schemeClr val="dk1"/>
                          </a:solidFill>
                          <a:latin typeface="Poppins"/>
                          <a:ea typeface="Poppins"/>
                          <a:cs typeface="Poppins"/>
                          <a:sym typeface="Poppins"/>
                        </a:rPr>
                        <a:t>			</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35"/>
                        </a:rPr>
                        <a:t>Erosion &amp; Earth’s Surface</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6"/>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7"/>
                        </a:rPr>
                        <a:t>Material Properties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38"/>
                        </a:rPr>
                        <a:t>States of Matter</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9"/>
                        </a:rPr>
                        <a:t>Page 19</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0"/>
                        </a:rPr>
                        <a:t>Page 21</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rPr>
                        <a:t>Page 23</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graphicFrame>
        <p:nvGraphicFramePr>
          <p:cNvPr id="167" name="Google Shape;167;p41"/>
          <p:cNvGraphicFramePr/>
          <p:nvPr/>
        </p:nvGraphicFramePr>
        <p:xfrm>
          <a:off x="5198374" y="1384065"/>
          <a:ext cx="3000000" cy="3000000"/>
        </p:xfrm>
        <a:graphic>
          <a:graphicData uri="http://schemas.openxmlformats.org/drawingml/2006/table">
            <a:tbl>
              <a:tblPr>
                <a:noFill/>
                <a:tableStyleId>{3E445475-E737-46AB-BFD2-043196B319F6}</a:tableStyleId>
              </a:tblPr>
              <a:tblGrid>
                <a:gridCol w="3539900"/>
                <a:gridCol w="744075"/>
              </a:tblGrid>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41"/>
                        </a:rPr>
                        <a:t>3rd Grade</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42"/>
                        </a:rPr>
                        <a:t>Page 25</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3"/>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4"/>
                        </a:rPr>
                        <a:t>Fossils &amp; Changing Environments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5"/>
                        </a:rPr>
                        <a:t>Life Cycles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46"/>
                        </a:rPr>
                        <a:t>Heredity, Survival, &amp; Selection</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7"/>
                        </a:rPr>
                        <a:t>Earth &amp; Space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8"/>
                        </a:rPr>
                        <a:t>Weather &amp; Climate</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9"/>
                        </a:rPr>
                        <a:t>Physical Science</a:t>
                      </a:r>
                      <a:endParaRPr b="1"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50"/>
                        </a:rPr>
                        <a:t>Forces, Motion, &amp; Magnets</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1"/>
                        </a:rPr>
                        <a:t>Page 26</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2"/>
                        </a:rPr>
                        <a:t>Page 30</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3"/>
                        </a:rPr>
                        <a:t>Page 32</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54"/>
                        </a:rPr>
                        <a:t>4th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55"/>
                        </a:rPr>
                        <a:t>Page 34</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56"/>
                        </a:rPr>
                        <a:t>Life Science	</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57"/>
                        </a:rPr>
                        <a:t>Human Body, Vision, &amp; The Brain</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58"/>
                        </a:rPr>
                        <a:t>Animal &amp; Plant Adaptations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59"/>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0"/>
                        </a:rPr>
                        <a:t>Earth’s Features &amp; Processes </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61"/>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2"/>
                        </a:rPr>
                        <a:t>Sound, Waves, &amp; Communication</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3"/>
                        </a:rPr>
                        <a:t>Energy &amp; Energy Transfer</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4"/>
                        </a:rPr>
                        <a:t>Electricity, Light, &amp; Heat</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5"/>
                        </a:rPr>
                        <a:t>Page 35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6"/>
                        </a:rPr>
                        <a:t>Page 37</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7"/>
                        </a:rPr>
                        <a:t>Page 38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rPr>
                        <a:t>5th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rPr>
                        <a:t>Page 42</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270675">
                <a:tc>
                  <a:txBody>
                    <a:bodyPr/>
                    <a:lstStyle/>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68"/>
                        </a:rPr>
                        <a:t>Life Science </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9"/>
                        </a:rPr>
                        <a:t>Ecosystems &amp; The Food Web</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70"/>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71"/>
                        </a:rPr>
                        <a:t>Water Cycle &amp; Earth’s Systems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2"/>
                        </a:rPr>
                        <a:t>Earth &amp; Space Patterns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3"/>
                        </a:rPr>
                        <a:t>Stars &amp; Planets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74"/>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75"/>
                        </a:rPr>
                        <a:t>Chemical Reactions &amp;</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6"/>
                        </a:rPr>
                        <a:t>                                Properties of Matter</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77"/>
                        </a:rPr>
                        <a:t>Page 43</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78"/>
                        </a:rPr>
                        <a:t>Page 45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79"/>
                        </a:rPr>
                        <a:t>Page 48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sp>
        <p:nvSpPr>
          <p:cNvPr id="168" name="Google Shape;168;p4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69" name="Google Shape;169;p4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highlight>
                  <a:srgbClr val="FFFFFF"/>
                </a:highlight>
                <a:uFill>
                  <a:noFill/>
                </a:uFill>
                <a:latin typeface="Poppins"/>
                <a:ea typeface="Poppins"/>
                <a:cs typeface="Poppins"/>
                <a:sym typeface="Poppins"/>
                <a:hlinkClick r:id="rId80">
                  <a:extLst>
                    <a:ext uri="{A12FA001-AC4F-418D-AE19-62706E023703}">
                      <ahyp:hlinkClr val="tx"/>
                    </a:ext>
                  </a:extLst>
                </a:hlinkClick>
              </a:rPr>
              <a:t>www.mysteryscience.com/docs/michigan</a:t>
            </a:r>
            <a:endParaRPr sz="800">
              <a:solidFill>
                <a:schemeClr val="dk1"/>
              </a:solidFill>
              <a:highlight>
                <a:srgbClr val="FFFFFF"/>
              </a:highlight>
              <a:latin typeface="Poppins"/>
              <a:ea typeface="Poppins"/>
              <a:cs typeface="Poppins"/>
              <a:sym typeface="Poppin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4" name="Shape 174"/>
        <p:cNvGrpSpPr/>
        <p:nvPr/>
      </p:nvGrpSpPr>
      <p:grpSpPr>
        <a:xfrm>
          <a:off x="0" y="0"/>
          <a:ext cx="0" cy="0"/>
          <a:chOff x="0" y="0"/>
          <a:chExt cx="0" cy="0"/>
        </a:xfrm>
      </p:grpSpPr>
      <p:grpSp>
        <p:nvGrpSpPr>
          <p:cNvPr id="175" name="Google Shape;175;p42"/>
          <p:cNvGrpSpPr/>
          <p:nvPr/>
        </p:nvGrpSpPr>
        <p:grpSpPr>
          <a:xfrm>
            <a:off x="533483" y="1828800"/>
            <a:ext cx="1371600" cy="1371600"/>
            <a:chOff x="228683" y="914678"/>
            <a:chExt cx="1371600" cy="1371600"/>
          </a:xfrm>
        </p:grpSpPr>
        <p:pic>
          <p:nvPicPr>
            <p:cNvPr id="176" name="Google Shape;176;p42"/>
            <p:cNvPicPr preferRelativeResize="0"/>
            <p:nvPr/>
          </p:nvPicPr>
          <p:blipFill rotWithShape="1">
            <a:blip r:embed="rId3">
              <a:alphaModFix/>
            </a:blip>
            <a:srcRect b="0" l="5125" r="39409" t="0"/>
            <a:stretch/>
          </p:blipFill>
          <p:spPr>
            <a:xfrm>
              <a:off x="238133" y="914678"/>
              <a:ext cx="1352700" cy="1371600"/>
            </a:xfrm>
            <a:prstGeom prst="ellipse">
              <a:avLst/>
            </a:prstGeom>
            <a:noFill/>
            <a:ln>
              <a:noFill/>
            </a:ln>
          </p:spPr>
        </p:pic>
        <p:sp>
          <p:nvSpPr>
            <p:cNvPr id="177" name="Google Shape;177;p42"/>
            <p:cNvSpPr/>
            <p:nvPr/>
          </p:nvSpPr>
          <p:spPr>
            <a:xfrm>
              <a:off x="228683" y="91467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4">
                    <a:extLst>
                      <a:ext uri="{A12FA001-AC4F-418D-AE19-62706E023703}">
                        <ahyp:hlinkClr val="tx"/>
                      </a:ext>
                    </a:extLst>
                  </a:hlinkClick>
                </a:rPr>
                <a:t>Animal Needs</a:t>
              </a:r>
              <a:endParaRPr sz="1200">
                <a:solidFill>
                  <a:schemeClr val="lt1"/>
                </a:solidFill>
                <a:latin typeface="Poppins"/>
                <a:ea typeface="Poppins"/>
                <a:cs typeface="Poppins"/>
                <a:sym typeface="Poppins"/>
              </a:endParaRPr>
            </a:p>
          </p:txBody>
        </p:sp>
      </p:grpSp>
      <p:grpSp>
        <p:nvGrpSpPr>
          <p:cNvPr id="178" name="Google Shape;178;p42"/>
          <p:cNvGrpSpPr/>
          <p:nvPr/>
        </p:nvGrpSpPr>
        <p:grpSpPr>
          <a:xfrm>
            <a:off x="2055568" y="1828825"/>
            <a:ext cx="1371600" cy="1371600"/>
            <a:chOff x="1861308" y="914703"/>
            <a:chExt cx="1371600" cy="1371600"/>
          </a:xfrm>
        </p:grpSpPr>
        <p:pic>
          <p:nvPicPr>
            <p:cNvPr id="179" name="Google Shape;179;p42"/>
            <p:cNvPicPr preferRelativeResize="0"/>
            <p:nvPr/>
          </p:nvPicPr>
          <p:blipFill rotWithShape="1">
            <a:blip r:embed="rId5">
              <a:alphaModFix/>
            </a:blip>
            <a:srcRect b="15340" l="38432" r="10550" t="12541"/>
            <a:stretch/>
          </p:blipFill>
          <p:spPr>
            <a:xfrm>
              <a:off x="1870758" y="914703"/>
              <a:ext cx="1352700" cy="1371600"/>
            </a:xfrm>
            <a:prstGeom prst="ellipse">
              <a:avLst/>
            </a:prstGeom>
            <a:noFill/>
            <a:ln>
              <a:noFill/>
            </a:ln>
          </p:spPr>
        </p:pic>
        <p:sp>
          <p:nvSpPr>
            <p:cNvPr id="180" name="Google Shape;180;p42"/>
            <p:cNvSpPr/>
            <p:nvPr/>
          </p:nvSpPr>
          <p:spPr>
            <a:xfrm>
              <a:off x="1861308" y="91470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6">
                    <a:extLst>
                      <a:ext uri="{A12FA001-AC4F-418D-AE19-62706E023703}">
                        <ahyp:hlinkClr val="tx"/>
                      </a:ext>
                    </a:extLst>
                  </a:hlinkClick>
                </a:rPr>
                <a:t>Plant Needs</a:t>
              </a:r>
              <a:endParaRPr sz="1200">
                <a:solidFill>
                  <a:schemeClr val="lt1"/>
                </a:solidFill>
                <a:latin typeface="Poppins"/>
                <a:ea typeface="Poppins"/>
                <a:cs typeface="Poppins"/>
                <a:sym typeface="Poppins"/>
              </a:endParaRPr>
            </a:p>
          </p:txBody>
        </p:sp>
      </p:grpSp>
      <p:grpSp>
        <p:nvGrpSpPr>
          <p:cNvPr id="181" name="Google Shape;181;p42"/>
          <p:cNvGrpSpPr/>
          <p:nvPr/>
        </p:nvGrpSpPr>
        <p:grpSpPr>
          <a:xfrm>
            <a:off x="3577653" y="1828813"/>
            <a:ext cx="1371600" cy="1371600"/>
            <a:chOff x="3513808" y="914691"/>
            <a:chExt cx="1371600" cy="1371600"/>
          </a:xfrm>
        </p:grpSpPr>
        <p:pic>
          <p:nvPicPr>
            <p:cNvPr id="182" name="Google Shape;182;p42"/>
            <p:cNvPicPr preferRelativeResize="0"/>
            <p:nvPr/>
          </p:nvPicPr>
          <p:blipFill rotWithShape="1">
            <a:blip r:embed="rId7">
              <a:alphaModFix/>
            </a:blip>
            <a:srcRect b="0" l="22262" r="22262" t="0"/>
            <a:stretch/>
          </p:blipFill>
          <p:spPr>
            <a:xfrm>
              <a:off x="3523258" y="914691"/>
              <a:ext cx="1352700" cy="1371600"/>
            </a:xfrm>
            <a:prstGeom prst="ellipse">
              <a:avLst/>
            </a:prstGeom>
            <a:noFill/>
            <a:ln>
              <a:noFill/>
            </a:ln>
          </p:spPr>
        </p:pic>
        <p:sp>
          <p:nvSpPr>
            <p:cNvPr id="183" name="Google Shape;183;p42"/>
            <p:cNvSpPr/>
            <p:nvPr/>
          </p:nvSpPr>
          <p:spPr>
            <a:xfrm>
              <a:off x="3513808" y="91469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8">
                    <a:extLst>
                      <a:ext uri="{A12FA001-AC4F-418D-AE19-62706E023703}">
                        <ahyp:hlinkClr val="tx"/>
                      </a:ext>
                    </a:extLst>
                  </a:hlinkClick>
                </a:rPr>
                <a:t>Severe Weather</a:t>
              </a:r>
              <a:endParaRPr sz="1200">
                <a:solidFill>
                  <a:schemeClr val="lt1"/>
                </a:solidFill>
                <a:latin typeface="Poppins"/>
                <a:ea typeface="Poppins"/>
                <a:cs typeface="Poppins"/>
                <a:sym typeface="Poppins"/>
              </a:endParaRPr>
            </a:p>
          </p:txBody>
        </p:sp>
      </p:grpSp>
      <p:grpSp>
        <p:nvGrpSpPr>
          <p:cNvPr id="184" name="Google Shape;184;p42"/>
          <p:cNvGrpSpPr/>
          <p:nvPr/>
        </p:nvGrpSpPr>
        <p:grpSpPr>
          <a:xfrm>
            <a:off x="5099738" y="1828800"/>
            <a:ext cx="1371600" cy="1371625"/>
            <a:chOff x="5158308" y="914678"/>
            <a:chExt cx="1371600" cy="1371625"/>
          </a:xfrm>
        </p:grpSpPr>
        <p:pic>
          <p:nvPicPr>
            <p:cNvPr id="185" name="Google Shape;185;p42"/>
            <p:cNvPicPr preferRelativeResize="0"/>
            <p:nvPr/>
          </p:nvPicPr>
          <p:blipFill rotWithShape="1">
            <a:blip r:embed="rId9">
              <a:alphaModFix/>
            </a:blip>
            <a:srcRect b="0" l="31436" r="31436" t="0"/>
            <a:stretch/>
          </p:blipFill>
          <p:spPr>
            <a:xfrm>
              <a:off x="5167758" y="914703"/>
              <a:ext cx="1352700" cy="1371600"/>
            </a:xfrm>
            <a:prstGeom prst="ellipse">
              <a:avLst/>
            </a:prstGeom>
            <a:noFill/>
            <a:ln>
              <a:noFill/>
            </a:ln>
          </p:spPr>
        </p:pic>
        <p:sp>
          <p:nvSpPr>
            <p:cNvPr id="186" name="Google Shape;186;p42"/>
            <p:cNvSpPr/>
            <p:nvPr/>
          </p:nvSpPr>
          <p:spPr>
            <a:xfrm>
              <a:off x="5158308" y="91467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10">
                    <a:extLst>
                      <a:ext uri="{A12FA001-AC4F-418D-AE19-62706E023703}">
                        <ahyp:hlinkClr val="tx"/>
                      </a:ext>
                    </a:extLst>
                  </a:hlinkClick>
                </a:rPr>
                <a:t>Weather Patterns</a:t>
              </a:r>
              <a:endParaRPr sz="1200">
                <a:solidFill>
                  <a:schemeClr val="lt1"/>
                </a:solidFill>
                <a:latin typeface="Poppins"/>
                <a:ea typeface="Poppins"/>
                <a:cs typeface="Poppins"/>
                <a:sym typeface="Poppins"/>
              </a:endParaRPr>
            </a:p>
          </p:txBody>
        </p:sp>
      </p:grpSp>
      <p:grpSp>
        <p:nvGrpSpPr>
          <p:cNvPr id="187" name="Google Shape;187;p42"/>
          <p:cNvGrpSpPr/>
          <p:nvPr/>
        </p:nvGrpSpPr>
        <p:grpSpPr>
          <a:xfrm>
            <a:off x="6621823" y="1828825"/>
            <a:ext cx="1371600" cy="1371600"/>
            <a:chOff x="6803508" y="914703"/>
            <a:chExt cx="1371600" cy="1371600"/>
          </a:xfrm>
        </p:grpSpPr>
        <p:pic>
          <p:nvPicPr>
            <p:cNvPr id="188" name="Google Shape;188;p42"/>
            <p:cNvPicPr preferRelativeResize="0"/>
            <p:nvPr/>
          </p:nvPicPr>
          <p:blipFill rotWithShape="1">
            <a:blip r:embed="rId11">
              <a:alphaModFix/>
            </a:blip>
            <a:srcRect b="8689" l="37342" r="15125" t="13527"/>
            <a:stretch/>
          </p:blipFill>
          <p:spPr>
            <a:xfrm>
              <a:off x="6812958" y="914703"/>
              <a:ext cx="1352700" cy="1371600"/>
            </a:xfrm>
            <a:prstGeom prst="ellipse">
              <a:avLst/>
            </a:prstGeom>
            <a:noFill/>
            <a:ln>
              <a:noFill/>
            </a:ln>
          </p:spPr>
        </p:pic>
        <p:sp>
          <p:nvSpPr>
            <p:cNvPr id="189" name="Google Shape;189;p42"/>
            <p:cNvSpPr/>
            <p:nvPr/>
          </p:nvSpPr>
          <p:spPr>
            <a:xfrm>
              <a:off x="6803508" y="91470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12">
                    <a:extLst>
                      <a:ext uri="{A12FA001-AC4F-418D-AE19-62706E023703}">
                        <ahyp:hlinkClr val="tx"/>
                      </a:ext>
                    </a:extLst>
                  </a:hlinkClick>
                </a:rPr>
                <a:t>Sunlight</a:t>
              </a:r>
              <a:r>
                <a:rPr b="1" lang="en" sz="1000">
                  <a:solidFill>
                    <a:schemeClr val="lt1"/>
                  </a:solidFill>
                  <a:uFill>
                    <a:noFill/>
                  </a:uFill>
                  <a:latin typeface="Poppins"/>
                  <a:ea typeface="Poppins"/>
                  <a:cs typeface="Poppins"/>
                  <a:sym typeface="Poppins"/>
                  <a:hlinkClick action="ppaction://hlinksldjump" r:id="rId13">
                    <a:extLst>
                      <a:ext uri="{A12FA001-AC4F-418D-AE19-62706E023703}">
                        <ahyp:hlinkClr val="tx"/>
                      </a:ext>
                    </a:extLst>
                  </a:hlinkClick>
                </a:rPr>
                <a:t> &amp; </a:t>
              </a:r>
              <a:r>
                <a:rPr b="1" lang="en" sz="1200">
                  <a:solidFill>
                    <a:schemeClr val="lt1"/>
                  </a:solidFill>
                  <a:uFill>
                    <a:noFill/>
                  </a:uFill>
                  <a:latin typeface="Poppins"/>
                  <a:ea typeface="Poppins"/>
                  <a:cs typeface="Poppins"/>
                  <a:sym typeface="Poppins"/>
                  <a:hlinkClick action="ppaction://hlinksldjump" r:id="rId14">
                    <a:extLst>
                      <a:ext uri="{A12FA001-AC4F-418D-AE19-62706E023703}">
                        <ahyp:hlinkClr val="tx"/>
                      </a:ext>
                    </a:extLst>
                  </a:hlinkClick>
                </a:rPr>
                <a:t>Warmth</a:t>
              </a:r>
              <a:endParaRPr sz="1200">
                <a:solidFill>
                  <a:schemeClr val="lt1"/>
                </a:solidFill>
                <a:latin typeface="Poppins"/>
                <a:ea typeface="Poppins"/>
                <a:cs typeface="Poppins"/>
                <a:sym typeface="Poppins"/>
              </a:endParaRPr>
            </a:p>
          </p:txBody>
        </p:sp>
      </p:grpSp>
      <p:grpSp>
        <p:nvGrpSpPr>
          <p:cNvPr id="190" name="Google Shape;190;p42"/>
          <p:cNvGrpSpPr/>
          <p:nvPr/>
        </p:nvGrpSpPr>
        <p:grpSpPr>
          <a:xfrm>
            <a:off x="8143908" y="1828813"/>
            <a:ext cx="1371600" cy="1371600"/>
            <a:chOff x="8448708" y="914691"/>
            <a:chExt cx="1371600" cy="1371600"/>
          </a:xfrm>
        </p:grpSpPr>
        <p:pic>
          <p:nvPicPr>
            <p:cNvPr id="191" name="Google Shape;191;p42"/>
            <p:cNvPicPr preferRelativeResize="0"/>
            <p:nvPr/>
          </p:nvPicPr>
          <p:blipFill rotWithShape="1">
            <a:blip r:embed="rId15">
              <a:alphaModFix/>
            </a:blip>
            <a:srcRect b="10628" l="36494" r="15330" t="10533"/>
            <a:stretch/>
          </p:blipFill>
          <p:spPr>
            <a:xfrm>
              <a:off x="8458158" y="914691"/>
              <a:ext cx="1352700" cy="1371600"/>
            </a:xfrm>
            <a:prstGeom prst="ellipse">
              <a:avLst/>
            </a:prstGeom>
            <a:noFill/>
            <a:ln>
              <a:noFill/>
            </a:ln>
          </p:spPr>
        </p:pic>
        <p:sp>
          <p:nvSpPr>
            <p:cNvPr id="192" name="Google Shape;192;p42"/>
            <p:cNvSpPr/>
            <p:nvPr/>
          </p:nvSpPr>
          <p:spPr>
            <a:xfrm>
              <a:off x="8448708" y="91469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ction="ppaction://hlinksldjump" r:id="rId16">
                    <a:extLst>
                      <a:ext uri="{A12FA001-AC4F-418D-AE19-62706E023703}">
                        <ahyp:hlinkClr val="tx"/>
                      </a:ext>
                    </a:extLst>
                  </a:hlinkClick>
                </a:rPr>
                <a:t>Pushes &amp; Pulls</a:t>
              </a:r>
              <a:endParaRPr sz="1200">
                <a:solidFill>
                  <a:schemeClr val="lt1"/>
                </a:solidFill>
                <a:latin typeface="Poppins"/>
                <a:ea typeface="Poppins"/>
                <a:cs typeface="Poppins"/>
                <a:sym typeface="Poppins"/>
              </a:endParaRPr>
            </a:p>
          </p:txBody>
        </p:sp>
      </p:grpSp>
      <p:graphicFrame>
        <p:nvGraphicFramePr>
          <p:cNvPr id="193" name="Google Shape;193;p42"/>
          <p:cNvGraphicFramePr/>
          <p:nvPr/>
        </p:nvGraphicFramePr>
        <p:xfrm>
          <a:off x="457800" y="3562772"/>
          <a:ext cx="3000000" cy="3000000"/>
        </p:xfrm>
        <a:graphic>
          <a:graphicData uri="http://schemas.openxmlformats.org/drawingml/2006/table">
            <a:tbl>
              <a:tblPr>
                <a:noFill/>
                <a:tableStyleId>{3E445475-E737-46AB-BFD2-043196B319F6}</a:tableStyleId>
              </a:tblPr>
              <a:tblGrid>
                <a:gridCol w="1527400"/>
                <a:gridCol w="1527400"/>
                <a:gridCol w="1527400"/>
                <a:gridCol w="1527400"/>
                <a:gridCol w="1527400"/>
                <a:gridCol w="1527400"/>
              </a:tblGrid>
              <a:tr h="100000">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7">
                            <a:extLst>
                              <a:ext uri="{A12FA001-AC4F-418D-AE19-62706E023703}">
                                <ahyp:hlinkClr val="tx"/>
                              </a:ext>
                            </a:extLst>
                          </a:hlinkClick>
                        </a:rPr>
                        <a:t>Page 4</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8">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9">
                            <a:extLst>
                              <a:ext uri="{A12FA001-AC4F-418D-AE19-62706E023703}">
                                <ahyp:hlinkClr val="tx"/>
                              </a:ext>
                            </a:extLst>
                          </a:hlinkClick>
                        </a:rPr>
                        <a:t>Page 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0">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1">
                            <a:extLst>
                              <a:ext uri="{A12FA001-AC4F-418D-AE19-62706E023703}">
                                <ahyp:hlinkClr val="tx"/>
                              </a:ext>
                            </a:extLst>
                          </a:hlinkClick>
                        </a:rPr>
                        <a:t>Page 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2">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3">
                            <a:extLst>
                              <a:ext uri="{A12FA001-AC4F-418D-AE19-62706E023703}">
                                <ahyp:hlinkClr val="tx"/>
                              </a:ext>
                            </a:extLst>
                          </a:hlinkClick>
                        </a:rPr>
                        <a:t>Page 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4">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5">
                            <a:extLst>
                              <a:ext uri="{A12FA001-AC4F-418D-AE19-62706E023703}">
                                <ahyp:hlinkClr val="tx"/>
                              </a:ext>
                            </a:extLst>
                          </a:hlinkClick>
                        </a:rPr>
                        <a:t>Page 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6">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7">
                            <a:extLst>
                              <a:ext uri="{A12FA001-AC4F-418D-AE19-62706E023703}">
                                <ahyp:hlinkClr val="tx"/>
                              </a:ext>
                            </a:extLst>
                          </a:hlinkClick>
                        </a:rPr>
                        <a:t>Page 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8">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42975">
                <a:tc>
                  <a:txBody>
                    <a:bodyPr/>
                    <a:lstStyle/>
                    <a:p>
                      <a:pPr indent="0" lvl="0" marL="0" rtl="0" algn="l">
                        <a:spcBef>
                          <a:spcPts val="0"/>
                        </a:spcBef>
                        <a:spcAft>
                          <a:spcPts val="0"/>
                        </a:spcAft>
                        <a:buNone/>
                      </a:pPr>
                      <a:r>
                        <a:rPr b="1" lang="en" sz="1000">
                          <a:solidFill>
                            <a:schemeClr val="dk1"/>
                          </a:solidFill>
                          <a:highlight>
                            <a:srgbClr val="FFFFFF"/>
                          </a:highlight>
                          <a:latin typeface="Poppins"/>
                          <a:ea typeface="Poppins"/>
                          <a:cs typeface="Poppins"/>
                          <a:sym typeface="Poppins"/>
                        </a:rPr>
                        <a:t>Michigan Science Standards: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K-ESS3-1</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highlight>
                            <a:srgbClr val="FFFFFF"/>
                          </a:highlight>
                          <a:latin typeface="Poppins"/>
                          <a:ea typeface="Poppins"/>
                          <a:cs typeface="Poppins"/>
                          <a:sym typeface="Poppins"/>
                        </a:rPr>
                        <a:t>Michigan Science Standards: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K-ESS3-3</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highlight>
                            <a:srgbClr val="FFFFFF"/>
                          </a:highlight>
                          <a:latin typeface="Poppins"/>
                          <a:ea typeface="Poppins"/>
                          <a:cs typeface="Poppins"/>
                          <a:sym typeface="Poppins"/>
                        </a:rPr>
                        <a:t>Michigan Science Standards: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K-ESS3-2</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highlight>
                            <a:srgbClr val="FFFFFF"/>
                          </a:highlight>
                          <a:latin typeface="Poppins"/>
                          <a:ea typeface="Poppins"/>
                          <a:cs typeface="Poppins"/>
                          <a:sym typeface="Poppins"/>
                        </a:rPr>
                        <a:t>Michigan Science Standards: </a:t>
                      </a:r>
                      <a:endParaRPr b="1" sz="10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K-ESS2-2</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highlight>
                            <a:srgbClr val="FFFFFF"/>
                          </a:highlight>
                          <a:latin typeface="Poppins"/>
                          <a:ea typeface="Poppins"/>
                          <a:cs typeface="Poppins"/>
                          <a:sym typeface="Poppins"/>
                        </a:rPr>
                        <a:t>Michigan Science Standards: </a:t>
                      </a:r>
                      <a:endParaRPr b="1" sz="10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K-PS3-1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K-PS3-2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highlight>
                            <a:srgbClr val="FFFFFF"/>
                          </a:highlight>
                          <a:latin typeface="Poppins"/>
                          <a:ea typeface="Poppins"/>
                          <a:cs typeface="Poppins"/>
                          <a:sym typeface="Poppins"/>
                        </a:rPr>
                        <a:t>Michigan Science Standards: </a:t>
                      </a:r>
                      <a:endParaRPr b="1" sz="10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K-PS2-1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K-PS2-2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32000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br>
                        <a:rPr lang="en" sz="10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highlight>
                            <a:srgbClr val="FFFFFF"/>
                          </a:highlight>
                          <a:latin typeface="Poppins"/>
                          <a:ea typeface="Poppins"/>
                          <a:cs typeface="Poppins"/>
                          <a:sym typeface="Poppins"/>
                        </a:rPr>
                        <a:t>Unit Breakdown:</a:t>
                      </a:r>
                      <a:endParaRPr b="1" sz="10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2">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highlight>
                            <a:srgbClr val="FFFFFF"/>
                          </a:highlight>
                          <a:latin typeface="Poppins"/>
                          <a:ea typeface="Poppins"/>
                          <a:cs typeface="Poppins"/>
                          <a:sym typeface="Poppins"/>
                        </a:rPr>
                        <a:t>Unit Breakdown:</a:t>
                      </a:r>
                      <a:endParaRPr b="1" sz="10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3">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6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6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6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194" name="Google Shape;194;p42"/>
          <p:cNvSpPr/>
          <p:nvPr/>
        </p:nvSpPr>
        <p:spPr>
          <a:xfrm>
            <a:off x="0" y="0"/>
            <a:ext cx="10080000" cy="914400"/>
          </a:xfrm>
          <a:prstGeom prst="rect">
            <a:avLst/>
          </a:prstGeom>
          <a:solidFill>
            <a:srgbClr val="CAB0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195" name="Google Shape;195;p42"/>
          <p:cNvPicPr preferRelativeResize="0"/>
          <p:nvPr/>
        </p:nvPicPr>
        <p:blipFill rotWithShape="1">
          <a:blip r:embed="rId35">
            <a:alphaModFix/>
          </a:blip>
          <a:srcRect b="1663" l="0" r="0" t="1663"/>
          <a:stretch/>
        </p:blipFill>
        <p:spPr>
          <a:xfrm>
            <a:off x="7953375" y="305775"/>
            <a:ext cx="1647825" cy="209550"/>
          </a:xfrm>
          <a:prstGeom prst="rect">
            <a:avLst/>
          </a:prstGeom>
          <a:noFill/>
          <a:ln>
            <a:noFill/>
          </a:ln>
        </p:spPr>
      </p:pic>
      <p:sp>
        <p:nvSpPr>
          <p:cNvPr id="196" name="Google Shape;196;p4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All Units at a Glance</a:t>
            </a:r>
            <a:endParaRPr sz="1200">
              <a:latin typeface="Poppins"/>
              <a:ea typeface="Poppins"/>
              <a:cs typeface="Poppins"/>
              <a:sym typeface="Poppins"/>
            </a:endParaRPr>
          </a:p>
        </p:txBody>
      </p:sp>
      <p:sp>
        <p:nvSpPr>
          <p:cNvPr id="197" name="Google Shape;197;p42"/>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Kindergarten </a:t>
            </a:r>
            <a:r>
              <a:rPr b="1" lang="en">
                <a:solidFill>
                  <a:schemeClr val="dk1"/>
                </a:solidFill>
                <a:uFill>
                  <a:noFill/>
                </a:uFill>
                <a:latin typeface="Poppins"/>
                <a:ea typeface="Poppins"/>
                <a:cs typeface="Poppins"/>
                <a:sym typeface="Poppins"/>
                <a:hlinkClick r:id="rId36">
                  <a:extLst>
                    <a:ext uri="{A12FA001-AC4F-418D-AE19-62706E023703}">
                      <ahyp:hlinkClr val="tx"/>
                    </a:ext>
                  </a:extLst>
                </a:hlinkClick>
              </a:rPr>
              <a:t>Units</a:t>
            </a:r>
            <a:r>
              <a:rPr lang="en">
                <a:solidFill>
                  <a:schemeClr val="dk1"/>
                </a:solidFill>
                <a:uFill>
                  <a:noFill/>
                </a:uFill>
                <a:latin typeface="Poppins"/>
                <a:ea typeface="Poppins"/>
                <a:cs typeface="Poppins"/>
                <a:sym typeface="Poppins"/>
                <a:hlinkClick r:id="rId37">
                  <a:extLst>
                    <a:ext uri="{A12FA001-AC4F-418D-AE19-62706E023703}">
                      <ahyp:hlinkClr val="tx"/>
                    </a:ext>
                  </a:extLst>
                </a:hlinkClick>
              </a:rPr>
              <a:t> • </a:t>
            </a:r>
            <a:r>
              <a:rPr lang="en" sz="1200">
                <a:latin typeface="Poppins"/>
                <a:ea typeface="Poppins"/>
                <a:cs typeface="Poppins"/>
                <a:sym typeface="Poppins"/>
              </a:rPr>
              <a:t>Units may be taught in any order </a:t>
            </a:r>
            <a:endParaRPr sz="1200">
              <a:latin typeface="Poppins"/>
              <a:ea typeface="Poppins"/>
              <a:cs typeface="Poppins"/>
              <a:sym typeface="Poppins"/>
            </a:endParaRPr>
          </a:p>
        </p:txBody>
      </p:sp>
      <p:sp>
        <p:nvSpPr>
          <p:cNvPr id="198" name="Google Shape;198;p4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highlight>
                  <a:srgbClr val="FFFFFF"/>
                </a:highlight>
                <a:uFill>
                  <a:noFill/>
                </a:uFill>
                <a:latin typeface="Poppins"/>
                <a:ea typeface="Poppins"/>
                <a:cs typeface="Poppins"/>
                <a:sym typeface="Poppins"/>
                <a:hlinkClick r:id="rId38">
                  <a:extLst>
                    <a:ext uri="{A12FA001-AC4F-418D-AE19-62706E023703}">
                      <ahyp:hlinkClr val="tx"/>
                    </a:ext>
                  </a:extLst>
                </a:hlinkClick>
              </a:rPr>
              <a:t>www.mysteryscience.com/docs/michigan</a:t>
            </a:r>
            <a:endParaRPr sz="800">
              <a:solidFill>
                <a:schemeClr val="dk1"/>
              </a:solidFill>
              <a:highlight>
                <a:srgbClr val="FFFFFF"/>
              </a:highlight>
              <a:latin typeface="Poppins"/>
              <a:ea typeface="Poppins"/>
              <a:cs typeface="Poppins"/>
              <a:sym typeface="Poppins"/>
            </a:endParaRPr>
          </a:p>
        </p:txBody>
      </p:sp>
      <p:grpSp>
        <p:nvGrpSpPr>
          <p:cNvPr id="199" name="Google Shape;199;p42"/>
          <p:cNvGrpSpPr/>
          <p:nvPr/>
        </p:nvGrpSpPr>
        <p:grpSpPr>
          <a:xfrm>
            <a:off x="527725" y="667512"/>
            <a:ext cx="1684375" cy="117000"/>
            <a:chOff x="527725" y="667512"/>
            <a:chExt cx="1684375" cy="117000"/>
          </a:xfrm>
        </p:grpSpPr>
        <p:sp>
          <p:nvSpPr>
            <p:cNvPr id="200" name="Google Shape;200;p4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01" name="Google Shape;201;p42">
              <a:hlinkClick action="ppaction://hlinksldjump" r:id="rId40"/>
            </p:cNvPr>
            <p:cNvPicPr preferRelativeResize="0"/>
            <p:nvPr/>
          </p:nvPicPr>
          <p:blipFill rotWithShape="1">
            <a:blip r:embed="rId4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pic>
        <p:nvPicPr>
          <p:cNvPr id="206" name="Google Shape;206;p43"/>
          <p:cNvPicPr preferRelativeResize="0"/>
          <p:nvPr/>
        </p:nvPicPr>
        <p:blipFill rotWithShape="1">
          <a:blip r:embed="rId3">
            <a:alphaModFix/>
          </a:blip>
          <a:srcRect b="0" l="6202" r="6202" t="0"/>
          <a:stretch/>
        </p:blipFill>
        <p:spPr>
          <a:xfrm>
            <a:off x="457200" y="4820375"/>
            <a:ext cx="914400" cy="1043925"/>
          </a:xfrm>
          <a:prstGeom prst="rect">
            <a:avLst/>
          </a:prstGeom>
          <a:noFill/>
          <a:ln>
            <a:noFill/>
          </a:ln>
        </p:spPr>
      </p:pic>
      <p:pic>
        <p:nvPicPr>
          <p:cNvPr id="207" name="Google Shape;207;p43"/>
          <p:cNvPicPr preferRelativeResize="0"/>
          <p:nvPr/>
        </p:nvPicPr>
        <p:blipFill rotWithShape="1">
          <a:blip r:embed="rId4">
            <a:alphaModFix/>
          </a:blip>
          <a:srcRect b="1923" l="0" r="0" t="1923"/>
          <a:stretch/>
        </p:blipFill>
        <p:spPr>
          <a:xfrm>
            <a:off x="457200" y="3883150"/>
            <a:ext cx="982600" cy="944850"/>
          </a:xfrm>
          <a:prstGeom prst="rect">
            <a:avLst/>
          </a:prstGeom>
          <a:noFill/>
          <a:ln>
            <a:noFill/>
          </a:ln>
        </p:spPr>
      </p:pic>
      <p:pic>
        <p:nvPicPr>
          <p:cNvPr id="208" name="Google Shape;208;p43"/>
          <p:cNvPicPr preferRelativeResize="0"/>
          <p:nvPr/>
        </p:nvPicPr>
        <p:blipFill rotWithShape="1">
          <a:blip r:embed="rId5">
            <a:alphaModFix/>
          </a:blip>
          <a:srcRect b="0" l="0" r="0" t="0"/>
          <a:stretch/>
        </p:blipFill>
        <p:spPr>
          <a:xfrm>
            <a:off x="457200" y="2991575"/>
            <a:ext cx="914400" cy="914400"/>
          </a:xfrm>
          <a:prstGeom prst="rect">
            <a:avLst/>
          </a:prstGeom>
          <a:noFill/>
          <a:ln>
            <a:noFill/>
          </a:ln>
        </p:spPr>
      </p:pic>
      <p:pic>
        <p:nvPicPr>
          <p:cNvPr id="209" name="Google Shape;209;p43"/>
          <p:cNvPicPr preferRelativeResize="0"/>
          <p:nvPr/>
        </p:nvPicPr>
        <p:blipFill rotWithShape="1">
          <a:blip r:embed="rId6">
            <a:alphaModFix/>
          </a:blip>
          <a:srcRect b="0" l="0" r="0" t="0"/>
          <a:stretch/>
        </p:blipFill>
        <p:spPr>
          <a:xfrm>
            <a:off x="457200" y="2075688"/>
            <a:ext cx="938225" cy="914400"/>
          </a:xfrm>
          <a:prstGeom prst="rect">
            <a:avLst/>
          </a:prstGeom>
          <a:noFill/>
          <a:ln>
            <a:noFill/>
          </a:ln>
        </p:spPr>
      </p:pic>
      <p:sp>
        <p:nvSpPr>
          <p:cNvPr id="210" name="Google Shape;210;p4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11" name="Google Shape;211;p43"/>
          <p:cNvPicPr preferRelativeResize="0"/>
          <p:nvPr/>
        </p:nvPicPr>
        <p:blipFill rotWithShape="1">
          <a:blip r:embed="rId7">
            <a:alphaModFix/>
          </a:blip>
          <a:srcRect b="1663" l="0" r="0" t="1663"/>
          <a:stretch/>
        </p:blipFill>
        <p:spPr>
          <a:xfrm>
            <a:off x="7953375" y="305775"/>
            <a:ext cx="1647825" cy="209550"/>
          </a:xfrm>
          <a:prstGeom prst="rect">
            <a:avLst/>
          </a:prstGeom>
          <a:noFill/>
          <a:ln>
            <a:noFill/>
          </a:ln>
        </p:spPr>
      </p:pic>
      <p:sp>
        <p:nvSpPr>
          <p:cNvPr id="212" name="Google Shape;212;p4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13" name="Google Shape;213;p4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8">
                  <a:extLst>
                    <a:ext uri="{A12FA001-AC4F-418D-AE19-62706E023703}">
                      <ahyp:hlinkClr val="tx"/>
                    </a:ext>
                  </a:extLst>
                </a:hlinkClick>
              </a:rPr>
              <a:t>Animal Needs </a:t>
            </a:r>
            <a:r>
              <a:rPr lang="en" sz="1200">
                <a:solidFill>
                  <a:schemeClr val="dk1"/>
                </a:solidFill>
                <a:uFill>
                  <a:noFill/>
                </a:uFill>
                <a:latin typeface="Poppins"/>
                <a:ea typeface="Poppins"/>
                <a:cs typeface="Poppins"/>
                <a:sym typeface="Poppins"/>
                <a:hlinkClick r:id="rId9">
                  <a:extLst>
                    <a:ext uri="{A12FA001-AC4F-418D-AE19-62706E023703}">
                      <ahyp:hlinkClr val="tx"/>
                    </a:ext>
                  </a:extLst>
                </a:hlinkClick>
              </a:rPr>
              <a:t>(Animal Secrets)</a:t>
            </a:r>
            <a:endParaRPr sz="1200"/>
          </a:p>
        </p:txBody>
      </p:sp>
      <p:graphicFrame>
        <p:nvGraphicFramePr>
          <p:cNvPr id="214" name="Google Shape;214;p43"/>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764300"/>
                <a:gridCol w="140705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highlight>
                            <a:srgbClr val="FFFFFF"/>
                          </a:highlight>
                          <a:latin typeface="Poppins"/>
                          <a:ea typeface="Poppins"/>
                          <a:cs typeface="Poppins"/>
                          <a:sym typeface="Poppins"/>
                        </a:rPr>
                        <a:t>Michigan Science Standards (2015)</a:t>
                      </a:r>
                      <a:endParaRPr sz="10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chemeClr val="hlink"/>
                          </a:solidFill>
                          <a:uFill>
                            <a:noFill/>
                          </a:uFill>
                          <a:latin typeface="Poppins"/>
                          <a:ea typeface="Poppins"/>
                          <a:cs typeface="Poppins"/>
                          <a:sym typeface="Poppins"/>
                          <a:hlinkClick r:id="rId10"/>
                        </a:rPr>
                        <a:t>Animal Needs: Food</a:t>
                      </a:r>
                      <a:endParaRPr b="1" sz="800">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latin typeface="Poppins"/>
                        <a:ea typeface="Poppins"/>
                        <a:cs typeface="Poppins"/>
                        <a:sym typeface="Poppins"/>
                      </a:endParaRPr>
                    </a:p>
                    <a:p>
                      <a:pPr indent="0" lvl="0" marL="0" rtl="0" algn="l">
                        <a:lnSpc>
                          <a:spcPct val="100000"/>
                        </a:lnSpc>
                        <a:spcBef>
                          <a:spcPts val="0"/>
                        </a:spcBef>
                        <a:spcAft>
                          <a:spcPts val="0"/>
                        </a:spcAft>
                        <a:buNone/>
                      </a:pPr>
                      <a:r>
                        <a:rPr lang="en" sz="800">
                          <a:solidFill>
                            <a:schemeClr val="hlink"/>
                          </a:solidFill>
                          <a:uFill>
                            <a:noFill/>
                          </a:uFill>
                          <a:latin typeface="Poppins"/>
                          <a:ea typeface="Poppins"/>
                          <a:cs typeface="Poppins"/>
                          <a:sym typeface="Poppins"/>
                          <a:hlinkClick r:id="rId11"/>
                        </a:rPr>
                        <a:t>Why do woodpeckers peck wood?</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K-LS1-1.</a:t>
                      </a:r>
                      <a:r>
                        <a:rPr lang="en" sz="800">
                          <a:solidFill>
                            <a:schemeClr val="dk1"/>
                          </a:solidFill>
                          <a:highlight>
                            <a:srgbClr val="EAEADF"/>
                          </a:highlight>
                          <a:latin typeface="Poppins"/>
                          <a:ea typeface="Poppins"/>
                          <a:cs typeface="Poppins"/>
                          <a:sym typeface="Poppins"/>
                        </a:rPr>
                        <a:t> Use observations to describe patterns of what plants and animals (including humans) need to survive.</a:t>
                      </a:r>
                      <a:endParaRPr sz="800">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2"/>
                        </a:rPr>
                        <a:t>📖 </a:t>
                      </a:r>
                      <a:r>
                        <a:rPr b="1" lang="en" sz="800">
                          <a:solidFill>
                            <a:schemeClr val="hlink"/>
                          </a:solidFill>
                          <a:uFill>
                            <a:noFill/>
                          </a:uFill>
                          <a:latin typeface="Poppins"/>
                          <a:ea typeface="Poppins"/>
                          <a:cs typeface="Poppins"/>
                          <a:sym typeface="Poppins"/>
                          <a:hlinkClick r:id="rId13"/>
                        </a:rPr>
                        <a:t>Animal Needs: Shelter </a:t>
                      </a:r>
                      <a:endParaRPr b="1" sz="800">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4"/>
                        </a:rPr>
                        <a:t>Where do animals live?</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K-ESS3-1 </a:t>
                      </a:r>
                      <a:r>
                        <a:rPr lang="en" sz="800">
                          <a:solidFill>
                            <a:schemeClr val="dk1"/>
                          </a:solidFill>
                          <a:highlight>
                            <a:srgbClr val="FFFFFF"/>
                          </a:highlight>
                          <a:latin typeface="Poppins"/>
                          <a:ea typeface="Poppins"/>
                          <a:cs typeface="Poppins"/>
                          <a:sym typeface="Poppins"/>
                        </a:rPr>
                        <a:t>Use a model to represent the relationship between the needs of different plants or animals (including humans) and the places they live.</a:t>
                      </a:r>
                      <a:endParaRPr sz="800">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ESS3.A. </a:t>
                      </a:r>
                      <a:r>
                        <a:rPr lang="en" sz="800">
                          <a:solidFill>
                            <a:schemeClr val="dk1"/>
                          </a:solidFill>
                          <a:latin typeface="Poppins"/>
                          <a:ea typeface="Poppins"/>
                          <a:cs typeface="Poppins"/>
                          <a:sym typeface="Poppins"/>
                        </a:rPr>
                        <a:t>Natural Resources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5"/>
                        </a:rPr>
                        <a:t>Animal Needs: Safety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6"/>
                        </a:rPr>
                        <a:t>How can you find animals in the woods?</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K-LS1-1. </a:t>
                      </a:r>
                      <a:r>
                        <a:rPr lang="en" sz="800">
                          <a:solidFill>
                            <a:schemeClr val="dk1"/>
                          </a:solidFill>
                          <a:highlight>
                            <a:srgbClr val="EAEADF"/>
                          </a:highlight>
                          <a:latin typeface="Poppins"/>
                          <a:ea typeface="Poppins"/>
                          <a:cs typeface="Poppins"/>
                          <a:sym typeface="Poppins"/>
                        </a:rPr>
                        <a:t>Use observations to describe patterns of what plants and animals (including humans) need to survive.</a:t>
                      </a:r>
                      <a:endParaRPr sz="800">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Engage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7"/>
                        </a:rPr>
                        <a:t>📖 </a:t>
                      </a:r>
                      <a:r>
                        <a:rPr b="1" lang="en" sz="800">
                          <a:solidFill>
                            <a:schemeClr val="hlink"/>
                          </a:solidFill>
                          <a:uFill>
                            <a:noFill/>
                          </a:uFill>
                          <a:latin typeface="Poppins"/>
                          <a:ea typeface="Poppins"/>
                          <a:cs typeface="Poppins"/>
                          <a:sym typeface="Poppins"/>
                          <a:hlinkClick r:id="rId18"/>
                        </a:rPr>
                        <a:t>Animals &amp; Changing the Environment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9"/>
                        </a:rPr>
                        <a:t>How do animals make their homes in the forest?</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K-ESS2-2. </a:t>
                      </a:r>
                      <a:r>
                        <a:rPr lang="en" sz="800">
                          <a:solidFill>
                            <a:schemeClr val="dk1"/>
                          </a:solidFill>
                          <a:highlight>
                            <a:srgbClr val="FFFFFF"/>
                          </a:highlight>
                          <a:latin typeface="Poppins"/>
                          <a:ea typeface="Poppins"/>
                          <a:cs typeface="Poppins"/>
                          <a:sym typeface="Poppins"/>
                        </a:rPr>
                        <a:t>Construct an argument supported by evidence for how plants and animals (including humans) can change the environment to meet their needs.</a:t>
                      </a:r>
                      <a:endParaRPr sz="800">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215" name="Google Shape;215;p43"/>
          <p:cNvSpPr/>
          <p:nvPr/>
        </p:nvSpPr>
        <p:spPr>
          <a:xfrm>
            <a:off x="456150" y="2991575"/>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16" name="Google Shape;216;p4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17" name="Google Shape;217;p43"/>
          <p:cNvSpPr/>
          <p:nvPr/>
        </p:nvSpPr>
        <p:spPr>
          <a:xfrm>
            <a:off x="459600" y="39165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18" name="Google Shape;218;p43"/>
          <p:cNvSpPr/>
          <p:nvPr/>
        </p:nvSpPr>
        <p:spPr>
          <a:xfrm>
            <a:off x="457200" y="48280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219" name="Google Shape;219;p43"/>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20" name="Google Shape;220;p4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t>‹#›</a:t>
            </a:fld>
            <a:endParaRPr sz="800"/>
          </a:p>
        </p:txBody>
      </p:sp>
      <p:sp>
        <p:nvSpPr>
          <p:cNvPr id="221" name="Google Shape;221;p4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highlight>
                  <a:srgbClr val="FFFFFF"/>
                </a:highlight>
                <a:uFill>
                  <a:noFill/>
                </a:uFill>
                <a:latin typeface="Poppins"/>
                <a:ea typeface="Poppins"/>
                <a:cs typeface="Poppins"/>
                <a:sym typeface="Poppins"/>
                <a:hlinkClick r:id="rId24">
                  <a:extLst>
                    <a:ext uri="{A12FA001-AC4F-418D-AE19-62706E023703}">
                      <ahyp:hlinkClr val="tx"/>
                    </a:ext>
                  </a:extLst>
                </a:hlinkClick>
              </a:rPr>
              <a:t>www.mysteryscience.com/docs/michigan</a:t>
            </a:r>
            <a:endParaRPr sz="800">
              <a:solidFill>
                <a:schemeClr val="dk1"/>
              </a:solidFill>
              <a:highlight>
                <a:srgbClr val="FFFFFF"/>
              </a:highlight>
              <a:latin typeface="Poppins"/>
              <a:ea typeface="Poppins"/>
              <a:cs typeface="Poppins"/>
              <a:sym typeface="Poppins"/>
            </a:endParaRPr>
          </a:p>
        </p:txBody>
      </p:sp>
      <p:grpSp>
        <p:nvGrpSpPr>
          <p:cNvPr id="222" name="Google Shape;222;p43"/>
          <p:cNvGrpSpPr/>
          <p:nvPr/>
        </p:nvGrpSpPr>
        <p:grpSpPr>
          <a:xfrm>
            <a:off x="527725" y="667512"/>
            <a:ext cx="1684375" cy="117000"/>
            <a:chOff x="527725" y="667512"/>
            <a:chExt cx="1684375" cy="117000"/>
          </a:xfrm>
        </p:grpSpPr>
        <p:sp>
          <p:nvSpPr>
            <p:cNvPr id="223" name="Google Shape;223;p4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24" name="Google Shape;224;p43">
              <a:hlinkClick action="ppaction://hlinksldjump" r:id="rId26"/>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pic>
        <p:nvPicPr>
          <p:cNvPr id="229" name="Google Shape;229;p44"/>
          <p:cNvPicPr preferRelativeResize="0"/>
          <p:nvPr/>
        </p:nvPicPr>
        <p:blipFill rotWithShape="1">
          <a:blip r:embed="rId3">
            <a:alphaModFix/>
          </a:blip>
          <a:srcRect b="980" l="0" r="0" t="980"/>
          <a:stretch/>
        </p:blipFill>
        <p:spPr>
          <a:xfrm>
            <a:off x="457200" y="3905975"/>
            <a:ext cx="932700" cy="914400"/>
          </a:xfrm>
          <a:prstGeom prst="rect">
            <a:avLst/>
          </a:prstGeom>
          <a:noFill/>
          <a:ln>
            <a:noFill/>
          </a:ln>
        </p:spPr>
      </p:pic>
      <p:pic>
        <p:nvPicPr>
          <p:cNvPr id="230" name="Google Shape;230;p44"/>
          <p:cNvPicPr preferRelativeResize="0"/>
          <p:nvPr/>
        </p:nvPicPr>
        <p:blipFill rotWithShape="1">
          <a:blip r:embed="rId4">
            <a:alphaModFix/>
          </a:blip>
          <a:srcRect b="980" l="0" r="0" t="980"/>
          <a:stretch/>
        </p:blipFill>
        <p:spPr>
          <a:xfrm>
            <a:off x="457200" y="2991575"/>
            <a:ext cx="932700" cy="914400"/>
          </a:xfrm>
          <a:prstGeom prst="rect">
            <a:avLst/>
          </a:prstGeom>
          <a:noFill/>
          <a:ln>
            <a:noFill/>
          </a:ln>
        </p:spPr>
      </p:pic>
      <p:pic>
        <p:nvPicPr>
          <p:cNvPr id="231" name="Google Shape;231;p44"/>
          <p:cNvPicPr preferRelativeResize="0"/>
          <p:nvPr/>
        </p:nvPicPr>
        <p:blipFill rotWithShape="1">
          <a:blip r:embed="rId5">
            <a:alphaModFix/>
          </a:blip>
          <a:srcRect b="0" l="19778" r="19778" t="0"/>
          <a:stretch/>
        </p:blipFill>
        <p:spPr>
          <a:xfrm>
            <a:off x="457200" y="2066550"/>
            <a:ext cx="982600" cy="914400"/>
          </a:xfrm>
          <a:prstGeom prst="rect">
            <a:avLst/>
          </a:prstGeom>
          <a:noFill/>
          <a:ln>
            <a:noFill/>
          </a:ln>
        </p:spPr>
      </p:pic>
      <p:sp>
        <p:nvSpPr>
          <p:cNvPr id="232" name="Google Shape;232;p44"/>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33" name="Google Shape;233;p4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34" name="Google Shape;234;p44"/>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235" name="Google Shape;235;p4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36" name="Google Shape;236;p4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Plant Needs </a:t>
            </a:r>
            <a:r>
              <a:rPr lang="en" sz="1200">
                <a:solidFill>
                  <a:schemeClr val="hlink"/>
                </a:solidFill>
                <a:uFill>
                  <a:noFill/>
                </a:uFill>
                <a:latin typeface="Poppins"/>
                <a:ea typeface="Poppins"/>
                <a:cs typeface="Poppins"/>
                <a:sym typeface="Poppins"/>
                <a:hlinkClick r:id="rId8"/>
              </a:rPr>
              <a:t>(Plant Secrets)</a:t>
            </a:r>
            <a:endParaRPr sz="1200"/>
          </a:p>
        </p:txBody>
      </p:sp>
      <p:graphicFrame>
        <p:nvGraphicFramePr>
          <p:cNvPr id="237" name="Google Shape;237;p44"/>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830975"/>
                <a:gridCol w="134037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Living &amp; Nonliving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Are plants alive?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K-LS1-1. </a:t>
                      </a:r>
                      <a:r>
                        <a:rPr lang="en" sz="800">
                          <a:solidFill>
                            <a:schemeClr val="dk1"/>
                          </a:solidFill>
                          <a:highlight>
                            <a:srgbClr val="EAEADF"/>
                          </a:highlight>
                          <a:latin typeface="Poppins"/>
                          <a:ea typeface="Poppins"/>
                          <a:cs typeface="Poppins"/>
                          <a:sym typeface="Poppins"/>
                        </a:rPr>
                        <a:t>Use observations to describe patterns of what plants and animals (including humans) need to survive.</a:t>
                      </a:r>
                      <a:endParaRPr sz="800">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Plant Needs: Water &amp; Light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do plants and trees grow?</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K-LS1-1. </a:t>
                      </a:r>
                      <a:r>
                        <a:rPr lang="en" sz="800">
                          <a:solidFill>
                            <a:schemeClr val="dk1"/>
                          </a:solidFill>
                          <a:highlight>
                            <a:srgbClr val="FFFFFF"/>
                          </a:highlight>
                          <a:latin typeface="Poppins"/>
                          <a:ea typeface="Poppins"/>
                          <a:cs typeface="Poppins"/>
                          <a:sym typeface="Poppins"/>
                        </a:rPr>
                        <a:t>Use observations to describe patterns of what plants and animals (including humans) need to survive.</a:t>
                      </a:r>
                      <a:endParaRPr sz="800">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 Human Impacts on the Environment</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Why would you want an old log in your backyard?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K-ESS3-3. </a:t>
                      </a:r>
                      <a:r>
                        <a:rPr lang="en" sz="800">
                          <a:solidFill>
                            <a:schemeClr val="dk1"/>
                          </a:solidFill>
                          <a:highlight>
                            <a:srgbClr val="EAEADF"/>
                          </a:highlight>
                          <a:latin typeface="Poppins"/>
                          <a:ea typeface="Poppins"/>
                          <a:cs typeface="Poppins"/>
                          <a:sym typeface="Poppins"/>
                        </a:rPr>
                        <a:t>Communicate solutions that will reduce the impact of humans on the land, water, air, and/or other living things in the local environment.</a:t>
                      </a:r>
                      <a:endParaRPr sz="800">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ESS3.C: </a:t>
                      </a:r>
                      <a:r>
                        <a:rPr lang="en" sz="800">
                          <a:solidFill>
                            <a:schemeClr val="dk1"/>
                          </a:solidFill>
                          <a:latin typeface="Poppins"/>
                          <a:ea typeface="Poppins"/>
                          <a:cs typeface="Poppins"/>
                          <a:sym typeface="Poppins"/>
                        </a:rPr>
                        <a:t>Human Impacts on Earth Systems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38" name="Google Shape;238;p44"/>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39" name="Google Shape;239;p4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40" name="Google Shape;240;p44"/>
          <p:cNvSpPr/>
          <p:nvPr/>
        </p:nvSpPr>
        <p:spPr>
          <a:xfrm>
            <a:off x="457200" y="39059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41" name="Google Shape;241;p4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42" name="Google Shape;242;p4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grpSp>
        <p:nvGrpSpPr>
          <p:cNvPr id="243" name="Google Shape;243;p44"/>
          <p:cNvGrpSpPr/>
          <p:nvPr/>
        </p:nvGrpSpPr>
        <p:grpSpPr>
          <a:xfrm>
            <a:off x="527725" y="667512"/>
            <a:ext cx="1684375" cy="117000"/>
            <a:chOff x="527725" y="667512"/>
            <a:chExt cx="1684375" cy="117000"/>
          </a:xfrm>
        </p:grpSpPr>
        <p:sp>
          <p:nvSpPr>
            <p:cNvPr id="244" name="Google Shape;244;p4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45" name="Google Shape;245;p44">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pic>
        <p:nvPicPr>
          <p:cNvPr id="250" name="Google Shape;250;p45"/>
          <p:cNvPicPr preferRelativeResize="0"/>
          <p:nvPr/>
        </p:nvPicPr>
        <p:blipFill rotWithShape="1">
          <a:blip r:embed="rId3">
            <a:alphaModFix/>
          </a:blip>
          <a:srcRect b="1988" l="0" r="0" t="1978"/>
          <a:stretch/>
        </p:blipFill>
        <p:spPr>
          <a:xfrm>
            <a:off x="457200" y="3905975"/>
            <a:ext cx="932700" cy="914400"/>
          </a:xfrm>
          <a:prstGeom prst="rect">
            <a:avLst/>
          </a:prstGeom>
          <a:noFill/>
          <a:ln>
            <a:noFill/>
          </a:ln>
        </p:spPr>
      </p:pic>
      <p:pic>
        <p:nvPicPr>
          <p:cNvPr id="251" name="Google Shape;251;p45"/>
          <p:cNvPicPr preferRelativeResize="0"/>
          <p:nvPr/>
        </p:nvPicPr>
        <p:blipFill rotWithShape="1">
          <a:blip r:embed="rId4">
            <a:alphaModFix/>
          </a:blip>
          <a:srcRect b="1988" l="0" r="0" t="1978"/>
          <a:stretch/>
        </p:blipFill>
        <p:spPr>
          <a:xfrm>
            <a:off x="457200" y="2991575"/>
            <a:ext cx="932700" cy="914400"/>
          </a:xfrm>
          <a:prstGeom prst="rect">
            <a:avLst/>
          </a:prstGeom>
          <a:noFill/>
          <a:ln>
            <a:noFill/>
          </a:ln>
        </p:spPr>
      </p:pic>
      <p:pic>
        <p:nvPicPr>
          <p:cNvPr id="252" name="Google Shape;252;p45"/>
          <p:cNvPicPr preferRelativeResize="0"/>
          <p:nvPr/>
        </p:nvPicPr>
        <p:blipFill rotWithShape="1">
          <a:blip r:embed="rId5">
            <a:alphaModFix/>
          </a:blip>
          <a:srcRect b="2472" l="0" r="0" t="2462"/>
          <a:stretch/>
        </p:blipFill>
        <p:spPr>
          <a:xfrm>
            <a:off x="457200" y="2066550"/>
            <a:ext cx="932700" cy="914400"/>
          </a:xfrm>
          <a:prstGeom prst="rect">
            <a:avLst/>
          </a:prstGeom>
          <a:noFill/>
          <a:ln>
            <a:noFill/>
          </a:ln>
        </p:spPr>
      </p:pic>
      <p:sp>
        <p:nvSpPr>
          <p:cNvPr id="253" name="Google Shape;253;p45"/>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54" name="Google Shape;254;p45"/>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55" name="Google Shape;255;p45"/>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256" name="Google Shape;256;p4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57" name="Google Shape;257;p4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Severe Weather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(Wild Weather)</a:t>
            </a:r>
            <a:endParaRPr sz="1200">
              <a:solidFill>
                <a:schemeClr val="dk1"/>
              </a:solidFill>
            </a:endParaRPr>
          </a:p>
        </p:txBody>
      </p:sp>
      <p:graphicFrame>
        <p:nvGraphicFramePr>
          <p:cNvPr id="258" name="Google Shape;258;p45"/>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830975"/>
                <a:gridCol w="134037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Severe Weather &amp; Preparation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can you get ready for a big storm?</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K-ESS3-2. </a:t>
                      </a:r>
                      <a:r>
                        <a:rPr lang="en" sz="800">
                          <a:solidFill>
                            <a:schemeClr val="dk1"/>
                          </a:solidFill>
                          <a:highlight>
                            <a:srgbClr val="EAEADF"/>
                          </a:highlight>
                          <a:latin typeface="Poppins"/>
                          <a:ea typeface="Poppins"/>
                          <a:cs typeface="Poppins"/>
                          <a:sym typeface="Poppins"/>
                        </a:rPr>
                        <a:t>Ask questions to obtain information about the purpose of weather forecasting to prepare for, and respond to, severe weather. </a:t>
                      </a:r>
                      <a:endParaRPr sz="800">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Wind &amp; Storms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Have you ever watched a storm?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K-ESS3-2. </a:t>
                      </a:r>
                      <a:r>
                        <a:rPr lang="en" sz="800">
                          <a:solidFill>
                            <a:schemeClr val="dk1"/>
                          </a:solidFill>
                          <a:highlight>
                            <a:srgbClr val="FFFFFF"/>
                          </a:highlight>
                          <a:latin typeface="Poppins"/>
                          <a:ea typeface="Poppins"/>
                          <a:cs typeface="Poppins"/>
                          <a:sym typeface="Poppins"/>
                        </a:rPr>
                        <a:t>Ask questions to obtain information about the purpose of weather forecasting to prepare for, and respond to, severe weather. </a:t>
                      </a:r>
                      <a:endParaRPr sz="800">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Weather Conditions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How many different kinds of weather are there?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K-ESS2-1. </a:t>
                      </a:r>
                      <a:r>
                        <a:rPr lang="en" sz="800">
                          <a:solidFill>
                            <a:schemeClr val="dk1"/>
                          </a:solidFill>
                          <a:highlight>
                            <a:srgbClr val="EAEADF"/>
                          </a:highlight>
                          <a:latin typeface="Poppins"/>
                          <a:ea typeface="Poppins"/>
                          <a:cs typeface="Poppins"/>
                          <a:sym typeface="Poppins"/>
                        </a:rPr>
                        <a:t>Use and share observations of local weather conditions to describe patterns over time.</a:t>
                      </a:r>
                      <a:endParaRPr sz="800">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59" name="Google Shape;259;p45"/>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60" name="Google Shape;260;p45"/>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61" name="Google Shape;261;p4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62" name="Google Shape;262;p4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263" name="Google Shape;263;p45"/>
          <p:cNvSpPr/>
          <p:nvPr/>
        </p:nvSpPr>
        <p:spPr>
          <a:xfrm>
            <a:off x="459600" y="390448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a:t>
            </a:r>
            <a:r>
              <a:rPr b="1" lang="en" sz="800">
                <a:solidFill>
                  <a:schemeClr val="lt1"/>
                </a:solidFill>
                <a:latin typeface="Poppins"/>
                <a:ea typeface="Poppins"/>
                <a:cs typeface="Poppins"/>
                <a:sym typeface="Poppins"/>
              </a:rPr>
              <a:t>3</a:t>
            </a:r>
            <a:endParaRPr b="1" sz="800">
              <a:solidFill>
                <a:schemeClr val="lt1"/>
              </a:solidFill>
              <a:latin typeface="Poppins"/>
              <a:ea typeface="Poppins"/>
              <a:cs typeface="Poppins"/>
              <a:sym typeface="Poppins"/>
            </a:endParaRPr>
          </a:p>
        </p:txBody>
      </p:sp>
      <p:grpSp>
        <p:nvGrpSpPr>
          <p:cNvPr id="264" name="Google Shape;264;p45"/>
          <p:cNvGrpSpPr/>
          <p:nvPr/>
        </p:nvGrpSpPr>
        <p:grpSpPr>
          <a:xfrm>
            <a:off x="527725" y="667512"/>
            <a:ext cx="1684375" cy="117000"/>
            <a:chOff x="527725" y="667512"/>
            <a:chExt cx="1684375" cy="117000"/>
          </a:xfrm>
        </p:grpSpPr>
        <p:sp>
          <p:nvSpPr>
            <p:cNvPr id="265" name="Google Shape;265;p4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66" name="Google Shape;266;p45">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pic>
        <p:nvPicPr>
          <p:cNvPr id="271" name="Google Shape;271;p46"/>
          <p:cNvPicPr preferRelativeResize="0"/>
          <p:nvPr/>
        </p:nvPicPr>
        <p:blipFill rotWithShape="1">
          <a:blip r:embed="rId3">
            <a:alphaModFix/>
          </a:blip>
          <a:srcRect b="0" l="5784" r="5784" t="0"/>
          <a:stretch/>
        </p:blipFill>
        <p:spPr>
          <a:xfrm>
            <a:off x="457175" y="4264150"/>
            <a:ext cx="929900" cy="1051525"/>
          </a:xfrm>
          <a:prstGeom prst="rect">
            <a:avLst/>
          </a:prstGeom>
          <a:noFill/>
          <a:ln>
            <a:noFill/>
          </a:ln>
        </p:spPr>
      </p:pic>
      <p:pic>
        <p:nvPicPr>
          <p:cNvPr id="272" name="Google Shape;272;p46"/>
          <p:cNvPicPr preferRelativeResize="0"/>
          <p:nvPr/>
        </p:nvPicPr>
        <p:blipFill rotWithShape="1">
          <a:blip r:embed="rId4">
            <a:alphaModFix/>
          </a:blip>
          <a:srcRect b="0" l="22098" r="22098" t="0"/>
          <a:stretch/>
        </p:blipFill>
        <p:spPr>
          <a:xfrm>
            <a:off x="457200" y="3353275"/>
            <a:ext cx="929899" cy="937324"/>
          </a:xfrm>
          <a:prstGeom prst="rect">
            <a:avLst/>
          </a:prstGeom>
          <a:noFill/>
          <a:ln>
            <a:noFill/>
          </a:ln>
        </p:spPr>
      </p:pic>
      <p:pic>
        <p:nvPicPr>
          <p:cNvPr id="273" name="Google Shape;273;p46"/>
          <p:cNvPicPr preferRelativeResize="0"/>
          <p:nvPr/>
        </p:nvPicPr>
        <p:blipFill rotWithShape="1">
          <a:blip r:embed="rId5">
            <a:alphaModFix/>
          </a:blip>
          <a:srcRect b="0" l="13983" r="13976" t="0"/>
          <a:stretch/>
        </p:blipFill>
        <p:spPr>
          <a:xfrm>
            <a:off x="457200" y="2066550"/>
            <a:ext cx="929900" cy="1290798"/>
          </a:xfrm>
          <a:prstGeom prst="rect">
            <a:avLst/>
          </a:prstGeom>
          <a:noFill/>
          <a:ln>
            <a:noFill/>
          </a:ln>
        </p:spPr>
      </p:pic>
      <p:sp>
        <p:nvSpPr>
          <p:cNvPr id="274" name="Google Shape;274;p46"/>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75" name="Google Shape;275;p46"/>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76" name="Google Shape;276;p4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77" name="Google Shape;277;p46">
            <a:hlinkClick r:id="rId6"/>
          </p:cNvPr>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Weather Patterns </a:t>
            </a:r>
            <a:r>
              <a:rPr lang="en" sz="1200">
                <a:solidFill>
                  <a:schemeClr val="hlink"/>
                </a:solidFill>
                <a:uFill>
                  <a:noFill/>
                </a:uFill>
                <a:latin typeface="Poppins"/>
                <a:ea typeface="Poppins"/>
                <a:cs typeface="Poppins"/>
                <a:sym typeface="Poppins"/>
                <a:hlinkClick r:id="rId8"/>
              </a:rPr>
              <a:t>(Circle of Seasons)</a:t>
            </a:r>
            <a:endParaRPr sz="1200">
              <a:solidFill>
                <a:schemeClr val="dk1"/>
              </a:solidFill>
            </a:endParaRPr>
          </a:p>
        </p:txBody>
      </p:sp>
      <p:graphicFrame>
        <p:nvGraphicFramePr>
          <p:cNvPr id="278" name="Google Shape;278;p46"/>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830975"/>
                <a:gridCol w="1388000"/>
                <a:gridCol w="1281300"/>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9"/>
                        </a:rPr>
                        <a:t>📖 Daily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How do you know what to wear for the weather?</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3F3F3"/>
                          </a:highlight>
                          <a:latin typeface="Poppins"/>
                          <a:ea typeface="Poppins"/>
                          <a:cs typeface="Poppins"/>
                          <a:sym typeface="Poppins"/>
                        </a:rPr>
                        <a:t>Foundational for K-ESS2-1. </a:t>
                      </a:r>
                      <a:r>
                        <a:rPr lang="en" sz="800">
                          <a:solidFill>
                            <a:schemeClr val="dk1"/>
                          </a:solidFill>
                          <a:highlight>
                            <a:srgbClr val="F3F3F3"/>
                          </a:highlight>
                          <a:latin typeface="Poppins"/>
                          <a:ea typeface="Poppins"/>
                          <a:cs typeface="Poppins"/>
                          <a:sym typeface="Poppins"/>
                        </a:rPr>
                        <a:t>Use and share observations of local weather conditions to describe patterns over time.</a:t>
                      </a:r>
                      <a:endParaRPr sz="800">
                        <a:highlight>
                          <a:srgbClr val="F3F3F3"/>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Seasonal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What will the weather be like on your birthday?</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K-ESS2-1. </a:t>
                      </a:r>
                      <a:r>
                        <a:rPr lang="en" sz="800">
                          <a:solidFill>
                            <a:schemeClr val="dk1"/>
                          </a:solidFill>
                          <a:highlight>
                            <a:srgbClr val="FFFFFF"/>
                          </a:highlight>
                          <a:latin typeface="Poppins"/>
                          <a:ea typeface="Poppins"/>
                          <a:cs typeface="Poppins"/>
                          <a:sym typeface="Poppins"/>
                        </a:rPr>
                        <a:t>Use and share observations of local weather conditions to describe patterns over time.</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Animals Changing their Environment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Why do birds lay eggs in the spring?</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K-ESS2-2. </a:t>
                      </a:r>
                      <a:r>
                        <a:rPr lang="en" sz="800">
                          <a:solidFill>
                            <a:schemeClr val="dk1"/>
                          </a:solidFill>
                          <a:highlight>
                            <a:srgbClr val="EAEADF"/>
                          </a:highlight>
                          <a:latin typeface="Poppins"/>
                          <a:ea typeface="Poppins"/>
                          <a:cs typeface="Poppins"/>
                          <a:sym typeface="Poppins"/>
                        </a:rPr>
                        <a:t>Construct an argument supported by evidence for how plants and animals (including humans) can change the environment to meet their needs.</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K-ESS2-1. </a:t>
                      </a:r>
                      <a:r>
                        <a:rPr lang="en" sz="800">
                          <a:solidFill>
                            <a:schemeClr val="dk1"/>
                          </a:solidFill>
                          <a:highlight>
                            <a:srgbClr val="EAEADF"/>
                          </a:highlight>
                          <a:latin typeface="Poppins"/>
                          <a:ea typeface="Poppins"/>
                          <a:cs typeface="Poppins"/>
                          <a:sym typeface="Poppins"/>
                        </a:rPr>
                        <a:t>Use and share observations of local weather conditions to describe patterns over time.</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79" name="Google Shape;279;p46"/>
          <p:cNvSpPr/>
          <p:nvPr/>
        </p:nvSpPr>
        <p:spPr>
          <a:xfrm>
            <a:off x="457200" y="3372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80" name="Google Shape;280;p46"/>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81" name="Google Shape;281;p46"/>
          <p:cNvSpPr/>
          <p:nvPr/>
        </p:nvSpPr>
        <p:spPr>
          <a:xfrm>
            <a:off x="457200" y="42905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82" name="Google Shape;282;p4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83" name="Google Shape;283;p4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284" name="Google Shape;284;p46"/>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285" name="Google Shape;285;p46"/>
          <p:cNvGrpSpPr/>
          <p:nvPr/>
        </p:nvGrpSpPr>
        <p:grpSpPr>
          <a:xfrm>
            <a:off x="527725" y="667512"/>
            <a:ext cx="1684375" cy="117000"/>
            <a:chOff x="527725" y="667512"/>
            <a:chExt cx="1684375" cy="117000"/>
          </a:xfrm>
        </p:grpSpPr>
        <p:sp>
          <p:nvSpPr>
            <p:cNvPr id="286" name="Google Shape;286;p4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87" name="Google Shape;287;p46">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1" name="Shape 291"/>
        <p:cNvGrpSpPr/>
        <p:nvPr/>
      </p:nvGrpSpPr>
      <p:grpSpPr>
        <a:xfrm>
          <a:off x="0" y="0"/>
          <a:ext cx="0" cy="0"/>
          <a:chOff x="0" y="0"/>
          <a:chExt cx="0" cy="0"/>
        </a:xfrm>
      </p:grpSpPr>
      <p:pic>
        <p:nvPicPr>
          <p:cNvPr id="292" name="Google Shape;292;p47"/>
          <p:cNvPicPr preferRelativeResize="0"/>
          <p:nvPr/>
        </p:nvPicPr>
        <p:blipFill rotWithShape="1">
          <a:blip r:embed="rId3">
            <a:alphaModFix/>
          </a:blip>
          <a:srcRect b="845" l="0" r="0" t="855"/>
          <a:stretch/>
        </p:blipFill>
        <p:spPr>
          <a:xfrm>
            <a:off x="457200" y="5246225"/>
            <a:ext cx="929900" cy="929900"/>
          </a:xfrm>
          <a:prstGeom prst="rect">
            <a:avLst/>
          </a:prstGeom>
          <a:noFill/>
          <a:ln>
            <a:noFill/>
          </a:ln>
        </p:spPr>
      </p:pic>
      <p:pic>
        <p:nvPicPr>
          <p:cNvPr id="293" name="Google Shape;293;p47"/>
          <p:cNvPicPr preferRelativeResize="0"/>
          <p:nvPr/>
        </p:nvPicPr>
        <p:blipFill rotWithShape="1">
          <a:blip r:embed="rId4">
            <a:alphaModFix/>
          </a:blip>
          <a:srcRect b="0" l="34110" r="34110" t="0"/>
          <a:stretch/>
        </p:blipFill>
        <p:spPr>
          <a:xfrm>
            <a:off x="457200" y="3600325"/>
            <a:ext cx="929899" cy="1645901"/>
          </a:xfrm>
          <a:prstGeom prst="rect">
            <a:avLst/>
          </a:prstGeom>
          <a:noFill/>
          <a:ln>
            <a:noFill/>
          </a:ln>
        </p:spPr>
      </p:pic>
      <p:pic>
        <p:nvPicPr>
          <p:cNvPr id="294" name="Google Shape;294;p47"/>
          <p:cNvPicPr preferRelativeResize="0"/>
          <p:nvPr/>
        </p:nvPicPr>
        <p:blipFill rotWithShape="1">
          <a:blip r:embed="rId5">
            <a:alphaModFix/>
          </a:blip>
          <a:srcRect b="0" l="19518" r="19525" t="0"/>
          <a:stretch/>
        </p:blipFill>
        <p:spPr>
          <a:xfrm>
            <a:off x="457200" y="2075700"/>
            <a:ext cx="929900" cy="1525473"/>
          </a:xfrm>
          <a:prstGeom prst="rect">
            <a:avLst/>
          </a:prstGeom>
          <a:noFill/>
          <a:ln>
            <a:noFill/>
          </a:ln>
        </p:spPr>
      </p:pic>
      <p:sp>
        <p:nvSpPr>
          <p:cNvPr id="295" name="Google Shape;295;p47"/>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96" name="Google Shape;296;p4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297" name="Google Shape;297;p47">
            <a:hlinkClick r:id="rId6"/>
          </p:cNvPr>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Sunlight &amp; Warmth </a:t>
            </a:r>
            <a:r>
              <a:rPr lang="en" sz="1200">
                <a:solidFill>
                  <a:schemeClr val="hlink"/>
                </a:solidFill>
                <a:uFill>
                  <a:noFill/>
                </a:uFill>
                <a:latin typeface="Poppins"/>
                <a:ea typeface="Poppins"/>
                <a:cs typeface="Poppins"/>
                <a:sym typeface="Poppins"/>
                <a:hlinkClick r:id="rId8"/>
              </a:rPr>
              <a:t>(Sunny Skies)</a:t>
            </a:r>
            <a:endParaRPr sz="1200">
              <a:solidFill>
                <a:schemeClr val="dk1"/>
              </a:solidFill>
            </a:endParaRPr>
          </a:p>
        </p:txBody>
      </p:sp>
      <p:graphicFrame>
        <p:nvGraphicFramePr>
          <p:cNvPr id="298" name="Google Shape;298;p47"/>
          <p:cNvGraphicFramePr/>
          <p:nvPr/>
        </p:nvGraphicFramePr>
        <p:xfrm>
          <a:off x="457188" y="1588710"/>
          <a:ext cx="3000000" cy="3000000"/>
        </p:xfrm>
        <a:graphic>
          <a:graphicData uri="http://schemas.openxmlformats.org/drawingml/2006/table">
            <a:tbl>
              <a:tblPr>
                <a:noFill/>
                <a:tableStyleId>{3E445475-E737-46AB-BFD2-043196B319F6}</a:tableStyleId>
              </a:tblPr>
              <a:tblGrid>
                <a:gridCol w="914400"/>
                <a:gridCol w="1259125"/>
                <a:gridCol w="3224450"/>
                <a:gridCol w="1179900"/>
                <a:gridCol w="1271600"/>
                <a:gridCol w="12945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a:t>
                      </a:r>
                      <a:r>
                        <a:rPr lang="en" sz="900">
                          <a:solidFill>
                            <a:schemeClr val="dk1"/>
                          </a:solidFill>
                          <a:latin typeface="Poppins"/>
                          <a:ea typeface="Poppins"/>
                          <a:cs typeface="Poppins"/>
                          <a:sym typeface="Poppins"/>
                        </a:rPr>
                        <a:t>(SEPs) </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a:t>
                      </a:r>
                      <a:r>
                        <a:rPr lang="en" sz="900">
                          <a:solidFill>
                            <a:schemeClr val="dk1"/>
                          </a:solidFill>
                          <a:latin typeface="Poppins"/>
                          <a:ea typeface="Poppins"/>
                          <a:cs typeface="Poppins"/>
                          <a:sym typeface="Poppins"/>
                        </a:rPr>
                        <a:t>(DCIs)</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a:t>
                      </a:r>
                      <a:r>
                        <a:rPr lang="en" sz="900">
                          <a:solidFill>
                            <a:schemeClr val="dk1"/>
                          </a:solidFill>
                          <a:latin typeface="Poppins"/>
                          <a:ea typeface="Poppins"/>
                          <a:cs typeface="Poppins"/>
                          <a:sym typeface="Poppins"/>
                        </a:rPr>
                        <a:t>(CCCs)</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Sunlight, Heat, &amp; Earth’s Surface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could you walk barefoot across hot pavement without burning your feet?</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K-PS3-1. </a:t>
                      </a:r>
                      <a:r>
                        <a:rPr lang="en" sz="800">
                          <a:solidFill>
                            <a:schemeClr val="dk1"/>
                          </a:solidFill>
                          <a:highlight>
                            <a:srgbClr val="EAEADF"/>
                          </a:highlight>
                          <a:latin typeface="Poppins"/>
                          <a:ea typeface="Poppins"/>
                          <a:cs typeface="Poppins"/>
                          <a:sym typeface="Poppins"/>
                        </a:rPr>
                        <a:t>Make observations to determine the effect of sunlight on Earth’s surface.</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K-PS3-2. </a:t>
                      </a:r>
                      <a:r>
                        <a:rPr lang="en" sz="800">
                          <a:solidFill>
                            <a:schemeClr val="dk1"/>
                          </a:solidFill>
                          <a:highlight>
                            <a:srgbClr val="EAEADF"/>
                          </a:highlight>
                          <a:latin typeface="Poppins"/>
                          <a:ea typeface="Poppins"/>
                          <a:cs typeface="Poppins"/>
                          <a:sym typeface="Poppins"/>
                        </a:rPr>
                        <a:t>Use tools and materials to design and build a structure that will reduce the warming effect of sunlight on an area.</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K-2-ETS1-1. </a:t>
                      </a:r>
                      <a:r>
                        <a:rPr lang="en" sz="800">
                          <a:solidFill>
                            <a:schemeClr val="dk1"/>
                          </a:solidFill>
                          <a:highlight>
                            <a:srgbClr val="EAEADF"/>
                          </a:highlight>
                          <a:latin typeface="Poppins"/>
                          <a:ea typeface="Poppins"/>
                          <a:cs typeface="Poppins"/>
                          <a:sym typeface="Poppins"/>
                        </a:rPr>
                        <a:t>Ask questions, make observations, and gather information about a situation people want to change to define a simple problem that can be solved through the development of a new or improved object or tool.</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an Engineering Problem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Sunlight, Warming, &amp; Engineering</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How could you warm up a frozen playground?</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K-PS3-2. </a:t>
                      </a:r>
                      <a:r>
                        <a:rPr lang="en" sz="800">
                          <a:solidFill>
                            <a:schemeClr val="dk1"/>
                          </a:solidFill>
                          <a:highlight>
                            <a:srgbClr val="FFFFFF"/>
                          </a:highlight>
                          <a:latin typeface="Poppins"/>
                          <a:ea typeface="Poppins"/>
                          <a:cs typeface="Poppins"/>
                          <a:sym typeface="Poppins"/>
                        </a:rPr>
                        <a:t>Use tools and materials to design and build a structure that will reduce the warming effect of sunlight on an area.</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K-2-ETS1-1. </a:t>
                      </a:r>
                      <a:r>
                        <a:rPr lang="en" sz="800">
                          <a:solidFill>
                            <a:schemeClr val="dk1"/>
                          </a:solidFill>
                          <a:highlight>
                            <a:srgbClr val="FFFFFF"/>
                          </a:highlight>
                          <a:latin typeface="Poppins"/>
                          <a:ea typeface="Poppins"/>
                          <a:cs typeface="Poppins"/>
                          <a:sym typeface="Poppins"/>
                        </a:rPr>
                        <a:t>Ask questions, make observations, and gather information about a situation people want to change to define a simple problem that can be solved through the development of a new or improved object or tool.</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K-2-ETS1-3. </a:t>
                      </a:r>
                      <a:r>
                        <a:rPr lang="en" sz="800">
                          <a:solidFill>
                            <a:schemeClr val="dk1"/>
                          </a:solidFill>
                          <a:highlight>
                            <a:srgbClr val="FFFFFF"/>
                          </a:highlight>
                          <a:latin typeface="Poppins"/>
                          <a:ea typeface="Poppins"/>
                          <a:cs typeface="Poppins"/>
                          <a:sym typeface="Poppins"/>
                        </a:rPr>
                        <a:t>Analyze data from tests of two objects designed to solve the same problem to compare the strengths and weaknesses of how each performs.</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an Engineering Problem</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Sunlight &amp; Warmth</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Why does it get cold in winter?</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K-PS3-1. </a:t>
                      </a:r>
                      <a:r>
                        <a:rPr lang="en" sz="800">
                          <a:solidFill>
                            <a:schemeClr val="dk1"/>
                          </a:solidFill>
                          <a:highlight>
                            <a:srgbClr val="EAEADF"/>
                          </a:highlight>
                          <a:latin typeface="Poppins"/>
                          <a:ea typeface="Poppins"/>
                          <a:cs typeface="Poppins"/>
                          <a:sym typeface="Poppins"/>
                        </a:rPr>
                        <a:t>Make observations to determine the effect of sunlight on Earth’s surface.</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99" name="Google Shape;299;p47"/>
          <p:cNvSpPr/>
          <p:nvPr/>
        </p:nvSpPr>
        <p:spPr>
          <a:xfrm>
            <a:off x="457200" y="360032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00" name="Google Shape;300;p47"/>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01" name="Google Shape;301;p47"/>
          <p:cNvSpPr/>
          <p:nvPr/>
        </p:nvSpPr>
        <p:spPr>
          <a:xfrm>
            <a:off x="457200" y="524622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02" name="Google Shape;302;p4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03" name="Google Shape;303;p4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304" name="Google Shape;304;p47"/>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pic>
        <p:nvPicPr>
          <p:cNvPr id="305" name="Google Shape;305;p47"/>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306" name="Google Shape;306;p47"/>
          <p:cNvGrpSpPr/>
          <p:nvPr/>
        </p:nvGrpSpPr>
        <p:grpSpPr>
          <a:xfrm>
            <a:off x="527725" y="667512"/>
            <a:ext cx="1684375" cy="117000"/>
            <a:chOff x="527725" y="667512"/>
            <a:chExt cx="1684375" cy="117000"/>
          </a:xfrm>
        </p:grpSpPr>
        <p:sp>
          <p:nvSpPr>
            <p:cNvPr id="307" name="Google Shape;307;p4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08" name="Google Shape;308;p47">
              <a:hlinkClick action="ppaction://hlinksldjump" r:id="rId22"/>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pic>
        <p:nvPicPr>
          <p:cNvPr id="313" name="Google Shape;313;p48"/>
          <p:cNvPicPr preferRelativeResize="0"/>
          <p:nvPr/>
        </p:nvPicPr>
        <p:blipFill rotWithShape="1">
          <a:blip r:embed="rId3">
            <a:alphaModFix/>
          </a:blip>
          <a:srcRect b="0" l="4171" r="4162" t="0"/>
          <a:stretch/>
        </p:blipFill>
        <p:spPr>
          <a:xfrm>
            <a:off x="457200" y="5554875"/>
            <a:ext cx="914400" cy="914400"/>
          </a:xfrm>
          <a:prstGeom prst="rect">
            <a:avLst/>
          </a:prstGeom>
          <a:noFill/>
          <a:ln>
            <a:noFill/>
          </a:ln>
        </p:spPr>
      </p:pic>
      <p:pic>
        <p:nvPicPr>
          <p:cNvPr id="314" name="Google Shape;314;p48"/>
          <p:cNvPicPr preferRelativeResize="0"/>
          <p:nvPr/>
        </p:nvPicPr>
        <p:blipFill rotWithShape="1">
          <a:blip r:embed="rId4">
            <a:alphaModFix/>
          </a:blip>
          <a:srcRect b="0" l="27796" r="27796" t="0"/>
          <a:stretch/>
        </p:blipFill>
        <p:spPr>
          <a:xfrm>
            <a:off x="457200" y="4395150"/>
            <a:ext cx="914401" cy="1158224"/>
          </a:xfrm>
          <a:prstGeom prst="rect">
            <a:avLst/>
          </a:prstGeom>
          <a:noFill/>
          <a:ln>
            <a:noFill/>
          </a:ln>
        </p:spPr>
      </p:pic>
      <p:pic>
        <p:nvPicPr>
          <p:cNvPr id="315" name="Google Shape;315;p48"/>
          <p:cNvPicPr preferRelativeResize="0"/>
          <p:nvPr/>
        </p:nvPicPr>
        <p:blipFill rotWithShape="1">
          <a:blip r:embed="rId5">
            <a:alphaModFix/>
          </a:blip>
          <a:srcRect b="0" l="14555" r="14548" t="0"/>
          <a:stretch/>
        </p:blipFill>
        <p:spPr>
          <a:xfrm>
            <a:off x="457200" y="3234875"/>
            <a:ext cx="914400" cy="1168875"/>
          </a:xfrm>
          <a:prstGeom prst="rect">
            <a:avLst/>
          </a:prstGeom>
          <a:noFill/>
          <a:ln>
            <a:noFill/>
          </a:ln>
        </p:spPr>
      </p:pic>
      <p:pic>
        <p:nvPicPr>
          <p:cNvPr id="316" name="Google Shape;316;p48"/>
          <p:cNvPicPr preferRelativeResize="0"/>
          <p:nvPr/>
        </p:nvPicPr>
        <p:blipFill rotWithShape="1">
          <a:blip r:embed="rId6">
            <a:alphaModFix/>
          </a:blip>
          <a:srcRect b="0" l="27796" r="27796" t="0"/>
          <a:stretch/>
        </p:blipFill>
        <p:spPr>
          <a:xfrm>
            <a:off x="458550" y="2077200"/>
            <a:ext cx="914401" cy="1158227"/>
          </a:xfrm>
          <a:prstGeom prst="rect">
            <a:avLst/>
          </a:prstGeom>
          <a:noFill/>
          <a:ln>
            <a:noFill/>
          </a:ln>
        </p:spPr>
      </p:pic>
      <p:sp>
        <p:nvSpPr>
          <p:cNvPr id="317" name="Google Shape;317;p48"/>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18" name="Google Shape;318;p4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319" name="Google Shape;319;p4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Pushes &amp; Pulls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(Force Olympics)</a:t>
            </a:r>
            <a:r>
              <a:rPr lang="en">
                <a:latin typeface="Poppins"/>
                <a:ea typeface="Poppins"/>
                <a:cs typeface="Poppins"/>
                <a:sym typeface="Poppins"/>
              </a:rPr>
              <a:t> • </a:t>
            </a:r>
            <a:r>
              <a:rPr lang="en" sz="1200">
                <a:latin typeface="Poppins"/>
                <a:ea typeface="Poppins"/>
                <a:cs typeface="Poppins"/>
                <a:sym typeface="Poppins"/>
              </a:rPr>
              <a:t>Page 1 of 2</a:t>
            </a:r>
            <a:endParaRPr sz="1200">
              <a:latin typeface="Poppins"/>
              <a:ea typeface="Poppins"/>
              <a:cs typeface="Poppins"/>
              <a:sym typeface="Poppins"/>
            </a:endParaRPr>
          </a:p>
        </p:txBody>
      </p:sp>
      <p:graphicFrame>
        <p:nvGraphicFramePr>
          <p:cNvPr id="320" name="Google Shape;320;p48"/>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263800"/>
                <a:gridCol w="2759925"/>
                <a:gridCol w="1297750"/>
                <a:gridCol w="155627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Pushes &amp; Pulls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What’s the biggest excavator?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Foundational for K-PS2-1. </a:t>
                      </a:r>
                      <a:r>
                        <a:rPr lang="en" sz="800">
                          <a:solidFill>
                            <a:schemeClr val="dk1"/>
                          </a:solidFill>
                          <a:highlight>
                            <a:srgbClr val="EAEADF"/>
                          </a:highlight>
                          <a:latin typeface="Poppins"/>
                          <a:ea typeface="Poppins"/>
                          <a:cs typeface="Poppins"/>
                          <a:sym typeface="Poppins"/>
                        </a:rPr>
                        <a:t>Plan and conduct an investigation to compare the effects of different strengths or different directions of pushes and pulls on the motion of an object.</a:t>
                      </a:r>
                      <a:endParaRPr sz="800" strike="sngStrike">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 </a:t>
                      </a:r>
                      <a:r>
                        <a:rPr b="1" lang="en" sz="800">
                          <a:solidFill>
                            <a:schemeClr val="hlink"/>
                          </a:solidFill>
                          <a:uFill>
                            <a:noFill/>
                          </a:uFill>
                          <a:latin typeface="Poppins"/>
                          <a:ea typeface="Poppins"/>
                          <a:cs typeface="Poppins"/>
                          <a:sym typeface="Poppins"/>
                          <a:hlinkClick r:id="rId12"/>
                        </a:rPr>
                        <a:t>Pushes, Pulls, &amp; “Work Words”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do builders need so many big machines?</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Foundational for K-PS2-1. </a:t>
                      </a:r>
                      <a:r>
                        <a:rPr lang="en" sz="800">
                          <a:solidFill>
                            <a:schemeClr val="dk1"/>
                          </a:solidFill>
                          <a:highlight>
                            <a:srgbClr val="FFFFFF"/>
                          </a:highlight>
                          <a:latin typeface="Poppins"/>
                          <a:ea typeface="Poppins"/>
                          <a:cs typeface="Poppins"/>
                          <a:sym typeface="Poppins"/>
                        </a:rPr>
                        <a:t>Plan and conduct an investigation to compare the effects of different strengths or different directions of pushes and pulls on the motion of an object.</a:t>
                      </a:r>
                      <a:endParaRPr sz="800" strike="sngStrike">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a:t>
                      </a:r>
                      <a:r>
                        <a:rPr lang="en" sz="800">
                          <a:solidFill>
                            <a:schemeClr val="dk1"/>
                          </a:solidFill>
                          <a:latin typeface="Poppins"/>
                          <a:ea typeface="Poppins"/>
                          <a:cs typeface="Poppins"/>
                          <a:sym typeface="Poppins"/>
                        </a:rPr>
                        <a:t> Types of 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Motion, Speed, &amp; Strength</a:t>
                      </a:r>
                      <a:br>
                        <a:rPr b="1" lang="en" sz="800">
                          <a:solidFill>
                            <a:schemeClr val="hlink"/>
                          </a:solidFill>
                          <a:uFill>
                            <a:noFill/>
                          </a:uFill>
                          <a:latin typeface="Poppins"/>
                          <a:ea typeface="Poppins"/>
                          <a:cs typeface="Poppins"/>
                          <a:sym typeface="Poppins"/>
                          <a:hlinkClick r:id="rId15"/>
                        </a:rPr>
                      </a:br>
                      <a:br>
                        <a:rPr b="1" lang="en" sz="800">
                          <a:solidFill>
                            <a:schemeClr val="hlink"/>
                          </a:solidFill>
                          <a:uFill>
                            <a:noFill/>
                          </a:uFill>
                          <a:latin typeface="Poppins"/>
                          <a:ea typeface="Poppins"/>
                          <a:cs typeface="Poppins"/>
                          <a:sym typeface="Poppins"/>
                          <a:hlinkClick r:id="rId16"/>
                        </a:rPr>
                      </a:br>
                      <a:r>
                        <a:rPr lang="en" sz="800">
                          <a:solidFill>
                            <a:schemeClr val="hlink"/>
                          </a:solidFill>
                          <a:uFill>
                            <a:noFill/>
                          </a:uFill>
                          <a:latin typeface="Poppins"/>
                          <a:ea typeface="Poppins"/>
                          <a:cs typeface="Poppins"/>
                          <a:sym typeface="Poppins"/>
                          <a:hlinkClick r:id="rId17"/>
                        </a:rPr>
                        <a:t>How can you knock down a wall made of concrete?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K-PS2-1. </a:t>
                      </a:r>
                      <a:r>
                        <a:rPr lang="en" sz="800">
                          <a:solidFill>
                            <a:schemeClr val="dk1"/>
                          </a:solidFill>
                          <a:highlight>
                            <a:srgbClr val="EAEADF"/>
                          </a:highlight>
                          <a:latin typeface="Poppins"/>
                          <a:ea typeface="Poppins"/>
                          <a:cs typeface="Poppins"/>
                          <a:sym typeface="Poppins"/>
                        </a:rPr>
                        <a:t>Plan and conduct an investigation to compare the effects of different strengths or different directions of pushes and pulls on the motion of an object.</a:t>
                      </a:r>
                      <a:endParaRPr sz="800" strike="sngStrike">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latin typeface="Poppins"/>
                          <a:ea typeface="Poppins"/>
                          <a:cs typeface="Poppins"/>
                          <a:sym typeface="Poppins"/>
                        </a:rPr>
                        <a:t>📖 </a:t>
                      </a:r>
                      <a:r>
                        <a:rPr b="1" lang="en" sz="800">
                          <a:solidFill>
                            <a:schemeClr val="hlink"/>
                          </a:solidFill>
                          <a:uFill>
                            <a:noFill/>
                          </a:uFill>
                          <a:latin typeface="Poppins"/>
                          <a:ea typeface="Poppins"/>
                          <a:cs typeface="Poppins"/>
                          <a:sym typeface="Poppins"/>
                          <a:hlinkClick r:id="rId18"/>
                        </a:rPr>
                        <a:t>Speed &amp; Direction of Force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9"/>
                        </a:rPr>
                        <a:t>How can you knock down the most bowling pins?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Foundational for K-PS2-2. </a:t>
                      </a:r>
                      <a:r>
                        <a:rPr lang="en" sz="800">
                          <a:solidFill>
                            <a:schemeClr val="dk1"/>
                          </a:solidFill>
                          <a:highlight>
                            <a:srgbClr val="FFFFFF"/>
                          </a:highlight>
                          <a:latin typeface="Poppins"/>
                          <a:ea typeface="Poppins"/>
                          <a:cs typeface="Poppins"/>
                          <a:sym typeface="Poppins"/>
                        </a:rPr>
                        <a:t>Analyze data to determine if a design solution works as intended to change the speed or direction of an object with a push or a pull.</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1000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321" name="Google Shape;321;p48"/>
          <p:cNvSpPr/>
          <p:nvPr/>
        </p:nvSpPr>
        <p:spPr>
          <a:xfrm>
            <a:off x="457200" y="32354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22" name="Google Shape;322;p48"/>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23" name="Google Shape;323;p48"/>
          <p:cNvSpPr/>
          <p:nvPr/>
        </p:nvSpPr>
        <p:spPr>
          <a:xfrm>
            <a:off x="457200" y="43951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24" name="Google Shape;324;p48"/>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325" name="Google Shape;325;p4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26" name="Google Shape;326;p4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3">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327" name="Google Shape;327;p48"/>
          <p:cNvSpPr/>
          <p:nvPr/>
        </p:nvSpPr>
        <p:spPr>
          <a:xfrm>
            <a:off x="458551" y="55518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4">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pic>
        <p:nvPicPr>
          <p:cNvPr id="328" name="Google Shape;328;p48"/>
          <p:cNvPicPr preferRelativeResize="0"/>
          <p:nvPr/>
        </p:nvPicPr>
        <p:blipFill rotWithShape="1">
          <a:blip r:embed="rId25">
            <a:alphaModFix/>
          </a:blip>
          <a:srcRect b="1663" l="0" r="0" t="1663"/>
          <a:stretch/>
        </p:blipFill>
        <p:spPr>
          <a:xfrm>
            <a:off x="7953375" y="305775"/>
            <a:ext cx="1647825" cy="209550"/>
          </a:xfrm>
          <a:prstGeom prst="rect">
            <a:avLst/>
          </a:prstGeom>
          <a:noFill/>
          <a:ln>
            <a:noFill/>
          </a:ln>
        </p:spPr>
      </p:pic>
      <p:grpSp>
        <p:nvGrpSpPr>
          <p:cNvPr id="329" name="Google Shape;329;p48"/>
          <p:cNvGrpSpPr/>
          <p:nvPr/>
        </p:nvGrpSpPr>
        <p:grpSpPr>
          <a:xfrm>
            <a:off x="527725" y="667512"/>
            <a:ext cx="1684375" cy="117000"/>
            <a:chOff x="527725" y="667512"/>
            <a:chExt cx="1684375" cy="117000"/>
          </a:xfrm>
        </p:grpSpPr>
        <p:sp>
          <p:nvSpPr>
            <p:cNvPr id="330" name="Google Shape;330;p4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31" name="Google Shape;331;p48">
              <a:hlinkClick action="ppaction://hlinksldjump" r:id="rId27"/>
            </p:cNvPr>
            <p:cNvPicPr preferRelativeResize="0"/>
            <p:nvPr/>
          </p:nvPicPr>
          <p:blipFill rotWithShape="1">
            <a:blip r:embed="rId28">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5" name="Shape 335"/>
        <p:cNvGrpSpPr/>
        <p:nvPr/>
      </p:nvGrpSpPr>
      <p:grpSpPr>
        <a:xfrm>
          <a:off x="0" y="0"/>
          <a:ext cx="0" cy="0"/>
          <a:chOff x="0" y="0"/>
          <a:chExt cx="0" cy="0"/>
        </a:xfrm>
      </p:grpSpPr>
      <p:pic>
        <p:nvPicPr>
          <p:cNvPr id="336" name="Google Shape;336;p49"/>
          <p:cNvPicPr preferRelativeResize="0"/>
          <p:nvPr/>
        </p:nvPicPr>
        <p:blipFill rotWithShape="1">
          <a:blip r:embed="rId3">
            <a:alphaModFix/>
          </a:blip>
          <a:srcRect b="2336" l="0" r="0" t="2326"/>
          <a:stretch/>
        </p:blipFill>
        <p:spPr>
          <a:xfrm>
            <a:off x="454425" y="4576550"/>
            <a:ext cx="917175" cy="792450"/>
          </a:xfrm>
          <a:prstGeom prst="rect">
            <a:avLst/>
          </a:prstGeom>
          <a:noFill/>
          <a:ln>
            <a:noFill/>
          </a:ln>
        </p:spPr>
      </p:pic>
      <p:pic>
        <p:nvPicPr>
          <p:cNvPr id="337" name="Google Shape;337;p49"/>
          <p:cNvPicPr preferRelativeResize="0"/>
          <p:nvPr/>
        </p:nvPicPr>
        <p:blipFill rotWithShape="1">
          <a:blip r:embed="rId4">
            <a:alphaModFix/>
          </a:blip>
          <a:srcRect b="0" l="20238" r="57970" t="0"/>
          <a:stretch/>
        </p:blipFill>
        <p:spPr>
          <a:xfrm>
            <a:off x="458550" y="2077200"/>
            <a:ext cx="968275" cy="2499349"/>
          </a:xfrm>
          <a:prstGeom prst="rect">
            <a:avLst/>
          </a:prstGeom>
          <a:noFill/>
          <a:ln>
            <a:noFill/>
          </a:ln>
        </p:spPr>
      </p:pic>
      <p:sp>
        <p:nvSpPr>
          <p:cNvPr id="338" name="Google Shape;338;p49"/>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39" name="Google Shape;339;p4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340" name="Google Shape;340;p4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5">
                  <a:extLst>
                    <a:ext uri="{A12FA001-AC4F-418D-AE19-62706E023703}">
                      <ahyp:hlinkClr val="tx"/>
                    </a:ext>
                  </a:extLst>
                </a:hlinkClick>
              </a:rPr>
              <a:t>Pushes &amp; Pulls </a:t>
            </a:r>
            <a:r>
              <a:rPr lang="en" sz="1200">
                <a:solidFill>
                  <a:schemeClr val="dk1"/>
                </a:solidFill>
                <a:uFill>
                  <a:noFill/>
                </a:uFill>
                <a:latin typeface="Poppins"/>
                <a:ea typeface="Poppins"/>
                <a:cs typeface="Poppins"/>
                <a:sym typeface="Poppins"/>
                <a:hlinkClick r:id="rId6">
                  <a:extLst>
                    <a:ext uri="{A12FA001-AC4F-418D-AE19-62706E023703}">
                      <ahyp:hlinkClr val="tx"/>
                    </a:ext>
                  </a:extLst>
                </a:hlinkClick>
              </a:rPr>
              <a:t>(Force Olympics)</a:t>
            </a:r>
            <a:r>
              <a:rPr lang="en">
                <a:solidFill>
                  <a:schemeClr val="dk1"/>
                </a:solidFill>
                <a:latin typeface="Poppins"/>
                <a:ea typeface="Poppins"/>
                <a:cs typeface="Poppins"/>
                <a:sym typeface="Poppins"/>
              </a:rPr>
              <a:t> • </a:t>
            </a:r>
            <a:r>
              <a:rPr lang="en" sz="1200">
                <a:solidFill>
                  <a:schemeClr val="dk1"/>
                </a:solidFill>
                <a:latin typeface="Poppins"/>
                <a:ea typeface="Poppins"/>
                <a:cs typeface="Poppins"/>
                <a:sym typeface="Poppins"/>
              </a:rPr>
              <a:t>Page 2 of 2</a:t>
            </a:r>
            <a:endParaRPr b="1">
              <a:latin typeface="Poppins"/>
              <a:ea typeface="Poppins"/>
              <a:cs typeface="Poppins"/>
              <a:sym typeface="Poppins"/>
            </a:endParaRPr>
          </a:p>
        </p:txBody>
      </p:sp>
      <p:graphicFrame>
        <p:nvGraphicFramePr>
          <p:cNvPr id="341" name="Google Shape;341;p49"/>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263800"/>
                <a:gridCol w="2759925"/>
                <a:gridCol w="1297750"/>
                <a:gridCol w="155627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Direction of Motion &amp; Engineering</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we protect a mountain town from falling rocks?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K-PS2-2. </a:t>
                      </a:r>
                      <a:r>
                        <a:rPr lang="en" sz="800">
                          <a:solidFill>
                            <a:schemeClr val="dk1"/>
                          </a:solidFill>
                          <a:highlight>
                            <a:srgbClr val="FFFFFF"/>
                          </a:highlight>
                          <a:latin typeface="Poppins"/>
                          <a:ea typeface="Poppins"/>
                          <a:cs typeface="Poppins"/>
                          <a:sym typeface="Poppins"/>
                        </a:rPr>
                        <a:t>Analyze data to determine if a design solution works as intended to change the speed or direction of an object with a push or a pull.</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K-2-ETS1-1. </a:t>
                      </a:r>
                      <a:r>
                        <a:rPr lang="en" sz="800">
                          <a:solidFill>
                            <a:schemeClr val="dk1"/>
                          </a:solidFill>
                          <a:highlight>
                            <a:srgbClr val="FFFFFF"/>
                          </a:highlight>
                          <a:latin typeface="Poppins"/>
                          <a:ea typeface="Poppins"/>
                          <a:cs typeface="Poppins"/>
                          <a:sym typeface="Poppins"/>
                        </a:rPr>
                        <a:t>Ask questions, make observations, and gather information about a situation people want to change to define a simple problem that can be solved through the development of a new or improved object or tool.</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K-2-ETS1-2. </a:t>
                      </a:r>
                      <a:r>
                        <a:rPr lang="en" sz="800">
                          <a:solidFill>
                            <a:schemeClr val="dk1"/>
                          </a:solidFill>
                          <a:highlight>
                            <a:srgbClr val="FFFFFF"/>
                          </a:highlight>
                          <a:latin typeface="Poppins"/>
                          <a:ea typeface="Poppins"/>
                          <a:cs typeface="Poppins"/>
                          <a:sym typeface="Poppins"/>
                        </a:rPr>
                        <a:t>Develop a simple sketch, drawing, or physical model to illustrate how the shape of an object helps it function as needed to solve a given problem.</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K-2-ETS1-3. </a:t>
                      </a:r>
                      <a:r>
                        <a:rPr lang="en" sz="800">
                          <a:solidFill>
                            <a:schemeClr val="dk1"/>
                          </a:solidFill>
                          <a:highlight>
                            <a:srgbClr val="FFFFFF"/>
                          </a:highlight>
                          <a:latin typeface="Poppins"/>
                          <a:ea typeface="Poppins"/>
                          <a:cs typeface="Poppins"/>
                          <a:sym typeface="Poppins"/>
                        </a:rPr>
                        <a:t>Analyze data from tests of two objects designed to solve the same problem to compare the strengths and weaknesses of how each performs.</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Forces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How could you invent a trap?</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Foundational for K-2-ETS1-2. </a:t>
                      </a:r>
                      <a:r>
                        <a:rPr lang="en" sz="800">
                          <a:solidFill>
                            <a:schemeClr val="dk1"/>
                          </a:solidFill>
                          <a:highlight>
                            <a:srgbClr val="EAEADF"/>
                          </a:highlight>
                          <a:latin typeface="Poppins"/>
                          <a:ea typeface="Poppins"/>
                          <a:cs typeface="Poppins"/>
                          <a:sym typeface="Poppins"/>
                        </a:rPr>
                        <a:t>Develop a simple sketch, drawing, or physical model to illustrate how the shape of an object helps it function as needed to solve a given problem.</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42" name="Google Shape;342;p49"/>
          <p:cNvSpPr/>
          <p:nvPr/>
        </p:nvSpPr>
        <p:spPr>
          <a:xfrm>
            <a:off x="457200" y="20771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a:t>
            </a:r>
            <a:r>
              <a:rPr b="1" lang="en" sz="800">
                <a:solidFill>
                  <a:schemeClr val="lt1"/>
                </a:solidFill>
                <a:latin typeface="Poppins"/>
                <a:ea typeface="Poppins"/>
                <a:cs typeface="Poppins"/>
                <a:sym typeface="Poppins"/>
              </a:rPr>
              <a:t>5</a:t>
            </a:r>
            <a:endParaRPr b="1" sz="800">
              <a:solidFill>
                <a:schemeClr val="lt1"/>
              </a:solidFill>
              <a:latin typeface="Poppins"/>
              <a:ea typeface="Poppins"/>
              <a:cs typeface="Poppins"/>
              <a:sym typeface="Poppins"/>
            </a:endParaRPr>
          </a:p>
        </p:txBody>
      </p:sp>
      <p:sp>
        <p:nvSpPr>
          <p:cNvPr id="343" name="Google Shape;343;p49"/>
          <p:cNvSpPr/>
          <p:nvPr/>
        </p:nvSpPr>
        <p:spPr>
          <a:xfrm>
            <a:off x="457200" y="45765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344" name="Google Shape;344;p4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45" name="Google Shape;345;p4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346" name="Google Shape;346;p49"/>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pic>
        <p:nvPicPr>
          <p:cNvPr id="347" name="Google Shape;347;p49"/>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348" name="Google Shape;348;p49"/>
          <p:cNvGrpSpPr/>
          <p:nvPr/>
        </p:nvGrpSpPr>
        <p:grpSpPr>
          <a:xfrm>
            <a:off x="527725" y="667512"/>
            <a:ext cx="1684375" cy="117000"/>
            <a:chOff x="527725" y="667512"/>
            <a:chExt cx="1684375" cy="117000"/>
          </a:xfrm>
        </p:grpSpPr>
        <p:sp>
          <p:nvSpPr>
            <p:cNvPr id="349" name="Google Shape;349;p4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50" name="Google Shape;350;p49">
              <a:hlinkClick action="ppaction://hlinksldjump" r:id="rId17"/>
            </p:cNvPr>
            <p:cNvPicPr preferRelativeResize="0"/>
            <p:nvPr/>
          </p:nvPicPr>
          <p:blipFill rotWithShape="1">
            <a:blip r:embed="rId18">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5" name="Shape 355"/>
        <p:cNvGrpSpPr/>
        <p:nvPr/>
      </p:nvGrpSpPr>
      <p:grpSpPr>
        <a:xfrm>
          <a:off x="0" y="0"/>
          <a:ext cx="0" cy="0"/>
          <a:chOff x="0" y="0"/>
          <a:chExt cx="0" cy="0"/>
        </a:xfrm>
      </p:grpSpPr>
      <p:grpSp>
        <p:nvGrpSpPr>
          <p:cNvPr id="356" name="Google Shape;356;p50"/>
          <p:cNvGrpSpPr/>
          <p:nvPr/>
        </p:nvGrpSpPr>
        <p:grpSpPr>
          <a:xfrm>
            <a:off x="4339653" y="1828813"/>
            <a:ext cx="1371600" cy="1371600"/>
            <a:chOff x="3577653" y="1923641"/>
            <a:chExt cx="1371600" cy="1371600"/>
          </a:xfrm>
        </p:grpSpPr>
        <p:pic>
          <p:nvPicPr>
            <p:cNvPr id="357" name="Google Shape;357;p50"/>
            <p:cNvPicPr preferRelativeResize="0"/>
            <p:nvPr/>
          </p:nvPicPr>
          <p:blipFill rotWithShape="1">
            <a:blip r:embed="rId3">
              <a:alphaModFix/>
            </a:blip>
            <a:srcRect b="5752" l="0" r="0" t="5752"/>
            <a:stretch/>
          </p:blipFill>
          <p:spPr>
            <a:xfrm>
              <a:off x="3587103" y="1923641"/>
              <a:ext cx="1352700" cy="1371600"/>
            </a:xfrm>
            <a:prstGeom prst="ellipse">
              <a:avLst/>
            </a:prstGeom>
            <a:noFill/>
            <a:ln>
              <a:noFill/>
            </a:ln>
          </p:spPr>
        </p:pic>
        <p:sp>
          <p:nvSpPr>
            <p:cNvPr id="358" name="Google Shape;358;p50"/>
            <p:cNvSpPr/>
            <p:nvPr/>
          </p:nvSpPr>
          <p:spPr>
            <a:xfrm>
              <a:off x="3577653" y="192364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4">
                    <a:extLst>
                      <a:ext uri="{A12FA001-AC4F-418D-AE19-62706E023703}">
                        <ahyp:hlinkClr val="tx"/>
                      </a:ext>
                    </a:extLst>
                  </a:hlinkClick>
                </a:rPr>
                <a:t>Day Patterns</a:t>
              </a:r>
              <a:endParaRPr sz="1200">
                <a:solidFill>
                  <a:schemeClr val="lt1"/>
                </a:solidFill>
                <a:latin typeface="Poppins"/>
                <a:ea typeface="Poppins"/>
                <a:cs typeface="Poppins"/>
                <a:sym typeface="Poppins"/>
              </a:endParaRPr>
            </a:p>
          </p:txBody>
        </p:sp>
      </p:grpSp>
      <p:grpSp>
        <p:nvGrpSpPr>
          <p:cNvPr id="359" name="Google Shape;359;p50"/>
          <p:cNvGrpSpPr/>
          <p:nvPr/>
        </p:nvGrpSpPr>
        <p:grpSpPr>
          <a:xfrm>
            <a:off x="6166538" y="1828800"/>
            <a:ext cx="1371600" cy="1371625"/>
            <a:chOff x="5099738" y="1923628"/>
            <a:chExt cx="1371600" cy="1371625"/>
          </a:xfrm>
        </p:grpSpPr>
        <p:pic>
          <p:nvPicPr>
            <p:cNvPr id="360" name="Google Shape;360;p50"/>
            <p:cNvPicPr preferRelativeResize="0"/>
            <p:nvPr/>
          </p:nvPicPr>
          <p:blipFill rotWithShape="1">
            <a:blip r:embed="rId5">
              <a:alphaModFix/>
            </a:blip>
            <a:srcRect b="6148" l="0" r="0" t="6156"/>
            <a:stretch/>
          </p:blipFill>
          <p:spPr>
            <a:xfrm>
              <a:off x="5109188" y="1923653"/>
              <a:ext cx="1352700" cy="1371600"/>
            </a:xfrm>
            <a:prstGeom prst="ellipse">
              <a:avLst/>
            </a:prstGeom>
            <a:noFill/>
            <a:ln>
              <a:noFill/>
            </a:ln>
          </p:spPr>
        </p:pic>
        <p:sp>
          <p:nvSpPr>
            <p:cNvPr id="361" name="Google Shape;361;p50"/>
            <p:cNvSpPr/>
            <p:nvPr/>
          </p:nvSpPr>
          <p:spPr>
            <a:xfrm>
              <a:off x="5099738" y="192362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6">
                    <a:extLst>
                      <a:ext uri="{A12FA001-AC4F-418D-AE19-62706E023703}">
                        <ahyp:hlinkClr val="tx"/>
                      </a:ext>
                    </a:extLst>
                  </a:hlinkClick>
                </a:rPr>
                <a:t>Night Patterns</a:t>
              </a:r>
              <a:endParaRPr sz="1200">
                <a:solidFill>
                  <a:schemeClr val="lt1"/>
                </a:solidFill>
                <a:latin typeface="Poppins"/>
                <a:ea typeface="Poppins"/>
                <a:cs typeface="Poppins"/>
                <a:sym typeface="Poppins"/>
              </a:endParaRPr>
            </a:p>
          </p:txBody>
        </p:sp>
      </p:grpSp>
      <p:graphicFrame>
        <p:nvGraphicFramePr>
          <p:cNvPr id="362" name="Google Shape;362;p50"/>
          <p:cNvGraphicFramePr/>
          <p:nvPr/>
        </p:nvGraphicFramePr>
        <p:xfrm>
          <a:off x="457213" y="3562772"/>
          <a:ext cx="3000000" cy="3000000"/>
        </p:xfrm>
        <a:graphic>
          <a:graphicData uri="http://schemas.openxmlformats.org/drawingml/2006/table">
            <a:tbl>
              <a:tblPr>
                <a:noFill/>
                <a:tableStyleId>{3E445475-E737-46AB-BFD2-043196B319F6}</a:tableStyleId>
              </a:tblPr>
              <a:tblGrid>
                <a:gridCol w="1826875"/>
                <a:gridCol w="1826875"/>
                <a:gridCol w="1826875"/>
                <a:gridCol w="1826875"/>
                <a:gridCol w="1826875"/>
              </a:tblGrid>
              <a:tr h="246025">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extLst>
                              <a:ext uri="{A12FA001-AC4F-418D-AE19-62706E023703}">
                                <ahyp:hlinkClr val="tx"/>
                              </a:ext>
                            </a:extLst>
                          </a:hlinkClick>
                        </a:rPr>
                        <a:t>Page 12</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7">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8">
                            <a:extLst>
                              <a:ext uri="{A12FA001-AC4F-418D-AE19-62706E023703}">
                                <ahyp:hlinkClr val="tx"/>
                              </a:ext>
                            </a:extLst>
                          </a:hlinkClick>
                        </a:rPr>
                        <a:t>Page 13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9">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0">
                            <a:extLst>
                              <a:ext uri="{A12FA001-AC4F-418D-AE19-62706E023703}">
                                <ahyp:hlinkClr val="tx"/>
                              </a:ext>
                            </a:extLst>
                          </a:hlinkClick>
                        </a:rPr>
                        <a:t>Page 14</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1">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2">
                            <a:extLst>
                              <a:ext uri="{A12FA001-AC4F-418D-AE19-62706E023703}">
                                <ahyp:hlinkClr val="tx"/>
                              </a:ext>
                            </a:extLst>
                          </a:hlinkClick>
                        </a:rPr>
                        <a:t>Page 15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3">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4">
                            <a:extLst>
                              <a:ext uri="{A12FA001-AC4F-418D-AE19-62706E023703}">
                                <ahyp:hlinkClr val="tx"/>
                              </a:ext>
                            </a:extLst>
                          </a:hlinkClick>
                        </a:rPr>
                        <a:t>Page 16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5">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219175">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1-LS1-1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1-LS1-2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1-LS3-1</a:t>
                      </a:r>
                      <a:endParaRPr sz="800">
                        <a:solidFill>
                          <a:schemeClr val="dk1"/>
                        </a:solidFill>
                        <a:highlight>
                          <a:srgbClr val="FFFFFF"/>
                        </a:highlight>
                        <a:latin typeface="Poppins"/>
                        <a:ea typeface="Poppins"/>
                        <a:cs typeface="Poppins"/>
                        <a:sym typeface="Poppins"/>
                      </a:endParaRPr>
                    </a:p>
                  </a:txBody>
                  <a:tcPr marT="91425" marB="91425" marR="91425" marL="2743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1-LS1-1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1-LS3-1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1-ESS1-1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1-ESS1-2</a:t>
                      </a:r>
                      <a:endParaRPr sz="800">
                        <a:solidFill>
                          <a:schemeClr val="dk1"/>
                        </a:solidFill>
                        <a:highlight>
                          <a:srgbClr val="FFFFFF"/>
                        </a:highlight>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1-ESS1-1</a:t>
                      </a:r>
                      <a:endParaRPr sz="800">
                        <a:solidFill>
                          <a:schemeClr val="dk1"/>
                        </a:solidFill>
                        <a:highlight>
                          <a:srgbClr val="FFFFFF"/>
                        </a:highlight>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1-PS4-1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1-PS4-2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1-PS4-3</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1-PS4-4</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K-2-ETS1-2</a:t>
                      </a:r>
                      <a:endParaRPr sz="800">
                        <a:solidFill>
                          <a:schemeClr val="dk1"/>
                        </a:solidFill>
                        <a:highlight>
                          <a:srgbClr val="FFFFFF"/>
                        </a:highlight>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24965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Extension Blocks</a:t>
                      </a:r>
                      <a:endParaRPr sz="800">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solidFill>
                          <a:schemeClr val="dk1"/>
                        </a:solidFill>
                        <a:latin typeface="Poppins"/>
                        <a:ea typeface="Poppins"/>
                        <a:cs typeface="Poppins"/>
                        <a:sym typeface="Poppins"/>
                      </a:endParaRPr>
                    </a:p>
                  </a:txBody>
                  <a:tcPr marT="91425" marB="91425" marR="91425" marL="2743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Extension Blocks</a:t>
                      </a:r>
                      <a:br>
                        <a:rPr lang="en" sz="800">
                          <a:solidFill>
                            <a:schemeClr val="dk1"/>
                          </a:solidFill>
                          <a:latin typeface="Poppins"/>
                          <a:ea typeface="Poppins"/>
                          <a:cs typeface="Poppins"/>
                          <a:sym typeface="Poppins"/>
                        </a:rPr>
                      </a:b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363" name="Google Shape;363;p50"/>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1st Grade </a:t>
            </a:r>
            <a:r>
              <a:rPr b="1" lang="en">
                <a:solidFill>
                  <a:schemeClr val="dk1"/>
                </a:solidFill>
                <a:uFill>
                  <a:noFill/>
                </a:uFill>
                <a:latin typeface="Poppins"/>
                <a:ea typeface="Poppins"/>
                <a:cs typeface="Poppins"/>
                <a:sym typeface="Poppins"/>
                <a:hlinkClick r:id="rId21">
                  <a:extLst>
                    <a:ext uri="{A12FA001-AC4F-418D-AE19-62706E023703}">
                      <ahyp:hlinkClr val="tx"/>
                    </a:ext>
                  </a:extLst>
                </a:hlinkClick>
              </a:rPr>
              <a:t>Units </a:t>
            </a:r>
            <a:r>
              <a:rPr lang="en">
                <a:solidFill>
                  <a:schemeClr val="dk1"/>
                </a:solidFill>
                <a:uFill>
                  <a:noFill/>
                </a:uFill>
                <a:latin typeface="Poppins"/>
                <a:ea typeface="Poppins"/>
                <a:cs typeface="Poppins"/>
                <a:sym typeface="Poppins"/>
                <a:hlinkClick r:id="rId22">
                  <a:extLst>
                    <a:ext uri="{A12FA001-AC4F-418D-AE19-62706E023703}">
                      <ahyp:hlinkClr val="tx"/>
                    </a:ext>
                  </a:extLst>
                </a:hlinkClick>
              </a:rPr>
              <a:t>•</a:t>
            </a:r>
            <a:r>
              <a:rPr b="1" lang="en">
                <a:solidFill>
                  <a:schemeClr val="dk1"/>
                </a:solidFill>
                <a:uFill>
                  <a:noFill/>
                </a:uFill>
                <a:latin typeface="Poppins"/>
                <a:ea typeface="Poppins"/>
                <a:cs typeface="Poppins"/>
                <a:sym typeface="Poppins"/>
                <a:hlinkClick r:id="rId23">
                  <a:extLst>
                    <a:ext uri="{A12FA001-AC4F-418D-AE19-62706E023703}">
                      <ahyp:hlinkClr val="tx"/>
                    </a:ext>
                  </a:extLst>
                </a:hlinkClick>
              </a:rPr>
              <a:t> </a:t>
            </a:r>
            <a:r>
              <a:rPr lang="en" sz="1200">
                <a:latin typeface="Poppins"/>
                <a:ea typeface="Poppins"/>
                <a:cs typeface="Poppins"/>
                <a:sym typeface="Poppins"/>
              </a:rPr>
              <a:t>Units may be taught in any order</a:t>
            </a:r>
            <a:endParaRPr sz="1200">
              <a:latin typeface="Poppins"/>
              <a:ea typeface="Poppins"/>
              <a:cs typeface="Poppins"/>
              <a:sym typeface="Poppins"/>
            </a:endParaRPr>
          </a:p>
        </p:txBody>
      </p:sp>
      <p:sp>
        <p:nvSpPr>
          <p:cNvPr id="364" name="Google Shape;364;p50"/>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65" name="Google Shape;365;p5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All Units at a Glance</a:t>
            </a:r>
            <a:endParaRPr sz="1200">
              <a:latin typeface="Poppins"/>
              <a:ea typeface="Poppins"/>
              <a:cs typeface="Poppins"/>
              <a:sym typeface="Poppins"/>
            </a:endParaRPr>
          </a:p>
        </p:txBody>
      </p:sp>
      <p:pic>
        <p:nvPicPr>
          <p:cNvPr id="366" name="Google Shape;366;p50"/>
          <p:cNvPicPr preferRelativeResize="0"/>
          <p:nvPr/>
        </p:nvPicPr>
        <p:blipFill rotWithShape="1">
          <a:blip r:embed="rId24">
            <a:alphaModFix/>
          </a:blip>
          <a:srcRect b="0" l="4800" r="4800" t="0"/>
          <a:stretch/>
        </p:blipFill>
        <p:spPr>
          <a:xfrm>
            <a:off x="695333" y="1837706"/>
            <a:ext cx="1352700" cy="1371600"/>
          </a:xfrm>
          <a:prstGeom prst="ellipse">
            <a:avLst/>
          </a:prstGeom>
          <a:noFill/>
          <a:ln>
            <a:noFill/>
          </a:ln>
        </p:spPr>
      </p:pic>
      <p:sp>
        <p:nvSpPr>
          <p:cNvPr id="367" name="Google Shape;367;p50"/>
          <p:cNvSpPr/>
          <p:nvPr/>
        </p:nvSpPr>
        <p:spPr>
          <a:xfrm>
            <a:off x="687604" y="183770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68" name="Google Shape;368;p50"/>
          <p:cNvSpPr txBox="1"/>
          <p:nvPr/>
        </p:nvSpPr>
        <p:spPr>
          <a:xfrm>
            <a:off x="687604" y="2246456"/>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Animal Traits &amp; Survival</a:t>
            </a:r>
            <a:endParaRPr>
              <a:solidFill>
                <a:schemeClr val="lt1"/>
              </a:solidFill>
              <a:latin typeface="Poppins"/>
              <a:ea typeface="Poppins"/>
              <a:cs typeface="Poppins"/>
              <a:sym typeface="Poppins"/>
            </a:endParaRPr>
          </a:p>
        </p:txBody>
      </p:sp>
      <p:pic>
        <p:nvPicPr>
          <p:cNvPr id="369" name="Google Shape;369;p50"/>
          <p:cNvPicPr preferRelativeResize="0"/>
          <p:nvPr/>
        </p:nvPicPr>
        <p:blipFill rotWithShape="1">
          <a:blip r:embed="rId25">
            <a:alphaModFix/>
          </a:blip>
          <a:srcRect b="0" l="5309" r="5318" t="0"/>
          <a:stretch/>
        </p:blipFill>
        <p:spPr>
          <a:xfrm>
            <a:off x="2522218" y="1828825"/>
            <a:ext cx="1352700" cy="1371600"/>
          </a:xfrm>
          <a:prstGeom prst="ellipse">
            <a:avLst/>
          </a:prstGeom>
          <a:noFill/>
          <a:ln>
            <a:noFill/>
          </a:ln>
        </p:spPr>
      </p:pic>
      <p:sp>
        <p:nvSpPr>
          <p:cNvPr id="370" name="Google Shape;370;p50"/>
          <p:cNvSpPr/>
          <p:nvPr/>
        </p:nvSpPr>
        <p:spPr>
          <a:xfrm>
            <a:off x="2512768" y="182882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71" name="Google Shape;371;p50"/>
          <p:cNvSpPr txBox="1"/>
          <p:nvPr/>
        </p:nvSpPr>
        <p:spPr>
          <a:xfrm>
            <a:off x="2516404" y="2237575"/>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6">
                  <a:extLst>
                    <a:ext uri="{A12FA001-AC4F-418D-AE19-62706E023703}">
                      <ahyp:hlinkClr val="tx"/>
                    </a:ext>
                  </a:extLst>
                </a:hlinkClick>
              </a:rPr>
              <a:t>Plant Traits &amp; Survival</a:t>
            </a:r>
            <a:endParaRPr b="1" sz="1200">
              <a:solidFill>
                <a:schemeClr val="lt1"/>
              </a:solidFill>
              <a:latin typeface="Poppins"/>
              <a:ea typeface="Poppins"/>
              <a:cs typeface="Poppins"/>
              <a:sym typeface="Poppins"/>
            </a:endParaRPr>
          </a:p>
        </p:txBody>
      </p:sp>
      <p:pic>
        <p:nvPicPr>
          <p:cNvPr id="372" name="Google Shape;372;p50"/>
          <p:cNvPicPr preferRelativeResize="0"/>
          <p:nvPr/>
        </p:nvPicPr>
        <p:blipFill rotWithShape="1">
          <a:blip r:embed="rId27">
            <a:alphaModFix/>
          </a:blip>
          <a:srcRect b="0" l="690" r="690" t="0"/>
          <a:stretch/>
        </p:blipFill>
        <p:spPr>
          <a:xfrm>
            <a:off x="8047450" y="1828825"/>
            <a:ext cx="1352700" cy="1371600"/>
          </a:xfrm>
          <a:prstGeom prst="ellipse">
            <a:avLst/>
          </a:prstGeom>
          <a:noFill/>
          <a:ln>
            <a:noFill/>
          </a:ln>
        </p:spPr>
      </p:pic>
      <p:sp>
        <p:nvSpPr>
          <p:cNvPr id="373" name="Google Shape;373;p50"/>
          <p:cNvSpPr/>
          <p:nvPr/>
        </p:nvSpPr>
        <p:spPr>
          <a:xfrm>
            <a:off x="8038000" y="182882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74" name="Google Shape;374;p50"/>
          <p:cNvSpPr txBox="1"/>
          <p:nvPr/>
        </p:nvSpPr>
        <p:spPr>
          <a:xfrm>
            <a:off x="7987000" y="2145175"/>
            <a:ext cx="1473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8">
                  <a:extLst>
                    <a:ext uri="{A12FA001-AC4F-418D-AE19-62706E023703}">
                      <ahyp:hlinkClr val="tx"/>
                    </a:ext>
                  </a:extLst>
                </a:hlinkClick>
              </a:rPr>
              <a:t>Light, </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9">
                  <a:extLst>
                    <a:ext uri="{A12FA001-AC4F-418D-AE19-62706E023703}">
                      <ahyp:hlinkClr val="tx"/>
                    </a:ext>
                  </a:extLst>
                </a:hlinkClick>
              </a:rPr>
              <a:t>Sound, &amp; Communication</a:t>
            </a:r>
            <a:endParaRPr>
              <a:solidFill>
                <a:schemeClr val="lt1"/>
              </a:solidFill>
            </a:endParaRPr>
          </a:p>
        </p:txBody>
      </p:sp>
      <p:sp>
        <p:nvSpPr>
          <p:cNvPr id="375" name="Google Shape;375;p5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30">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376" name="Google Shape;376;p50"/>
          <p:cNvPicPr preferRelativeResize="0"/>
          <p:nvPr/>
        </p:nvPicPr>
        <p:blipFill rotWithShape="1">
          <a:blip r:embed="rId31">
            <a:alphaModFix/>
          </a:blip>
          <a:srcRect b="1663" l="0" r="0" t="1663"/>
          <a:stretch/>
        </p:blipFill>
        <p:spPr>
          <a:xfrm>
            <a:off x="7953375" y="305775"/>
            <a:ext cx="1647825" cy="209550"/>
          </a:xfrm>
          <a:prstGeom prst="rect">
            <a:avLst/>
          </a:prstGeom>
          <a:noFill/>
          <a:ln>
            <a:noFill/>
          </a:ln>
        </p:spPr>
      </p:pic>
      <p:grpSp>
        <p:nvGrpSpPr>
          <p:cNvPr id="377" name="Google Shape;377;p50"/>
          <p:cNvGrpSpPr/>
          <p:nvPr/>
        </p:nvGrpSpPr>
        <p:grpSpPr>
          <a:xfrm>
            <a:off x="527725" y="667512"/>
            <a:ext cx="1684375" cy="117000"/>
            <a:chOff x="527725" y="667512"/>
            <a:chExt cx="1684375" cy="117000"/>
          </a:xfrm>
        </p:grpSpPr>
        <p:sp>
          <p:nvSpPr>
            <p:cNvPr id="378" name="Google Shape;378;p5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79" name="Google Shape;379;p50">
              <a:hlinkClick action="ppaction://hlinksldjump" r:id="rId33"/>
            </p:cNvPr>
            <p:cNvPicPr preferRelativeResize="0"/>
            <p:nvPr/>
          </p:nvPicPr>
          <p:blipFill rotWithShape="1">
            <a:blip r:embed="rId34">
              <a:alphaModFix/>
            </a:blip>
            <a:srcRect b="0" l="9423" r="9415" t="0"/>
            <a:stretch/>
          </p:blipFill>
          <p:spPr>
            <a:xfrm rot="10800000">
              <a:off x="527725" y="680300"/>
              <a:ext cx="147875" cy="86475"/>
            </a:xfrm>
            <a:prstGeom prst="rect">
              <a:avLst/>
            </a:prstGeom>
            <a:noFill/>
            <a:ln>
              <a:noFill/>
            </a:ln>
          </p:spPr>
        </p:pic>
      </p:grpSp>
      <p:sp>
        <p:nvSpPr>
          <p:cNvPr id="380" name="Google Shape;380;p50"/>
          <p:cNvSpPr txBox="1"/>
          <p:nvPr/>
        </p:nvSpPr>
        <p:spPr>
          <a:xfrm>
            <a:off x="447563"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solidFill>
                  <a:srgbClr val="000000"/>
                </a:solidFill>
                <a:latin typeface="Poppins"/>
                <a:ea typeface="Poppins"/>
                <a:cs typeface="Poppins"/>
                <a:sym typeface="Poppins"/>
              </a:rPr>
              <a:t>✔ ⭐</a:t>
            </a:r>
            <a:r>
              <a:rPr b="1" lang="en" sz="800">
                <a:solidFill>
                  <a:srgbClr val="000000"/>
                </a:solidFill>
                <a:latin typeface="Poppins"/>
                <a:ea typeface="Poppins"/>
                <a:cs typeface="Poppins"/>
                <a:sym typeface="Poppins"/>
              </a:rPr>
              <a:t>   </a:t>
            </a:r>
            <a:endParaRPr/>
          </a:p>
        </p:txBody>
      </p:sp>
      <p:sp>
        <p:nvSpPr>
          <p:cNvPr id="381" name="Google Shape;381;p50"/>
          <p:cNvSpPr txBox="1"/>
          <p:nvPr/>
        </p:nvSpPr>
        <p:spPr>
          <a:xfrm>
            <a:off x="4354275" y="7312200"/>
            <a:ext cx="5310000" cy="3078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a:t>
            </a:r>
            <a:r>
              <a:rPr lang="en" sz="800">
                <a:latin typeface="Poppins"/>
                <a:ea typeface="Poppins"/>
                <a:cs typeface="Poppins"/>
                <a:sym typeface="Poppins"/>
              </a:rPr>
              <a:t>ew</a:t>
            </a:r>
            <a:r>
              <a:rPr lang="en" sz="800">
                <a:solidFill>
                  <a:srgbClr val="000000"/>
                </a:solidFill>
                <a:latin typeface="Poppins"/>
                <a:ea typeface="Poppins"/>
                <a:cs typeface="Poppins"/>
                <a:sym typeface="Poppins"/>
              </a:rPr>
              <a:t> Lesson</a:t>
            </a:r>
            <a:endParaRPr sz="800">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pic>
        <p:nvPicPr>
          <p:cNvPr id="386" name="Google Shape;386;p51"/>
          <p:cNvPicPr preferRelativeResize="0"/>
          <p:nvPr/>
        </p:nvPicPr>
        <p:blipFill rotWithShape="1">
          <a:blip r:embed="rId3">
            <a:alphaModFix/>
          </a:blip>
          <a:srcRect b="0" l="5285" r="5285" t="0"/>
          <a:stretch/>
        </p:blipFill>
        <p:spPr>
          <a:xfrm>
            <a:off x="457200" y="5048950"/>
            <a:ext cx="914400" cy="937275"/>
          </a:xfrm>
          <a:prstGeom prst="rect">
            <a:avLst/>
          </a:prstGeom>
          <a:noFill/>
          <a:ln>
            <a:noFill/>
          </a:ln>
        </p:spPr>
      </p:pic>
      <p:sp>
        <p:nvSpPr>
          <p:cNvPr id="387" name="Google Shape;387;p51"/>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88" name="Google Shape;388;p5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pic>
        <p:nvPicPr>
          <p:cNvPr id="389" name="Google Shape;389;p51"/>
          <p:cNvPicPr preferRelativeResize="0"/>
          <p:nvPr/>
        </p:nvPicPr>
        <p:blipFill rotWithShape="1">
          <a:blip r:embed="rId4">
            <a:alphaModFix/>
          </a:blip>
          <a:srcRect b="0" l="3781" r="3772" t="0"/>
          <a:stretch/>
        </p:blipFill>
        <p:spPr>
          <a:xfrm>
            <a:off x="457200" y="5978550"/>
            <a:ext cx="914400" cy="906700"/>
          </a:xfrm>
          <a:prstGeom prst="rect">
            <a:avLst/>
          </a:prstGeom>
          <a:noFill/>
          <a:ln>
            <a:noFill/>
          </a:ln>
        </p:spPr>
      </p:pic>
      <p:pic>
        <p:nvPicPr>
          <p:cNvPr id="390" name="Google Shape;390;p51"/>
          <p:cNvPicPr preferRelativeResize="0"/>
          <p:nvPr/>
        </p:nvPicPr>
        <p:blipFill rotWithShape="1">
          <a:blip r:embed="rId5">
            <a:alphaModFix/>
          </a:blip>
          <a:srcRect b="0" l="894" r="894" t="0"/>
          <a:stretch/>
        </p:blipFill>
        <p:spPr>
          <a:xfrm>
            <a:off x="457200" y="4157450"/>
            <a:ext cx="982600" cy="906700"/>
          </a:xfrm>
          <a:prstGeom prst="rect">
            <a:avLst/>
          </a:prstGeom>
          <a:noFill/>
          <a:ln>
            <a:noFill/>
          </a:ln>
        </p:spPr>
      </p:pic>
      <p:pic>
        <p:nvPicPr>
          <p:cNvPr id="391" name="Google Shape;391;p51" title="ZOGMfwFY.png"/>
          <p:cNvPicPr preferRelativeResize="0"/>
          <p:nvPr/>
        </p:nvPicPr>
        <p:blipFill rotWithShape="1">
          <a:blip r:embed="rId6">
            <a:alphaModFix/>
          </a:blip>
          <a:srcRect b="0" l="22559" r="22565" t="0"/>
          <a:stretch/>
        </p:blipFill>
        <p:spPr>
          <a:xfrm>
            <a:off x="457200" y="2991575"/>
            <a:ext cx="1137420" cy="1165875"/>
          </a:xfrm>
          <a:prstGeom prst="rect">
            <a:avLst/>
          </a:prstGeom>
          <a:noFill/>
          <a:ln>
            <a:noFill/>
          </a:ln>
        </p:spPr>
      </p:pic>
      <p:pic>
        <p:nvPicPr>
          <p:cNvPr id="392" name="Google Shape;392;p51"/>
          <p:cNvPicPr preferRelativeResize="0"/>
          <p:nvPr/>
        </p:nvPicPr>
        <p:blipFill rotWithShape="1">
          <a:blip r:embed="rId7">
            <a:alphaModFix/>
          </a:blip>
          <a:srcRect b="23751" l="751" r="24140" t="0"/>
          <a:stretch/>
        </p:blipFill>
        <p:spPr>
          <a:xfrm>
            <a:off x="457200" y="2066550"/>
            <a:ext cx="982600" cy="914400"/>
          </a:xfrm>
          <a:prstGeom prst="rect">
            <a:avLst/>
          </a:prstGeom>
          <a:noFill/>
          <a:ln>
            <a:noFill/>
          </a:ln>
        </p:spPr>
      </p:pic>
      <p:sp>
        <p:nvSpPr>
          <p:cNvPr id="393" name="Google Shape;393;p5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a:t>
            </a:r>
            <a:r>
              <a:rPr lang="en">
                <a:solidFill>
                  <a:schemeClr val="dk1"/>
                </a:solidFill>
              </a:rPr>
              <a:t> </a:t>
            </a:r>
            <a:r>
              <a:rPr b="1" lang="en">
                <a:solidFill>
                  <a:schemeClr val="dk1"/>
                </a:solidFill>
                <a:uFill>
                  <a:noFill/>
                </a:uFill>
                <a:latin typeface="Poppins"/>
                <a:ea typeface="Poppins"/>
                <a:cs typeface="Poppins"/>
                <a:sym typeface="Poppins"/>
                <a:hlinkClick r:id="rId9">
                  <a:extLst>
                    <a:ext uri="{A12FA001-AC4F-418D-AE19-62706E023703}">
                      <ahyp:hlinkClr val="tx"/>
                    </a:ext>
                  </a:extLst>
                </a:hlinkClick>
              </a:rPr>
              <a:t>Animal Traits &amp; Survival </a:t>
            </a:r>
            <a:r>
              <a:rPr lang="en" sz="1200">
                <a:solidFill>
                  <a:schemeClr val="dk1"/>
                </a:solidFill>
                <a:uFill>
                  <a:noFill/>
                </a:uFill>
                <a:latin typeface="Poppins"/>
                <a:ea typeface="Poppins"/>
                <a:cs typeface="Poppins"/>
                <a:sym typeface="Poppins"/>
                <a:hlinkClick r:id="rId10">
                  <a:extLst>
                    <a:ext uri="{A12FA001-AC4F-418D-AE19-62706E023703}">
                      <ahyp:hlinkClr val="tx"/>
                    </a:ext>
                  </a:extLst>
                </a:hlinkClick>
              </a:rPr>
              <a:t>(Animal Superpowers)</a:t>
            </a:r>
            <a:endParaRPr b="1">
              <a:latin typeface="Poppins"/>
              <a:ea typeface="Poppins"/>
              <a:cs typeface="Poppins"/>
              <a:sym typeface="Poppins"/>
            </a:endParaRPr>
          </a:p>
        </p:txBody>
      </p:sp>
      <p:graphicFrame>
        <p:nvGraphicFramePr>
          <p:cNvPr id="394" name="Google Shape;394;p51"/>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1926900"/>
                <a:gridCol w="2182925"/>
                <a:gridCol w="1359675"/>
                <a:gridCol w="13826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Parent &amp; Offspring Traits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How can you help a lost baby animal find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its parents?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young plants and animals are like, but not exactly like, their parents.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 </a:t>
                      </a:r>
                      <a:r>
                        <a:rPr lang="en" sz="800">
                          <a:solidFill>
                            <a:schemeClr val="dk1"/>
                          </a:solidFill>
                          <a:latin typeface="Poppins"/>
                          <a:ea typeface="Poppins"/>
                          <a:cs typeface="Poppins"/>
                          <a:sym typeface="Poppins"/>
                        </a:rPr>
                        <a:t>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Offspring Trait</a:t>
                      </a:r>
                      <a:r>
                        <a:rPr b="1" lang="en" sz="800">
                          <a:solidFill>
                            <a:schemeClr val="dk1"/>
                          </a:solidFill>
                          <a:latin typeface="Poppins"/>
                          <a:ea typeface="Poppins"/>
                          <a:cs typeface="Poppins"/>
                          <a:sym typeface="Poppins"/>
                        </a:rPr>
                        <a:t> Variation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predict what an animal’s babies will look like?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young plants and animals are like, but not exactly like, their parents.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 </a:t>
                      </a:r>
                      <a:r>
                        <a:rPr lang="en" sz="800">
                          <a:solidFill>
                            <a:schemeClr val="dk1"/>
                          </a:solidFill>
                          <a:latin typeface="Poppins"/>
                          <a:ea typeface="Poppins"/>
                          <a:cs typeface="Poppins"/>
                          <a:sym typeface="Poppins"/>
                        </a:rPr>
                        <a:t>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Animal Behavior &amp; Offspring Survival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Why do baby ducks follow their mother?</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1-LS1-2. </a:t>
                      </a:r>
                      <a:r>
                        <a:rPr lang="en" sz="800">
                          <a:solidFill>
                            <a:schemeClr val="dk1"/>
                          </a:solidFill>
                          <a:latin typeface="Poppins"/>
                          <a:ea typeface="Poppins"/>
                          <a:cs typeface="Poppins"/>
                          <a:sym typeface="Poppins"/>
                        </a:rPr>
                        <a:t>Read texts and use media to determine patterns in behavior of parents and offspring that help offspring survive.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 </a:t>
                      </a:r>
                      <a:r>
                        <a:rPr lang="en" sz="800">
                          <a:solidFill>
                            <a:schemeClr val="dk1"/>
                          </a:solidFill>
                          <a:latin typeface="Poppins"/>
                          <a:ea typeface="Poppins"/>
                          <a:cs typeface="Poppins"/>
                          <a:sym typeface="Poppins"/>
                        </a:rPr>
                        <a:t>Growth and Development of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Animal Structures &amp;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Why do birds have beaks?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 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Camouflage &amp; Animal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Why are polar bears white?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 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 </a:t>
                      </a:r>
                      <a:r>
                        <a:rPr lang="en" sz="800">
                          <a:solidFill>
                            <a:schemeClr val="dk1"/>
                          </a:solidFill>
                          <a:latin typeface="Poppins"/>
                          <a:ea typeface="Poppins"/>
                          <a:cs typeface="Poppins"/>
                          <a:sym typeface="Poppins"/>
                        </a:rPr>
                        <a:t>Growth and Development of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95" name="Google Shape;395;p51"/>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96" name="Google Shape;396;p51"/>
          <p:cNvSpPr/>
          <p:nvPr/>
        </p:nvSpPr>
        <p:spPr>
          <a:xfrm>
            <a:off x="457200" y="20771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97" name="Google Shape;397;p51"/>
          <p:cNvSpPr/>
          <p:nvPr/>
        </p:nvSpPr>
        <p:spPr>
          <a:xfrm>
            <a:off x="457200" y="414978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98" name="Google Shape;398;p51"/>
          <p:cNvSpPr txBox="1"/>
          <p:nvPr>
            <p:ph idx="12" type="sldNum"/>
          </p:nvPr>
        </p:nvSpPr>
        <p:spPr>
          <a:xfrm>
            <a:off x="9319704" y="7046639"/>
            <a:ext cx="603600" cy="594600"/>
          </a:xfrm>
          <a:prstGeom prst="rect">
            <a:avLst/>
          </a:prstGeom>
        </p:spPr>
        <p:txBody>
          <a:bodyPr anchorCtr="0" anchor="t" bIns="56700" lIns="113425" spcFirstLastPara="1" rIns="113425" wrap="square" tIns="56700">
            <a:noAutofit/>
          </a:bodyPr>
          <a:lstStyle/>
          <a:p>
            <a:pPr indent="0" lvl="0" marL="0" rtl="0" algn="l">
              <a:spcBef>
                <a:spcPts val="0"/>
              </a:spcBef>
              <a:spcAft>
                <a:spcPts val="0"/>
              </a:spcAft>
              <a:buNone/>
            </a:pPr>
            <a:fld id="{00000000-1234-1234-1234-123412341234}" type="slidenum">
              <a:rPr lang="en"/>
              <a:t>‹#›</a:t>
            </a:fld>
            <a:endParaRPr/>
          </a:p>
        </p:txBody>
      </p:sp>
      <p:sp>
        <p:nvSpPr>
          <p:cNvPr id="399" name="Google Shape;399;p5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4">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400" name="Google Shape;400;p51"/>
          <p:cNvSpPr/>
          <p:nvPr/>
        </p:nvSpPr>
        <p:spPr>
          <a:xfrm>
            <a:off x="456151" y="506417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01" name="Google Shape;401;p51"/>
          <p:cNvSpPr/>
          <p:nvPr/>
        </p:nvSpPr>
        <p:spPr>
          <a:xfrm>
            <a:off x="458551" y="5971032"/>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6">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402" name="Google Shape;402;p51"/>
          <p:cNvPicPr preferRelativeResize="0"/>
          <p:nvPr/>
        </p:nvPicPr>
        <p:blipFill rotWithShape="1">
          <a:blip r:embed="rId27">
            <a:alphaModFix/>
          </a:blip>
          <a:srcRect b="1663" l="0" r="0" t="1663"/>
          <a:stretch/>
        </p:blipFill>
        <p:spPr>
          <a:xfrm>
            <a:off x="7953375" y="305775"/>
            <a:ext cx="1647825" cy="209550"/>
          </a:xfrm>
          <a:prstGeom prst="rect">
            <a:avLst/>
          </a:prstGeom>
          <a:noFill/>
          <a:ln>
            <a:noFill/>
          </a:ln>
        </p:spPr>
      </p:pic>
      <p:grpSp>
        <p:nvGrpSpPr>
          <p:cNvPr id="403" name="Google Shape;403;p51"/>
          <p:cNvGrpSpPr/>
          <p:nvPr/>
        </p:nvGrpSpPr>
        <p:grpSpPr>
          <a:xfrm>
            <a:off x="527725" y="667512"/>
            <a:ext cx="1684375" cy="117000"/>
            <a:chOff x="527725" y="667512"/>
            <a:chExt cx="1684375" cy="117000"/>
          </a:xfrm>
        </p:grpSpPr>
        <p:sp>
          <p:nvSpPr>
            <p:cNvPr id="404" name="Google Shape;404;p5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05" name="Google Shape;405;p51">
              <a:hlinkClick action="ppaction://hlinksldjump" r:id="rId29"/>
            </p:cNvPr>
            <p:cNvPicPr preferRelativeResize="0"/>
            <p:nvPr/>
          </p:nvPicPr>
          <p:blipFill rotWithShape="1">
            <a:blip r:embed="rId30">
              <a:alphaModFix/>
            </a:blip>
            <a:srcRect b="0" l="9423" r="9415" t="0"/>
            <a:stretch/>
          </p:blipFill>
          <p:spPr>
            <a:xfrm rot="10800000">
              <a:off x="527725" y="680300"/>
              <a:ext cx="147875" cy="86475"/>
            </a:xfrm>
            <a:prstGeom prst="rect">
              <a:avLst/>
            </a:prstGeom>
            <a:noFill/>
            <a:ln>
              <a:noFill/>
            </a:ln>
          </p:spPr>
        </p:pic>
      </p:grpSp>
      <p:sp>
        <p:nvSpPr>
          <p:cNvPr id="406" name="Google Shape;406;p51"/>
          <p:cNvSpPr txBox="1"/>
          <p:nvPr/>
        </p:nvSpPr>
        <p:spPr>
          <a:xfrm>
            <a:off x="411675" y="6817649"/>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Read-Along Lesson</a:t>
            </a:r>
            <a:endParaRPr sz="800">
              <a:latin typeface="Poppins"/>
              <a:ea typeface="Poppins"/>
              <a:cs typeface="Poppins"/>
              <a:sym typeface="Poppins"/>
            </a:endParaRPr>
          </a:p>
        </p:txBody>
      </p:sp>
      <p:sp>
        <p:nvSpPr>
          <p:cNvPr id="407" name="Google Shape;407;p51"/>
          <p:cNvSpPr txBox="1"/>
          <p:nvPr/>
        </p:nvSpPr>
        <p:spPr>
          <a:xfrm>
            <a:off x="5564275" y="6931192"/>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a:t>
            </a:r>
            <a:endParaRPr sz="800">
              <a:latin typeface="Poppins"/>
              <a:ea typeface="Poppins"/>
              <a:cs typeface="Poppins"/>
              <a:sym typeface="Poppin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p52"/>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13" name="Google Shape;413;p5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pic>
        <p:nvPicPr>
          <p:cNvPr id="414" name="Google Shape;414;p52"/>
          <p:cNvPicPr preferRelativeResize="0"/>
          <p:nvPr/>
        </p:nvPicPr>
        <p:blipFill rotWithShape="1">
          <a:blip r:embed="rId3">
            <a:alphaModFix/>
          </a:blip>
          <a:srcRect b="0" l="9422" r="9422" t="0"/>
          <a:stretch/>
        </p:blipFill>
        <p:spPr>
          <a:xfrm>
            <a:off x="457200" y="5628075"/>
            <a:ext cx="914400" cy="1021100"/>
          </a:xfrm>
          <a:prstGeom prst="rect">
            <a:avLst/>
          </a:prstGeom>
          <a:noFill/>
          <a:ln>
            <a:noFill/>
          </a:ln>
        </p:spPr>
      </p:pic>
      <p:pic>
        <p:nvPicPr>
          <p:cNvPr id="415" name="Google Shape;415;p52"/>
          <p:cNvPicPr preferRelativeResize="0"/>
          <p:nvPr/>
        </p:nvPicPr>
        <p:blipFill rotWithShape="1">
          <a:blip r:embed="rId4">
            <a:alphaModFix/>
          </a:blip>
          <a:srcRect b="0" l="39426" r="39428" t="0"/>
          <a:stretch/>
        </p:blipFill>
        <p:spPr>
          <a:xfrm>
            <a:off x="457200" y="2991575"/>
            <a:ext cx="982598" cy="2613700"/>
          </a:xfrm>
          <a:prstGeom prst="rect">
            <a:avLst/>
          </a:prstGeom>
          <a:noFill/>
          <a:ln>
            <a:noFill/>
          </a:ln>
        </p:spPr>
      </p:pic>
      <p:pic>
        <p:nvPicPr>
          <p:cNvPr id="416" name="Google Shape;416;p52"/>
          <p:cNvPicPr preferRelativeResize="0"/>
          <p:nvPr/>
        </p:nvPicPr>
        <p:blipFill rotWithShape="1">
          <a:blip r:embed="rId5">
            <a:alphaModFix/>
          </a:blip>
          <a:srcRect b="0" l="20124" r="20124" t="0"/>
          <a:stretch/>
        </p:blipFill>
        <p:spPr>
          <a:xfrm>
            <a:off x="457200" y="2066550"/>
            <a:ext cx="982600" cy="925024"/>
          </a:xfrm>
          <a:prstGeom prst="rect">
            <a:avLst/>
          </a:prstGeom>
          <a:noFill/>
          <a:ln>
            <a:noFill/>
          </a:ln>
        </p:spPr>
      </p:pic>
      <p:graphicFrame>
        <p:nvGraphicFramePr>
          <p:cNvPr id="417" name="Google Shape;417;p52"/>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759900"/>
                <a:gridCol w="1386200"/>
                <a:gridCol w="1311550"/>
                <a:gridCol w="13944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Plant Traits &amp; Offspring</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What will a baby plant look like when it grows up?</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1-LS3-1. </a:t>
                      </a:r>
                      <a:r>
                        <a:rPr lang="en" sz="800">
                          <a:solidFill>
                            <a:schemeClr val="dk1"/>
                          </a:solidFill>
                          <a:highlight>
                            <a:srgbClr val="EAEADF"/>
                          </a:highlight>
                          <a:latin typeface="Poppins"/>
                          <a:ea typeface="Poppins"/>
                          <a:cs typeface="Poppins"/>
                          <a:sym typeface="Poppins"/>
                        </a:rPr>
                        <a:t>Make observations to construct an evidence-based account that young plants and animals are like, but not exactly like, their parents.</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LS3.B:</a:t>
                      </a:r>
                      <a:r>
                        <a:rPr lang="en" sz="800">
                          <a:solidFill>
                            <a:schemeClr val="dk1"/>
                          </a:solidFill>
                          <a:latin typeface="Poppins"/>
                          <a:ea typeface="Poppins"/>
                          <a:cs typeface="Poppins"/>
                          <a:sym typeface="Poppins"/>
                        </a:rPr>
                        <a:t> Variation of Traits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Plant Survival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Why don’t trees blow down in the wind?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1-LS1-1. </a:t>
                      </a:r>
                      <a:r>
                        <a:rPr lang="en" sz="800">
                          <a:solidFill>
                            <a:schemeClr val="dk1"/>
                          </a:solidFill>
                          <a:highlight>
                            <a:srgbClr val="FFFFFF"/>
                          </a:highlight>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K-2-ETS1-1. </a:t>
                      </a:r>
                      <a:r>
                        <a:rPr lang="en" sz="800">
                          <a:solidFill>
                            <a:schemeClr val="dk1"/>
                          </a:solidFill>
                          <a:highlight>
                            <a:srgbClr val="FFFFFF"/>
                          </a:highlight>
                          <a:latin typeface="Poppins"/>
                          <a:ea typeface="Poppins"/>
                          <a:cs typeface="Poppins"/>
                          <a:sym typeface="Poppins"/>
                        </a:rPr>
                        <a:t>Ask questions, make observations, and gather information about a situation people want to change to define a simple problem that can be solved through the development of a new or improved object or tool.</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K-2-ETS1-2. </a:t>
                      </a:r>
                      <a:r>
                        <a:rPr lang="en" sz="800">
                          <a:solidFill>
                            <a:schemeClr val="dk1"/>
                          </a:solidFill>
                          <a:highlight>
                            <a:srgbClr val="FFFFFF"/>
                          </a:highlight>
                          <a:latin typeface="Poppins"/>
                          <a:ea typeface="Poppins"/>
                          <a:cs typeface="Poppins"/>
                          <a:sym typeface="Poppins"/>
                        </a:rPr>
                        <a:t>Develop a simple sketch, drawing, or physical model to illustrate how the shape of an object helps it function as needed to solve a given problem.</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K-2-ETS1-3. </a:t>
                      </a:r>
                      <a:r>
                        <a:rPr lang="en" sz="800">
                          <a:solidFill>
                            <a:schemeClr val="dk1"/>
                          </a:solidFill>
                          <a:highlight>
                            <a:srgbClr val="FFFFFF"/>
                          </a:highlight>
                          <a:latin typeface="Poppins"/>
                          <a:ea typeface="Poppins"/>
                          <a:cs typeface="Poppins"/>
                          <a:sym typeface="Poppins"/>
                        </a:rPr>
                        <a:t>Analyze data from tests of two objects designed to solve the same problem to compare the strengths and weaknesses of how each performs.</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 </a:t>
                      </a:r>
                      <a:r>
                        <a:rPr b="1" lang="en" sz="800">
                          <a:solidFill>
                            <a:schemeClr val="hlink"/>
                          </a:solidFill>
                          <a:uFill>
                            <a:noFill/>
                          </a:uFill>
                          <a:latin typeface="Poppins"/>
                          <a:ea typeface="Poppins"/>
                          <a:cs typeface="Poppins"/>
                          <a:sym typeface="Poppins"/>
                          <a:hlinkClick r:id="rId11"/>
                        </a:rPr>
                        <a:t>Plant Movement &amp; Survival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What do sunflowers do when you’re not looking?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Foundational for 1-LS1-1. </a:t>
                      </a:r>
                      <a:r>
                        <a:rPr lang="en" sz="800">
                          <a:solidFill>
                            <a:schemeClr val="dk1"/>
                          </a:solidFill>
                          <a:highlight>
                            <a:srgbClr val="EAEADF"/>
                          </a:highlight>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418" name="Google Shape;418;p52"/>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19" name="Google Shape;419;p5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20" name="Google Shape;420;p52"/>
          <p:cNvSpPr/>
          <p:nvPr/>
        </p:nvSpPr>
        <p:spPr>
          <a:xfrm>
            <a:off x="457200" y="560527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21" name="Google Shape;421;p5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6"/>
              </a:rPr>
              <a:t>Plant Traits &amp; Survival </a:t>
            </a:r>
            <a:r>
              <a:rPr lang="en" sz="1200">
                <a:solidFill>
                  <a:schemeClr val="hlink"/>
                </a:solidFill>
                <a:uFill>
                  <a:noFill/>
                </a:uFill>
                <a:latin typeface="Poppins"/>
                <a:ea typeface="Poppins"/>
                <a:cs typeface="Poppins"/>
                <a:sym typeface="Poppins"/>
                <a:hlinkClick r:id="rId17"/>
              </a:rPr>
              <a:t>(Plant Superpowers)</a:t>
            </a:r>
            <a:endParaRPr b="1">
              <a:latin typeface="Poppins"/>
              <a:ea typeface="Poppins"/>
              <a:cs typeface="Poppins"/>
              <a:sym typeface="Poppins"/>
            </a:endParaRPr>
          </a:p>
        </p:txBody>
      </p:sp>
      <p:sp>
        <p:nvSpPr>
          <p:cNvPr id="422" name="Google Shape;422;p52"/>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23" name="Google Shape;423;p5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24" name="Google Shape;424;p5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425" name="Google Shape;425;p52"/>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426" name="Google Shape;426;p52"/>
          <p:cNvGrpSpPr/>
          <p:nvPr/>
        </p:nvGrpSpPr>
        <p:grpSpPr>
          <a:xfrm>
            <a:off x="527725" y="667512"/>
            <a:ext cx="1684375" cy="117000"/>
            <a:chOff x="527725" y="667512"/>
            <a:chExt cx="1684375" cy="117000"/>
          </a:xfrm>
        </p:grpSpPr>
        <p:sp>
          <p:nvSpPr>
            <p:cNvPr id="427" name="Google Shape;427;p5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28" name="Google Shape;428;p52">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2" name="Shape 432"/>
        <p:cNvGrpSpPr/>
        <p:nvPr/>
      </p:nvGrpSpPr>
      <p:grpSpPr>
        <a:xfrm>
          <a:off x="0" y="0"/>
          <a:ext cx="0" cy="0"/>
          <a:chOff x="0" y="0"/>
          <a:chExt cx="0" cy="0"/>
        </a:xfrm>
      </p:grpSpPr>
      <p:pic>
        <p:nvPicPr>
          <p:cNvPr id="433" name="Google Shape;433;p53"/>
          <p:cNvPicPr preferRelativeResize="0"/>
          <p:nvPr/>
        </p:nvPicPr>
        <p:blipFill rotWithShape="1">
          <a:blip r:embed="rId3">
            <a:alphaModFix/>
          </a:blip>
          <a:srcRect b="6362" l="0" r="0" t="6362"/>
          <a:stretch/>
        </p:blipFill>
        <p:spPr>
          <a:xfrm>
            <a:off x="438900" y="4809675"/>
            <a:ext cx="914400" cy="914400"/>
          </a:xfrm>
          <a:prstGeom prst="rect">
            <a:avLst/>
          </a:prstGeom>
          <a:noFill/>
          <a:ln>
            <a:noFill/>
          </a:ln>
        </p:spPr>
      </p:pic>
      <p:pic>
        <p:nvPicPr>
          <p:cNvPr id="434" name="Google Shape;434;p53"/>
          <p:cNvPicPr preferRelativeResize="0"/>
          <p:nvPr/>
        </p:nvPicPr>
        <p:blipFill rotWithShape="1">
          <a:blip r:embed="rId4">
            <a:alphaModFix/>
          </a:blip>
          <a:srcRect b="12184" l="0" r="0" t="12184"/>
          <a:stretch/>
        </p:blipFill>
        <p:spPr>
          <a:xfrm>
            <a:off x="457200" y="4017275"/>
            <a:ext cx="914400" cy="792425"/>
          </a:xfrm>
          <a:prstGeom prst="rect">
            <a:avLst/>
          </a:prstGeom>
          <a:noFill/>
          <a:ln>
            <a:noFill/>
          </a:ln>
        </p:spPr>
      </p:pic>
      <p:pic>
        <p:nvPicPr>
          <p:cNvPr id="435" name="Google Shape;435;p53"/>
          <p:cNvPicPr preferRelativeResize="0"/>
          <p:nvPr/>
        </p:nvPicPr>
        <p:blipFill rotWithShape="1">
          <a:blip r:embed="rId5">
            <a:alphaModFix/>
          </a:blip>
          <a:srcRect b="990" l="0" r="0" t="990"/>
          <a:stretch/>
        </p:blipFill>
        <p:spPr>
          <a:xfrm>
            <a:off x="438900" y="2991575"/>
            <a:ext cx="914400" cy="1036300"/>
          </a:xfrm>
          <a:prstGeom prst="rect">
            <a:avLst/>
          </a:prstGeom>
          <a:noFill/>
          <a:ln>
            <a:noFill/>
          </a:ln>
        </p:spPr>
      </p:pic>
      <p:pic>
        <p:nvPicPr>
          <p:cNvPr id="436" name="Google Shape;436;p53"/>
          <p:cNvPicPr preferRelativeResize="0"/>
          <p:nvPr/>
        </p:nvPicPr>
        <p:blipFill rotWithShape="1">
          <a:blip r:embed="rId6">
            <a:alphaModFix/>
          </a:blip>
          <a:srcRect b="9290" l="0" r="0" t="9290"/>
          <a:stretch/>
        </p:blipFill>
        <p:spPr>
          <a:xfrm>
            <a:off x="438900" y="2066550"/>
            <a:ext cx="982600" cy="925025"/>
          </a:xfrm>
          <a:prstGeom prst="rect">
            <a:avLst/>
          </a:prstGeom>
          <a:noFill/>
          <a:ln>
            <a:noFill/>
          </a:ln>
        </p:spPr>
      </p:pic>
      <p:sp>
        <p:nvSpPr>
          <p:cNvPr id="437" name="Google Shape;437;p5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Day Patterns </a:t>
            </a:r>
            <a:r>
              <a:rPr lang="en" sz="1200">
                <a:solidFill>
                  <a:schemeClr val="hlink"/>
                </a:solidFill>
                <a:uFill>
                  <a:noFill/>
                </a:uFill>
                <a:latin typeface="Poppins"/>
                <a:ea typeface="Poppins"/>
                <a:cs typeface="Poppins"/>
                <a:sym typeface="Poppins"/>
                <a:hlinkClick r:id="rId8"/>
              </a:rPr>
              <a:t>(Sun &amp; Shadows)</a:t>
            </a:r>
            <a:endParaRPr sz="1200"/>
          </a:p>
        </p:txBody>
      </p:sp>
      <p:graphicFrame>
        <p:nvGraphicFramePr>
          <p:cNvPr id="438" name="Google Shape;438;p53"/>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773825"/>
                <a:gridCol w="139752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Sun, Shadows,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Could a statue’s shadow move?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1-ESS1-1. </a:t>
                      </a:r>
                      <a:r>
                        <a:rPr lang="en" sz="800">
                          <a:solidFill>
                            <a:schemeClr val="dk1"/>
                          </a:solidFill>
                          <a:highlight>
                            <a:srgbClr val="EAEADF"/>
                          </a:highlight>
                          <a:latin typeface="Poppins"/>
                          <a:ea typeface="Poppins"/>
                          <a:cs typeface="Poppins"/>
                          <a:sym typeface="Poppins"/>
                        </a:rPr>
                        <a:t>Use observations of the sun, moon, and stars to describe patterns that can be predicted.</a:t>
                      </a:r>
                      <a:endParaRPr sz="800">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1"/>
                        </a:rPr>
                        <a:t>📖 </a:t>
                      </a:r>
                      <a:r>
                        <a:rPr b="1" lang="en" sz="800">
                          <a:solidFill>
                            <a:schemeClr val="hlink"/>
                          </a:solidFill>
                          <a:uFill>
                            <a:noFill/>
                          </a:uFill>
                          <a:latin typeface="Poppins"/>
                          <a:ea typeface="Poppins"/>
                          <a:cs typeface="Poppins"/>
                          <a:sym typeface="Poppins"/>
                          <a:hlinkClick r:id="rId12"/>
                        </a:rPr>
                        <a:t>Sun, Shadows, &amp; Daily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What does your shadow do when you’re not looking?</a:t>
                      </a:r>
                      <a:endParaRPr sz="800">
                        <a:solidFill>
                          <a:schemeClr val="dk1"/>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Foundational for 1-ESS1-1. </a:t>
                      </a:r>
                      <a:r>
                        <a:rPr lang="en" sz="800">
                          <a:solidFill>
                            <a:schemeClr val="dk1"/>
                          </a:solidFill>
                          <a:highlight>
                            <a:srgbClr val="FFFFFF"/>
                          </a:highlight>
                          <a:latin typeface="Poppins"/>
                          <a:ea typeface="Poppins"/>
                          <a:cs typeface="Poppins"/>
                          <a:sym typeface="Poppins"/>
                        </a:rPr>
                        <a:t>Use observations of the sun, moon, and stars to describe patterns that can be predicted.</a:t>
                      </a:r>
                      <a:endParaRPr sz="800">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Sun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How can the Sun help you if you’re lost?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1-ESS1-1. </a:t>
                      </a:r>
                      <a:r>
                        <a:rPr lang="en" sz="800">
                          <a:solidFill>
                            <a:schemeClr val="dk1"/>
                          </a:solidFill>
                          <a:highlight>
                            <a:srgbClr val="EAEADF"/>
                          </a:highlight>
                          <a:latin typeface="Poppins"/>
                          <a:ea typeface="Poppins"/>
                          <a:cs typeface="Poppins"/>
                          <a:sym typeface="Poppins"/>
                        </a:rPr>
                        <a:t>Use observations of the sun, moon, and stars to describe patterns that can be predicted.</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6"/>
                        </a:rPr>
                        <a:t>📖 </a:t>
                      </a:r>
                      <a:r>
                        <a:rPr b="1" lang="en" sz="800">
                          <a:solidFill>
                            <a:schemeClr val="hlink"/>
                          </a:solidFill>
                          <a:uFill>
                            <a:noFill/>
                          </a:uFill>
                          <a:latin typeface="Poppins"/>
                          <a:ea typeface="Poppins"/>
                          <a:cs typeface="Poppins"/>
                          <a:sym typeface="Poppins"/>
                          <a:hlinkClick r:id="rId17"/>
                        </a:rPr>
                        <a:t>Daylight &amp; Seasonal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8"/>
                        </a:rPr>
                        <a:t>Why do you have to go to bed early in the summer?</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1-ESS1-2.</a:t>
                      </a:r>
                      <a:r>
                        <a:rPr lang="en" sz="800">
                          <a:solidFill>
                            <a:schemeClr val="dk1"/>
                          </a:solidFill>
                          <a:highlight>
                            <a:srgbClr val="FFFFFF"/>
                          </a:highlight>
                          <a:latin typeface="Poppins"/>
                          <a:ea typeface="Poppins"/>
                          <a:cs typeface="Poppins"/>
                          <a:sym typeface="Poppins"/>
                        </a:rPr>
                        <a:t> Make observations at different times of year to relate the amount of daylight to the time of year.</a:t>
                      </a:r>
                      <a:endParaRPr sz="800">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439" name="Google Shape;439;p53"/>
          <p:cNvSpPr/>
          <p:nvPr/>
        </p:nvSpPr>
        <p:spPr>
          <a:xfrm>
            <a:off x="457200" y="29809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40" name="Google Shape;440;p5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41" name="Google Shape;441;p53"/>
          <p:cNvSpPr/>
          <p:nvPr/>
        </p:nvSpPr>
        <p:spPr>
          <a:xfrm>
            <a:off x="457200" y="402336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42" name="Google Shape;442;p53"/>
          <p:cNvSpPr/>
          <p:nvPr/>
        </p:nvSpPr>
        <p:spPr>
          <a:xfrm>
            <a:off x="459600" y="48096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43" name="Google Shape;443;p53"/>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44" name="Google Shape;444;p53"/>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45" name="Google Shape;445;p5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Earth &amp; Space Science</a:t>
            </a:r>
            <a:endParaRPr sz="1200">
              <a:latin typeface="Poppins"/>
              <a:ea typeface="Poppins"/>
              <a:cs typeface="Poppins"/>
              <a:sym typeface="Poppins"/>
            </a:endParaRPr>
          </a:p>
        </p:txBody>
      </p:sp>
      <p:sp>
        <p:nvSpPr>
          <p:cNvPr id="446" name="Google Shape;446;p5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47" name="Google Shape;447;p5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3">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448" name="Google Shape;448;p53"/>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449" name="Google Shape;449;p53"/>
          <p:cNvGrpSpPr/>
          <p:nvPr/>
        </p:nvGrpSpPr>
        <p:grpSpPr>
          <a:xfrm>
            <a:off x="527725" y="667512"/>
            <a:ext cx="1684375" cy="117000"/>
            <a:chOff x="527725" y="667512"/>
            <a:chExt cx="1684375" cy="117000"/>
          </a:xfrm>
        </p:grpSpPr>
        <p:sp>
          <p:nvSpPr>
            <p:cNvPr id="450" name="Google Shape;450;p5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51" name="Google Shape;451;p53">
              <a:hlinkClick action="ppaction://hlinksldjump" r:id="rId26"/>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54"/>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57" name="Google Shape;457;p5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a:t>
            </a:r>
            <a:r>
              <a:rPr lang="en" sz="1200">
                <a:solidFill>
                  <a:schemeClr val="dk1"/>
                </a:solidFill>
                <a:latin typeface="Poppins"/>
                <a:ea typeface="Poppins"/>
                <a:cs typeface="Poppins"/>
                <a:sym typeface="Poppins"/>
              </a:rPr>
              <a:t>Earth &amp; Space Science</a:t>
            </a:r>
            <a:endParaRPr sz="1200">
              <a:latin typeface="Poppins"/>
              <a:ea typeface="Poppins"/>
              <a:cs typeface="Poppins"/>
              <a:sym typeface="Poppins"/>
            </a:endParaRPr>
          </a:p>
        </p:txBody>
      </p:sp>
      <p:pic>
        <p:nvPicPr>
          <p:cNvPr id="458" name="Google Shape;458;p54"/>
          <p:cNvPicPr preferRelativeResize="0"/>
          <p:nvPr/>
        </p:nvPicPr>
        <p:blipFill rotWithShape="1">
          <a:blip r:embed="rId3">
            <a:alphaModFix/>
          </a:blip>
          <a:srcRect b="14598" l="0" r="0" t="14605"/>
          <a:stretch/>
        </p:blipFill>
        <p:spPr>
          <a:xfrm>
            <a:off x="438900" y="4256475"/>
            <a:ext cx="982600" cy="797075"/>
          </a:xfrm>
          <a:prstGeom prst="rect">
            <a:avLst/>
          </a:prstGeom>
          <a:noFill/>
          <a:ln>
            <a:noFill/>
          </a:ln>
        </p:spPr>
      </p:pic>
      <p:pic>
        <p:nvPicPr>
          <p:cNvPr id="459" name="Google Shape;459;p54"/>
          <p:cNvPicPr preferRelativeResize="0"/>
          <p:nvPr/>
        </p:nvPicPr>
        <p:blipFill rotWithShape="1">
          <a:blip r:embed="rId4">
            <a:alphaModFix/>
          </a:blip>
          <a:srcRect b="0" l="28392" r="28392" t="0"/>
          <a:stretch/>
        </p:blipFill>
        <p:spPr>
          <a:xfrm>
            <a:off x="457200" y="2980950"/>
            <a:ext cx="982600" cy="1280150"/>
          </a:xfrm>
          <a:prstGeom prst="rect">
            <a:avLst/>
          </a:prstGeom>
          <a:noFill/>
          <a:ln>
            <a:noFill/>
          </a:ln>
        </p:spPr>
      </p:pic>
      <p:pic>
        <p:nvPicPr>
          <p:cNvPr id="460" name="Google Shape;460;p54"/>
          <p:cNvPicPr preferRelativeResize="0"/>
          <p:nvPr/>
        </p:nvPicPr>
        <p:blipFill rotWithShape="1">
          <a:blip r:embed="rId5">
            <a:alphaModFix/>
          </a:blip>
          <a:srcRect b="9763" l="0" r="0" t="9755"/>
          <a:stretch/>
        </p:blipFill>
        <p:spPr>
          <a:xfrm>
            <a:off x="457200" y="2066550"/>
            <a:ext cx="982600" cy="914401"/>
          </a:xfrm>
          <a:prstGeom prst="rect">
            <a:avLst/>
          </a:prstGeom>
          <a:noFill/>
          <a:ln>
            <a:noFill/>
          </a:ln>
        </p:spPr>
      </p:pic>
      <p:graphicFrame>
        <p:nvGraphicFramePr>
          <p:cNvPr id="461" name="Google Shape;461;p54"/>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759900"/>
                <a:gridCol w="1386200"/>
                <a:gridCol w="1311550"/>
                <a:gridCol w="13944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Moon Phases &amp;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When can you see the full moon?</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1-ESS1-1. </a:t>
                      </a:r>
                      <a:r>
                        <a:rPr lang="en" sz="800">
                          <a:solidFill>
                            <a:schemeClr val="dk1"/>
                          </a:solidFill>
                          <a:highlight>
                            <a:srgbClr val="EAEADF"/>
                          </a:highlight>
                          <a:latin typeface="Poppins"/>
                          <a:ea typeface="Poppins"/>
                          <a:cs typeface="Poppins"/>
                          <a:sym typeface="Poppins"/>
                        </a:rPr>
                        <a:t>Use observations of the sun, moon, and stars to describe patterns that can be predicted.</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Stars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Why do stars come out at night?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1-ESS1-1. </a:t>
                      </a:r>
                      <a:r>
                        <a:rPr lang="en" sz="800">
                          <a:solidFill>
                            <a:schemeClr val="dk1"/>
                          </a:solidFill>
                          <a:highlight>
                            <a:srgbClr val="FFFFFF"/>
                          </a:highlight>
                          <a:latin typeface="Poppins"/>
                          <a:ea typeface="Poppins"/>
                          <a:cs typeface="Poppins"/>
                          <a:sym typeface="Poppins"/>
                        </a:rPr>
                        <a:t>Use observations of the sun, moon, and stars to describe patterns that can be predicted.</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 </a:t>
                      </a:r>
                      <a:r>
                        <a:rPr b="1" lang="en" sz="800">
                          <a:solidFill>
                            <a:schemeClr val="hlink"/>
                          </a:solidFill>
                          <a:uFill>
                            <a:noFill/>
                          </a:uFill>
                          <a:latin typeface="Poppins"/>
                          <a:ea typeface="Poppins"/>
                          <a:cs typeface="Poppins"/>
                          <a:sym typeface="Poppins"/>
                          <a:hlinkClick r:id="rId11"/>
                        </a:rPr>
                        <a:t>Stars &amp; Seasonal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can stars help you if you get lost?</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1-ESS1-1. </a:t>
                      </a:r>
                      <a:r>
                        <a:rPr lang="en" sz="800">
                          <a:solidFill>
                            <a:schemeClr val="dk1"/>
                          </a:solidFill>
                          <a:highlight>
                            <a:srgbClr val="EAEADF"/>
                          </a:highlight>
                          <a:latin typeface="Poppins"/>
                          <a:ea typeface="Poppins"/>
                          <a:cs typeface="Poppins"/>
                          <a:sym typeface="Poppins"/>
                        </a:rPr>
                        <a:t>Use observations of the sun, moon, and stars to describe patterns that can be predicted.</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462" name="Google Shape;462;p54"/>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63" name="Google Shape;463;p5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64" name="Google Shape;464;p54"/>
          <p:cNvSpPr/>
          <p:nvPr/>
        </p:nvSpPr>
        <p:spPr>
          <a:xfrm>
            <a:off x="457200" y="426415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65" name="Google Shape;465;p5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6"/>
              </a:rPr>
              <a:t>Night Patterns </a:t>
            </a:r>
            <a:r>
              <a:rPr lang="en" sz="1200">
                <a:solidFill>
                  <a:schemeClr val="hlink"/>
                </a:solidFill>
                <a:uFill>
                  <a:noFill/>
                </a:uFill>
                <a:latin typeface="Poppins"/>
                <a:ea typeface="Poppins"/>
                <a:cs typeface="Poppins"/>
                <a:sym typeface="Poppins"/>
                <a:hlinkClick r:id="rId17"/>
              </a:rPr>
              <a:t>(Moon &amp; Stars)</a:t>
            </a:r>
            <a:endParaRPr b="1">
              <a:latin typeface="Poppins"/>
              <a:ea typeface="Poppins"/>
              <a:cs typeface="Poppins"/>
              <a:sym typeface="Poppins"/>
            </a:endParaRPr>
          </a:p>
        </p:txBody>
      </p:sp>
      <p:sp>
        <p:nvSpPr>
          <p:cNvPr id="466" name="Google Shape;466;p54"/>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67" name="Google Shape;467;p5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68" name="Google Shape;468;p5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469" name="Google Shape;469;p54"/>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470" name="Google Shape;470;p54"/>
          <p:cNvGrpSpPr/>
          <p:nvPr/>
        </p:nvGrpSpPr>
        <p:grpSpPr>
          <a:xfrm>
            <a:off x="527725" y="667512"/>
            <a:ext cx="1684375" cy="117000"/>
            <a:chOff x="527725" y="667512"/>
            <a:chExt cx="1684375" cy="117000"/>
          </a:xfrm>
        </p:grpSpPr>
        <p:sp>
          <p:nvSpPr>
            <p:cNvPr id="471" name="Google Shape;471;p5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72" name="Google Shape;472;p54">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6" name="Shape 476"/>
        <p:cNvGrpSpPr/>
        <p:nvPr/>
      </p:nvGrpSpPr>
      <p:grpSpPr>
        <a:xfrm>
          <a:off x="0" y="0"/>
          <a:ext cx="0" cy="0"/>
          <a:chOff x="0" y="0"/>
          <a:chExt cx="0" cy="0"/>
        </a:xfrm>
      </p:grpSpPr>
      <p:sp>
        <p:nvSpPr>
          <p:cNvPr id="477" name="Google Shape;477;p55"/>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78" name="Google Shape;478;p5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Physical Science</a:t>
            </a:r>
            <a:endParaRPr sz="1200">
              <a:latin typeface="Poppins"/>
              <a:ea typeface="Poppins"/>
              <a:cs typeface="Poppins"/>
              <a:sym typeface="Poppins"/>
            </a:endParaRPr>
          </a:p>
        </p:txBody>
      </p:sp>
      <p:pic>
        <p:nvPicPr>
          <p:cNvPr id="479" name="Google Shape;479;p55"/>
          <p:cNvPicPr preferRelativeResize="0"/>
          <p:nvPr/>
        </p:nvPicPr>
        <p:blipFill rotWithShape="1">
          <a:blip r:embed="rId3">
            <a:alphaModFix/>
          </a:blip>
          <a:srcRect b="0" l="0" r="0" t="0"/>
          <a:stretch/>
        </p:blipFill>
        <p:spPr>
          <a:xfrm>
            <a:off x="457200" y="4546000"/>
            <a:ext cx="914400" cy="914400"/>
          </a:xfrm>
          <a:prstGeom prst="rect">
            <a:avLst/>
          </a:prstGeom>
          <a:noFill/>
          <a:ln>
            <a:noFill/>
          </a:ln>
        </p:spPr>
      </p:pic>
      <p:pic>
        <p:nvPicPr>
          <p:cNvPr id="480" name="Google Shape;480;p55"/>
          <p:cNvPicPr preferRelativeResize="0"/>
          <p:nvPr/>
        </p:nvPicPr>
        <p:blipFill rotWithShape="1">
          <a:blip r:embed="rId4">
            <a:alphaModFix/>
          </a:blip>
          <a:srcRect b="9677" l="0" r="0" t="9677"/>
          <a:stretch/>
        </p:blipFill>
        <p:spPr>
          <a:xfrm>
            <a:off x="457200" y="3753550"/>
            <a:ext cx="982600" cy="812800"/>
          </a:xfrm>
          <a:prstGeom prst="rect">
            <a:avLst/>
          </a:prstGeom>
          <a:noFill/>
          <a:ln>
            <a:noFill/>
          </a:ln>
        </p:spPr>
      </p:pic>
      <p:pic>
        <p:nvPicPr>
          <p:cNvPr id="481" name="Google Shape;481;p55"/>
          <p:cNvPicPr preferRelativeResize="0"/>
          <p:nvPr/>
        </p:nvPicPr>
        <p:blipFill rotWithShape="1">
          <a:blip r:embed="rId5">
            <a:alphaModFix/>
          </a:blip>
          <a:srcRect b="3471" l="0" r="0" t="3471"/>
          <a:stretch/>
        </p:blipFill>
        <p:spPr>
          <a:xfrm>
            <a:off x="457200" y="2915350"/>
            <a:ext cx="914400" cy="859000"/>
          </a:xfrm>
          <a:prstGeom prst="rect">
            <a:avLst/>
          </a:prstGeom>
          <a:noFill/>
          <a:ln>
            <a:noFill/>
          </a:ln>
        </p:spPr>
      </p:pic>
      <p:pic>
        <p:nvPicPr>
          <p:cNvPr id="482" name="Google Shape;482;p55"/>
          <p:cNvPicPr preferRelativeResize="0"/>
          <p:nvPr/>
        </p:nvPicPr>
        <p:blipFill rotWithShape="1">
          <a:blip r:embed="rId6">
            <a:alphaModFix/>
          </a:blip>
          <a:srcRect b="3471" l="0" r="0" t="3471"/>
          <a:stretch/>
        </p:blipFill>
        <p:spPr>
          <a:xfrm>
            <a:off x="457200" y="2066550"/>
            <a:ext cx="982600" cy="859000"/>
          </a:xfrm>
          <a:prstGeom prst="rect">
            <a:avLst/>
          </a:prstGeom>
          <a:noFill/>
          <a:ln>
            <a:noFill/>
          </a:ln>
        </p:spPr>
      </p:pic>
      <p:sp>
        <p:nvSpPr>
          <p:cNvPr id="483" name="Google Shape;483;p5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Light, Sound, &amp; Communication </a:t>
            </a:r>
            <a:r>
              <a:rPr lang="en" sz="1200">
                <a:solidFill>
                  <a:schemeClr val="hlink"/>
                </a:solidFill>
                <a:uFill>
                  <a:noFill/>
                </a:uFill>
                <a:latin typeface="Poppins"/>
                <a:ea typeface="Poppins"/>
                <a:cs typeface="Poppins"/>
                <a:sym typeface="Poppins"/>
                <a:hlinkClick r:id="rId8"/>
              </a:rPr>
              <a:t>(Lights &amp; Sounds)</a:t>
            </a:r>
            <a:r>
              <a:rPr b="1" lang="en">
                <a:latin typeface="Poppins"/>
                <a:ea typeface="Poppins"/>
                <a:cs typeface="Poppins"/>
                <a:sym typeface="Poppins"/>
              </a:rPr>
              <a:t> </a:t>
            </a:r>
            <a:r>
              <a:rPr lang="en" sz="1200">
                <a:solidFill>
                  <a:schemeClr val="dk1"/>
                </a:solidFill>
                <a:latin typeface="Poppins"/>
                <a:ea typeface="Poppins"/>
                <a:cs typeface="Poppins"/>
                <a:sym typeface="Poppins"/>
              </a:rPr>
              <a:t>• Page 1 of 2</a:t>
            </a:r>
            <a:endParaRPr b="1">
              <a:latin typeface="Poppins"/>
              <a:ea typeface="Poppins"/>
              <a:cs typeface="Poppins"/>
              <a:sym typeface="Poppins"/>
            </a:endParaRPr>
          </a:p>
        </p:txBody>
      </p:sp>
      <p:graphicFrame>
        <p:nvGraphicFramePr>
          <p:cNvPr id="484" name="Google Shape;484;p55"/>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518725"/>
                <a:gridCol w="2587175"/>
                <a:gridCol w="1419075"/>
                <a:gridCol w="1306450"/>
                <a:gridCol w="1398175"/>
              </a:tblGrid>
              <a:tr h="4524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483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Sounds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they make silly sounds in cartoons?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1-PS4-1. </a:t>
                      </a:r>
                      <a:r>
                        <a:rPr lang="en" sz="800">
                          <a:solidFill>
                            <a:schemeClr val="dk1"/>
                          </a:solidFill>
                          <a:highlight>
                            <a:srgbClr val="EAEADF"/>
                          </a:highlight>
                          <a:latin typeface="Poppins"/>
                          <a:ea typeface="Poppins"/>
                          <a:cs typeface="Poppins"/>
                          <a:sym typeface="Poppins"/>
                        </a:rPr>
                        <a:t>Plan and conduct investigations to provide evidence that vibrating materials can make sound and that sound can make materials vibrate.</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483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Sounds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Where do sounds come from?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Foundational for 1-PS4-1. </a:t>
                      </a:r>
                      <a:r>
                        <a:rPr lang="en" sz="800">
                          <a:solidFill>
                            <a:schemeClr val="dk1"/>
                          </a:solidFill>
                          <a:highlight>
                            <a:srgbClr val="FFFFFF"/>
                          </a:highlight>
                          <a:latin typeface="Poppins"/>
                          <a:ea typeface="Poppins"/>
                          <a:cs typeface="Poppins"/>
                          <a:sym typeface="Poppins"/>
                        </a:rPr>
                        <a:t>Plan and conduct investigations to provide evidence that vibrating materials can make sound and that sound can make materials vibrate.</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352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Light, Materials, Transparent &amp; Opaque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 if there were no windows?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1-PS4-3. </a:t>
                      </a:r>
                      <a:r>
                        <a:rPr lang="en" sz="800">
                          <a:solidFill>
                            <a:schemeClr val="dk1"/>
                          </a:solidFill>
                          <a:highlight>
                            <a:srgbClr val="EAEADF"/>
                          </a:highlight>
                          <a:latin typeface="Poppins"/>
                          <a:ea typeface="Poppins"/>
                          <a:cs typeface="Poppins"/>
                          <a:sym typeface="Poppins"/>
                        </a:rPr>
                        <a:t>Plan and conduct an investigation to determine the effect of placing objects made with different materials in the path of a beam of light.</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PS4.B: </a:t>
                      </a:r>
                      <a:r>
                        <a:rPr lang="en" sz="800">
                          <a:solidFill>
                            <a:schemeClr val="dk1"/>
                          </a:solidFill>
                          <a:latin typeface="Poppins"/>
                          <a:ea typeface="Poppins"/>
                          <a:cs typeface="Poppins"/>
                          <a:sym typeface="Poppins"/>
                        </a:rPr>
                        <a:t>Electromagnetic Radiation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483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Light &amp; Illumination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see in the dark?</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1-PS4-2. </a:t>
                      </a:r>
                      <a:r>
                        <a:rPr lang="en" sz="800">
                          <a:solidFill>
                            <a:schemeClr val="dk1"/>
                          </a:solidFill>
                          <a:highlight>
                            <a:srgbClr val="FFFFFF"/>
                          </a:highlight>
                          <a:latin typeface="Poppins"/>
                          <a:ea typeface="Poppins"/>
                          <a:cs typeface="Poppins"/>
                          <a:sym typeface="Poppins"/>
                        </a:rPr>
                        <a:t>Make observations to construct an evidence-based account that objects can be seen only when illuminated.</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PS4.B: </a:t>
                      </a:r>
                      <a:r>
                        <a:rPr lang="en" sz="800">
                          <a:solidFill>
                            <a:schemeClr val="dk1"/>
                          </a:solidFill>
                          <a:latin typeface="Poppins"/>
                          <a:ea typeface="Poppins"/>
                          <a:cs typeface="Poppins"/>
                          <a:sym typeface="Poppins"/>
                        </a:rPr>
                        <a:t>Electromagnetic Radiation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4587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485" name="Google Shape;485;p55"/>
          <p:cNvSpPr/>
          <p:nvPr/>
        </p:nvSpPr>
        <p:spPr>
          <a:xfrm>
            <a:off x="457200" y="292608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86" name="Google Shape;486;p55"/>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87" name="Google Shape;487;p55"/>
          <p:cNvSpPr/>
          <p:nvPr/>
        </p:nvSpPr>
        <p:spPr>
          <a:xfrm>
            <a:off x="457200" y="376732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88" name="Google Shape;488;p55"/>
          <p:cNvSpPr/>
          <p:nvPr/>
        </p:nvSpPr>
        <p:spPr>
          <a:xfrm>
            <a:off x="457200" y="456285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89" name="Google Shape;489;p55"/>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90" name="Google Shape;490;p5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91" name="Google Shape;491;p5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492" name="Google Shape;492;p55"/>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493" name="Google Shape;493;p55"/>
          <p:cNvGrpSpPr/>
          <p:nvPr/>
        </p:nvGrpSpPr>
        <p:grpSpPr>
          <a:xfrm>
            <a:off x="527725" y="667512"/>
            <a:ext cx="1684375" cy="117000"/>
            <a:chOff x="527725" y="667512"/>
            <a:chExt cx="1684375" cy="117000"/>
          </a:xfrm>
        </p:grpSpPr>
        <p:sp>
          <p:nvSpPr>
            <p:cNvPr id="494" name="Google Shape;494;p5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95" name="Google Shape;495;p55">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9" name="Shape 499"/>
        <p:cNvGrpSpPr/>
        <p:nvPr/>
      </p:nvGrpSpPr>
      <p:grpSpPr>
        <a:xfrm>
          <a:off x="0" y="0"/>
          <a:ext cx="0" cy="0"/>
          <a:chOff x="0" y="0"/>
          <a:chExt cx="0" cy="0"/>
        </a:xfrm>
      </p:grpSpPr>
      <p:pic>
        <p:nvPicPr>
          <p:cNvPr id="500" name="Google Shape;500;p56"/>
          <p:cNvPicPr preferRelativeResize="0"/>
          <p:nvPr/>
        </p:nvPicPr>
        <p:blipFill rotWithShape="1">
          <a:blip r:embed="rId3">
            <a:alphaModFix/>
          </a:blip>
          <a:srcRect b="0" l="41873" r="12264" t="0"/>
          <a:stretch/>
        </p:blipFill>
        <p:spPr>
          <a:xfrm>
            <a:off x="448050" y="2077200"/>
            <a:ext cx="944343" cy="1158227"/>
          </a:xfrm>
          <a:prstGeom prst="rect">
            <a:avLst/>
          </a:prstGeom>
          <a:noFill/>
          <a:ln>
            <a:noFill/>
          </a:ln>
        </p:spPr>
      </p:pic>
      <p:pic>
        <p:nvPicPr>
          <p:cNvPr id="501" name="Google Shape;501;p56"/>
          <p:cNvPicPr preferRelativeResize="0"/>
          <p:nvPr/>
        </p:nvPicPr>
        <p:blipFill rotWithShape="1">
          <a:blip r:embed="rId4">
            <a:alphaModFix/>
          </a:blip>
          <a:srcRect b="7250" l="0" r="0" t="7258"/>
          <a:stretch/>
        </p:blipFill>
        <p:spPr>
          <a:xfrm>
            <a:off x="448050" y="3246145"/>
            <a:ext cx="914400" cy="781725"/>
          </a:xfrm>
          <a:prstGeom prst="rect">
            <a:avLst/>
          </a:prstGeom>
          <a:noFill/>
          <a:ln>
            <a:noFill/>
          </a:ln>
        </p:spPr>
      </p:pic>
      <p:sp>
        <p:nvSpPr>
          <p:cNvPr id="502" name="Google Shape;502;p56"/>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03" name="Google Shape;503;p5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Physical Science</a:t>
            </a:r>
            <a:endParaRPr sz="1200">
              <a:latin typeface="Poppins"/>
              <a:ea typeface="Poppins"/>
              <a:cs typeface="Poppins"/>
              <a:sym typeface="Poppins"/>
            </a:endParaRPr>
          </a:p>
        </p:txBody>
      </p:sp>
      <p:sp>
        <p:nvSpPr>
          <p:cNvPr id="504" name="Google Shape;504;p5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5"/>
              </a:rPr>
              <a:t>Light, Sound, &amp; Communication </a:t>
            </a:r>
            <a:r>
              <a:rPr lang="en" sz="1200">
                <a:solidFill>
                  <a:schemeClr val="hlink"/>
                </a:solidFill>
                <a:uFill>
                  <a:noFill/>
                </a:uFill>
                <a:latin typeface="Poppins"/>
                <a:ea typeface="Poppins"/>
                <a:cs typeface="Poppins"/>
                <a:sym typeface="Poppins"/>
                <a:hlinkClick r:id="rId6"/>
              </a:rPr>
              <a:t>(Lights &amp; Sounds)</a:t>
            </a:r>
            <a:r>
              <a:rPr lang="en" sz="1200">
                <a:solidFill>
                  <a:schemeClr val="dk1"/>
                </a:solidFill>
                <a:latin typeface="Poppins"/>
                <a:ea typeface="Poppins"/>
                <a:cs typeface="Poppins"/>
                <a:sym typeface="Poppins"/>
              </a:rPr>
              <a:t> • Page 2 of 2</a:t>
            </a:r>
            <a:endParaRPr b="1">
              <a:latin typeface="Poppins"/>
              <a:ea typeface="Poppins"/>
              <a:cs typeface="Poppins"/>
              <a:sym typeface="Poppins"/>
            </a:endParaRPr>
          </a:p>
        </p:txBody>
      </p:sp>
      <p:graphicFrame>
        <p:nvGraphicFramePr>
          <p:cNvPr id="505" name="Google Shape;505;p56"/>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480625"/>
                <a:gridCol w="2739775"/>
                <a:gridCol w="1304575"/>
                <a:gridCol w="1306450"/>
                <a:gridCol w="13981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Light, Communication,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dk1"/>
                          </a:solidFill>
                          <a:latin typeface="Poppins"/>
                          <a:ea typeface="Poppins"/>
                          <a:cs typeface="Poppins"/>
                          <a:sym typeface="Poppins"/>
                        </a:rPr>
                        <a:t>How could you send a secret message to someone far away?</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1-PS4-4. </a:t>
                      </a:r>
                      <a:r>
                        <a:rPr lang="en" sz="800">
                          <a:solidFill>
                            <a:schemeClr val="dk1"/>
                          </a:solidFill>
                          <a:highlight>
                            <a:srgbClr val="EAEADF"/>
                          </a:highlight>
                          <a:latin typeface="Poppins"/>
                          <a:ea typeface="Poppins"/>
                          <a:cs typeface="Poppins"/>
                          <a:sym typeface="Poppins"/>
                        </a:rPr>
                        <a:t>Use tools and materials to design and build a device that uses light or sound to solve the problem of communicating over a distance.</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K-2-ETS1-2. </a:t>
                      </a:r>
                      <a:r>
                        <a:rPr lang="en" sz="800">
                          <a:solidFill>
                            <a:schemeClr val="dk1"/>
                          </a:solidFill>
                          <a:highlight>
                            <a:srgbClr val="EAEADF"/>
                          </a:highlight>
                          <a:latin typeface="Poppins"/>
                          <a:ea typeface="Poppins"/>
                          <a:cs typeface="Poppins"/>
                          <a:sym typeface="Poppins"/>
                        </a:rPr>
                        <a:t>Develop a simple sketch, drawing, or physical model to illustrate how the shape of an object helps it function as needed to solve a given problem.</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PS4.C: </a:t>
                      </a:r>
                      <a:r>
                        <a:rPr lang="en" sz="800">
                          <a:solidFill>
                            <a:schemeClr val="dk1"/>
                          </a:solidFill>
                          <a:latin typeface="Poppins"/>
                          <a:ea typeface="Poppins"/>
                          <a:cs typeface="Poppins"/>
                          <a:sym typeface="Poppins"/>
                        </a:rPr>
                        <a:t>Information Technologies and Instrumentation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Lights, Sounds, &amp; Communication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boats find their way in the fog?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Foundational for</a:t>
                      </a:r>
                      <a:r>
                        <a:rPr b="1" lang="en" sz="800">
                          <a:solidFill>
                            <a:schemeClr val="dk1"/>
                          </a:solidFill>
                          <a:highlight>
                            <a:srgbClr val="FFFFFF"/>
                          </a:highlight>
                          <a:latin typeface="Poppins"/>
                          <a:ea typeface="Poppins"/>
                          <a:cs typeface="Poppins"/>
                          <a:sym typeface="Poppins"/>
                        </a:rPr>
                        <a:t> 1-PS4-4. </a:t>
                      </a:r>
                      <a:r>
                        <a:rPr lang="en" sz="800">
                          <a:solidFill>
                            <a:schemeClr val="dk1"/>
                          </a:solidFill>
                          <a:highlight>
                            <a:srgbClr val="FFFFFF"/>
                          </a:highlight>
                          <a:latin typeface="Poppins"/>
                          <a:ea typeface="Poppins"/>
                          <a:cs typeface="Poppins"/>
                          <a:sym typeface="Poppins"/>
                        </a:rPr>
                        <a:t>Use tools and materials to design and build a device that uses light or sound to solve the problem of communicating over a distance.</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PS4.C:</a:t>
                      </a:r>
                      <a:r>
                        <a:rPr lang="en" sz="800">
                          <a:solidFill>
                            <a:schemeClr val="dk1"/>
                          </a:solidFill>
                          <a:latin typeface="Poppins"/>
                          <a:ea typeface="Poppins"/>
                          <a:cs typeface="Poppins"/>
                          <a:sym typeface="Poppins"/>
                        </a:rPr>
                        <a:t> Information Technologies and Instrumentation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506" name="Google Shape;506;p56"/>
          <p:cNvSpPr/>
          <p:nvPr/>
        </p:nvSpPr>
        <p:spPr>
          <a:xfrm>
            <a:off x="457200" y="207719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507" name="Google Shape;507;p56"/>
          <p:cNvSpPr/>
          <p:nvPr/>
        </p:nvSpPr>
        <p:spPr>
          <a:xfrm>
            <a:off x="457200" y="323541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508" name="Google Shape;508;p56"/>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509" name="Google Shape;509;p5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10" name="Google Shape;510;p5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511" name="Google Shape;511;p56"/>
          <p:cNvPicPr preferRelativeResize="0"/>
          <p:nvPr/>
        </p:nvPicPr>
        <p:blipFill rotWithShape="1">
          <a:blip r:embed="rId12">
            <a:alphaModFix/>
          </a:blip>
          <a:srcRect b="1663" l="0" r="0" t="1663"/>
          <a:stretch/>
        </p:blipFill>
        <p:spPr>
          <a:xfrm>
            <a:off x="7953375" y="305775"/>
            <a:ext cx="1647825" cy="209550"/>
          </a:xfrm>
          <a:prstGeom prst="rect">
            <a:avLst/>
          </a:prstGeom>
          <a:noFill/>
          <a:ln>
            <a:noFill/>
          </a:ln>
        </p:spPr>
      </p:pic>
      <p:grpSp>
        <p:nvGrpSpPr>
          <p:cNvPr id="512" name="Google Shape;512;p56"/>
          <p:cNvGrpSpPr/>
          <p:nvPr/>
        </p:nvGrpSpPr>
        <p:grpSpPr>
          <a:xfrm>
            <a:off x="527725" y="667512"/>
            <a:ext cx="1684375" cy="117000"/>
            <a:chOff x="527725" y="667512"/>
            <a:chExt cx="1684375" cy="117000"/>
          </a:xfrm>
        </p:grpSpPr>
        <p:sp>
          <p:nvSpPr>
            <p:cNvPr id="513" name="Google Shape;513;p5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14" name="Google Shape;514;p56">
              <a:hlinkClick action="ppaction://hlinksldjump" r:id="rId14"/>
            </p:cNvPr>
            <p:cNvPicPr preferRelativeResize="0"/>
            <p:nvPr/>
          </p:nvPicPr>
          <p:blipFill rotWithShape="1">
            <a:blip r:embed="rId1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grpSp>
        <p:nvGrpSpPr>
          <p:cNvPr id="520" name="Google Shape;520;p57"/>
          <p:cNvGrpSpPr/>
          <p:nvPr/>
        </p:nvGrpSpPr>
        <p:grpSpPr>
          <a:xfrm>
            <a:off x="4340650" y="1828800"/>
            <a:ext cx="1371600" cy="1371600"/>
            <a:chOff x="4371912" y="1828800"/>
            <a:chExt cx="1371600" cy="1371600"/>
          </a:xfrm>
        </p:grpSpPr>
        <p:pic>
          <p:nvPicPr>
            <p:cNvPr id="521" name="Google Shape;521;p57"/>
            <p:cNvPicPr preferRelativeResize="0"/>
            <p:nvPr/>
          </p:nvPicPr>
          <p:blipFill rotWithShape="1">
            <a:blip r:embed="rId3">
              <a:alphaModFix/>
            </a:blip>
            <a:srcRect b="7424" l="1381" r="0" t="6048"/>
            <a:stretch/>
          </p:blipFill>
          <p:spPr>
            <a:xfrm>
              <a:off x="4381362" y="1828800"/>
              <a:ext cx="1352700" cy="1371600"/>
            </a:xfrm>
            <a:prstGeom prst="ellipse">
              <a:avLst/>
            </a:prstGeom>
            <a:noFill/>
            <a:ln>
              <a:noFill/>
            </a:ln>
          </p:spPr>
        </p:pic>
        <p:sp>
          <p:nvSpPr>
            <p:cNvPr id="522" name="Google Shape;522;p57"/>
            <p:cNvSpPr/>
            <p:nvPr/>
          </p:nvSpPr>
          <p:spPr>
            <a:xfrm>
              <a:off x="4371912"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4">
                    <a:extLst>
                      <a:ext uri="{A12FA001-AC4F-418D-AE19-62706E023703}">
                        <ahyp:hlinkClr val="tx"/>
                      </a:ext>
                    </a:extLst>
                  </a:hlinkClick>
                </a:rPr>
                <a:t>Erosion &amp; Earth’s Surface</a:t>
              </a:r>
              <a:endParaRPr sz="1200">
                <a:solidFill>
                  <a:schemeClr val="lt1"/>
                </a:solidFill>
                <a:latin typeface="Poppins"/>
                <a:ea typeface="Poppins"/>
                <a:cs typeface="Poppins"/>
                <a:sym typeface="Poppins"/>
              </a:endParaRPr>
            </a:p>
          </p:txBody>
        </p:sp>
      </p:grpSp>
      <p:graphicFrame>
        <p:nvGraphicFramePr>
          <p:cNvPr id="523" name="Google Shape;523;p57"/>
          <p:cNvGraphicFramePr/>
          <p:nvPr/>
        </p:nvGraphicFramePr>
        <p:xfrm>
          <a:off x="457200" y="3562759"/>
          <a:ext cx="3000000" cy="3000000"/>
        </p:xfrm>
        <a:graphic>
          <a:graphicData uri="http://schemas.openxmlformats.org/drawingml/2006/table">
            <a:tbl>
              <a:tblPr>
                <a:noFill/>
                <a:tableStyleId>{3E445475-E737-46AB-BFD2-043196B319F6}</a:tableStyleId>
              </a:tblPr>
              <a:tblGrid>
                <a:gridCol w="1826875"/>
                <a:gridCol w="1826875"/>
                <a:gridCol w="1826875"/>
                <a:gridCol w="1826875"/>
                <a:gridCol w="1826875"/>
              </a:tblGrid>
              <a:tr h="348875">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5">
                            <a:extLst>
                              <a:ext uri="{A12FA001-AC4F-418D-AE19-62706E023703}">
                                <ahyp:hlinkClr val="tx"/>
                              </a:ext>
                            </a:extLst>
                          </a:hlinkClick>
                        </a:rPr>
                        <a:t>Page 19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extLst>
                              <a:ext uri="{A12FA001-AC4F-418D-AE19-62706E023703}">
                                <ahyp:hlinkClr val="tx"/>
                              </a:ext>
                            </a:extLst>
                          </a:hlinkClick>
                        </a:rPr>
                        <a:t>Page 20</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7">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8">
                            <a:extLst>
                              <a:ext uri="{A12FA001-AC4F-418D-AE19-62706E023703}">
                                <ahyp:hlinkClr val="tx"/>
                              </a:ext>
                            </a:extLst>
                          </a:hlinkClick>
                        </a:rPr>
                        <a:t>Page 21</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9">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0">
                            <a:extLst>
                              <a:ext uri="{A12FA001-AC4F-418D-AE19-62706E023703}">
                                <ahyp:hlinkClr val="tx"/>
                              </a:ext>
                            </a:extLst>
                          </a:hlinkClick>
                        </a:rPr>
                        <a:t>Page 23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1">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2">
                            <a:extLst>
                              <a:ext uri="{A12FA001-AC4F-418D-AE19-62706E023703}">
                                <ahyp:hlinkClr val="tx"/>
                              </a:ext>
                            </a:extLst>
                          </a:hlinkClick>
                        </a:rPr>
                        <a:t>Page 24</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3">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65650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2-LS4-1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2-LS4-1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2-LS4-1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2-LS4-1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FFFFFF"/>
                          </a:highlight>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2-LS4-1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K-2-ETS1-1</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K-2-ETS1-2</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rPr lang="en" sz="800">
                          <a:solidFill>
                            <a:schemeClr val="dk1"/>
                          </a:solidFill>
                          <a:highlight>
                            <a:srgbClr val="FFFFFF"/>
                          </a:highlight>
                          <a:latin typeface="Poppins"/>
                          <a:ea typeface="Poppins"/>
                          <a:cs typeface="Poppins"/>
                          <a:sym typeface="Poppins"/>
                        </a:rPr>
                        <a:t>• K-2-ETS1-3</a:t>
                      </a:r>
                      <a:endParaRPr sz="800">
                        <a:solidFill>
                          <a:schemeClr val="dk1"/>
                        </a:solidFill>
                        <a:highlight>
                          <a:srgbClr val="FFFFFF"/>
                        </a:highlight>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65650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524" name="Google Shape;524;p57"/>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2nd Grade </a:t>
            </a:r>
            <a:r>
              <a:rPr b="1" lang="en">
                <a:solidFill>
                  <a:schemeClr val="dk1"/>
                </a:solidFill>
                <a:uFill>
                  <a:noFill/>
                </a:uFill>
                <a:latin typeface="Poppins"/>
                <a:ea typeface="Poppins"/>
                <a:cs typeface="Poppins"/>
                <a:sym typeface="Poppins"/>
                <a:hlinkClick r:id="rId19">
                  <a:extLst>
                    <a:ext uri="{A12FA001-AC4F-418D-AE19-62706E023703}">
                      <ahyp:hlinkClr val="tx"/>
                    </a:ext>
                  </a:extLst>
                </a:hlinkClick>
              </a:rPr>
              <a:t>Units </a:t>
            </a:r>
            <a:r>
              <a:rPr lang="en">
                <a:solidFill>
                  <a:schemeClr val="dk1"/>
                </a:solidFill>
                <a:uFill>
                  <a:noFill/>
                </a:uFill>
                <a:latin typeface="Poppins"/>
                <a:ea typeface="Poppins"/>
                <a:cs typeface="Poppins"/>
                <a:sym typeface="Poppins"/>
                <a:hlinkClick r:id="rId20">
                  <a:extLst>
                    <a:ext uri="{A12FA001-AC4F-418D-AE19-62706E023703}">
                      <ahyp:hlinkClr val="tx"/>
                    </a:ext>
                  </a:extLst>
                </a:hlinkClick>
              </a:rPr>
              <a:t>• </a:t>
            </a:r>
            <a:r>
              <a:rPr lang="en" sz="1200">
                <a:latin typeface="Poppins"/>
                <a:ea typeface="Poppins"/>
                <a:cs typeface="Poppins"/>
                <a:sym typeface="Poppins"/>
              </a:rPr>
              <a:t>Units may be taught in any order</a:t>
            </a:r>
            <a:endParaRPr sz="1200">
              <a:latin typeface="Poppins"/>
              <a:ea typeface="Poppins"/>
              <a:cs typeface="Poppins"/>
              <a:sym typeface="Poppins"/>
            </a:endParaRPr>
          </a:p>
        </p:txBody>
      </p:sp>
      <p:grpSp>
        <p:nvGrpSpPr>
          <p:cNvPr id="525" name="Google Shape;525;p57"/>
          <p:cNvGrpSpPr/>
          <p:nvPr/>
        </p:nvGrpSpPr>
        <p:grpSpPr>
          <a:xfrm>
            <a:off x="687629" y="1828794"/>
            <a:ext cx="1371600" cy="1371600"/>
            <a:chOff x="916204" y="1837694"/>
            <a:chExt cx="1371600" cy="1371600"/>
          </a:xfrm>
        </p:grpSpPr>
        <p:pic>
          <p:nvPicPr>
            <p:cNvPr id="526" name="Google Shape;526;p57"/>
            <p:cNvPicPr preferRelativeResize="0"/>
            <p:nvPr/>
          </p:nvPicPr>
          <p:blipFill rotWithShape="1">
            <a:blip r:embed="rId21">
              <a:alphaModFix/>
            </a:blip>
            <a:srcRect b="5893" l="0" r="0" t="5884"/>
            <a:stretch/>
          </p:blipFill>
          <p:spPr>
            <a:xfrm>
              <a:off x="925654" y="1837694"/>
              <a:ext cx="1352700" cy="1371600"/>
            </a:xfrm>
            <a:prstGeom prst="ellipse">
              <a:avLst/>
            </a:prstGeom>
            <a:noFill/>
            <a:ln>
              <a:noFill/>
            </a:ln>
          </p:spPr>
        </p:pic>
        <p:sp>
          <p:nvSpPr>
            <p:cNvPr id="527" name="Google Shape;527;p57"/>
            <p:cNvSpPr/>
            <p:nvPr/>
          </p:nvSpPr>
          <p:spPr>
            <a:xfrm>
              <a:off x="916204" y="1837694"/>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28" name="Google Shape;528;p57"/>
            <p:cNvSpPr txBox="1"/>
            <p:nvPr/>
          </p:nvSpPr>
          <p:spPr>
            <a:xfrm>
              <a:off x="916204" y="2246444"/>
              <a:ext cx="1371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2">
                    <a:extLst>
                      <a:ext uri="{A12FA001-AC4F-418D-AE19-62706E023703}">
                        <ahyp:hlinkClr val="tx"/>
                      </a:ext>
                    </a:extLst>
                  </a:hlinkClick>
                </a:rPr>
                <a:t>Animal Biodiversity &amp; Habitats</a:t>
              </a:r>
              <a:endParaRPr>
                <a:solidFill>
                  <a:schemeClr val="lt1"/>
                </a:solidFill>
              </a:endParaRPr>
            </a:p>
          </p:txBody>
        </p:sp>
      </p:grpSp>
      <p:grpSp>
        <p:nvGrpSpPr>
          <p:cNvPr id="529" name="Google Shape;529;p57"/>
          <p:cNvGrpSpPr/>
          <p:nvPr/>
        </p:nvGrpSpPr>
        <p:grpSpPr>
          <a:xfrm>
            <a:off x="2512321" y="1828813"/>
            <a:ext cx="1375236" cy="1371600"/>
            <a:chOff x="2512768" y="1828813"/>
            <a:chExt cx="1375236" cy="1371600"/>
          </a:xfrm>
        </p:grpSpPr>
        <p:pic>
          <p:nvPicPr>
            <p:cNvPr id="530" name="Google Shape;530;p57"/>
            <p:cNvPicPr preferRelativeResize="0"/>
            <p:nvPr/>
          </p:nvPicPr>
          <p:blipFill rotWithShape="1">
            <a:blip r:embed="rId23">
              <a:alphaModFix/>
            </a:blip>
            <a:srcRect b="5728" l="0" r="0" t="5737"/>
            <a:stretch/>
          </p:blipFill>
          <p:spPr>
            <a:xfrm>
              <a:off x="2522218" y="1828813"/>
              <a:ext cx="1352700" cy="1371600"/>
            </a:xfrm>
            <a:prstGeom prst="ellipse">
              <a:avLst/>
            </a:prstGeom>
            <a:noFill/>
            <a:ln>
              <a:noFill/>
            </a:ln>
          </p:spPr>
        </p:pic>
        <p:sp>
          <p:nvSpPr>
            <p:cNvPr id="531" name="Google Shape;531;p57"/>
            <p:cNvSpPr/>
            <p:nvPr/>
          </p:nvSpPr>
          <p:spPr>
            <a:xfrm>
              <a:off x="2512768" y="182881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32" name="Google Shape;532;p57"/>
            <p:cNvSpPr txBox="1"/>
            <p:nvPr/>
          </p:nvSpPr>
          <p:spPr>
            <a:xfrm>
              <a:off x="2516404" y="2237563"/>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4">
                    <a:extLst>
                      <a:ext uri="{A12FA001-AC4F-418D-AE19-62706E023703}">
                        <ahyp:hlinkClr val="tx"/>
                      </a:ext>
                    </a:extLst>
                  </a:hlinkClick>
                </a:rPr>
                <a:t>Plant Growth &amp; Interactions</a:t>
              </a:r>
              <a:endParaRPr b="1" sz="1200">
                <a:solidFill>
                  <a:schemeClr val="lt1"/>
                </a:solidFill>
                <a:latin typeface="Poppins"/>
                <a:ea typeface="Poppins"/>
                <a:cs typeface="Poppins"/>
                <a:sym typeface="Poppins"/>
              </a:endParaRPr>
            </a:p>
          </p:txBody>
        </p:sp>
      </p:grpSp>
      <p:sp>
        <p:nvSpPr>
          <p:cNvPr id="533" name="Google Shape;533;p57"/>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34" name="Google Shape;534;p5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All Units at a Glance</a:t>
            </a:r>
            <a:endParaRPr sz="1200">
              <a:latin typeface="Poppins"/>
              <a:ea typeface="Poppins"/>
              <a:cs typeface="Poppins"/>
              <a:sym typeface="Poppins"/>
            </a:endParaRPr>
          </a:p>
        </p:txBody>
      </p:sp>
      <p:grpSp>
        <p:nvGrpSpPr>
          <p:cNvPr id="535" name="Google Shape;535;p57"/>
          <p:cNvGrpSpPr/>
          <p:nvPr/>
        </p:nvGrpSpPr>
        <p:grpSpPr>
          <a:xfrm>
            <a:off x="6165342" y="1828800"/>
            <a:ext cx="1379066" cy="1371600"/>
            <a:chOff x="5861738" y="1828800"/>
            <a:chExt cx="1379066" cy="1371600"/>
          </a:xfrm>
        </p:grpSpPr>
        <p:pic>
          <p:nvPicPr>
            <p:cNvPr id="536" name="Google Shape;536;p57"/>
            <p:cNvPicPr preferRelativeResize="0"/>
            <p:nvPr/>
          </p:nvPicPr>
          <p:blipFill rotWithShape="1">
            <a:blip r:embed="rId25">
              <a:alphaModFix/>
            </a:blip>
            <a:srcRect b="0" l="6316" r="6325" t="0"/>
            <a:stretch/>
          </p:blipFill>
          <p:spPr>
            <a:xfrm>
              <a:off x="5871188" y="1828800"/>
              <a:ext cx="1352700" cy="1371600"/>
            </a:xfrm>
            <a:prstGeom prst="ellipse">
              <a:avLst/>
            </a:prstGeom>
            <a:noFill/>
            <a:ln>
              <a:noFill/>
            </a:ln>
          </p:spPr>
        </p:pic>
        <p:sp>
          <p:nvSpPr>
            <p:cNvPr id="537" name="Google Shape;537;p57"/>
            <p:cNvSpPr/>
            <p:nvPr/>
          </p:nvSpPr>
          <p:spPr>
            <a:xfrm>
              <a:off x="5861738"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38" name="Google Shape;538;p57"/>
            <p:cNvSpPr txBox="1"/>
            <p:nvPr/>
          </p:nvSpPr>
          <p:spPr>
            <a:xfrm>
              <a:off x="5869204" y="2237550"/>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6">
                    <a:extLst>
                      <a:ext uri="{A12FA001-AC4F-418D-AE19-62706E023703}">
                        <ahyp:hlinkClr val="tx"/>
                      </a:ext>
                    </a:extLst>
                  </a:hlinkClick>
                </a:rPr>
                <a:t>Material Properties</a:t>
              </a:r>
              <a:endParaRPr>
                <a:solidFill>
                  <a:schemeClr val="lt1"/>
                </a:solidFill>
              </a:endParaRPr>
            </a:p>
          </p:txBody>
        </p:sp>
      </p:grpSp>
      <p:sp>
        <p:nvSpPr>
          <p:cNvPr id="539" name="Google Shape;539;p5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7">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540" name="Google Shape;540;p57"/>
          <p:cNvPicPr preferRelativeResize="0"/>
          <p:nvPr/>
        </p:nvPicPr>
        <p:blipFill rotWithShape="1">
          <a:blip r:embed="rId28">
            <a:alphaModFix/>
          </a:blip>
          <a:srcRect b="1663" l="0" r="0" t="1663"/>
          <a:stretch/>
        </p:blipFill>
        <p:spPr>
          <a:xfrm>
            <a:off x="7953375" y="305775"/>
            <a:ext cx="1647825" cy="209550"/>
          </a:xfrm>
          <a:prstGeom prst="rect">
            <a:avLst/>
          </a:prstGeom>
          <a:noFill/>
          <a:ln>
            <a:noFill/>
          </a:ln>
        </p:spPr>
      </p:pic>
      <p:grpSp>
        <p:nvGrpSpPr>
          <p:cNvPr id="541" name="Google Shape;541;p57"/>
          <p:cNvGrpSpPr/>
          <p:nvPr/>
        </p:nvGrpSpPr>
        <p:grpSpPr>
          <a:xfrm>
            <a:off x="527725" y="667512"/>
            <a:ext cx="1684375" cy="117000"/>
            <a:chOff x="527725" y="667512"/>
            <a:chExt cx="1684375" cy="117000"/>
          </a:xfrm>
        </p:grpSpPr>
        <p:sp>
          <p:nvSpPr>
            <p:cNvPr id="542" name="Google Shape;542;p5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43" name="Google Shape;543;p57">
              <a:hlinkClick/>
            </p:cNvPr>
            <p:cNvPicPr preferRelativeResize="0"/>
            <p:nvPr/>
          </p:nvPicPr>
          <p:blipFill rotWithShape="1">
            <a:blip r:embed="rId30">
              <a:alphaModFix/>
            </a:blip>
            <a:srcRect b="0" l="9423" r="9415" t="0"/>
            <a:stretch/>
          </p:blipFill>
          <p:spPr>
            <a:xfrm rot="10800000">
              <a:off x="527725" y="680300"/>
              <a:ext cx="147875" cy="86475"/>
            </a:xfrm>
            <a:prstGeom prst="rect">
              <a:avLst/>
            </a:prstGeom>
            <a:noFill/>
            <a:ln>
              <a:noFill/>
            </a:ln>
          </p:spPr>
        </p:pic>
      </p:grpSp>
      <p:sp>
        <p:nvSpPr>
          <p:cNvPr id="544" name="Google Shape;544;p57"/>
          <p:cNvSpPr txBox="1"/>
          <p:nvPr>
            <p:ph idx="12" type="sldNum"/>
          </p:nvPr>
        </p:nvSpPr>
        <p:spPr>
          <a:xfrm>
            <a:off x="9089136" y="7178040"/>
            <a:ext cx="603600" cy="594900"/>
          </a:xfrm>
          <a:prstGeom prst="rect">
            <a:avLst/>
          </a:prstGeom>
        </p:spPr>
        <p:txBody>
          <a:bodyPr anchorCtr="0" anchor="t" bIns="56700" lIns="113425" spcFirstLastPara="1" rIns="113425" wrap="square" tIns="56700">
            <a:noAutofit/>
          </a:bodyPr>
          <a:lstStyle/>
          <a:p>
            <a:pPr indent="0" lvl="0" marL="0" rtl="0" algn="l">
              <a:spcBef>
                <a:spcPts val="0"/>
              </a:spcBef>
              <a:spcAft>
                <a:spcPts val="0"/>
              </a:spcAft>
              <a:buNone/>
            </a:pPr>
            <a:fld id="{00000000-1234-1234-1234-123412341234}" type="slidenum">
              <a:rPr lang="en"/>
              <a:t>‹#›</a:t>
            </a:fld>
            <a:endParaRPr/>
          </a:p>
        </p:txBody>
      </p:sp>
      <p:grpSp>
        <p:nvGrpSpPr>
          <p:cNvPr id="545" name="Google Shape;545;p57"/>
          <p:cNvGrpSpPr/>
          <p:nvPr/>
        </p:nvGrpSpPr>
        <p:grpSpPr>
          <a:xfrm>
            <a:off x="7997500" y="1817450"/>
            <a:ext cx="1412100" cy="1412100"/>
            <a:chOff x="7907650" y="1833475"/>
            <a:chExt cx="1412100" cy="1412100"/>
          </a:xfrm>
        </p:grpSpPr>
        <p:pic>
          <p:nvPicPr>
            <p:cNvPr id="546" name="Google Shape;546;p57"/>
            <p:cNvPicPr preferRelativeResize="0"/>
            <p:nvPr/>
          </p:nvPicPr>
          <p:blipFill>
            <a:blip r:embed="rId31">
              <a:alphaModFix/>
            </a:blip>
            <a:stretch>
              <a:fillRect/>
            </a:stretch>
          </p:blipFill>
          <p:spPr>
            <a:xfrm>
              <a:off x="7907650" y="1833475"/>
              <a:ext cx="1412100" cy="1412100"/>
            </a:xfrm>
            <a:prstGeom prst="rect">
              <a:avLst/>
            </a:prstGeom>
            <a:noFill/>
            <a:ln>
              <a:noFill/>
            </a:ln>
          </p:spPr>
        </p:pic>
        <p:sp>
          <p:nvSpPr>
            <p:cNvPr id="547" name="Google Shape;547;p57"/>
            <p:cNvSpPr/>
            <p:nvPr/>
          </p:nvSpPr>
          <p:spPr>
            <a:xfrm>
              <a:off x="7928113" y="185395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200">
                <a:solidFill>
                  <a:srgbClr val="FFFFFF"/>
                </a:solidFill>
                <a:latin typeface="Poppins"/>
                <a:ea typeface="Poppins"/>
                <a:cs typeface="Poppins"/>
                <a:sym typeface="Poppins"/>
              </a:endParaRPr>
            </a:p>
          </p:txBody>
        </p:sp>
        <p:sp>
          <p:nvSpPr>
            <p:cNvPr id="548" name="Google Shape;548;p57"/>
            <p:cNvSpPr txBox="1"/>
            <p:nvPr/>
          </p:nvSpPr>
          <p:spPr>
            <a:xfrm>
              <a:off x="7928129" y="2262463"/>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2">
                    <a:extLst>
                      <a:ext uri="{A12FA001-AC4F-418D-AE19-62706E023703}">
                        <ahyp:hlinkClr val="tx"/>
                      </a:ext>
                    </a:extLst>
                  </a:hlinkClick>
                </a:rPr>
                <a:t>States of Matter</a:t>
              </a:r>
              <a:endParaRPr>
                <a:solidFill>
                  <a:schemeClr val="lt1"/>
                </a:solidFill>
              </a:endParaRPr>
            </a:p>
          </p:txBody>
        </p:sp>
      </p:grpSp>
      <p:sp>
        <p:nvSpPr>
          <p:cNvPr id="549" name="Google Shape;549;p57"/>
          <p:cNvSpPr txBox="1"/>
          <p:nvPr/>
        </p:nvSpPr>
        <p:spPr>
          <a:xfrm>
            <a:off x="4110950"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550" name="Google Shape;550;p57"/>
          <p:cNvSpPr txBox="1"/>
          <p:nvPr/>
        </p:nvSpPr>
        <p:spPr>
          <a:xfrm>
            <a:off x="7768550"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551" name="Google Shape;551;p57"/>
          <p:cNvSpPr txBox="1"/>
          <p:nvPr/>
        </p:nvSpPr>
        <p:spPr>
          <a:xfrm>
            <a:off x="4354275" y="7312200"/>
            <a:ext cx="5310000" cy="3078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Unit or Lesson</a:t>
            </a:r>
            <a:endParaRPr sz="800">
              <a:latin typeface="Poppins"/>
              <a:ea typeface="Poppins"/>
              <a:cs typeface="Poppins"/>
              <a:sym typeface="Poppins"/>
            </a:endParaRPr>
          </a:p>
        </p:txBody>
      </p:sp>
      <p:sp>
        <p:nvSpPr>
          <p:cNvPr id="552" name="Google Shape;552;p57"/>
          <p:cNvSpPr txBox="1"/>
          <p:nvPr/>
        </p:nvSpPr>
        <p:spPr>
          <a:xfrm>
            <a:off x="5955650" y="3254975"/>
            <a:ext cx="18210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6" name="Shape 556"/>
        <p:cNvGrpSpPr/>
        <p:nvPr/>
      </p:nvGrpSpPr>
      <p:grpSpPr>
        <a:xfrm>
          <a:off x="0" y="0"/>
          <a:ext cx="0" cy="0"/>
          <a:chOff x="0" y="0"/>
          <a:chExt cx="0" cy="0"/>
        </a:xfrm>
      </p:grpSpPr>
      <p:sp>
        <p:nvSpPr>
          <p:cNvPr id="557" name="Google Shape;557;p58"/>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58" name="Google Shape;558;p5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Life Science</a:t>
            </a:r>
            <a:endParaRPr sz="1200">
              <a:latin typeface="Poppins"/>
              <a:ea typeface="Poppins"/>
              <a:cs typeface="Poppins"/>
              <a:sym typeface="Poppins"/>
            </a:endParaRPr>
          </a:p>
        </p:txBody>
      </p:sp>
      <p:sp>
        <p:nvSpPr>
          <p:cNvPr id="559" name="Google Shape;559;p5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60" name="Google Shape;560;p5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561" name="Google Shape;561;p58"/>
          <p:cNvPicPr preferRelativeResize="0"/>
          <p:nvPr/>
        </p:nvPicPr>
        <p:blipFill rotWithShape="1">
          <a:blip r:embed="rId4">
            <a:alphaModFix/>
          </a:blip>
          <a:srcRect b="1663" l="0" r="0" t="1663"/>
          <a:stretch/>
        </p:blipFill>
        <p:spPr>
          <a:xfrm>
            <a:off x="7953375" y="305775"/>
            <a:ext cx="1647825" cy="209550"/>
          </a:xfrm>
          <a:prstGeom prst="rect">
            <a:avLst/>
          </a:prstGeom>
          <a:noFill/>
          <a:ln>
            <a:noFill/>
          </a:ln>
        </p:spPr>
      </p:pic>
      <p:grpSp>
        <p:nvGrpSpPr>
          <p:cNvPr id="562" name="Google Shape;562;p58"/>
          <p:cNvGrpSpPr/>
          <p:nvPr/>
        </p:nvGrpSpPr>
        <p:grpSpPr>
          <a:xfrm>
            <a:off x="527725" y="667512"/>
            <a:ext cx="1684375" cy="117000"/>
            <a:chOff x="527725" y="667512"/>
            <a:chExt cx="1684375" cy="117000"/>
          </a:xfrm>
        </p:grpSpPr>
        <p:sp>
          <p:nvSpPr>
            <p:cNvPr id="563" name="Google Shape;563;p5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64" name="Google Shape;564;p58">
              <a:hlinkClick action="ppaction://hlinksldjump" r:id="rId6"/>
            </p:cNvPr>
            <p:cNvPicPr preferRelativeResize="0"/>
            <p:nvPr/>
          </p:nvPicPr>
          <p:blipFill rotWithShape="1">
            <a:blip r:embed="rId7">
              <a:alphaModFix/>
            </a:blip>
            <a:srcRect b="0" l="9423" r="9415" t="0"/>
            <a:stretch/>
          </p:blipFill>
          <p:spPr>
            <a:xfrm rot="10800000">
              <a:off x="527725" y="680300"/>
              <a:ext cx="147875" cy="86475"/>
            </a:xfrm>
            <a:prstGeom prst="rect">
              <a:avLst/>
            </a:prstGeom>
            <a:noFill/>
            <a:ln>
              <a:noFill/>
            </a:ln>
          </p:spPr>
        </p:pic>
      </p:grpSp>
      <p:pic>
        <p:nvPicPr>
          <p:cNvPr id="565" name="Google Shape;565;p58"/>
          <p:cNvPicPr preferRelativeResize="0"/>
          <p:nvPr/>
        </p:nvPicPr>
        <p:blipFill rotWithShape="1">
          <a:blip r:embed="rId8">
            <a:alphaModFix/>
          </a:blip>
          <a:srcRect b="0" l="25189" r="49995" t="0"/>
          <a:stretch/>
        </p:blipFill>
        <p:spPr>
          <a:xfrm>
            <a:off x="448050" y="4645100"/>
            <a:ext cx="914401" cy="1463000"/>
          </a:xfrm>
          <a:prstGeom prst="rect">
            <a:avLst/>
          </a:prstGeom>
          <a:noFill/>
          <a:ln>
            <a:noFill/>
          </a:ln>
        </p:spPr>
      </p:pic>
      <p:pic>
        <p:nvPicPr>
          <p:cNvPr id="566" name="Google Shape;566;p58"/>
          <p:cNvPicPr preferRelativeResize="0"/>
          <p:nvPr/>
        </p:nvPicPr>
        <p:blipFill rotWithShape="1">
          <a:blip r:embed="rId9">
            <a:alphaModFix/>
          </a:blip>
          <a:srcRect b="1000" l="18062" r="13548" t="0"/>
          <a:stretch/>
        </p:blipFill>
        <p:spPr>
          <a:xfrm>
            <a:off x="448050" y="3905975"/>
            <a:ext cx="982600" cy="800099"/>
          </a:xfrm>
          <a:prstGeom prst="rect">
            <a:avLst/>
          </a:prstGeom>
          <a:noFill/>
          <a:ln>
            <a:noFill/>
          </a:ln>
        </p:spPr>
      </p:pic>
      <p:pic>
        <p:nvPicPr>
          <p:cNvPr id="567" name="Google Shape;567;p58"/>
          <p:cNvPicPr preferRelativeResize="0"/>
          <p:nvPr/>
        </p:nvPicPr>
        <p:blipFill rotWithShape="1">
          <a:blip r:embed="rId10">
            <a:alphaModFix/>
          </a:blip>
          <a:srcRect b="6881" l="0" r="0" t="6890"/>
          <a:stretch/>
        </p:blipFill>
        <p:spPr>
          <a:xfrm>
            <a:off x="457200" y="2991575"/>
            <a:ext cx="914400" cy="914400"/>
          </a:xfrm>
          <a:prstGeom prst="rect">
            <a:avLst/>
          </a:prstGeom>
          <a:noFill/>
          <a:ln>
            <a:noFill/>
          </a:ln>
        </p:spPr>
      </p:pic>
      <p:pic>
        <p:nvPicPr>
          <p:cNvPr id="568" name="Google Shape;568;p58"/>
          <p:cNvPicPr preferRelativeResize="0"/>
          <p:nvPr/>
        </p:nvPicPr>
        <p:blipFill rotWithShape="1">
          <a:blip r:embed="rId11">
            <a:alphaModFix/>
          </a:blip>
          <a:srcRect b="9878" l="0" r="0" t="9878"/>
          <a:stretch/>
        </p:blipFill>
        <p:spPr>
          <a:xfrm>
            <a:off x="457200" y="2077175"/>
            <a:ext cx="956625" cy="914400"/>
          </a:xfrm>
          <a:prstGeom prst="rect">
            <a:avLst/>
          </a:prstGeom>
          <a:noFill/>
          <a:ln>
            <a:noFill/>
          </a:ln>
        </p:spPr>
      </p:pic>
      <p:sp>
        <p:nvSpPr>
          <p:cNvPr id="569" name="Google Shape;569;p5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b="1" lang="en">
                <a:solidFill>
                  <a:schemeClr val="hlink"/>
                </a:solidFill>
                <a:uFill>
                  <a:noFill/>
                </a:uFill>
                <a:latin typeface="Poppins"/>
                <a:ea typeface="Poppins"/>
                <a:cs typeface="Poppins"/>
                <a:sym typeface="Poppins"/>
                <a:hlinkClick r:id="rId12"/>
              </a:rPr>
              <a:t>Animal Biodiversity &amp; Habitats </a:t>
            </a:r>
            <a:r>
              <a:rPr lang="en" sz="1200">
                <a:solidFill>
                  <a:schemeClr val="hlink"/>
                </a:solidFill>
                <a:uFill>
                  <a:noFill/>
                </a:uFill>
                <a:latin typeface="Poppins"/>
                <a:ea typeface="Poppins"/>
                <a:cs typeface="Poppins"/>
                <a:sym typeface="Poppins"/>
                <a:hlinkClick r:id="rId13"/>
              </a:rPr>
              <a:t>(Animal Adventures)</a:t>
            </a:r>
            <a:endParaRPr sz="1000"/>
          </a:p>
        </p:txBody>
      </p:sp>
      <p:graphicFrame>
        <p:nvGraphicFramePr>
          <p:cNvPr id="570" name="Google Shape;570;p58"/>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745250"/>
                <a:gridCol w="142610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Science &amp; Eng. Practices (SEPs) </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rgbClr val="000000"/>
                          </a:solidFill>
                          <a:latin typeface="Poppins"/>
                          <a:ea typeface="Poppins"/>
                          <a:cs typeface="Poppins"/>
                          <a:sym typeface="Poppins"/>
                        </a:rPr>
                        <a:t>Disciplinary Core Ideas (DCIs)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rgbClr val="000000"/>
                          </a:solidFill>
                          <a:latin typeface="Poppins"/>
                          <a:ea typeface="Poppins"/>
                          <a:cs typeface="Poppins"/>
                          <a:sym typeface="Poppins"/>
                        </a:rPr>
                        <a:t>Crosscutting Concepts (CCCs)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Biodiversity &amp; Classification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How many different kinds of animals are there?</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Foundational for </a:t>
                      </a:r>
                      <a:r>
                        <a:rPr b="1" lang="en" sz="800">
                          <a:solidFill>
                            <a:schemeClr val="dk1"/>
                          </a:solidFill>
                          <a:highlight>
                            <a:srgbClr val="EAEADF"/>
                          </a:highlight>
                          <a:latin typeface="Poppins"/>
                          <a:ea typeface="Poppins"/>
                          <a:cs typeface="Poppins"/>
                          <a:sym typeface="Poppins"/>
                        </a:rPr>
                        <a:t>2-LS4-1. </a:t>
                      </a:r>
                      <a:r>
                        <a:rPr lang="en" sz="800">
                          <a:solidFill>
                            <a:schemeClr val="dk1"/>
                          </a:solidFill>
                          <a:highlight>
                            <a:srgbClr val="EAEADF"/>
                          </a:highlight>
                          <a:latin typeface="Poppins"/>
                          <a:ea typeface="Poppins"/>
                          <a:cs typeface="Poppins"/>
                          <a:sym typeface="Poppins"/>
                        </a:rPr>
                        <a:t>Make observations of plants and animals to compare the diversity of life in different habitats.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LS4.D: </a:t>
                      </a:r>
                      <a:r>
                        <a:rPr lang="en" sz="800">
                          <a:solidFill>
                            <a:srgbClr val="000000"/>
                          </a:solidFill>
                          <a:latin typeface="Poppins"/>
                          <a:ea typeface="Poppins"/>
                          <a:cs typeface="Poppins"/>
                          <a:sym typeface="Poppins"/>
                        </a:rPr>
                        <a:t>Biodiversity and Humans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Habitat Diversity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Why would a wild animal visit a playground?</a:t>
                      </a:r>
                      <a:endParaRPr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2-LS4-1. </a:t>
                      </a:r>
                      <a:r>
                        <a:rPr lang="en" sz="800">
                          <a:solidFill>
                            <a:schemeClr val="dk1"/>
                          </a:solidFill>
                          <a:highlight>
                            <a:schemeClr val="lt1"/>
                          </a:highlight>
                          <a:latin typeface="Poppins"/>
                          <a:ea typeface="Poppins"/>
                          <a:cs typeface="Poppins"/>
                          <a:sym typeface="Poppins"/>
                        </a:rPr>
                        <a:t>Make observations of plants and animals to compare the diversity of life in different habitats. </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LS4.D: </a:t>
                      </a:r>
                      <a:r>
                        <a:rPr lang="en" sz="800">
                          <a:solidFill>
                            <a:srgbClr val="000000"/>
                          </a:solidFill>
                          <a:latin typeface="Poppins"/>
                          <a:ea typeface="Poppins"/>
                          <a:cs typeface="Poppins"/>
                          <a:sym typeface="Poppins"/>
                        </a:rPr>
                        <a:t>Biodiversity and Humans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50">
                        <a:solidFill>
                          <a:srgbClr val="000000"/>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8">
                            <a:extLst>
                              <a:ext uri="{A12FA001-AC4F-418D-AE19-62706E023703}">
                                <ahyp:hlinkClr val="tx"/>
                              </a:ext>
                            </a:extLst>
                          </a:hlinkClick>
                        </a:rPr>
                        <a:t>Biodiversity, Habitats, &amp; Species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9">
                            <a:extLst>
                              <a:ext uri="{A12FA001-AC4F-418D-AE19-62706E023703}">
                                <ahyp:hlinkClr val="tx"/>
                              </a:ext>
                            </a:extLst>
                          </a:hlinkClick>
                        </a:rPr>
                        <a:t>Why do frogs say “ribbit”?</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2-LS4-1. </a:t>
                      </a:r>
                      <a:r>
                        <a:rPr lang="en" sz="800">
                          <a:solidFill>
                            <a:schemeClr val="dk1"/>
                          </a:solidFill>
                          <a:highlight>
                            <a:srgbClr val="EAEADF"/>
                          </a:highlight>
                          <a:latin typeface="Poppins"/>
                          <a:ea typeface="Poppins"/>
                          <a:cs typeface="Poppins"/>
                          <a:sym typeface="Poppins"/>
                        </a:rPr>
                        <a:t>Make observations of plants and animals to compare the diversity of life in different habitats.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LS4.D: </a:t>
                      </a:r>
                      <a:r>
                        <a:rPr lang="en" sz="800">
                          <a:solidFill>
                            <a:srgbClr val="000000"/>
                          </a:solidFill>
                          <a:latin typeface="Poppins"/>
                          <a:ea typeface="Poppins"/>
                          <a:cs typeface="Poppins"/>
                          <a:sym typeface="Poppins"/>
                        </a:rPr>
                        <a:t>Biodiversity and Humans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20">
                            <a:extLst>
                              <a:ext uri="{A12FA001-AC4F-418D-AE19-62706E023703}">
                                <ahyp:hlinkClr val="tx"/>
                              </a:ext>
                            </a:extLst>
                          </a:hlinkClick>
                        </a:rPr>
                        <a:t>Biodiversity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21">
                            <a:extLst>
                              <a:ext uri="{A12FA001-AC4F-418D-AE19-62706E023703}">
                                <ahyp:hlinkClr val="tx"/>
                              </a:ext>
                            </a:extLst>
                          </a:hlinkClick>
                        </a:rPr>
                        <a:t>How could you get more birds to visit a bird feeder?</a:t>
                      </a:r>
                      <a:endParaRPr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K-2-ETS1-1. </a:t>
                      </a:r>
                      <a:r>
                        <a:rPr lang="en" sz="800">
                          <a:solidFill>
                            <a:schemeClr val="dk1"/>
                          </a:solidFill>
                          <a:highlight>
                            <a:schemeClr val="lt1"/>
                          </a:highlight>
                          <a:latin typeface="Poppins"/>
                          <a:ea typeface="Poppins"/>
                          <a:cs typeface="Poppins"/>
                          <a:sym typeface="Poppins"/>
                        </a:rPr>
                        <a:t>Ask questions, make observations, and gather information about a situation people want to change to define a simple problem that can be solved through the development of a new or improved object or tool.</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K-2-ETS1-2. </a:t>
                      </a:r>
                      <a:r>
                        <a:rPr lang="en" sz="800">
                          <a:solidFill>
                            <a:schemeClr val="dk1"/>
                          </a:solidFill>
                          <a:highlight>
                            <a:schemeClr val="lt1"/>
                          </a:highlight>
                          <a:latin typeface="Poppins"/>
                          <a:ea typeface="Poppins"/>
                          <a:cs typeface="Poppins"/>
                          <a:sym typeface="Poppins"/>
                        </a:rPr>
                        <a:t>Develop a simple sketch, drawing, or physical model to illustrate how the shape of an object helps it function as needed to solve a given problem.</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ETS1.A: </a:t>
                      </a:r>
                      <a:r>
                        <a:rPr lang="en" sz="800">
                          <a:solidFill>
                            <a:srgbClr val="000000"/>
                          </a:solidFill>
                          <a:latin typeface="Poppins"/>
                          <a:ea typeface="Poppins"/>
                          <a:cs typeface="Poppins"/>
                          <a:sym typeface="Poppins"/>
                        </a:rPr>
                        <a:t>Defining and Delimiting Engineering Problems</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ETS1.B: </a:t>
                      </a:r>
                      <a:r>
                        <a:rPr lang="en" sz="800">
                          <a:solidFill>
                            <a:srgbClr val="000000"/>
                          </a:solidFill>
                          <a:latin typeface="Poppins"/>
                          <a:ea typeface="Poppins"/>
                          <a:cs typeface="Poppins"/>
                          <a:sym typeface="Poppins"/>
                        </a:rPr>
                        <a:t>Developing Possible Solutions</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Cause and Effect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bl>
          </a:graphicData>
        </a:graphic>
      </p:graphicFrame>
      <p:sp>
        <p:nvSpPr>
          <p:cNvPr id="571" name="Google Shape;571;p58"/>
          <p:cNvSpPr/>
          <p:nvPr/>
        </p:nvSpPr>
        <p:spPr>
          <a:xfrm>
            <a:off x="457200" y="299157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2">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572" name="Google Shape;572;p58"/>
          <p:cNvSpPr/>
          <p:nvPr/>
        </p:nvSpPr>
        <p:spPr>
          <a:xfrm>
            <a:off x="458551" y="2075694"/>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3">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73" name="Google Shape;573;p58"/>
          <p:cNvSpPr/>
          <p:nvPr/>
        </p:nvSpPr>
        <p:spPr>
          <a:xfrm>
            <a:off x="457200" y="391658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4">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574" name="Google Shape;574;p58"/>
          <p:cNvSpPr/>
          <p:nvPr/>
        </p:nvSpPr>
        <p:spPr>
          <a:xfrm>
            <a:off x="457200" y="471414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5">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8" name="Shape 578"/>
        <p:cNvGrpSpPr/>
        <p:nvPr/>
      </p:nvGrpSpPr>
      <p:grpSpPr>
        <a:xfrm>
          <a:off x="0" y="0"/>
          <a:ext cx="0" cy="0"/>
          <a:chOff x="0" y="0"/>
          <a:chExt cx="0" cy="0"/>
        </a:xfrm>
      </p:grpSpPr>
      <p:pic>
        <p:nvPicPr>
          <p:cNvPr id="579" name="Google Shape;579;p59"/>
          <p:cNvPicPr preferRelativeResize="0"/>
          <p:nvPr/>
        </p:nvPicPr>
        <p:blipFill rotWithShape="1">
          <a:blip r:embed="rId3">
            <a:alphaModFix/>
          </a:blip>
          <a:srcRect b="0" l="12450" r="0" t="0"/>
          <a:stretch/>
        </p:blipFill>
        <p:spPr>
          <a:xfrm>
            <a:off x="448050" y="4853050"/>
            <a:ext cx="1212975" cy="886175"/>
          </a:xfrm>
          <a:prstGeom prst="rect">
            <a:avLst/>
          </a:prstGeom>
          <a:noFill/>
          <a:ln>
            <a:noFill/>
          </a:ln>
        </p:spPr>
      </p:pic>
      <p:pic>
        <p:nvPicPr>
          <p:cNvPr id="580" name="Google Shape;580;p59"/>
          <p:cNvPicPr preferRelativeResize="0"/>
          <p:nvPr/>
        </p:nvPicPr>
        <p:blipFill>
          <a:blip r:embed="rId4">
            <a:alphaModFix/>
          </a:blip>
          <a:stretch>
            <a:fillRect/>
          </a:stretch>
        </p:blipFill>
        <p:spPr>
          <a:xfrm flipH="1">
            <a:off x="458538" y="3268155"/>
            <a:ext cx="1125275" cy="792450"/>
          </a:xfrm>
          <a:prstGeom prst="rect">
            <a:avLst/>
          </a:prstGeom>
          <a:noFill/>
          <a:ln>
            <a:noFill/>
          </a:ln>
        </p:spPr>
      </p:pic>
      <p:pic>
        <p:nvPicPr>
          <p:cNvPr id="581" name="Google Shape;581;p59"/>
          <p:cNvPicPr preferRelativeResize="0"/>
          <p:nvPr/>
        </p:nvPicPr>
        <p:blipFill rotWithShape="1">
          <a:blip r:embed="rId5">
            <a:alphaModFix/>
          </a:blip>
          <a:srcRect b="11396" l="0" r="0" t="11396"/>
          <a:stretch/>
        </p:blipFill>
        <p:spPr>
          <a:xfrm>
            <a:off x="458550" y="4054725"/>
            <a:ext cx="914400" cy="792450"/>
          </a:xfrm>
          <a:prstGeom prst="rect">
            <a:avLst/>
          </a:prstGeom>
          <a:noFill/>
          <a:ln>
            <a:noFill/>
          </a:ln>
        </p:spPr>
      </p:pic>
      <p:pic>
        <p:nvPicPr>
          <p:cNvPr id="582" name="Google Shape;582;p59" title="image 268.png"/>
          <p:cNvPicPr preferRelativeResize="0"/>
          <p:nvPr/>
        </p:nvPicPr>
        <p:blipFill rotWithShape="1">
          <a:blip r:embed="rId6">
            <a:alphaModFix/>
          </a:blip>
          <a:srcRect b="0" l="27001" r="27001" t="0"/>
          <a:stretch/>
        </p:blipFill>
        <p:spPr>
          <a:xfrm>
            <a:off x="448050" y="2066550"/>
            <a:ext cx="982598" cy="1201600"/>
          </a:xfrm>
          <a:prstGeom prst="rect">
            <a:avLst/>
          </a:prstGeom>
          <a:noFill/>
          <a:ln>
            <a:noFill/>
          </a:ln>
        </p:spPr>
      </p:pic>
      <p:sp>
        <p:nvSpPr>
          <p:cNvPr id="583" name="Google Shape;583;p5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Plant Growth &amp; Interactions </a:t>
            </a:r>
            <a:r>
              <a:rPr lang="en" sz="1200">
                <a:solidFill>
                  <a:schemeClr val="hlink"/>
                </a:solidFill>
                <a:uFill>
                  <a:noFill/>
                </a:uFill>
                <a:latin typeface="Poppins"/>
                <a:ea typeface="Poppins"/>
                <a:cs typeface="Poppins"/>
                <a:sym typeface="Poppins"/>
                <a:hlinkClick r:id="rId8"/>
              </a:rPr>
              <a:t>(Plant Adventures)</a:t>
            </a:r>
            <a:r>
              <a:rPr lang="en" sz="1200"/>
              <a:t> </a:t>
            </a:r>
            <a:endParaRPr sz="1200">
              <a:solidFill>
                <a:srgbClr val="FF0000"/>
              </a:solidFill>
            </a:endParaRPr>
          </a:p>
        </p:txBody>
      </p:sp>
      <p:graphicFrame>
        <p:nvGraphicFramePr>
          <p:cNvPr id="584" name="Google Shape;584;p59"/>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491775"/>
                <a:gridCol w="2640475"/>
                <a:gridCol w="1416575"/>
                <a:gridCol w="1328925"/>
                <a:gridCol w="1351850"/>
              </a:tblGrid>
              <a:tr h="4840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1909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Seed Dispersal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How did a tree travel halfway around the world?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Foundational for 2-LS2-2. </a:t>
                      </a:r>
                      <a:r>
                        <a:rPr lang="en" sz="800">
                          <a:solidFill>
                            <a:schemeClr val="dk1"/>
                          </a:solidFill>
                          <a:highlight>
                            <a:srgbClr val="EAEADF"/>
                          </a:highlight>
                          <a:latin typeface="Poppins"/>
                          <a:ea typeface="Poppins"/>
                          <a:cs typeface="Poppins"/>
                          <a:sym typeface="Poppins"/>
                        </a:rPr>
                        <a:t>Develop a simple model that mimics the function of an animal in dispersing seeds or pollinating plants.</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K-2-ETS1-2. </a:t>
                      </a:r>
                      <a:r>
                        <a:rPr lang="en" sz="800">
                          <a:solidFill>
                            <a:schemeClr val="dk1"/>
                          </a:solidFill>
                          <a:highlight>
                            <a:srgbClr val="EAEADF"/>
                          </a:highlight>
                          <a:latin typeface="Poppins"/>
                          <a:ea typeface="Poppins"/>
                          <a:cs typeface="Poppins"/>
                          <a:sym typeface="Poppins"/>
                        </a:rPr>
                        <a:t>Develop a simple sketch, drawing, or physical model to illustrate how the shape of an object helps it function as needed to solve a given problem.</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865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Animal Seed Dispersal</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seeds have so many different shapes?</a:t>
                      </a:r>
                      <a:endParaRPr i="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2-LS2-2. </a:t>
                      </a:r>
                      <a:r>
                        <a:rPr lang="en" sz="800">
                          <a:solidFill>
                            <a:schemeClr val="dk1"/>
                          </a:solidFill>
                          <a:highlight>
                            <a:schemeClr val="lt1"/>
                          </a:highlight>
                          <a:latin typeface="Poppins"/>
                          <a:ea typeface="Poppins"/>
                          <a:cs typeface="Poppins"/>
                          <a:sym typeface="Poppins"/>
                        </a:rPr>
                        <a:t>Develop a simple model that mimics the function of an animal in dispersing seeds or </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chemeClr val="lt1"/>
                          </a:highlight>
                          <a:latin typeface="Poppins"/>
                          <a:ea typeface="Poppins"/>
                          <a:cs typeface="Poppins"/>
                          <a:sym typeface="Poppins"/>
                        </a:rPr>
                        <a:t>pollinating plants.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865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2"/>
                        </a:rPr>
                        <a:t>Water, Sunlight, &amp; Plant Growth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Could a plant survive without light?</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2-LS2-1. </a:t>
                      </a:r>
                      <a:r>
                        <a:rPr lang="en" sz="800">
                          <a:solidFill>
                            <a:schemeClr val="dk1"/>
                          </a:solidFill>
                          <a:highlight>
                            <a:srgbClr val="EAEADF"/>
                          </a:highlight>
                          <a:latin typeface="Poppins"/>
                          <a:ea typeface="Poppins"/>
                          <a:cs typeface="Poppins"/>
                          <a:sym typeface="Poppins"/>
                        </a:rPr>
                        <a:t>Plan and conduct an investigation to determine if plants need sunlight and water to grow.</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9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Plant Needs &amp; Habitats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How much water should you give a plant?</a:t>
                      </a:r>
                      <a:endParaRPr b="1" i="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2-LS2-1. </a:t>
                      </a:r>
                      <a:r>
                        <a:rPr lang="en" sz="800">
                          <a:solidFill>
                            <a:schemeClr val="dk1"/>
                          </a:solidFill>
                          <a:highlight>
                            <a:schemeClr val="lt1"/>
                          </a:highlight>
                          <a:latin typeface="Poppins"/>
                          <a:ea typeface="Poppins"/>
                          <a:cs typeface="Poppins"/>
                          <a:sym typeface="Poppins"/>
                        </a:rPr>
                        <a:t>Plan and conduct an investigation to determine if plants need sunlight and water to grow.</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585" name="Google Shape;585;p59"/>
          <p:cNvSpPr/>
          <p:nvPr/>
        </p:nvSpPr>
        <p:spPr>
          <a:xfrm>
            <a:off x="457200" y="32681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586" name="Google Shape;586;p5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587" name="Google Shape;587;p59"/>
          <p:cNvSpPr/>
          <p:nvPr/>
        </p:nvSpPr>
        <p:spPr>
          <a:xfrm>
            <a:off x="457200" y="4060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588" name="Google Shape;588;p59"/>
          <p:cNvSpPr/>
          <p:nvPr/>
        </p:nvSpPr>
        <p:spPr>
          <a:xfrm>
            <a:off x="457200" y="485305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589" name="Google Shape;589;p59"/>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90" name="Google Shape;590;p5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Life Science</a:t>
            </a:r>
            <a:endParaRPr sz="1200">
              <a:latin typeface="Poppins"/>
              <a:ea typeface="Poppins"/>
              <a:cs typeface="Poppins"/>
              <a:sym typeface="Poppins"/>
            </a:endParaRPr>
          </a:p>
        </p:txBody>
      </p:sp>
      <p:sp>
        <p:nvSpPr>
          <p:cNvPr id="591" name="Google Shape;591;p5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92" name="Google Shape;592;p5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593" name="Google Shape;593;p59"/>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594" name="Google Shape;594;p59"/>
          <p:cNvGrpSpPr/>
          <p:nvPr/>
        </p:nvGrpSpPr>
        <p:grpSpPr>
          <a:xfrm>
            <a:off x="527725" y="667512"/>
            <a:ext cx="1684375" cy="117000"/>
            <a:chOff x="527725" y="667512"/>
            <a:chExt cx="1684375" cy="117000"/>
          </a:xfrm>
        </p:grpSpPr>
        <p:sp>
          <p:nvSpPr>
            <p:cNvPr id="595" name="Google Shape;595;p5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96" name="Google Shape;596;p59">
              <a:hlinkClick action="ppaction://hlinksldjump" r:id="rId22"/>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0" name="Shape 600"/>
        <p:cNvGrpSpPr/>
        <p:nvPr/>
      </p:nvGrpSpPr>
      <p:grpSpPr>
        <a:xfrm>
          <a:off x="0" y="0"/>
          <a:ext cx="0" cy="0"/>
          <a:chOff x="0" y="0"/>
          <a:chExt cx="0" cy="0"/>
        </a:xfrm>
      </p:grpSpPr>
      <p:pic>
        <p:nvPicPr>
          <p:cNvPr id="601" name="Google Shape;601;p60" title="treasure.png"/>
          <p:cNvPicPr preferRelativeResize="0"/>
          <p:nvPr/>
        </p:nvPicPr>
        <p:blipFill rotWithShape="1">
          <a:blip r:embed="rId3">
            <a:alphaModFix/>
          </a:blip>
          <a:srcRect b="0" l="7763" r="7763" t="0"/>
          <a:stretch/>
        </p:blipFill>
        <p:spPr>
          <a:xfrm>
            <a:off x="457200" y="2080075"/>
            <a:ext cx="982599" cy="1071575"/>
          </a:xfrm>
          <a:prstGeom prst="rect">
            <a:avLst/>
          </a:prstGeom>
          <a:noFill/>
          <a:ln>
            <a:noFill/>
          </a:ln>
        </p:spPr>
      </p:pic>
      <p:pic>
        <p:nvPicPr>
          <p:cNvPr id="602" name="Google Shape;602;p60"/>
          <p:cNvPicPr preferRelativeResize="0"/>
          <p:nvPr/>
        </p:nvPicPr>
        <p:blipFill rotWithShape="1">
          <a:blip r:embed="rId4">
            <a:alphaModFix/>
          </a:blip>
          <a:srcRect b="4495" l="0" r="0" t="4505"/>
          <a:stretch/>
        </p:blipFill>
        <p:spPr>
          <a:xfrm>
            <a:off x="457200" y="6078775"/>
            <a:ext cx="914400" cy="959500"/>
          </a:xfrm>
          <a:prstGeom prst="rect">
            <a:avLst/>
          </a:prstGeom>
          <a:noFill/>
          <a:ln>
            <a:noFill/>
          </a:ln>
        </p:spPr>
      </p:pic>
      <p:pic>
        <p:nvPicPr>
          <p:cNvPr id="603" name="Google Shape;603;p60"/>
          <p:cNvPicPr preferRelativeResize="0"/>
          <p:nvPr/>
        </p:nvPicPr>
        <p:blipFill rotWithShape="1">
          <a:blip r:embed="rId5">
            <a:alphaModFix/>
          </a:blip>
          <a:srcRect b="2390" l="0" r="0" t="2390"/>
          <a:stretch/>
        </p:blipFill>
        <p:spPr>
          <a:xfrm>
            <a:off x="457200" y="5035300"/>
            <a:ext cx="982600" cy="1037575"/>
          </a:xfrm>
          <a:prstGeom prst="rect">
            <a:avLst/>
          </a:prstGeom>
          <a:noFill/>
          <a:ln>
            <a:noFill/>
          </a:ln>
        </p:spPr>
      </p:pic>
      <p:pic>
        <p:nvPicPr>
          <p:cNvPr id="604" name="Google Shape;604;p60"/>
          <p:cNvPicPr preferRelativeResize="0"/>
          <p:nvPr/>
        </p:nvPicPr>
        <p:blipFill rotWithShape="1">
          <a:blip r:embed="rId6">
            <a:alphaModFix/>
          </a:blip>
          <a:srcRect b="28047" l="0" r="9861" t="514"/>
          <a:stretch/>
        </p:blipFill>
        <p:spPr>
          <a:xfrm>
            <a:off x="457200" y="4194050"/>
            <a:ext cx="914400" cy="841250"/>
          </a:xfrm>
          <a:prstGeom prst="rect">
            <a:avLst/>
          </a:prstGeom>
          <a:noFill/>
          <a:ln>
            <a:noFill/>
          </a:ln>
        </p:spPr>
      </p:pic>
      <p:pic>
        <p:nvPicPr>
          <p:cNvPr id="605" name="Google Shape;605;p60"/>
          <p:cNvPicPr preferRelativeResize="0"/>
          <p:nvPr/>
        </p:nvPicPr>
        <p:blipFill rotWithShape="1">
          <a:blip r:embed="rId7">
            <a:alphaModFix/>
          </a:blip>
          <a:srcRect b="2812" l="0" r="0" t="2822"/>
          <a:stretch/>
        </p:blipFill>
        <p:spPr>
          <a:xfrm>
            <a:off x="457200" y="3133350"/>
            <a:ext cx="982600" cy="1071575"/>
          </a:xfrm>
          <a:prstGeom prst="rect">
            <a:avLst/>
          </a:prstGeom>
          <a:noFill/>
          <a:ln>
            <a:noFill/>
          </a:ln>
        </p:spPr>
      </p:pic>
      <p:sp>
        <p:nvSpPr>
          <p:cNvPr id="606" name="Google Shape;606;p6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8"/>
              </a:rPr>
              <a:t>Erosion &amp; Earth’s Surface </a:t>
            </a:r>
            <a:r>
              <a:rPr lang="en" sz="1200">
                <a:solidFill>
                  <a:schemeClr val="hlink"/>
                </a:solidFill>
                <a:uFill>
                  <a:noFill/>
                </a:uFill>
                <a:latin typeface="Poppins"/>
                <a:ea typeface="Poppins"/>
                <a:cs typeface="Poppins"/>
                <a:sym typeface="Poppins"/>
                <a:hlinkClick r:id="rId9"/>
              </a:rPr>
              <a:t>(Work of Water)</a:t>
            </a:r>
            <a:r>
              <a:rPr lang="en" sz="1200">
                <a:latin typeface="Poppins"/>
                <a:ea typeface="Poppins"/>
                <a:cs typeface="Poppins"/>
                <a:sym typeface="Poppins"/>
              </a:rPr>
              <a:t> • Page 1 of 2</a:t>
            </a:r>
            <a:endParaRPr sz="1200">
              <a:latin typeface="Poppins"/>
              <a:ea typeface="Poppins"/>
              <a:cs typeface="Poppins"/>
              <a:sym typeface="Poppins"/>
            </a:endParaRPr>
          </a:p>
        </p:txBody>
      </p:sp>
      <p:graphicFrame>
        <p:nvGraphicFramePr>
          <p:cNvPr id="607" name="Google Shape;607;p60"/>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434625"/>
                <a:gridCol w="2592850"/>
                <a:gridCol w="1464200"/>
                <a:gridCol w="1386075"/>
                <a:gridCol w="1351850"/>
              </a:tblGrid>
              <a:tr h="446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06092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Mapping Landforms &amp; Bodies of Water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Where’s the best place to hide a treasure?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609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Mapping</a:t>
                      </a:r>
                      <a:r>
                        <a:rPr b="1" lang="en" sz="800">
                          <a:solidFill>
                            <a:schemeClr val="dk1"/>
                          </a:solidFill>
                          <a:latin typeface="Poppins"/>
                          <a:ea typeface="Poppins"/>
                          <a:cs typeface="Poppins"/>
                          <a:sym typeface="Poppins"/>
                        </a:rPr>
                        <a:t>: Mountains &amp; Rivers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If you floated down a river, where would you end up?</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2-ESS2-3.</a:t>
                      </a:r>
                      <a:r>
                        <a:rPr lang="en" sz="800">
                          <a:solidFill>
                            <a:schemeClr val="dk1"/>
                          </a:solidFill>
                          <a:latin typeface="Poppins"/>
                          <a:ea typeface="Poppins"/>
                          <a:cs typeface="Poppins"/>
                          <a:sym typeface="Poppins"/>
                        </a:rPr>
                        <a:t> Obtain information to identify where water is found on Earth and that it can be solid or liquid.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Erosion &amp; Earth's Surface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8375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2"/>
                        </a:rPr>
                        <a:t>Rocks, Sand, &amp; Erosion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is there sand at the beach?</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a:t>
                      </a:r>
                      <a:r>
                        <a:rPr lang="en" sz="800">
                          <a:solidFill>
                            <a:schemeClr val="dk1"/>
                          </a:solidFill>
                          <a:latin typeface="Poppins"/>
                          <a:ea typeface="Poppins"/>
                          <a:cs typeface="Poppins"/>
                          <a:sym typeface="Poppins"/>
                        </a:rPr>
                        <a:t>bodies</a:t>
                      </a:r>
                      <a:r>
                        <a:rPr lang="en" sz="800">
                          <a:solidFill>
                            <a:schemeClr val="dk1"/>
                          </a:solidFill>
                          <a:latin typeface="Poppins"/>
                          <a:ea typeface="Poppins"/>
                          <a:cs typeface="Poppins"/>
                          <a:sym typeface="Poppins"/>
                        </a:rPr>
                        <a:t> of water in an area.</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49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Mapping &amp; Severe Weather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Where do flash floods happen?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2-ESS1-1. </a:t>
                      </a:r>
                      <a:r>
                        <a:rPr lang="en" sz="800">
                          <a:solidFill>
                            <a:schemeClr val="dk1"/>
                          </a:solidFill>
                          <a:latin typeface="Poppins"/>
                          <a:ea typeface="Poppins"/>
                          <a:cs typeface="Poppins"/>
                          <a:sym typeface="Poppins"/>
                        </a:rPr>
                        <a:t>Use information from several sources to provide evidence that Earth events can occur quickly or slowly.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949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6"/>
                        </a:rPr>
                        <a:t>Erosion, Earth’s Surface, &amp; Landforms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What’s strong enough to make a canyon?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2-ESS1-1. </a:t>
                      </a:r>
                      <a:r>
                        <a:rPr lang="en" sz="800">
                          <a:solidFill>
                            <a:schemeClr val="dk1"/>
                          </a:solidFill>
                          <a:latin typeface="Poppins"/>
                          <a:ea typeface="Poppins"/>
                          <a:cs typeface="Poppins"/>
                          <a:sym typeface="Poppins"/>
                        </a:rPr>
                        <a:t>Use information from several sources to provide evidence that Earth events can occur quickly or slowly.</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ESS1.C: </a:t>
                      </a:r>
                      <a:r>
                        <a:rPr lang="en" sz="800">
                          <a:solidFill>
                            <a:schemeClr val="dk1"/>
                          </a:solidFill>
                          <a:latin typeface="Poppins"/>
                          <a:ea typeface="Poppins"/>
                          <a:cs typeface="Poppins"/>
                          <a:sym typeface="Poppins"/>
                        </a:rPr>
                        <a:t>The History of Planet Earth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6420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608" name="Google Shape;608;p60"/>
          <p:cNvSpPr/>
          <p:nvPr/>
        </p:nvSpPr>
        <p:spPr>
          <a:xfrm>
            <a:off x="457200" y="42031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09" name="Google Shape;609;p60"/>
          <p:cNvSpPr/>
          <p:nvPr/>
        </p:nvSpPr>
        <p:spPr>
          <a:xfrm>
            <a:off x="456151" y="31333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610" name="Google Shape;610;p60"/>
          <p:cNvSpPr/>
          <p:nvPr/>
        </p:nvSpPr>
        <p:spPr>
          <a:xfrm>
            <a:off x="457200" y="504444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611" name="Google Shape;611;p60"/>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12" name="Google Shape;612;p6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Earth &amp; Space Science</a:t>
            </a:r>
            <a:endParaRPr sz="1200">
              <a:latin typeface="Poppins"/>
              <a:ea typeface="Poppins"/>
              <a:cs typeface="Poppins"/>
              <a:sym typeface="Poppins"/>
            </a:endParaRPr>
          </a:p>
        </p:txBody>
      </p:sp>
      <p:sp>
        <p:nvSpPr>
          <p:cNvPr id="613" name="Google Shape;613;p6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14" name="Google Shape;614;p6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615" name="Google Shape;615;p60"/>
          <p:cNvSpPr/>
          <p:nvPr/>
        </p:nvSpPr>
        <p:spPr>
          <a:xfrm>
            <a:off x="459600" y="607771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616" name="Google Shape;616;p60"/>
          <p:cNvPicPr preferRelativeResize="0"/>
          <p:nvPr/>
        </p:nvPicPr>
        <p:blipFill rotWithShape="1">
          <a:blip r:embed="rId23">
            <a:alphaModFix/>
          </a:blip>
          <a:srcRect b="1663" l="0" r="0" t="1663"/>
          <a:stretch/>
        </p:blipFill>
        <p:spPr>
          <a:xfrm>
            <a:off x="7953375" y="305775"/>
            <a:ext cx="1647825" cy="209550"/>
          </a:xfrm>
          <a:prstGeom prst="rect">
            <a:avLst/>
          </a:prstGeom>
          <a:noFill/>
          <a:ln>
            <a:noFill/>
          </a:ln>
        </p:spPr>
      </p:pic>
      <p:grpSp>
        <p:nvGrpSpPr>
          <p:cNvPr id="617" name="Google Shape;617;p60"/>
          <p:cNvGrpSpPr/>
          <p:nvPr/>
        </p:nvGrpSpPr>
        <p:grpSpPr>
          <a:xfrm>
            <a:off x="527725" y="667512"/>
            <a:ext cx="1684375" cy="117000"/>
            <a:chOff x="527725" y="667512"/>
            <a:chExt cx="1684375" cy="117000"/>
          </a:xfrm>
        </p:grpSpPr>
        <p:sp>
          <p:nvSpPr>
            <p:cNvPr id="618" name="Google Shape;618;p6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4">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19" name="Google Shape;619;p60">
              <a:hlinkClick action="ppaction://hlinksldjump" r:id="rId25"/>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620" name="Google Shape;620;p60"/>
          <p:cNvSpPr/>
          <p:nvPr/>
        </p:nvSpPr>
        <p:spPr>
          <a:xfrm>
            <a:off x="458551" y="20771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p:txBody>
      </p:sp>
      <p:sp>
        <p:nvSpPr>
          <p:cNvPr id="621" name="Google Shape;621;p60"/>
          <p:cNvSpPr txBox="1"/>
          <p:nvPr/>
        </p:nvSpPr>
        <p:spPr>
          <a:xfrm>
            <a:off x="5531575" y="70286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latin typeface="Poppins"/>
              <a:ea typeface="Poppins"/>
              <a:cs typeface="Poppins"/>
              <a:sym typeface="Poppins"/>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5" name="Shape 625"/>
        <p:cNvGrpSpPr/>
        <p:nvPr/>
      </p:nvGrpSpPr>
      <p:grpSpPr>
        <a:xfrm>
          <a:off x="0" y="0"/>
          <a:ext cx="0" cy="0"/>
          <a:chOff x="0" y="0"/>
          <a:chExt cx="0" cy="0"/>
        </a:xfrm>
      </p:grpSpPr>
      <p:pic>
        <p:nvPicPr>
          <p:cNvPr id="626" name="Google Shape;626;p61"/>
          <p:cNvPicPr preferRelativeResize="0"/>
          <p:nvPr/>
        </p:nvPicPr>
        <p:blipFill rotWithShape="1">
          <a:blip r:embed="rId3">
            <a:alphaModFix/>
          </a:blip>
          <a:srcRect b="0" l="39183" r="39183" t="0"/>
          <a:stretch/>
        </p:blipFill>
        <p:spPr>
          <a:xfrm>
            <a:off x="448050" y="2077200"/>
            <a:ext cx="914400" cy="2377426"/>
          </a:xfrm>
          <a:prstGeom prst="rect">
            <a:avLst/>
          </a:prstGeom>
          <a:noFill/>
          <a:ln>
            <a:noFill/>
          </a:ln>
        </p:spPr>
      </p:pic>
      <p:graphicFrame>
        <p:nvGraphicFramePr>
          <p:cNvPr id="627" name="Google Shape;627;p61"/>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20150"/>
                <a:gridCol w="2957075"/>
                <a:gridCol w="127160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4"/>
                        </a:rPr>
                        <a:t>Erosion &amp; Engineering</a:t>
                      </a:r>
                      <a:br>
                        <a:rPr lang="en" sz="800">
                          <a:solidFill>
                            <a:schemeClr val="hlink"/>
                          </a:solidFill>
                          <a:uFill>
                            <a:noFill/>
                          </a:uFill>
                          <a:latin typeface="Poppins"/>
                          <a:ea typeface="Poppins"/>
                          <a:cs typeface="Poppins"/>
                          <a:sym typeface="Poppins"/>
                          <a:hlinkClick r:id="rId5"/>
                        </a:rPr>
                      </a:b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6"/>
                        </a:rPr>
                        <a:t>How can you stop a landslide?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2-ESS2-1. </a:t>
                      </a:r>
                      <a:r>
                        <a:rPr lang="en" sz="800">
                          <a:solidFill>
                            <a:schemeClr val="dk1"/>
                          </a:solidFill>
                          <a:highlight>
                            <a:srgbClr val="EAEADF"/>
                          </a:highlight>
                          <a:latin typeface="Poppins"/>
                          <a:ea typeface="Poppins"/>
                          <a:cs typeface="Poppins"/>
                          <a:sym typeface="Poppins"/>
                        </a:rPr>
                        <a:t>Compare multiple solutions designed to slow or prevent wind or water from changing the </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rgbClr val="EAEADF"/>
                          </a:highlight>
                          <a:latin typeface="Poppins"/>
                          <a:ea typeface="Poppins"/>
                          <a:cs typeface="Poppins"/>
                          <a:sym typeface="Poppins"/>
                        </a:rPr>
                        <a:t>shape of the land.</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K-2-ETS1-1. </a:t>
                      </a:r>
                      <a:r>
                        <a:rPr lang="en" sz="800">
                          <a:solidFill>
                            <a:schemeClr val="dk1"/>
                          </a:solidFill>
                          <a:highlight>
                            <a:srgbClr val="EAEADF"/>
                          </a:highlight>
                          <a:latin typeface="Poppins"/>
                          <a:ea typeface="Poppins"/>
                          <a:cs typeface="Poppins"/>
                          <a:sym typeface="Poppins"/>
                        </a:rPr>
                        <a:t>Ask questions, make observations, and gather information about a situation people want to change to define a simple problem that can be solved through the development of a new or improved object or tool.</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K-2-ETS1-2.  </a:t>
                      </a:r>
                      <a:r>
                        <a:rPr lang="en" sz="800">
                          <a:solidFill>
                            <a:schemeClr val="dk1"/>
                          </a:solidFill>
                          <a:highlight>
                            <a:srgbClr val="EAEADF"/>
                          </a:highlight>
                          <a:latin typeface="Poppins"/>
                          <a:ea typeface="Poppins"/>
                          <a:cs typeface="Poppins"/>
                          <a:sym typeface="Poppins"/>
                        </a:rPr>
                        <a:t>Develop a simple sketch, drawing, or physical model to illustrate how the shape of an object helps it function as needed to solve a given problem.</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K-2-ETS1-3. </a:t>
                      </a:r>
                      <a:r>
                        <a:rPr lang="en" sz="800">
                          <a:solidFill>
                            <a:schemeClr val="dk1"/>
                          </a:solidFill>
                          <a:highlight>
                            <a:srgbClr val="EAEADF"/>
                          </a:highlight>
                          <a:latin typeface="Poppins"/>
                          <a:ea typeface="Poppins"/>
                          <a:cs typeface="Poppins"/>
                          <a:sym typeface="Poppins"/>
                        </a:rPr>
                        <a:t>Analyze data from tests of two objects designed to solve the same problem to compare the strengths and weaknesses of how each performs.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ESS1.C: </a:t>
                      </a:r>
                      <a:r>
                        <a:rPr lang="en" sz="800">
                          <a:solidFill>
                            <a:schemeClr val="dk1"/>
                          </a:solidFill>
                          <a:latin typeface="Poppins"/>
                          <a:ea typeface="Poppins"/>
                          <a:cs typeface="Poppins"/>
                          <a:sym typeface="Poppins"/>
                        </a:rPr>
                        <a:t>The History of Planet Earth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628" name="Google Shape;628;p61"/>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29" name="Google Shape;629;p6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Earth &amp; Space Science</a:t>
            </a:r>
            <a:endParaRPr sz="1200">
              <a:latin typeface="Poppins"/>
              <a:ea typeface="Poppins"/>
              <a:cs typeface="Poppins"/>
              <a:sym typeface="Poppins"/>
            </a:endParaRPr>
          </a:p>
        </p:txBody>
      </p:sp>
      <p:sp>
        <p:nvSpPr>
          <p:cNvPr id="630" name="Google Shape;630;p61"/>
          <p:cNvSpPr/>
          <p:nvPr/>
        </p:nvSpPr>
        <p:spPr>
          <a:xfrm>
            <a:off x="457200" y="2077193"/>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7">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631" name="Google Shape;631;p6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8"/>
              </a:rPr>
              <a:t>Erosion &amp; Earth’s Surface </a:t>
            </a:r>
            <a:r>
              <a:rPr lang="en" sz="1200">
                <a:solidFill>
                  <a:schemeClr val="hlink"/>
                </a:solidFill>
                <a:uFill>
                  <a:noFill/>
                </a:uFill>
                <a:latin typeface="Poppins"/>
                <a:ea typeface="Poppins"/>
                <a:cs typeface="Poppins"/>
                <a:sym typeface="Poppins"/>
                <a:hlinkClick r:id="rId9"/>
              </a:rPr>
              <a:t>(Work of Water)</a:t>
            </a:r>
            <a:r>
              <a:rPr lang="en" sz="1200">
                <a:latin typeface="Poppins"/>
                <a:ea typeface="Poppins"/>
                <a:cs typeface="Poppins"/>
                <a:sym typeface="Poppins"/>
              </a:rPr>
              <a:t> • Page 2 of 2</a:t>
            </a:r>
            <a:endParaRPr sz="1200">
              <a:latin typeface="Poppins"/>
              <a:ea typeface="Poppins"/>
              <a:cs typeface="Poppins"/>
              <a:sym typeface="Poppins"/>
            </a:endParaRPr>
          </a:p>
        </p:txBody>
      </p:sp>
      <p:sp>
        <p:nvSpPr>
          <p:cNvPr id="632" name="Google Shape;632;p6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33" name="Google Shape;633;p6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634" name="Google Shape;634;p61"/>
          <p:cNvPicPr preferRelativeResize="0"/>
          <p:nvPr/>
        </p:nvPicPr>
        <p:blipFill rotWithShape="1">
          <a:blip r:embed="rId11">
            <a:alphaModFix/>
          </a:blip>
          <a:srcRect b="1663" l="0" r="0" t="1663"/>
          <a:stretch/>
        </p:blipFill>
        <p:spPr>
          <a:xfrm>
            <a:off x="7953375" y="305775"/>
            <a:ext cx="1647825" cy="209550"/>
          </a:xfrm>
          <a:prstGeom prst="rect">
            <a:avLst/>
          </a:prstGeom>
          <a:noFill/>
          <a:ln>
            <a:noFill/>
          </a:ln>
        </p:spPr>
      </p:pic>
      <p:grpSp>
        <p:nvGrpSpPr>
          <p:cNvPr id="635" name="Google Shape;635;p61"/>
          <p:cNvGrpSpPr/>
          <p:nvPr/>
        </p:nvGrpSpPr>
        <p:grpSpPr>
          <a:xfrm>
            <a:off x="527725" y="667512"/>
            <a:ext cx="1684375" cy="117000"/>
            <a:chOff x="527725" y="667512"/>
            <a:chExt cx="1684375" cy="117000"/>
          </a:xfrm>
        </p:grpSpPr>
        <p:sp>
          <p:nvSpPr>
            <p:cNvPr id="636" name="Google Shape;636;p6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37" name="Google Shape;637;p61">
              <a:hlinkClick action="ppaction://hlinksldjump" r:id="rId13"/>
            </p:cNvPr>
            <p:cNvPicPr preferRelativeResize="0"/>
            <p:nvPr/>
          </p:nvPicPr>
          <p:blipFill rotWithShape="1">
            <a:blip r:embed="rId14">
              <a:alphaModFix/>
            </a:blip>
            <a:srcRect b="0" l="9423" r="9415" t="0"/>
            <a:stretch/>
          </p:blipFill>
          <p:spPr>
            <a:xfrm rot="10800000">
              <a:off x="527725" y="680300"/>
              <a:ext cx="147875" cy="86475"/>
            </a:xfrm>
            <a:prstGeom prst="rect">
              <a:avLst/>
            </a:prstGeom>
            <a:noFill/>
            <a:ln>
              <a:noFill/>
            </a:ln>
          </p:spPr>
        </p:pic>
      </p:grpSp>
      <p:grpSp>
        <p:nvGrpSpPr>
          <p:cNvPr id="638" name="Google Shape;638;p61"/>
          <p:cNvGrpSpPr/>
          <p:nvPr/>
        </p:nvGrpSpPr>
        <p:grpSpPr>
          <a:xfrm>
            <a:off x="457127" y="6585612"/>
            <a:ext cx="9268060" cy="307813"/>
            <a:chOff x="1485900" y="5127431"/>
            <a:chExt cx="8243405" cy="268200"/>
          </a:xfrm>
        </p:grpSpPr>
        <p:grpSp>
          <p:nvGrpSpPr>
            <p:cNvPr id="639" name="Google Shape;639;p61"/>
            <p:cNvGrpSpPr/>
            <p:nvPr/>
          </p:nvGrpSpPr>
          <p:grpSpPr>
            <a:xfrm>
              <a:off x="1485900" y="5167025"/>
              <a:ext cx="7886700" cy="228600"/>
              <a:chOff x="1485900" y="5233700"/>
              <a:chExt cx="7886700" cy="228600"/>
            </a:xfrm>
          </p:grpSpPr>
          <p:sp>
            <p:nvSpPr>
              <p:cNvPr id="640" name="Google Shape;640;p61"/>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1" name="Google Shape;641;p61"/>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42" name="Google Shape;642;p61"/>
            <p:cNvSpPr txBox="1"/>
            <p:nvPr/>
          </p:nvSpPr>
          <p:spPr>
            <a:xfrm>
              <a:off x="1638305" y="5127431"/>
              <a:ext cx="8091000" cy="26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Michigan</a:t>
              </a:r>
              <a:r>
                <a:rPr i="1" lang="en" sz="800">
                  <a:solidFill>
                    <a:srgbClr val="000000"/>
                  </a:solidFill>
                  <a:latin typeface="Poppins"/>
                  <a:ea typeface="Poppins"/>
                  <a:cs typeface="Poppins"/>
                  <a:sym typeface="Poppins"/>
                </a:rPr>
                <a:t> Specific Standard: </a:t>
              </a:r>
              <a:r>
                <a:rPr b="1" lang="en" sz="800">
                  <a:solidFill>
                    <a:schemeClr val="dk1"/>
                  </a:solidFill>
                  <a:latin typeface="Poppins"/>
                  <a:ea typeface="Poppins"/>
                  <a:cs typeface="Poppins"/>
                  <a:sym typeface="Poppins"/>
                </a:rPr>
                <a:t>2-ESS2-2 MI. </a:t>
              </a:r>
              <a:r>
                <a:rPr lang="en" sz="800">
                  <a:solidFill>
                    <a:schemeClr val="dk1"/>
                  </a:solidFill>
                  <a:latin typeface="Poppins"/>
                  <a:ea typeface="Poppins"/>
                  <a:cs typeface="Poppins"/>
                  <a:sym typeface="Poppins"/>
                </a:rPr>
                <a:t>Develop a model to represent the state of Michigan and the Great Lakes, or a more local area and water body.</a:t>
              </a:r>
              <a:endParaRPr i="1" sz="800">
                <a:latin typeface="Poppins"/>
                <a:ea typeface="Poppins"/>
                <a:cs typeface="Poppins"/>
                <a:sym typeface="Poppins"/>
              </a:endParaRPr>
            </a:p>
          </p:txBody>
        </p:sp>
      </p:grpSp>
      <p:sp>
        <p:nvSpPr>
          <p:cNvPr id="643" name="Google Shape;643;p61"/>
          <p:cNvSpPr txBox="1"/>
          <p:nvPr/>
        </p:nvSpPr>
        <p:spPr>
          <a:xfrm>
            <a:off x="628476" y="6890412"/>
            <a:ext cx="90966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Michigan</a:t>
            </a:r>
            <a:r>
              <a:rPr i="1" lang="en" sz="800">
                <a:solidFill>
                  <a:srgbClr val="000000"/>
                </a:solidFill>
                <a:latin typeface="Poppins"/>
                <a:ea typeface="Poppins"/>
                <a:cs typeface="Poppins"/>
                <a:sym typeface="Poppins"/>
              </a:rPr>
              <a:t> Specific Standard: </a:t>
            </a:r>
            <a:r>
              <a:rPr b="1" lang="en" sz="800">
                <a:solidFill>
                  <a:schemeClr val="dk1"/>
                </a:solidFill>
                <a:latin typeface="Poppins"/>
                <a:ea typeface="Poppins"/>
                <a:cs typeface="Poppins"/>
                <a:sym typeface="Poppins"/>
              </a:rPr>
              <a:t>2-ESS2-3 MI.</a:t>
            </a:r>
            <a:r>
              <a:rPr lang="en" sz="800">
                <a:solidFill>
                  <a:schemeClr val="dk1"/>
                </a:solidFill>
                <a:latin typeface="Poppins"/>
                <a:ea typeface="Poppins"/>
                <a:cs typeface="Poppins"/>
                <a:sym typeface="Poppins"/>
              </a:rPr>
              <a:t> Obtain information to identify where fresh water is found on Earth, including the Great Lakes and Great Lakes Basin.</a:t>
            </a:r>
            <a:endParaRPr i="1" sz="800">
              <a:latin typeface="Poppins"/>
              <a:ea typeface="Poppins"/>
              <a:cs typeface="Poppins"/>
              <a:sym typeface="Poppins"/>
            </a:endParaRPr>
          </a:p>
        </p:txBody>
      </p:sp>
      <p:grpSp>
        <p:nvGrpSpPr>
          <p:cNvPr id="644" name="Google Shape;644;p61"/>
          <p:cNvGrpSpPr/>
          <p:nvPr/>
        </p:nvGrpSpPr>
        <p:grpSpPr>
          <a:xfrm>
            <a:off x="457127" y="6890412"/>
            <a:ext cx="9268060" cy="307813"/>
            <a:chOff x="1485900" y="5127431"/>
            <a:chExt cx="8243405" cy="268200"/>
          </a:xfrm>
        </p:grpSpPr>
        <p:grpSp>
          <p:nvGrpSpPr>
            <p:cNvPr id="645" name="Google Shape;645;p61"/>
            <p:cNvGrpSpPr/>
            <p:nvPr/>
          </p:nvGrpSpPr>
          <p:grpSpPr>
            <a:xfrm>
              <a:off x="1485900" y="5167025"/>
              <a:ext cx="7886700" cy="228600"/>
              <a:chOff x="1485900" y="5233700"/>
              <a:chExt cx="7886700" cy="228600"/>
            </a:xfrm>
          </p:grpSpPr>
          <p:sp>
            <p:nvSpPr>
              <p:cNvPr id="646" name="Google Shape;646;p61"/>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61"/>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48" name="Google Shape;648;p61"/>
            <p:cNvSpPr txBox="1"/>
            <p:nvPr/>
          </p:nvSpPr>
          <p:spPr>
            <a:xfrm>
              <a:off x="1638305" y="5127431"/>
              <a:ext cx="8091000" cy="26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Michigan</a:t>
              </a:r>
              <a:r>
                <a:rPr i="1" lang="en" sz="800">
                  <a:solidFill>
                    <a:srgbClr val="000000"/>
                  </a:solidFill>
                  <a:latin typeface="Poppins"/>
                  <a:ea typeface="Poppins"/>
                  <a:cs typeface="Poppins"/>
                  <a:sym typeface="Poppins"/>
                </a:rPr>
                <a:t> Specific Standard: </a:t>
              </a:r>
              <a:r>
                <a:rPr b="1" lang="en" sz="800">
                  <a:solidFill>
                    <a:schemeClr val="dk1"/>
                  </a:solidFill>
                  <a:latin typeface="Poppins"/>
                  <a:ea typeface="Poppins"/>
                  <a:cs typeface="Poppins"/>
                  <a:sym typeface="Poppins"/>
                </a:rPr>
                <a:t>2-ESS2-3 MI.</a:t>
              </a:r>
              <a:r>
                <a:rPr lang="en" sz="800">
                  <a:solidFill>
                    <a:schemeClr val="dk1"/>
                  </a:solidFill>
                  <a:latin typeface="Poppins"/>
                  <a:ea typeface="Poppins"/>
                  <a:cs typeface="Poppins"/>
                  <a:sym typeface="Poppins"/>
                </a:rPr>
                <a:t> Obtain information to identify where fresh water is found on Earth, including the Great Lakes and Great Lakes Basin.</a:t>
              </a:r>
              <a:endParaRPr i="1" sz="800">
                <a:latin typeface="Poppins"/>
                <a:ea typeface="Poppins"/>
                <a:cs typeface="Poppins"/>
                <a:sym typeface="Poppins"/>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2" name="Shape 652"/>
        <p:cNvGrpSpPr/>
        <p:nvPr/>
      </p:nvGrpSpPr>
      <p:grpSpPr>
        <a:xfrm>
          <a:off x="0" y="0"/>
          <a:ext cx="0" cy="0"/>
          <a:chOff x="0" y="0"/>
          <a:chExt cx="0" cy="0"/>
        </a:xfrm>
      </p:grpSpPr>
      <p:pic>
        <p:nvPicPr>
          <p:cNvPr id="653" name="Google Shape;653;p62" title="2_Material_6.png"/>
          <p:cNvPicPr preferRelativeResize="0"/>
          <p:nvPr/>
        </p:nvPicPr>
        <p:blipFill rotWithShape="1">
          <a:blip r:embed="rId3">
            <a:alphaModFix/>
          </a:blip>
          <a:srcRect b="3358" l="0" r="0" t="3367"/>
          <a:stretch/>
        </p:blipFill>
        <p:spPr>
          <a:xfrm>
            <a:off x="457200" y="6039475"/>
            <a:ext cx="1035798" cy="1036300"/>
          </a:xfrm>
          <a:prstGeom prst="rect">
            <a:avLst/>
          </a:prstGeom>
          <a:noFill/>
          <a:ln>
            <a:noFill/>
          </a:ln>
        </p:spPr>
      </p:pic>
      <p:pic>
        <p:nvPicPr>
          <p:cNvPr id="654" name="Google Shape;654;p62"/>
          <p:cNvPicPr preferRelativeResize="0"/>
          <p:nvPr/>
        </p:nvPicPr>
        <p:blipFill rotWithShape="1">
          <a:blip r:embed="rId4">
            <a:alphaModFix/>
          </a:blip>
          <a:srcRect b="0" l="8630" r="8630" t="0"/>
          <a:stretch/>
        </p:blipFill>
        <p:spPr>
          <a:xfrm>
            <a:off x="448050" y="3845025"/>
            <a:ext cx="914400" cy="1036300"/>
          </a:xfrm>
          <a:prstGeom prst="rect">
            <a:avLst/>
          </a:prstGeom>
          <a:noFill/>
          <a:ln>
            <a:noFill/>
          </a:ln>
        </p:spPr>
      </p:pic>
      <p:pic>
        <p:nvPicPr>
          <p:cNvPr id="655" name="Google Shape;655;p62"/>
          <p:cNvPicPr preferRelativeResize="0"/>
          <p:nvPr/>
        </p:nvPicPr>
        <p:blipFill rotWithShape="1">
          <a:blip r:embed="rId5">
            <a:alphaModFix/>
          </a:blip>
          <a:srcRect b="0" l="3698" r="34558" t="0"/>
          <a:stretch/>
        </p:blipFill>
        <p:spPr>
          <a:xfrm>
            <a:off x="448050" y="4881275"/>
            <a:ext cx="914400" cy="1158275"/>
          </a:xfrm>
          <a:prstGeom prst="rect">
            <a:avLst/>
          </a:prstGeom>
          <a:noFill/>
          <a:ln>
            <a:noFill/>
          </a:ln>
        </p:spPr>
      </p:pic>
      <p:pic>
        <p:nvPicPr>
          <p:cNvPr id="656" name="Google Shape;656;p62" title="2_Material_1.png"/>
          <p:cNvPicPr preferRelativeResize="0"/>
          <p:nvPr/>
        </p:nvPicPr>
        <p:blipFill rotWithShape="1">
          <a:blip r:embed="rId6">
            <a:alphaModFix/>
          </a:blip>
          <a:srcRect b="0" l="25653" r="25653" t="0"/>
          <a:stretch/>
        </p:blipFill>
        <p:spPr>
          <a:xfrm>
            <a:off x="448050" y="2066550"/>
            <a:ext cx="923551" cy="1778449"/>
          </a:xfrm>
          <a:prstGeom prst="rect">
            <a:avLst/>
          </a:prstGeom>
          <a:noFill/>
          <a:ln>
            <a:noFill/>
          </a:ln>
        </p:spPr>
      </p:pic>
      <p:sp>
        <p:nvSpPr>
          <p:cNvPr id="657" name="Google Shape;657;p6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1200">
                <a:solidFill>
                  <a:schemeClr val="dk1"/>
                </a:solidFill>
                <a:uFill>
                  <a:noFill/>
                </a:uFill>
                <a:latin typeface="Poppins"/>
                <a:ea typeface="Poppins"/>
                <a:cs typeface="Poppins"/>
                <a:sym typeface="Poppins"/>
                <a:hlinkClick r:id="rId7">
                  <a:extLst>
                    <a:ext uri="{A12FA001-AC4F-418D-AE19-62706E023703}">
                      <ahyp:hlinkClr val="tx"/>
                    </a:ext>
                  </a:extLst>
                </a:hlinkClick>
              </a:rPr>
              <a:t>✔</a:t>
            </a:r>
            <a:r>
              <a:rPr lang="en">
                <a:solidFill>
                  <a:schemeClr val="dk1"/>
                </a:solidFill>
              </a:rPr>
              <a:t> </a:t>
            </a:r>
            <a:r>
              <a:rPr b="1" lang="en">
                <a:solidFill>
                  <a:schemeClr val="hlink"/>
                </a:solidFill>
                <a:uFill>
                  <a:noFill/>
                </a:uFill>
                <a:latin typeface="Poppins"/>
                <a:ea typeface="Poppins"/>
                <a:cs typeface="Poppins"/>
                <a:sym typeface="Poppins"/>
                <a:hlinkClick r:id="rId8"/>
              </a:rPr>
              <a:t>Material Properties </a:t>
            </a:r>
            <a:r>
              <a:rPr lang="en" sz="1200">
                <a:solidFill>
                  <a:schemeClr val="hlink"/>
                </a:solidFill>
                <a:uFill>
                  <a:noFill/>
                </a:uFill>
                <a:latin typeface="Poppins"/>
                <a:ea typeface="Poppins"/>
                <a:cs typeface="Poppins"/>
                <a:sym typeface="Poppins"/>
                <a:hlinkClick r:id="rId9"/>
              </a:rPr>
              <a:t>(Material Magic) </a:t>
            </a:r>
            <a:endParaRPr sz="1200">
              <a:latin typeface="Poppins"/>
              <a:ea typeface="Poppins"/>
              <a:cs typeface="Poppins"/>
              <a:sym typeface="Poppins"/>
            </a:endParaRPr>
          </a:p>
        </p:txBody>
      </p:sp>
      <p:graphicFrame>
        <p:nvGraphicFramePr>
          <p:cNvPr id="658" name="Google Shape;658;p62"/>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416200"/>
                <a:gridCol w="3007825"/>
                <a:gridCol w="1210600"/>
                <a:gridCol w="1261075"/>
                <a:gridCol w="1333900"/>
              </a:tblGrid>
              <a:tr h="4588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2518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Material Properties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Why do we wear clothes?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2-PS1-2. </a:t>
                      </a:r>
                      <a:r>
                        <a:rPr lang="en" sz="800">
                          <a:solidFill>
                            <a:schemeClr val="dk1"/>
                          </a:solidFill>
                          <a:highlight>
                            <a:srgbClr val="EAEADF"/>
                          </a:highlight>
                          <a:latin typeface="Poppins"/>
                          <a:ea typeface="Poppins"/>
                          <a:cs typeface="Poppins"/>
                          <a:sym typeface="Poppins"/>
                        </a:rPr>
                        <a:t>Analyze data obtained from testing different materials to determine which materials have the properties that are best suited for an intended purpose.</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K-2-ETS1-1. </a:t>
                      </a:r>
                      <a:r>
                        <a:rPr lang="en" sz="800">
                          <a:solidFill>
                            <a:schemeClr val="dk1"/>
                          </a:solidFill>
                          <a:highlight>
                            <a:srgbClr val="EAEADF"/>
                          </a:highlight>
                          <a:latin typeface="Poppins"/>
                          <a:ea typeface="Poppins"/>
                          <a:cs typeface="Poppins"/>
                          <a:sym typeface="Poppins"/>
                        </a:rPr>
                        <a:t>Ask questions, make observations, and gather information about a situation people want to change to define a simple problem that can be solved through the development of a new or improved object or tool.</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K-2-ETS1-2.  </a:t>
                      </a:r>
                      <a:r>
                        <a:rPr lang="en" sz="800">
                          <a:solidFill>
                            <a:schemeClr val="dk1"/>
                          </a:solidFill>
                          <a:highlight>
                            <a:srgbClr val="EAEADF"/>
                          </a:highlight>
                          <a:latin typeface="Poppins"/>
                          <a:ea typeface="Poppins"/>
                          <a:cs typeface="Poppins"/>
                          <a:sym typeface="Poppins"/>
                        </a:rPr>
                        <a:t>Develop a simple sketch, drawing, or physical model to illustrate how the shape of an object helps it function as needed to solve a given problem.</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5264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Classify Materials: Insulator</a:t>
                      </a:r>
                      <a:r>
                        <a:rPr b="1" lang="en" sz="800">
                          <a:solidFill>
                            <a:schemeClr val="dk1"/>
                          </a:solidFill>
                          <a:latin typeface="Poppins"/>
                          <a:ea typeface="Poppins"/>
                          <a:cs typeface="Poppins"/>
                          <a:sym typeface="Poppins"/>
                        </a:rPr>
                        <a:t>s &amp; Conductors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Can you really fry an egg on a hot sidewalk?</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2-PS1-1. </a:t>
                      </a:r>
                      <a:r>
                        <a:rPr lang="en" sz="800">
                          <a:solidFill>
                            <a:schemeClr val="dk1"/>
                          </a:solidFill>
                          <a:highlight>
                            <a:schemeClr val="lt1"/>
                          </a:highlight>
                          <a:latin typeface="Poppins"/>
                          <a:ea typeface="Poppins"/>
                          <a:cs typeface="Poppins"/>
                          <a:sym typeface="Poppins"/>
                        </a:rPr>
                        <a:t>Plan and conduct an investigation to describe and classify different kinds of materials by their observable properties. </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​2-PS1-2. </a:t>
                      </a:r>
                      <a:r>
                        <a:rPr lang="en" sz="800">
                          <a:solidFill>
                            <a:schemeClr val="dk1"/>
                          </a:solidFill>
                          <a:highlight>
                            <a:schemeClr val="lt1"/>
                          </a:highlight>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139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Material Building Blocks &amp; Engineering</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Could you build a house out of paper?</a:t>
                      </a:r>
                      <a:endParaRPr b="1" sz="800">
                        <a:latin typeface="Poppins"/>
                        <a:ea typeface="Poppins"/>
                        <a:cs typeface="Poppins"/>
                        <a:sym typeface="Poppins"/>
                      </a:endParaRPr>
                    </a:p>
                  </a:txBody>
                  <a:tcPr marT="91425" marB="91425" marR="0"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2-PS1-3. </a:t>
                      </a:r>
                      <a:r>
                        <a:rPr lang="en" sz="800">
                          <a:solidFill>
                            <a:schemeClr val="dk1"/>
                          </a:solidFill>
                          <a:latin typeface="Poppins"/>
                          <a:ea typeface="Poppins"/>
                          <a:cs typeface="Poppins"/>
                          <a:sym typeface="Poppins"/>
                        </a:rPr>
                        <a:t>Make observations to construct an evidence-based account of how an object made of a small set of pieces can be disassembled and made into a new object.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K-2-ETS1-3. </a:t>
                      </a:r>
                      <a:r>
                        <a:rPr lang="en" sz="800">
                          <a:solidFill>
                            <a:schemeClr val="dk1"/>
                          </a:solidFill>
                          <a:latin typeface="Poppins"/>
                          <a:ea typeface="Poppins"/>
                          <a:cs typeface="Poppins"/>
                          <a:sym typeface="Poppins"/>
                        </a:rPr>
                        <a:t>Analyze data from tests of two objects designed to solve the same problem to compare the strengths and weaknesses of how each performs.</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055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Soil Properties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How do you build a city out of mud?</a:t>
                      </a:r>
                      <a:endParaRPr b="1" sz="800">
                        <a:latin typeface="Poppins"/>
                        <a:ea typeface="Poppins"/>
                        <a:cs typeface="Poppins"/>
                        <a:sym typeface="Poppins"/>
                      </a:endParaRPr>
                    </a:p>
                  </a:txBody>
                  <a:tcPr marT="91425" marB="91425" marR="0"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2-PS1-1. </a:t>
                      </a:r>
                      <a:r>
                        <a:rPr lang="en" sz="800">
                          <a:solidFill>
                            <a:schemeClr val="dk1"/>
                          </a:solidFill>
                          <a:highlight>
                            <a:schemeClr val="lt1"/>
                          </a:highlight>
                          <a:latin typeface="Poppins"/>
                          <a:ea typeface="Poppins"/>
                          <a:cs typeface="Poppins"/>
                          <a:sym typeface="Poppins"/>
                        </a:rPr>
                        <a:t>Plan and conduct an investigation to describe and classify different kinds of materials by their observable properties. </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​2-PS1-2. </a:t>
                      </a:r>
                      <a:r>
                        <a:rPr lang="en" sz="800">
                          <a:solidFill>
                            <a:schemeClr val="dk1"/>
                          </a:solidFill>
                          <a:highlight>
                            <a:schemeClr val="lt1"/>
                          </a:highlight>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highlight>
                          <a:schemeClr val="lt1"/>
                        </a:highlight>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659" name="Google Shape;659;p62"/>
          <p:cNvSpPr/>
          <p:nvPr/>
        </p:nvSpPr>
        <p:spPr>
          <a:xfrm>
            <a:off x="459600" y="38533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660" name="Google Shape;660;p6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661" name="Google Shape;661;p62"/>
          <p:cNvSpPr/>
          <p:nvPr/>
        </p:nvSpPr>
        <p:spPr>
          <a:xfrm>
            <a:off x="459600" y="488127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62" name="Google Shape;662;p62"/>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63" name="Google Shape;663;p6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Physical Science</a:t>
            </a:r>
            <a:endParaRPr sz="1200">
              <a:latin typeface="Poppins"/>
              <a:ea typeface="Poppins"/>
              <a:cs typeface="Poppins"/>
              <a:sym typeface="Poppins"/>
            </a:endParaRPr>
          </a:p>
        </p:txBody>
      </p:sp>
      <p:sp>
        <p:nvSpPr>
          <p:cNvPr id="664" name="Google Shape;664;p6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65" name="Google Shape;665;p6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666" name="Google Shape;666;p62"/>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667" name="Google Shape;667;p62"/>
          <p:cNvGrpSpPr/>
          <p:nvPr/>
        </p:nvGrpSpPr>
        <p:grpSpPr>
          <a:xfrm>
            <a:off x="527725" y="667512"/>
            <a:ext cx="1684375" cy="117000"/>
            <a:chOff x="527725" y="667512"/>
            <a:chExt cx="1684375" cy="117000"/>
          </a:xfrm>
        </p:grpSpPr>
        <p:sp>
          <p:nvSpPr>
            <p:cNvPr id="668" name="Google Shape;668;p6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69" name="Google Shape;669;p62">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
        <p:nvSpPr>
          <p:cNvPr id="670" name="Google Shape;670;p62"/>
          <p:cNvSpPr/>
          <p:nvPr/>
        </p:nvSpPr>
        <p:spPr>
          <a:xfrm>
            <a:off x="459600" y="603955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6">
                  <a:extLst>
                    <a:ext uri="{A12FA001-AC4F-418D-AE19-62706E023703}">
                      <ahyp:hlinkClr val="tx"/>
                    </a:ext>
                  </a:extLst>
                </a:hlinkClick>
              </a:rPr>
              <a:t>Lesson </a:t>
            </a:r>
            <a:r>
              <a:rPr b="1" lang="en" sz="800">
                <a:solidFill>
                  <a:schemeClr val="lt1"/>
                </a:solidFill>
                <a:latin typeface="Poppins"/>
                <a:ea typeface="Poppins"/>
                <a:cs typeface="Poppins"/>
                <a:sym typeface="Poppins"/>
              </a:rPr>
              <a:t>4</a:t>
            </a:r>
            <a:endParaRPr b="1" sz="800">
              <a:solidFill>
                <a:schemeClr val="lt1"/>
              </a:solidFill>
              <a:latin typeface="Poppins"/>
              <a:ea typeface="Poppins"/>
              <a:cs typeface="Poppins"/>
              <a:sym typeface="Poppins"/>
            </a:endParaRPr>
          </a:p>
        </p:txBody>
      </p:sp>
      <p:sp>
        <p:nvSpPr>
          <p:cNvPr id="671" name="Google Shape;671;p62"/>
          <p:cNvSpPr txBox="1"/>
          <p:nvPr/>
        </p:nvSpPr>
        <p:spPr>
          <a:xfrm>
            <a:off x="5564275" y="7088097"/>
            <a:ext cx="4100100" cy="274200"/>
          </a:xfrm>
          <a:prstGeom prst="rect">
            <a:avLst/>
          </a:prstGeom>
          <a:noFill/>
          <a:ln>
            <a:noFill/>
          </a:ln>
        </p:spPr>
        <p:txBody>
          <a:bodyPr anchorCtr="0" anchor="b" bIns="91425" lIns="91425" spcFirstLastPara="1" rIns="91425" wrap="square" tIns="91425">
            <a:no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a:t>
            </a:r>
            <a:endParaRPr sz="800">
              <a:latin typeface="Poppins"/>
              <a:ea typeface="Poppins"/>
              <a:cs typeface="Poppins"/>
              <a:sym typeface="Poppins"/>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5" name="Shape 675"/>
        <p:cNvGrpSpPr/>
        <p:nvPr/>
      </p:nvGrpSpPr>
      <p:grpSpPr>
        <a:xfrm>
          <a:off x="0" y="0"/>
          <a:ext cx="0" cy="0"/>
          <a:chOff x="0" y="0"/>
          <a:chExt cx="0" cy="0"/>
        </a:xfrm>
      </p:grpSpPr>
      <p:pic>
        <p:nvPicPr>
          <p:cNvPr id="676" name="Google Shape;676;p63" title="image2.png"/>
          <p:cNvPicPr preferRelativeResize="0"/>
          <p:nvPr/>
        </p:nvPicPr>
        <p:blipFill rotWithShape="1">
          <a:blip r:embed="rId3">
            <a:alphaModFix/>
          </a:blip>
          <a:srcRect b="0" l="12429" r="12429" t="0"/>
          <a:stretch/>
        </p:blipFill>
        <p:spPr>
          <a:xfrm>
            <a:off x="458550" y="2077200"/>
            <a:ext cx="954030" cy="1158200"/>
          </a:xfrm>
          <a:prstGeom prst="rect">
            <a:avLst/>
          </a:prstGeom>
          <a:noFill/>
          <a:ln>
            <a:noFill/>
          </a:ln>
        </p:spPr>
      </p:pic>
      <p:pic>
        <p:nvPicPr>
          <p:cNvPr id="677" name="Google Shape;677;p63" title="image.png"/>
          <p:cNvPicPr preferRelativeResize="0"/>
          <p:nvPr/>
        </p:nvPicPr>
        <p:blipFill rotWithShape="1">
          <a:blip r:embed="rId4">
            <a:alphaModFix/>
          </a:blip>
          <a:srcRect b="0" l="6853" r="6844" t="0"/>
          <a:stretch/>
        </p:blipFill>
        <p:spPr>
          <a:xfrm>
            <a:off x="458550" y="3235400"/>
            <a:ext cx="1055910" cy="1158200"/>
          </a:xfrm>
          <a:prstGeom prst="rect">
            <a:avLst/>
          </a:prstGeom>
          <a:noFill/>
          <a:ln>
            <a:noFill/>
          </a:ln>
        </p:spPr>
      </p:pic>
      <p:pic>
        <p:nvPicPr>
          <p:cNvPr id="678" name="Google Shape;678;p63"/>
          <p:cNvPicPr preferRelativeResize="0"/>
          <p:nvPr/>
        </p:nvPicPr>
        <p:blipFill rotWithShape="1">
          <a:blip r:embed="rId5">
            <a:alphaModFix/>
          </a:blip>
          <a:srcRect b="1305" l="0" r="0" t="1315"/>
          <a:stretch/>
        </p:blipFill>
        <p:spPr>
          <a:xfrm>
            <a:off x="448050" y="4389300"/>
            <a:ext cx="982600" cy="1041025"/>
          </a:xfrm>
          <a:prstGeom prst="rect">
            <a:avLst/>
          </a:prstGeom>
          <a:noFill/>
          <a:ln>
            <a:noFill/>
          </a:ln>
        </p:spPr>
      </p:pic>
      <p:sp>
        <p:nvSpPr>
          <p:cNvPr id="679" name="Google Shape;679;p6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1200">
                <a:solidFill>
                  <a:schemeClr val="dk1"/>
                </a:solidFill>
                <a:uFill>
                  <a:noFill/>
                </a:uFill>
                <a:latin typeface="Poppins"/>
                <a:ea typeface="Poppins"/>
                <a:cs typeface="Poppins"/>
                <a:sym typeface="Poppins"/>
                <a:hlinkClick r:id="rId6">
                  <a:extLst>
                    <a:ext uri="{A12FA001-AC4F-418D-AE19-62706E023703}">
                      <ahyp:hlinkClr val="tx"/>
                    </a:ext>
                  </a:extLst>
                </a:hlinkClick>
              </a:rPr>
              <a:t>⭐</a:t>
            </a:r>
            <a:r>
              <a:rPr b="1" lang="en">
                <a:solidFill>
                  <a:schemeClr val="dk1"/>
                </a:solidFill>
                <a:latin typeface="Poppins"/>
                <a:ea typeface="Poppins"/>
                <a:cs typeface="Poppins"/>
                <a:sym typeface="Poppins"/>
              </a:rPr>
              <a:t>  </a:t>
            </a:r>
            <a:r>
              <a:rPr b="1" lang="en">
                <a:latin typeface="Poppins"/>
                <a:ea typeface="Poppins"/>
                <a:cs typeface="Poppins"/>
                <a:sym typeface="Poppins"/>
              </a:rPr>
              <a:t>States of Matter</a:t>
            </a:r>
            <a:r>
              <a:rPr lang="en" sz="1200">
                <a:solidFill>
                  <a:schemeClr val="hlink"/>
                </a:solidFill>
                <a:uFill>
                  <a:noFill/>
                </a:uFill>
                <a:latin typeface="Poppins"/>
                <a:ea typeface="Poppins"/>
                <a:cs typeface="Poppins"/>
                <a:sym typeface="Poppins"/>
                <a:hlinkClick r:id="rId7"/>
              </a:rPr>
              <a:t>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(States of Matter) </a:t>
            </a:r>
            <a:endParaRPr sz="1200">
              <a:latin typeface="Poppins"/>
              <a:ea typeface="Poppins"/>
              <a:cs typeface="Poppins"/>
              <a:sym typeface="Poppins"/>
            </a:endParaRPr>
          </a:p>
        </p:txBody>
      </p:sp>
      <p:graphicFrame>
        <p:nvGraphicFramePr>
          <p:cNvPr id="680" name="Google Shape;680;p63"/>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280125"/>
                <a:gridCol w="3102050"/>
                <a:gridCol w="1200125"/>
                <a:gridCol w="1261050"/>
                <a:gridCol w="1386250"/>
              </a:tblGrid>
              <a:tr h="4588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1084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Liquid Water &amp; Solid Ice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Where do animals find the water they need?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2-ESS2-3.</a:t>
                      </a:r>
                      <a:r>
                        <a:rPr lang="en" sz="800">
                          <a:solidFill>
                            <a:schemeClr val="dk1"/>
                          </a:solidFill>
                          <a:latin typeface="Poppins"/>
                          <a:ea typeface="Poppins"/>
                          <a:cs typeface="Poppins"/>
                          <a:sym typeface="Poppins"/>
                        </a:rPr>
                        <a:t> Obtain information to identify where water is found on Earth and that it can be solid or liquid.</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75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Reversible &amp; Irreversible Changes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How is an ice cube like a crayon?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2-PS1-4. </a:t>
                      </a:r>
                      <a:r>
                        <a:rPr lang="en" sz="800">
                          <a:solidFill>
                            <a:schemeClr val="dk1"/>
                          </a:solidFill>
                          <a:latin typeface="Poppins"/>
                          <a:ea typeface="Poppins"/>
                          <a:cs typeface="Poppins"/>
                          <a:sym typeface="Poppins"/>
                        </a:rPr>
                        <a:t>Construct an argument with evidence that some changes caused by heating or cooling can be reversed and some cannot.</a:t>
                      </a:r>
                      <a:endParaRPr>
                        <a:solidFill>
                          <a:schemeClr val="dk1"/>
                        </a:solidFill>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75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Heating, Cooling, &amp; States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Why are so many toys made out of plastic?</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2-PS1-4. </a:t>
                      </a:r>
                      <a:r>
                        <a:rPr lang="en" sz="800">
                          <a:solidFill>
                            <a:schemeClr val="dk1"/>
                          </a:solidFill>
                          <a:latin typeface="Poppins"/>
                          <a:ea typeface="Poppins"/>
                          <a:cs typeface="Poppins"/>
                          <a:sym typeface="Poppins"/>
                        </a:rPr>
                        <a:t>Construct an argument with evidence that some changes caused by heating or cooling can be reversed and some cannot.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681" name="Google Shape;681;p63"/>
          <p:cNvSpPr/>
          <p:nvPr/>
        </p:nvSpPr>
        <p:spPr>
          <a:xfrm>
            <a:off x="459600" y="32324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2</a:t>
            </a:r>
            <a:endParaRPr b="1" sz="800">
              <a:solidFill>
                <a:schemeClr val="lt1"/>
              </a:solidFill>
              <a:latin typeface="Poppins"/>
              <a:ea typeface="Poppins"/>
              <a:cs typeface="Poppins"/>
              <a:sym typeface="Poppins"/>
            </a:endParaRPr>
          </a:p>
        </p:txBody>
      </p:sp>
      <p:sp>
        <p:nvSpPr>
          <p:cNvPr id="682" name="Google Shape;682;p6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683" name="Google Shape;683;p63"/>
          <p:cNvSpPr/>
          <p:nvPr/>
        </p:nvSpPr>
        <p:spPr>
          <a:xfrm>
            <a:off x="459600" y="439819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84" name="Google Shape;684;p63"/>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85" name="Google Shape;685;p6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Physical Science</a:t>
            </a:r>
            <a:endParaRPr sz="1200">
              <a:latin typeface="Poppins"/>
              <a:ea typeface="Poppins"/>
              <a:cs typeface="Poppins"/>
              <a:sym typeface="Poppins"/>
            </a:endParaRPr>
          </a:p>
        </p:txBody>
      </p:sp>
      <p:sp>
        <p:nvSpPr>
          <p:cNvPr id="686" name="Google Shape;686;p6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87" name="Google Shape;687;p6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688" name="Google Shape;688;p63"/>
          <p:cNvPicPr preferRelativeResize="0"/>
          <p:nvPr/>
        </p:nvPicPr>
        <p:blipFill rotWithShape="1">
          <a:blip r:embed="rId14">
            <a:alphaModFix/>
          </a:blip>
          <a:srcRect b="1663" l="0" r="0" t="1663"/>
          <a:stretch/>
        </p:blipFill>
        <p:spPr>
          <a:xfrm>
            <a:off x="7953375" y="305775"/>
            <a:ext cx="1647825" cy="209550"/>
          </a:xfrm>
          <a:prstGeom prst="rect">
            <a:avLst/>
          </a:prstGeom>
          <a:noFill/>
          <a:ln>
            <a:noFill/>
          </a:ln>
        </p:spPr>
      </p:pic>
      <p:grpSp>
        <p:nvGrpSpPr>
          <p:cNvPr id="689" name="Google Shape;689;p63"/>
          <p:cNvGrpSpPr/>
          <p:nvPr/>
        </p:nvGrpSpPr>
        <p:grpSpPr>
          <a:xfrm>
            <a:off x="527725" y="667512"/>
            <a:ext cx="1684375" cy="117000"/>
            <a:chOff x="527725" y="667512"/>
            <a:chExt cx="1684375" cy="117000"/>
          </a:xfrm>
        </p:grpSpPr>
        <p:sp>
          <p:nvSpPr>
            <p:cNvPr id="690" name="Google Shape;690;p6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91" name="Google Shape;691;p63">
              <a:hlinkClick/>
            </p:cNvPr>
            <p:cNvPicPr preferRelativeResize="0"/>
            <p:nvPr/>
          </p:nvPicPr>
          <p:blipFill rotWithShape="1">
            <a:blip r:embed="rId16">
              <a:alphaModFix/>
            </a:blip>
            <a:srcRect b="0" l="9423" r="9415" t="0"/>
            <a:stretch/>
          </p:blipFill>
          <p:spPr>
            <a:xfrm rot="10800000">
              <a:off x="527725" y="680300"/>
              <a:ext cx="147875" cy="86475"/>
            </a:xfrm>
            <a:prstGeom prst="rect">
              <a:avLst/>
            </a:prstGeom>
            <a:noFill/>
            <a:ln>
              <a:noFill/>
            </a:ln>
          </p:spPr>
        </p:pic>
      </p:grpSp>
      <p:sp>
        <p:nvSpPr>
          <p:cNvPr id="692" name="Google Shape;692;p63"/>
          <p:cNvSpPr txBox="1"/>
          <p:nvPr/>
        </p:nvSpPr>
        <p:spPr>
          <a:xfrm>
            <a:off x="5568263" y="5483404"/>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Unit or Lesson</a:t>
            </a:r>
            <a:endParaRPr sz="800">
              <a:latin typeface="Poppins"/>
              <a:ea typeface="Poppins"/>
              <a:cs typeface="Poppins"/>
              <a:sym typeface="Poppins"/>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7" name="Shape 697"/>
        <p:cNvGrpSpPr/>
        <p:nvPr/>
      </p:nvGrpSpPr>
      <p:grpSpPr>
        <a:xfrm>
          <a:off x="0" y="0"/>
          <a:ext cx="0" cy="0"/>
          <a:chOff x="0" y="0"/>
          <a:chExt cx="0" cy="0"/>
        </a:xfrm>
      </p:grpSpPr>
      <p:pic>
        <p:nvPicPr>
          <p:cNvPr id="698" name="Google Shape;698;p64"/>
          <p:cNvPicPr preferRelativeResize="0"/>
          <p:nvPr/>
        </p:nvPicPr>
        <p:blipFill rotWithShape="1">
          <a:blip r:embed="rId3">
            <a:alphaModFix/>
          </a:blip>
          <a:srcRect b="0" l="26548" r="26548" t="0"/>
          <a:stretch/>
        </p:blipFill>
        <p:spPr>
          <a:xfrm>
            <a:off x="4349091" y="1828813"/>
            <a:ext cx="1352700" cy="1371600"/>
          </a:xfrm>
          <a:prstGeom prst="ellipse">
            <a:avLst/>
          </a:prstGeom>
          <a:noFill/>
          <a:ln>
            <a:noFill/>
          </a:ln>
        </p:spPr>
      </p:pic>
      <p:sp>
        <p:nvSpPr>
          <p:cNvPr id="699" name="Google Shape;699;p64"/>
          <p:cNvSpPr/>
          <p:nvPr/>
        </p:nvSpPr>
        <p:spPr>
          <a:xfrm>
            <a:off x="4339641" y="182881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4">
                  <a:extLst>
                    <a:ext uri="{A12FA001-AC4F-418D-AE19-62706E023703}">
                      <ahyp:hlinkClr val="tx"/>
                    </a:ext>
                  </a:extLst>
                </a:hlinkClick>
              </a:rPr>
              <a:t>Heredity, Survival, &amp; Selection</a:t>
            </a:r>
            <a:endParaRPr b="1" sz="1200">
              <a:solidFill>
                <a:schemeClr val="lt1"/>
              </a:solidFill>
              <a:latin typeface="Poppins"/>
              <a:ea typeface="Poppins"/>
              <a:cs typeface="Poppins"/>
              <a:sym typeface="Poppins"/>
            </a:endParaRPr>
          </a:p>
        </p:txBody>
      </p:sp>
      <p:pic>
        <p:nvPicPr>
          <p:cNvPr id="700" name="Google Shape;700;p64"/>
          <p:cNvPicPr preferRelativeResize="0"/>
          <p:nvPr/>
        </p:nvPicPr>
        <p:blipFill rotWithShape="1">
          <a:blip r:embed="rId5">
            <a:alphaModFix/>
          </a:blip>
          <a:srcRect b="6148" l="0" r="0" t="6156"/>
          <a:stretch/>
        </p:blipFill>
        <p:spPr>
          <a:xfrm>
            <a:off x="6175976" y="1828825"/>
            <a:ext cx="1352700" cy="1371600"/>
          </a:xfrm>
          <a:prstGeom prst="ellipse">
            <a:avLst/>
          </a:prstGeom>
          <a:noFill/>
          <a:ln>
            <a:noFill/>
          </a:ln>
        </p:spPr>
      </p:pic>
      <p:sp>
        <p:nvSpPr>
          <p:cNvPr id="701" name="Google Shape;701;p64"/>
          <p:cNvSpPr/>
          <p:nvPr/>
        </p:nvSpPr>
        <p:spPr>
          <a:xfrm>
            <a:off x="6166526"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6">
                  <a:extLst>
                    <a:ext uri="{A12FA001-AC4F-418D-AE19-62706E023703}">
                      <ahyp:hlinkClr val="tx"/>
                    </a:ext>
                  </a:extLst>
                </a:hlinkClick>
              </a:rPr>
              <a:t>Weather &amp; Climate</a:t>
            </a:r>
            <a:endParaRPr sz="1200">
              <a:solidFill>
                <a:schemeClr val="lt1"/>
              </a:solidFill>
              <a:latin typeface="Poppins"/>
              <a:ea typeface="Poppins"/>
              <a:cs typeface="Poppins"/>
              <a:sym typeface="Poppins"/>
            </a:endParaRPr>
          </a:p>
        </p:txBody>
      </p:sp>
      <p:graphicFrame>
        <p:nvGraphicFramePr>
          <p:cNvPr id="702" name="Google Shape;702;p64"/>
          <p:cNvGraphicFramePr/>
          <p:nvPr/>
        </p:nvGraphicFramePr>
        <p:xfrm>
          <a:off x="457200" y="3562772"/>
          <a:ext cx="3000000" cy="3000000"/>
        </p:xfrm>
        <a:graphic>
          <a:graphicData uri="http://schemas.openxmlformats.org/drawingml/2006/table">
            <a:tbl>
              <a:tblPr>
                <a:noFill/>
                <a:tableStyleId>{3E445475-E737-46AB-BFD2-043196B319F6}</a:tableStyleId>
              </a:tblPr>
              <a:tblGrid>
                <a:gridCol w="1826875"/>
                <a:gridCol w="1826875"/>
                <a:gridCol w="1826875"/>
                <a:gridCol w="1826875"/>
                <a:gridCol w="1826875"/>
              </a:tblGrid>
              <a:tr h="150050">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7"/>
                        </a:rPr>
                        <a:t>Page 26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nchor="ctr">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9"/>
                        </a:rPr>
                        <a:t>Page 27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11"/>
                        </a:rPr>
                        <a:t>Page 28</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13"/>
                        </a:rPr>
                        <a:t>Page 30</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4">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15"/>
                        </a:rPr>
                        <a:t>Page 32</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6">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30192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3-LS4-1</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3-LS4-4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3-LS3-1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3-LS3-2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3-LS4-2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3-ESS3-1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93425">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Extension Blocks</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703" name="Google Shape;703;p64"/>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a:t>
            </a:r>
            <a:r>
              <a:rPr b="1" lang="en">
                <a:latin typeface="Poppins"/>
                <a:ea typeface="Poppins"/>
                <a:cs typeface="Poppins"/>
                <a:sym typeface="Poppins"/>
              </a:rPr>
              <a:t>3rd</a:t>
            </a:r>
            <a:r>
              <a:rPr b="1" lang="en">
                <a:latin typeface="Poppins"/>
                <a:ea typeface="Poppins"/>
                <a:cs typeface="Poppins"/>
                <a:sym typeface="Poppins"/>
              </a:rPr>
              <a:t> Grade </a:t>
            </a:r>
            <a:r>
              <a:rPr b="1" lang="en">
                <a:solidFill>
                  <a:schemeClr val="dk1"/>
                </a:solidFill>
                <a:uFill>
                  <a:noFill/>
                </a:uFill>
                <a:latin typeface="Poppins"/>
                <a:ea typeface="Poppins"/>
                <a:cs typeface="Poppins"/>
                <a:sym typeface="Poppins"/>
                <a:hlinkClick r:id="rId22">
                  <a:extLst>
                    <a:ext uri="{A12FA001-AC4F-418D-AE19-62706E023703}">
                      <ahyp:hlinkClr val="tx"/>
                    </a:ext>
                  </a:extLst>
                </a:hlinkClick>
              </a:rPr>
              <a:t>Units</a:t>
            </a:r>
            <a:r>
              <a:rPr lang="en">
                <a:latin typeface="Poppins"/>
                <a:ea typeface="Poppins"/>
                <a:cs typeface="Poppins"/>
                <a:sym typeface="Poppins"/>
              </a:rPr>
              <a:t> • </a:t>
            </a:r>
            <a:r>
              <a:rPr lang="en" sz="1200">
                <a:latin typeface="Poppins"/>
                <a:ea typeface="Poppins"/>
                <a:cs typeface="Poppins"/>
                <a:sym typeface="Poppins"/>
              </a:rPr>
              <a:t>Units may be taught in any order</a:t>
            </a:r>
            <a:endParaRPr i="1" sz="1200">
              <a:latin typeface="Poppins"/>
              <a:ea typeface="Poppins"/>
              <a:cs typeface="Poppins"/>
              <a:sym typeface="Poppins"/>
            </a:endParaRPr>
          </a:p>
        </p:txBody>
      </p:sp>
      <p:pic>
        <p:nvPicPr>
          <p:cNvPr id="704" name="Google Shape;704;p64"/>
          <p:cNvPicPr preferRelativeResize="0"/>
          <p:nvPr/>
        </p:nvPicPr>
        <p:blipFill rotWithShape="1">
          <a:blip r:embed="rId23">
            <a:alphaModFix/>
          </a:blip>
          <a:srcRect b="7424" l="1381" r="0" t="6048"/>
          <a:stretch/>
        </p:blipFill>
        <p:spPr>
          <a:xfrm>
            <a:off x="717463" y="1837706"/>
            <a:ext cx="1352700" cy="1371600"/>
          </a:xfrm>
          <a:prstGeom prst="ellipse">
            <a:avLst/>
          </a:prstGeom>
          <a:noFill/>
          <a:ln>
            <a:noFill/>
          </a:ln>
        </p:spPr>
      </p:pic>
      <p:sp>
        <p:nvSpPr>
          <p:cNvPr id="705" name="Google Shape;705;p64"/>
          <p:cNvSpPr/>
          <p:nvPr/>
        </p:nvSpPr>
        <p:spPr>
          <a:xfrm>
            <a:off x="708025" y="1837700"/>
            <a:ext cx="1371600" cy="1362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706" name="Google Shape;706;p64"/>
          <p:cNvSpPr txBox="1"/>
          <p:nvPr/>
        </p:nvSpPr>
        <p:spPr>
          <a:xfrm>
            <a:off x="626563" y="2177156"/>
            <a:ext cx="1534500" cy="692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100">
                <a:solidFill>
                  <a:schemeClr val="lt1"/>
                </a:solidFill>
                <a:uFill>
                  <a:noFill/>
                </a:uFill>
                <a:latin typeface="Poppins"/>
                <a:ea typeface="Poppins"/>
                <a:cs typeface="Poppins"/>
                <a:sym typeface="Poppins"/>
                <a:hlinkClick>
                  <a:extLst>
                    <a:ext uri="{A12FA001-AC4F-418D-AE19-62706E023703}">
                      <ahyp:hlinkClr val="tx"/>
                    </a:ext>
                  </a:extLst>
                </a:hlinkClick>
              </a:rPr>
              <a:t>Fossils </a:t>
            </a:r>
            <a:endParaRPr b="1" sz="1100">
              <a:solidFill>
                <a:schemeClr val="lt1"/>
              </a:solidFill>
              <a:latin typeface="Poppins"/>
              <a:ea typeface="Poppins"/>
              <a:cs typeface="Poppins"/>
              <a:sym typeface="Poppins"/>
            </a:endParaRPr>
          </a:p>
          <a:p>
            <a:pPr indent="0" lvl="0" marL="0" rtl="0" algn="ctr">
              <a:spcBef>
                <a:spcPts val="0"/>
              </a:spcBef>
              <a:spcAft>
                <a:spcPts val="0"/>
              </a:spcAft>
              <a:buNone/>
            </a:pPr>
            <a:r>
              <a:rPr b="1" lang="en" sz="1100">
                <a:solidFill>
                  <a:schemeClr val="lt1"/>
                </a:solidFill>
                <a:uFill>
                  <a:noFill/>
                </a:uFill>
                <a:latin typeface="Poppins"/>
                <a:ea typeface="Poppins"/>
                <a:cs typeface="Poppins"/>
                <a:sym typeface="Poppins"/>
                <a:hlinkClick action="ppaction://hlinksldjump" r:id="rId24">
                  <a:extLst>
                    <a:ext uri="{A12FA001-AC4F-418D-AE19-62706E023703}">
                      <ahyp:hlinkClr val="tx"/>
                    </a:ext>
                  </a:extLst>
                </a:hlinkClick>
              </a:rPr>
              <a:t>&amp; Changing Environments</a:t>
            </a:r>
            <a:endParaRPr sz="1100">
              <a:solidFill>
                <a:schemeClr val="lt1"/>
              </a:solidFill>
              <a:latin typeface="Poppins"/>
              <a:ea typeface="Poppins"/>
              <a:cs typeface="Poppins"/>
              <a:sym typeface="Poppins"/>
            </a:endParaRPr>
          </a:p>
        </p:txBody>
      </p:sp>
      <p:pic>
        <p:nvPicPr>
          <p:cNvPr id="707" name="Google Shape;707;p64"/>
          <p:cNvPicPr preferRelativeResize="0"/>
          <p:nvPr/>
        </p:nvPicPr>
        <p:blipFill rotWithShape="1">
          <a:blip r:embed="rId25">
            <a:alphaModFix/>
          </a:blip>
          <a:srcRect b="5752" l="0" r="0" t="5752"/>
          <a:stretch/>
        </p:blipFill>
        <p:spPr>
          <a:xfrm>
            <a:off x="8050588" y="1855373"/>
            <a:ext cx="1352700" cy="1371600"/>
          </a:xfrm>
          <a:prstGeom prst="ellipse">
            <a:avLst/>
          </a:prstGeom>
          <a:noFill/>
          <a:ln>
            <a:noFill/>
          </a:ln>
        </p:spPr>
      </p:pic>
      <p:sp>
        <p:nvSpPr>
          <p:cNvPr id="708" name="Google Shape;708;p64"/>
          <p:cNvSpPr/>
          <p:nvPr/>
        </p:nvSpPr>
        <p:spPr>
          <a:xfrm>
            <a:off x="8041138" y="185537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709" name="Google Shape;709;p64"/>
          <p:cNvSpPr txBox="1"/>
          <p:nvPr/>
        </p:nvSpPr>
        <p:spPr>
          <a:xfrm>
            <a:off x="8050588" y="2171723"/>
            <a:ext cx="13527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6">
                  <a:extLst>
                    <a:ext uri="{A12FA001-AC4F-418D-AE19-62706E023703}">
                      <ahyp:hlinkClr val="tx"/>
                    </a:ext>
                  </a:extLst>
                </a:hlinkClick>
              </a:rPr>
              <a:t>Forces, Motion, &amp; Magnets </a:t>
            </a:r>
            <a:endParaRPr>
              <a:solidFill>
                <a:schemeClr val="lt1"/>
              </a:solidFill>
            </a:endParaRPr>
          </a:p>
        </p:txBody>
      </p:sp>
      <p:sp>
        <p:nvSpPr>
          <p:cNvPr id="710" name="Google Shape;710;p64"/>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11" name="Google Shape;711;p6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All Units at a Glance</a:t>
            </a:r>
            <a:endParaRPr sz="1200">
              <a:latin typeface="Poppins"/>
              <a:ea typeface="Poppins"/>
              <a:cs typeface="Poppins"/>
              <a:sym typeface="Poppins"/>
            </a:endParaRPr>
          </a:p>
        </p:txBody>
      </p:sp>
      <p:pic>
        <p:nvPicPr>
          <p:cNvPr id="712" name="Google Shape;712;p64"/>
          <p:cNvPicPr preferRelativeResize="0"/>
          <p:nvPr/>
        </p:nvPicPr>
        <p:blipFill rotWithShape="1">
          <a:blip r:embed="rId27">
            <a:alphaModFix/>
          </a:blip>
          <a:srcRect b="0" l="22239" r="22233" t="0"/>
          <a:stretch/>
        </p:blipFill>
        <p:spPr>
          <a:xfrm>
            <a:off x="2528553" y="1846600"/>
            <a:ext cx="1352700" cy="1371600"/>
          </a:xfrm>
          <a:prstGeom prst="ellipse">
            <a:avLst/>
          </a:prstGeom>
          <a:noFill/>
          <a:ln>
            <a:noFill/>
          </a:ln>
        </p:spPr>
      </p:pic>
      <p:sp>
        <p:nvSpPr>
          <p:cNvPr id="713" name="Google Shape;713;p64"/>
          <p:cNvSpPr/>
          <p:nvPr/>
        </p:nvSpPr>
        <p:spPr>
          <a:xfrm>
            <a:off x="2519103"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8">
                  <a:extLst>
                    <a:ext uri="{A12FA001-AC4F-418D-AE19-62706E023703}">
                      <ahyp:hlinkClr val="tx"/>
                    </a:ext>
                  </a:extLst>
                </a:hlinkClick>
              </a:rPr>
              <a:t>Life Cycles</a:t>
            </a:r>
            <a:endParaRPr sz="1200">
              <a:solidFill>
                <a:schemeClr val="lt1"/>
              </a:solidFill>
              <a:latin typeface="Poppins"/>
              <a:ea typeface="Poppins"/>
              <a:cs typeface="Poppins"/>
              <a:sym typeface="Poppins"/>
            </a:endParaRPr>
          </a:p>
        </p:txBody>
      </p:sp>
      <p:sp>
        <p:nvSpPr>
          <p:cNvPr id="714" name="Google Shape;714;p6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9">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715" name="Google Shape;715;p64"/>
          <p:cNvPicPr preferRelativeResize="0"/>
          <p:nvPr/>
        </p:nvPicPr>
        <p:blipFill rotWithShape="1">
          <a:blip r:embed="rId30">
            <a:alphaModFix/>
          </a:blip>
          <a:srcRect b="1663" l="0" r="0" t="1663"/>
          <a:stretch/>
        </p:blipFill>
        <p:spPr>
          <a:xfrm>
            <a:off x="7953375" y="305775"/>
            <a:ext cx="1647825" cy="209550"/>
          </a:xfrm>
          <a:prstGeom prst="rect">
            <a:avLst/>
          </a:prstGeom>
          <a:noFill/>
          <a:ln>
            <a:noFill/>
          </a:ln>
        </p:spPr>
      </p:pic>
      <p:grpSp>
        <p:nvGrpSpPr>
          <p:cNvPr id="716" name="Google Shape;716;p64"/>
          <p:cNvGrpSpPr/>
          <p:nvPr/>
        </p:nvGrpSpPr>
        <p:grpSpPr>
          <a:xfrm>
            <a:off x="527725" y="667512"/>
            <a:ext cx="1684375" cy="117000"/>
            <a:chOff x="527725" y="667512"/>
            <a:chExt cx="1684375" cy="117000"/>
          </a:xfrm>
        </p:grpSpPr>
        <p:sp>
          <p:nvSpPr>
            <p:cNvPr id="717" name="Google Shape;717;p6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18" name="Google Shape;718;p64">
              <a:hlinkClick/>
            </p:cNvPr>
            <p:cNvPicPr preferRelativeResize="0"/>
            <p:nvPr/>
          </p:nvPicPr>
          <p:blipFill rotWithShape="1">
            <a:blip r:embed="rId32">
              <a:alphaModFix/>
            </a:blip>
            <a:srcRect b="0" l="9423" r="9415" t="0"/>
            <a:stretch/>
          </p:blipFill>
          <p:spPr>
            <a:xfrm rot="10800000">
              <a:off x="527725" y="680300"/>
              <a:ext cx="147875" cy="86475"/>
            </a:xfrm>
            <a:prstGeom prst="rect">
              <a:avLst/>
            </a:prstGeom>
            <a:noFill/>
            <a:ln>
              <a:noFill/>
            </a:ln>
          </p:spPr>
        </p:pic>
      </p:grpSp>
      <p:sp>
        <p:nvSpPr>
          <p:cNvPr id="719" name="Google Shape;719;p64"/>
          <p:cNvSpPr txBox="1"/>
          <p:nvPr/>
        </p:nvSpPr>
        <p:spPr>
          <a:xfrm>
            <a:off x="4110950"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b="1" lang="en" sz="800">
                <a:solidFill>
                  <a:schemeClr val="dk1"/>
                </a:solidFill>
                <a:latin typeface="Poppins"/>
                <a:ea typeface="Poppins"/>
                <a:cs typeface="Poppins"/>
                <a:sym typeface="Poppins"/>
              </a:rPr>
              <a:t> </a:t>
            </a:r>
            <a:endParaRPr/>
          </a:p>
        </p:txBody>
      </p:sp>
      <p:sp>
        <p:nvSpPr>
          <p:cNvPr id="720" name="Google Shape;720;p64"/>
          <p:cNvSpPr txBox="1"/>
          <p:nvPr/>
        </p:nvSpPr>
        <p:spPr>
          <a:xfrm>
            <a:off x="5564275" y="73121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4" name="Shape 724"/>
        <p:cNvGrpSpPr/>
        <p:nvPr/>
      </p:nvGrpSpPr>
      <p:grpSpPr>
        <a:xfrm>
          <a:off x="0" y="0"/>
          <a:ext cx="0" cy="0"/>
          <a:chOff x="0" y="0"/>
          <a:chExt cx="0" cy="0"/>
        </a:xfrm>
      </p:grpSpPr>
      <p:sp>
        <p:nvSpPr>
          <p:cNvPr id="725" name="Google Shape;725;p65"/>
          <p:cNvSpPr txBox="1"/>
          <p:nvPr/>
        </p:nvSpPr>
        <p:spPr>
          <a:xfrm>
            <a:off x="5623550" y="67939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726" name="Google Shape;726;p65"/>
          <p:cNvPicPr preferRelativeResize="0"/>
          <p:nvPr/>
        </p:nvPicPr>
        <p:blipFill rotWithShape="1">
          <a:blip r:embed="rId3">
            <a:alphaModFix/>
          </a:blip>
          <a:srcRect b="2607" l="0" r="0" t="2607"/>
          <a:stretch/>
        </p:blipFill>
        <p:spPr>
          <a:xfrm>
            <a:off x="448050" y="3894350"/>
            <a:ext cx="982600" cy="1047900"/>
          </a:xfrm>
          <a:prstGeom prst="rect">
            <a:avLst/>
          </a:prstGeom>
          <a:noFill/>
          <a:ln>
            <a:noFill/>
          </a:ln>
        </p:spPr>
      </p:pic>
      <p:pic>
        <p:nvPicPr>
          <p:cNvPr id="727" name="Google Shape;727;p65"/>
          <p:cNvPicPr preferRelativeResize="0"/>
          <p:nvPr/>
        </p:nvPicPr>
        <p:blipFill rotWithShape="1">
          <a:blip r:embed="rId4">
            <a:alphaModFix/>
          </a:blip>
          <a:srcRect b="0" l="3133" r="40618" t="0"/>
          <a:stretch/>
        </p:blipFill>
        <p:spPr>
          <a:xfrm flipH="1">
            <a:off x="448051" y="2991575"/>
            <a:ext cx="923549" cy="914401"/>
          </a:xfrm>
          <a:prstGeom prst="rect">
            <a:avLst/>
          </a:prstGeom>
          <a:noFill/>
          <a:ln>
            <a:noFill/>
          </a:ln>
        </p:spPr>
      </p:pic>
      <p:pic>
        <p:nvPicPr>
          <p:cNvPr id="728" name="Google Shape;728;p65"/>
          <p:cNvPicPr preferRelativeResize="0"/>
          <p:nvPr/>
        </p:nvPicPr>
        <p:blipFill rotWithShape="1">
          <a:blip r:embed="rId5">
            <a:alphaModFix/>
          </a:blip>
          <a:srcRect b="9735" l="0" r="0" t="9743"/>
          <a:stretch/>
        </p:blipFill>
        <p:spPr>
          <a:xfrm>
            <a:off x="448050" y="2066550"/>
            <a:ext cx="982600" cy="914400"/>
          </a:xfrm>
          <a:prstGeom prst="rect">
            <a:avLst/>
          </a:prstGeom>
          <a:noFill/>
          <a:ln>
            <a:noFill/>
          </a:ln>
        </p:spPr>
      </p:pic>
      <p:graphicFrame>
        <p:nvGraphicFramePr>
          <p:cNvPr id="729" name="Google Shape;729;p65"/>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3037325"/>
                <a:gridCol w="1259175"/>
                <a:gridCol w="1284000"/>
                <a:gridCol w="13404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6">
                            <a:extLst>
                              <a:ext uri="{A12FA001-AC4F-418D-AE19-62706E023703}">
                                <ahyp:hlinkClr val="tx"/>
                              </a:ext>
                            </a:extLst>
                          </a:hlinkClick>
                        </a:rPr>
                        <a:t>Habitats, Fossils, &amp; Environments Over Time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Where can you find whales in a desert?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3-LS4-1. </a:t>
                      </a:r>
                      <a:r>
                        <a:rPr lang="en" sz="800">
                          <a:solidFill>
                            <a:schemeClr val="dk1"/>
                          </a:solidFill>
                          <a:highlight>
                            <a:srgbClr val="EAEADF"/>
                          </a:highlight>
                          <a:latin typeface="Poppins"/>
                          <a:ea typeface="Poppins"/>
                          <a:cs typeface="Poppins"/>
                          <a:sym typeface="Poppins"/>
                        </a:rPr>
                        <a:t>Analyze and interpret data from fossils to provide evidence of the organisms and the environments in which they lived long ago. </a:t>
                      </a:r>
                      <a:endParaRPr b="1" sz="800" strike="sngStrike">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Fossil Evidence &amp; Dinosaurs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do we know what dinosaurs looked like?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3-LS4-1. </a:t>
                      </a:r>
                      <a:r>
                        <a:rPr lang="en" sz="800">
                          <a:solidFill>
                            <a:schemeClr val="dk1"/>
                          </a:solidFill>
                          <a:highlight>
                            <a:srgbClr val="FFFFFF"/>
                          </a:highlight>
                          <a:latin typeface="Poppins"/>
                          <a:ea typeface="Poppins"/>
                          <a:cs typeface="Poppins"/>
                          <a:sym typeface="Poppins"/>
                        </a:rPr>
                        <a:t>Analyze and interpret data from fossils to provide evidence of the organisms and the environments in which they lived long ago. </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Trace Fossil Evidence &amp; Animal </a:t>
                      </a:r>
                      <a:r>
                        <a:rPr b="1" lang="en" sz="800">
                          <a:solidFill>
                            <a:schemeClr val="dk1"/>
                          </a:solidFill>
                          <a:latin typeface="Poppins"/>
                          <a:ea typeface="Poppins"/>
                          <a:cs typeface="Poppins"/>
                          <a:sym typeface="Poppins"/>
                        </a:rPr>
                        <a:t>Movement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outrun a dinosaur?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3-LS4-1. </a:t>
                      </a:r>
                      <a:r>
                        <a:rPr lang="en" sz="800">
                          <a:solidFill>
                            <a:schemeClr val="dk1"/>
                          </a:solidFill>
                          <a:highlight>
                            <a:srgbClr val="EAEADF"/>
                          </a:highlight>
                          <a:latin typeface="Poppins"/>
                          <a:ea typeface="Poppins"/>
                          <a:cs typeface="Poppins"/>
                          <a:sym typeface="Poppins"/>
                        </a:rPr>
                        <a:t>Analyze and interpret data from fossils to provide evidence of the organisms and the environments in which they lived long ago. </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30" name="Google Shape;730;p65"/>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31" name="Google Shape;731;p65"/>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32" name="Google Shape;732;p65"/>
          <p:cNvSpPr/>
          <p:nvPr/>
        </p:nvSpPr>
        <p:spPr>
          <a:xfrm>
            <a:off x="457200" y="3916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33" name="Google Shape;733;p65"/>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34" name="Google Shape;734;p6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35" name="Google Shape;735;p65"/>
          <p:cNvSpPr txBox="1"/>
          <p:nvPr/>
        </p:nvSpPr>
        <p:spPr>
          <a:xfrm>
            <a:off x="457200" y="1143000"/>
            <a:ext cx="7177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4"/>
              </a:rPr>
              <a:t>Fossils &amp; Changing Environments </a:t>
            </a:r>
            <a:r>
              <a:rPr lang="en" sz="1200">
                <a:solidFill>
                  <a:schemeClr val="hlink"/>
                </a:solidFill>
                <a:uFill>
                  <a:noFill/>
                </a:uFill>
                <a:latin typeface="Poppins"/>
                <a:ea typeface="Poppins"/>
                <a:cs typeface="Poppins"/>
                <a:sym typeface="Poppins"/>
                <a:hlinkClick r:id="rId15"/>
              </a:rPr>
              <a:t>(Animals Through Time)</a:t>
            </a:r>
            <a:r>
              <a:rPr b="1" lang="en">
                <a:solidFill>
                  <a:schemeClr val="hlink"/>
                </a:solidFill>
                <a:uFill>
                  <a:noFill/>
                </a:uFill>
                <a:latin typeface="Poppins"/>
                <a:ea typeface="Poppins"/>
                <a:cs typeface="Poppins"/>
                <a:sym typeface="Poppins"/>
                <a:hlinkClick r:id="rId16"/>
              </a:rPr>
              <a:t> </a:t>
            </a:r>
            <a:endParaRPr sz="1200">
              <a:latin typeface="Poppins"/>
              <a:ea typeface="Poppins"/>
              <a:cs typeface="Poppins"/>
              <a:sym typeface="Poppins"/>
            </a:endParaRPr>
          </a:p>
        </p:txBody>
      </p:sp>
      <p:sp>
        <p:nvSpPr>
          <p:cNvPr id="736" name="Google Shape;736;p6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737" name="Google Shape;737;p6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738" name="Google Shape;738;p65"/>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739" name="Google Shape;739;p65"/>
          <p:cNvGrpSpPr/>
          <p:nvPr/>
        </p:nvGrpSpPr>
        <p:grpSpPr>
          <a:xfrm>
            <a:off x="527725" y="667512"/>
            <a:ext cx="1684375" cy="117000"/>
            <a:chOff x="527725" y="667512"/>
            <a:chExt cx="1684375" cy="117000"/>
          </a:xfrm>
        </p:grpSpPr>
        <p:sp>
          <p:nvSpPr>
            <p:cNvPr id="740" name="Google Shape;740;p6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41" name="Google Shape;741;p65">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5" name="Shape 745"/>
        <p:cNvGrpSpPr/>
        <p:nvPr/>
      </p:nvGrpSpPr>
      <p:grpSpPr>
        <a:xfrm>
          <a:off x="0" y="0"/>
          <a:ext cx="0" cy="0"/>
          <a:chOff x="0" y="0"/>
          <a:chExt cx="0" cy="0"/>
        </a:xfrm>
      </p:grpSpPr>
      <p:pic>
        <p:nvPicPr>
          <p:cNvPr id="746" name="Google Shape;746;p66"/>
          <p:cNvPicPr preferRelativeResize="0"/>
          <p:nvPr/>
        </p:nvPicPr>
        <p:blipFill rotWithShape="1">
          <a:blip r:embed="rId3">
            <a:alphaModFix/>
          </a:blip>
          <a:srcRect b="14759" l="0" r="0" t="14759"/>
          <a:stretch/>
        </p:blipFill>
        <p:spPr>
          <a:xfrm>
            <a:off x="457200" y="5861300"/>
            <a:ext cx="914400" cy="800400"/>
          </a:xfrm>
          <a:prstGeom prst="rect">
            <a:avLst/>
          </a:prstGeom>
          <a:noFill/>
          <a:ln>
            <a:noFill/>
          </a:ln>
        </p:spPr>
      </p:pic>
      <p:pic>
        <p:nvPicPr>
          <p:cNvPr id="747" name="Google Shape;747;p66"/>
          <p:cNvPicPr preferRelativeResize="0"/>
          <p:nvPr/>
        </p:nvPicPr>
        <p:blipFill rotWithShape="1">
          <a:blip r:embed="rId4">
            <a:alphaModFix/>
          </a:blip>
          <a:srcRect b="16189" l="0" r="0" t="16189"/>
          <a:stretch/>
        </p:blipFill>
        <p:spPr>
          <a:xfrm>
            <a:off x="448050" y="4271700"/>
            <a:ext cx="982600" cy="800400"/>
          </a:xfrm>
          <a:prstGeom prst="rect">
            <a:avLst/>
          </a:prstGeom>
          <a:noFill/>
          <a:ln>
            <a:noFill/>
          </a:ln>
        </p:spPr>
      </p:pic>
      <p:pic>
        <p:nvPicPr>
          <p:cNvPr id="748" name="Google Shape;748;p66"/>
          <p:cNvPicPr preferRelativeResize="0"/>
          <p:nvPr/>
        </p:nvPicPr>
        <p:blipFill rotWithShape="1">
          <a:blip r:embed="rId5">
            <a:alphaModFix/>
          </a:blip>
          <a:srcRect b="12808" l="0" r="0" t="12815"/>
          <a:stretch/>
        </p:blipFill>
        <p:spPr>
          <a:xfrm>
            <a:off x="448050" y="5072100"/>
            <a:ext cx="914400" cy="785975"/>
          </a:xfrm>
          <a:prstGeom prst="rect">
            <a:avLst/>
          </a:prstGeom>
          <a:noFill/>
          <a:ln>
            <a:noFill/>
          </a:ln>
        </p:spPr>
      </p:pic>
      <p:pic>
        <p:nvPicPr>
          <p:cNvPr id="749" name="Google Shape;749;p66"/>
          <p:cNvPicPr preferRelativeResize="0"/>
          <p:nvPr/>
        </p:nvPicPr>
        <p:blipFill rotWithShape="1">
          <a:blip r:embed="rId6">
            <a:alphaModFix/>
          </a:blip>
          <a:srcRect b="0" l="33123" r="33126" t="0"/>
          <a:stretch/>
        </p:blipFill>
        <p:spPr>
          <a:xfrm>
            <a:off x="448050" y="2747750"/>
            <a:ext cx="914400" cy="1523950"/>
          </a:xfrm>
          <a:prstGeom prst="rect">
            <a:avLst/>
          </a:prstGeom>
          <a:noFill/>
          <a:ln>
            <a:noFill/>
          </a:ln>
        </p:spPr>
      </p:pic>
      <p:pic>
        <p:nvPicPr>
          <p:cNvPr id="750" name="Google Shape;750;p66"/>
          <p:cNvPicPr preferRelativeResize="0"/>
          <p:nvPr/>
        </p:nvPicPr>
        <p:blipFill rotWithShape="1">
          <a:blip r:embed="rId7">
            <a:alphaModFix/>
          </a:blip>
          <a:srcRect b="40591" l="0" r="0" t="325"/>
          <a:stretch/>
        </p:blipFill>
        <p:spPr>
          <a:xfrm>
            <a:off x="448050" y="2076804"/>
            <a:ext cx="982600" cy="670945"/>
          </a:xfrm>
          <a:prstGeom prst="rect">
            <a:avLst/>
          </a:prstGeom>
          <a:noFill/>
          <a:ln>
            <a:noFill/>
          </a:ln>
        </p:spPr>
      </p:pic>
      <p:graphicFrame>
        <p:nvGraphicFramePr>
          <p:cNvPr id="751" name="Google Shape;751;p66"/>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77475"/>
                <a:gridCol w="2468525"/>
                <a:gridCol w="1702825"/>
                <a:gridCol w="1328925"/>
                <a:gridCol w="1351850"/>
              </a:tblGrid>
              <a:tr h="4234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58220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Animal Life Cycles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9"/>
                        </a:rPr>
                        <a:t>How is your life like an alligator’s life?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3-LS1-1. </a:t>
                      </a:r>
                      <a:r>
                        <a:rPr lang="en" sz="800">
                          <a:solidFill>
                            <a:schemeClr val="dk1"/>
                          </a:solidFill>
                          <a:highlight>
                            <a:srgbClr val="EAEADF"/>
                          </a:highlight>
                          <a:latin typeface="Poppins"/>
                          <a:ea typeface="Poppins"/>
                          <a:cs typeface="Poppins"/>
                          <a:sym typeface="Poppins"/>
                        </a:rPr>
                        <a:t>Develop models to describe that organisms have unique and diverse life cycles but all have in common birth, growth, reproduction, and death.</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b="1"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23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Environmental Change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What’s the best way to get rid of mosquitoes?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3-LS4-4. </a:t>
                      </a:r>
                      <a:r>
                        <a:rPr lang="en" sz="800">
                          <a:solidFill>
                            <a:schemeClr val="dk1"/>
                          </a:solidFill>
                          <a:highlight>
                            <a:srgbClr val="FFFFFF"/>
                          </a:highlight>
                          <a:latin typeface="Poppins"/>
                          <a:ea typeface="Poppins"/>
                          <a:cs typeface="Poppins"/>
                          <a:sym typeface="Poppins"/>
                        </a:rPr>
                        <a:t>Make a claim about the merit of a solution to a problem caused when the environment changes and the types of plants and animals that live there may change.</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3-5-ETS1-2. </a:t>
                      </a:r>
                      <a:r>
                        <a:rPr lang="en" sz="800">
                          <a:solidFill>
                            <a:schemeClr val="dk1"/>
                          </a:solidFill>
                          <a:highlight>
                            <a:srgbClr val="FFFFFF"/>
                          </a:highlight>
                          <a:latin typeface="Poppins"/>
                          <a:ea typeface="Poppins"/>
                          <a:cs typeface="Poppins"/>
                          <a:sym typeface="Poppins"/>
                        </a:rPr>
                        <a:t>Generate and compare multiple possible solutions to a problem based on how well each is likely to meet the criteria and constraints of the problem. </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LS2.C: </a:t>
                      </a:r>
                      <a:r>
                        <a:rPr lang="en" sz="800">
                          <a:solidFill>
                            <a:schemeClr val="dk1"/>
                          </a:solidFill>
                          <a:latin typeface="Poppins"/>
                          <a:ea typeface="Poppins"/>
                          <a:cs typeface="Poppins"/>
                          <a:sym typeface="Poppins"/>
                        </a:rPr>
                        <a:t>Ecosystem Dynamics, Functioning, &amp; Resilience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88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2"/>
                        </a:rPr>
                        <a:t>Pollination &amp; Plant Reproduction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3"/>
                        </a:rPr>
                        <a:t>Why do plants grow flowers?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Foundational for </a:t>
                      </a:r>
                      <a:r>
                        <a:rPr b="1" lang="en" sz="800">
                          <a:solidFill>
                            <a:schemeClr val="dk1"/>
                          </a:solidFill>
                          <a:highlight>
                            <a:srgbClr val="EAEADF"/>
                          </a:highlight>
                          <a:latin typeface="Poppins"/>
                          <a:ea typeface="Poppins"/>
                          <a:cs typeface="Poppins"/>
                          <a:sym typeface="Poppins"/>
                        </a:rPr>
                        <a:t>3-LS1-1. </a:t>
                      </a:r>
                      <a:r>
                        <a:rPr lang="en" sz="800">
                          <a:solidFill>
                            <a:schemeClr val="dk1"/>
                          </a:solidFill>
                          <a:highlight>
                            <a:srgbClr val="EAEADF"/>
                          </a:highlight>
                          <a:latin typeface="Poppins"/>
                          <a:ea typeface="Poppins"/>
                          <a:cs typeface="Poppins"/>
                          <a:sym typeface="Poppins"/>
                        </a:rPr>
                        <a:t>Develop models to describe that organisms have unique and diverse life cycles but all have in common birth, growth, reproduction, and death.</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39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Fruit, Seeds, &amp; Plant Reproduction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Why do plants give us fruit?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Foundational for </a:t>
                      </a:r>
                      <a:r>
                        <a:rPr b="1" lang="en" sz="800">
                          <a:solidFill>
                            <a:schemeClr val="dk1"/>
                          </a:solidFill>
                          <a:highlight>
                            <a:srgbClr val="FFFFFF"/>
                          </a:highlight>
                          <a:latin typeface="Poppins"/>
                          <a:ea typeface="Poppins"/>
                          <a:cs typeface="Poppins"/>
                          <a:sym typeface="Poppins"/>
                        </a:rPr>
                        <a:t>3-LS1-1. </a:t>
                      </a:r>
                      <a:r>
                        <a:rPr lang="en" sz="800">
                          <a:solidFill>
                            <a:schemeClr val="dk1"/>
                          </a:solidFill>
                          <a:highlight>
                            <a:srgbClr val="FFFFFF"/>
                          </a:highlight>
                          <a:latin typeface="Poppins"/>
                          <a:ea typeface="Poppins"/>
                          <a:cs typeface="Poppins"/>
                          <a:sym typeface="Poppins"/>
                        </a:rPr>
                        <a:t>Develop models to describe that organisms have unique and diverse life cycles but all have in common birth, growth, reproduction, and death.</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r h="7939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Plant Life Cycles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Why are there so many different kinds of flowers?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3-LS1-1. </a:t>
                      </a:r>
                      <a:r>
                        <a:rPr lang="en" sz="800">
                          <a:solidFill>
                            <a:schemeClr val="dk1"/>
                          </a:solidFill>
                          <a:highlight>
                            <a:srgbClr val="EAEADF"/>
                          </a:highlight>
                          <a:latin typeface="Poppins"/>
                          <a:ea typeface="Poppins"/>
                          <a:cs typeface="Poppins"/>
                          <a:sym typeface="Poppins"/>
                        </a:rPr>
                        <a:t>Develop models to describe that organisms have unique and diverse life cycles but all have in common birth, growth, reproduction, and death.</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52" name="Google Shape;752;p66"/>
          <p:cNvSpPr/>
          <p:nvPr/>
        </p:nvSpPr>
        <p:spPr>
          <a:xfrm>
            <a:off x="457200" y="27523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53" name="Google Shape;753;p66"/>
          <p:cNvSpPr/>
          <p:nvPr/>
        </p:nvSpPr>
        <p:spPr>
          <a:xfrm>
            <a:off x="457200" y="2075699"/>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54" name="Google Shape;754;p66"/>
          <p:cNvSpPr/>
          <p:nvPr/>
        </p:nvSpPr>
        <p:spPr>
          <a:xfrm>
            <a:off x="457200" y="4270248"/>
            <a:ext cx="6402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55" name="Google Shape;755;p66"/>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56" name="Google Shape;756;p6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57" name="Google Shape;757;p6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21"/>
              </a:rPr>
              <a:t>Life Cycles </a:t>
            </a:r>
            <a:r>
              <a:rPr lang="en" sz="1200">
                <a:solidFill>
                  <a:schemeClr val="hlink"/>
                </a:solidFill>
                <a:uFill>
                  <a:noFill/>
                </a:uFill>
                <a:latin typeface="Poppins"/>
                <a:ea typeface="Poppins"/>
                <a:cs typeface="Poppins"/>
                <a:sym typeface="Poppins"/>
                <a:hlinkClick r:id="rId22"/>
              </a:rPr>
              <a:t>(Circle of Life)</a:t>
            </a:r>
            <a:r>
              <a:rPr b="1" lang="en">
                <a:latin typeface="Poppins"/>
                <a:ea typeface="Poppins"/>
                <a:cs typeface="Poppins"/>
                <a:sym typeface="Poppins"/>
              </a:rPr>
              <a:t> </a:t>
            </a:r>
            <a:endParaRPr b="1">
              <a:latin typeface="Poppins"/>
              <a:ea typeface="Poppins"/>
              <a:cs typeface="Poppins"/>
              <a:sym typeface="Poppins"/>
            </a:endParaRPr>
          </a:p>
        </p:txBody>
      </p:sp>
      <p:sp>
        <p:nvSpPr>
          <p:cNvPr id="758" name="Google Shape;758;p66"/>
          <p:cNvSpPr/>
          <p:nvPr/>
        </p:nvSpPr>
        <p:spPr>
          <a:xfrm>
            <a:off x="457200" y="5065776"/>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759" name="Google Shape;759;p6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4">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760" name="Google Shape;760;p6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
        <p:nvSpPr>
          <p:cNvPr id="761" name="Google Shape;761;p66"/>
          <p:cNvSpPr/>
          <p:nvPr/>
        </p:nvSpPr>
        <p:spPr>
          <a:xfrm>
            <a:off x="457200" y="5861289"/>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762" name="Google Shape;762;p66"/>
          <p:cNvSpPr txBox="1"/>
          <p:nvPr/>
        </p:nvSpPr>
        <p:spPr>
          <a:xfrm>
            <a:off x="5623560" y="6797040"/>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latin typeface="Poppins"/>
                <a:ea typeface="Poppins"/>
                <a:cs typeface="Poppins"/>
                <a:sym typeface="Poppins"/>
              </a:rPr>
              <a:t> </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763" name="Google Shape;763;p66"/>
          <p:cNvPicPr preferRelativeResize="0"/>
          <p:nvPr/>
        </p:nvPicPr>
        <p:blipFill rotWithShape="1">
          <a:blip r:embed="rId26">
            <a:alphaModFix/>
          </a:blip>
          <a:srcRect b="1663" l="0" r="0" t="1663"/>
          <a:stretch/>
        </p:blipFill>
        <p:spPr>
          <a:xfrm>
            <a:off x="7953375" y="305775"/>
            <a:ext cx="1647825" cy="209550"/>
          </a:xfrm>
          <a:prstGeom prst="rect">
            <a:avLst/>
          </a:prstGeom>
          <a:noFill/>
          <a:ln>
            <a:noFill/>
          </a:ln>
        </p:spPr>
      </p:pic>
      <p:grpSp>
        <p:nvGrpSpPr>
          <p:cNvPr id="764" name="Google Shape;764;p66"/>
          <p:cNvGrpSpPr/>
          <p:nvPr/>
        </p:nvGrpSpPr>
        <p:grpSpPr>
          <a:xfrm>
            <a:off x="527725" y="667512"/>
            <a:ext cx="1684375" cy="117000"/>
            <a:chOff x="527725" y="667512"/>
            <a:chExt cx="1684375" cy="117000"/>
          </a:xfrm>
        </p:grpSpPr>
        <p:sp>
          <p:nvSpPr>
            <p:cNvPr id="765" name="Google Shape;765;p6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66" name="Google Shape;766;p66">
              <a:hlinkClick action="ppaction://hlinksldjump" r:id="rId28"/>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0" name="Shape 770"/>
        <p:cNvGrpSpPr/>
        <p:nvPr/>
      </p:nvGrpSpPr>
      <p:grpSpPr>
        <a:xfrm>
          <a:off x="0" y="0"/>
          <a:ext cx="0" cy="0"/>
          <a:chOff x="0" y="0"/>
          <a:chExt cx="0" cy="0"/>
        </a:xfrm>
      </p:grpSpPr>
      <p:sp>
        <p:nvSpPr>
          <p:cNvPr id="771" name="Google Shape;771;p67"/>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72" name="Google Shape;772;p6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73" name="Google Shape;773;p67"/>
          <p:cNvSpPr txBox="1"/>
          <p:nvPr/>
        </p:nvSpPr>
        <p:spPr>
          <a:xfrm>
            <a:off x="457200" y="1143000"/>
            <a:ext cx="6783300" cy="4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3"/>
              </a:rPr>
              <a:t>Heredity, Survival, &amp; Selection </a:t>
            </a:r>
            <a:r>
              <a:rPr lang="en" sz="1200">
                <a:solidFill>
                  <a:schemeClr val="hlink"/>
                </a:solidFill>
                <a:uFill>
                  <a:noFill/>
                </a:uFill>
                <a:latin typeface="Poppins"/>
                <a:ea typeface="Poppins"/>
                <a:cs typeface="Poppins"/>
                <a:sym typeface="Poppins"/>
                <a:hlinkClick r:id="rId4"/>
              </a:rPr>
              <a:t>(Fates of Traits)</a:t>
            </a:r>
            <a:r>
              <a:rPr lang="en">
                <a:solidFill>
                  <a:schemeClr val="hlink"/>
                </a:solidFill>
                <a:uFill>
                  <a:noFill/>
                </a:uFill>
                <a:latin typeface="Poppins"/>
                <a:ea typeface="Poppins"/>
                <a:cs typeface="Poppins"/>
                <a:sym typeface="Poppins"/>
                <a:hlinkClick r:id="rId5"/>
              </a:rPr>
              <a:t> </a:t>
            </a:r>
            <a:r>
              <a:rPr b="1" lang="en" sz="1200">
                <a:solidFill>
                  <a:schemeClr val="hlink"/>
                </a:solidFill>
                <a:uFill>
                  <a:noFill/>
                </a:uFill>
                <a:latin typeface="Poppins"/>
                <a:ea typeface="Poppins"/>
                <a:cs typeface="Poppins"/>
                <a:sym typeface="Poppins"/>
                <a:hlinkClick r:id="rId6"/>
              </a:rPr>
              <a:t>• </a:t>
            </a:r>
            <a:r>
              <a:rPr lang="en" sz="1200">
                <a:solidFill>
                  <a:schemeClr val="hlink"/>
                </a:solidFill>
                <a:uFill>
                  <a:noFill/>
                </a:uFill>
                <a:latin typeface="Poppins"/>
                <a:ea typeface="Poppins"/>
                <a:cs typeface="Poppins"/>
                <a:sym typeface="Poppins"/>
                <a:hlinkClick r:id="rId7"/>
              </a:rPr>
              <a:t>Page 1 of 2</a:t>
            </a:r>
            <a:endParaRPr>
              <a:latin typeface="Poppins"/>
              <a:ea typeface="Poppins"/>
              <a:cs typeface="Poppins"/>
              <a:sym typeface="Poppins"/>
            </a:endParaRPr>
          </a:p>
        </p:txBody>
      </p:sp>
      <p:sp>
        <p:nvSpPr>
          <p:cNvPr id="774" name="Google Shape;774;p6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775" name="Google Shape;775;p67"/>
          <p:cNvPicPr preferRelativeResize="0"/>
          <p:nvPr/>
        </p:nvPicPr>
        <p:blipFill rotWithShape="1">
          <a:blip r:embed="rId9">
            <a:alphaModFix/>
          </a:blip>
          <a:srcRect b="1663" l="0" r="0" t="1663"/>
          <a:stretch/>
        </p:blipFill>
        <p:spPr>
          <a:xfrm>
            <a:off x="7953375" y="305775"/>
            <a:ext cx="1647825" cy="209550"/>
          </a:xfrm>
          <a:prstGeom prst="rect">
            <a:avLst/>
          </a:prstGeom>
          <a:noFill/>
          <a:ln>
            <a:noFill/>
          </a:ln>
        </p:spPr>
      </p:pic>
      <p:grpSp>
        <p:nvGrpSpPr>
          <p:cNvPr id="776" name="Google Shape;776;p67"/>
          <p:cNvGrpSpPr/>
          <p:nvPr/>
        </p:nvGrpSpPr>
        <p:grpSpPr>
          <a:xfrm>
            <a:off x="527725" y="667512"/>
            <a:ext cx="1684375" cy="117000"/>
            <a:chOff x="527725" y="667512"/>
            <a:chExt cx="1684375" cy="117000"/>
          </a:xfrm>
        </p:grpSpPr>
        <p:sp>
          <p:nvSpPr>
            <p:cNvPr id="777" name="Google Shape;777;p6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78" name="Google Shape;778;p67">
              <a:hlinkClick/>
            </p:cNvPr>
            <p:cNvPicPr preferRelativeResize="0"/>
            <p:nvPr/>
          </p:nvPicPr>
          <p:blipFill rotWithShape="1">
            <a:blip r:embed="rId11">
              <a:alphaModFix/>
            </a:blip>
            <a:srcRect b="0" l="9423" r="9415" t="0"/>
            <a:stretch/>
          </p:blipFill>
          <p:spPr>
            <a:xfrm rot="10800000">
              <a:off x="527725" y="680300"/>
              <a:ext cx="147875" cy="86475"/>
            </a:xfrm>
            <a:prstGeom prst="rect">
              <a:avLst/>
            </a:prstGeom>
            <a:noFill/>
            <a:ln>
              <a:noFill/>
            </a:ln>
          </p:spPr>
        </p:pic>
      </p:grpSp>
      <p:pic>
        <p:nvPicPr>
          <p:cNvPr id="779" name="Google Shape;779;p67"/>
          <p:cNvPicPr preferRelativeResize="0"/>
          <p:nvPr/>
        </p:nvPicPr>
        <p:blipFill rotWithShape="1">
          <a:blip r:embed="rId12">
            <a:alphaModFix/>
          </a:blip>
          <a:srcRect b="0" l="26208" r="34547" t="0"/>
          <a:stretch/>
        </p:blipFill>
        <p:spPr>
          <a:xfrm>
            <a:off x="457200" y="4166475"/>
            <a:ext cx="914400" cy="1862849"/>
          </a:xfrm>
          <a:prstGeom prst="rect">
            <a:avLst/>
          </a:prstGeom>
          <a:noFill/>
          <a:ln>
            <a:noFill/>
          </a:ln>
        </p:spPr>
      </p:pic>
      <p:pic>
        <p:nvPicPr>
          <p:cNvPr id="780" name="Google Shape;780;p67"/>
          <p:cNvPicPr preferRelativeResize="0"/>
          <p:nvPr/>
        </p:nvPicPr>
        <p:blipFill rotWithShape="1">
          <a:blip r:embed="rId13">
            <a:alphaModFix/>
          </a:blip>
          <a:srcRect b="0" l="28483" r="16274" t="0"/>
          <a:stretch/>
        </p:blipFill>
        <p:spPr>
          <a:xfrm>
            <a:off x="449175" y="3052150"/>
            <a:ext cx="1154981" cy="1176050"/>
          </a:xfrm>
          <a:prstGeom prst="rect">
            <a:avLst/>
          </a:prstGeom>
          <a:noFill/>
          <a:ln>
            <a:noFill/>
          </a:ln>
        </p:spPr>
      </p:pic>
      <p:pic>
        <p:nvPicPr>
          <p:cNvPr id="781" name="Google Shape;781;p67"/>
          <p:cNvPicPr preferRelativeResize="0"/>
          <p:nvPr/>
        </p:nvPicPr>
        <p:blipFill rotWithShape="1">
          <a:blip r:embed="rId14">
            <a:alphaModFix/>
          </a:blip>
          <a:srcRect b="0" l="29369" r="13394" t="0"/>
          <a:stretch/>
        </p:blipFill>
        <p:spPr>
          <a:xfrm>
            <a:off x="449163" y="2078700"/>
            <a:ext cx="930475" cy="973450"/>
          </a:xfrm>
          <a:prstGeom prst="rect">
            <a:avLst/>
          </a:prstGeom>
          <a:noFill/>
          <a:ln>
            <a:noFill/>
          </a:ln>
        </p:spPr>
      </p:pic>
      <p:graphicFrame>
        <p:nvGraphicFramePr>
          <p:cNvPr id="782" name="Google Shape;782;p67"/>
          <p:cNvGraphicFramePr/>
          <p:nvPr/>
        </p:nvGraphicFramePr>
        <p:xfrm>
          <a:off x="457188" y="1591056"/>
          <a:ext cx="3000000" cy="3000000"/>
        </p:xfrm>
        <a:graphic>
          <a:graphicData uri="http://schemas.openxmlformats.org/drawingml/2006/table">
            <a:tbl>
              <a:tblPr>
                <a:noFill/>
                <a:tableStyleId>{3E445475-E737-46AB-BFD2-043196B319F6}</a:tableStyleId>
              </a:tblPr>
              <a:tblGrid>
                <a:gridCol w="914400"/>
                <a:gridCol w="1350650"/>
                <a:gridCol w="3067625"/>
                <a:gridCol w="1197975"/>
                <a:gridCol w="1288975"/>
                <a:gridCol w="1324375"/>
              </a:tblGrid>
              <a:tr h="3721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734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5"/>
                        </a:rPr>
                        <a:t>Traits &amp; Inheritance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you identify a mysterious fruit?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Foundational for 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b="1"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875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6"/>
                        </a:rPr>
                        <a:t>Trait Variation, Inheritance, &amp; Artificial Selection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What do dogs and pigeons have in common?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45700" marB="45700"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b="1"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b="1"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8037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7"/>
                        </a:rPr>
                        <a:t>Trait Variation, Survival, &amp; Natural Selection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could a lizard’s toes help it survive?</a:t>
                      </a:r>
                      <a:endParaRPr b="1" sz="800">
                        <a:solidFill>
                          <a:schemeClr val="dk1"/>
                        </a:solidFill>
                        <a:latin typeface="Poppins"/>
                        <a:ea typeface="Poppins"/>
                        <a:cs typeface="Poppins"/>
                        <a:sym typeface="Poppins"/>
                      </a:endParaRPr>
                    </a:p>
                  </a:txBody>
                  <a:tcPr marT="45700" marB="45700"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3-LS4-2. </a:t>
                      </a:r>
                      <a:r>
                        <a:rPr lang="en" sz="800">
                          <a:solidFill>
                            <a:schemeClr val="dk1"/>
                          </a:solidFill>
                          <a:latin typeface="Poppins"/>
                          <a:ea typeface="Poppins"/>
                          <a:cs typeface="Poppins"/>
                          <a:sym typeface="Poppins"/>
                        </a:rPr>
                        <a:t>Use evidence to construct an explanation for how the variations in characteristics among individuals of the same species may provide advantages in surviving, finding mates, and reproducing.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3-LS4-3. </a:t>
                      </a:r>
                      <a:r>
                        <a:rPr lang="en" sz="800">
                          <a:solidFill>
                            <a:schemeClr val="dk1"/>
                          </a:solidFill>
                          <a:latin typeface="Poppins"/>
                          <a:ea typeface="Poppins"/>
                          <a:cs typeface="Poppins"/>
                          <a:sym typeface="Poppins"/>
                        </a:rPr>
                        <a:t>Construct an argument with evidence that in a particular habitat some organisms can survive well, some survive less well, and some cannot survive at all.</a:t>
                      </a:r>
                      <a:endParaRPr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LS4.B:</a:t>
                      </a:r>
                      <a:r>
                        <a:rPr lang="en" sz="800">
                          <a:solidFill>
                            <a:schemeClr val="dk1"/>
                          </a:solidFill>
                          <a:latin typeface="Poppins"/>
                          <a:ea typeface="Poppins"/>
                          <a:cs typeface="Poppins"/>
                          <a:sym typeface="Poppins"/>
                        </a:rPr>
                        <a:t> Natural Selection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LS4.C: </a:t>
                      </a:r>
                      <a:r>
                        <a:rPr lang="en" sz="800">
                          <a:solidFill>
                            <a:schemeClr val="dk1"/>
                          </a:solidFill>
                          <a:latin typeface="Poppins"/>
                          <a:ea typeface="Poppins"/>
                          <a:cs typeface="Poppins"/>
                          <a:sym typeface="Poppins"/>
                        </a:rPr>
                        <a:t>Adaptation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4885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783" name="Google Shape;783;p67"/>
          <p:cNvSpPr/>
          <p:nvPr/>
        </p:nvSpPr>
        <p:spPr>
          <a:xfrm>
            <a:off x="449175" y="207869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84" name="Google Shape;784;p67"/>
          <p:cNvSpPr/>
          <p:nvPr/>
        </p:nvSpPr>
        <p:spPr>
          <a:xfrm>
            <a:off x="457200" y="305214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85" name="Google Shape;785;p67"/>
          <p:cNvSpPr/>
          <p:nvPr/>
        </p:nvSpPr>
        <p:spPr>
          <a:xfrm>
            <a:off x="457200" y="422819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86" name="Google Shape;786;p6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0" name="Shape 790"/>
        <p:cNvGrpSpPr/>
        <p:nvPr/>
      </p:nvGrpSpPr>
      <p:grpSpPr>
        <a:xfrm>
          <a:off x="0" y="0"/>
          <a:ext cx="0" cy="0"/>
          <a:chOff x="0" y="0"/>
          <a:chExt cx="0" cy="0"/>
        </a:xfrm>
      </p:grpSpPr>
      <p:pic>
        <p:nvPicPr>
          <p:cNvPr id="791" name="Google Shape;791;p68"/>
          <p:cNvPicPr preferRelativeResize="0"/>
          <p:nvPr/>
        </p:nvPicPr>
        <p:blipFill rotWithShape="1">
          <a:blip r:embed="rId3">
            <a:alphaModFix/>
          </a:blip>
          <a:srcRect b="3959" l="0" r="0" t="3959"/>
          <a:stretch/>
        </p:blipFill>
        <p:spPr>
          <a:xfrm>
            <a:off x="457200" y="2993100"/>
            <a:ext cx="982600" cy="1036275"/>
          </a:xfrm>
          <a:prstGeom prst="rect">
            <a:avLst/>
          </a:prstGeom>
          <a:noFill/>
          <a:ln>
            <a:noFill/>
          </a:ln>
        </p:spPr>
      </p:pic>
      <p:pic>
        <p:nvPicPr>
          <p:cNvPr id="792" name="Google Shape;792;p68"/>
          <p:cNvPicPr preferRelativeResize="0"/>
          <p:nvPr/>
        </p:nvPicPr>
        <p:blipFill rotWithShape="1">
          <a:blip r:embed="rId4">
            <a:alphaModFix/>
          </a:blip>
          <a:srcRect b="46710" l="38080" r="0" t="-289"/>
          <a:stretch/>
        </p:blipFill>
        <p:spPr>
          <a:xfrm>
            <a:off x="448050" y="2078700"/>
            <a:ext cx="914400" cy="914400"/>
          </a:xfrm>
          <a:prstGeom prst="rect">
            <a:avLst/>
          </a:prstGeom>
          <a:noFill/>
          <a:ln>
            <a:noFill/>
          </a:ln>
        </p:spPr>
      </p:pic>
      <p:graphicFrame>
        <p:nvGraphicFramePr>
          <p:cNvPr id="793" name="Google Shape;793;p68"/>
          <p:cNvGraphicFramePr/>
          <p:nvPr/>
        </p:nvGraphicFramePr>
        <p:xfrm>
          <a:off x="457188" y="1591056"/>
          <a:ext cx="3000000" cy="3000000"/>
        </p:xfrm>
        <a:graphic>
          <a:graphicData uri="http://schemas.openxmlformats.org/drawingml/2006/table">
            <a:tbl>
              <a:tblPr>
                <a:noFill/>
                <a:tableStyleId>{3E445475-E737-46AB-BFD2-043196B319F6}</a:tableStyleId>
              </a:tblPr>
              <a:tblGrid>
                <a:gridCol w="914400"/>
                <a:gridCol w="1350650"/>
                <a:gridCol w="2869750"/>
                <a:gridCol w="1361450"/>
                <a:gridCol w="1311900"/>
                <a:gridCol w="1335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Animal Groups &amp;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dogs wag their tails?</a:t>
                      </a:r>
                      <a:endParaRPr b="1" sz="800">
                        <a:solidFill>
                          <a:schemeClr val="dk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3-LS2-1. </a:t>
                      </a:r>
                      <a:r>
                        <a:rPr lang="en" sz="800">
                          <a:solidFill>
                            <a:schemeClr val="dk1"/>
                          </a:solidFill>
                          <a:latin typeface="Poppins"/>
                          <a:ea typeface="Poppins"/>
                          <a:cs typeface="Poppins"/>
                          <a:sym typeface="Poppins"/>
                        </a:rPr>
                        <a:t>Construct an argument that some animals form groups that help members survive.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LS2.D: </a:t>
                      </a:r>
                      <a:r>
                        <a:rPr lang="en" sz="800">
                          <a:solidFill>
                            <a:schemeClr val="dk1"/>
                          </a:solidFill>
                          <a:latin typeface="Poppins"/>
                          <a:ea typeface="Poppins"/>
                          <a:cs typeface="Poppins"/>
                          <a:sym typeface="Poppins"/>
                        </a:rPr>
                        <a:t>Social Interactions and Group Behavior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6">
                            <a:extLst>
                              <a:ext uri="{A12FA001-AC4F-418D-AE19-62706E023703}">
                                <ahyp:hlinkClr val="tx"/>
                              </a:ext>
                            </a:extLst>
                          </a:hlinkClick>
                        </a:rPr>
                        <a:t>Traits &amp; Environmental Variation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long can people (and animals) survive in outer space?</a:t>
                      </a:r>
                      <a:endParaRPr b="1" sz="800">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3-LS3-2. </a:t>
                      </a:r>
                      <a:r>
                        <a:rPr lang="en" sz="800">
                          <a:solidFill>
                            <a:schemeClr val="dk1"/>
                          </a:solidFill>
                          <a:latin typeface="Poppins"/>
                          <a:ea typeface="Poppins"/>
                          <a:cs typeface="Poppins"/>
                          <a:sym typeface="Poppins"/>
                        </a:rPr>
                        <a:t>Use evidence to support the explanation that traits can be influenced by the environment.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94" name="Google Shape;794;p68"/>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95" name="Google Shape;795;p6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96" name="Google Shape;796;p68"/>
          <p:cNvSpPr txBox="1"/>
          <p:nvPr/>
        </p:nvSpPr>
        <p:spPr>
          <a:xfrm>
            <a:off x="457200" y="1143000"/>
            <a:ext cx="6783300" cy="4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7"/>
              </a:rPr>
              <a:t>Heredity, Survival, &amp; Selection </a:t>
            </a:r>
            <a:r>
              <a:rPr lang="en" sz="1200">
                <a:solidFill>
                  <a:schemeClr val="hlink"/>
                </a:solidFill>
                <a:uFill>
                  <a:noFill/>
                </a:uFill>
                <a:latin typeface="Poppins"/>
                <a:ea typeface="Poppins"/>
                <a:cs typeface="Poppins"/>
                <a:sym typeface="Poppins"/>
                <a:hlinkClick r:id="rId8"/>
              </a:rPr>
              <a:t>(Fates of Traits)</a:t>
            </a:r>
            <a:r>
              <a:rPr lang="en">
                <a:solidFill>
                  <a:schemeClr val="hlink"/>
                </a:solidFill>
                <a:uFill>
                  <a:noFill/>
                </a:uFill>
                <a:latin typeface="Poppins"/>
                <a:ea typeface="Poppins"/>
                <a:cs typeface="Poppins"/>
                <a:sym typeface="Poppins"/>
                <a:hlinkClick r:id="rId9"/>
              </a:rPr>
              <a:t> </a:t>
            </a:r>
            <a:r>
              <a:rPr b="1" lang="en" sz="1200">
                <a:solidFill>
                  <a:schemeClr val="hlink"/>
                </a:solidFill>
                <a:uFill>
                  <a:noFill/>
                </a:uFill>
                <a:latin typeface="Poppins"/>
                <a:ea typeface="Poppins"/>
                <a:cs typeface="Poppins"/>
                <a:sym typeface="Poppins"/>
                <a:hlinkClick r:id="rId10"/>
              </a:rPr>
              <a:t>• </a:t>
            </a:r>
            <a:r>
              <a:rPr lang="en" sz="1200">
                <a:solidFill>
                  <a:schemeClr val="hlink"/>
                </a:solidFill>
                <a:uFill>
                  <a:noFill/>
                </a:uFill>
                <a:latin typeface="Poppins"/>
                <a:ea typeface="Poppins"/>
                <a:cs typeface="Poppins"/>
                <a:sym typeface="Poppins"/>
                <a:hlinkClick r:id="rId11"/>
              </a:rPr>
              <a:t>Page 2 of 2</a:t>
            </a:r>
            <a:endParaRPr>
              <a:latin typeface="Poppins"/>
              <a:ea typeface="Poppins"/>
              <a:cs typeface="Poppins"/>
              <a:sym typeface="Poppins"/>
            </a:endParaRPr>
          </a:p>
        </p:txBody>
      </p:sp>
      <p:sp>
        <p:nvSpPr>
          <p:cNvPr id="797" name="Google Shape;797;p68"/>
          <p:cNvSpPr/>
          <p:nvPr/>
        </p:nvSpPr>
        <p:spPr>
          <a:xfrm>
            <a:off x="457200" y="207869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a:t>
            </a:r>
            <a:r>
              <a:rPr b="1" lang="en" sz="800">
                <a:solidFill>
                  <a:schemeClr val="lt1"/>
                </a:solidFill>
                <a:latin typeface="Poppins"/>
                <a:ea typeface="Poppins"/>
                <a:cs typeface="Poppins"/>
                <a:sym typeface="Poppins"/>
              </a:rPr>
              <a:t>4</a:t>
            </a:r>
            <a:endParaRPr b="1" sz="800">
              <a:solidFill>
                <a:schemeClr val="lt1"/>
              </a:solidFill>
              <a:latin typeface="Poppins"/>
              <a:ea typeface="Poppins"/>
              <a:cs typeface="Poppins"/>
              <a:sym typeface="Poppins"/>
            </a:endParaRPr>
          </a:p>
        </p:txBody>
      </p:sp>
      <p:sp>
        <p:nvSpPr>
          <p:cNvPr id="798" name="Google Shape;798;p68"/>
          <p:cNvSpPr/>
          <p:nvPr/>
        </p:nvSpPr>
        <p:spPr>
          <a:xfrm>
            <a:off x="457200" y="29930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a:t>
            </a:r>
            <a:r>
              <a:rPr b="1" lang="en" sz="800">
                <a:solidFill>
                  <a:schemeClr val="lt1"/>
                </a:solidFill>
                <a:latin typeface="Poppins"/>
                <a:ea typeface="Poppins"/>
                <a:cs typeface="Poppins"/>
                <a:sym typeface="Poppins"/>
              </a:rPr>
              <a:t>5</a:t>
            </a:r>
            <a:endParaRPr b="1" sz="800">
              <a:solidFill>
                <a:schemeClr val="lt1"/>
              </a:solidFill>
              <a:latin typeface="Poppins"/>
              <a:ea typeface="Poppins"/>
              <a:cs typeface="Poppins"/>
              <a:sym typeface="Poppins"/>
            </a:endParaRPr>
          </a:p>
        </p:txBody>
      </p:sp>
      <p:sp>
        <p:nvSpPr>
          <p:cNvPr id="799" name="Google Shape;799;p6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800" name="Google Shape;800;p6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01" name="Google Shape;801;p68"/>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802" name="Google Shape;802;p68"/>
          <p:cNvGrpSpPr/>
          <p:nvPr/>
        </p:nvGrpSpPr>
        <p:grpSpPr>
          <a:xfrm>
            <a:off x="527725" y="667512"/>
            <a:ext cx="1684375" cy="117000"/>
            <a:chOff x="527725" y="667512"/>
            <a:chExt cx="1684375" cy="117000"/>
          </a:xfrm>
        </p:grpSpPr>
        <p:sp>
          <p:nvSpPr>
            <p:cNvPr id="803" name="Google Shape;803;p6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04" name="Google Shape;804;p68">
              <a:hlinkClick/>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8" name="Shape 808"/>
        <p:cNvGrpSpPr/>
        <p:nvPr/>
      </p:nvGrpSpPr>
      <p:grpSpPr>
        <a:xfrm>
          <a:off x="0" y="0"/>
          <a:ext cx="0" cy="0"/>
          <a:chOff x="0" y="0"/>
          <a:chExt cx="0" cy="0"/>
        </a:xfrm>
      </p:grpSpPr>
      <p:pic>
        <p:nvPicPr>
          <p:cNvPr id="809" name="Google Shape;809;p69"/>
          <p:cNvPicPr preferRelativeResize="0"/>
          <p:nvPr/>
        </p:nvPicPr>
        <p:blipFill rotWithShape="1">
          <a:blip r:embed="rId3">
            <a:alphaModFix/>
          </a:blip>
          <a:srcRect b="2634" l="0" r="0" t="2624"/>
          <a:stretch/>
        </p:blipFill>
        <p:spPr>
          <a:xfrm>
            <a:off x="448050" y="4027850"/>
            <a:ext cx="982600" cy="1036300"/>
          </a:xfrm>
          <a:prstGeom prst="rect">
            <a:avLst/>
          </a:prstGeom>
          <a:noFill/>
          <a:ln>
            <a:noFill/>
          </a:ln>
        </p:spPr>
      </p:pic>
      <p:pic>
        <p:nvPicPr>
          <p:cNvPr id="810" name="Google Shape;810;p69"/>
          <p:cNvPicPr preferRelativeResize="0"/>
          <p:nvPr/>
        </p:nvPicPr>
        <p:blipFill rotWithShape="1">
          <a:blip r:embed="rId4">
            <a:alphaModFix/>
          </a:blip>
          <a:srcRect b="0" l="4354" r="4363" t="0"/>
          <a:stretch/>
        </p:blipFill>
        <p:spPr>
          <a:xfrm>
            <a:off x="448050" y="2991575"/>
            <a:ext cx="914400" cy="1036300"/>
          </a:xfrm>
          <a:prstGeom prst="rect">
            <a:avLst/>
          </a:prstGeom>
          <a:noFill/>
          <a:ln>
            <a:noFill/>
          </a:ln>
        </p:spPr>
      </p:pic>
      <p:pic>
        <p:nvPicPr>
          <p:cNvPr id="811" name="Google Shape;811;p69"/>
          <p:cNvPicPr preferRelativeResize="0"/>
          <p:nvPr/>
        </p:nvPicPr>
        <p:blipFill rotWithShape="1">
          <a:blip r:embed="rId5">
            <a:alphaModFix/>
          </a:blip>
          <a:srcRect b="0" l="9788" r="9788" t="0"/>
          <a:stretch/>
        </p:blipFill>
        <p:spPr>
          <a:xfrm>
            <a:off x="448050" y="2066550"/>
            <a:ext cx="982600" cy="914400"/>
          </a:xfrm>
          <a:prstGeom prst="rect">
            <a:avLst/>
          </a:prstGeom>
          <a:noFill/>
          <a:ln>
            <a:noFill/>
          </a:ln>
        </p:spPr>
      </p:pic>
      <p:graphicFrame>
        <p:nvGraphicFramePr>
          <p:cNvPr id="812" name="Google Shape;812;p69"/>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3037325"/>
                <a:gridCol w="1259175"/>
                <a:gridCol w="1272525"/>
                <a:gridCol w="1351875"/>
              </a:tblGrid>
              <a:tr h="4251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7972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Water Cycle &amp; States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7"/>
                        </a:rPr>
                        <a:t>Where do clouds come from?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Foundational for 3-ESS2-1.</a:t>
                      </a:r>
                      <a:r>
                        <a:rPr lang="en" sz="800">
                          <a:solidFill>
                            <a:schemeClr val="dk1"/>
                          </a:solidFill>
                          <a:highlight>
                            <a:srgbClr val="EAEADF"/>
                          </a:highlight>
                          <a:latin typeface="Poppins"/>
                          <a:ea typeface="Poppins"/>
                          <a:cs typeface="Poppins"/>
                          <a:sym typeface="Poppins"/>
                        </a:rPr>
                        <a:t> Represent data in tables and graphical displays to describe typical weather conditions expected during a particular season.</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035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Local Weather Patterns &amp; Weather Prediction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can we predict when it’s going to storm?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Foundational for 3-ESS2-1.</a:t>
                      </a:r>
                      <a:r>
                        <a:rPr lang="en" sz="800">
                          <a:solidFill>
                            <a:schemeClr val="dk1"/>
                          </a:solidFill>
                          <a:highlight>
                            <a:srgbClr val="FFFFFF"/>
                          </a:highlight>
                          <a:latin typeface="Poppins"/>
                          <a:ea typeface="Poppins"/>
                          <a:cs typeface="Poppins"/>
                          <a:sym typeface="Poppins"/>
                        </a:rPr>
                        <a:t> Represent data in tables and graphical displays to describe typical weather conditions expected during a particular season.</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035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Seasonal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Where’s the best place to build a snow fort?</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3-ESS2-1.</a:t>
                      </a:r>
                      <a:r>
                        <a:rPr lang="en" sz="800">
                          <a:solidFill>
                            <a:schemeClr val="dk1"/>
                          </a:solidFill>
                          <a:highlight>
                            <a:srgbClr val="EAEADF"/>
                          </a:highlight>
                          <a:latin typeface="Poppins"/>
                          <a:ea typeface="Poppins"/>
                          <a:cs typeface="Poppins"/>
                          <a:sym typeface="Poppins"/>
                        </a:rPr>
                        <a:t> Represent data in tables and graphical displays to describe typical weather conditions expected during a particular season.</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44517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813" name="Google Shape;813;p69"/>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814" name="Google Shape;814;p6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815" name="Google Shape;815;p69"/>
          <p:cNvSpPr/>
          <p:nvPr/>
        </p:nvSpPr>
        <p:spPr>
          <a:xfrm>
            <a:off x="457200" y="40385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816" name="Google Shape;816;p69"/>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17" name="Google Shape;817;p6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Earth &amp; Space Science</a:t>
            </a:r>
            <a:endParaRPr sz="1200">
              <a:latin typeface="Poppins"/>
              <a:ea typeface="Poppins"/>
              <a:cs typeface="Poppins"/>
              <a:sym typeface="Poppins"/>
            </a:endParaRPr>
          </a:p>
        </p:txBody>
      </p:sp>
      <p:sp>
        <p:nvSpPr>
          <p:cNvPr id="818" name="Google Shape;818;p6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5">
                  <a:extLst>
                    <a:ext uri="{A12FA001-AC4F-418D-AE19-62706E023703}">
                      <ahyp:hlinkClr val="tx"/>
                    </a:ext>
                  </a:extLst>
                </a:hlinkClick>
              </a:rPr>
              <a:t>Weather &amp; Climate </a:t>
            </a:r>
            <a:r>
              <a:rPr lang="en" sz="1200">
                <a:solidFill>
                  <a:schemeClr val="dk1"/>
                </a:solidFill>
                <a:uFill>
                  <a:noFill/>
                </a:uFill>
                <a:latin typeface="Poppins"/>
                <a:ea typeface="Poppins"/>
                <a:cs typeface="Poppins"/>
                <a:sym typeface="Poppins"/>
                <a:hlinkClick r:id="rId16">
                  <a:extLst>
                    <a:ext uri="{A12FA001-AC4F-418D-AE19-62706E023703}">
                      <ahyp:hlinkClr val="tx"/>
                    </a:ext>
                  </a:extLst>
                </a:hlinkClick>
              </a:rPr>
              <a:t>(Stormy Skies)</a:t>
            </a:r>
            <a:r>
              <a:rPr b="1" lang="en" sz="1200">
                <a:latin typeface="Poppins"/>
                <a:ea typeface="Poppins"/>
                <a:cs typeface="Poppins"/>
                <a:sym typeface="Poppins"/>
              </a:rPr>
              <a:t> • </a:t>
            </a:r>
            <a:r>
              <a:rPr lang="en" sz="1200">
                <a:latin typeface="Poppins"/>
                <a:ea typeface="Poppins"/>
                <a:cs typeface="Poppins"/>
                <a:sym typeface="Poppins"/>
              </a:rPr>
              <a:t>Page 1 of 2</a:t>
            </a:r>
            <a:endParaRPr sz="1200">
              <a:latin typeface="Poppins"/>
              <a:ea typeface="Poppins"/>
              <a:cs typeface="Poppins"/>
              <a:sym typeface="Poppins"/>
            </a:endParaRPr>
          </a:p>
        </p:txBody>
      </p:sp>
      <p:sp>
        <p:nvSpPr>
          <p:cNvPr id="819" name="Google Shape;819;p6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820" name="Google Shape;820;p6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21" name="Google Shape;821;p69"/>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822" name="Google Shape;822;p69"/>
          <p:cNvGrpSpPr/>
          <p:nvPr/>
        </p:nvGrpSpPr>
        <p:grpSpPr>
          <a:xfrm>
            <a:off x="527725" y="667512"/>
            <a:ext cx="1684375" cy="117000"/>
            <a:chOff x="527725" y="667512"/>
            <a:chExt cx="1684375" cy="117000"/>
          </a:xfrm>
        </p:grpSpPr>
        <p:sp>
          <p:nvSpPr>
            <p:cNvPr id="823" name="Google Shape;823;p6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24" name="Google Shape;824;p69">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8" name="Shape 828"/>
        <p:cNvGrpSpPr/>
        <p:nvPr/>
      </p:nvGrpSpPr>
      <p:grpSpPr>
        <a:xfrm>
          <a:off x="0" y="0"/>
          <a:ext cx="0" cy="0"/>
          <a:chOff x="0" y="0"/>
          <a:chExt cx="0" cy="0"/>
        </a:xfrm>
      </p:grpSpPr>
      <p:pic>
        <p:nvPicPr>
          <p:cNvPr id="829" name="Google Shape;829;p70"/>
          <p:cNvPicPr preferRelativeResize="0"/>
          <p:nvPr/>
        </p:nvPicPr>
        <p:blipFill rotWithShape="1">
          <a:blip r:embed="rId3">
            <a:alphaModFix/>
          </a:blip>
          <a:srcRect b="0" l="49093" r="25001" t="0"/>
          <a:stretch/>
        </p:blipFill>
        <p:spPr>
          <a:xfrm>
            <a:off x="448050" y="3113500"/>
            <a:ext cx="982600" cy="2133576"/>
          </a:xfrm>
          <a:prstGeom prst="rect">
            <a:avLst/>
          </a:prstGeom>
          <a:noFill/>
          <a:ln>
            <a:noFill/>
          </a:ln>
        </p:spPr>
      </p:pic>
      <p:pic>
        <p:nvPicPr>
          <p:cNvPr id="830" name="Google Shape;830;p70"/>
          <p:cNvPicPr preferRelativeResize="0"/>
          <p:nvPr/>
        </p:nvPicPr>
        <p:blipFill rotWithShape="1">
          <a:blip r:embed="rId4">
            <a:alphaModFix/>
          </a:blip>
          <a:srcRect b="3506" l="0" r="0" t="3506"/>
          <a:stretch/>
        </p:blipFill>
        <p:spPr>
          <a:xfrm>
            <a:off x="448050" y="2066550"/>
            <a:ext cx="982600" cy="1046950"/>
          </a:xfrm>
          <a:prstGeom prst="rect">
            <a:avLst/>
          </a:prstGeom>
          <a:noFill/>
          <a:ln>
            <a:noFill/>
          </a:ln>
        </p:spPr>
      </p:pic>
      <p:graphicFrame>
        <p:nvGraphicFramePr>
          <p:cNvPr id="831" name="Google Shape;831;p70"/>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3056375"/>
                <a:gridCol w="1240125"/>
                <a:gridCol w="1302475"/>
                <a:gridCol w="13219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5"/>
                        </a:rPr>
                        <a:t>Climate &amp; Global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6"/>
                        </a:rPr>
                        <a:t>Why are some places always hot?</a:t>
                      </a:r>
                      <a:endParaRPr b="1" i="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3-ESS2-2. </a:t>
                      </a:r>
                      <a:r>
                        <a:rPr lang="en" sz="800">
                          <a:solidFill>
                            <a:schemeClr val="dk1"/>
                          </a:solidFill>
                          <a:highlight>
                            <a:srgbClr val="EAEADF"/>
                          </a:highlight>
                          <a:latin typeface="Poppins"/>
                          <a:ea typeface="Poppins"/>
                          <a:cs typeface="Poppins"/>
                          <a:sym typeface="Poppins"/>
                        </a:rPr>
                        <a:t>Obtain and combine information to describe climates in different regions of the world.</a:t>
                      </a:r>
                      <a:br>
                        <a:rPr lang="en" sz="800">
                          <a:solidFill>
                            <a:schemeClr val="dk1"/>
                          </a:solidFill>
                          <a:highlight>
                            <a:srgbClr val="FFFF00"/>
                          </a:highlight>
                          <a:latin typeface="Poppins"/>
                          <a:ea typeface="Poppins"/>
                          <a:cs typeface="Poppins"/>
                          <a:sym typeface="Poppins"/>
                        </a:rPr>
                      </a:br>
                      <a:br>
                        <a:rPr lang="en" sz="800">
                          <a:solidFill>
                            <a:schemeClr val="dk1"/>
                          </a:solidFill>
                          <a:highlight>
                            <a:srgbClr val="FFFF00"/>
                          </a:highlight>
                          <a:latin typeface="Poppins"/>
                          <a:ea typeface="Poppins"/>
                          <a:cs typeface="Poppins"/>
                          <a:sym typeface="Poppins"/>
                        </a:rPr>
                      </a:br>
                      <a:r>
                        <a:rPr b="1" lang="en" sz="800">
                          <a:solidFill>
                            <a:schemeClr val="dk1"/>
                          </a:solidFill>
                          <a:highlight>
                            <a:srgbClr val="EAEADF"/>
                          </a:highlight>
                          <a:latin typeface="Poppins"/>
                          <a:ea typeface="Poppins"/>
                          <a:cs typeface="Poppins"/>
                          <a:sym typeface="Poppins"/>
                        </a:rPr>
                        <a:t>3-ESS2-1.</a:t>
                      </a:r>
                      <a:r>
                        <a:rPr lang="en" sz="800">
                          <a:solidFill>
                            <a:schemeClr val="dk1"/>
                          </a:solidFill>
                          <a:highlight>
                            <a:srgbClr val="EAEADF"/>
                          </a:highlight>
                          <a:latin typeface="Poppins"/>
                          <a:ea typeface="Poppins"/>
                          <a:cs typeface="Poppins"/>
                          <a:sym typeface="Poppins"/>
                        </a:rPr>
                        <a:t> Represent data in tables and graphical displays to describe typical weather conditions expected during a particular season.</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Natural Hazards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you keep a house from blowing away in a windstorm?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3-ESS3-1. </a:t>
                      </a:r>
                      <a:r>
                        <a:rPr lang="en" sz="800">
                          <a:solidFill>
                            <a:schemeClr val="dk1"/>
                          </a:solidFill>
                          <a:highlight>
                            <a:srgbClr val="FFFFFF"/>
                          </a:highlight>
                          <a:latin typeface="Poppins"/>
                          <a:ea typeface="Poppins"/>
                          <a:cs typeface="Poppins"/>
                          <a:sym typeface="Poppins"/>
                        </a:rPr>
                        <a:t>Make a claim about the merit of a design solution that reduces the impacts of a weather-related hazard.</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3-5-ETS1-1. </a:t>
                      </a:r>
                      <a:r>
                        <a:rPr lang="en" sz="800">
                          <a:solidFill>
                            <a:schemeClr val="dk1"/>
                          </a:solidFill>
                          <a:highlight>
                            <a:srgbClr val="FFFFFF"/>
                          </a:highlight>
                          <a:latin typeface="Poppins"/>
                          <a:ea typeface="Poppins"/>
                          <a:cs typeface="Poppins"/>
                          <a:sym typeface="Poppins"/>
                        </a:rPr>
                        <a:t>Define a simple design problem reflecting a need or a want that includes specified criteria for success and constraints on materials, time, or cost.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3-5-ETS1-2. </a:t>
                      </a:r>
                      <a:r>
                        <a:rPr lang="en" sz="800">
                          <a:solidFill>
                            <a:schemeClr val="dk1"/>
                          </a:solidFill>
                          <a:highlight>
                            <a:srgbClr val="FFFFFF"/>
                          </a:highlight>
                          <a:latin typeface="Poppins"/>
                          <a:ea typeface="Poppins"/>
                          <a:cs typeface="Poppins"/>
                          <a:sym typeface="Poppins"/>
                        </a:rPr>
                        <a:t>Generate and compare multiple possible solutions to a problem based on how well each is likely to meet the criteria and constraints of the problem.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3-5-ETS1-3. </a:t>
                      </a:r>
                      <a:r>
                        <a:rPr lang="en" sz="800">
                          <a:solidFill>
                            <a:schemeClr val="dk1"/>
                          </a:solidFill>
                          <a:highlight>
                            <a:srgbClr val="FFFFFF"/>
                          </a:highlight>
                          <a:latin typeface="Poppins"/>
                          <a:ea typeface="Poppins"/>
                          <a:cs typeface="Poppins"/>
                          <a:sym typeface="Poppins"/>
                        </a:rPr>
                        <a:t>Plan and carry out fair tests in which variables are controlled and failure points are considered to identify aspects of a model or prototype that can be improved.</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832" name="Google Shape;832;p70"/>
          <p:cNvSpPr/>
          <p:nvPr/>
        </p:nvSpPr>
        <p:spPr>
          <a:xfrm>
            <a:off x="457200" y="31134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833" name="Google Shape;833;p70"/>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834" name="Google Shape;834;p70"/>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35" name="Google Shape;835;p7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Earth &amp; Space Science</a:t>
            </a:r>
            <a:endParaRPr sz="1200">
              <a:latin typeface="Poppins"/>
              <a:ea typeface="Poppins"/>
              <a:cs typeface="Poppins"/>
              <a:sym typeface="Poppins"/>
            </a:endParaRPr>
          </a:p>
        </p:txBody>
      </p:sp>
      <p:sp>
        <p:nvSpPr>
          <p:cNvPr id="836" name="Google Shape;836;p7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1">
                  <a:extLst>
                    <a:ext uri="{A12FA001-AC4F-418D-AE19-62706E023703}">
                      <ahyp:hlinkClr val="tx"/>
                    </a:ext>
                  </a:extLst>
                </a:hlinkClick>
              </a:rPr>
              <a:t>Weather &amp; Climate </a:t>
            </a:r>
            <a:r>
              <a:rPr lang="en" sz="1200">
                <a:solidFill>
                  <a:schemeClr val="dk1"/>
                </a:solidFill>
                <a:uFill>
                  <a:noFill/>
                </a:uFill>
                <a:latin typeface="Poppins"/>
                <a:ea typeface="Poppins"/>
                <a:cs typeface="Poppins"/>
                <a:sym typeface="Poppins"/>
                <a:hlinkClick r:id="rId12">
                  <a:extLst>
                    <a:ext uri="{A12FA001-AC4F-418D-AE19-62706E023703}">
                      <ahyp:hlinkClr val="tx"/>
                    </a:ext>
                  </a:extLst>
                </a:hlinkClick>
              </a:rPr>
              <a:t>(Stormy Skies)</a:t>
            </a:r>
            <a:r>
              <a:rPr b="1" lang="en">
                <a:latin typeface="Poppins"/>
                <a:ea typeface="Poppins"/>
                <a:cs typeface="Poppins"/>
                <a:sym typeface="Poppins"/>
              </a:rPr>
              <a:t> • </a:t>
            </a:r>
            <a:r>
              <a:rPr lang="en" sz="1200">
                <a:solidFill>
                  <a:schemeClr val="dk1"/>
                </a:solidFill>
                <a:latin typeface="Poppins"/>
                <a:ea typeface="Poppins"/>
                <a:cs typeface="Poppins"/>
                <a:sym typeface="Poppins"/>
              </a:rPr>
              <a:t>Page 2 of 2</a:t>
            </a:r>
            <a:endParaRPr b="1">
              <a:latin typeface="Poppins"/>
              <a:ea typeface="Poppins"/>
              <a:cs typeface="Poppins"/>
              <a:sym typeface="Poppins"/>
            </a:endParaRPr>
          </a:p>
        </p:txBody>
      </p:sp>
      <p:sp>
        <p:nvSpPr>
          <p:cNvPr id="837" name="Google Shape;837;p7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838" name="Google Shape;838;p7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39" name="Google Shape;839;p70"/>
          <p:cNvPicPr preferRelativeResize="0"/>
          <p:nvPr/>
        </p:nvPicPr>
        <p:blipFill rotWithShape="1">
          <a:blip r:embed="rId14">
            <a:alphaModFix/>
          </a:blip>
          <a:srcRect b="1663" l="0" r="0" t="1663"/>
          <a:stretch/>
        </p:blipFill>
        <p:spPr>
          <a:xfrm>
            <a:off x="7953375" y="305775"/>
            <a:ext cx="1647825" cy="209550"/>
          </a:xfrm>
          <a:prstGeom prst="rect">
            <a:avLst/>
          </a:prstGeom>
          <a:noFill/>
          <a:ln>
            <a:noFill/>
          </a:ln>
        </p:spPr>
      </p:pic>
      <p:grpSp>
        <p:nvGrpSpPr>
          <p:cNvPr id="840" name="Google Shape;840;p70"/>
          <p:cNvGrpSpPr/>
          <p:nvPr/>
        </p:nvGrpSpPr>
        <p:grpSpPr>
          <a:xfrm>
            <a:off x="527725" y="667512"/>
            <a:ext cx="1684375" cy="117000"/>
            <a:chOff x="527725" y="667512"/>
            <a:chExt cx="1684375" cy="117000"/>
          </a:xfrm>
        </p:grpSpPr>
        <p:sp>
          <p:nvSpPr>
            <p:cNvPr id="841" name="Google Shape;841;p7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42" name="Google Shape;842;p70">
              <a:hlinkClick action="ppaction://hlinksldjump" r:id="rId16"/>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6" name="Shape 846"/>
        <p:cNvGrpSpPr/>
        <p:nvPr/>
      </p:nvGrpSpPr>
      <p:grpSpPr>
        <a:xfrm>
          <a:off x="0" y="0"/>
          <a:ext cx="0" cy="0"/>
          <a:chOff x="0" y="0"/>
          <a:chExt cx="0" cy="0"/>
        </a:xfrm>
      </p:grpSpPr>
      <p:pic>
        <p:nvPicPr>
          <p:cNvPr id="847" name="Google Shape;847;p71"/>
          <p:cNvPicPr preferRelativeResize="0"/>
          <p:nvPr/>
        </p:nvPicPr>
        <p:blipFill rotWithShape="1">
          <a:blip r:embed="rId3">
            <a:alphaModFix/>
          </a:blip>
          <a:srcRect b="16535" l="39458" r="16023" t="0"/>
          <a:stretch/>
        </p:blipFill>
        <p:spPr>
          <a:xfrm>
            <a:off x="448050" y="4856825"/>
            <a:ext cx="982598" cy="1082025"/>
          </a:xfrm>
          <a:prstGeom prst="rect">
            <a:avLst/>
          </a:prstGeom>
          <a:noFill/>
          <a:ln>
            <a:noFill/>
          </a:ln>
        </p:spPr>
      </p:pic>
      <p:pic>
        <p:nvPicPr>
          <p:cNvPr id="848" name="Google Shape;848;p71"/>
          <p:cNvPicPr preferRelativeResize="0"/>
          <p:nvPr/>
        </p:nvPicPr>
        <p:blipFill rotWithShape="1">
          <a:blip r:embed="rId4">
            <a:alphaModFix/>
          </a:blip>
          <a:srcRect b="0" l="34643" r="34646" t="0"/>
          <a:stretch/>
        </p:blipFill>
        <p:spPr>
          <a:xfrm>
            <a:off x="448050" y="3113500"/>
            <a:ext cx="982598" cy="1789050"/>
          </a:xfrm>
          <a:prstGeom prst="rect">
            <a:avLst/>
          </a:prstGeom>
          <a:noFill/>
          <a:ln>
            <a:noFill/>
          </a:ln>
        </p:spPr>
      </p:pic>
      <p:pic>
        <p:nvPicPr>
          <p:cNvPr id="849" name="Google Shape;849;p71"/>
          <p:cNvPicPr preferRelativeResize="0"/>
          <p:nvPr/>
        </p:nvPicPr>
        <p:blipFill rotWithShape="1">
          <a:blip r:embed="rId5">
            <a:alphaModFix/>
          </a:blip>
          <a:srcRect b="0" l="23944" r="23949" t="0"/>
          <a:stretch/>
        </p:blipFill>
        <p:spPr>
          <a:xfrm>
            <a:off x="448050" y="2066550"/>
            <a:ext cx="982600" cy="1046949"/>
          </a:xfrm>
          <a:prstGeom prst="rect">
            <a:avLst/>
          </a:prstGeom>
          <a:noFill/>
          <a:ln>
            <a:noFill/>
          </a:ln>
        </p:spPr>
      </p:pic>
      <p:graphicFrame>
        <p:nvGraphicFramePr>
          <p:cNvPr id="850" name="Google Shape;850;p71"/>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3000400"/>
                <a:gridCol w="1305625"/>
                <a:gridCol w="1275925"/>
                <a:gridCol w="1338950"/>
              </a:tblGrid>
              <a:tr h="461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656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Balanced &amp; Unbalanced Forces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7"/>
                        </a:rPr>
                        <a:t>How could you win a tug-of-war against a bunch of adults?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3-PS2-1.</a:t>
                      </a:r>
                      <a:r>
                        <a:rPr lang="en" sz="800">
                          <a:solidFill>
                            <a:schemeClr val="dk1"/>
                          </a:solidFill>
                          <a:highlight>
                            <a:srgbClr val="EAEADF"/>
                          </a:highlight>
                          <a:latin typeface="Poppins"/>
                          <a:ea typeface="Poppins"/>
                          <a:cs typeface="Poppins"/>
                          <a:sym typeface="Poppins"/>
                        </a:rPr>
                        <a:t> Plan and conduct an investigation to provide evidence of the effects of balanced and unbalanced forces on the motion of an object. </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789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Balanced Forces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What makes bridges so strong?</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3-5-ETS1-1. </a:t>
                      </a:r>
                      <a:r>
                        <a:rPr lang="en" sz="800">
                          <a:solidFill>
                            <a:schemeClr val="dk1"/>
                          </a:solidFill>
                          <a:highlight>
                            <a:srgbClr val="FFFFFF"/>
                          </a:highlight>
                          <a:latin typeface="Poppins"/>
                          <a:ea typeface="Poppins"/>
                          <a:cs typeface="Poppins"/>
                          <a:sym typeface="Poppins"/>
                        </a:rPr>
                        <a:t>Define a simple design problem reflecting a need or a want that includes specified criteria for success and constraints on materials, time, or cost.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3-5-ETS1-2. </a:t>
                      </a:r>
                      <a:r>
                        <a:rPr lang="en" sz="800">
                          <a:solidFill>
                            <a:schemeClr val="dk1"/>
                          </a:solidFill>
                          <a:highlight>
                            <a:srgbClr val="FFFFFF"/>
                          </a:highlight>
                          <a:latin typeface="Poppins"/>
                          <a:ea typeface="Poppins"/>
                          <a:cs typeface="Poppins"/>
                          <a:sym typeface="Poppins"/>
                        </a:rPr>
                        <a:t>Generate and compare multiple possible solutions to a problem based on how well each is likely to meet the criteria and constraints of the problem.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3-5-ETS1-3. </a:t>
                      </a:r>
                      <a:r>
                        <a:rPr lang="en" sz="800">
                          <a:solidFill>
                            <a:schemeClr val="dk1"/>
                          </a:solidFill>
                          <a:highlight>
                            <a:srgbClr val="FFFFFF"/>
                          </a:highlight>
                          <a:latin typeface="Poppins"/>
                          <a:ea typeface="Poppins"/>
                          <a:cs typeface="Poppins"/>
                          <a:sym typeface="Poppins"/>
                        </a:rPr>
                        <a:t>Plan and carry out fair tests in which variables are controlled and failure points are considered to identify aspects of a model or prototype that can be improved.</a:t>
                      </a:r>
                      <a:endParaRPr sz="800" strike="sngStrike">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81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Patterns of Motion, Gravity, &amp; Friction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How </a:t>
                      </a:r>
                      <a:r>
                        <a:rPr lang="en" sz="800">
                          <a:solidFill>
                            <a:schemeClr val="hlink"/>
                          </a:solidFill>
                          <a:uFill>
                            <a:noFill/>
                          </a:uFill>
                          <a:latin typeface="Poppins"/>
                          <a:ea typeface="Poppins"/>
                          <a:cs typeface="Poppins"/>
                          <a:sym typeface="Poppins"/>
                          <a:hlinkClick r:id="rId12"/>
                        </a:rPr>
                        <a:t>high</a:t>
                      </a:r>
                      <a:r>
                        <a:rPr lang="en" sz="800">
                          <a:solidFill>
                            <a:schemeClr val="hlink"/>
                          </a:solidFill>
                          <a:uFill>
                            <a:noFill/>
                          </a:uFill>
                          <a:latin typeface="Poppins"/>
                          <a:ea typeface="Poppins"/>
                          <a:cs typeface="Poppins"/>
                          <a:sym typeface="Poppins"/>
                          <a:hlinkClick r:id="rId13"/>
                        </a:rPr>
                        <a:t> can you swing on a flying trapeze?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3-PS2-2. </a:t>
                      </a:r>
                      <a:r>
                        <a:rPr lang="en" sz="800">
                          <a:solidFill>
                            <a:schemeClr val="dk1"/>
                          </a:solidFill>
                          <a:highlight>
                            <a:srgbClr val="EAEADF"/>
                          </a:highlight>
                          <a:latin typeface="Poppins"/>
                          <a:ea typeface="Poppins"/>
                          <a:cs typeface="Poppins"/>
                          <a:sym typeface="Poppins"/>
                        </a:rPr>
                        <a:t>Make observations and/or measurements of an object’s motion to provide evidence that a pattern can be used to predict future motion.</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5916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851" name="Google Shape;851;p71"/>
          <p:cNvSpPr/>
          <p:nvPr/>
        </p:nvSpPr>
        <p:spPr>
          <a:xfrm>
            <a:off x="457200" y="311810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852" name="Google Shape;852;p71"/>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853" name="Google Shape;853;p71"/>
          <p:cNvSpPr/>
          <p:nvPr/>
        </p:nvSpPr>
        <p:spPr>
          <a:xfrm>
            <a:off x="457200" y="490118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854" name="Google Shape;854;p71"/>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55" name="Google Shape;855;p7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Physical Science</a:t>
            </a:r>
            <a:endParaRPr sz="1200">
              <a:latin typeface="Poppins"/>
              <a:ea typeface="Poppins"/>
              <a:cs typeface="Poppins"/>
              <a:sym typeface="Poppins"/>
            </a:endParaRPr>
          </a:p>
        </p:txBody>
      </p:sp>
      <p:sp>
        <p:nvSpPr>
          <p:cNvPr id="856" name="Google Shape;856;p7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7"/>
              </a:rPr>
              <a:t>Forces, Motion, &amp; Magnets </a:t>
            </a:r>
            <a:r>
              <a:rPr lang="en" sz="1200">
                <a:solidFill>
                  <a:schemeClr val="hlink"/>
                </a:solidFill>
                <a:uFill>
                  <a:noFill/>
                </a:uFill>
                <a:latin typeface="Poppins"/>
                <a:ea typeface="Poppins"/>
                <a:cs typeface="Poppins"/>
                <a:sym typeface="Poppins"/>
                <a:hlinkClick r:id="rId18"/>
              </a:rPr>
              <a:t>(Invisible Forces)</a:t>
            </a:r>
            <a:r>
              <a:rPr b="1" lang="en" sz="1200">
                <a:solidFill>
                  <a:schemeClr val="hlink"/>
                </a:solidFill>
                <a:uFill>
                  <a:noFill/>
                </a:uFill>
                <a:latin typeface="Poppins"/>
                <a:ea typeface="Poppins"/>
                <a:cs typeface="Poppins"/>
                <a:sym typeface="Poppins"/>
                <a:hlinkClick r:id="rId19"/>
              </a:rPr>
              <a:t> • </a:t>
            </a:r>
            <a:r>
              <a:rPr lang="en" sz="1200">
                <a:solidFill>
                  <a:schemeClr val="hlink"/>
                </a:solidFill>
                <a:uFill>
                  <a:noFill/>
                </a:uFill>
                <a:latin typeface="Poppins"/>
                <a:ea typeface="Poppins"/>
                <a:cs typeface="Poppins"/>
                <a:sym typeface="Poppins"/>
                <a:hlinkClick r:id="rId20"/>
              </a:rPr>
              <a:t>Page 1 of 2</a:t>
            </a:r>
            <a:endParaRPr sz="1200">
              <a:latin typeface="Poppins"/>
              <a:ea typeface="Poppins"/>
              <a:cs typeface="Poppins"/>
              <a:sym typeface="Poppins"/>
            </a:endParaRPr>
          </a:p>
        </p:txBody>
      </p:sp>
      <p:sp>
        <p:nvSpPr>
          <p:cNvPr id="857" name="Google Shape;857;p7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858" name="Google Shape;858;p7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
        <p:nvSpPr>
          <p:cNvPr id="859" name="Google Shape;859;p71"/>
          <p:cNvSpPr txBox="1"/>
          <p:nvPr/>
        </p:nvSpPr>
        <p:spPr>
          <a:xfrm>
            <a:off x="5623560" y="6949440"/>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860" name="Google Shape;860;p71"/>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861" name="Google Shape;861;p71"/>
          <p:cNvGrpSpPr/>
          <p:nvPr/>
        </p:nvGrpSpPr>
        <p:grpSpPr>
          <a:xfrm>
            <a:off x="527725" y="667512"/>
            <a:ext cx="1684375" cy="117000"/>
            <a:chOff x="527725" y="667512"/>
            <a:chExt cx="1684375" cy="117000"/>
          </a:xfrm>
        </p:grpSpPr>
        <p:sp>
          <p:nvSpPr>
            <p:cNvPr id="862" name="Google Shape;862;p7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63" name="Google Shape;863;p71">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7" name="Shape 867"/>
        <p:cNvGrpSpPr/>
        <p:nvPr/>
      </p:nvGrpSpPr>
      <p:grpSpPr>
        <a:xfrm>
          <a:off x="0" y="0"/>
          <a:ext cx="0" cy="0"/>
          <a:chOff x="0" y="0"/>
          <a:chExt cx="0" cy="0"/>
        </a:xfrm>
      </p:grpSpPr>
      <p:pic>
        <p:nvPicPr>
          <p:cNvPr id="868" name="Google Shape;868;p72"/>
          <p:cNvPicPr preferRelativeResize="0"/>
          <p:nvPr/>
        </p:nvPicPr>
        <p:blipFill rotWithShape="1">
          <a:blip r:embed="rId3">
            <a:alphaModFix/>
          </a:blip>
          <a:srcRect b="-13792" l="21204" r="47364" t="0"/>
          <a:stretch/>
        </p:blipFill>
        <p:spPr>
          <a:xfrm>
            <a:off x="448050" y="2980950"/>
            <a:ext cx="982598" cy="2011651"/>
          </a:xfrm>
          <a:prstGeom prst="rect">
            <a:avLst/>
          </a:prstGeom>
          <a:noFill/>
          <a:ln>
            <a:noFill/>
          </a:ln>
        </p:spPr>
      </p:pic>
      <p:pic>
        <p:nvPicPr>
          <p:cNvPr id="869" name="Google Shape;869;p72"/>
          <p:cNvPicPr preferRelativeResize="0"/>
          <p:nvPr/>
        </p:nvPicPr>
        <p:blipFill rotWithShape="1">
          <a:blip r:embed="rId4">
            <a:alphaModFix/>
          </a:blip>
          <a:srcRect b="0" l="19778" r="19778" t="0"/>
          <a:stretch/>
        </p:blipFill>
        <p:spPr>
          <a:xfrm>
            <a:off x="448050" y="2066550"/>
            <a:ext cx="982600" cy="914400"/>
          </a:xfrm>
          <a:prstGeom prst="rect">
            <a:avLst/>
          </a:prstGeom>
          <a:noFill/>
          <a:ln>
            <a:noFill/>
          </a:ln>
        </p:spPr>
      </p:pic>
      <p:graphicFrame>
        <p:nvGraphicFramePr>
          <p:cNvPr id="870" name="Google Shape;870;p72"/>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3065900"/>
                <a:gridCol w="1268700"/>
                <a:gridCol w="1253050"/>
                <a:gridCol w="13332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5"/>
                        </a:rPr>
                        <a:t>Magnets &amp; Forces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6"/>
                        </a:rPr>
                        <a:t>What can magnets do?</a:t>
                      </a:r>
                      <a:endParaRPr b="1" i="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3-PS2-3. </a:t>
                      </a:r>
                      <a:r>
                        <a:rPr lang="en" sz="800">
                          <a:solidFill>
                            <a:schemeClr val="dk1"/>
                          </a:solidFill>
                          <a:highlight>
                            <a:srgbClr val="EAEADF"/>
                          </a:highlight>
                          <a:latin typeface="Poppins"/>
                          <a:ea typeface="Poppins"/>
                          <a:cs typeface="Poppins"/>
                          <a:sym typeface="Poppins"/>
                        </a:rPr>
                        <a:t>Ask questions to determine cause and effect relationships of electric or magnetic interactions between two objects not in contact with each other.</a:t>
                      </a:r>
                      <a:endParaRPr sz="800" strike="sngStrike">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Magnets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you unlock a door using a magnet?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3-PS2-4. </a:t>
                      </a:r>
                      <a:r>
                        <a:rPr lang="en" sz="800">
                          <a:solidFill>
                            <a:schemeClr val="dk1"/>
                          </a:solidFill>
                          <a:highlight>
                            <a:srgbClr val="FFFFFF"/>
                          </a:highlight>
                          <a:latin typeface="Poppins"/>
                          <a:ea typeface="Poppins"/>
                          <a:cs typeface="Poppins"/>
                          <a:sym typeface="Poppins"/>
                        </a:rPr>
                        <a:t>Define a simple design problem that can be solved by applying scientific ideas about magnets.</a:t>
                      </a:r>
                      <a:endParaRPr b="1"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3-5-ETS1-1. </a:t>
                      </a:r>
                      <a:r>
                        <a:rPr lang="en" sz="800">
                          <a:solidFill>
                            <a:schemeClr val="dk1"/>
                          </a:solidFill>
                          <a:highlight>
                            <a:srgbClr val="FFFFFF"/>
                          </a:highlight>
                          <a:latin typeface="Poppins"/>
                          <a:ea typeface="Poppins"/>
                          <a:cs typeface="Poppins"/>
                          <a:sym typeface="Poppins"/>
                        </a:rPr>
                        <a:t>Define a simple design problem reflecting a need or a want that includes specified criteria for success and constraints on materials, time, or cost.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3-5-ETS1-2. </a:t>
                      </a:r>
                      <a:r>
                        <a:rPr lang="en" sz="800">
                          <a:solidFill>
                            <a:schemeClr val="dk1"/>
                          </a:solidFill>
                          <a:highlight>
                            <a:srgbClr val="FFFFFF"/>
                          </a:highlight>
                          <a:latin typeface="Poppins"/>
                          <a:ea typeface="Poppins"/>
                          <a:cs typeface="Poppins"/>
                          <a:sym typeface="Poppins"/>
                        </a:rPr>
                        <a:t>Generate and compare multiple possible solutions to a problem based on how well each is likely to meet the criteria and constraints of the problem.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871" name="Google Shape;871;p72"/>
          <p:cNvSpPr/>
          <p:nvPr/>
        </p:nvSpPr>
        <p:spPr>
          <a:xfrm>
            <a:off x="457200" y="29809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872" name="Google Shape;872;p7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873" name="Google Shape;873;p72"/>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74" name="Google Shape;874;p7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Physical Science</a:t>
            </a:r>
            <a:endParaRPr sz="1200">
              <a:latin typeface="Poppins"/>
              <a:ea typeface="Poppins"/>
              <a:cs typeface="Poppins"/>
              <a:sym typeface="Poppins"/>
            </a:endParaRPr>
          </a:p>
        </p:txBody>
      </p:sp>
      <p:sp>
        <p:nvSpPr>
          <p:cNvPr id="875" name="Google Shape;875;p7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1"/>
              </a:rPr>
              <a:t>Forces, Motion, &amp; Magnets </a:t>
            </a:r>
            <a:r>
              <a:rPr lang="en" sz="1200">
                <a:solidFill>
                  <a:schemeClr val="hlink"/>
                </a:solidFill>
                <a:uFill>
                  <a:noFill/>
                </a:uFill>
                <a:latin typeface="Poppins"/>
                <a:ea typeface="Poppins"/>
                <a:cs typeface="Poppins"/>
                <a:sym typeface="Poppins"/>
                <a:hlinkClick r:id="rId12"/>
              </a:rPr>
              <a:t>(Invisible Forces)</a:t>
            </a:r>
            <a:r>
              <a:rPr b="1" lang="en" sz="1200">
                <a:solidFill>
                  <a:schemeClr val="hlink"/>
                </a:solidFill>
                <a:uFill>
                  <a:noFill/>
                </a:uFill>
                <a:latin typeface="Poppins"/>
                <a:ea typeface="Poppins"/>
                <a:cs typeface="Poppins"/>
                <a:sym typeface="Poppins"/>
                <a:hlinkClick r:id="rId13"/>
              </a:rPr>
              <a:t> • </a:t>
            </a:r>
            <a:r>
              <a:rPr lang="en" sz="1200">
                <a:solidFill>
                  <a:schemeClr val="hlink"/>
                </a:solidFill>
                <a:uFill>
                  <a:noFill/>
                </a:uFill>
                <a:latin typeface="Poppins"/>
                <a:ea typeface="Poppins"/>
                <a:cs typeface="Poppins"/>
                <a:sym typeface="Poppins"/>
                <a:hlinkClick r:id="rId14"/>
              </a:rPr>
              <a:t>Page 2 of 2</a:t>
            </a:r>
            <a:endParaRPr sz="1200">
              <a:latin typeface="Poppins"/>
              <a:ea typeface="Poppins"/>
              <a:cs typeface="Poppins"/>
              <a:sym typeface="Poppins"/>
            </a:endParaRPr>
          </a:p>
        </p:txBody>
      </p:sp>
      <p:sp>
        <p:nvSpPr>
          <p:cNvPr id="876" name="Google Shape;876;p7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877" name="Google Shape;877;p7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78" name="Google Shape;878;p72"/>
          <p:cNvPicPr preferRelativeResize="0"/>
          <p:nvPr/>
        </p:nvPicPr>
        <p:blipFill rotWithShape="1">
          <a:blip r:embed="rId16">
            <a:alphaModFix/>
          </a:blip>
          <a:srcRect b="1663" l="0" r="0" t="1663"/>
          <a:stretch/>
        </p:blipFill>
        <p:spPr>
          <a:xfrm>
            <a:off x="7953375" y="305775"/>
            <a:ext cx="1647825" cy="209550"/>
          </a:xfrm>
          <a:prstGeom prst="rect">
            <a:avLst/>
          </a:prstGeom>
          <a:noFill/>
          <a:ln>
            <a:noFill/>
          </a:ln>
        </p:spPr>
      </p:pic>
      <p:grpSp>
        <p:nvGrpSpPr>
          <p:cNvPr id="879" name="Google Shape;879;p72"/>
          <p:cNvGrpSpPr/>
          <p:nvPr/>
        </p:nvGrpSpPr>
        <p:grpSpPr>
          <a:xfrm>
            <a:off x="527725" y="667512"/>
            <a:ext cx="1684375" cy="117000"/>
            <a:chOff x="527725" y="667512"/>
            <a:chExt cx="1684375" cy="117000"/>
          </a:xfrm>
        </p:grpSpPr>
        <p:sp>
          <p:nvSpPr>
            <p:cNvPr id="880" name="Google Shape;880;p7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81" name="Google Shape;881;p72">
              <a:hlinkClick action="ppaction://hlinksldjump" r:id="rId18"/>
            </p:cNvPr>
            <p:cNvPicPr preferRelativeResize="0"/>
            <p:nvPr/>
          </p:nvPicPr>
          <p:blipFill rotWithShape="1">
            <a:blip r:embed="rId1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86" name="Shape 886"/>
        <p:cNvGrpSpPr/>
        <p:nvPr/>
      </p:nvGrpSpPr>
      <p:grpSpPr>
        <a:xfrm>
          <a:off x="0" y="0"/>
          <a:ext cx="0" cy="0"/>
          <a:chOff x="0" y="0"/>
          <a:chExt cx="0" cy="0"/>
        </a:xfrm>
      </p:grpSpPr>
      <p:graphicFrame>
        <p:nvGraphicFramePr>
          <p:cNvPr id="887" name="Google Shape;887;p73"/>
          <p:cNvGraphicFramePr/>
          <p:nvPr/>
        </p:nvGraphicFramePr>
        <p:xfrm>
          <a:off x="457800" y="3562772"/>
          <a:ext cx="3000000" cy="3000000"/>
        </p:xfrm>
        <a:graphic>
          <a:graphicData uri="http://schemas.openxmlformats.org/drawingml/2006/table">
            <a:tbl>
              <a:tblPr>
                <a:noFill/>
                <a:tableStyleId>{3E445475-E737-46AB-BFD2-043196B319F6}</a:tableStyleId>
              </a:tblPr>
              <a:tblGrid>
                <a:gridCol w="1527400"/>
                <a:gridCol w="1527400"/>
                <a:gridCol w="1527400"/>
                <a:gridCol w="1527400"/>
                <a:gridCol w="1527400"/>
                <a:gridCol w="1527400"/>
              </a:tblGrid>
              <a:tr h="100000">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ction="ppaction://hlinksldjump" r:id="rId3"/>
                        </a:rPr>
                        <a:t>Page 35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4">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5"/>
                        </a:rPr>
                        <a:t>Page 36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sz="1000" u="sng">
                        <a:solidFill>
                          <a:schemeClr val="dk1"/>
                        </a:solidFill>
                        <a:highlight>
                          <a:srgbClr val="FFFF00"/>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7"/>
                        </a:rPr>
                        <a:t>Page 37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9"/>
                        </a:rPr>
                        <a:t>Page 38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11"/>
                        </a:rPr>
                        <a:t>Page 39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13"/>
                        </a:rPr>
                        <a:t>Page 41</a:t>
                      </a:r>
                      <a:r>
                        <a:rPr b="1" lang="en" sz="1000">
                          <a:solidFill>
                            <a:srgbClr val="000000"/>
                          </a:solidFill>
                          <a:latin typeface="Poppins"/>
                          <a:ea typeface="Poppins"/>
                          <a:cs typeface="Poppins"/>
                          <a:sym typeface="Poppins"/>
                        </a:rPr>
                        <a:t> </a:t>
                      </a:r>
                      <a:r>
                        <a:rPr lang="en" sz="1000">
                          <a:solidFill>
                            <a:srgbClr val="000000"/>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4">
                            <a:extLst>
                              <a:ext uri="{A12FA001-AC4F-418D-AE19-62706E023703}">
                                <ahyp:hlinkClr val="tx"/>
                              </a:ext>
                            </a:extLst>
                          </a:hlinkClick>
                        </a:rPr>
                        <a:t>Web Link</a:t>
                      </a:r>
                      <a:endParaRPr b="1" sz="1000">
                        <a:solidFill>
                          <a:srgbClr val="000000"/>
                        </a:solidFill>
                        <a:highlight>
                          <a:srgbClr val="FFFF00"/>
                        </a:highlight>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4297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4-PS4-2</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4-ESS3-2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Michigan Science Standards: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r>
                        <a:rPr b="1" lang="en" sz="1000">
                          <a:solidFill>
                            <a:srgbClr val="000000"/>
                          </a:solidFill>
                          <a:latin typeface="Poppins"/>
                          <a:ea typeface="Poppins"/>
                          <a:cs typeface="Poppins"/>
                          <a:sym typeface="Poppins"/>
                        </a:rPr>
                        <a:t> </a:t>
                      </a:r>
                      <a:endParaRPr b="1" sz="10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4-ESS3-1</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4-PS3-2</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4-PS3-4</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3-5-ETS1-1</a:t>
                      </a:r>
                      <a:endParaRPr sz="800">
                        <a:solidFill>
                          <a:srgbClr val="000000"/>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3-5-ETS1-3</a:t>
                      </a:r>
                      <a:endParaRPr sz="800">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320000">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br>
                        <a:rPr lang="en" sz="10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rgbClr val="000000"/>
                          </a:solidFill>
                          <a:latin typeface="Poppins"/>
                          <a:ea typeface="Poppins"/>
                          <a:cs typeface="Poppins"/>
                          <a:sym typeface="Poppins"/>
                        </a:rPr>
                        <a:t>Unit Breakdown:</a:t>
                      </a:r>
                      <a:endParaRPr b="1" sz="10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Lessons &amp; Activities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Lesson Assessments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Extension Blocks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888" name="Google Shape;888;p73"/>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4th Grade Units</a:t>
            </a:r>
            <a:r>
              <a:rPr lang="en">
                <a:latin typeface="Poppins"/>
                <a:ea typeface="Poppins"/>
                <a:cs typeface="Poppins"/>
                <a:sym typeface="Poppins"/>
              </a:rPr>
              <a:t> • </a:t>
            </a:r>
            <a:r>
              <a:rPr lang="en" sz="1200">
                <a:latin typeface="Poppins"/>
                <a:ea typeface="Poppins"/>
                <a:cs typeface="Poppins"/>
                <a:sym typeface="Poppins"/>
              </a:rPr>
              <a:t>Units may be taught in any order </a:t>
            </a:r>
            <a:endParaRPr sz="1200">
              <a:latin typeface="Poppins"/>
              <a:ea typeface="Poppins"/>
              <a:cs typeface="Poppins"/>
              <a:sym typeface="Poppins"/>
            </a:endParaRPr>
          </a:p>
        </p:txBody>
      </p:sp>
      <p:sp>
        <p:nvSpPr>
          <p:cNvPr id="889" name="Google Shape;889;p7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grpSp>
        <p:nvGrpSpPr>
          <p:cNvPr id="890" name="Google Shape;890;p73"/>
          <p:cNvGrpSpPr/>
          <p:nvPr/>
        </p:nvGrpSpPr>
        <p:grpSpPr>
          <a:xfrm>
            <a:off x="3582766" y="1867181"/>
            <a:ext cx="1371600" cy="1371600"/>
            <a:chOff x="3602393" y="1867188"/>
            <a:chExt cx="1371600" cy="1371600"/>
          </a:xfrm>
        </p:grpSpPr>
        <p:pic>
          <p:nvPicPr>
            <p:cNvPr id="891" name="Google Shape;891;p73"/>
            <p:cNvPicPr preferRelativeResize="0"/>
            <p:nvPr/>
          </p:nvPicPr>
          <p:blipFill rotWithShape="1">
            <a:blip r:embed="rId22">
              <a:alphaModFix/>
            </a:blip>
            <a:srcRect b="6148" l="0" r="0" t="6156"/>
            <a:stretch/>
          </p:blipFill>
          <p:spPr>
            <a:xfrm>
              <a:off x="3611843" y="1867188"/>
              <a:ext cx="1352700" cy="1371600"/>
            </a:xfrm>
            <a:prstGeom prst="ellipse">
              <a:avLst/>
            </a:prstGeom>
            <a:noFill/>
            <a:ln>
              <a:noFill/>
            </a:ln>
          </p:spPr>
        </p:pic>
        <p:sp>
          <p:nvSpPr>
            <p:cNvPr id="892" name="Google Shape;892;p73"/>
            <p:cNvSpPr/>
            <p:nvPr/>
          </p:nvSpPr>
          <p:spPr>
            <a:xfrm>
              <a:off x="3602393"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93" name="Google Shape;893;p73"/>
            <p:cNvSpPr txBox="1"/>
            <p:nvPr/>
          </p:nvSpPr>
          <p:spPr>
            <a:xfrm>
              <a:off x="3667943" y="2183538"/>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3">
                    <a:extLst>
                      <a:ext uri="{A12FA001-AC4F-418D-AE19-62706E023703}">
                        <ahyp:hlinkClr val="tx"/>
                      </a:ext>
                    </a:extLst>
                  </a:hlinkClick>
                </a:rPr>
                <a:t>Earth’s Features &amp; Processes </a:t>
              </a:r>
              <a:endParaRPr sz="1200">
                <a:solidFill>
                  <a:schemeClr val="lt1"/>
                </a:solidFill>
                <a:latin typeface="Poppins"/>
                <a:ea typeface="Poppins"/>
                <a:cs typeface="Poppins"/>
                <a:sym typeface="Poppins"/>
              </a:endParaRPr>
            </a:p>
          </p:txBody>
        </p:sp>
      </p:grpSp>
      <p:grpSp>
        <p:nvGrpSpPr>
          <p:cNvPr id="894" name="Google Shape;894;p73"/>
          <p:cNvGrpSpPr/>
          <p:nvPr/>
        </p:nvGrpSpPr>
        <p:grpSpPr>
          <a:xfrm>
            <a:off x="8213288" y="1867181"/>
            <a:ext cx="1371600" cy="1371600"/>
            <a:chOff x="8213288" y="1867186"/>
            <a:chExt cx="1371600" cy="1371600"/>
          </a:xfrm>
        </p:grpSpPr>
        <p:pic>
          <p:nvPicPr>
            <p:cNvPr id="895" name="Google Shape;895;p73"/>
            <p:cNvPicPr preferRelativeResize="0"/>
            <p:nvPr/>
          </p:nvPicPr>
          <p:blipFill rotWithShape="1">
            <a:blip r:embed="rId24">
              <a:alphaModFix/>
            </a:blip>
            <a:srcRect b="0" l="690" r="690" t="0"/>
            <a:stretch/>
          </p:blipFill>
          <p:spPr>
            <a:xfrm>
              <a:off x="8222738" y="1867186"/>
              <a:ext cx="1352700" cy="1371600"/>
            </a:xfrm>
            <a:prstGeom prst="ellipse">
              <a:avLst/>
            </a:prstGeom>
            <a:noFill/>
            <a:ln>
              <a:noFill/>
            </a:ln>
          </p:spPr>
        </p:pic>
        <p:sp>
          <p:nvSpPr>
            <p:cNvPr id="896" name="Google Shape;896;p73"/>
            <p:cNvSpPr/>
            <p:nvPr/>
          </p:nvSpPr>
          <p:spPr>
            <a:xfrm>
              <a:off x="8213288" y="186718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97" name="Google Shape;897;p73"/>
            <p:cNvSpPr txBox="1"/>
            <p:nvPr/>
          </p:nvSpPr>
          <p:spPr>
            <a:xfrm>
              <a:off x="8222738" y="2183536"/>
              <a:ext cx="13527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5">
                    <a:extLst>
                      <a:ext uri="{A12FA001-AC4F-418D-AE19-62706E023703}">
                        <ahyp:hlinkClr val="tx"/>
                      </a:ext>
                    </a:extLst>
                  </a:hlinkClick>
                </a:rPr>
                <a:t>Electricity, Light, &amp;</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6">
                    <a:extLst>
                      <a:ext uri="{A12FA001-AC4F-418D-AE19-62706E023703}">
                        <ahyp:hlinkClr val="tx"/>
                      </a:ext>
                    </a:extLst>
                  </a:hlinkClick>
                </a:rPr>
                <a:t>Heat</a:t>
              </a:r>
              <a:endParaRPr>
                <a:solidFill>
                  <a:schemeClr val="lt1"/>
                </a:solidFill>
              </a:endParaRPr>
            </a:p>
          </p:txBody>
        </p:sp>
      </p:grpSp>
      <p:grpSp>
        <p:nvGrpSpPr>
          <p:cNvPr id="898" name="Google Shape;898;p73"/>
          <p:cNvGrpSpPr/>
          <p:nvPr/>
        </p:nvGrpSpPr>
        <p:grpSpPr>
          <a:xfrm>
            <a:off x="527728" y="1867181"/>
            <a:ext cx="1371600" cy="1371600"/>
            <a:chOff x="527728" y="1867175"/>
            <a:chExt cx="1371600" cy="1371600"/>
          </a:xfrm>
        </p:grpSpPr>
        <p:pic>
          <p:nvPicPr>
            <p:cNvPr id="899" name="Google Shape;899;p73"/>
            <p:cNvPicPr preferRelativeResize="0"/>
            <p:nvPr/>
          </p:nvPicPr>
          <p:blipFill rotWithShape="1">
            <a:blip r:embed="rId27">
              <a:alphaModFix/>
            </a:blip>
            <a:srcRect b="6148" l="0" r="0" t="6156"/>
            <a:stretch/>
          </p:blipFill>
          <p:spPr>
            <a:xfrm>
              <a:off x="537178" y="1867175"/>
              <a:ext cx="1352700" cy="1371600"/>
            </a:xfrm>
            <a:prstGeom prst="ellipse">
              <a:avLst/>
            </a:prstGeom>
            <a:noFill/>
            <a:ln>
              <a:noFill/>
            </a:ln>
          </p:spPr>
        </p:pic>
        <p:sp>
          <p:nvSpPr>
            <p:cNvPr id="900" name="Google Shape;900;p73"/>
            <p:cNvSpPr/>
            <p:nvPr/>
          </p:nvSpPr>
          <p:spPr>
            <a:xfrm>
              <a:off x="527728"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ction="ppaction://hlinksldjump" r:id="rId28">
                    <a:extLst>
                      <a:ext uri="{A12FA001-AC4F-418D-AE19-62706E023703}">
                        <ahyp:hlinkClr val="tx"/>
                      </a:ext>
                    </a:extLst>
                  </a:hlinkClick>
                </a:rPr>
                <a:t>Human Body, Vision, &amp; The Brain</a:t>
              </a:r>
              <a:endParaRPr b="1" sz="1200">
                <a:solidFill>
                  <a:schemeClr val="lt1"/>
                </a:solidFill>
                <a:latin typeface="Poppins"/>
                <a:ea typeface="Poppins"/>
                <a:cs typeface="Poppins"/>
                <a:sym typeface="Poppins"/>
              </a:endParaRPr>
            </a:p>
          </p:txBody>
        </p:sp>
      </p:grpSp>
      <p:grpSp>
        <p:nvGrpSpPr>
          <p:cNvPr id="901" name="Google Shape;901;p73"/>
          <p:cNvGrpSpPr/>
          <p:nvPr/>
        </p:nvGrpSpPr>
        <p:grpSpPr>
          <a:xfrm>
            <a:off x="5110284" y="1867181"/>
            <a:ext cx="1412100" cy="1371600"/>
            <a:chOff x="5120294" y="1867188"/>
            <a:chExt cx="1412100" cy="1371600"/>
          </a:xfrm>
        </p:grpSpPr>
        <p:pic>
          <p:nvPicPr>
            <p:cNvPr id="902" name="Google Shape;902;p73"/>
            <p:cNvPicPr preferRelativeResize="0"/>
            <p:nvPr/>
          </p:nvPicPr>
          <p:blipFill rotWithShape="1">
            <a:blip r:embed="rId29">
              <a:alphaModFix/>
            </a:blip>
            <a:srcRect b="0" l="22397" r="22397" t="0"/>
            <a:stretch/>
          </p:blipFill>
          <p:spPr>
            <a:xfrm>
              <a:off x="5149994" y="1867188"/>
              <a:ext cx="1352700" cy="1371600"/>
            </a:xfrm>
            <a:prstGeom prst="ellipse">
              <a:avLst/>
            </a:prstGeom>
            <a:noFill/>
            <a:ln>
              <a:noFill/>
            </a:ln>
          </p:spPr>
        </p:pic>
        <p:sp>
          <p:nvSpPr>
            <p:cNvPr id="903" name="Google Shape;903;p73"/>
            <p:cNvSpPr/>
            <p:nvPr/>
          </p:nvSpPr>
          <p:spPr>
            <a:xfrm>
              <a:off x="5140544"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904" name="Google Shape;904;p73"/>
            <p:cNvSpPr txBox="1"/>
            <p:nvPr/>
          </p:nvSpPr>
          <p:spPr>
            <a:xfrm>
              <a:off x="5120294" y="2191338"/>
              <a:ext cx="1412100" cy="723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0">
                    <a:extLst>
                      <a:ext uri="{A12FA001-AC4F-418D-AE19-62706E023703}">
                        <ahyp:hlinkClr val="tx"/>
                      </a:ext>
                    </a:extLst>
                  </a:hlinkClick>
                </a:rPr>
                <a:t>Sound, </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1">
                    <a:extLst>
                      <a:ext uri="{A12FA001-AC4F-418D-AE19-62706E023703}">
                        <ahyp:hlinkClr val="tx"/>
                      </a:ext>
                    </a:extLst>
                  </a:hlinkClick>
                </a:rPr>
                <a:t>Waves, &amp;</a:t>
              </a:r>
              <a:r>
                <a:rPr b="1" lang="en" sz="1100">
                  <a:solidFill>
                    <a:schemeClr val="lt1"/>
                  </a:solidFill>
                  <a:uFill>
                    <a:noFill/>
                  </a:uFill>
                  <a:latin typeface="Poppins"/>
                  <a:ea typeface="Poppins"/>
                  <a:cs typeface="Poppins"/>
                  <a:sym typeface="Poppins"/>
                  <a:hlinkClick action="ppaction://hlinksldjump" r:id="rId32">
                    <a:extLst>
                      <a:ext uri="{A12FA001-AC4F-418D-AE19-62706E023703}">
                        <ahyp:hlinkClr val="tx"/>
                      </a:ext>
                    </a:extLst>
                  </a:hlinkClick>
                </a:rPr>
                <a:t> Communication</a:t>
              </a:r>
              <a:endParaRPr sz="1200">
                <a:solidFill>
                  <a:schemeClr val="lt1"/>
                </a:solidFill>
              </a:endParaRPr>
            </a:p>
          </p:txBody>
        </p:sp>
      </p:grpSp>
      <p:grpSp>
        <p:nvGrpSpPr>
          <p:cNvPr id="905" name="Google Shape;905;p73"/>
          <p:cNvGrpSpPr/>
          <p:nvPr/>
        </p:nvGrpSpPr>
        <p:grpSpPr>
          <a:xfrm>
            <a:off x="6678303" y="1867181"/>
            <a:ext cx="1379066" cy="1371600"/>
            <a:chOff x="6679576" y="1867188"/>
            <a:chExt cx="1379066" cy="1371600"/>
          </a:xfrm>
        </p:grpSpPr>
        <p:pic>
          <p:nvPicPr>
            <p:cNvPr id="906" name="Google Shape;906;p73"/>
            <p:cNvPicPr preferRelativeResize="0"/>
            <p:nvPr/>
          </p:nvPicPr>
          <p:blipFill rotWithShape="1">
            <a:blip r:embed="rId33">
              <a:alphaModFix/>
            </a:blip>
            <a:srcRect b="0" l="22021" r="22016" t="0"/>
            <a:stretch/>
          </p:blipFill>
          <p:spPr>
            <a:xfrm>
              <a:off x="6689026" y="1867188"/>
              <a:ext cx="1352700" cy="1371600"/>
            </a:xfrm>
            <a:prstGeom prst="ellipse">
              <a:avLst/>
            </a:prstGeom>
            <a:noFill/>
            <a:ln>
              <a:noFill/>
            </a:ln>
          </p:spPr>
        </p:pic>
        <p:sp>
          <p:nvSpPr>
            <p:cNvPr id="907" name="Google Shape;907;p73"/>
            <p:cNvSpPr/>
            <p:nvPr/>
          </p:nvSpPr>
          <p:spPr>
            <a:xfrm>
              <a:off x="6679576"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908" name="Google Shape;908;p73"/>
            <p:cNvSpPr txBox="1"/>
            <p:nvPr/>
          </p:nvSpPr>
          <p:spPr>
            <a:xfrm>
              <a:off x="6687042" y="2183538"/>
              <a:ext cx="1371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4">
                    <a:extLst>
                      <a:ext uri="{A12FA001-AC4F-418D-AE19-62706E023703}">
                        <ahyp:hlinkClr val="tx"/>
                      </a:ext>
                    </a:extLst>
                  </a:hlinkClick>
                </a:rPr>
                <a:t>Energy &amp;  Energy Transfer </a:t>
              </a:r>
              <a:endParaRPr>
                <a:solidFill>
                  <a:schemeClr val="lt1"/>
                </a:solidFill>
              </a:endParaRPr>
            </a:p>
          </p:txBody>
        </p:sp>
      </p:grpSp>
      <p:grpSp>
        <p:nvGrpSpPr>
          <p:cNvPr id="909" name="Google Shape;909;p73"/>
          <p:cNvGrpSpPr/>
          <p:nvPr/>
        </p:nvGrpSpPr>
        <p:grpSpPr>
          <a:xfrm>
            <a:off x="2055247" y="1867181"/>
            <a:ext cx="1371600" cy="1371600"/>
            <a:chOff x="2060331" y="1867175"/>
            <a:chExt cx="1371600" cy="1371600"/>
          </a:xfrm>
        </p:grpSpPr>
        <p:pic>
          <p:nvPicPr>
            <p:cNvPr id="910" name="Google Shape;910;p73"/>
            <p:cNvPicPr preferRelativeResize="0"/>
            <p:nvPr/>
          </p:nvPicPr>
          <p:blipFill rotWithShape="1">
            <a:blip r:embed="rId35">
              <a:alphaModFix/>
            </a:blip>
            <a:srcRect b="0" l="690" r="690" t="0"/>
            <a:stretch/>
          </p:blipFill>
          <p:spPr>
            <a:xfrm>
              <a:off x="2069781" y="1867175"/>
              <a:ext cx="1352700" cy="1371600"/>
            </a:xfrm>
            <a:prstGeom prst="ellipse">
              <a:avLst/>
            </a:prstGeom>
            <a:noFill/>
            <a:ln>
              <a:noFill/>
            </a:ln>
          </p:spPr>
        </p:pic>
        <p:sp>
          <p:nvSpPr>
            <p:cNvPr id="911" name="Google Shape;911;p73"/>
            <p:cNvSpPr/>
            <p:nvPr/>
          </p:nvSpPr>
          <p:spPr>
            <a:xfrm>
              <a:off x="2060331"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912" name="Google Shape;912;p73"/>
            <p:cNvSpPr txBox="1"/>
            <p:nvPr/>
          </p:nvSpPr>
          <p:spPr>
            <a:xfrm>
              <a:off x="2125881" y="2183525"/>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6">
                    <a:extLst>
                      <a:ext uri="{A12FA001-AC4F-418D-AE19-62706E023703}">
                        <ahyp:hlinkClr val="tx"/>
                      </a:ext>
                    </a:extLst>
                  </a:hlinkClick>
                </a:rPr>
                <a:t>Animal &amp; Plant Adaptations</a:t>
              </a:r>
              <a:endParaRPr sz="1200">
                <a:solidFill>
                  <a:schemeClr val="lt1"/>
                </a:solidFill>
                <a:latin typeface="Poppins"/>
                <a:ea typeface="Poppins"/>
                <a:cs typeface="Poppins"/>
                <a:sym typeface="Poppins"/>
              </a:endParaRPr>
            </a:p>
          </p:txBody>
        </p:sp>
      </p:grpSp>
      <p:sp>
        <p:nvSpPr>
          <p:cNvPr id="913" name="Google Shape;913;p73"/>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14" name="Google Shape;914;p7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All Units at a Glance</a:t>
            </a:r>
            <a:endParaRPr sz="1200">
              <a:latin typeface="Poppins"/>
              <a:ea typeface="Poppins"/>
              <a:cs typeface="Poppins"/>
              <a:sym typeface="Poppins"/>
            </a:endParaRPr>
          </a:p>
        </p:txBody>
      </p:sp>
      <p:pic>
        <p:nvPicPr>
          <p:cNvPr id="915" name="Google Shape;915;p73"/>
          <p:cNvPicPr preferRelativeResize="0"/>
          <p:nvPr/>
        </p:nvPicPr>
        <p:blipFill rotWithShape="1">
          <a:blip r:embed="rId37">
            <a:alphaModFix/>
          </a:blip>
          <a:srcRect b="1663" l="0" r="0" t="1663"/>
          <a:stretch/>
        </p:blipFill>
        <p:spPr>
          <a:xfrm>
            <a:off x="7953375" y="305775"/>
            <a:ext cx="1647825" cy="209550"/>
          </a:xfrm>
          <a:prstGeom prst="rect">
            <a:avLst/>
          </a:prstGeom>
          <a:noFill/>
          <a:ln>
            <a:noFill/>
          </a:ln>
        </p:spPr>
      </p:pic>
      <p:grpSp>
        <p:nvGrpSpPr>
          <p:cNvPr id="916" name="Google Shape;916;p73"/>
          <p:cNvGrpSpPr/>
          <p:nvPr/>
        </p:nvGrpSpPr>
        <p:grpSpPr>
          <a:xfrm>
            <a:off x="527725" y="667512"/>
            <a:ext cx="1684375" cy="117000"/>
            <a:chOff x="527725" y="667512"/>
            <a:chExt cx="1684375" cy="117000"/>
          </a:xfrm>
        </p:grpSpPr>
        <p:sp>
          <p:nvSpPr>
            <p:cNvPr id="917" name="Google Shape;917;p7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18" name="Google Shape;918;p73">
              <a:hlinkClick/>
            </p:cNvPr>
            <p:cNvPicPr preferRelativeResize="0"/>
            <p:nvPr/>
          </p:nvPicPr>
          <p:blipFill rotWithShape="1">
            <a:blip r:embed="rId39">
              <a:alphaModFix/>
            </a:blip>
            <a:srcRect b="0" l="9423" r="9415" t="0"/>
            <a:stretch/>
          </p:blipFill>
          <p:spPr>
            <a:xfrm rot="10800000">
              <a:off x="527725" y="680300"/>
              <a:ext cx="147875" cy="86475"/>
            </a:xfrm>
            <a:prstGeom prst="rect">
              <a:avLst/>
            </a:prstGeom>
            <a:noFill/>
            <a:ln>
              <a:noFill/>
            </a:ln>
          </p:spPr>
        </p:pic>
      </p:grpSp>
      <p:sp>
        <p:nvSpPr>
          <p:cNvPr id="919" name="Google Shape;919;p73"/>
          <p:cNvSpPr txBox="1"/>
          <p:nvPr/>
        </p:nvSpPr>
        <p:spPr>
          <a:xfrm>
            <a:off x="4354275" y="7312200"/>
            <a:ext cx="5310000" cy="3078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
        <p:nvSpPr>
          <p:cNvPr id="920" name="Google Shape;920;p73"/>
          <p:cNvSpPr txBox="1"/>
          <p:nvPr/>
        </p:nvSpPr>
        <p:spPr>
          <a:xfrm>
            <a:off x="1977350" y="3254975"/>
            <a:ext cx="15351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b="1" lang="en" sz="800">
                <a:solidFill>
                  <a:schemeClr val="dk1"/>
                </a:solidFill>
                <a:latin typeface="Poppins"/>
                <a:ea typeface="Poppins"/>
                <a:cs typeface="Poppins"/>
                <a:sym typeface="Poppins"/>
              </a:rPr>
              <a:t> </a:t>
            </a:r>
            <a:endParaRPr/>
          </a:p>
        </p:txBody>
      </p:sp>
      <p:sp>
        <p:nvSpPr>
          <p:cNvPr id="921" name="Google Shape;921;p73"/>
          <p:cNvSpPr txBox="1"/>
          <p:nvPr/>
        </p:nvSpPr>
        <p:spPr>
          <a:xfrm>
            <a:off x="8073350" y="3254975"/>
            <a:ext cx="15351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b="1" lang="en" sz="800">
                <a:solidFill>
                  <a:schemeClr val="dk1"/>
                </a:solidFill>
                <a:latin typeface="Poppins"/>
                <a:ea typeface="Poppins"/>
                <a:cs typeface="Poppins"/>
                <a:sym typeface="Poppins"/>
              </a:rPr>
              <a:t>  </a:t>
            </a:r>
            <a:endParaRPr/>
          </a:p>
        </p:txBody>
      </p:sp>
      <p:sp>
        <p:nvSpPr>
          <p:cNvPr id="922" name="Google Shape;922;p73"/>
          <p:cNvSpPr txBox="1"/>
          <p:nvPr/>
        </p:nvSpPr>
        <p:spPr>
          <a:xfrm>
            <a:off x="6549350" y="3254975"/>
            <a:ext cx="15351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b="1" lang="en" sz="800">
                <a:solidFill>
                  <a:schemeClr val="dk1"/>
                </a:solidFill>
                <a:latin typeface="Poppins"/>
                <a:ea typeface="Poppins"/>
                <a:cs typeface="Poppins"/>
                <a:sym typeface="Poppins"/>
              </a:rPr>
              <a:t>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6" name="Shape 926"/>
        <p:cNvGrpSpPr/>
        <p:nvPr/>
      </p:nvGrpSpPr>
      <p:grpSpPr>
        <a:xfrm>
          <a:off x="0" y="0"/>
          <a:ext cx="0" cy="0"/>
          <a:chOff x="0" y="0"/>
          <a:chExt cx="0" cy="0"/>
        </a:xfrm>
      </p:grpSpPr>
      <p:pic>
        <p:nvPicPr>
          <p:cNvPr id="927" name="Google Shape;927;p74"/>
          <p:cNvPicPr preferRelativeResize="0"/>
          <p:nvPr/>
        </p:nvPicPr>
        <p:blipFill rotWithShape="1">
          <a:blip r:embed="rId3">
            <a:alphaModFix/>
          </a:blip>
          <a:srcRect b="9397" l="0" r="0" t="9388"/>
          <a:stretch/>
        </p:blipFill>
        <p:spPr>
          <a:xfrm>
            <a:off x="448050" y="5429900"/>
            <a:ext cx="982600" cy="914400"/>
          </a:xfrm>
          <a:prstGeom prst="rect">
            <a:avLst/>
          </a:prstGeom>
          <a:noFill/>
          <a:ln>
            <a:noFill/>
          </a:ln>
        </p:spPr>
      </p:pic>
      <p:pic>
        <p:nvPicPr>
          <p:cNvPr id="928" name="Google Shape;928;p74"/>
          <p:cNvPicPr preferRelativeResize="0"/>
          <p:nvPr/>
        </p:nvPicPr>
        <p:blipFill rotWithShape="1">
          <a:blip r:embed="rId4">
            <a:alphaModFix/>
          </a:blip>
          <a:srcRect b="0" l="6025" r="6025" t="0"/>
          <a:stretch/>
        </p:blipFill>
        <p:spPr>
          <a:xfrm>
            <a:off x="448050" y="4149800"/>
            <a:ext cx="914400" cy="1280125"/>
          </a:xfrm>
          <a:prstGeom prst="rect">
            <a:avLst/>
          </a:prstGeom>
          <a:noFill/>
          <a:ln>
            <a:noFill/>
          </a:ln>
        </p:spPr>
      </p:pic>
      <p:pic>
        <p:nvPicPr>
          <p:cNvPr id="929" name="Google Shape;929;p74"/>
          <p:cNvPicPr preferRelativeResize="0"/>
          <p:nvPr/>
        </p:nvPicPr>
        <p:blipFill rotWithShape="1">
          <a:blip r:embed="rId5">
            <a:alphaModFix/>
          </a:blip>
          <a:srcRect b="0" l="38992" r="17003" t="0"/>
          <a:stretch/>
        </p:blipFill>
        <p:spPr>
          <a:xfrm>
            <a:off x="448050" y="2980950"/>
            <a:ext cx="914401" cy="1168851"/>
          </a:xfrm>
          <a:prstGeom prst="rect">
            <a:avLst/>
          </a:prstGeom>
          <a:noFill/>
          <a:ln>
            <a:noFill/>
          </a:ln>
        </p:spPr>
      </p:pic>
      <p:pic>
        <p:nvPicPr>
          <p:cNvPr id="930" name="Google Shape;930;p74"/>
          <p:cNvPicPr preferRelativeResize="0"/>
          <p:nvPr/>
        </p:nvPicPr>
        <p:blipFill rotWithShape="1">
          <a:blip r:embed="rId6">
            <a:alphaModFix/>
          </a:blip>
          <a:srcRect b="9763" l="0" r="0" t="9755"/>
          <a:stretch/>
        </p:blipFill>
        <p:spPr>
          <a:xfrm>
            <a:off x="448050" y="2066550"/>
            <a:ext cx="982600" cy="914400"/>
          </a:xfrm>
          <a:prstGeom prst="rect">
            <a:avLst/>
          </a:prstGeom>
          <a:noFill/>
          <a:ln>
            <a:noFill/>
          </a:ln>
        </p:spPr>
      </p:pic>
      <p:graphicFrame>
        <p:nvGraphicFramePr>
          <p:cNvPr id="931" name="Google Shape;931;p74"/>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2785125"/>
                <a:gridCol w="1396725"/>
                <a:gridCol w="1352800"/>
                <a:gridCol w="13862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Muscles &amp; Skeleton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Why do your biceps bulge?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4-LS1-1.</a:t>
                      </a:r>
                      <a:r>
                        <a:rPr lang="en" sz="800">
                          <a:solidFill>
                            <a:schemeClr val="dk1"/>
                          </a:solidFill>
                          <a:highlight>
                            <a:srgbClr val="EAEADF"/>
                          </a:highlight>
                          <a:latin typeface="Poppins"/>
                          <a:ea typeface="Poppins"/>
                          <a:cs typeface="Poppins"/>
                          <a:sym typeface="Poppins"/>
                        </a:rPr>
                        <a:t> Construct an argument that plants and animals have internal and external structures that function to support survival, growth, behavior, and reproduction. </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Light, Eyes, &amp; Vision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What do people who are blind see?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4-LS1-1. </a:t>
                      </a:r>
                      <a:r>
                        <a:rPr lang="en" sz="800">
                          <a:solidFill>
                            <a:schemeClr val="dk1"/>
                          </a:solidFill>
                          <a:highlight>
                            <a:srgbClr val="FFFFFF"/>
                          </a:highlight>
                          <a:latin typeface="Poppins"/>
                          <a:ea typeface="Poppins"/>
                          <a:cs typeface="Poppins"/>
                          <a:sym typeface="Poppins"/>
                        </a:rPr>
                        <a:t>Construct an argument that plants and animals have internal and external structures that function to support survival, growth, behavior, and reproduction.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4-PS4-2. </a:t>
                      </a:r>
                      <a:r>
                        <a:rPr lang="en" sz="800">
                          <a:solidFill>
                            <a:schemeClr val="dk1"/>
                          </a:solidFill>
                          <a:highlight>
                            <a:srgbClr val="FFFFFF"/>
                          </a:highlight>
                          <a:latin typeface="Poppins"/>
                          <a:ea typeface="Poppins"/>
                          <a:cs typeface="Poppins"/>
                          <a:sym typeface="Poppins"/>
                        </a:rPr>
                        <a:t>Develop a model to describe that light reflecting from objects and entering the eye allows objects to be seen. </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PS4.B:</a:t>
                      </a:r>
                      <a:r>
                        <a:rPr lang="en" sz="800">
                          <a:solidFill>
                            <a:schemeClr val="dk1"/>
                          </a:solidFill>
                          <a:latin typeface="Poppins"/>
                          <a:ea typeface="Poppins"/>
                          <a:cs typeface="Poppins"/>
                          <a:sym typeface="Poppins"/>
                        </a:rPr>
                        <a:t> Electromagnetic Radiation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Structure &amp; Function of Eyes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can some animals see in the dark?</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4-LS1-1. </a:t>
                      </a:r>
                      <a:r>
                        <a:rPr lang="en" sz="800">
                          <a:solidFill>
                            <a:schemeClr val="dk1"/>
                          </a:solidFill>
                          <a:highlight>
                            <a:srgbClr val="EAEADF"/>
                          </a:highlight>
                          <a:latin typeface="Poppins"/>
                          <a:ea typeface="Poppins"/>
                          <a:cs typeface="Poppins"/>
                          <a:sym typeface="Poppins"/>
                        </a:rPr>
                        <a:t>Construct an argument that plants and animals have internal and external structures that function to support survival, growth, behavior, and reproduction. </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4-PS4-2. </a:t>
                      </a:r>
                      <a:r>
                        <a:rPr lang="en" sz="800">
                          <a:solidFill>
                            <a:schemeClr val="dk1"/>
                          </a:solidFill>
                          <a:highlight>
                            <a:srgbClr val="EAEADF"/>
                          </a:highlight>
                          <a:latin typeface="Poppins"/>
                          <a:ea typeface="Poppins"/>
                          <a:cs typeface="Poppins"/>
                          <a:sym typeface="Poppins"/>
                        </a:rPr>
                        <a:t>Develop a model to describe that light reflecting from objects and entering the eye allows objects to be seen. </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PS4.B:</a:t>
                      </a:r>
                      <a:r>
                        <a:rPr lang="en" sz="800">
                          <a:solidFill>
                            <a:schemeClr val="dk1"/>
                          </a:solidFill>
                          <a:latin typeface="Poppins"/>
                          <a:ea typeface="Poppins"/>
                          <a:cs typeface="Poppins"/>
                          <a:sym typeface="Poppins"/>
                        </a:rPr>
                        <a:t> Electromagnetic Radiation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Brain, Nerves, &amp; Information Processing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4"/>
                        </a:rPr>
                        <a:t>How does your brain control your body?</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4-LS1-2. </a:t>
                      </a:r>
                      <a:r>
                        <a:rPr lang="en" sz="800">
                          <a:solidFill>
                            <a:schemeClr val="dk1"/>
                          </a:solidFill>
                          <a:highlight>
                            <a:srgbClr val="FFFFFF"/>
                          </a:highlight>
                          <a:latin typeface="Poppins"/>
                          <a:ea typeface="Poppins"/>
                          <a:cs typeface="Poppins"/>
                          <a:sym typeface="Poppins"/>
                        </a:rPr>
                        <a:t>Use a model to describe that animals receive different types of information through their senses, process the information in their brain, and respond to the information in different ways. </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932" name="Google Shape;932;p74"/>
          <p:cNvSpPr/>
          <p:nvPr/>
        </p:nvSpPr>
        <p:spPr>
          <a:xfrm>
            <a:off x="457200" y="29992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33" name="Google Shape;933;p7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34" name="Google Shape;934;p74"/>
          <p:cNvSpPr/>
          <p:nvPr/>
        </p:nvSpPr>
        <p:spPr>
          <a:xfrm>
            <a:off x="457200" y="414980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35" name="Google Shape;935;p74"/>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36" name="Google Shape;936;p7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Life Science</a:t>
            </a:r>
            <a:endParaRPr sz="1200">
              <a:latin typeface="Poppins"/>
              <a:ea typeface="Poppins"/>
              <a:cs typeface="Poppins"/>
              <a:sym typeface="Poppins"/>
            </a:endParaRPr>
          </a:p>
        </p:txBody>
      </p:sp>
      <p:sp>
        <p:nvSpPr>
          <p:cNvPr id="937" name="Google Shape;937;p74"/>
          <p:cNvSpPr txBox="1"/>
          <p:nvPr/>
        </p:nvSpPr>
        <p:spPr>
          <a:xfrm>
            <a:off x="457200" y="1143000"/>
            <a:ext cx="7177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8"/>
              </a:rPr>
              <a:t>Human Body, Vision, &amp; The Brain </a:t>
            </a:r>
            <a:r>
              <a:rPr lang="en" sz="1200">
                <a:solidFill>
                  <a:schemeClr val="hlink"/>
                </a:solidFill>
                <a:uFill>
                  <a:noFill/>
                </a:uFill>
                <a:latin typeface="Poppins"/>
                <a:ea typeface="Poppins"/>
                <a:cs typeface="Poppins"/>
                <a:sym typeface="Poppins"/>
                <a:hlinkClick r:id="rId19"/>
              </a:rPr>
              <a:t>(Human Machine)</a:t>
            </a:r>
            <a:endParaRPr sz="1200">
              <a:latin typeface="Poppins"/>
              <a:ea typeface="Poppins"/>
              <a:cs typeface="Poppins"/>
              <a:sym typeface="Poppins"/>
            </a:endParaRPr>
          </a:p>
        </p:txBody>
      </p:sp>
      <p:sp>
        <p:nvSpPr>
          <p:cNvPr id="938" name="Google Shape;938;p74"/>
          <p:cNvSpPr/>
          <p:nvPr/>
        </p:nvSpPr>
        <p:spPr>
          <a:xfrm>
            <a:off x="457200" y="542991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39" name="Google Shape;939;p7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940" name="Google Shape;940;p7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941" name="Google Shape;941;p74"/>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942" name="Google Shape;942;p74"/>
          <p:cNvGrpSpPr/>
          <p:nvPr/>
        </p:nvGrpSpPr>
        <p:grpSpPr>
          <a:xfrm>
            <a:off x="527725" y="667512"/>
            <a:ext cx="1684375" cy="117000"/>
            <a:chOff x="527725" y="667512"/>
            <a:chExt cx="1684375" cy="117000"/>
          </a:xfrm>
        </p:grpSpPr>
        <p:sp>
          <p:nvSpPr>
            <p:cNvPr id="943" name="Google Shape;943;p7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44" name="Google Shape;944;p74">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8" name="Shape 948"/>
        <p:cNvGrpSpPr/>
        <p:nvPr/>
      </p:nvGrpSpPr>
      <p:grpSpPr>
        <a:xfrm>
          <a:off x="0" y="0"/>
          <a:ext cx="0" cy="0"/>
          <a:chOff x="0" y="0"/>
          <a:chExt cx="0" cy="0"/>
        </a:xfrm>
      </p:grpSpPr>
      <p:pic>
        <p:nvPicPr>
          <p:cNvPr id="949" name="Google Shape;949;p75"/>
          <p:cNvPicPr preferRelativeResize="0"/>
          <p:nvPr/>
        </p:nvPicPr>
        <p:blipFill rotWithShape="1">
          <a:blip r:embed="rId3">
            <a:alphaModFix/>
          </a:blip>
          <a:srcRect b="0" l="13280" r="16717" t="0"/>
          <a:stretch/>
        </p:blipFill>
        <p:spPr>
          <a:xfrm>
            <a:off x="468000" y="4467525"/>
            <a:ext cx="1168405" cy="1083500"/>
          </a:xfrm>
          <a:prstGeom prst="rect">
            <a:avLst/>
          </a:prstGeom>
          <a:noFill/>
          <a:ln>
            <a:noFill/>
          </a:ln>
        </p:spPr>
      </p:pic>
      <p:pic>
        <p:nvPicPr>
          <p:cNvPr id="950" name="Google Shape;950;p75"/>
          <p:cNvPicPr preferRelativeResize="0"/>
          <p:nvPr/>
        </p:nvPicPr>
        <p:blipFill rotWithShape="1">
          <a:blip r:embed="rId4">
            <a:alphaModFix/>
          </a:blip>
          <a:srcRect b="0" l="44840" r="0" t="0"/>
          <a:stretch/>
        </p:blipFill>
        <p:spPr>
          <a:xfrm>
            <a:off x="468000" y="3344275"/>
            <a:ext cx="1126726" cy="1154501"/>
          </a:xfrm>
          <a:prstGeom prst="rect">
            <a:avLst/>
          </a:prstGeom>
          <a:noFill/>
          <a:ln>
            <a:noFill/>
          </a:ln>
        </p:spPr>
      </p:pic>
      <p:pic>
        <p:nvPicPr>
          <p:cNvPr id="951" name="Google Shape;951;p75"/>
          <p:cNvPicPr preferRelativeResize="0"/>
          <p:nvPr/>
        </p:nvPicPr>
        <p:blipFill rotWithShape="1">
          <a:blip r:embed="rId5">
            <a:alphaModFix/>
          </a:blip>
          <a:srcRect b="0" l="25573" r="0" t="0"/>
          <a:stretch/>
        </p:blipFill>
        <p:spPr>
          <a:xfrm>
            <a:off x="468000" y="2189775"/>
            <a:ext cx="1371600" cy="1154488"/>
          </a:xfrm>
          <a:prstGeom prst="rect">
            <a:avLst/>
          </a:prstGeom>
          <a:noFill/>
          <a:ln>
            <a:noFill/>
          </a:ln>
        </p:spPr>
      </p:pic>
      <p:sp>
        <p:nvSpPr>
          <p:cNvPr id="952" name="Google Shape;952;p75"/>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53" name="Google Shape;953;p7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a:t>
            </a:r>
            <a:r>
              <a:rPr lang="en" sz="1200">
                <a:solidFill>
                  <a:schemeClr val="dk1"/>
                </a:solidFill>
                <a:latin typeface="Poppins"/>
                <a:ea typeface="Poppins"/>
                <a:cs typeface="Poppins"/>
                <a:sym typeface="Poppins"/>
              </a:rPr>
              <a:t>Life Science</a:t>
            </a:r>
            <a:endParaRPr sz="1200">
              <a:latin typeface="Poppins"/>
              <a:ea typeface="Poppins"/>
              <a:cs typeface="Poppins"/>
              <a:sym typeface="Poppins"/>
            </a:endParaRPr>
          </a:p>
        </p:txBody>
      </p:sp>
      <p:graphicFrame>
        <p:nvGraphicFramePr>
          <p:cNvPr id="954" name="Google Shape;954;p75"/>
          <p:cNvGraphicFramePr/>
          <p:nvPr/>
        </p:nvGraphicFramePr>
        <p:xfrm>
          <a:off x="467988" y="1606185"/>
          <a:ext cx="3000000" cy="3000000"/>
        </p:xfrm>
        <a:graphic>
          <a:graphicData uri="http://schemas.openxmlformats.org/drawingml/2006/table">
            <a:tbl>
              <a:tblPr>
                <a:noFill/>
                <a:tableStyleId>{3E445475-E737-46AB-BFD2-043196B319F6}</a:tableStyleId>
              </a:tblPr>
              <a:tblGrid>
                <a:gridCol w="914400"/>
                <a:gridCol w="1308700"/>
                <a:gridCol w="2731175"/>
                <a:gridCol w="1370025"/>
                <a:gridCol w="1483350"/>
                <a:gridCol w="1336350"/>
              </a:tblGrid>
              <a:tr h="5836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483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Animal Adaptations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some sea creatures look so strange?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a:t>
                      </a:r>
                      <a:r>
                        <a:rPr lang="en" sz="800">
                          <a:solidFill>
                            <a:schemeClr val="dk1"/>
                          </a:solidFill>
                          <a:latin typeface="Poppins"/>
                          <a:ea typeface="Poppins"/>
                          <a:cs typeface="Poppins"/>
                          <a:sym typeface="Poppins"/>
                        </a:rPr>
                        <a:t> Construct an argument that plants and animals have internal and external structures that function to support survival, growth, behavior, and reproduction.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48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Learned Behavior &amp; Instinct</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Why would a sea turtle eat a plastic bag?</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4-LS1-2. </a:t>
                      </a:r>
                      <a:r>
                        <a:rPr lang="en" sz="800">
                          <a:solidFill>
                            <a:schemeClr val="dk1"/>
                          </a:solidFill>
                          <a:latin typeface="Poppins"/>
                          <a:ea typeface="Poppins"/>
                          <a:cs typeface="Poppins"/>
                          <a:sym typeface="Poppins"/>
                        </a:rPr>
                        <a:t>Use a model to describe that animals receive different types of information through their senses, process the information in their brain, and respond to the information in different ways.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044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Plant Adaptations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don’t the same trees grow everywhere?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4-LS1-1.</a:t>
                      </a:r>
                      <a:r>
                        <a:rPr lang="en" sz="800">
                          <a:solidFill>
                            <a:schemeClr val="dk1"/>
                          </a:solidFill>
                          <a:latin typeface="Poppins"/>
                          <a:ea typeface="Poppins"/>
                          <a:cs typeface="Poppins"/>
                          <a:sym typeface="Poppins"/>
                        </a:rPr>
                        <a:t> Construct an argument that plants and animals have internal and external structures that function to support survival, growth, behavior, and reproduction.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55" name="Google Shape;955;p75"/>
          <p:cNvSpPr/>
          <p:nvPr/>
        </p:nvSpPr>
        <p:spPr>
          <a:xfrm>
            <a:off x="468000" y="3344276"/>
            <a:ext cx="831600" cy="3339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56" name="Google Shape;956;p75"/>
          <p:cNvSpPr/>
          <p:nvPr/>
        </p:nvSpPr>
        <p:spPr>
          <a:xfrm>
            <a:off x="468001" y="2189781"/>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57" name="Google Shape;957;p75"/>
          <p:cNvSpPr/>
          <p:nvPr/>
        </p:nvSpPr>
        <p:spPr>
          <a:xfrm>
            <a:off x="468000" y="4467517"/>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58" name="Google Shape;958;p7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2">
                  <a:extLst>
                    <a:ext uri="{A12FA001-AC4F-418D-AE19-62706E023703}">
                      <ahyp:hlinkClr val="tx"/>
                    </a:ext>
                  </a:extLst>
                </a:hlinkClick>
              </a:rPr>
              <a:t>Animal &amp; Plant Adaptations </a:t>
            </a:r>
            <a:r>
              <a:rPr lang="en" sz="1200">
                <a:solidFill>
                  <a:schemeClr val="dk1"/>
                </a:solidFill>
                <a:uFill>
                  <a:noFill/>
                </a:uFill>
                <a:latin typeface="Poppins"/>
                <a:ea typeface="Poppins"/>
                <a:cs typeface="Poppins"/>
                <a:sym typeface="Poppins"/>
                <a:hlinkClick r:id="rId13">
                  <a:extLst>
                    <a:ext uri="{A12FA001-AC4F-418D-AE19-62706E023703}">
                      <ahyp:hlinkClr val="tx"/>
                    </a:ext>
                  </a:extLst>
                </a:hlinkClick>
              </a:rPr>
              <a:t>(Animal &amp; Plant Adaptations) </a:t>
            </a:r>
            <a:endParaRPr sz="1200">
              <a:solidFill>
                <a:schemeClr val="dk1"/>
              </a:solidFill>
              <a:latin typeface="Poppins"/>
              <a:ea typeface="Poppins"/>
              <a:cs typeface="Poppins"/>
              <a:sym typeface="Poppins"/>
            </a:endParaRPr>
          </a:p>
        </p:txBody>
      </p:sp>
      <p:sp>
        <p:nvSpPr>
          <p:cNvPr id="959" name="Google Shape;959;p7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960" name="Google Shape;960;p75"/>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961" name="Google Shape;961;p75"/>
          <p:cNvGrpSpPr/>
          <p:nvPr/>
        </p:nvGrpSpPr>
        <p:grpSpPr>
          <a:xfrm>
            <a:off x="527725" y="667512"/>
            <a:ext cx="1684375" cy="117000"/>
            <a:chOff x="527725" y="667512"/>
            <a:chExt cx="1684375" cy="117000"/>
          </a:xfrm>
        </p:grpSpPr>
        <p:sp>
          <p:nvSpPr>
            <p:cNvPr id="962" name="Google Shape;962;p7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63" name="Google Shape;963;p75">
              <a:hlinkClick/>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
        <p:nvSpPr>
          <p:cNvPr id="964" name="Google Shape;964;p75"/>
          <p:cNvSpPr txBox="1"/>
          <p:nvPr/>
        </p:nvSpPr>
        <p:spPr>
          <a:xfrm>
            <a:off x="4965013" y="7312204"/>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
        <p:nvSpPr>
          <p:cNvPr id="965" name="Google Shape;965;p7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69" name="Shape 969"/>
        <p:cNvGrpSpPr/>
        <p:nvPr/>
      </p:nvGrpSpPr>
      <p:grpSpPr>
        <a:xfrm>
          <a:off x="0" y="0"/>
          <a:ext cx="0" cy="0"/>
          <a:chOff x="0" y="0"/>
          <a:chExt cx="0" cy="0"/>
        </a:xfrm>
      </p:grpSpPr>
      <p:pic>
        <p:nvPicPr>
          <p:cNvPr id="970" name="Google Shape;970;p76"/>
          <p:cNvPicPr preferRelativeResize="0"/>
          <p:nvPr/>
        </p:nvPicPr>
        <p:blipFill rotWithShape="1">
          <a:blip r:embed="rId3">
            <a:alphaModFix/>
          </a:blip>
          <a:srcRect b="0" l="5524" r="5516" t="0"/>
          <a:stretch/>
        </p:blipFill>
        <p:spPr>
          <a:xfrm>
            <a:off x="448050" y="5593150"/>
            <a:ext cx="914400" cy="1177825"/>
          </a:xfrm>
          <a:prstGeom prst="rect">
            <a:avLst/>
          </a:prstGeom>
          <a:noFill/>
          <a:ln>
            <a:noFill/>
          </a:ln>
        </p:spPr>
      </p:pic>
      <p:pic>
        <p:nvPicPr>
          <p:cNvPr id="971" name="Google Shape;971;p76"/>
          <p:cNvPicPr preferRelativeResize="0"/>
          <p:nvPr/>
        </p:nvPicPr>
        <p:blipFill rotWithShape="1">
          <a:blip r:embed="rId4">
            <a:alphaModFix/>
          </a:blip>
          <a:srcRect b="9397" l="0" r="0" t="9388"/>
          <a:stretch/>
        </p:blipFill>
        <p:spPr>
          <a:xfrm>
            <a:off x="448050" y="4689375"/>
            <a:ext cx="982600" cy="914400"/>
          </a:xfrm>
          <a:prstGeom prst="rect">
            <a:avLst/>
          </a:prstGeom>
          <a:noFill/>
          <a:ln>
            <a:noFill/>
          </a:ln>
        </p:spPr>
      </p:pic>
      <p:sp>
        <p:nvSpPr>
          <p:cNvPr id="972" name="Google Shape;972;p76"/>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73" name="Google Shape;973;p7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Earth &amp; Space Science</a:t>
            </a:r>
            <a:endParaRPr sz="1200">
              <a:latin typeface="Poppins"/>
              <a:ea typeface="Poppins"/>
              <a:cs typeface="Poppins"/>
              <a:sym typeface="Poppins"/>
            </a:endParaRPr>
          </a:p>
        </p:txBody>
      </p:sp>
      <p:pic>
        <p:nvPicPr>
          <p:cNvPr id="974" name="Google Shape;974;p76"/>
          <p:cNvPicPr preferRelativeResize="0"/>
          <p:nvPr/>
        </p:nvPicPr>
        <p:blipFill rotWithShape="1">
          <a:blip r:embed="rId5">
            <a:alphaModFix/>
          </a:blip>
          <a:srcRect b="14750" l="0" r="0" t="1631"/>
          <a:stretch/>
        </p:blipFill>
        <p:spPr>
          <a:xfrm>
            <a:off x="448050" y="3738350"/>
            <a:ext cx="982600" cy="972050"/>
          </a:xfrm>
          <a:prstGeom prst="rect">
            <a:avLst/>
          </a:prstGeom>
          <a:noFill/>
          <a:ln>
            <a:noFill/>
          </a:ln>
        </p:spPr>
      </p:pic>
      <p:pic>
        <p:nvPicPr>
          <p:cNvPr id="975" name="Google Shape;975;p76"/>
          <p:cNvPicPr preferRelativeResize="0"/>
          <p:nvPr/>
        </p:nvPicPr>
        <p:blipFill rotWithShape="1">
          <a:blip r:embed="rId6">
            <a:alphaModFix/>
          </a:blip>
          <a:srcRect b="11234" l="0" r="0" t="11234"/>
          <a:stretch/>
        </p:blipFill>
        <p:spPr>
          <a:xfrm>
            <a:off x="448050" y="2964275"/>
            <a:ext cx="914400" cy="819750"/>
          </a:xfrm>
          <a:prstGeom prst="rect">
            <a:avLst/>
          </a:prstGeom>
          <a:noFill/>
          <a:ln>
            <a:noFill/>
          </a:ln>
        </p:spPr>
      </p:pic>
      <p:pic>
        <p:nvPicPr>
          <p:cNvPr id="976" name="Google Shape;976;p76"/>
          <p:cNvPicPr preferRelativeResize="0"/>
          <p:nvPr/>
        </p:nvPicPr>
        <p:blipFill rotWithShape="1">
          <a:blip r:embed="rId7">
            <a:alphaModFix/>
          </a:blip>
          <a:srcRect b="9763" l="0" r="0" t="9755"/>
          <a:stretch/>
        </p:blipFill>
        <p:spPr>
          <a:xfrm>
            <a:off x="448050" y="2066550"/>
            <a:ext cx="982600" cy="914400"/>
          </a:xfrm>
          <a:prstGeom prst="rect">
            <a:avLst/>
          </a:prstGeom>
          <a:noFill/>
          <a:ln>
            <a:noFill/>
          </a:ln>
        </p:spPr>
      </p:pic>
      <p:graphicFrame>
        <p:nvGraphicFramePr>
          <p:cNvPr id="977" name="Google Shape;977;p76"/>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37275"/>
                <a:gridCol w="2887950"/>
                <a:gridCol w="1379975"/>
                <a:gridCol w="1284000"/>
                <a:gridCol w="13404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Volcanoes &amp; Patterns of Earth’s Features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Could a volcano pop up where you live?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4-ESS2-2. </a:t>
                      </a:r>
                      <a:r>
                        <a:rPr lang="en" sz="800">
                          <a:solidFill>
                            <a:schemeClr val="dk1"/>
                          </a:solidFill>
                          <a:highlight>
                            <a:srgbClr val="EAEADF"/>
                          </a:highlight>
                          <a:latin typeface="Poppins"/>
                          <a:ea typeface="Poppins"/>
                          <a:cs typeface="Poppins"/>
                          <a:sym typeface="Poppins"/>
                        </a:rPr>
                        <a:t>Analyze and interpret data from maps to describe patterns of Earth’s features.</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Volcanoes &amp; Rock Cycle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Why do some volcanoes explode?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4-ESS1-1. </a:t>
                      </a:r>
                      <a:r>
                        <a:rPr lang="en" sz="800">
                          <a:solidFill>
                            <a:schemeClr val="dk1"/>
                          </a:solidFill>
                          <a:highlight>
                            <a:srgbClr val="FFFFFF"/>
                          </a:highlight>
                          <a:latin typeface="Poppins"/>
                          <a:ea typeface="Poppins"/>
                          <a:cs typeface="Poppins"/>
                          <a:sym typeface="Poppins"/>
                        </a:rPr>
                        <a:t>Identify evidence from patterns in rock formations and fossils in rock layers to support an explanation for changes in a landscape over time. </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lnSpc>
                          <a:spcPct val="75000"/>
                        </a:lnSpc>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ESS1.C: </a:t>
                      </a:r>
                      <a:r>
                        <a:rPr lang="en" sz="800">
                          <a:solidFill>
                            <a:schemeClr val="dk1"/>
                          </a:solidFill>
                          <a:latin typeface="Poppins"/>
                          <a:ea typeface="Poppins"/>
                          <a:cs typeface="Poppins"/>
                          <a:sym typeface="Poppins"/>
                        </a:rPr>
                        <a:t>The History of Planet Earth</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Weathering &amp; Erosion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Will a mountain last forever?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4-ESS2-1. </a:t>
                      </a:r>
                      <a:r>
                        <a:rPr lang="en" sz="800">
                          <a:solidFill>
                            <a:schemeClr val="dk1"/>
                          </a:solidFill>
                          <a:highlight>
                            <a:srgbClr val="EAEADF"/>
                          </a:highlight>
                          <a:latin typeface="Poppins"/>
                          <a:ea typeface="Poppins"/>
                          <a:cs typeface="Poppins"/>
                          <a:sym typeface="Poppins"/>
                        </a:rPr>
                        <a:t>Make observations and/or measurements to provide evidence of the effects of weathering or the rate of erosion by water, ice, wind, or vegetation. </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5"/>
                        </a:rPr>
                        <a:t>Sedimentary Rock &amp; Fossils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6"/>
                        </a:rPr>
                        <a:t>What did your town look like 100 million years ago?</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4-ESS1-1. </a:t>
                      </a:r>
                      <a:r>
                        <a:rPr lang="en" sz="800">
                          <a:solidFill>
                            <a:schemeClr val="dk1"/>
                          </a:solidFill>
                          <a:highlight>
                            <a:srgbClr val="FFFFFF"/>
                          </a:highlight>
                          <a:latin typeface="Poppins"/>
                          <a:ea typeface="Poppins"/>
                          <a:cs typeface="Poppins"/>
                          <a:sym typeface="Poppins"/>
                        </a:rPr>
                        <a:t>Identify evidence from patterns in rock formations and fossils in rock layers to support an explanation for changes in a landscape over time.</a:t>
                      </a:r>
                      <a:r>
                        <a:rPr lang="en" sz="800">
                          <a:solidFill>
                            <a:schemeClr val="dk1"/>
                          </a:solidFill>
                          <a:highlight>
                            <a:srgbClr val="FFFF00"/>
                          </a:highlight>
                          <a:latin typeface="Poppins"/>
                          <a:ea typeface="Poppins"/>
                          <a:cs typeface="Poppins"/>
                          <a:sym typeface="Poppins"/>
                        </a:rPr>
                        <a:t> </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lnSpc>
                          <a:spcPct val="75000"/>
                        </a:lnSpc>
                        <a:spcBef>
                          <a:spcPts val="0"/>
                        </a:spcBef>
                        <a:spcAft>
                          <a:spcPts val="0"/>
                        </a:spcAft>
                        <a:buNone/>
                      </a:pPr>
                      <a:r>
                        <a:rPr b="1"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ESS1.C: </a:t>
                      </a:r>
                      <a:r>
                        <a:rPr lang="en" sz="800">
                          <a:solidFill>
                            <a:schemeClr val="dk1"/>
                          </a:solidFill>
                          <a:latin typeface="Poppins"/>
                          <a:ea typeface="Poppins"/>
                          <a:cs typeface="Poppins"/>
                          <a:sym typeface="Poppins"/>
                        </a:rPr>
                        <a:t>The History of Planet Earth</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8"/>
                        </a:rPr>
                        <a:t>Erosion, Natural Hazards,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9"/>
                        </a:rPr>
                        <a:t>How could you survive a landslide?</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4-ESS3-2. </a:t>
                      </a:r>
                      <a:r>
                        <a:rPr lang="en" sz="800">
                          <a:solidFill>
                            <a:schemeClr val="dk1"/>
                          </a:solidFill>
                          <a:highlight>
                            <a:srgbClr val="EAEADF"/>
                          </a:highlight>
                          <a:latin typeface="Poppins"/>
                          <a:ea typeface="Poppins"/>
                          <a:cs typeface="Poppins"/>
                          <a:sym typeface="Poppins"/>
                        </a:rPr>
                        <a:t>Generate and compare multiple solutions to reduce the impacts of natural Earth processes on humans.</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3-5-ETS1-2. </a:t>
                      </a:r>
                      <a:r>
                        <a:rPr lang="en" sz="800">
                          <a:solidFill>
                            <a:schemeClr val="dk1"/>
                          </a:solidFill>
                          <a:highlight>
                            <a:srgbClr val="EAEADF"/>
                          </a:highlight>
                          <a:latin typeface="Poppins"/>
                          <a:ea typeface="Poppins"/>
                          <a:cs typeface="Poppins"/>
                          <a:sym typeface="Poppins"/>
                        </a:rPr>
                        <a:t>Generate and compare multiple possible solutions to a problem based on how well each is likely to meet the criteria and constraints of the problem. </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lnSpc>
                          <a:spcPct val="75000"/>
                        </a:lnSpc>
                        <a:spcBef>
                          <a:spcPts val="0"/>
                        </a:spcBef>
                        <a:spcAft>
                          <a:spcPts val="0"/>
                        </a:spcAft>
                        <a:buNone/>
                      </a:pPr>
                      <a:r>
                        <a:rPr b="1"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ESS3.B: </a:t>
                      </a: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Natural Hazards</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None/>
                      </a:pPr>
                      <a:r>
                        <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22">
                            <a:extLst>
                              <a:ext uri="{A12FA001-AC4F-418D-AE19-62706E023703}">
                                <ahyp:hlinkClr val="tx"/>
                              </a:ext>
                            </a:extLst>
                          </a:hlinkClick>
                        </a:rPr>
                        <a:t>ETS1.B: </a:t>
                      </a:r>
                      <a:r>
                        <a:rPr lang="en" sz="800">
                          <a:solidFill>
                            <a:schemeClr val="dk1"/>
                          </a:solidFill>
                          <a:latin typeface="Poppins"/>
                          <a:ea typeface="Poppins"/>
                          <a:cs typeface="Poppins"/>
                          <a:sym typeface="Poppins"/>
                        </a:rPr>
                        <a:t>Designing Solutions to Engineering Problems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78" name="Google Shape;978;p76"/>
          <p:cNvSpPr/>
          <p:nvPr/>
        </p:nvSpPr>
        <p:spPr>
          <a:xfrm>
            <a:off x="457200" y="29893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79" name="Google Shape;979;p76"/>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80" name="Google Shape;980;p76"/>
          <p:cNvSpPr/>
          <p:nvPr/>
        </p:nvSpPr>
        <p:spPr>
          <a:xfrm>
            <a:off x="457200" y="379476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81" name="Google Shape;981;p7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26"/>
              </a:rPr>
              <a:t>Earth’s Features &amp; Processes </a:t>
            </a:r>
            <a:r>
              <a:rPr lang="en" sz="1200">
                <a:solidFill>
                  <a:schemeClr val="hlink"/>
                </a:solidFill>
                <a:uFill>
                  <a:noFill/>
                </a:uFill>
                <a:latin typeface="Poppins"/>
                <a:ea typeface="Poppins"/>
                <a:cs typeface="Poppins"/>
                <a:sym typeface="Poppins"/>
                <a:hlinkClick r:id="rId27"/>
              </a:rPr>
              <a:t>(Birth of Rocks)</a:t>
            </a:r>
            <a:r>
              <a:rPr b="1" lang="en" sz="1200">
                <a:solidFill>
                  <a:schemeClr val="hlink"/>
                </a:solidFill>
                <a:uFill>
                  <a:noFill/>
                </a:uFill>
                <a:latin typeface="Poppins"/>
                <a:ea typeface="Poppins"/>
                <a:cs typeface="Poppins"/>
                <a:sym typeface="Poppins"/>
                <a:hlinkClick r:id="rId28"/>
              </a:rPr>
              <a:t> </a:t>
            </a:r>
            <a:endParaRPr sz="1200">
              <a:latin typeface="Poppins"/>
              <a:ea typeface="Poppins"/>
              <a:cs typeface="Poppins"/>
              <a:sym typeface="Poppins"/>
            </a:endParaRPr>
          </a:p>
        </p:txBody>
      </p:sp>
      <p:sp>
        <p:nvSpPr>
          <p:cNvPr id="982" name="Google Shape;982;p76"/>
          <p:cNvSpPr/>
          <p:nvPr/>
        </p:nvSpPr>
        <p:spPr>
          <a:xfrm>
            <a:off x="456150" y="46939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9">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83" name="Google Shape;983;p76"/>
          <p:cNvSpPr/>
          <p:nvPr/>
        </p:nvSpPr>
        <p:spPr>
          <a:xfrm>
            <a:off x="457200" y="561441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30">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984" name="Google Shape;984;p76"/>
          <p:cNvPicPr preferRelativeResize="0"/>
          <p:nvPr/>
        </p:nvPicPr>
        <p:blipFill rotWithShape="1">
          <a:blip r:embed="rId31">
            <a:alphaModFix/>
          </a:blip>
          <a:srcRect b="1663" l="0" r="0" t="1663"/>
          <a:stretch/>
        </p:blipFill>
        <p:spPr>
          <a:xfrm>
            <a:off x="7953375" y="305775"/>
            <a:ext cx="1647825" cy="209550"/>
          </a:xfrm>
          <a:prstGeom prst="rect">
            <a:avLst/>
          </a:prstGeom>
          <a:noFill/>
          <a:ln>
            <a:noFill/>
          </a:ln>
        </p:spPr>
      </p:pic>
      <p:grpSp>
        <p:nvGrpSpPr>
          <p:cNvPr id="985" name="Google Shape;985;p76"/>
          <p:cNvGrpSpPr/>
          <p:nvPr/>
        </p:nvGrpSpPr>
        <p:grpSpPr>
          <a:xfrm>
            <a:off x="527725" y="667512"/>
            <a:ext cx="1684375" cy="117000"/>
            <a:chOff x="527725" y="667512"/>
            <a:chExt cx="1684375" cy="117000"/>
          </a:xfrm>
        </p:grpSpPr>
        <p:sp>
          <p:nvSpPr>
            <p:cNvPr id="986" name="Google Shape;986;p7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87" name="Google Shape;987;p76">
              <a:hlinkClick action="ppaction://hlinksldjump" r:id="rId33"/>
            </p:cNvPr>
            <p:cNvPicPr preferRelativeResize="0"/>
            <p:nvPr/>
          </p:nvPicPr>
          <p:blipFill rotWithShape="1">
            <a:blip r:embed="rId34">
              <a:alphaModFix/>
            </a:blip>
            <a:srcRect b="0" l="9423" r="9415" t="0"/>
            <a:stretch/>
          </p:blipFill>
          <p:spPr>
            <a:xfrm rot="10800000">
              <a:off x="527725" y="680300"/>
              <a:ext cx="147875" cy="86475"/>
            </a:xfrm>
            <a:prstGeom prst="rect">
              <a:avLst/>
            </a:prstGeom>
            <a:noFill/>
            <a:ln>
              <a:noFill/>
            </a:ln>
          </p:spPr>
        </p:pic>
      </p:grpSp>
      <p:grpSp>
        <p:nvGrpSpPr>
          <p:cNvPr id="988" name="Google Shape;988;p76"/>
          <p:cNvGrpSpPr/>
          <p:nvPr/>
        </p:nvGrpSpPr>
        <p:grpSpPr>
          <a:xfrm>
            <a:off x="457127" y="6890412"/>
            <a:ext cx="9268060" cy="431076"/>
            <a:chOff x="1485900" y="5127431"/>
            <a:chExt cx="8243405" cy="375600"/>
          </a:xfrm>
        </p:grpSpPr>
        <p:grpSp>
          <p:nvGrpSpPr>
            <p:cNvPr id="989" name="Google Shape;989;p76"/>
            <p:cNvGrpSpPr/>
            <p:nvPr/>
          </p:nvGrpSpPr>
          <p:grpSpPr>
            <a:xfrm>
              <a:off x="1485900" y="5167025"/>
              <a:ext cx="7886700" cy="228600"/>
              <a:chOff x="1485900" y="5233700"/>
              <a:chExt cx="7886700" cy="228600"/>
            </a:xfrm>
          </p:grpSpPr>
          <p:sp>
            <p:nvSpPr>
              <p:cNvPr id="990" name="Google Shape;990;p76"/>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1" name="Google Shape;991;p76"/>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92" name="Google Shape;992;p76"/>
            <p:cNvSpPr txBox="1"/>
            <p:nvPr/>
          </p:nvSpPr>
          <p:spPr>
            <a:xfrm>
              <a:off x="1638305" y="5127431"/>
              <a:ext cx="8091000" cy="37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Michigan</a:t>
              </a:r>
              <a:r>
                <a:rPr i="1" lang="en" sz="800">
                  <a:solidFill>
                    <a:srgbClr val="000000"/>
                  </a:solidFill>
                  <a:latin typeface="Poppins"/>
                  <a:ea typeface="Poppins"/>
                  <a:cs typeface="Poppins"/>
                  <a:sym typeface="Poppins"/>
                </a:rPr>
                <a:t> Specific Standard: </a:t>
              </a:r>
              <a:r>
                <a:rPr b="1" lang="en" sz="800">
                  <a:solidFill>
                    <a:schemeClr val="dk1"/>
                  </a:solidFill>
                  <a:highlight>
                    <a:schemeClr val="lt1"/>
                  </a:highlight>
                  <a:latin typeface="Poppins"/>
                  <a:ea typeface="Poppins"/>
                  <a:cs typeface="Poppins"/>
                  <a:sym typeface="Poppins"/>
                </a:rPr>
                <a:t>4-ESS1-1 MI. </a:t>
              </a:r>
              <a:r>
                <a:rPr lang="en" sz="800">
                  <a:solidFill>
                    <a:schemeClr val="dk1"/>
                  </a:solidFill>
                  <a:highlight>
                    <a:schemeClr val="lt1"/>
                  </a:highlight>
                  <a:latin typeface="Poppins"/>
                  <a:ea typeface="Poppins"/>
                  <a:cs typeface="Poppins"/>
                  <a:sym typeface="Poppins"/>
                </a:rPr>
                <a:t>Identify evidence from patterns in rock formations and fossils in rock layers to support an explanation of Michigan’s geologic changes over time.</a:t>
              </a:r>
              <a:r>
                <a:rPr lang="en" sz="800">
                  <a:solidFill>
                    <a:schemeClr val="dk1"/>
                  </a:solidFill>
                  <a:highlight>
                    <a:srgbClr val="FFFF00"/>
                  </a:highlight>
                  <a:latin typeface="Poppins"/>
                  <a:ea typeface="Poppins"/>
                  <a:cs typeface="Poppins"/>
                  <a:sym typeface="Poppins"/>
                </a:rPr>
                <a:t> </a:t>
              </a:r>
              <a:endParaRPr i="1" sz="800">
                <a:latin typeface="Poppins"/>
                <a:ea typeface="Poppins"/>
                <a:cs typeface="Poppins"/>
                <a:sym typeface="Poppins"/>
              </a:endParaRPr>
            </a:p>
          </p:txBody>
        </p:sp>
      </p:grpSp>
      <p:grpSp>
        <p:nvGrpSpPr>
          <p:cNvPr id="993" name="Google Shape;993;p76"/>
          <p:cNvGrpSpPr/>
          <p:nvPr/>
        </p:nvGrpSpPr>
        <p:grpSpPr>
          <a:xfrm>
            <a:off x="457127" y="7271412"/>
            <a:ext cx="9268060" cy="307813"/>
            <a:chOff x="1485900" y="5127431"/>
            <a:chExt cx="8243405" cy="268200"/>
          </a:xfrm>
        </p:grpSpPr>
        <p:grpSp>
          <p:nvGrpSpPr>
            <p:cNvPr id="994" name="Google Shape;994;p76"/>
            <p:cNvGrpSpPr/>
            <p:nvPr/>
          </p:nvGrpSpPr>
          <p:grpSpPr>
            <a:xfrm>
              <a:off x="1485900" y="5167025"/>
              <a:ext cx="7886700" cy="228600"/>
              <a:chOff x="1485900" y="5233700"/>
              <a:chExt cx="7886700" cy="228600"/>
            </a:xfrm>
          </p:grpSpPr>
          <p:sp>
            <p:nvSpPr>
              <p:cNvPr id="995" name="Google Shape;995;p76"/>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6" name="Google Shape;996;p76"/>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97" name="Google Shape;997;p76"/>
            <p:cNvSpPr txBox="1"/>
            <p:nvPr/>
          </p:nvSpPr>
          <p:spPr>
            <a:xfrm>
              <a:off x="1638305" y="5127431"/>
              <a:ext cx="8091000" cy="26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Michigan</a:t>
              </a:r>
              <a:r>
                <a:rPr i="1" lang="en" sz="800">
                  <a:solidFill>
                    <a:srgbClr val="000000"/>
                  </a:solidFill>
                  <a:latin typeface="Poppins"/>
                  <a:ea typeface="Poppins"/>
                  <a:cs typeface="Poppins"/>
                  <a:sym typeface="Poppins"/>
                </a:rPr>
                <a:t> Specific Standard: </a:t>
              </a:r>
              <a:r>
                <a:rPr b="1" lang="en" sz="800">
                  <a:solidFill>
                    <a:schemeClr val="dk1"/>
                  </a:solidFill>
                  <a:latin typeface="Poppins"/>
                  <a:ea typeface="Poppins"/>
                  <a:cs typeface="Poppins"/>
                  <a:sym typeface="Poppins"/>
                </a:rPr>
                <a:t>4-ESS3-2 MI. </a:t>
              </a:r>
              <a:r>
                <a:rPr lang="en" sz="800">
                  <a:solidFill>
                    <a:schemeClr val="dk1"/>
                  </a:solidFill>
                  <a:latin typeface="Poppins"/>
                  <a:ea typeface="Poppins"/>
                  <a:cs typeface="Poppins"/>
                  <a:sym typeface="Poppins"/>
                </a:rPr>
                <a:t>Generate and compare multiple solutions to reduce the impacts of natural Earth processes on </a:t>
              </a:r>
              <a:r>
                <a:rPr lang="en" sz="800">
                  <a:solidFill>
                    <a:schemeClr val="dk1"/>
                  </a:solidFill>
                  <a:latin typeface="Poppins"/>
                  <a:ea typeface="Poppins"/>
                  <a:cs typeface="Poppins"/>
                  <a:sym typeface="Poppins"/>
                </a:rPr>
                <a:t>Michigan’s people and places.</a:t>
              </a:r>
              <a:endParaRPr i="1" sz="800">
                <a:latin typeface="Poppins"/>
                <a:ea typeface="Poppins"/>
                <a:cs typeface="Poppins"/>
                <a:sym typeface="Poppins"/>
              </a:endParaRPr>
            </a:p>
          </p:txBody>
        </p:sp>
      </p:gr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1" name="Shape 1001"/>
        <p:cNvGrpSpPr/>
        <p:nvPr/>
      </p:nvGrpSpPr>
      <p:grpSpPr>
        <a:xfrm>
          <a:off x="0" y="0"/>
          <a:ext cx="0" cy="0"/>
          <a:chOff x="0" y="0"/>
          <a:chExt cx="0" cy="0"/>
        </a:xfrm>
      </p:grpSpPr>
      <p:pic>
        <p:nvPicPr>
          <p:cNvPr id="1002" name="Google Shape;1002;p77"/>
          <p:cNvPicPr preferRelativeResize="0"/>
          <p:nvPr/>
        </p:nvPicPr>
        <p:blipFill rotWithShape="1">
          <a:blip r:embed="rId3">
            <a:alphaModFix/>
          </a:blip>
          <a:srcRect b="0" l="17333" r="33662" t="0"/>
          <a:stretch/>
        </p:blipFill>
        <p:spPr>
          <a:xfrm>
            <a:off x="448050" y="2077200"/>
            <a:ext cx="914400" cy="1049576"/>
          </a:xfrm>
          <a:prstGeom prst="rect">
            <a:avLst/>
          </a:prstGeom>
          <a:noFill/>
          <a:ln>
            <a:noFill/>
          </a:ln>
        </p:spPr>
      </p:pic>
      <p:sp>
        <p:nvSpPr>
          <p:cNvPr id="1003" name="Google Shape;1003;p77"/>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04" name="Google Shape;1004;p7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1005" name="Google Shape;1005;p77"/>
          <p:cNvPicPr preferRelativeResize="0"/>
          <p:nvPr/>
        </p:nvPicPr>
        <p:blipFill rotWithShape="1">
          <a:blip r:embed="rId4">
            <a:alphaModFix/>
          </a:blip>
          <a:srcRect b="15129" l="0" r="0" t="15122"/>
          <a:stretch/>
        </p:blipFill>
        <p:spPr>
          <a:xfrm>
            <a:off x="448050" y="4393625"/>
            <a:ext cx="982600" cy="792450"/>
          </a:xfrm>
          <a:prstGeom prst="rect">
            <a:avLst/>
          </a:prstGeom>
          <a:noFill/>
          <a:ln>
            <a:noFill/>
          </a:ln>
        </p:spPr>
      </p:pic>
      <p:pic>
        <p:nvPicPr>
          <p:cNvPr id="1006" name="Google Shape;1006;p77"/>
          <p:cNvPicPr preferRelativeResize="0"/>
          <p:nvPr/>
        </p:nvPicPr>
        <p:blipFill rotWithShape="1">
          <a:blip r:embed="rId5">
            <a:alphaModFix/>
          </a:blip>
          <a:srcRect b="0" l="23216" r="36604" t="0"/>
          <a:stretch/>
        </p:blipFill>
        <p:spPr>
          <a:xfrm>
            <a:off x="448050" y="3113500"/>
            <a:ext cx="914401" cy="1280125"/>
          </a:xfrm>
          <a:prstGeom prst="rect">
            <a:avLst/>
          </a:prstGeom>
          <a:noFill/>
          <a:ln>
            <a:noFill/>
          </a:ln>
        </p:spPr>
      </p:pic>
      <p:pic>
        <p:nvPicPr>
          <p:cNvPr id="1007" name="Google Shape;1007;p77"/>
          <p:cNvPicPr preferRelativeResize="0"/>
          <p:nvPr/>
        </p:nvPicPr>
        <p:blipFill rotWithShape="1">
          <a:blip r:embed="rId6">
            <a:alphaModFix/>
          </a:blip>
          <a:srcRect b="3985" l="0" r="0" t="3976"/>
          <a:stretch/>
        </p:blipFill>
        <p:spPr>
          <a:xfrm>
            <a:off x="448050" y="5172800"/>
            <a:ext cx="982600" cy="1049575"/>
          </a:xfrm>
          <a:prstGeom prst="rect">
            <a:avLst/>
          </a:prstGeom>
          <a:noFill/>
          <a:ln>
            <a:noFill/>
          </a:ln>
        </p:spPr>
      </p:pic>
      <p:graphicFrame>
        <p:nvGraphicFramePr>
          <p:cNvPr id="1008" name="Google Shape;1008;p77"/>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2916525"/>
                <a:gridCol w="1379975"/>
                <a:gridCol w="1277750"/>
                <a:gridCol w="13466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Pattern Transfer &amp; Technology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do you send a secret code?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4-PS4-3. </a:t>
                      </a:r>
                      <a:r>
                        <a:rPr lang="en" sz="800">
                          <a:solidFill>
                            <a:schemeClr val="dk1"/>
                          </a:solidFill>
                          <a:highlight>
                            <a:srgbClr val="EAEADF"/>
                          </a:highlight>
                          <a:latin typeface="Poppins"/>
                          <a:ea typeface="Poppins"/>
                          <a:cs typeface="Poppins"/>
                          <a:sym typeface="Poppins"/>
                        </a:rPr>
                        <a:t>Generate and compare multiple solutions that use patterns to transfer information.</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3-5-ETS1-3. </a:t>
                      </a:r>
                      <a:r>
                        <a:rPr lang="en" sz="800">
                          <a:solidFill>
                            <a:schemeClr val="dk1"/>
                          </a:solidFill>
                          <a:highlight>
                            <a:srgbClr val="EAEADF"/>
                          </a:highlight>
                          <a:latin typeface="Poppins"/>
                          <a:ea typeface="Poppins"/>
                          <a:cs typeface="Poppins"/>
                          <a:sym typeface="Poppins"/>
                        </a:rPr>
                        <a:t>Plan and carry out fair tests in which variables are controlled and failure points are considered to identify aspects of a model or prototype that can be improved.</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PS4.C: </a:t>
                      </a:r>
                      <a:r>
                        <a:rPr lang="en" sz="800">
                          <a:solidFill>
                            <a:schemeClr val="dk1"/>
                          </a:solidFill>
                          <a:latin typeface="Poppins"/>
                          <a:ea typeface="Poppins"/>
                          <a:cs typeface="Poppins"/>
                          <a:sym typeface="Poppins"/>
                        </a:rPr>
                        <a:t>Information Technologies and Instrumentation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Sound, Vibration,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far can a whisper travel?</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Foundational for 4-PS4-1.</a:t>
                      </a:r>
                      <a:r>
                        <a:rPr lang="en" sz="800">
                          <a:solidFill>
                            <a:schemeClr val="dk1"/>
                          </a:solidFill>
                          <a:highlight>
                            <a:srgbClr val="FFFFFF"/>
                          </a:highlight>
                          <a:latin typeface="Poppins"/>
                          <a:ea typeface="Poppins"/>
                          <a:cs typeface="Poppins"/>
                          <a:sym typeface="Poppins"/>
                        </a:rPr>
                        <a:t> Develop a model of waves to describe patterns in terms of amplitude and wavelength and that waves can cause objects to move.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3-5-ETS1-2. </a:t>
                      </a:r>
                      <a:r>
                        <a:rPr lang="en" sz="800">
                          <a:solidFill>
                            <a:schemeClr val="dk1"/>
                          </a:solidFill>
                          <a:highlight>
                            <a:srgbClr val="FFFFFF"/>
                          </a:highlight>
                          <a:latin typeface="Poppins"/>
                          <a:ea typeface="Poppins"/>
                          <a:cs typeface="Poppins"/>
                          <a:sym typeface="Poppins"/>
                        </a:rPr>
                        <a:t>Generate and compare multiple possible solutions to a problem based on how well each is likely to meet the criteria and constraints of the problem. </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Sound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What would happen if you screamed in outer space?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Foundational for 4-PS4-1.</a:t>
                      </a:r>
                      <a:r>
                        <a:rPr lang="en" sz="800">
                          <a:solidFill>
                            <a:schemeClr val="dk1"/>
                          </a:solidFill>
                          <a:highlight>
                            <a:srgbClr val="EAEADF"/>
                          </a:highlight>
                          <a:latin typeface="Poppins"/>
                          <a:ea typeface="Poppins"/>
                          <a:cs typeface="Poppins"/>
                          <a:sym typeface="Poppins"/>
                        </a:rPr>
                        <a:t> Develop a model of waves to describe patterns in terms of amplitude and wavelength and that waves can cause objects to move. </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Sound Waves &amp; Wavelength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are some sounds high and some sounds low?</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FFFFFF"/>
                          </a:highlight>
                          <a:latin typeface="Poppins"/>
                          <a:ea typeface="Poppins"/>
                          <a:cs typeface="Poppins"/>
                          <a:sym typeface="Poppins"/>
                        </a:rPr>
                        <a:t>4-PS4-1.</a:t>
                      </a:r>
                      <a:r>
                        <a:rPr lang="en" sz="800">
                          <a:solidFill>
                            <a:schemeClr val="dk1"/>
                          </a:solidFill>
                          <a:highlight>
                            <a:srgbClr val="FFFFFF"/>
                          </a:highlight>
                          <a:latin typeface="Poppins"/>
                          <a:ea typeface="Poppins"/>
                          <a:cs typeface="Poppins"/>
                          <a:sym typeface="Poppins"/>
                        </a:rPr>
                        <a:t> Develop a model of waves to describe patterns in terms of amplitude and wavelength and that waves can cause objects to move.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1009" name="Google Shape;1009;p77"/>
          <p:cNvSpPr/>
          <p:nvPr/>
        </p:nvSpPr>
        <p:spPr>
          <a:xfrm>
            <a:off x="457200" y="44091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010" name="Google Shape;1010;p77"/>
          <p:cNvSpPr/>
          <p:nvPr/>
        </p:nvSpPr>
        <p:spPr>
          <a:xfrm>
            <a:off x="457200" y="310896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a:t>
            </a: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2</a:t>
            </a:r>
            <a:endParaRPr b="1" sz="800">
              <a:solidFill>
                <a:schemeClr val="lt1"/>
              </a:solidFill>
              <a:latin typeface="Poppins"/>
              <a:ea typeface="Poppins"/>
              <a:cs typeface="Poppins"/>
              <a:sym typeface="Poppins"/>
            </a:endParaRPr>
          </a:p>
        </p:txBody>
      </p:sp>
      <p:sp>
        <p:nvSpPr>
          <p:cNvPr id="1011" name="Google Shape;1011;p77"/>
          <p:cNvSpPr/>
          <p:nvPr/>
        </p:nvSpPr>
        <p:spPr>
          <a:xfrm>
            <a:off x="457200" y="518464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012" name="Google Shape;1012;p7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8">
                  <a:extLst>
                    <a:ext uri="{A12FA001-AC4F-418D-AE19-62706E023703}">
                      <ahyp:hlinkClr val="tx"/>
                    </a:ext>
                  </a:extLst>
                </a:hlinkClick>
              </a:rPr>
              <a:t>Sound, Waves, &amp; Communication </a:t>
            </a:r>
            <a:r>
              <a:rPr lang="en" sz="1200">
                <a:solidFill>
                  <a:schemeClr val="dk1"/>
                </a:solidFill>
                <a:uFill>
                  <a:noFill/>
                </a:uFill>
                <a:latin typeface="Poppins"/>
                <a:ea typeface="Poppins"/>
                <a:cs typeface="Poppins"/>
                <a:sym typeface="Poppins"/>
                <a:hlinkClick r:id="rId19">
                  <a:extLst>
                    <a:ext uri="{A12FA001-AC4F-418D-AE19-62706E023703}">
                      <ahyp:hlinkClr val="tx"/>
                    </a:ext>
                  </a:extLst>
                </a:hlinkClick>
              </a:rPr>
              <a:t>(Waves of Sound)</a:t>
            </a:r>
            <a:endParaRPr b="1">
              <a:latin typeface="Poppins"/>
              <a:ea typeface="Poppins"/>
              <a:cs typeface="Poppins"/>
              <a:sym typeface="Poppins"/>
            </a:endParaRPr>
          </a:p>
        </p:txBody>
      </p:sp>
      <p:sp>
        <p:nvSpPr>
          <p:cNvPr id="1013" name="Google Shape;1013;p77"/>
          <p:cNvSpPr/>
          <p:nvPr/>
        </p:nvSpPr>
        <p:spPr>
          <a:xfrm>
            <a:off x="457201" y="2075688"/>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a:t>
            </a: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 1</a:t>
            </a:r>
            <a:endParaRPr b="1" sz="800">
              <a:solidFill>
                <a:schemeClr val="lt1"/>
              </a:solidFill>
              <a:latin typeface="Poppins"/>
              <a:ea typeface="Poppins"/>
              <a:cs typeface="Poppins"/>
              <a:sym typeface="Poppins"/>
            </a:endParaRPr>
          </a:p>
        </p:txBody>
      </p:sp>
      <p:sp>
        <p:nvSpPr>
          <p:cNvPr id="1014" name="Google Shape;1014;p7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015" name="Google Shape;1015;p7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2">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1016" name="Google Shape;1016;p77"/>
          <p:cNvSpPr txBox="1"/>
          <p:nvPr/>
        </p:nvSpPr>
        <p:spPr>
          <a:xfrm>
            <a:off x="5623560" y="6949440"/>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1017" name="Google Shape;1017;p77"/>
          <p:cNvPicPr preferRelativeResize="0"/>
          <p:nvPr/>
        </p:nvPicPr>
        <p:blipFill rotWithShape="1">
          <a:blip r:embed="rId23">
            <a:alphaModFix/>
          </a:blip>
          <a:srcRect b="1663" l="0" r="0" t="1663"/>
          <a:stretch/>
        </p:blipFill>
        <p:spPr>
          <a:xfrm>
            <a:off x="7953375" y="305775"/>
            <a:ext cx="1647825" cy="209550"/>
          </a:xfrm>
          <a:prstGeom prst="rect">
            <a:avLst/>
          </a:prstGeom>
          <a:noFill/>
          <a:ln>
            <a:noFill/>
          </a:ln>
        </p:spPr>
      </p:pic>
      <p:grpSp>
        <p:nvGrpSpPr>
          <p:cNvPr id="1018" name="Google Shape;1018;p77"/>
          <p:cNvGrpSpPr/>
          <p:nvPr/>
        </p:nvGrpSpPr>
        <p:grpSpPr>
          <a:xfrm>
            <a:off x="527725" y="667512"/>
            <a:ext cx="1684375" cy="117000"/>
            <a:chOff x="527725" y="667512"/>
            <a:chExt cx="1684375" cy="117000"/>
          </a:xfrm>
        </p:grpSpPr>
        <p:sp>
          <p:nvSpPr>
            <p:cNvPr id="1019" name="Google Shape;1019;p7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4">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20" name="Google Shape;1020;p77">
              <a:hlinkClick action="ppaction://hlinksldjump" r:id="rId25"/>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4" name="Shape 1024"/>
        <p:cNvGrpSpPr/>
        <p:nvPr/>
      </p:nvGrpSpPr>
      <p:grpSpPr>
        <a:xfrm>
          <a:off x="0" y="0"/>
          <a:ext cx="0" cy="0"/>
          <a:chOff x="0" y="0"/>
          <a:chExt cx="0" cy="0"/>
        </a:xfrm>
      </p:grpSpPr>
      <p:pic>
        <p:nvPicPr>
          <p:cNvPr id="1025" name="Google Shape;1025;p78"/>
          <p:cNvPicPr preferRelativeResize="0"/>
          <p:nvPr/>
        </p:nvPicPr>
        <p:blipFill rotWithShape="1">
          <a:blip r:embed="rId3">
            <a:alphaModFix/>
          </a:blip>
          <a:srcRect b="0" l="4979" r="4979" t="0"/>
          <a:stretch/>
        </p:blipFill>
        <p:spPr>
          <a:xfrm>
            <a:off x="468000" y="5442975"/>
            <a:ext cx="1070492" cy="1527475"/>
          </a:xfrm>
          <a:prstGeom prst="rect">
            <a:avLst/>
          </a:prstGeom>
          <a:noFill/>
          <a:ln>
            <a:noFill/>
          </a:ln>
        </p:spPr>
      </p:pic>
      <p:sp>
        <p:nvSpPr>
          <p:cNvPr id="1026" name="Google Shape;1026;p78"/>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27" name="Google Shape;1027;p7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1028" name="Google Shape;1028;p78"/>
          <p:cNvPicPr preferRelativeResize="0"/>
          <p:nvPr/>
        </p:nvPicPr>
        <p:blipFill rotWithShape="1">
          <a:blip r:embed="rId4">
            <a:alphaModFix/>
          </a:blip>
          <a:srcRect b="0" l="45563" r="15016" t="0"/>
          <a:stretch/>
        </p:blipFill>
        <p:spPr>
          <a:xfrm>
            <a:off x="459300" y="4043925"/>
            <a:ext cx="982968" cy="1402574"/>
          </a:xfrm>
          <a:prstGeom prst="rect">
            <a:avLst/>
          </a:prstGeom>
          <a:noFill/>
          <a:ln>
            <a:noFill/>
          </a:ln>
        </p:spPr>
      </p:pic>
      <p:pic>
        <p:nvPicPr>
          <p:cNvPr id="1029" name="Google Shape;1029;p78"/>
          <p:cNvPicPr preferRelativeResize="0"/>
          <p:nvPr/>
        </p:nvPicPr>
        <p:blipFill rotWithShape="1">
          <a:blip r:embed="rId5">
            <a:alphaModFix/>
          </a:blip>
          <a:srcRect b="6956" l="0" r="0" t="6956"/>
          <a:stretch/>
        </p:blipFill>
        <p:spPr>
          <a:xfrm>
            <a:off x="459325" y="3004350"/>
            <a:ext cx="923075" cy="1046134"/>
          </a:xfrm>
          <a:prstGeom prst="rect">
            <a:avLst/>
          </a:prstGeom>
          <a:noFill/>
          <a:ln>
            <a:noFill/>
          </a:ln>
        </p:spPr>
      </p:pic>
      <p:pic>
        <p:nvPicPr>
          <p:cNvPr id="1030" name="Google Shape;1030;p78"/>
          <p:cNvPicPr preferRelativeResize="0"/>
          <p:nvPr/>
        </p:nvPicPr>
        <p:blipFill rotWithShape="1">
          <a:blip r:embed="rId6">
            <a:alphaModFix/>
          </a:blip>
          <a:srcRect b="1974" l="0" r="0" t="25980"/>
          <a:stretch/>
        </p:blipFill>
        <p:spPr>
          <a:xfrm>
            <a:off x="459325" y="2093825"/>
            <a:ext cx="971340" cy="914400"/>
          </a:xfrm>
          <a:prstGeom prst="rect">
            <a:avLst/>
          </a:prstGeom>
          <a:noFill/>
          <a:ln>
            <a:noFill/>
          </a:ln>
        </p:spPr>
      </p:pic>
      <p:graphicFrame>
        <p:nvGraphicFramePr>
          <p:cNvPr id="1031" name="Google Shape;1031;p78"/>
          <p:cNvGraphicFramePr/>
          <p:nvPr/>
        </p:nvGraphicFramePr>
        <p:xfrm>
          <a:off x="467988" y="1606185"/>
          <a:ext cx="3000000" cy="3000000"/>
        </p:xfrm>
        <a:graphic>
          <a:graphicData uri="http://schemas.openxmlformats.org/drawingml/2006/table">
            <a:tbl>
              <a:tblPr>
                <a:noFill/>
                <a:tableStyleId>{3E445475-E737-46AB-BFD2-043196B319F6}</a:tableStyleId>
              </a:tblPr>
              <a:tblGrid>
                <a:gridCol w="914400"/>
                <a:gridCol w="1308700"/>
                <a:gridCol w="2731175"/>
                <a:gridCol w="1370025"/>
                <a:gridCol w="1483350"/>
                <a:gridCol w="1336350"/>
              </a:tblGrid>
              <a:tr h="4674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342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Speed &amp;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How is your body similar to a car?</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4-PS3-1. </a:t>
                      </a:r>
                      <a:r>
                        <a:rPr lang="en" sz="800">
                          <a:solidFill>
                            <a:schemeClr val="dk1"/>
                          </a:solidFill>
                          <a:latin typeface="Poppins"/>
                          <a:ea typeface="Poppins"/>
                          <a:cs typeface="Poppins"/>
                          <a:sym typeface="Poppins"/>
                        </a:rPr>
                        <a:t>Use evidence to construct an explanation relating the speed of an object to the energy of that object.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932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Gravitational Energy, Speed, &amp; Collisions</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What makes roller coasters go so fast?</a:t>
                      </a:r>
                      <a:endParaRPr>
                        <a:solidFill>
                          <a:schemeClr val="dk1"/>
                        </a:solidFill>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4-PS3-1. </a:t>
                      </a:r>
                      <a:r>
                        <a:rPr lang="en" sz="800">
                          <a:solidFill>
                            <a:schemeClr val="dk1"/>
                          </a:solidFill>
                          <a:latin typeface="Poppins"/>
                          <a:ea typeface="Poppins"/>
                          <a:cs typeface="Poppins"/>
                          <a:sym typeface="Poppins"/>
                        </a:rPr>
                        <a:t>Use evidence to construct an explanation relating the speed of an object to the energy of that object.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4-PS3-3. </a:t>
                      </a:r>
                      <a:r>
                        <a:rPr lang="en" sz="800">
                          <a:solidFill>
                            <a:schemeClr val="dk1"/>
                          </a:solidFill>
                          <a:latin typeface="Poppins"/>
                          <a:ea typeface="Poppins"/>
                          <a:cs typeface="Poppins"/>
                          <a:sym typeface="Poppins"/>
                        </a:rPr>
                        <a:t>Ask questions and predict outcomes about the changes in energy that occur when objects collide.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343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36709"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Collisions &amp; Energy Transfer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How can marbles save the world?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4-PS3-3. </a:t>
                      </a:r>
                      <a:r>
                        <a:rPr lang="en" sz="800">
                          <a:solidFill>
                            <a:schemeClr val="dk1"/>
                          </a:solidFill>
                          <a:latin typeface="Poppins"/>
                          <a:ea typeface="Poppins"/>
                          <a:cs typeface="Poppins"/>
                          <a:sym typeface="Poppins"/>
                        </a:rPr>
                        <a:t>Ask questions and predict outcomes about the changes in energy that occur when objects collide.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43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Energy Transfer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Could you knock down a building using only dominoes?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3-5-ETS1-1. </a:t>
                      </a:r>
                      <a:r>
                        <a:rPr lang="en" sz="800">
                          <a:solidFill>
                            <a:schemeClr val="dk1"/>
                          </a:solidFill>
                          <a:latin typeface="Poppins"/>
                          <a:ea typeface="Poppins"/>
                          <a:cs typeface="Poppins"/>
                          <a:sym typeface="Poppins"/>
                        </a:rPr>
                        <a:t>Define a simple design problem reflecting a need or a want that includes specified criteria for success and constraints on materials, time, or cost.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4641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1032" name="Google Shape;1032;p78"/>
          <p:cNvSpPr/>
          <p:nvPr/>
        </p:nvSpPr>
        <p:spPr>
          <a:xfrm>
            <a:off x="457200" y="30081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033" name="Google Shape;1033;p78"/>
          <p:cNvSpPr/>
          <p:nvPr/>
        </p:nvSpPr>
        <p:spPr>
          <a:xfrm>
            <a:off x="466951" y="2093819"/>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034" name="Google Shape;1034;p78"/>
          <p:cNvSpPr/>
          <p:nvPr/>
        </p:nvSpPr>
        <p:spPr>
          <a:xfrm>
            <a:off x="468000" y="4050467"/>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035" name="Google Shape;1035;p7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8">
                  <a:extLst>
                    <a:ext uri="{A12FA001-AC4F-418D-AE19-62706E023703}">
                      <ahyp:hlinkClr val="tx"/>
                    </a:ext>
                  </a:extLst>
                </a:hlinkClick>
              </a:rPr>
              <a:t>Energy &amp;  Energy Transfer </a:t>
            </a:r>
            <a:r>
              <a:rPr lang="en" sz="1200">
                <a:solidFill>
                  <a:schemeClr val="dk1"/>
                </a:solidFill>
                <a:uFill>
                  <a:noFill/>
                </a:uFill>
                <a:latin typeface="Poppins"/>
                <a:ea typeface="Poppins"/>
                <a:cs typeface="Poppins"/>
                <a:sym typeface="Poppins"/>
                <a:hlinkClick r:id="rId19">
                  <a:extLst>
                    <a:ext uri="{A12FA001-AC4F-418D-AE19-62706E023703}">
                      <ahyp:hlinkClr val="tx"/>
                    </a:ext>
                  </a:extLst>
                </a:hlinkClick>
              </a:rPr>
              <a:t>(Energizing Everything)</a:t>
            </a:r>
            <a:r>
              <a:rPr lang="en" sz="1200">
                <a:solidFill>
                  <a:schemeClr val="dk1"/>
                </a:solidFill>
                <a:latin typeface="Poppins"/>
                <a:ea typeface="Poppins"/>
                <a:cs typeface="Poppins"/>
                <a:sym typeface="Poppins"/>
              </a:rPr>
              <a:t> • Page 1 of 2</a:t>
            </a:r>
            <a:endParaRPr sz="1200">
              <a:solidFill>
                <a:schemeClr val="dk1"/>
              </a:solidFill>
              <a:latin typeface="Poppins"/>
              <a:ea typeface="Poppins"/>
              <a:cs typeface="Poppins"/>
              <a:sym typeface="Poppins"/>
            </a:endParaRPr>
          </a:p>
        </p:txBody>
      </p:sp>
      <p:sp>
        <p:nvSpPr>
          <p:cNvPr id="1036" name="Google Shape;1036;p78"/>
          <p:cNvSpPr/>
          <p:nvPr/>
        </p:nvSpPr>
        <p:spPr>
          <a:xfrm>
            <a:off x="468000" y="5446505"/>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037" name="Google Shape;1037;p7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038" name="Google Shape;1038;p7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1039" name="Google Shape;1039;p78"/>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1040" name="Google Shape;1040;p78"/>
          <p:cNvGrpSpPr/>
          <p:nvPr/>
        </p:nvGrpSpPr>
        <p:grpSpPr>
          <a:xfrm>
            <a:off x="527725" y="667512"/>
            <a:ext cx="1684375" cy="117000"/>
            <a:chOff x="527725" y="667512"/>
            <a:chExt cx="1684375" cy="117000"/>
          </a:xfrm>
        </p:grpSpPr>
        <p:sp>
          <p:nvSpPr>
            <p:cNvPr id="1041" name="Google Shape;1041;p7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42" name="Google Shape;1042;p78">
              <a:hlinkClick/>
            </p:cNvPr>
            <p:cNvPicPr preferRelativeResize="0"/>
            <p:nvPr/>
          </p:nvPicPr>
          <p:blipFill rotWithShape="1">
            <a:blip r:embed="rId24">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6" name="Shape 1046"/>
        <p:cNvGrpSpPr/>
        <p:nvPr/>
      </p:nvGrpSpPr>
      <p:grpSpPr>
        <a:xfrm>
          <a:off x="0" y="0"/>
          <a:ext cx="0" cy="0"/>
          <a:chOff x="0" y="0"/>
          <a:chExt cx="0" cy="0"/>
        </a:xfrm>
      </p:grpSpPr>
      <p:sp>
        <p:nvSpPr>
          <p:cNvPr id="1047" name="Google Shape;1047;p79"/>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48" name="Google Shape;1048;p7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1049" name="Google Shape;1049;p79"/>
          <p:cNvPicPr preferRelativeResize="0"/>
          <p:nvPr/>
        </p:nvPicPr>
        <p:blipFill rotWithShape="1">
          <a:blip r:embed="rId3">
            <a:alphaModFix/>
          </a:blip>
          <a:srcRect b="0" l="37831" r="37828" t="0"/>
          <a:stretch/>
        </p:blipFill>
        <p:spPr>
          <a:xfrm>
            <a:off x="457200" y="2075700"/>
            <a:ext cx="985128" cy="2276551"/>
          </a:xfrm>
          <a:prstGeom prst="rect">
            <a:avLst/>
          </a:prstGeom>
          <a:noFill/>
          <a:ln>
            <a:noFill/>
          </a:ln>
        </p:spPr>
      </p:pic>
      <p:graphicFrame>
        <p:nvGraphicFramePr>
          <p:cNvPr id="1050" name="Google Shape;1050;p79"/>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232500"/>
                <a:gridCol w="3064100"/>
                <a:gridCol w="1308600"/>
                <a:gridCol w="1272800"/>
                <a:gridCol w="1351600"/>
              </a:tblGrid>
              <a:tr h="4666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22750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4">
                            <a:extLst>
                              <a:ext uri="{A12FA001-AC4F-418D-AE19-62706E023703}">
                                <ahyp:hlinkClr val="tx"/>
                              </a:ext>
                            </a:extLst>
                          </a:hlinkClick>
                        </a:rPr>
                        <a:t>Energy Transfer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Can you build a chain reaction machine?</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3-5-ETS1-1. </a:t>
                      </a:r>
                      <a:r>
                        <a:rPr lang="en" sz="800">
                          <a:solidFill>
                            <a:schemeClr val="dk1"/>
                          </a:solidFill>
                          <a:latin typeface="Poppins"/>
                          <a:ea typeface="Poppins"/>
                          <a:cs typeface="Poppins"/>
                          <a:sym typeface="Poppins"/>
                        </a:rPr>
                        <a:t>Define a simple design problem reflecting a need or a want that includes specified criteria for success and constraints on materials, time, or cost.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3-5-ETS1-2. </a:t>
                      </a:r>
                      <a:r>
                        <a:rPr lang="en" sz="800">
                          <a:solidFill>
                            <a:schemeClr val="dk1"/>
                          </a:solidFill>
                          <a:latin typeface="Poppins"/>
                          <a:ea typeface="Poppins"/>
                          <a:cs typeface="Poppins"/>
                          <a:sym typeface="Poppins"/>
                        </a:rPr>
                        <a:t>Generate and compare multiple possible solutions to a problem based on how well each is likely to meet the criteria and constraints of the problem.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3-5-ETS1-3. </a:t>
                      </a:r>
                      <a:r>
                        <a:rPr lang="en" sz="800">
                          <a:solidFill>
                            <a:schemeClr val="dk1"/>
                          </a:solidFill>
                          <a:latin typeface="Poppins"/>
                          <a:ea typeface="Poppins"/>
                          <a:cs typeface="Poppins"/>
                          <a:sym typeface="Poppins"/>
                        </a:rPr>
                        <a:t>Plan and carry out fair tests in which variables are controlled and failure points are considered to identify aspects of a model or prototype that can be improved.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051" name="Google Shape;1051;p79"/>
          <p:cNvSpPr/>
          <p:nvPr/>
        </p:nvSpPr>
        <p:spPr>
          <a:xfrm>
            <a:off x="457201" y="20756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6">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1052" name="Google Shape;1052;p7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Energy &amp;  Energy Transfer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(Energizing Everything)</a:t>
            </a:r>
            <a:r>
              <a:rPr lang="en" sz="1200">
                <a:latin typeface="Poppins"/>
                <a:ea typeface="Poppins"/>
                <a:cs typeface="Poppins"/>
                <a:sym typeface="Poppins"/>
              </a:rPr>
              <a:t> • Page 2 of 2</a:t>
            </a:r>
            <a:endParaRPr sz="1200">
              <a:latin typeface="Poppins"/>
              <a:ea typeface="Poppins"/>
              <a:cs typeface="Poppins"/>
              <a:sym typeface="Poppins"/>
            </a:endParaRPr>
          </a:p>
        </p:txBody>
      </p:sp>
      <p:sp>
        <p:nvSpPr>
          <p:cNvPr id="1053" name="Google Shape;1053;p7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1054" name="Google Shape;1054;p79"/>
          <p:cNvPicPr preferRelativeResize="0"/>
          <p:nvPr/>
        </p:nvPicPr>
        <p:blipFill rotWithShape="1">
          <a:blip r:embed="rId10">
            <a:alphaModFix/>
          </a:blip>
          <a:srcRect b="1663" l="0" r="0" t="1663"/>
          <a:stretch/>
        </p:blipFill>
        <p:spPr>
          <a:xfrm>
            <a:off x="7953375" y="305775"/>
            <a:ext cx="1647825" cy="209550"/>
          </a:xfrm>
          <a:prstGeom prst="rect">
            <a:avLst/>
          </a:prstGeom>
          <a:noFill/>
          <a:ln>
            <a:noFill/>
          </a:ln>
        </p:spPr>
      </p:pic>
      <p:grpSp>
        <p:nvGrpSpPr>
          <p:cNvPr id="1055" name="Google Shape;1055;p79"/>
          <p:cNvGrpSpPr/>
          <p:nvPr/>
        </p:nvGrpSpPr>
        <p:grpSpPr>
          <a:xfrm>
            <a:off x="527725" y="667512"/>
            <a:ext cx="1684375" cy="117000"/>
            <a:chOff x="527725" y="667512"/>
            <a:chExt cx="1684375" cy="117000"/>
          </a:xfrm>
        </p:grpSpPr>
        <p:sp>
          <p:nvSpPr>
            <p:cNvPr id="1056" name="Google Shape;1056;p7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57" name="Google Shape;1057;p79">
              <a:hlinkClick/>
            </p:cNvPr>
            <p:cNvPicPr preferRelativeResize="0"/>
            <p:nvPr/>
          </p:nvPicPr>
          <p:blipFill rotWithShape="1">
            <a:blip r:embed="rId12">
              <a:alphaModFix/>
            </a:blip>
            <a:srcRect b="0" l="9423" r="9415" t="0"/>
            <a:stretch/>
          </p:blipFill>
          <p:spPr>
            <a:xfrm rot="10800000">
              <a:off x="527725" y="680300"/>
              <a:ext cx="147875" cy="86475"/>
            </a:xfrm>
            <a:prstGeom prst="rect">
              <a:avLst/>
            </a:prstGeom>
            <a:noFill/>
            <a:ln>
              <a:noFill/>
            </a:ln>
          </p:spPr>
        </p:pic>
      </p:grpSp>
      <p:sp>
        <p:nvSpPr>
          <p:cNvPr id="1058" name="Google Shape;1058;p7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2" name="Shape 1062"/>
        <p:cNvGrpSpPr/>
        <p:nvPr/>
      </p:nvGrpSpPr>
      <p:grpSpPr>
        <a:xfrm>
          <a:off x="0" y="0"/>
          <a:ext cx="0" cy="0"/>
          <a:chOff x="0" y="0"/>
          <a:chExt cx="0" cy="0"/>
        </a:xfrm>
      </p:grpSpPr>
      <p:pic>
        <p:nvPicPr>
          <p:cNvPr id="1063" name="Google Shape;1063;p80"/>
          <p:cNvPicPr preferRelativeResize="0"/>
          <p:nvPr/>
        </p:nvPicPr>
        <p:blipFill rotWithShape="1">
          <a:blip r:embed="rId3">
            <a:alphaModFix/>
          </a:blip>
          <a:srcRect b="0" l="52983" r="22161" t="0"/>
          <a:stretch/>
        </p:blipFill>
        <p:spPr>
          <a:xfrm>
            <a:off x="457200" y="3311600"/>
            <a:ext cx="914400" cy="2069304"/>
          </a:xfrm>
          <a:prstGeom prst="rect">
            <a:avLst/>
          </a:prstGeom>
          <a:noFill/>
          <a:ln>
            <a:noFill/>
          </a:ln>
        </p:spPr>
      </p:pic>
      <p:pic>
        <p:nvPicPr>
          <p:cNvPr id="1064" name="Google Shape;1064;p80"/>
          <p:cNvPicPr preferRelativeResize="0"/>
          <p:nvPr/>
        </p:nvPicPr>
        <p:blipFill rotWithShape="1">
          <a:blip r:embed="rId4">
            <a:alphaModFix/>
          </a:blip>
          <a:srcRect b="4111" l="0" r="0" t="4120"/>
          <a:stretch/>
        </p:blipFill>
        <p:spPr>
          <a:xfrm>
            <a:off x="457199" y="5354200"/>
            <a:ext cx="982569" cy="1036275"/>
          </a:xfrm>
          <a:prstGeom prst="rect">
            <a:avLst/>
          </a:prstGeom>
          <a:noFill/>
          <a:ln>
            <a:noFill/>
          </a:ln>
        </p:spPr>
      </p:pic>
      <p:sp>
        <p:nvSpPr>
          <p:cNvPr id="1065" name="Google Shape;1065;p80"/>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66" name="Google Shape;1066;p8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sp>
        <p:nvSpPr>
          <p:cNvPr id="1067" name="Google Shape;1067;p8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5"/>
              </a:rPr>
              <a:t>Electricity, Light, &amp; Heat </a:t>
            </a:r>
            <a:r>
              <a:rPr lang="en" sz="1200">
                <a:solidFill>
                  <a:schemeClr val="hlink"/>
                </a:solidFill>
                <a:uFill>
                  <a:noFill/>
                </a:uFill>
                <a:latin typeface="Poppins"/>
                <a:ea typeface="Poppins"/>
                <a:cs typeface="Poppins"/>
                <a:sym typeface="Poppins"/>
                <a:hlinkClick r:id="rId6"/>
              </a:rPr>
              <a:t>(Electricity, Light &amp; Heat)</a:t>
            </a:r>
            <a:endParaRPr sz="1200">
              <a:latin typeface="Poppins"/>
              <a:ea typeface="Poppins"/>
              <a:cs typeface="Poppins"/>
              <a:sym typeface="Poppins"/>
            </a:endParaRPr>
          </a:p>
        </p:txBody>
      </p:sp>
      <p:sp>
        <p:nvSpPr>
          <p:cNvPr id="1068" name="Google Shape;1068;p8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1069" name="Google Shape;1069;p80"/>
          <p:cNvPicPr preferRelativeResize="0"/>
          <p:nvPr/>
        </p:nvPicPr>
        <p:blipFill rotWithShape="1">
          <a:blip r:embed="rId8">
            <a:alphaModFix/>
          </a:blip>
          <a:srcRect b="1663" l="0" r="0" t="1663"/>
          <a:stretch/>
        </p:blipFill>
        <p:spPr>
          <a:xfrm>
            <a:off x="7953375" y="305775"/>
            <a:ext cx="1647825" cy="209550"/>
          </a:xfrm>
          <a:prstGeom prst="rect">
            <a:avLst/>
          </a:prstGeom>
          <a:noFill/>
          <a:ln>
            <a:noFill/>
          </a:ln>
        </p:spPr>
      </p:pic>
      <p:grpSp>
        <p:nvGrpSpPr>
          <p:cNvPr id="1070" name="Google Shape;1070;p80"/>
          <p:cNvGrpSpPr/>
          <p:nvPr/>
        </p:nvGrpSpPr>
        <p:grpSpPr>
          <a:xfrm>
            <a:off x="527725" y="667512"/>
            <a:ext cx="1684375" cy="117000"/>
            <a:chOff x="527725" y="667512"/>
            <a:chExt cx="1684375" cy="117000"/>
          </a:xfrm>
        </p:grpSpPr>
        <p:sp>
          <p:nvSpPr>
            <p:cNvPr id="1071" name="Google Shape;1071;p8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72" name="Google Shape;1072;p80">
              <a:hlinkClick/>
            </p:cNvPr>
            <p:cNvPicPr preferRelativeResize="0"/>
            <p:nvPr/>
          </p:nvPicPr>
          <p:blipFill rotWithShape="1">
            <a:blip r:embed="rId10">
              <a:alphaModFix/>
            </a:blip>
            <a:srcRect b="0" l="9423" r="9415" t="0"/>
            <a:stretch/>
          </p:blipFill>
          <p:spPr>
            <a:xfrm rot="10800000">
              <a:off x="527725" y="680300"/>
              <a:ext cx="147875" cy="86475"/>
            </a:xfrm>
            <a:prstGeom prst="rect">
              <a:avLst/>
            </a:prstGeom>
            <a:noFill/>
            <a:ln>
              <a:noFill/>
            </a:ln>
          </p:spPr>
        </p:pic>
      </p:grpSp>
      <p:pic>
        <p:nvPicPr>
          <p:cNvPr id="1073" name="Google Shape;1073;p80"/>
          <p:cNvPicPr preferRelativeResize="0"/>
          <p:nvPr/>
        </p:nvPicPr>
        <p:blipFill rotWithShape="1">
          <a:blip r:embed="rId11">
            <a:alphaModFix/>
          </a:blip>
          <a:srcRect b="17157" l="0" r="0" t="0"/>
          <a:stretch/>
        </p:blipFill>
        <p:spPr>
          <a:xfrm>
            <a:off x="457200" y="2077200"/>
            <a:ext cx="1647824" cy="1283227"/>
          </a:xfrm>
          <a:prstGeom prst="rect">
            <a:avLst/>
          </a:prstGeom>
          <a:noFill/>
          <a:ln>
            <a:noFill/>
          </a:ln>
        </p:spPr>
      </p:pic>
      <p:graphicFrame>
        <p:nvGraphicFramePr>
          <p:cNvPr id="1074" name="Google Shape;1074;p80"/>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232500"/>
                <a:gridCol w="3064100"/>
                <a:gridCol w="1308600"/>
                <a:gridCol w="1272800"/>
                <a:gridCol w="1351600"/>
              </a:tblGrid>
              <a:tr h="601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28062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Renewable Energy &amp; Natural Resources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What’s the best way to light up a city?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4-ESS3-1. </a:t>
                      </a:r>
                      <a:r>
                        <a:rPr lang="en" sz="800">
                          <a:solidFill>
                            <a:schemeClr val="dk1"/>
                          </a:solidFill>
                          <a:latin typeface="Poppins"/>
                          <a:ea typeface="Poppins"/>
                          <a:cs typeface="Poppins"/>
                          <a:sym typeface="Poppins"/>
                        </a:rPr>
                        <a:t>Obtain and combine information to describe that energy and fuels are derived from natural resources and their uses affect the environment.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ESS3.A: </a:t>
                      </a:r>
                      <a:r>
                        <a:rPr lang="en" sz="800">
                          <a:solidFill>
                            <a:schemeClr val="dk1"/>
                          </a:solidFill>
                          <a:latin typeface="Poppins"/>
                          <a:ea typeface="Poppins"/>
                          <a:cs typeface="Poppins"/>
                          <a:sym typeface="Poppins"/>
                        </a:rPr>
                        <a:t>Natural Resources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278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Electrical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What if there were no electricity?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4-PS3-2.</a:t>
                      </a:r>
                      <a:r>
                        <a:rPr lang="en" sz="800">
                          <a:solidFill>
                            <a:schemeClr val="dk1"/>
                          </a:solidFill>
                          <a:latin typeface="Poppins"/>
                          <a:ea typeface="Poppins"/>
                          <a:cs typeface="Poppins"/>
                          <a:sym typeface="Poppins"/>
                        </a:rPr>
                        <a:t> Make observations to provide evidence that energy can be transferred from place to place by sound, light, heat, and electric currents.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3-5-ETS1-1. </a:t>
                      </a:r>
                      <a:r>
                        <a:rPr lang="en" sz="800">
                          <a:solidFill>
                            <a:schemeClr val="dk1"/>
                          </a:solidFill>
                          <a:latin typeface="Poppins"/>
                          <a:ea typeface="Poppins"/>
                          <a:cs typeface="Poppins"/>
                          <a:sym typeface="Poppins"/>
                        </a:rPr>
                        <a:t>Define a simple design problem reflecting a need or a want that includes specified criteria for success and constraints on materials, time, or cost.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42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5"/>
                        </a:rPr>
                        <a:t>Heat Energy &amp; Energy Transfer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How long did it take to travel across the country before cars and planes?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4-PS3-2.</a:t>
                      </a:r>
                      <a:r>
                        <a:rPr lang="en" sz="800">
                          <a:solidFill>
                            <a:schemeClr val="dk1"/>
                          </a:solidFill>
                          <a:latin typeface="Poppins"/>
                          <a:ea typeface="Poppins"/>
                          <a:cs typeface="Poppins"/>
                          <a:sym typeface="Poppins"/>
                        </a:rPr>
                        <a:t> Make observations to provide evidence that energy can be transferred from place to place by sound, light, heat, and electric currents.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br>
                        <a:rPr lang="en" sz="800">
                          <a:solidFill>
                            <a:schemeClr val="dk1"/>
                          </a:solidFill>
                          <a:latin typeface="Poppins"/>
                          <a:ea typeface="Poppins"/>
                          <a:cs typeface="Poppins"/>
                          <a:sym typeface="Poppins"/>
                        </a:rPr>
                      </a:br>
                      <a:br>
                        <a:rPr lang="en" sz="800">
                          <a:solidFill>
                            <a:schemeClr val="dk1"/>
                          </a:solidFill>
                          <a:latin typeface="Poppins"/>
                          <a:ea typeface="Poppins"/>
                          <a:cs typeface="Poppins"/>
                          <a:sym typeface="Poppins"/>
                        </a:rPr>
                      </a:b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075" name="Google Shape;1075;p80"/>
          <p:cNvSpPr/>
          <p:nvPr/>
        </p:nvSpPr>
        <p:spPr>
          <a:xfrm>
            <a:off x="457201" y="20771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076" name="Google Shape;1076;p80"/>
          <p:cNvSpPr txBox="1"/>
          <p:nvPr/>
        </p:nvSpPr>
        <p:spPr>
          <a:xfrm>
            <a:off x="5331425" y="71888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sp>
        <p:nvSpPr>
          <p:cNvPr id="1077" name="Google Shape;1077;p80"/>
          <p:cNvSpPr/>
          <p:nvPr/>
        </p:nvSpPr>
        <p:spPr>
          <a:xfrm>
            <a:off x="457200" y="3360434"/>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078" name="Google Shape;1078;p80"/>
          <p:cNvSpPr/>
          <p:nvPr/>
        </p:nvSpPr>
        <p:spPr>
          <a:xfrm>
            <a:off x="457200" y="535420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079" name="Google Shape;1079;p8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4" name="Shape 1084"/>
        <p:cNvGrpSpPr/>
        <p:nvPr/>
      </p:nvGrpSpPr>
      <p:grpSpPr>
        <a:xfrm>
          <a:off x="0" y="0"/>
          <a:ext cx="0" cy="0"/>
          <a:chOff x="0" y="0"/>
          <a:chExt cx="0" cy="0"/>
        </a:xfrm>
      </p:grpSpPr>
      <p:graphicFrame>
        <p:nvGraphicFramePr>
          <p:cNvPr id="1085" name="Google Shape;1085;p81"/>
          <p:cNvGraphicFramePr/>
          <p:nvPr/>
        </p:nvGraphicFramePr>
        <p:xfrm>
          <a:off x="457200" y="3562772"/>
          <a:ext cx="3000000" cy="3000000"/>
        </p:xfrm>
        <a:graphic>
          <a:graphicData uri="http://schemas.openxmlformats.org/drawingml/2006/table">
            <a:tbl>
              <a:tblPr>
                <a:noFill/>
                <a:tableStyleId>{3E445475-E737-46AB-BFD2-043196B319F6}</a:tableStyleId>
              </a:tblPr>
              <a:tblGrid>
                <a:gridCol w="1826875"/>
                <a:gridCol w="1826875"/>
                <a:gridCol w="1826875"/>
                <a:gridCol w="1826875"/>
                <a:gridCol w="1826875"/>
              </a:tblGrid>
              <a:tr h="150050">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rPr>
                        <a:t>Page 43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3">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nchor="ctr">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ction="ppaction://hlinksldjump" r:id="rId4"/>
                        </a:rPr>
                        <a:t>Page 45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5">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6"/>
                        </a:rPr>
                        <a:t>Page 46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7">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8"/>
                        </a:rPr>
                        <a:t>Page 47</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hlink"/>
                          </a:solidFill>
                          <a:latin typeface="Poppins"/>
                          <a:ea typeface="Poppins"/>
                          <a:cs typeface="Poppins"/>
                          <a:sym typeface="Poppins"/>
                          <a:hlinkClick r:id="rId9"/>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ction="ppaction://hlinksldjump" r:id="rId10"/>
                        </a:rPr>
                        <a:t>Page 48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1">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301925">
                <a:tc>
                  <a:txBody>
                    <a:bodyPr/>
                    <a:lstStyle/>
                    <a:p>
                      <a:pPr indent="0" lvl="0" marL="0" rtl="0" algn="l">
                        <a:spcBef>
                          <a:spcPts val="0"/>
                        </a:spcBef>
                        <a:spcAft>
                          <a:spcPts val="0"/>
                        </a:spcAft>
                        <a:buClr>
                          <a:srgbClr val="000000"/>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5-LS1-1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5-LS2-1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5-PS3-1</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5-ESS1-2</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5-PS2-1</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Michigan Science Standards: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5-PS1-4</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70685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7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1086" name="Google Shape;1086;p81"/>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5th Grade </a:t>
            </a:r>
            <a:r>
              <a:rPr b="1" lang="en">
                <a:solidFill>
                  <a:schemeClr val="dk1"/>
                </a:solidFill>
                <a:uFill>
                  <a:noFill/>
                </a:uFill>
                <a:latin typeface="Poppins"/>
                <a:ea typeface="Poppins"/>
                <a:cs typeface="Poppins"/>
                <a:sym typeface="Poppins"/>
                <a:hlinkClick r:id="rId17">
                  <a:extLst>
                    <a:ext uri="{A12FA001-AC4F-418D-AE19-62706E023703}">
                      <ahyp:hlinkClr val="tx"/>
                    </a:ext>
                  </a:extLst>
                </a:hlinkClick>
              </a:rPr>
              <a:t>Units</a:t>
            </a:r>
            <a:r>
              <a:rPr lang="en">
                <a:latin typeface="Poppins"/>
                <a:ea typeface="Poppins"/>
                <a:cs typeface="Poppins"/>
                <a:sym typeface="Poppins"/>
              </a:rPr>
              <a:t> • </a:t>
            </a:r>
            <a:r>
              <a:rPr lang="en" sz="1200">
                <a:latin typeface="Poppins"/>
                <a:ea typeface="Poppins"/>
                <a:cs typeface="Poppins"/>
                <a:sym typeface="Poppins"/>
              </a:rPr>
              <a:t>Units may be taught in any order </a:t>
            </a:r>
            <a:endParaRPr i="1" sz="1200">
              <a:latin typeface="Poppins"/>
              <a:ea typeface="Poppins"/>
              <a:cs typeface="Poppins"/>
              <a:sym typeface="Poppins"/>
            </a:endParaRPr>
          </a:p>
        </p:txBody>
      </p:sp>
      <p:sp>
        <p:nvSpPr>
          <p:cNvPr id="1087" name="Google Shape;1087;p8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grpSp>
        <p:nvGrpSpPr>
          <p:cNvPr id="1088" name="Google Shape;1088;p81"/>
          <p:cNvGrpSpPr/>
          <p:nvPr/>
        </p:nvGrpSpPr>
        <p:grpSpPr>
          <a:xfrm>
            <a:off x="680118" y="1856888"/>
            <a:ext cx="1371600" cy="1371600"/>
            <a:chOff x="527718" y="1867175"/>
            <a:chExt cx="1371600" cy="1371600"/>
          </a:xfrm>
        </p:grpSpPr>
        <p:pic>
          <p:nvPicPr>
            <p:cNvPr id="1089" name="Google Shape;1089;p81"/>
            <p:cNvPicPr preferRelativeResize="0"/>
            <p:nvPr/>
          </p:nvPicPr>
          <p:blipFill rotWithShape="1">
            <a:blip r:embed="rId19">
              <a:alphaModFix/>
            </a:blip>
            <a:srcRect b="0" l="5822" r="5831" t="0"/>
            <a:stretch/>
          </p:blipFill>
          <p:spPr>
            <a:xfrm>
              <a:off x="537168" y="1867175"/>
              <a:ext cx="1352700" cy="1371600"/>
            </a:xfrm>
            <a:prstGeom prst="ellipse">
              <a:avLst/>
            </a:prstGeom>
            <a:noFill/>
            <a:ln>
              <a:noFill/>
            </a:ln>
          </p:spPr>
        </p:pic>
        <p:sp>
          <p:nvSpPr>
            <p:cNvPr id="1090" name="Google Shape;1090;p81"/>
            <p:cNvSpPr/>
            <p:nvPr/>
          </p:nvSpPr>
          <p:spPr>
            <a:xfrm>
              <a:off x="527718"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91" name="Google Shape;1091;p81"/>
            <p:cNvSpPr txBox="1"/>
            <p:nvPr/>
          </p:nvSpPr>
          <p:spPr>
            <a:xfrm>
              <a:off x="593268" y="2183525"/>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Ecosystems &amp; The Food Web </a:t>
              </a:r>
              <a:endParaRPr b="1" sz="1200">
                <a:solidFill>
                  <a:schemeClr val="lt1"/>
                </a:solidFill>
                <a:latin typeface="Poppins"/>
                <a:ea typeface="Poppins"/>
                <a:cs typeface="Poppins"/>
                <a:sym typeface="Poppins"/>
              </a:endParaRPr>
            </a:p>
          </p:txBody>
        </p:sp>
      </p:grpSp>
      <p:grpSp>
        <p:nvGrpSpPr>
          <p:cNvPr id="1092" name="Google Shape;1092;p81"/>
          <p:cNvGrpSpPr/>
          <p:nvPr/>
        </p:nvGrpSpPr>
        <p:grpSpPr>
          <a:xfrm>
            <a:off x="2471873" y="1856888"/>
            <a:ext cx="1371600" cy="1371600"/>
            <a:chOff x="2517493" y="1846600"/>
            <a:chExt cx="1371600" cy="1371600"/>
          </a:xfrm>
        </p:grpSpPr>
        <p:pic>
          <p:nvPicPr>
            <p:cNvPr id="1093" name="Google Shape;1093;p81"/>
            <p:cNvPicPr preferRelativeResize="0"/>
            <p:nvPr/>
          </p:nvPicPr>
          <p:blipFill rotWithShape="1">
            <a:blip r:embed="rId20">
              <a:alphaModFix/>
            </a:blip>
            <a:srcRect b="6148" l="0" r="0" t="6156"/>
            <a:stretch/>
          </p:blipFill>
          <p:spPr>
            <a:xfrm>
              <a:off x="2526943" y="1846600"/>
              <a:ext cx="1352700" cy="1371600"/>
            </a:xfrm>
            <a:prstGeom prst="ellipse">
              <a:avLst/>
            </a:prstGeom>
            <a:noFill/>
            <a:ln>
              <a:noFill/>
            </a:ln>
          </p:spPr>
        </p:pic>
        <p:sp>
          <p:nvSpPr>
            <p:cNvPr id="1094" name="Google Shape;1094;p81"/>
            <p:cNvSpPr/>
            <p:nvPr/>
          </p:nvSpPr>
          <p:spPr>
            <a:xfrm>
              <a:off x="2517493"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95" name="Google Shape;1095;p81"/>
            <p:cNvSpPr txBox="1"/>
            <p:nvPr/>
          </p:nvSpPr>
          <p:spPr>
            <a:xfrm>
              <a:off x="2583043" y="2162950"/>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1">
                    <a:extLst>
                      <a:ext uri="{A12FA001-AC4F-418D-AE19-62706E023703}">
                        <ahyp:hlinkClr val="tx"/>
                      </a:ext>
                    </a:extLst>
                  </a:hlinkClick>
                </a:rPr>
                <a:t>Water Cycle &amp; Earth’s Systems</a:t>
              </a:r>
              <a:endParaRPr sz="1200">
                <a:solidFill>
                  <a:schemeClr val="lt1"/>
                </a:solidFill>
                <a:latin typeface="Poppins"/>
                <a:ea typeface="Poppins"/>
                <a:cs typeface="Poppins"/>
                <a:sym typeface="Poppins"/>
              </a:endParaRPr>
            </a:p>
          </p:txBody>
        </p:sp>
      </p:grpSp>
      <p:grpSp>
        <p:nvGrpSpPr>
          <p:cNvPr id="1096" name="Google Shape;1096;p81"/>
          <p:cNvGrpSpPr/>
          <p:nvPr/>
        </p:nvGrpSpPr>
        <p:grpSpPr>
          <a:xfrm>
            <a:off x="4263628" y="1856887"/>
            <a:ext cx="1412100" cy="1371601"/>
            <a:chOff x="4270544" y="1846600"/>
            <a:chExt cx="1412100" cy="1371601"/>
          </a:xfrm>
        </p:grpSpPr>
        <p:pic>
          <p:nvPicPr>
            <p:cNvPr id="1097" name="Google Shape;1097;p81"/>
            <p:cNvPicPr preferRelativeResize="0"/>
            <p:nvPr/>
          </p:nvPicPr>
          <p:blipFill>
            <a:blip r:embed="rId22">
              <a:alphaModFix/>
            </a:blip>
            <a:stretch>
              <a:fillRect/>
            </a:stretch>
          </p:blipFill>
          <p:spPr>
            <a:xfrm>
              <a:off x="4290799" y="1846600"/>
              <a:ext cx="1371601" cy="1371601"/>
            </a:xfrm>
            <a:prstGeom prst="rect">
              <a:avLst/>
            </a:prstGeom>
            <a:noFill/>
            <a:ln>
              <a:noFill/>
            </a:ln>
          </p:spPr>
        </p:pic>
        <p:sp>
          <p:nvSpPr>
            <p:cNvPr id="1098" name="Google Shape;1098;p81"/>
            <p:cNvSpPr/>
            <p:nvPr/>
          </p:nvSpPr>
          <p:spPr>
            <a:xfrm>
              <a:off x="4290794"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99" name="Google Shape;1099;p81"/>
            <p:cNvSpPr txBox="1"/>
            <p:nvPr/>
          </p:nvSpPr>
          <p:spPr>
            <a:xfrm>
              <a:off x="4270544" y="2255350"/>
              <a:ext cx="14121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3">
                    <a:extLst>
                      <a:ext uri="{A12FA001-AC4F-418D-AE19-62706E023703}">
                        <ahyp:hlinkClr val="tx"/>
                      </a:ext>
                    </a:extLst>
                  </a:hlinkClick>
                </a:rPr>
                <a:t>Earth &amp; Space Patterns</a:t>
              </a:r>
              <a:endParaRPr sz="1200">
                <a:solidFill>
                  <a:schemeClr val="lt1"/>
                </a:solidFill>
              </a:endParaRPr>
            </a:p>
          </p:txBody>
        </p:sp>
      </p:grpSp>
      <p:grpSp>
        <p:nvGrpSpPr>
          <p:cNvPr id="1100" name="Google Shape;1100;p81"/>
          <p:cNvGrpSpPr/>
          <p:nvPr/>
        </p:nvGrpSpPr>
        <p:grpSpPr>
          <a:xfrm>
            <a:off x="6095883" y="1856887"/>
            <a:ext cx="1412100" cy="1371601"/>
            <a:chOff x="6099344" y="1846606"/>
            <a:chExt cx="1412100" cy="1371601"/>
          </a:xfrm>
        </p:grpSpPr>
        <p:pic>
          <p:nvPicPr>
            <p:cNvPr id="1101" name="Google Shape;1101;p81"/>
            <p:cNvPicPr preferRelativeResize="0"/>
            <p:nvPr/>
          </p:nvPicPr>
          <p:blipFill>
            <a:blip r:embed="rId24">
              <a:alphaModFix/>
            </a:blip>
            <a:stretch>
              <a:fillRect/>
            </a:stretch>
          </p:blipFill>
          <p:spPr>
            <a:xfrm>
              <a:off x="6119596" y="1846606"/>
              <a:ext cx="1371601" cy="1371601"/>
            </a:xfrm>
            <a:prstGeom prst="rect">
              <a:avLst/>
            </a:prstGeom>
            <a:noFill/>
            <a:ln>
              <a:noFill/>
            </a:ln>
          </p:spPr>
        </p:pic>
        <p:sp>
          <p:nvSpPr>
            <p:cNvPr id="1102" name="Google Shape;1102;p81"/>
            <p:cNvSpPr/>
            <p:nvPr/>
          </p:nvSpPr>
          <p:spPr>
            <a:xfrm>
              <a:off x="6119597" y="184660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103" name="Google Shape;1103;p81"/>
            <p:cNvSpPr txBox="1"/>
            <p:nvPr/>
          </p:nvSpPr>
          <p:spPr>
            <a:xfrm>
              <a:off x="6099344" y="2273188"/>
              <a:ext cx="14121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5">
                    <a:extLst>
                      <a:ext uri="{A12FA001-AC4F-418D-AE19-62706E023703}">
                        <ahyp:hlinkClr val="tx"/>
                      </a:ext>
                    </a:extLst>
                  </a:hlinkClick>
                </a:rPr>
                <a:t>Stars &amp;</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6">
                    <a:extLst>
                      <a:ext uri="{A12FA001-AC4F-418D-AE19-62706E023703}">
                        <ahyp:hlinkClr val="tx"/>
                      </a:ext>
                    </a:extLst>
                  </a:hlinkClick>
                </a:rPr>
                <a:t>Planets</a:t>
              </a:r>
              <a:endParaRPr sz="1200">
                <a:solidFill>
                  <a:schemeClr val="lt1"/>
                </a:solidFill>
              </a:endParaRPr>
            </a:p>
          </p:txBody>
        </p:sp>
      </p:grpSp>
      <p:grpSp>
        <p:nvGrpSpPr>
          <p:cNvPr id="1104" name="Google Shape;1104;p81"/>
          <p:cNvGrpSpPr/>
          <p:nvPr/>
        </p:nvGrpSpPr>
        <p:grpSpPr>
          <a:xfrm>
            <a:off x="7928138" y="1856888"/>
            <a:ext cx="1379066" cy="1371600"/>
            <a:chOff x="7928138" y="1846600"/>
            <a:chExt cx="1379066" cy="1371600"/>
          </a:xfrm>
        </p:grpSpPr>
        <p:pic>
          <p:nvPicPr>
            <p:cNvPr id="1105" name="Google Shape;1105;p81"/>
            <p:cNvPicPr preferRelativeResize="0"/>
            <p:nvPr/>
          </p:nvPicPr>
          <p:blipFill rotWithShape="1">
            <a:blip r:embed="rId27">
              <a:alphaModFix/>
            </a:blip>
            <a:srcRect b="6148" l="0" r="0" t="6156"/>
            <a:stretch/>
          </p:blipFill>
          <p:spPr>
            <a:xfrm>
              <a:off x="7937588" y="1846600"/>
              <a:ext cx="1352700" cy="1371600"/>
            </a:xfrm>
            <a:prstGeom prst="ellipse">
              <a:avLst/>
            </a:prstGeom>
            <a:noFill/>
            <a:ln>
              <a:noFill/>
            </a:ln>
          </p:spPr>
        </p:pic>
        <p:sp>
          <p:nvSpPr>
            <p:cNvPr id="1106" name="Google Shape;1106;p81"/>
            <p:cNvSpPr/>
            <p:nvPr/>
          </p:nvSpPr>
          <p:spPr>
            <a:xfrm>
              <a:off x="7928138"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107" name="Google Shape;1107;p81"/>
            <p:cNvSpPr txBox="1"/>
            <p:nvPr/>
          </p:nvSpPr>
          <p:spPr>
            <a:xfrm>
              <a:off x="7935604" y="2070700"/>
              <a:ext cx="1371600" cy="923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8">
                    <a:extLst>
                      <a:ext uri="{A12FA001-AC4F-418D-AE19-62706E023703}">
                        <ahyp:hlinkClr val="tx"/>
                      </a:ext>
                    </a:extLst>
                  </a:hlinkClick>
                </a:rPr>
                <a:t>Chemical Reactions &amp; Properties of Matter</a:t>
              </a:r>
              <a:endParaRPr>
                <a:solidFill>
                  <a:schemeClr val="lt1"/>
                </a:solidFill>
              </a:endParaRPr>
            </a:p>
          </p:txBody>
        </p:sp>
      </p:grpSp>
      <p:sp>
        <p:nvSpPr>
          <p:cNvPr id="1108" name="Google Shape;1108;p81"/>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09" name="Google Shape;1109;p8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All Units at a Glance</a:t>
            </a:r>
            <a:endParaRPr sz="1200">
              <a:latin typeface="Poppins"/>
              <a:ea typeface="Poppins"/>
              <a:cs typeface="Poppins"/>
              <a:sym typeface="Poppins"/>
            </a:endParaRPr>
          </a:p>
        </p:txBody>
      </p:sp>
      <p:pic>
        <p:nvPicPr>
          <p:cNvPr id="1110" name="Google Shape;1110;p81"/>
          <p:cNvPicPr preferRelativeResize="0"/>
          <p:nvPr/>
        </p:nvPicPr>
        <p:blipFill rotWithShape="1">
          <a:blip r:embed="rId29">
            <a:alphaModFix/>
          </a:blip>
          <a:srcRect b="1663" l="0" r="0" t="1663"/>
          <a:stretch/>
        </p:blipFill>
        <p:spPr>
          <a:xfrm>
            <a:off x="7953375" y="305775"/>
            <a:ext cx="1647825" cy="209550"/>
          </a:xfrm>
          <a:prstGeom prst="rect">
            <a:avLst/>
          </a:prstGeom>
          <a:noFill/>
          <a:ln>
            <a:noFill/>
          </a:ln>
        </p:spPr>
      </p:pic>
      <p:grpSp>
        <p:nvGrpSpPr>
          <p:cNvPr id="1111" name="Google Shape;1111;p81"/>
          <p:cNvGrpSpPr/>
          <p:nvPr/>
        </p:nvGrpSpPr>
        <p:grpSpPr>
          <a:xfrm>
            <a:off x="527725" y="667512"/>
            <a:ext cx="1684375" cy="117000"/>
            <a:chOff x="527725" y="667512"/>
            <a:chExt cx="1684375" cy="117000"/>
          </a:xfrm>
        </p:grpSpPr>
        <p:sp>
          <p:nvSpPr>
            <p:cNvPr id="1112" name="Google Shape;1112;p8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a:t>
              </a: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13" name="Google Shape;1113;p81">
              <a:hlinkClick/>
            </p:cNvPr>
            <p:cNvPicPr preferRelativeResize="0"/>
            <p:nvPr/>
          </p:nvPicPr>
          <p:blipFill rotWithShape="1">
            <a:blip r:embed="rId31">
              <a:alphaModFix/>
            </a:blip>
            <a:srcRect b="0" l="9423" r="9415" t="0"/>
            <a:stretch/>
          </p:blipFill>
          <p:spPr>
            <a:xfrm rot="10800000">
              <a:off x="527725" y="680300"/>
              <a:ext cx="147875" cy="86475"/>
            </a:xfrm>
            <a:prstGeom prst="rect">
              <a:avLst/>
            </a:prstGeom>
            <a:noFill/>
            <a:ln>
              <a:noFill/>
            </a:ln>
          </p:spPr>
        </p:pic>
      </p:grpSp>
      <p:sp>
        <p:nvSpPr>
          <p:cNvPr id="1114" name="Google Shape;1114;p81"/>
          <p:cNvSpPr txBox="1"/>
          <p:nvPr/>
        </p:nvSpPr>
        <p:spPr>
          <a:xfrm>
            <a:off x="447563"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1115" name="Google Shape;1115;p81"/>
          <p:cNvSpPr txBox="1"/>
          <p:nvPr/>
        </p:nvSpPr>
        <p:spPr>
          <a:xfrm>
            <a:off x="5564275" y="73121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Lessons</a:t>
            </a:r>
            <a:endParaRPr sz="800">
              <a:latin typeface="Poppins"/>
              <a:ea typeface="Poppins"/>
              <a:cs typeface="Poppins"/>
              <a:sym typeface="Poppins"/>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9" name="Shape 1119"/>
        <p:cNvGrpSpPr/>
        <p:nvPr/>
      </p:nvGrpSpPr>
      <p:grpSpPr>
        <a:xfrm>
          <a:off x="0" y="0"/>
          <a:ext cx="0" cy="0"/>
          <a:chOff x="0" y="0"/>
          <a:chExt cx="0" cy="0"/>
        </a:xfrm>
      </p:grpSpPr>
      <p:pic>
        <p:nvPicPr>
          <p:cNvPr id="1120" name="Google Shape;1120;p82" title="5_Life_4.png"/>
          <p:cNvPicPr preferRelativeResize="0"/>
          <p:nvPr/>
        </p:nvPicPr>
        <p:blipFill rotWithShape="1">
          <a:blip r:embed="rId3">
            <a:alphaModFix/>
          </a:blip>
          <a:srcRect b="0" l="20945" r="10294" t="0"/>
          <a:stretch/>
        </p:blipFill>
        <p:spPr>
          <a:xfrm>
            <a:off x="457200" y="5765175"/>
            <a:ext cx="982600" cy="1280125"/>
          </a:xfrm>
          <a:prstGeom prst="rect">
            <a:avLst/>
          </a:prstGeom>
          <a:noFill/>
          <a:ln>
            <a:noFill/>
          </a:ln>
        </p:spPr>
      </p:pic>
      <p:sp>
        <p:nvSpPr>
          <p:cNvPr id="1121" name="Google Shape;1121;p82"/>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22" name="Google Shape;1122;p8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pic>
        <p:nvPicPr>
          <p:cNvPr id="1123" name="Google Shape;1123;p82" title="image (11).png"/>
          <p:cNvPicPr preferRelativeResize="0"/>
          <p:nvPr/>
        </p:nvPicPr>
        <p:blipFill rotWithShape="1">
          <a:blip r:embed="rId4">
            <a:alphaModFix/>
          </a:blip>
          <a:srcRect b="0" l="28433" r="-19624" t="0"/>
          <a:stretch/>
        </p:blipFill>
        <p:spPr>
          <a:xfrm>
            <a:off x="448050" y="4466100"/>
            <a:ext cx="1396812" cy="1329550"/>
          </a:xfrm>
          <a:prstGeom prst="rect">
            <a:avLst/>
          </a:prstGeom>
          <a:noFill/>
          <a:ln>
            <a:noFill/>
          </a:ln>
        </p:spPr>
      </p:pic>
      <p:pic>
        <p:nvPicPr>
          <p:cNvPr id="1124" name="Google Shape;1124;p82" title="image (10).png"/>
          <p:cNvPicPr preferRelativeResize="0"/>
          <p:nvPr/>
        </p:nvPicPr>
        <p:blipFill rotWithShape="1">
          <a:blip r:embed="rId5">
            <a:alphaModFix/>
          </a:blip>
          <a:srcRect b="0" l="3141" r="32888" t="0"/>
          <a:stretch/>
        </p:blipFill>
        <p:spPr>
          <a:xfrm>
            <a:off x="448050" y="3235400"/>
            <a:ext cx="975278" cy="1280125"/>
          </a:xfrm>
          <a:prstGeom prst="rect">
            <a:avLst/>
          </a:prstGeom>
          <a:noFill/>
          <a:ln>
            <a:noFill/>
          </a:ln>
        </p:spPr>
      </p:pic>
      <p:pic>
        <p:nvPicPr>
          <p:cNvPr id="1125" name="Google Shape;1125;p82" title="image (9).png"/>
          <p:cNvPicPr preferRelativeResize="0"/>
          <p:nvPr/>
        </p:nvPicPr>
        <p:blipFill rotWithShape="1">
          <a:blip r:embed="rId6">
            <a:alphaModFix/>
          </a:blip>
          <a:srcRect b="0" l="26312" r="-13931" t="0"/>
          <a:stretch/>
        </p:blipFill>
        <p:spPr>
          <a:xfrm>
            <a:off x="448050" y="2066550"/>
            <a:ext cx="1201268" cy="1168850"/>
          </a:xfrm>
          <a:prstGeom prst="rect">
            <a:avLst/>
          </a:prstGeom>
          <a:noFill/>
          <a:ln>
            <a:noFill/>
          </a:ln>
        </p:spPr>
      </p:pic>
      <p:graphicFrame>
        <p:nvGraphicFramePr>
          <p:cNvPr id="1126" name="Google Shape;1126;p82"/>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2916525"/>
                <a:gridCol w="1379975"/>
                <a:gridCol w="1310850"/>
                <a:gridCol w="1313550"/>
              </a:tblGrid>
              <a:tr h="413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7907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Food Chains &amp; Matter Flow</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 if all the ants disappeared?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5-LS2-1. </a:t>
                      </a:r>
                      <a:r>
                        <a:rPr lang="en" sz="800">
                          <a:solidFill>
                            <a:schemeClr val="dk1"/>
                          </a:solidFill>
                          <a:highlight>
                            <a:srgbClr val="EAEADF"/>
                          </a:highlight>
                          <a:latin typeface="Poppins"/>
                          <a:ea typeface="Poppins"/>
                          <a:cs typeface="Poppins"/>
                          <a:sym typeface="Poppins"/>
                        </a:rPr>
                        <a:t>Develop a model to describe the movement of matter among plants, animals, decomposers, and the environment.</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2050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dk1"/>
                          </a:solidFill>
                          <a:latin typeface="Poppins"/>
                          <a:ea typeface="Poppins"/>
                          <a:cs typeface="Poppins"/>
                          <a:sym typeface="Poppins"/>
                        </a:rPr>
                        <a:t>Plant Growth &amp;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How does a tiny seed become one of the heaviest trees on Earth?</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5-LS1-1. </a:t>
                      </a:r>
                      <a:r>
                        <a:rPr lang="en" sz="800">
                          <a:solidFill>
                            <a:schemeClr val="dk1"/>
                          </a:solidFill>
                          <a:highlight>
                            <a:schemeClr val="lt1"/>
                          </a:highlight>
                          <a:latin typeface="Poppins"/>
                          <a:ea typeface="Poppins"/>
                          <a:cs typeface="Poppins"/>
                          <a:sym typeface="Poppins"/>
                        </a:rPr>
                        <a:t>Support an argument that plants get the materials they need for growth chiefly from air and water.</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Foundational for 5-LS2-1. </a:t>
                      </a:r>
                      <a:r>
                        <a:rPr lang="en" sz="800">
                          <a:solidFill>
                            <a:schemeClr val="dk1"/>
                          </a:solidFill>
                          <a:highlight>
                            <a:schemeClr val="lt1"/>
                          </a:highlight>
                          <a:latin typeface="Poppins"/>
                          <a:ea typeface="Poppins"/>
                          <a:cs typeface="Poppins"/>
                          <a:sym typeface="Poppins"/>
                        </a:rPr>
                        <a:t>Develop a model to describe the movement of matter among plants, animals, decomposers, and the environment.</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79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Decomposers &amp; Matter </a:t>
                      </a:r>
                      <a:r>
                        <a:rPr b="1" lang="en" sz="800">
                          <a:solidFill>
                            <a:schemeClr val="dk1"/>
                          </a:solidFill>
                          <a:latin typeface="Poppins"/>
                          <a:ea typeface="Poppins"/>
                          <a:cs typeface="Poppins"/>
                          <a:sym typeface="Poppins"/>
                        </a:rPr>
                        <a:t>Flow</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Where do fallen leaves go?</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5-LS2-1. </a:t>
                      </a:r>
                      <a:r>
                        <a:rPr lang="en" sz="800">
                          <a:solidFill>
                            <a:schemeClr val="dk1"/>
                          </a:solidFill>
                          <a:highlight>
                            <a:srgbClr val="EAEADF"/>
                          </a:highlight>
                          <a:latin typeface="Poppins"/>
                          <a:ea typeface="Poppins"/>
                          <a:cs typeface="Poppins"/>
                          <a:sym typeface="Poppins"/>
                        </a:rPr>
                        <a:t>Develop a model to describe the movement of matter among plants, animals, decomposers, and the environment.</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79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Decomposers</a:t>
                      </a:r>
                      <a:r>
                        <a:rPr b="1" lang="en" sz="800">
                          <a:solidFill>
                            <a:schemeClr val="dk1"/>
                          </a:solidFill>
                          <a:latin typeface="Poppins"/>
                          <a:ea typeface="Poppins"/>
                          <a:cs typeface="Poppins"/>
                          <a:sym typeface="Poppins"/>
                        </a:rPr>
                        <a:t> &amp; Soil Nutrients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Do worms really eat dirt?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5-LS2-1. </a:t>
                      </a:r>
                      <a:r>
                        <a:rPr lang="en" sz="800">
                          <a:solidFill>
                            <a:schemeClr val="dk1"/>
                          </a:solidFill>
                          <a:highlight>
                            <a:schemeClr val="lt1"/>
                          </a:highlight>
                          <a:latin typeface="Poppins"/>
                          <a:ea typeface="Poppins"/>
                          <a:cs typeface="Poppins"/>
                          <a:sym typeface="Poppins"/>
                        </a:rPr>
                        <a:t>Develop a model to describe the movement of matter among plants, animals, decomposers, and the environment.</a:t>
                      </a:r>
                      <a:endParaRPr b="1" sz="800">
                        <a:solidFill>
                          <a:schemeClr val="dk1"/>
                        </a:solidFill>
                        <a:highlight>
                          <a:schemeClr val="lt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r>
              <a:tr h="5826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1127" name="Google Shape;1127;p82"/>
          <p:cNvSpPr/>
          <p:nvPr/>
        </p:nvSpPr>
        <p:spPr>
          <a:xfrm>
            <a:off x="459600" y="32353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28" name="Google Shape;1128;p8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29" name="Google Shape;1129;p82"/>
          <p:cNvSpPr/>
          <p:nvPr/>
        </p:nvSpPr>
        <p:spPr>
          <a:xfrm>
            <a:off x="459600" y="451745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30" name="Google Shape;1130;p8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14">
                  <a:extLst>
                    <a:ext uri="{A12FA001-AC4F-418D-AE19-62706E023703}">
                      <ahyp:hlinkClr val="tx"/>
                    </a:ext>
                  </a:extLst>
                </a:hlinkClick>
              </a:rPr>
              <a:t>Ecosystems &amp; The Food Web </a:t>
            </a:r>
            <a:r>
              <a:rPr lang="en" sz="1200">
                <a:solidFill>
                  <a:srgbClr val="000000"/>
                </a:solidFill>
                <a:uFill>
                  <a:noFill/>
                </a:uFill>
                <a:latin typeface="Poppins"/>
                <a:ea typeface="Poppins"/>
                <a:cs typeface="Poppins"/>
                <a:sym typeface="Poppins"/>
                <a:hlinkClick r:id="rId15">
                  <a:extLst>
                    <a:ext uri="{A12FA001-AC4F-418D-AE19-62706E023703}">
                      <ahyp:hlinkClr val="tx"/>
                    </a:ext>
                  </a:extLst>
                </a:hlinkClick>
              </a:rPr>
              <a:t>(Web of Life)</a:t>
            </a:r>
            <a:r>
              <a:rPr lang="en" sz="1200">
                <a:latin typeface="Poppins"/>
                <a:ea typeface="Poppins"/>
                <a:cs typeface="Poppins"/>
                <a:sym typeface="Poppins"/>
              </a:rPr>
              <a:t> • Page 1 of 2</a:t>
            </a:r>
            <a:endParaRPr sz="1200">
              <a:solidFill>
                <a:srgbClr val="000000"/>
              </a:solidFill>
              <a:latin typeface="Poppins"/>
              <a:ea typeface="Poppins"/>
              <a:cs typeface="Poppins"/>
              <a:sym typeface="Poppins"/>
            </a:endParaRPr>
          </a:p>
        </p:txBody>
      </p:sp>
      <p:sp>
        <p:nvSpPr>
          <p:cNvPr id="1131" name="Google Shape;1131;p8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32" name="Google Shape;1132;p8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1133" name="Google Shape;1133;p82"/>
          <p:cNvPicPr preferRelativeResize="0"/>
          <p:nvPr/>
        </p:nvPicPr>
        <p:blipFill rotWithShape="1">
          <a:blip r:embed="rId17">
            <a:alphaModFix/>
          </a:blip>
          <a:srcRect b="1663" l="0" r="0" t="1663"/>
          <a:stretch/>
        </p:blipFill>
        <p:spPr>
          <a:xfrm>
            <a:off x="7953375" y="305775"/>
            <a:ext cx="1647825" cy="209550"/>
          </a:xfrm>
          <a:prstGeom prst="rect">
            <a:avLst/>
          </a:prstGeom>
          <a:noFill/>
          <a:ln>
            <a:noFill/>
          </a:ln>
        </p:spPr>
      </p:pic>
      <p:grpSp>
        <p:nvGrpSpPr>
          <p:cNvPr id="1134" name="Google Shape;1134;p82"/>
          <p:cNvGrpSpPr/>
          <p:nvPr/>
        </p:nvGrpSpPr>
        <p:grpSpPr>
          <a:xfrm>
            <a:off x="527725" y="667512"/>
            <a:ext cx="1684375" cy="117000"/>
            <a:chOff x="527725" y="667512"/>
            <a:chExt cx="1684375" cy="117000"/>
          </a:xfrm>
        </p:grpSpPr>
        <p:sp>
          <p:nvSpPr>
            <p:cNvPr id="1135" name="Google Shape;1135;p8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36" name="Google Shape;1136;p82">
              <a:hlinkClick action="ppaction://hlinksldjump" r:id="rId19"/>
            </p:cNvPr>
            <p:cNvPicPr preferRelativeResize="0"/>
            <p:nvPr/>
          </p:nvPicPr>
          <p:blipFill rotWithShape="1">
            <a:blip r:embed="rId20">
              <a:alphaModFix/>
            </a:blip>
            <a:srcRect b="0" l="9423" r="9415" t="0"/>
            <a:stretch/>
          </p:blipFill>
          <p:spPr>
            <a:xfrm rot="10800000">
              <a:off x="527725" y="680300"/>
              <a:ext cx="147875" cy="86475"/>
            </a:xfrm>
            <a:prstGeom prst="rect">
              <a:avLst/>
            </a:prstGeom>
            <a:noFill/>
            <a:ln>
              <a:noFill/>
            </a:ln>
          </p:spPr>
        </p:pic>
      </p:grpSp>
      <p:sp>
        <p:nvSpPr>
          <p:cNvPr id="1137" name="Google Shape;1137;p82"/>
          <p:cNvSpPr/>
          <p:nvPr/>
        </p:nvSpPr>
        <p:spPr>
          <a:xfrm>
            <a:off x="459600" y="579950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138" name="Google Shape;1138;p82"/>
          <p:cNvSpPr txBox="1"/>
          <p:nvPr/>
        </p:nvSpPr>
        <p:spPr>
          <a:xfrm>
            <a:off x="5531575" y="69524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latin typeface="Poppins"/>
              <a:ea typeface="Poppins"/>
              <a:cs typeface="Poppins"/>
              <a:sym typeface="Poppins"/>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2" name="Shape 1142"/>
        <p:cNvGrpSpPr/>
        <p:nvPr/>
      </p:nvGrpSpPr>
      <p:grpSpPr>
        <a:xfrm>
          <a:off x="0" y="0"/>
          <a:ext cx="0" cy="0"/>
          <a:chOff x="0" y="0"/>
          <a:chExt cx="0" cy="0"/>
        </a:xfrm>
      </p:grpSpPr>
      <p:pic>
        <p:nvPicPr>
          <p:cNvPr id="1143" name="Google Shape;1143;p83"/>
          <p:cNvPicPr preferRelativeResize="0"/>
          <p:nvPr/>
        </p:nvPicPr>
        <p:blipFill rotWithShape="1">
          <a:blip r:embed="rId3">
            <a:alphaModFix/>
          </a:blip>
          <a:srcRect b="5805" l="0" r="5714" t="104"/>
          <a:stretch/>
        </p:blipFill>
        <p:spPr>
          <a:xfrm>
            <a:off x="446700" y="4110575"/>
            <a:ext cx="982600" cy="1071250"/>
          </a:xfrm>
          <a:prstGeom prst="rect">
            <a:avLst/>
          </a:prstGeom>
          <a:noFill/>
          <a:ln>
            <a:noFill/>
          </a:ln>
        </p:spPr>
      </p:pic>
      <p:sp>
        <p:nvSpPr>
          <p:cNvPr id="1144" name="Google Shape;1144;p8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45" name="Google Shape;1145;p8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pic>
        <p:nvPicPr>
          <p:cNvPr id="1146" name="Google Shape;1146;p83"/>
          <p:cNvPicPr preferRelativeResize="0"/>
          <p:nvPr/>
        </p:nvPicPr>
        <p:blipFill rotWithShape="1">
          <a:blip r:embed="rId4">
            <a:alphaModFix/>
          </a:blip>
          <a:srcRect b="0" l="5962" r="5971" t="0"/>
          <a:stretch/>
        </p:blipFill>
        <p:spPr>
          <a:xfrm>
            <a:off x="446700" y="2077199"/>
            <a:ext cx="982600" cy="1032050"/>
          </a:xfrm>
          <a:prstGeom prst="rect">
            <a:avLst/>
          </a:prstGeom>
          <a:noFill/>
          <a:ln>
            <a:noFill/>
          </a:ln>
        </p:spPr>
      </p:pic>
      <p:pic>
        <p:nvPicPr>
          <p:cNvPr id="1147" name="Google Shape;1147;p83"/>
          <p:cNvPicPr preferRelativeResize="0"/>
          <p:nvPr/>
        </p:nvPicPr>
        <p:blipFill rotWithShape="1">
          <a:blip r:embed="rId5">
            <a:alphaModFix/>
          </a:blip>
          <a:srcRect b="0" l="20629" r="0" t="0"/>
          <a:stretch/>
        </p:blipFill>
        <p:spPr>
          <a:xfrm>
            <a:off x="446700" y="3109250"/>
            <a:ext cx="914400" cy="1032050"/>
          </a:xfrm>
          <a:prstGeom prst="rect">
            <a:avLst/>
          </a:prstGeom>
          <a:noFill/>
          <a:ln>
            <a:noFill/>
          </a:ln>
        </p:spPr>
      </p:pic>
      <p:graphicFrame>
        <p:nvGraphicFramePr>
          <p:cNvPr id="1148" name="Google Shape;1148;p83"/>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2916525"/>
                <a:gridCol w="1305825"/>
                <a:gridCol w="1363225"/>
                <a:gridCol w="13353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Ecosystems &amp; Matter Cycle</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Why do you have to clean a fish tank but not a pond?</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5-LS2-1. </a:t>
                      </a:r>
                      <a:r>
                        <a:rPr lang="en" sz="800">
                          <a:solidFill>
                            <a:schemeClr val="dk1"/>
                          </a:solidFill>
                          <a:highlight>
                            <a:schemeClr val="lt1"/>
                          </a:highlight>
                          <a:latin typeface="Poppins"/>
                          <a:ea typeface="Poppins"/>
                          <a:cs typeface="Poppins"/>
                          <a:sym typeface="Poppins"/>
                        </a:rPr>
                        <a:t>Develop a model to describe the movement of matter among plants, animals, decomposers, and the environment.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Protecting Environments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can we protect Earth’s environments?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5-ESS3-1. </a:t>
                      </a:r>
                      <a:r>
                        <a:rPr lang="en" sz="800">
                          <a:solidFill>
                            <a:schemeClr val="dk1"/>
                          </a:solidFill>
                          <a:highlight>
                            <a:srgbClr val="EAEADF"/>
                          </a:highlight>
                          <a:latin typeface="Poppins"/>
                          <a:ea typeface="Poppins"/>
                          <a:cs typeface="Poppins"/>
                          <a:sym typeface="Poppins"/>
                        </a:rPr>
                        <a:t>Obtain and combine information about ways individual communities use science ideas to protect the Earth’s resources and environment.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50">
                          <a:solidFill>
                            <a:schemeClr val="dk1"/>
                          </a:solidFill>
                          <a:uFill>
                            <a:noFill/>
                          </a:uFill>
                          <a:hlinkClick r:id="rId10">
                            <a:extLst>
                              <a:ext uri="{A12FA001-AC4F-418D-AE19-62706E023703}">
                                <ahyp:hlinkClr val="tx"/>
                              </a:ext>
                            </a:extLst>
                          </a:hlinkClick>
                        </a:rPr>
                        <a:t>ESS3.C: </a:t>
                      </a:r>
                      <a:r>
                        <a:rPr lang="en" sz="850">
                          <a:solidFill>
                            <a:schemeClr val="dk1"/>
                          </a:solidFill>
                          <a:uFill>
                            <a:noFill/>
                          </a:uFill>
                          <a:hlinkClick r:id="rId11">
                            <a:extLst>
                              <a:ext uri="{A12FA001-AC4F-418D-AE19-62706E023703}">
                                <ahyp:hlinkClr val="tx"/>
                              </a:ext>
                            </a:extLst>
                          </a:hlinkClick>
                        </a:rPr>
                        <a:t>Human Impacts on Earth Systems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00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2"/>
                        </a:rPr>
                        <a:t>Food Webs &amp; Flow of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3"/>
                        </a:rPr>
                        <a:t>Why did the dinosaurs go extinct?</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chemeClr val="lt1"/>
                          </a:highlight>
                          <a:latin typeface="Poppins"/>
                          <a:ea typeface="Poppins"/>
                          <a:cs typeface="Poppins"/>
                          <a:sym typeface="Poppins"/>
                        </a:rPr>
                        <a:t>5-PS3-1. </a:t>
                      </a:r>
                      <a:r>
                        <a:rPr lang="en" sz="800">
                          <a:solidFill>
                            <a:schemeClr val="dk1"/>
                          </a:solidFill>
                          <a:highlight>
                            <a:schemeClr val="lt1"/>
                          </a:highlight>
                          <a:latin typeface="Poppins"/>
                          <a:ea typeface="Poppins"/>
                          <a:cs typeface="Poppins"/>
                          <a:sym typeface="Poppins"/>
                        </a:rPr>
                        <a:t>Use models to describe that energy in animals’ food (used for body repair, growth, motion, and to maintain body warmth) was once energy from the sun.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1149" name="Google Shape;1149;p83"/>
          <p:cNvSpPr/>
          <p:nvPr/>
        </p:nvSpPr>
        <p:spPr>
          <a:xfrm>
            <a:off x="455850" y="2080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1150" name="Google Shape;1150;p83"/>
          <p:cNvSpPr/>
          <p:nvPr/>
        </p:nvSpPr>
        <p:spPr>
          <a:xfrm>
            <a:off x="454800" y="414552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7</a:t>
            </a:r>
            <a:endParaRPr b="1" sz="800">
              <a:solidFill>
                <a:schemeClr val="lt1"/>
              </a:solidFill>
              <a:latin typeface="Poppins"/>
              <a:ea typeface="Poppins"/>
              <a:cs typeface="Poppins"/>
              <a:sym typeface="Poppins"/>
            </a:endParaRPr>
          </a:p>
        </p:txBody>
      </p:sp>
      <p:sp>
        <p:nvSpPr>
          <p:cNvPr id="1151" name="Google Shape;1151;p83"/>
          <p:cNvSpPr/>
          <p:nvPr/>
        </p:nvSpPr>
        <p:spPr>
          <a:xfrm>
            <a:off x="455850" y="310473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1152" name="Google Shape;1152;p8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17">
                  <a:extLst>
                    <a:ext uri="{A12FA001-AC4F-418D-AE19-62706E023703}">
                      <ahyp:hlinkClr val="tx"/>
                    </a:ext>
                  </a:extLst>
                </a:hlinkClick>
              </a:rPr>
              <a:t>Ecosystems &amp; The Food Web </a:t>
            </a:r>
            <a:r>
              <a:rPr lang="en" sz="1200">
                <a:solidFill>
                  <a:srgbClr val="000000"/>
                </a:solidFill>
                <a:uFill>
                  <a:noFill/>
                </a:uFill>
                <a:latin typeface="Poppins"/>
                <a:ea typeface="Poppins"/>
                <a:cs typeface="Poppins"/>
                <a:sym typeface="Poppins"/>
                <a:hlinkClick r:id="rId18">
                  <a:extLst>
                    <a:ext uri="{A12FA001-AC4F-418D-AE19-62706E023703}">
                      <ahyp:hlinkClr val="tx"/>
                    </a:ext>
                  </a:extLst>
                </a:hlinkClick>
              </a:rPr>
              <a:t>(Web of Life)</a:t>
            </a:r>
            <a:r>
              <a:rPr lang="en" sz="1200">
                <a:latin typeface="Poppins"/>
                <a:ea typeface="Poppins"/>
                <a:cs typeface="Poppins"/>
                <a:sym typeface="Poppins"/>
              </a:rPr>
              <a:t> • Page 2 of 2</a:t>
            </a:r>
            <a:endParaRPr sz="1200">
              <a:solidFill>
                <a:srgbClr val="000000"/>
              </a:solidFill>
              <a:latin typeface="Poppins"/>
              <a:ea typeface="Poppins"/>
              <a:cs typeface="Poppins"/>
              <a:sym typeface="Poppins"/>
            </a:endParaRPr>
          </a:p>
        </p:txBody>
      </p:sp>
      <p:sp>
        <p:nvSpPr>
          <p:cNvPr id="1153" name="Google Shape;1153;p8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54" name="Google Shape;1154;p8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1155" name="Google Shape;1155;p83"/>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1156" name="Google Shape;1156;p83"/>
          <p:cNvGrpSpPr/>
          <p:nvPr/>
        </p:nvGrpSpPr>
        <p:grpSpPr>
          <a:xfrm>
            <a:off x="527725" y="667512"/>
            <a:ext cx="1684375" cy="117000"/>
            <a:chOff x="527725" y="667512"/>
            <a:chExt cx="1684375" cy="117000"/>
          </a:xfrm>
        </p:grpSpPr>
        <p:sp>
          <p:nvSpPr>
            <p:cNvPr id="1157" name="Google Shape;1157;p8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58" name="Google Shape;1158;p83">
              <a:hlinkClick action="ppaction://hlinksldjump" r:id="rId22"/>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grpSp>
        <p:nvGrpSpPr>
          <p:cNvPr id="1159" name="Google Shape;1159;p83"/>
          <p:cNvGrpSpPr/>
          <p:nvPr/>
        </p:nvGrpSpPr>
        <p:grpSpPr>
          <a:xfrm>
            <a:off x="457127" y="6509412"/>
            <a:ext cx="9268060" cy="431076"/>
            <a:chOff x="1485900" y="5127431"/>
            <a:chExt cx="8243405" cy="375600"/>
          </a:xfrm>
        </p:grpSpPr>
        <p:grpSp>
          <p:nvGrpSpPr>
            <p:cNvPr id="1160" name="Google Shape;1160;p83"/>
            <p:cNvGrpSpPr/>
            <p:nvPr/>
          </p:nvGrpSpPr>
          <p:grpSpPr>
            <a:xfrm>
              <a:off x="1485900" y="5167025"/>
              <a:ext cx="7886700" cy="228600"/>
              <a:chOff x="1485900" y="5233700"/>
              <a:chExt cx="7886700" cy="228600"/>
            </a:xfrm>
          </p:grpSpPr>
          <p:sp>
            <p:nvSpPr>
              <p:cNvPr id="1161" name="Google Shape;1161;p83"/>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2" name="Google Shape;1162;p83"/>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63" name="Google Shape;1163;p83"/>
            <p:cNvSpPr txBox="1"/>
            <p:nvPr/>
          </p:nvSpPr>
          <p:spPr>
            <a:xfrm>
              <a:off x="1638305" y="5127431"/>
              <a:ext cx="8091000" cy="37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Michigan</a:t>
              </a:r>
              <a:r>
                <a:rPr i="1" lang="en" sz="800">
                  <a:solidFill>
                    <a:srgbClr val="000000"/>
                  </a:solidFill>
                  <a:latin typeface="Poppins"/>
                  <a:ea typeface="Poppins"/>
                  <a:cs typeface="Poppins"/>
                  <a:sym typeface="Poppins"/>
                </a:rPr>
                <a:t> Specific Standard: </a:t>
              </a:r>
              <a:r>
                <a:rPr b="1" lang="en" sz="800">
                  <a:solidFill>
                    <a:schemeClr val="dk1"/>
                  </a:solidFill>
                  <a:latin typeface="Poppins"/>
                  <a:ea typeface="Poppins"/>
                  <a:cs typeface="Poppins"/>
                  <a:sym typeface="Poppins"/>
                </a:rPr>
                <a:t>5-ESS2-1. </a:t>
              </a:r>
              <a:r>
                <a:rPr lang="en" sz="800">
                  <a:solidFill>
                    <a:schemeClr val="dk1"/>
                  </a:solidFill>
                  <a:latin typeface="Poppins"/>
                  <a:ea typeface="Poppins"/>
                  <a:cs typeface="Poppins"/>
                  <a:sym typeface="Poppins"/>
                </a:rPr>
                <a:t>Develop a model using an example to describe ways the geosphere, biosphere, hydrosphere, and/or atmosphere interact in Michigan and the Great Lakes basin..</a:t>
              </a:r>
              <a:endParaRPr i="1" sz="800">
                <a:latin typeface="Poppins"/>
                <a:ea typeface="Poppins"/>
                <a:cs typeface="Poppins"/>
                <a:sym typeface="Poppins"/>
              </a:endParaRPr>
            </a:p>
          </p:txBody>
        </p:sp>
      </p:grpSp>
      <p:grpSp>
        <p:nvGrpSpPr>
          <p:cNvPr id="1164" name="Google Shape;1164;p83"/>
          <p:cNvGrpSpPr/>
          <p:nvPr/>
        </p:nvGrpSpPr>
        <p:grpSpPr>
          <a:xfrm>
            <a:off x="457127" y="6966612"/>
            <a:ext cx="9268060" cy="553995"/>
            <a:chOff x="1485900" y="5127431"/>
            <a:chExt cx="8243405" cy="482700"/>
          </a:xfrm>
        </p:grpSpPr>
        <p:grpSp>
          <p:nvGrpSpPr>
            <p:cNvPr id="1165" name="Google Shape;1165;p83"/>
            <p:cNvGrpSpPr/>
            <p:nvPr/>
          </p:nvGrpSpPr>
          <p:grpSpPr>
            <a:xfrm>
              <a:off x="1485900" y="5167025"/>
              <a:ext cx="7886700" cy="228600"/>
              <a:chOff x="1485900" y="5233700"/>
              <a:chExt cx="7886700" cy="228600"/>
            </a:xfrm>
          </p:grpSpPr>
          <p:sp>
            <p:nvSpPr>
              <p:cNvPr id="1166" name="Google Shape;1166;p83"/>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7" name="Google Shape;1167;p83"/>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68" name="Google Shape;1168;p83"/>
            <p:cNvSpPr txBox="1"/>
            <p:nvPr/>
          </p:nvSpPr>
          <p:spPr>
            <a:xfrm>
              <a:off x="1638305" y="5127431"/>
              <a:ext cx="8091000" cy="48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Michigan</a:t>
              </a:r>
              <a:r>
                <a:rPr i="1" lang="en" sz="800">
                  <a:solidFill>
                    <a:srgbClr val="000000"/>
                  </a:solidFill>
                  <a:latin typeface="Poppins"/>
                  <a:ea typeface="Poppins"/>
                  <a:cs typeface="Poppins"/>
                  <a:sym typeface="Poppins"/>
                </a:rPr>
                <a:t> Specific Standard: </a:t>
              </a:r>
              <a:r>
                <a:rPr b="1" lang="en" sz="800">
                  <a:solidFill>
                    <a:schemeClr val="dk1"/>
                  </a:solidFill>
                  <a:latin typeface="Poppins"/>
                  <a:ea typeface="Poppins"/>
                  <a:cs typeface="Poppins"/>
                  <a:sym typeface="Poppins"/>
                </a:rPr>
                <a:t>5-ESS2-2. </a:t>
              </a:r>
              <a:r>
                <a:rPr lang="en" sz="800">
                  <a:solidFill>
                    <a:schemeClr val="dk1"/>
                  </a:solidFill>
                  <a:latin typeface="Poppins"/>
                  <a:ea typeface="Poppins"/>
                  <a:cs typeface="Poppins"/>
                  <a:sym typeface="Poppins"/>
                </a:rPr>
                <a:t>Describe and graph the amounts and percentages of water and fresh water in the Great Lakes to provide evidence about the distribution of water on Earth.</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highlight>
                  <a:schemeClr val="lt1"/>
                </a:highlight>
                <a:latin typeface="Poppins"/>
                <a:ea typeface="Poppins"/>
                <a:cs typeface="Poppins"/>
                <a:sym typeface="Poppins"/>
              </a:endParaRPr>
            </a:p>
          </p:txBody>
        </p:sp>
      </p:gr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2" name="Shape 1172"/>
        <p:cNvGrpSpPr/>
        <p:nvPr/>
      </p:nvGrpSpPr>
      <p:grpSpPr>
        <a:xfrm>
          <a:off x="0" y="0"/>
          <a:ext cx="0" cy="0"/>
          <a:chOff x="0" y="0"/>
          <a:chExt cx="0" cy="0"/>
        </a:xfrm>
      </p:grpSpPr>
      <p:pic>
        <p:nvPicPr>
          <p:cNvPr id="1173" name="Google Shape;1173;p84"/>
          <p:cNvPicPr preferRelativeResize="0"/>
          <p:nvPr/>
        </p:nvPicPr>
        <p:blipFill rotWithShape="1">
          <a:blip r:embed="rId3">
            <a:alphaModFix/>
          </a:blip>
          <a:srcRect b="0" l="51238" r="19678" t="0"/>
          <a:stretch/>
        </p:blipFill>
        <p:spPr>
          <a:xfrm>
            <a:off x="448050" y="5368925"/>
            <a:ext cx="982598" cy="1889725"/>
          </a:xfrm>
          <a:prstGeom prst="rect">
            <a:avLst/>
          </a:prstGeom>
          <a:noFill/>
          <a:ln>
            <a:noFill/>
          </a:ln>
        </p:spPr>
      </p:pic>
      <p:pic>
        <p:nvPicPr>
          <p:cNvPr id="1174" name="Google Shape;1174;p84"/>
          <p:cNvPicPr preferRelativeResize="0"/>
          <p:nvPr/>
        </p:nvPicPr>
        <p:blipFill rotWithShape="1">
          <a:blip r:embed="rId4">
            <a:alphaModFix/>
          </a:blip>
          <a:srcRect b="14459" l="0" r="0" t="14452"/>
          <a:stretch/>
        </p:blipFill>
        <p:spPr>
          <a:xfrm>
            <a:off x="448050" y="4576500"/>
            <a:ext cx="982600" cy="800400"/>
          </a:xfrm>
          <a:prstGeom prst="rect">
            <a:avLst/>
          </a:prstGeom>
          <a:noFill/>
          <a:ln>
            <a:noFill/>
          </a:ln>
        </p:spPr>
      </p:pic>
      <p:sp>
        <p:nvSpPr>
          <p:cNvPr id="1175" name="Google Shape;1175;p8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76" name="Google Shape;1176;p8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pic>
        <p:nvPicPr>
          <p:cNvPr id="1177" name="Google Shape;1177;p84"/>
          <p:cNvPicPr preferRelativeResize="0"/>
          <p:nvPr/>
        </p:nvPicPr>
        <p:blipFill rotWithShape="1">
          <a:blip r:embed="rId5">
            <a:alphaModFix/>
          </a:blip>
          <a:srcRect b="9397" l="0" r="0" t="9388"/>
          <a:stretch/>
        </p:blipFill>
        <p:spPr>
          <a:xfrm>
            <a:off x="448050" y="3662100"/>
            <a:ext cx="982600" cy="914400"/>
          </a:xfrm>
          <a:prstGeom prst="rect">
            <a:avLst/>
          </a:prstGeom>
          <a:noFill/>
          <a:ln>
            <a:noFill/>
          </a:ln>
        </p:spPr>
      </p:pic>
      <p:pic>
        <p:nvPicPr>
          <p:cNvPr id="1178" name="Google Shape;1178;p84"/>
          <p:cNvPicPr preferRelativeResize="0"/>
          <p:nvPr/>
        </p:nvPicPr>
        <p:blipFill rotWithShape="1">
          <a:blip r:embed="rId6">
            <a:alphaModFix/>
          </a:blip>
          <a:srcRect b="11083" l="0" r="0" t="11083"/>
          <a:stretch/>
        </p:blipFill>
        <p:spPr>
          <a:xfrm>
            <a:off x="448050" y="2839175"/>
            <a:ext cx="914400" cy="822925"/>
          </a:xfrm>
          <a:prstGeom prst="rect">
            <a:avLst/>
          </a:prstGeom>
          <a:noFill/>
          <a:ln>
            <a:noFill/>
          </a:ln>
        </p:spPr>
      </p:pic>
      <p:pic>
        <p:nvPicPr>
          <p:cNvPr id="1179" name="Google Shape;1179;p84"/>
          <p:cNvPicPr preferRelativeResize="0"/>
          <p:nvPr/>
        </p:nvPicPr>
        <p:blipFill rotWithShape="1">
          <a:blip r:embed="rId7">
            <a:alphaModFix/>
          </a:blip>
          <a:srcRect b="14780" l="0" r="0" t="14773"/>
          <a:stretch/>
        </p:blipFill>
        <p:spPr>
          <a:xfrm>
            <a:off x="448050" y="2066550"/>
            <a:ext cx="982600" cy="800400"/>
          </a:xfrm>
          <a:prstGeom prst="rect">
            <a:avLst/>
          </a:prstGeom>
          <a:noFill/>
          <a:ln>
            <a:noFill/>
          </a:ln>
        </p:spPr>
      </p:pic>
      <p:graphicFrame>
        <p:nvGraphicFramePr>
          <p:cNvPr id="1180" name="Google Shape;1180;p84"/>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98875"/>
                <a:gridCol w="2531100"/>
                <a:gridCol w="1692900"/>
                <a:gridCol w="1262725"/>
                <a:gridCol w="1344000"/>
              </a:tblGrid>
              <a:tr h="4583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5215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Hydrosphere &amp; </a:t>
                      </a:r>
                      <a:r>
                        <a:rPr b="1" lang="en" sz="800">
                          <a:solidFill>
                            <a:schemeClr val="dk1"/>
                          </a:solidFill>
                          <a:latin typeface="Poppins"/>
                          <a:ea typeface="Poppins"/>
                          <a:cs typeface="Poppins"/>
                          <a:sym typeface="Poppins"/>
                        </a:rPr>
                        <a:t>Water Distribution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much water is in the world?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5-ESS2-2. </a:t>
                      </a:r>
                      <a:r>
                        <a:rPr lang="en" sz="800">
                          <a:solidFill>
                            <a:schemeClr val="dk1"/>
                          </a:solidFill>
                          <a:highlight>
                            <a:srgbClr val="EAEADF"/>
                          </a:highlight>
                          <a:latin typeface="Poppins"/>
                          <a:ea typeface="Poppins"/>
                          <a:cs typeface="Poppins"/>
                          <a:sym typeface="Poppins"/>
                        </a:rPr>
                        <a:t>Describe and graph the amounts and percentages of water and fresh water in various reservoirs to provide evidence about the distribution of water on Earth. </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5841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Mixtures &amp; Solutions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much salt is in the ocean?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5-PS1-2. </a:t>
                      </a:r>
                      <a:r>
                        <a:rPr lang="en" sz="800">
                          <a:solidFill>
                            <a:schemeClr val="dk1"/>
                          </a:solidFill>
                          <a:highlight>
                            <a:srgbClr val="FFFFFF"/>
                          </a:highlight>
                          <a:latin typeface="Poppins"/>
                          <a:ea typeface="Poppins"/>
                          <a:cs typeface="Poppins"/>
                          <a:sym typeface="Poppins"/>
                        </a:rPr>
                        <a:t>Measure and graph quantities to provide evidence that regardless of the type of change that occurs when heating, cooling, or mixing substances, the total weight of matter is conserved.</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486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Groundwater as a Natural Resource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When you turn on the faucet, where does the water come from?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5-ESS2-2. </a:t>
                      </a:r>
                      <a:r>
                        <a:rPr lang="en" sz="800">
                          <a:solidFill>
                            <a:schemeClr val="dk1"/>
                          </a:solidFill>
                          <a:highlight>
                            <a:srgbClr val="EAEADF"/>
                          </a:highlight>
                          <a:latin typeface="Poppins"/>
                          <a:ea typeface="Poppins"/>
                          <a:cs typeface="Poppins"/>
                          <a:sym typeface="Poppins"/>
                        </a:rPr>
                        <a:t>Describe and graph the amounts and percentages of water and fresh water in various reservoirs to provide evidence about the distribution of water on Earth. </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720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Water Cycle</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Can we make it rain?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5-ESS2-1. </a:t>
                      </a:r>
                      <a:r>
                        <a:rPr lang="en" sz="800">
                          <a:solidFill>
                            <a:schemeClr val="dk1"/>
                          </a:solidFill>
                          <a:latin typeface="Poppins"/>
                          <a:ea typeface="Poppins"/>
                          <a:cs typeface="Poppins"/>
                          <a:sym typeface="Poppins"/>
                        </a:rPr>
                        <a:t>Develop a model using an example to describe ways the geosphere, biosphere, hydrosphere, and/or atmosphere interact.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r h="7448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Natural Disasters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How can you save a town from a hurricane?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3-5-ETS1-1. </a:t>
                      </a:r>
                      <a:r>
                        <a:rPr lang="en" sz="800">
                          <a:solidFill>
                            <a:schemeClr val="dk1"/>
                          </a:solidFill>
                          <a:highlight>
                            <a:srgbClr val="EAEADF"/>
                          </a:highlight>
                          <a:latin typeface="Poppins"/>
                          <a:ea typeface="Poppins"/>
                          <a:cs typeface="Poppins"/>
                          <a:sym typeface="Poppins"/>
                        </a:rPr>
                        <a:t>Define a simple design problem reflecting a need or a want that includes specified criteria for success and constraints on materials, time, or cost. </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3-5-ETS1-2. </a:t>
                      </a:r>
                      <a:r>
                        <a:rPr lang="en" sz="800">
                          <a:solidFill>
                            <a:schemeClr val="dk1"/>
                          </a:solidFill>
                          <a:highlight>
                            <a:srgbClr val="EAEADF"/>
                          </a:highlight>
                          <a:latin typeface="Poppins"/>
                          <a:ea typeface="Poppins"/>
                          <a:cs typeface="Poppins"/>
                          <a:sym typeface="Poppins"/>
                        </a:rPr>
                        <a:t>Generate and compare multiple possible solutions to a problem based on how well each is likely to meet the criteria and constraints of the problem. </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3-5-ETS1-3. </a:t>
                      </a:r>
                      <a:r>
                        <a:rPr lang="en" sz="800">
                          <a:solidFill>
                            <a:schemeClr val="dk1"/>
                          </a:solidFill>
                          <a:highlight>
                            <a:srgbClr val="EAEADF"/>
                          </a:highlight>
                          <a:latin typeface="Poppins"/>
                          <a:ea typeface="Poppins"/>
                          <a:cs typeface="Poppins"/>
                          <a:sym typeface="Poppins"/>
                        </a:rPr>
                        <a:t>Plan and carry out fair tests in which variables are controlled and failure points are considered to identify aspects of a model or prototype that can be improved.</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a:t>
                      </a:r>
                      <a:r>
                        <a:rPr lang="en" sz="800">
                          <a:solidFill>
                            <a:schemeClr val="dk1"/>
                          </a:solidFill>
                          <a:latin typeface="Poppins"/>
                          <a:ea typeface="Poppins"/>
                          <a:cs typeface="Poppins"/>
                          <a:sym typeface="Poppins"/>
                        </a:rPr>
                        <a:t> Optimizing the Design Solution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181" name="Google Shape;1181;p84"/>
          <p:cNvSpPr/>
          <p:nvPr/>
        </p:nvSpPr>
        <p:spPr>
          <a:xfrm>
            <a:off x="457200" y="288240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82" name="Google Shape;1182;p8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83" name="Google Shape;1183;p84"/>
          <p:cNvSpPr/>
          <p:nvPr/>
        </p:nvSpPr>
        <p:spPr>
          <a:xfrm>
            <a:off x="457200" y="36576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84" name="Google Shape;1184;p8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21">
                  <a:extLst>
                    <a:ext uri="{A12FA001-AC4F-418D-AE19-62706E023703}">
                      <ahyp:hlinkClr val="tx"/>
                    </a:ext>
                  </a:extLst>
                </a:hlinkClick>
              </a:rPr>
              <a:t>Water Cycle &amp; Earth’s Systems </a:t>
            </a:r>
            <a:r>
              <a:rPr lang="en" sz="1200">
                <a:solidFill>
                  <a:schemeClr val="dk1"/>
                </a:solidFill>
                <a:uFill>
                  <a:noFill/>
                </a:uFill>
                <a:latin typeface="Poppins"/>
                <a:ea typeface="Poppins"/>
                <a:cs typeface="Poppins"/>
                <a:sym typeface="Poppins"/>
                <a:hlinkClick r:id="rId22">
                  <a:extLst>
                    <a:ext uri="{A12FA001-AC4F-418D-AE19-62706E023703}">
                      <ahyp:hlinkClr val="tx"/>
                    </a:ext>
                  </a:extLst>
                </a:hlinkClick>
              </a:rPr>
              <a:t>(Watery Planet)</a:t>
            </a:r>
            <a:r>
              <a:rPr lang="en" sz="1200">
                <a:solidFill>
                  <a:schemeClr val="dk1"/>
                </a:solidFill>
                <a:latin typeface="Poppins"/>
                <a:ea typeface="Poppins"/>
                <a:cs typeface="Poppins"/>
                <a:sym typeface="Poppins"/>
              </a:rPr>
              <a:t> </a:t>
            </a:r>
            <a:endParaRPr sz="1200">
              <a:solidFill>
                <a:schemeClr val="dk1"/>
              </a:solidFill>
              <a:latin typeface="Poppins"/>
              <a:ea typeface="Poppins"/>
              <a:cs typeface="Poppins"/>
              <a:sym typeface="Poppins"/>
            </a:endParaRPr>
          </a:p>
        </p:txBody>
      </p:sp>
      <p:sp>
        <p:nvSpPr>
          <p:cNvPr id="1185" name="Google Shape;1185;p84"/>
          <p:cNvSpPr/>
          <p:nvPr/>
        </p:nvSpPr>
        <p:spPr>
          <a:xfrm>
            <a:off x="459600" y="45720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186" name="Google Shape;1186;p8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87" name="Google Shape;1187;p8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4">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1188" name="Google Shape;1188;p84"/>
          <p:cNvSpPr/>
          <p:nvPr/>
        </p:nvSpPr>
        <p:spPr>
          <a:xfrm>
            <a:off x="457200" y="536752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1189" name="Google Shape;1189;p84"/>
          <p:cNvPicPr preferRelativeResize="0"/>
          <p:nvPr/>
        </p:nvPicPr>
        <p:blipFill rotWithShape="1">
          <a:blip r:embed="rId26">
            <a:alphaModFix/>
          </a:blip>
          <a:srcRect b="1663" l="0" r="0" t="1663"/>
          <a:stretch/>
        </p:blipFill>
        <p:spPr>
          <a:xfrm>
            <a:off x="7953375" y="305775"/>
            <a:ext cx="1647825" cy="209550"/>
          </a:xfrm>
          <a:prstGeom prst="rect">
            <a:avLst/>
          </a:prstGeom>
          <a:noFill/>
          <a:ln>
            <a:noFill/>
          </a:ln>
        </p:spPr>
      </p:pic>
      <p:grpSp>
        <p:nvGrpSpPr>
          <p:cNvPr id="1190" name="Google Shape;1190;p84"/>
          <p:cNvGrpSpPr/>
          <p:nvPr/>
        </p:nvGrpSpPr>
        <p:grpSpPr>
          <a:xfrm>
            <a:off x="527725" y="667512"/>
            <a:ext cx="1684375" cy="117000"/>
            <a:chOff x="527725" y="667512"/>
            <a:chExt cx="1684375" cy="117000"/>
          </a:xfrm>
        </p:grpSpPr>
        <p:sp>
          <p:nvSpPr>
            <p:cNvPr id="1191" name="Google Shape;1191;p8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92" name="Google Shape;1192;p84">
              <a:hlinkClick action="ppaction://hlinksldjump" r:id="rId28"/>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6" name="Shape 1196"/>
        <p:cNvGrpSpPr/>
        <p:nvPr/>
      </p:nvGrpSpPr>
      <p:grpSpPr>
        <a:xfrm>
          <a:off x="0" y="0"/>
          <a:ext cx="0" cy="0"/>
          <a:chOff x="0" y="0"/>
          <a:chExt cx="0" cy="0"/>
        </a:xfrm>
      </p:grpSpPr>
      <p:pic>
        <p:nvPicPr>
          <p:cNvPr id="1197" name="Google Shape;1197;p85"/>
          <p:cNvPicPr preferRelativeResize="0"/>
          <p:nvPr/>
        </p:nvPicPr>
        <p:blipFill rotWithShape="1">
          <a:blip r:embed="rId3">
            <a:alphaModFix/>
          </a:blip>
          <a:srcRect b="9763" l="0" r="0" t="9755"/>
          <a:stretch/>
        </p:blipFill>
        <p:spPr>
          <a:xfrm>
            <a:off x="458550" y="5856525"/>
            <a:ext cx="914400" cy="850925"/>
          </a:xfrm>
          <a:prstGeom prst="rect">
            <a:avLst/>
          </a:prstGeom>
          <a:noFill/>
          <a:ln>
            <a:noFill/>
          </a:ln>
        </p:spPr>
      </p:pic>
      <p:pic>
        <p:nvPicPr>
          <p:cNvPr id="1198" name="Google Shape;1198;p85"/>
          <p:cNvPicPr preferRelativeResize="0"/>
          <p:nvPr/>
        </p:nvPicPr>
        <p:blipFill rotWithShape="1">
          <a:blip r:embed="rId4">
            <a:alphaModFix/>
          </a:blip>
          <a:srcRect b="0" l="2669" r="2669" t="0"/>
          <a:stretch/>
        </p:blipFill>
        <p:spPr>
          <a:xfrm>
            <a:off x="448050" y="4888775"/>
            <a:ext cx="982600" cy="967825"/>
          </a:xfrm>
          <a:prstGeom prst="rect">
            <a:avLst/>
          </a:prstGeom>
          <a:noFill/>
          <a:ln>
            <a:noFill/>
          </a:ln>
        </p:spPr>
      </p:pic>
      <p:sp>
        <p:nvSpPr>
          <p:cNvPr id="1199" name="Google Shape;1199;p85"/>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200" name="Google Shape;1200;p8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pic>
        <p:nvPicPr>
          <p:cNvPr id="1201" name="Google Shape;1201;p85"/>
          <p:cNvPicPr preferRelativeResize="0"/>
          <p:nvPr/>
        </p:nvPicPr>
        <p:blipFill rotWithShape="1">
          <a:blip r:embed="rId5">
            <a:alphaModFix/>
          </a:blip>
          <a:srcRect b="13366" l="0" r="0" t="13358"/>
          <a:stretch/>
        </p:blipFill>
        <p:spPr>
          <a:xfrm>
            <a:off x="448050" y="4020575"/>
            <a:ext cx="982600" cy="925025"/>
          </a:xfrm>
          <a:prstGeom prst="rect">
            <a:avLst/>
          </a:prstGeom>
          <a:noFill/>
          <a:ln>
            <a:noFill/>
          </a:ln>
        </p:spPr>
      </p:pic>
      <p:pic>
        <p:nvPicPr>
          <p:cNvPr id="1202" name="Google Shape;1202;p85"/>
          <p:cNvPicPr preferRelativeResize="0"/>
          <p:nvPr/>
        </p:nvPicPr>
        <p:blipFill rotWithShape="1">
          <a:blip r:embed="rId6">
            <a:alphaModFix/>
          </a:blip>
          <a:srcRect b="6101" l="0" r="0" t="6110"/>
          <a:stretch/>
        </p:blipFill>
        <p:spPr>
          <a:xfrm>
            <a:off x="448050" y="2991575"/>
            <a:ext cx="914400" cy="1039625"/>
          </a:xfrm>
          <a:prstGeom prst="rect">
            <a:avLst/>
          </a:prstGeom>
          <a:noFill/>
          <a:ln>
            <a:noFill/>
          </a:ln>
        </p:spPr>
      </p:pic>
      <p:pic>
        <p:nvPicPr>
          <p:cNvPr id="1203" name="Google Shape;1203;p85"/>
          <p:cNvPicPr preferRelativeResize="0"/>
          <p:nvPr/>
        </p:nvPicPr>
        <p:blipFill rotWithShape="1">
          <a:blip r:embed="rId7">
            <a:alphaModFix/>
          </a:blip>
          <a:srcRect b="13563" l="0" r="0" t="13556"/>
          <a:stretch/>
        </p:blipFill>
        <p:spPr>
          <a:xfrm>
            <a:off x="448050" y="2066550"/>
            <a:ext cx="982600" cy="925025"/>
          </a:xfrm>
          <a:prstGeom prst="rect">
            <a:avLst/>
          </a:prstGeom>
          <a:noFill/>
          <a:ln>
            <a:noFill/>
          </a:ln>
        </p:spPr>
      </p:pic>
      <p:graphicFrame>
        <p:nvGraphicFramePr>
          <p:cNvPr id="1204" name="Google Shape;1204;p85"/>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2916525"/>
                <a:gridCol w="1379975"/>
                <a:gridCol w="1277750"/>
                <a:gridCol w="134665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a:t>
                      </a:r>
                      <a:r>
                        <a:rPr lang="en" sz="1000">
                          <a:solidFill>
                            <a:schemeClr val="dk1"/>
                          </a:solidFill>
                          <a:latin typeface="Poppins"/>
                          <a:ea typeface="Poppins"/>
                          <a:cs typeface="Poppins"/>
                          <a:sym typeface="Poppins"/>
                        </a:rPr>
                        <a:t>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522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Day, Night, &amp; Earth’s Rotation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fast does the Earth spin?</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Earth’s Rotation &amp; Daily Shadow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Who set the first clock?</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Seasonal Changes &amp; Shadow Length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How can the Sun tell you the season?</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4"/>
                        </a:rPr>
                        <a:t>Seasonal Patterns &amp; Earth’s Orbit</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Why do the stars change with the seasons?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Moon Phases, Lunar Cycle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Why does the Moon change shape?</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5-ESS1-2. </a:t>
                      </a:r>
                      <a:r>
                        <a:rPr lang="en" sz="800">
                          <a:solidFill>
                            <a:srgbClr val="000000"/>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Developing and Using Models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Planning and Carrying Out Investigations</a:t>
                      </a:r>
                      <a:endParaRPr sz="800" strike="sngStrike">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ESS1.B: </a:t>
                      </a:r>
                      <a:r>
                        <a:rPr lang="en" sz="800">
                          <a:solidFill>
                            <a:srgbClr val="000000"/>
                          </a:solidFill>
                          <a:latin typeface="Poppins"/>
                          <a:ea typeface="Poppins"/>
                          <a:cs typeface="Poppins"/>
                          <a:sym typeface="Poppins"/>
                        </a:rPr>
                        <a:t>Earth and the Solar System</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Cause and Effect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205" name="Google Shape;1205;p85"/>
          <p:cNvSpPr/>
          <p:nvPr/>
        </p:nvSpPr>
        <p:spPr>
          <a:xfrm>
            <a:off x="457200" y="29915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206" name="Google Shape;1206;p85"/>
          <p:cNvSpPr/>
          <p:nvPr/>
        </p:nvSpPr>
        <p:spPr>
          <a:xfrm>
            <a:off x="456151" y="2077206"/>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207" name="Google Shape;1207;p85"/>
          <p:cNvSpPr/>
          <p:nvPr/>
        </p:nvSpPr>
        <p:spPr>
          <a:xfrm>
            <a:off x="457200" y="4023360"/>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208" name="Google Shape;1208;p8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21"/>
              </a:rPr>
              <a:t>Earth &amp; Space Patterns </a:t>
            </a:r>
            <a:r>
              <a:rPr lang="en" sz="1200">
                <a:solidFill>
                  <a:schemeClr val="hlink"/>
                </a:solidFill>
                <a:uFill>
                  <a:noFill/>
                </a:uFill>
                <a:latin typeface="Poppins"/>
                <a:ea typeface="Poppins"/>
                <a:cs typeface="Poppins"/>
                <a:sym typeface="Poppins"/>
                <a:hlinkClick r:id="rId22"/>
              </a:rPr>
              <a:t>(Spaceship Earth)</a:t>
            </a:r>
            <a:endParaRPr sz="1200">
              <a:solidFill>
                <a:schemeClr val="dk1"/>
              </a:solidFill>
              <a:latin typeface="Poppins"/>
              <a:ea typeface="Poppins"/>
              <a:cs typeface="Poppins"/>
              <a:sym typeface="Poppins"/>
            </a:endParaRPr>
          </a:p>
        </p:txBody>
      </p:sp>
      <p:sp>
        <p:nvSpPr>
          <p:cNvPr id="1209" name="Google Shape;1209;p85"/>
          <p:cNvSpPr/>
          <p:nvPr/>
        </p:nvSpPr>
        <p:spPr>
          <a:xfrm>
            <a:off x="457200" y="4942261"/>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pic>
        <p:nvPicPr>
          <p:cNvPr id="1210" name="Google Shape;1210;p85"/>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1211" name="Google Shape;1211;p85"/>
          <p:cNvGrpSpPr/>
          <p:nvPr/>
        </p:nvGrpSpPr>
        <p:grpSpPr>
          <a:xfrm>
            <a:off x="527725" y="667512"/>
            <a:ext cx="1684375" cy="117000"/>
            <a:chOff x="527725" y="667512"/>
            <a:chExt cx="1684375" cy="117000"/>
          </a:xfrm>
        </p:grpSpPr>
        <p:sp>
          <p:nvSpPr>
            <p:cNvPr id="1212" name="Google Shape;1212;p8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213" name="Google Shape;1213;p85">
              <a:hlinkClick/>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1214" name="Google Shape;1214;p85"/>
          <p:cNvSpPr/>
          <p:nvPr/>
        </p:nvSpPr>
        <p:spPr>
          <a:xfrm>
            <a:off x="448051" y="5856519"/>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7">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1215" name="Google Shape;1215;p8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8">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1216" name="Google Shape;1216;p85"/>
          <p:cNvSpPr txBox="1"/>
          <p:nvPr/>
        </p:nvSpPr>
        <p:spPr>
          <a:xfrm>
            <a:off x="5162100" y="7328997"/>
            <a:ext cx="4100100" cy="274200"/>
          </a:xfrm>
          <a:prstGeom prst="rect">
            <a:avLst/>
          </a:prstGeom>
          <a:noFill/>
          <a:ln>
            <a:noFill/>
          </a:ln>
        </p:spPr>
        <p:txBody>
          <a:bodyPr anchorCtr="0" anchor="b" bIns="91425" lIns="91425" spcFirstLastPara="1" rIns="91425" wrap="square" tIns="91425">
            <a:no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endParaRPr sz="800">
              <a:latin typeface="Poppins"/>
              <a:ea typeface="Poppins"/>
              <a:cs typeface="Poppins"/>
              <a:sym typeface="Poppins"/>
            </a:endParaRPr>
          </a:p>
        </p:txBody>
      </p:sp>
      <p:sp>
        <p:nvSpPr>
          <p:cNvPr id="1217" name="Google Shape;1217;p8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1" name="Shape 1221"/>
        <p:cNvGrpSpPr/>
        <p:nvPr/>
      </p:nvGrpSpPr>
      <p:grpSpPr>
        <a:xfrm>
          <a:off x="0" y="0"/>
          <a:ext cx="0" cy="0"/>
          <a:chOff x="0" y="0"/>
          <a:chExt cx="0" cy="0"/>
        </a:xfrm>
      </p:grpSpPr>
      <p:pic>
        <p:nvPicPr>
          <p:cNvPr id="1222" name="Google Shape;1222;p86"/>
          <p:cNvPicPr preferRelativeResize="0"/>
          <p:nvPr/>
        </p:nvPicPr>
        <p:blipFill rotWithShape="1">
          <a:blip r:embed="rId3">
            <a:alphaModFix/>
          </a:blip>
          <a:srcRect b="28361" l="0" r="0" t="6305"/>
          <a:stretch/>
        </p:blipFill>
        <p:spPr>
          <a:xfrm>
            <a:off x="457187" y="3957425"/>
            <a:ext cx="982600" cy="902775"/>
          </a:xfrm>
          <a:prstGeom prst="rect">
            <a:avLst/>
          </a:prstGeom>
          <a:noFill/>
          <a:ln>
            <a:noFill/>
          </a:ln>
        </p:spPr>
      </p:pic>
      <p:pic>
        <p:nvPicPr>
          <p:cNvPr id="1223" name="Google Shape;1223;p86"/>
          <p:cNvPicPr preferRelativeResize="0"/>
          <p:nvPr/>
        </p:nvPicPr>
        <p:blipFill rotWithShape="1">
          <a:blip r:embed="rId4">
            <a:alphaModFix/>
          </a:blip>
          <a:srcRect b="25980" l="0" r="0" t="1974"/>
          <a:stretch/>
        </p:blipFill>
        <p:spPr>
          <a:xfrm>
            <a:off x="458550" y="2991575"/>
            <a:ext cx="1037887" cy="965850"/>
          </a:xfrm>
          <a:prstGeom prst="rect">
            <a:avLst/>
          </a:prstGeom>
          <a:noFill/>
          <a:ln>
            <a:noFill/>
          </a:ln>
        </p:spPr>
      </p:pic>
      <p:pic>
        <p:nvPicPr>
          <p:cNvPr id="1224" name="Google Shape;1224;p86"/>
          <p:cNvPicPr preferRelativeResize="0"/>
          <p:nvPr/>
        </p:nvPicPr>
        <p:blipFill rotWithShape="1">
          <a:blip r:embed="rId5">
            <a:alphaModFix/>
          </a:blip>
          <a:srcRect b="10981" l="0" r="0" t="10973"/>
          <a:stretch/>
        </p:blipFill>
        <p:spPr>
          <a:xfrm>
            <a:off x="457200" y="2077200"/>
            <a:ext cx="914400" cy="914400"/>
          </a:xfrm>
          <a:prstGeom prst="rect">
            <a:avLst/>
          </a:prstGeom>
          <a:noFill/>
          <a:ln>
            <a:noFill/>
          </a:ln>
        </p:spPr>
      </p:pic>
      <p:sp>
        <p:nvSpPr>
          <p:cNvPr id="1225" name="Google Shape;1225;p86"/>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226" name="Google Shape;1226;p8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graphicFrame>
        <p:nvGraphicFramePr>
          <p:cNvPr id="1227" name="Google Shape;1227;p86"/>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08700"/>
                <a:gridCol w="2916525"/>
                <a:gridCol w="1379975"/>
                <a:gridCol w="1277750"/>
                <a:gridCol w="134665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a:t>
                      </a:r>
                      <a:r>
                        <a:rPr lang="en" sz="1000">
                          <a:solidFill>
                            <a:schemeClr val="dk1"/>
                          </a:solidFill>
                          <a:latin typeface="Poppins"/>
                          <a:ea typeface="Poppins"/>
                          <a:cs typeface="Poppins"/>
                          <a:sym typeface="Poppins"/>
                        </a:rPr>
                        <a:t>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8522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rgbClr val="000000"/>
                          </a:solidFill>
                          <a:uFill>
                            <a:noFill/>
                          </a:uFill>
                          <a:latin typeface="Poppins"/>
                          <a:ea typeface="Poppins"/>
                          <a:cs typeface="Poppins"/>
                          <a:sym typeface="Poppins"/>
                          <a:hlinkClick r:id="rId6">
                            <a:extLst>
                              <a:ext uri="{A12FA001-AC4F-418D-AE19-62706E023703}">
                                <ahyp:hlinkClr val="tx"/>
                              </a:ext>
                            </a:extLst>
                          </a:hlinkClick>
                        </a:rPr>
                        <a:t>Solar System &amp; Sun Brightness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7">
                            <a:extLst>
                              <a:ext uri="{A12FA001-AC4F-418D-AE19-62706E023703}">
                                <ahyp:hlinkClr val="tx"/>
                              </a:ext>
                            </a:extLst>
                          </a:hlinkClick>
                        </a:rPr>
                        <a:t>How can the Sun help us explore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5-ESS1-1. </a:t>
                      </a:r>
                      <a:r>
                        <a:rPr lang="en" sz="800">
                          <a:solidFill>
                            <a:srgbClr val="000000"/>
                          </a:solidFill>
                          <a:latin typeface="Poppins"/>
                          <a:ea typeface="Poppins"/>
                          <a:cs typeface="Poppins"/>
                          <a:sym typeface="Poppins"/>
                        </a:rPr>
                        <a:t>Support an argument that differences in the apparent brightness of the sun compared to other stars is due to their relative distances from Earth.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Developing and Using Models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Engaging in Argument from Evidence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ESS1.A: </a:t>
                      </a:r>
                      <a:r>
                        <a:rPr lang="en" sz="800">
                          <a:solidFill>
                            <a:srgbClr val="000000"/>
                          </a:solidFill>
                          <a:latin typeface="Poppins"/>
                          <a:ea typeface="Poppins"/>
                          <a:cs typeface="Poppins"/>
                          <a:sym typeface="Poppins"/>
                        </a:rPr>
                        <a:t>The Universe and its Stars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Scale, Proportion, and Quantity</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Systems and System Models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8">
                            <a:extLst>
                              <a:ext uri="{A12FA001-AC4F-418D-AE19-62706E023703}">
                                <ahyp:hlinkClr val="tx"/>
                              </a:ext>
                            </a:extLst>
                          </a:hlinkClick>
                        </a:rPr>
                        <a:t>Gravity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9">
                            <a:extLst>
                              <a:ext uri="{A12FA001-AC4F-418D-AE19-62706E023703}">
                                <ahyp:hlinkClr val="tx"/>
                              </a:ext>
                            </a:extLst>
                          </a:hlinkClick>
                        </a:rPr>
                        <a:t>Why is gravity different on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5-PS2-1. </a:t>
                      </a:r>
                      <a:r>
                        <a:rPr lang="en" sz="800">
                          <a:solidFill>
                            <a:srgbClr val="000000"/>
                          </a:solidFill>
                          <a:latin typeface="Poppins"/>
                          <a:ea typeface="Poppins"/>
                          <a:cs typeface="Poppins"/>
                          <a:sym typeface="Poppins"/>
                        </a:rPr>
                        <a:t>Support an argument that the gravitational force exerted by Earth on objects is directed down.</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Using Mathematics and Computational Thinking</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Analyzing and Interpreting Data</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PS2.B: </a:t>
                      </a:r>
                      <a:r>
                        <a:rPr lang="en" sz="800">
                          <a:solidFill>
                            <a:srgbClr val="000000"/>
                          </a:solidFill>
                          <a:latin typeface="Poppins"/>
                          <a:ea typeface="Poppins"/>
                          <a:cs typeface="Poppins"/>
                          <a:sym typeface="Poppins"/>
                        </a:rPr>
                        <a:t>Types of Interactions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Cause and Effect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Star Brightness &amp; Habitable Planets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Could there be life on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5-ESS1-1. </a:t>
                      </a:r>
                      <a:r>
                        <a:rPr lang="en" sz="800">
                          <a:solidFill>
                            <a:srgbClr val="000000"/>
                          </a:solidFill>
                          <a:latin typeface="Poppins"/>
                          <a:ea typeface="Poppins"/>
                          <a:cs typeface="Poppins"/>
                          <a:sym typeface="Poppins"/>
                        </a:rPr>
                        <a:t>Support an argument that differences in the apparent brightness of the sun compared to other stars is due to their relative distances from Earth.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Obtaining, Evaluating, and Communicating Information</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Engaging in Argument from Evidence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ESS1.A: </a:t>
                      </a:r>
                      <a:r>
                        <a:rPr lang="en" sz="800">
                          <a:solidFill>
                            <a:srgbClr val="000000"/>
                          </a:solidFill>
                          <a:latin typeface="Poppins"/>
                          <a:ea typeface="Poppins"/>
                          <a:cs typeface="Poppins"/>
                          <a:sym typeface="Poppins"/>
                        </a:rPr>
                        <a:t>The Universe and its Stars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Scale, Proportion, and Quantity</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1228" name="Google Shape;1228;p86"/>
          <p:cNvSpPr/>
          <p:nvPr/>
        </p:nvSpPr>
        <p:spPr>
          <a:xfrm>
            <a:off x="457200" y="29915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229" name="Google Shape;1229;p86"/>
          <p:cNvSpPr/>
          <p:nvPr/>
        </p:nvSpPr>
        <p:spPr>
          <a:xfrm>
            <a:off x="456151" y="20771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230" name="Google Shape;1230;p86"/>
          <p:cNvSpPr/>
          <p:nvPr/>
        </p:nvSpPr>
        <p:spPr>
          <a:xfrm>
            <a:off x="457200" y="3957435"/>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231" name="Google Shape;1231;p8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5"/>
              </a:rPr>
              <a:t>Stars &amp; Planets </a:t>
            </a:r>
            <a:r>
              <a:rPr lang="en" sz="1200">
                <a:solidFill>
                  <a:schemeClr val="hlink"/>
                </a:solidFill>
                <a:uFill>
                  <a:noFill/>
                </a:uFill>
                <a:latin typeface="Poppins"/>
                <a:ea typeface="Poppins"/>
                <a:cs typeface="Poppins"/>
                <a:sym typeface="Poppins"/>
                <a:hlinkClick r:id="rId16"/>
              </a:rPr>
              <a:t>(Stars &amp; Planets)</a:t>
            </a:r>
            <a:endParaRPr sz="1200">
              <a:solidFill>
                <a:schemeClr val="dk1"/>
              </a:solidFill>
              <a:latin typeface="Poppins"/>
              <a:ea typeface="Poppins"/>
              <a:cs typeface="Poppins"/>
              <a:sym typeface="Poppins"/>
            </a:endParaRPr>
          </a:p>
        </p:txBody>
      </p:sp>
      <p:pic>
        <p:nvPicPr>
          <p:cNvPr id="1232" name="Google Shape;1232;p86"/>
          <p:cNvPicPr preferRelativeResize="0"/>
          <p:nvPr/>
        </p:nvPicPr>
        <p:blipFill rotWithShape="1">
          <a:blip r:embed="rId17">
            <a:alphaModFix/>
          </a:blip>
          <a:srcRect b="1663" l="0" r="0" t="1663"/>
          <a:stretch/>
        </p:blipFill>
        <p:spPr>
          <a:xfrm>
            <a:off x="7953375" y="305775"/>
            <a:ext cx="1647825" cy="209550"/>
          </a:xfrm>
          <a:prstGeom prst="rect">
            <a:avLst/>
          </a:prstGeom>
          <a:noFill/>
          <a:ln>
            <a:noFill/>
          </a:ln>
        </p:spPr>
      </p:pic>
      <p:grpSp>
        <p:nvGrpSpPr>
          <p:cNvPr id="1233" name="Google Shape;1233;p86"/>
          <p:cNvGrpSpPr/>
          <p:nvPr/>
        </p:nvGrpSpPr>
        <p:grpSpPr>
          <a:xfrm>
            <a:off x="527725" y="667512"/>
            <a:ext cx="1684375" cy="117000"/>
            <a:chOff x="527725" y="667512"/>
            <a:chExt cx="1684375" cy="117000"/>
          </a:xfrm>
        </p:grpSpPr>
        <p:sp>
          <p:nvSpPr>
            <p:cNvPr id="1234" name="Google Shape;1234;p8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235" name="Google Shape;1235;p86">
              <a:hlinkClick/>
            </p:cNvPr>
            <p:cNvPicPr preferRelativeResize="0"/>
            <p:nvPr/>
          </p:nvPicPr>
          <p:blipFill rotWithShape="1">
            <a:blip r:embed="rId19">
              <a:alphaModFix/>
            </a:blip>
            <a:srcRect b="0" l="9423" r="9415" t="0"/>
            <a:stretch/>
          </p:blipFill>
          <p:spPr>
            <a:xfrm rot="10800000">
              <a:off x="527725" y="680300"/>
              <a:ext cx="147875" cy="86475"/>
            </a:xfrm>
            <a:prstGeom prst="rect">
              <a:avLst/>
            </a:prstGeom>
            <a:noFill/>
            <a:ln>
              <a:noFill/>
            </a:ln>
          </p:spPr>
        </p:pic>
      </p:grpSp>
      <p:sp>
        <p:nvSpPr>
          <p:cNvPr id="1236" name="Google Shape;1236;p8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sp>
        <p:nvSpPr>
          <p:cNvPr id="1237" name="Google Shape;1237;p86"/>
          <p:cNvSpPr txBox="1"/>
          <p:nvPr/>
        </p:nvSpPr>
        <p:spPr>
          <a:xfrm>
            <a:off x="5204425" y="7328997"/>
            <a:ext cx="4100100" cy="274200"/>
          </a:xfrm>
          <a:prstGeom prst="rect">
            <a:avLst/>
          </a:prstGeom>
          <a:noFill/>
          <a:ln>
            <a:noFill/>
          </a:ln>
        </p:spPr>
        <p:txBody>
          <a:bodyPr anchorCtr="0" anchor="b" bIns="91425" lIns="91425" spcFirstLastPara="1" rIns="91425" wrap="square" tIns="91425">
            <a:noAutofit/>
          </a:bodyPr>
          <a:lstStyle/>
          <a:p>
            <a:pPr indent="0" lvl="0" marL="137160" marR="36709" rtl="0" algn="ct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sp>
        <p:nvSpPr>
          <p:cNvPr id="1238" name="Google Shape;1238;p8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2" name="Shape 1242"/>
        <p:cNvGrpSpPr/>
        <p:nvPr/>
      </p:nvGrpSpPr>
      <p:grpSpPr>
        <a:xfrm>
          <a:off x="0" y="0"/>
          <a:ext cx="0" cy="0"/>
          <a:chOff x="0" y="0"/>
          <a:chExt cx="0" cy="0"/>
        </a:xfrm>
      </p:grpSpPr>
      <p:pic>
        <p:nvPicPr>
          <p:cNvPr id="1243" name="Google Shape;1243;p87"/>
          <p:cNvPicPr preferRelativeResize="0"/>
          <p:nvPr/>
        </p:nvPicPr>
        <p:blipFill rotWithShape="1">
          <a:blip r:embed="rId3">
            <a:alphaModFix/>
          </a:blip>
          <a:srcRect b="14803" l="0" r="0" t="14810"/>
          <a:stretch/>
        </p:blipFill>
        <p:spPr>
          <a:xfrm>
            <a:off x="448050" y="6222350"/>
            <a:ext cx="982600" cy="792475"/>
          </a:xfrm>
          <a:prstGeom prst="rect">
            <a:avLst/>
          </a:prstGeom>
          <a:noFill/>
          <a:ln>
            <a:noFill/>
          </a:ln>
        </p:spPr>
      </p:pic>
      <p:pic>
        <p:nvPicPr>
          <p:cNvPr id="1244" name="Google Shape;1244;p87"/>
          <p:cNvPicPr preferRelativeResize="0"/>
          <p:nvPr/>
        </p:nvPicPr>
        <p:blipFill rotWithShape="1">
          <a:blip r:embed="rId4">
            <a:alphaModFix/>
          </a:blip>
          <a:srcRect b="0" l="19778" r="19778" t="0"/>
          <a:stretch/>
        </p:blipFill>
        <p:spPr>
          <a:xfrm>
            <a:off x="448050" y="5308000"/>
            <a:ext cx="982600" cy="914400"/>
          </a:xfrm>
          <a:prstGeom prst="rect">
            <a:avLst/>
          </a:prstGeom>
          <a:noFill/>
          <a:ln>
            <a:noFill/>
          </a:ln>
        </p:spPr>
      </p:pic>
      <p:sp>
        <p:nvSpPr>
          <p:cNvPr id="1245" name="Google Shape;1245;p87"/>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246" name="Google Shape;1246;p8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Michigan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Physical Science</a:t>
            </a:r>
            <a:endParaRPr sz="1200">
              <a:latin typeface="Poppins"/>
              <a:ea typeface="Poppins"/>
              <a:cs typeface="Poppins"/>
              <a:sym typeface="Poppins"/>
            </a:endParaRPr>
          </a:p>
        </p:txBody>
      </p:sp>
      <p:pic>
        <p:nvPicPr>
          <p:cNvPr id="1247" name="Google Shape;1247;p87"/>
          <p:cNvPicPr preferRelativeResize="0"/>
          <p:nvPr/>
        </p:nvPicPr>
        <p:blipFill rotWithShape="1">
          <a:blip r:embed="rId5">
            <a:alphaModFix/>
          </a:blip>
          <a:srcRect b="0" l="19778" r="19778" t="0"/>
          <a:stretch/>
        </p:blipFill>
        <p:spPr>
          <a:xfrm>
            <a:off x="448050" y="4393625"/>
            <a:ext cx="982598" cy="914401"/>
          </a:xfrm>
          <a:prstGeom prst="rect">
            <a:avLst/>
          </a:prstGeom>
          <a:noFill/>
          <a:ln>
            <a:noFill/>
          </a:ln>
        </p:spPr>
      </p:pic>
      <p:pic>
        <p:nvPicPr>
          <p:cNvPr id="1248" name="Google Shape;1248;p87"/>
          <p:cNvPicPr preferRelativeResize="0"/>
          <p:nvPr/>
        </p:nvPicPr>
        <p:blipFill rotWithShape="1">
          <a:blip r:embed="rId6">
            <a:alphaModFix/>
          </a:blip>
          <a:srcRect b="0" l="952" r="952" t="0"/>
          <a:stretch/>
        </p:blipFill>
        <p:spPr>
          <a:xfrm>
            <a:off x="448050" y="3235425"/>
            <a:ext cx="982600" cy="1158200"/>
          </a:xfrm>
          <a:prstGeom prst="rect">
            <a:avLst/>
          </a:prstGeom>
          <a:noFill/>
          <a:ln>
            <a:noFill/>
          </a:ln>
        </p:spPr>
      </p:pic>
      <p:pic>
        <p:nvPicPr>
          <p:cNvPr id="1249" name="Google Shape;1249;p87"/>
          <p:cNvPicPr preferRelativeResize="0"/>
          <p:nvPr/>
        </p:nvPicPr>
        <p:blipFill rotWithShape="1">
          <a:blip r:embed="rId7">
            <a:alphaModFix/>
          </a:blip>
          <a:srcRect b="0" l="11699" r="41016" t="0"/>
          <a:stretch/>
        </p:blipFill>
        <p:spPr>
          <a:xfrm>
            <a:off x="448050" y="2066550"/>
            <a:ext cx="982600" cy="1168874"/>
          </a:xfrm>
          <a:prstGeom prst="rect">
            <a:avLst/>
          </a:prstGeom>
          <a:noFill/>
          <a:ln>
            <a:noFill/>
          </a:ln>
        </p:spPr>
      </p:pic>
      <p:graphicFrame>
        <p:nvGraphicFramePr>
          <p:cNvPr id="1250" name="Google Shape;1250;p87"/>
          <p:cNvGraphicFramePr/>
          <p:nvPr/>
        </p:nvGraphicFramePr>
        <p:xfrm>
          <a:off x="457188" y="1589560"/>
          <a:ext cx="3000000" cy="3000000"/>
        </p:xfrm>
        <a:graphic>
          <a:graphicData uri="http://schemas.openxmlformats.org/drawingml/2006/table">
            <a:tbl>
              <a:tblPr>
                <a:noFill/>
                <a:tableStyleId>{3E445475-E737-46AB-BFD2-043196B319F6}</a:tableStyleId>
              </a:tblPr>
              <a:tblGrid>
                <a:gridCol w="914400"/>
                <a:gridCol w="1344525"/>
                <a:gridCol w="2944900"/>
                <a:gridCol w="1357200"/>
                <a:gridCol w="1269150"/>
                <a:gridCol w="13138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Michigan Science Standards (2015)</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Conservation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Are magic potions real?</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Foundational for </a:t>
                      </a:r>
                      <a:r>
                        <a:rPr b="1" lang="en" sz="800">
                          <a:solidFill>
                            <a:schemeClr val="dk1"/>
                          </a:solidFill>
                          <a:highlight>
                            <a:srgbClr val="EAEADF"/>
                          </a:highlight>
                          <a:latin typeface="Poppins"/>
                          <a:ea typeface="Poppins"/>
                          <a:cs typeface="Poppins"/>
                          <a:sym typeface="Poppins"/>
                        </a:rPr>
                        <a:t>5-PS1-1. </a:t>
                      </a:r>
                      <a:r>
                        <a:rPr lang="en" sz="800">
                          <a:solidFill>
                            <a:schemeClr val="dk1"/>
                          </a:solidFill>
                          <a:highlight>
                            <a:srgbClr val="EAEADF"/>
                          </a:highlight>
                          <a:latin typeface="Poppins"/>
                          <a:ea typeface="Poppins"/>
                          <a:cs typeface="Poppins"/>
                          <a:sym typeface="Poppins"/>
                        </a:rPr>
                        <a:t>Develop a model to describe that matter is made of particles too small to be seen.</a:t>
                      </a:r>
                      <a:endParaRPr sz="800">
                        <a:solidFill>
                          <a:schemeClr val="dk1"/>
                        </a:solidFill>
                        <a:highlight>
                          <a:srgbClr val="EAEAD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5-PS1-2.</a:t>
                      </a:r>
                      <a:r>
                        <a:rPr b="1" lang="en" sz="800">
                          <a:solidFill>
                            <a:schemeClr val="dk1"/>
                          </a:solidFill>
                          <a:highlight>
                            <a:srgbClr val="EAEADF"/>
                          </a:highlight>
                          <a:latin typeface="Poppins"/>
                          <a:ea typeface="Poppins"/>
                          <a:cs typeface="Poppins"/>
                          <a:sym typeface="Poppins"/>
                        </a:rPr>
                        <a:t> </a:t>
                      </a:r>
                      <a:r>
                        <a:rPr lang="en" sz="800">
                          <a:solidFill>
                            <a:schemeClr val="dk1"/>
                          </a:solidFill>
                          <a:highlight>
                            <a:srgbClr val="EAEADF"/>
                          </a:highlight>
                          <a:latin typeface="Poppins"/>
                          <a:ea typeface="Poppins"/>
                          <a:cs typeface="Poppins"/>
                          <a:sym typeface="Poppins"/>
                        </a:rPr>
                        <a:t>Measure and graph quantities to provide evidence that regardless of the type of change that occurs when heating, cooling, or mixing substances, the total weight of matter is conserved.</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Dissolving &amp; Particulate Nature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Could you transform something worthless into gold?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Foundational for 5-PS1-1. </a:t>
                      </a:r>
                      <a:r>
                        <a:rPr lang="en" sz="800">
                          <a:solidFill>
                            <a:schemeClr val="dk1"/>
                          </a:solidFill>
                          <a:highlight>
                            <a:srgbClr val="FFFFFF"/>
                          </a:highlight>
                          <a:latin typeface="Poppins"/>
                          <a:ea typeface="Poppins"/>
                          <a:cs typeface="Poppins"/>
                          <a:sym typeface="Poppins"/>
                        </a:rPr>
                        <a:t>Develop a model to describe that matter is made of particles too small to be seen.</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00"/>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5-PS1-2. </a:t>
                      </a:r>
                      <a:r>
                        <a:rPr lang="en" sz="800">
                          <a:solidFill>
                            <a:schemeClr val="dk1"/>
                          </a:solidFill>
                          <a:highlight>
                            <a:srgbClr val="FFFFFF"/>
                          </a:highlight>
                          <a:latin typeface="Poppins"/>
                          <a:ea typeface="Poppins"/>
                          <a:cs typeface="Poppins"/>
                          <a:sym typeface="Poppins"/>
                        </a:rPr>
                        <a:t>Measure and graph quantities to provide evidence that regardless of the type of change that occurs when heating, cooling, or mixing substances, the total weight of matter is conserved.</a:t>
                      </a:r>
                      <a:endParaRPr b="1"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Properties of Matter</a:t>
                      </a:r>
                      <a:r>
                        <a:rPr b="1" lang="en" sz="800">
                          <a:solidFill>
                            <a:schemeClr val="dk1"/>
                          </a:solidFill>
                          <a:latin typeface="Poppins"/>
                          <a:ea typeface="Poppins"/>
                          <a:cs typeface="Poppins"/>
                          <a:sym typeface="Poppins"/>
                        </a:rPr>
                        <a:t>: Acids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What would happen if you drank a glass of acid?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highlight>
                            <a:srgbClr val="EAEADF"/>
                          </a:highlight>
                          <a:latin typeface="Poppins"/>
                          <a:ea typeface="Poppins"/>
                          <a:cs typeface="Poppins"/>
                          <a:sym typeface="Poppins"/>
                        </a:rPr>
                        <a:t>5-PS1-3. </a:t>
                      </a:r>
                      <a:r>
                        <a:rPr lang="en" sz="800">
                          <a:solidFill>
                            <a:schemeClr val="dk1"/>
                          </a:solidFill>
                          <a:highlight>
                            <a:srgbClr val="EAEADF"/>
                          </a:highlight>
                          <a:latin typeface="Poppins"/>
                          <a:ea typeface="Poppins"/>
                          <a:cs typeface="Poppins"/>
                          <a:sym typeface="Poppins"/>
                        </a:rPr>
                        <a:t>Make observations and measurements to identify materials based on their properties.</a:t>
                      </a:r>
                      <a:endParaRPr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4"/>
                        </a:rPr>
                        <a:t>Chemical Reactions</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What do fireworks, rubber, and Silly Putty have in common?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highlight>
                            <a:srgbClr val="FFFFFF"/>
                          </a:highlight>
                          <a:latin typeface="Poppins"/>
                          <a:ea typeface="Poppins"/>
                          <a:cs typeface="Poppins"/>
                          <a:sym typeface="Poppins"/>
                        </a:rPr>
                        <a:t>5-PS1-4. </a:t>
                      </a:r>
                      <a:r>
                        <a:rPr lang="en" sz="800">
                          <a:solidFill>
                            <a:schemeClr val="dk1"/>
                          </a:solidFill>
                          <a:highlight>
                            <a:srgbClr val="FFFFFF"/>
                          </a:highlight>
                          <a:latin typeface="Poppins"/>
                          <a:ea typeface="Poppins"/>
                          <a:cs typeface="Poppins"/>
                          <a:sym typeface="Poppins"/>
                        </a:rPr>
                        <a:t>Conduct an investigation to determine whether the mixing of two or more substances results in new substances.</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Gases &amp; Particle Models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7"/>
                        </a:rPr>
                        <a:t>Why do some things explode?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highlight>
                            <a:srgbClr val="EAEADF"/>
                          </a:highlight>
                          <a:latin typeface="Poppins"/>
                          <a:ea typeface="Poppins"/>
                          <a:cs typeface="Poppins"/>
                          <a:sym typeface="Poppins"/>
                        </a:rPr>
                        <a:t>5-PS1-1. </a:t>
                      </a:r>
                      <a:r>
                        <a:rPr lang="en" sz="800">
                          <a:solidFill>
                            <a:schemeClr val="dk1"/>
                          </a:solidFill>
                          <a:highlight>
                            <a:srgbClr val="EAEADF"/>
                          </a:highlight>
                          <a:latin typeface="Poppins"/>
                          <a:ea typeface="Poppins"/>
                          <a:cs typeface="Poppins"/>
                          <a:sym typeface="Poppins"/>
                        </a:rPr>
                        <a:t>Develop a model to describe that matter is made of particles too small to be seen.</a:t>
                      </a:r>
                      <a:endParaRPr b="1" sz="800">
                        <a:solidFill>
                          <a:schemeClr val="dk1"/>
                        </a:solidFill>
                        <a:highlight>
                          <a:srgbClr val="EAEADF"/>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251" name="Google Shape;1251;p87"/>
          <p:cNvSpPr/>
          <p:nvPr/>
        </p:nvSpPr>
        <p:spPr>
          <a:xfrm>
            <a:off x="458250" y="3235413"/>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252" name="Google Shape;1252;p87"/>
          <p:cNvSpPr/>
          <p:nvPr/>
        </p:nvSpPr>
        <p:spPr>
          <a:xfrm>
            <a:off x="457200"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253" name="Google Shape;1253;p87"/>
          <p:cNvSpPr/>
          <p:nvPr/>
        </p:nvSpPr>
        <p:spPr>
          <a:xfrm>
            <a:off x="458250" y="439516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254" name="Google Shape;1254;p87"/>
          <p:cNvSpPr/>
          <p:nvPr/>
        </p:nvSpPr>
        <p:spPr>
          <a:xfrm>
            <a:off x="458250" y="530803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255" name="Google Shape;1255;p8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22">
                  <a:extLst>
                    <a:ext uri="{A12FA001-AC4F-418D-AE19-62706E023703}">
                      <ahyp:hlinkClr val="tx"/>
                    </a:ext>
                  </a:extLst>
                </a:hlinkClick>
              </a:rPr>
              <a:t>Chemic</a:t>
            </a:r>
            <a:r>
              <a:rPr b="1" lang="en">
                <a:solidFill>
                  <a:schemeClr val="dk1"/>
                </a:solidFill>
                <a:uFill>
                  <a:noFill/>
                </a:uFill>
                <a:latin typeface="Poppins"/>
                <a:ea typeface="Poppins"/>
                <a:cs typeface="Poppins"/>
                <a:sym typeface="Poppins"/>
                <a:hlinkClick r:id="rId23">
                  <a:extLst>
                    <a:ext uri="{A12FA001-AC4F-418D-AE19-62706E023703}">
                      <ahyp:hlinkClr val="tx"/>
                    </a:ext>
                  </a:extLst>
                </a:hlinkClick>
              </a:rPr>
              <a:t>al Reactions &amp; Properties of Matter </a:t>
            </a:r>
            <a:r>
              <a:rPr lang="en" sz="1200">
                <a:solidFill>
                  <a:schemeClr val="dk1"/>
                </a:solidFill>
                <a:uFill>
                  <a:noFill/>
                </a:uFill>
                <a:latin typeface="Poppins"/>
                <a:ea typeface="Poppins"/>
                <a:cs typeface="Poppins"/>
                <a:sym typeface="Poppins"/>
                <a:hlinkClick r:id="rId24">
                  <a:extLst>
                    <a:ext uri="{A12FA001-AC4F-418D-AE19-62706E023703}">
                      <ahyp:hlinkClr val="tx"/>
                    </a:ext>
                  </a:extLst>
                </a:hlinkClick>
              </a:rPr>
              <a:t>(Chemical Magic)</a:t>
            </a:r>
            <a:endParaRPr b="1">
              <a:solidFill>
                <a:schemeClr val="dk1"/>
              </a:solidFill>
              <a:latin typeface="Poppins"/>
              <a:ea typeface="Poppins"/>
              <a:cs typeface="Poppins"/>
              <a:sym typeface="Poppins"/>
            </a:endParaRPr>
          </a:p>
        </p:txBody>
      </p:sp>
      <p:sp>
        <p:nvSpPr>
          <p:cNvPr id="1256" name="Google Shape;1256;p87"/>
          <p:cNvSpPr/>
          <p:nvPr/>
        </p:nvSpPr>
        <p:spPr>
          <a:xfrm>
            <a:off x="458250" y="622091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1257" name="Google Shape;1257;p8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258" name="Google Shape;1258;p8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6">
                  <a:extLst>
                    <a:ext uri="{A12FA001-AC4F-418D-AE19-62706E023703}">
                      <ahyp:hlinkClr val="tx"/>
                    </a:ext>
                  </a:extLst>
                </a:hlinkClick>
              </a:rPr>
              <a:t>www.mysteryscience.com/docs/michigan</a:t>
            </a:r>
            <a:endParaRPr sz="800">
              <a:solidFill>
                <a:schemeClr val="dk1"/>
              </a:solidFill>
              <a:latin typeface="Poppins"/>
              <a:ea typeface="Poppins"/>
              <a:cs typeface="Poppins"/>
              <a:sym typeface="Poppins"/>
            </a:endParaRPr>
          </a:p>
        </p:txBody>
      </p:sp>
      <p:pic>
        <p:nvPicPr>
          <p:cNvPr id="1259" name="Google Shape;1259;p87"/>
          <p:cNvPicPr preferRelativeResize="0"/>
          <p:nvPr/>
        </p:nvPicPr>
        <p:blipFill rotWithShape="1">
          <a:blip r:embed="rId27">
            <a:alphaModFix/>
          </a:blip>
          <a:srcRect b="1663" l="0" r="0" t="1663"/>
          <a:stretch/>
        </p:blipFill>
        <p:spPr>
          <a:xfrm>
            <a:off x="7953375" y="305775"/>
            <a:ext cx="1647825" cy="209550"/>
          </a:xfrm>
          <a:prstGeom prst="rect">
            <a:avLst/>
          </a:prstGeom>
          <a:noFill/>
          <a:ln>
            <a:noFill/>
          </a:ln>
        </p:spPr>
      </p:pic>
      <p:grpSp>
        <p:nvGrpSpPr>
          <p:cNvPr id="1260" name="Google Shape;1260;p87"/>
          <p:cNvGrpSpPr/>
          <p:nvPr/>
        </p:nvGrpSpPr>
        <p:grpSpPr>
          <a:xfrm>
            <a:off x="527725" y="667512"/>
            <a:ext cx="1684375" cy="117000"/>
            <a:chOff x="527725" y="667512"/>
            <a:chExt cx="1684375" cy="117000"/>
          </a:xfrm>
        </p:grpSpPr>
        <p:sp>
          <p:nvSpPr>
            <p:cNvPr id="1261" name="Google Shape;1261;p8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262" name="Google Shape;1262;p87">
              <a:hlinkClick action="ppaction://hlinksldjump" r:id="rId29"/>
            </p:cNvPr>
            <p:cNvPicPr preferRelativeResize="0"/>
            <p:nvPr/>
          </p:nvPicPr>
          <p:blipFill rotWithShape="1">
            <a:blip r:embed="rId30">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