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1" r:id="rId5"/>
    <p:sldMasterId id="2147483682" r:id="rId6"/>
    <p:sldMasterId id="214748368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Lst>
  <p:sldSz cy="7772400" cx="10058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152">
          <p15:clr>
            <a:srgbClr val="9AA0A6"/>
          </p15:clr>
        </p15:guide>
        <p15:guide id="2" pos="1258">
          <p15:clr>
            <a:srgbClr val="9AA0A6"/>
          </p15:clr>
        </p15:guide>
        <p15:guide id="3" pos="288">
          <p15:clr>
            <a:srgbClr val="9AA0A6"/>
          </p15:clr>
        </p15:guide>
        <p15:guide id="4" pos="6089">
          <p15:clr>
            <a:srgbClr val="9AA0A6"/>
          </p15:clr>
        </p15:guide>
        <p15:guide id="5" pos="316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F001AE-25DE-4A0F-B737-F835FF61FC73}">
  <a:tblStyle styleId="{35F001AE-25DE-4A0F-B737-F835FF61FC7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152" orient="horz"/>
        <p:guide pos="1258"/>
        <p:guide pos="288"/>
        <p:guide pos="6089"/>
        <p:guide pos="316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eef3971352_0_119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eef3971352_0_1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eef3971352_0_120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eef3971352_0_1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eef3971352_0_1211:notes"/>
          <p:cNvSpPr/>
          <p:nvPr>
            <p:ph idx="2" type="sldImg"/>
          </p:nvPr>
        </p:nvSpPr>
        <p:spPr>
          <a:xfrm>
            <a:off x="685730" y="1297021"/>
            <a:ext cx="6042600" cy="35019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eef3971352_0_1211:notes"/>
          <p:cNvSpPr txBox="1"/>
          <p:nvPr>
            <p:ph idx="1" type="body"/>
          </p:nvPr>
        </p:nvSpPr>
        <p:spPr>
          <a:xfrm>
            <a:off x="741405" y="4993532"/>
            <a:ext cx="5931300" cy="408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3eef3971352_0_1211:notes"/>
          <p:cNvSpPr txBox="1"/>
          <p:nvPr>
            <p:ph idx="12" type="sldNum"/>
          </p:nvPr>
        </p:nvSpPr>
        <p:spPr>
          <a:xfrm>
            <a:off x="4199582" y="9855561"/>
            <a:ext cx="3212700" cy="520500"/>
          </a:xfrm>
          <a:prstGeom prst="rect">
            <a:avLst/>
          </a:prstGeom>
          <a:noFill/>
          <a:ln>
            <a:noFill/>
          </a:ln>
        </p:spPr>
        <p:txBody>
          <a:bodyPr anchorCtr="0" anchor="ctr" bIns="100475" lIns="100475" spcFirstLastPara="1" rIns="100475" wrap="square" tIns="100475">
            <a:noAutofit/>
          </a:bodyPr>
          <a:lstStyle/>
          <a:p>
            <a:pPr indent="0" lvl="0" marL="0" rtl="0" algn="l">
              <a:spcBef>
                <a:spcPts val="0"/>
              </a:spcBef>
              <a:spcAft>
                <a:spcPts val="0"/>
              </a:spcAft>
              <a:buClr>
                <a:srgbClr val="000000"/>
              </a:buClr>
              <a:buSzPts val="1300"/>
              <a:buFont typeface="Arial"/>
              <a:buNone/>
            </a:pPr>
            <a:fld id="{00000000-1234-1234-1234-123412341234}" type="slidenum">
              <a:rPr lang="en" sz="1500"/>
              <a:t>‹#›</a:t>
            </a:fld>
            <a:endParaRPr sz="15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eef3971352_0_124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eef3971352_0_1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eef3971352_0_126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eef3971352_0_1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eef3971352_0_128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eef3971352_0_1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eef3971352_0_130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eef3971352_0_1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eef3971352_0_132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eef3971352_0_1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eef3971352_0_134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eef3971352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eef3971352_0_136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eef3971352_0_1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eef3971352_0_1386:notes"/>
          <p:cNvSpPr/>
          <p:nvPr>
            <p:ph idx="2" type="sldImg"/>
          </p:nvPr>
        </p:nvSpPr>
        <p:spPr>
          <a:xfrm>
            <a:off x="685730" y="1297021"/>
            <a:ext cx="6042600" cy="35019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eef3971352_0_1386:notes"/>
          <p:cNvSpPr txBox="1"/>
          <p:nvPr>
            <p:ph idx="1" type="body"/>
          </p:nvPr>
        </p:nvSpPr>
        <p:spPr>
          <a:xfrm>
            <a:off x="741405" y="4993532"/>
            <a:ext cx="5931300" cy="408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g3eef3971352_0_1386:notes"/>
          <p:cNvSpPr txBox="1"/>
          <p:nvPr>
            <p:ph idx="12" type="sldNum"/>
          </p:nvPr>
        </p:nvSpPr>
        <p:spPr>
          <a:xfrm>
            <a:off x="4199582" y="9855561"/>
            <a:ext cx="3212700" cy="520500"/>
          </a:xfrm>
          <a:prstGeom prst="rect">
            <a:avLst/>
          </a:prstGeom>
          <a:noFill/>
          <a:ln>
            <a:noFill/>
          </a:ln>
        </p:spPr>
        <p:txBody>
          <a:bodyPr anchorCtr="0" anchor="ctr" bIns="100475" lIns="100475" spcFirstLastPara="1" rIns="100475" wrap="square" tIns="100475">
            <a:noAutofit/>
          </a:bodyPr>
          <a:lstStyle/>
          <a:p>
            <a:pPr indent="0" lvl="0" marL="0" rtl="0" algn="l">
              <a:spcBef>
                <a:spcPts val="0"/>
              </a:spcBef>
              <a:spcAft>
                <a:spcPts val="0"/>
              </a:spcAft>
              <a:buClr>
                <a:srgbClr val="000000"/>
              </a:buClr>
              <a:buSzPts val="1300"/>
              <a:buFont typeface="Arial"/>
              <a:buNone/>
            </a:pPr>
            <a:fld id="{00000000-1234-1234-1234-123412341234}" type="slidenum">
              <a:rPr lang="en" sz="1500"/>
              <a:t>‹#›</a:t>
            </a:fld>
            <a:endParaRPr sz="15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eef3971352_0_141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eef3971352_0_1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eef3971352_0_144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eef3971352_0_1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eef3971352_0_146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eef3971352_0_1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eef3971352_0_148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eef3971352_0_1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eef3971352_0_150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eef3971352_0_1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eef3971352_0_152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eef3971352_0_1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eef3971352_0_1542:notes"/>
          <p:cNvSpPr/>
          <p:nvPr>
            <p:ph idx="2" type="sldImg"/>
          </p:nvPr>
        </p:nvSpPr>
        <p:spPr>
          <a:xfrm>
            <a:off x="685730" y="1297021"/>
            <a:ext cx="6042600" cy="35019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eef3971352_0_1542:notes"/>
          <p:cNvSpPr txBox="1"/>
          <p:nvPr>
            <p:ph idx="1" type="body"/>
          </p:nvPr>
        </p:nvSpPr>
        <p:spPr>
          <a:xfrm>
            <a:off x="741405" y="4993532"/>
            <a:ext cx="5931300" cy="408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g3eef3971352_0_1542:notes"/>
          <p:cNvSpPr txBox="1"/>
          <p:nvPr>
            <p:ph idx="12" type="sldNum"/>
          </p:nvPr>
        </p:nvSpPr>
        <p:spPr>
          <a:xfrm>
            <a:off x="4199582" y="9855561"/>
            <a:ext cx="3212700" cy="520500"/>
          </a:xfrm>
          <a:prstGeom prst="rect">
            <a:avLst/>
          </a:prstGeom>
          <a:noFill/>
          <a:ln>
            <a:noFill/>
          </a:ln>
        </p:spPr>
        <p:txBody>
          <a:bodyPr anchorCtr="0" anchor="ctr" bIns="100475" lIns="100475" spcFirstLastPara="1" rIns="100475" wrap="square" tIns="100475">
            <a:noAutofit/>
          </a:bodyPr>
          <a:lstStyle/>
          <a:p>
            <a:pPr indent="0" lvl="0" marL="0" rtl="0" algn="l">
              <a:spcBef>
                <a:spcPts val="0"/>
              </a:spcBef>
              <a:spcAft>
                <a:spcPts val="0"/>
              </a:spcAft>
              <a:buClr>
                <a:srgbClr val="000000"/>
              </a:buClr>
              <a:buSzPts val="1300"/>
              <a:buFont typeface="Arial"/>
              <a:buNone/>
            </a:pPr>
            <a:fld id="{00000000-1234-1234-1234-123412341234}" type="slidenum">
              <a:rPr lang="en" sz="1500"/>
              <a:t>‹#›</a:t>
            </a:fld>
            <a:endParaRPr sz="15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eef3971352_0_157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eef3971352_0_1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eef3971352_0_159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eef3971352_0_15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eef3971352_0_162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eef3971352_0_1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eef3971352_0_164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3eef3971352_0_1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3eef3971352_0_167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3eef3971352_0_1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3eef3971352_0_169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3eef3971352_0_16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eef3971352_0_1713:notes"/>
          <p:cNvSpPr/>
          <p:nvPr>
            <p:ph idx="2" type="sldImg"/>
          </p:nvPr>
        </p:nvSpPr>
        <p:spPr>
          <a:xfrm>
            <a:off x="685730" y="1297021"/>
            <a:ext cx="6042600" cy="35019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3eef3971352_0_1713:notes"/>
          <p:cNvSpPr txBox="1"/>
          <p:nvPr>
            <p:ph idx="1" type="body"/>
          </p:nvPr>
        </p:nvSpPr>
        <p:spPr>
          <a:xfrm>
            <a:off x="741405" y="4993532"/>
            <a:ext cx="5931300" cy="408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g3eef3971352_0_1713:notes"/>
          <p:cNvSpPr txBox="1"/>
          <p:nvPr>
            <p:ph idx="12" type="sldNum"/>
          </p:nvPr>
        </p:nvSpPr>
        <p:spPr>
          <a:xfrm>
            <a:off x="4199582" y="9855561"/>
            <a:ext cx="3212700" cy="520500"/>
          </a:xfrm>
          <a:prstGeom prst="rect">
            <a:avLst/>
          </a:prstGeom>
          <a:noFill/>
          <a:ln>
            <a:noFill/>
          </a:ln>
        </p:spPr>
        <p:txBody>
          <a:bodyPr anchorCtr="0" anchor="ctr" bIns="100475" lIns="100475" spcFirstLastPara="1" rIns="100475" wrap="square" tIns="100475">
            <a:noAutofit/>
          </a:bodyPr>
          <a:lstStyle/>
          <a:p>
            <a:pPr indent="0" lvl="0" marL="0" rtl="0" algn="l">
              <a:spcBef>
                <a:spcPts val="0"/>
              </a:spcBef>
              <a:spcAft>
                <a:spcPts val="0"/>
              </a:spcAft>
              <a:buClr>
                <a:srgbClr val="000000"/>
              </a:buClr>
              <a:buSzPts val="1300"/>
              <a:buFont typeface="Arial"/>
              <a:buNone/>
            </a:pPr>
            <a:fld id="{00000000-1234-1234-1234-123412341234}" type="slidenum">
              <a:rPr lang="en" sz="1500"/>
              <a:t>‹#›</a:t>
            </a:fld>
            <a:endParaRPr sz="15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3eef3971352_0_174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3eef3971352_0_1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3eef3971352_0_176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3eef3971352_0_1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3eef3971352_0_178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3eef3971352_0_1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g3eef3971352_0_180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82" name="Google Shape;782;g3eef3971352_0_1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3eef3971352_0_182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3eef3971352_0_1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g3eef3971352_0_184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21" name="Google Shape;821;g3eef3971352_0_18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3eef3971352_0_185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3eef3971352_0_18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3eef3971352_0_187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3eef3971352_0_1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3eef3971352_0_1894:notes"/>
          <p:cNvSpPr/>
          <p:nvPr>
            <p:ph idx="2" type="sldImg"/>
          </p:nvPr>
        </p:nvSpPr>
        <p:spPr>
          <a:xfrm>
            <a:off x="685730" y="1297021"/>
            <a:ext cx="6042600" cy="35019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3eef3971352_0_1894:notes"/>
          <p:cNvSpPr txBox="1"/>
          <p:nvPr>
            <p:ph idx="1" type="body"/>
          </p:nvPr>
        </p:nvSpPr>
        <p:spPr>
          <a:xfrm>
            <a:off x="741405" y="4993532"/>
            <a:ext cx="5931300" cy="408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g3eef3971352_0_1894:notes"/>
          <p:cNvSpPr txBox="1"/>
          <p:nvPr>
            <p:ph idx="12" type="sldNum"/>
          </p:nvPr>
        </p:nvSpPr>
        <p:spPr>
          <a:xfrm>
            <a:off x="4199582" y="9855561"/>
            <a:ext cx="3212700" cy="520500"/>
          </a:xfrm>
          <a:prstGeom prst="rect">
            <a:avLst/>
          </a:prstGeom>
          <a:noFill/>
          <a:ln>
            <a:noFill/>
          </a:ln>
        </p:spPr>
        <p:txBody>
          <a:bodyPr anchorCtr="0" anchor="ctr" bIns="100475" lIns="100475" spcFirstLastPara="1" rIns="100475" wrap="square" tIns="100475">
            <a:noAutofit/>
          </a:bodyPr>
          <a:lstStyle/>
          <a:p>
            <a:pPr indent="0" lvl="0" marL="0" rtl="0" algn="l">
              <a:spcBef>
                <a:spcPts val="0"/>
              </a:spcBef>
              <a:spcAft>
                <a:spcPts val="0"/>
              </a:spcAft>
              <a:buClr>
                <a:srgbClr val="000000"/>
              </a:buClr>
              <a:buSzPts val="1300"/>
              <a:buFont typeface="Arial"/>
              <a:buNone/>
            </a:pPr>
            <a:fld id="{00000000-1234-1234-1234-123412341234}" type="slidenum">
              <a:rPr lang="en" sz="1500"/>
              <a:t>‹#›</a:t>
            </a:fld>
            <a:endParaRPr sz="150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3eef3971352_0_193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17" name="Google Shape;917;g3eef3971352_0_19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3eef3971352_0_195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3eef3971352_0_1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3eef3971352_0_197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3eef3971352_0_1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3eef3971352_0_199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3eef3971352_0_1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3eef3971352_0_201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3eef3971352_0_20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3eef3971352_0_204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3eef3971352_0_2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3eef3971352_0_205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3eef3971352_0_2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3eef3971352_0_2075:notes"/>
          <p:cNvSpPr/>
          <p:nvPr>
            <p:ph idx="2" type="sldImg"/>
          </p:nvPr>
        </p:nvSpPr>
        <p:spPr>
          <a:xfrm>
            <a:off x="685730" y="1297021"/>
            <a:ext cx="6042600" cy="35019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3eef3971352_0_2075:notes"/>
          <p:cNvSpPr txBox="1"/>
          <p:nvPr>
            <p:ph idx="1" type="body"/>
          </p:nvPr>
        </p:nvSpPr>
        <p:spPr>
          <a:xfrm>
            <a:off x="741405" y="4993532"/>
            <a:ext cx="5931300" cy="408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g3eef3971352_0_2075:notes"/>
          <p:cNvSpPr txBox="1"/>
          <p:nvPr>
            <p:ph idx="12" type="sldNum"/>
          </p:nvPr>
        </p:nvSpPr>
        <p:spPr>
          <a:xfrm>
            <a:off x="4199582" y="9855561"/>
            <a:ext cx="3212700" cy="520500"/>
          </a:xfrm>
          <a:prstGeom prst="rect">
            <a:avLst/>
          </a:prstGeom>
          <a:noFill/>
          <a:ln>
            <a:noFill/>
          </a:ln>
        </p:spPr>
        <p:txBody>
          <a:bodyPr anchorCtr="0" anchor="ctr" bIns="100475" lIns="100475" spcFirstLastPara="1" rIns="100475" wrap="square" tIns="100475">
            <a:noAutofit/>
          </a:bodyPr>
          <a:lstStyle/>
          <a:p>
            <a:pPr indent="0" lvl="0" marL="0" rtl="0" algn="l">
              <a:spcBef>
                <a:spcPts val="0"/>
              </a:spcBef>
              <a:spcAft>
                <a:spcPts val="0"/>
              </a:spcAft>
              <a:buClr>
                <a:srgbClr val="000000"/>
              </a:buClr>
              <a:buSzPts val="1300"/>
              <a:buFont typeface="Arial"/>
              <a:buNone/>
            </a:pPr>
            <a:fld id="{00000000-1234-1234-1234-123412341234}" type="slidenum">
              <a:rPr lang="en" sz="1500"/>
              <a:t>‹#›</a:t>
            </a:fld>
            <a:endParaRPr sz="150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3eef3971352_0_211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3eef3971352_0_2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3eef3971352_0_213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3eef3971352_0_2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3eef3971352_0_215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3eef3971352_0_2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3eef3971352_0_217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3eef3971352_0_2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3eef3971352_0_220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3eef3971352_0_2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eef3971352_0_222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3eef3971352_0_2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lvl1pPr lvl="0">
              <a:buNone/>
              <a:defRPr sz="800"/>
            </a:lvl1pPr>
            <a:lvl2pPr lvl="1">
              <a:buNone/>
              <a:defRPr sz="800"/>
            </a:lvl2pPr>
            <a:lvl3pPr lvl="2">
              <a:buNone/>
              <a:defRPr sz="800"/>
            </a:lvl3pPr>
            <a:lvl4pPr lvl="3">
              <a:buNone/>
              <a:defRPr sz="800"/>
            </a:lvl4pPr>
            <a:lvl5pPr lvl="4">
              <a:buNone/>
              <a:defRPr sz="800"/>
            </a:lvl5pPr>
            <a:lvl6pPr lvl="5">
              <a:buNone/>
              <a:defRPr sz="800"/>
            </a:lvl6pPr>
            <a:lvl7pPr lvl="6">
              <a:buNone/>
              <a:defRPr sz="800"/>
            </a:lvl7pPr>
            <a:lvl8pPr lvl="7">
              <a:buNone/>
              <a:defRPr sz="800"/>
            </a:lvl8pPr>
            <a:lvl9pPr lvl="8">
              <a:buNone/>
              <a:defRPr sz="8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64" name="Google Shape;64;p16"/>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8" name="Google Shape;68;p17"/>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9" name="Google Shape;69;p17"/>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6" name="Google Shape;76;p19"/>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5" name="Google Shape;85;p21"/>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92" name="Google Shape;92;p23"/>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9319704" y="71990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26"/>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1" name="Google Shape;101;p26"/>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2" name="Google Shape;102;p2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3" name="Shape 103"/>
        <p:cNvGrpSpPr/>
        <p:nvPr/>
      </p:nvGrpSpPr>
      <p:grpSpPr>
        <a:xfrm>
          <a:off x="0" y="0"/>
          <a:ext cx="0" cy="0"/>
          <a:chOff x="0" y="0"/>
          <a:chExt cx="0" cy="0"/>
        </a:xfrm>
      </p:grpSpPr>
      <p:sp>
        <p:nvSpPr>
          <p:cNvPr id="104" name="Google Shape;104;p27"/>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05" name="Google Shape;105;p2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6" name="Shape 106"/>
        <p:cNvGrpSpPr/>
        <p:nvPr/>
      </p:nvGrpSpPr>
      <p:grpSpPr>
        <a:xfrm>
          <a:off x="0" y="0"/>
          <a:ext cx="0" cy="0"/>
          <a:chOff x="0" y="0"/>
          <a:chExt cx="0" cy="0"/>
        </a:xfrm>
      </p:grpSpPr>
      <p:sp>
        <p:nvSpPr>
          <p:cNvPr id="107" name="Google Shape;107;p28"/>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8" name="Google Shape;108;p28"/>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9" name="Google Shape;109;p2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atin typeface="Poppins"/>
                <a:ea typeface="Poppins"/>
                <a:cs typeface="Poppins"/>
                <a:sym typeface="Poppins"/>
              </a:defRPr>
            </a:lvl1pPr>
            <a:lvl2pPr lvl="1">
              <a:buNone/>
              <a:defRPr>
                <a:latin typeface="Poppins"/>
                <a:ea typeface="Poppins"/>
                <a:cs typeface="Poppins"/>
                <a:sym typeface="Poppins"/>
              </a:defRPr>
            </a:lvl2pPr>
            <a:lvl3pPr lvl="2">
              <a:buNone/>
              <a:defRPr>
                <a:latin typeface="Poppins"/>
                <a:ea typeface="Poppins"/>
                <a:cs typeface="Poppins"/>
                <a:sym typeface="Poppins"/>
              </a:defRPr>
            </a:lvl3pPr>
            <a:lvl4pPr lvl="3">
              <a:buNone/>
              <a:defRPr>
                <a:latin typeface="Poppins"/>
                <a:ea typeface="Poppins"/>
                <a:cs typeface="Poppins"/>
                <a:sym typeface="Poppins"/>
              </a:defRPr>
            </a:lvl4pPr>
            <a:lvl5pPr lvl="4">
              <a:buNone/>
              <a:defRPr>
                <a:latin typeface="Poppins"/>
                <a:ea typeface="Poppins"/>
                <a:cs typeface="Poppins"/>
                <a:sym typeface="Poppins"/>
              </a:defRPr>
            </a:lvl5pPr>
            <a:lvl6pPr lvl="5">
              <a:buNone/>
              <a:defRPr>
                <a:latin typeface="Poppins"/>
                <a:ea typeface="Poppins"/>
                <a:cs typeface="Poppins"/>
                <a:sym typeface="Poppins"/>
              </a:defRPr>
            </a:lvl6pPr>
            <a:lvl7pPr lvl="6">
              <a:buNone/>
              <a:defRPr>
                <a:latin typeface="Poppins"/>
                <a:ea typeface="Poppins"/>
                <a:cs typeface="Poppins"/>
                <a:sym typeface="Poppins"/>
              </a:defRPr>
            </a:lvl7pPr>
            <a:lvl8pPr lvl="7">
              <a:buNone/>
              <a:defRPr>
                <a:latin typeface="Poppins"/>
                <a:ea typeface="Poppins"/>
                <a:cs typeface="Poppins"/>
                <a:sym typeface="Poppins"/>
              </a:defRPr>
            </a:lvl8pPr>
            <a:lvl9pPr lvl="8">
              <a:buNone/>
              <a:defRPr>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0" name="Shape 110"/>
        <p:cNvGrpSpPr/>
        <p:nvPr/>
      </p:nvGrpSpPr>
      <p:grpSpPr>
        <a:xfrm>
          <a:off x="0" y="0"/>
          <a:ext cx="0" cy="0"/>
          <a:chOff x="0" y="0"/>
          <a:chExt cx="0" cy="0"/>
        </a:xfrm>
      </p:grpSpPr>
      <p:sp>
        <p:nvSpPr>
          <p:cNvPr id="111" name="Google Shape;111;p29"/>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2" name="Google Shape;112;p29"/>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3" name="Google Shape;113;p29"/>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14" name="Google Shape;114;p2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5" name="Shape 115"/>
        <p:cNvGrpSpPr/>
        <p:nvPr/>
      </p:nvGrpSpPr>
      <p:grpSpPr>
        <a:xfrm>
          <a:off x="0" y="0"/>
          <a:ext cx="0" cy="0"/>
          <a:chOff x="0" y="0"/>
          <a:chExt cx="0" cy="0"/>
        </a:xfrm>
      </p:grpSpPr>
      <p:sp>
        <p:nvSpPr>
          <p:cNvPr id="116" name="Google Shape;116;p30"/>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7" name="Google Shape;117;p3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8" name="Shape 118"/>
        <p:cNvGrpSpPr/>
        <p:nvPr/>
      </p:nvGrpSpPr>
      <p:grpSpPr>
        <a:xfrm>
          <a:off x="0" y="0"/>
          <a:ext cx="0" cy="0"/>
          <a:chOff x="0" y="0"/>
          <a:chExt cx="0" cy="0"/>
        </a:xfrm>
      </p:grpSpPr>
      <p:sp>
        <p:nvSpPr>
          <p:cNvPr id="119" name="Google Shape;119;p31"/>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0" name="Google Shape;120;p31"/>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21" name="Google Shape;121;p3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2" name="Shape 122"/>
        <p:cNvGrpSpPr/>
        <p:nvPr/>
      </p:nvGrpSpPr>
      <p:grpSpPr>
        <a:xfrm>
          <a:off x="0" y="0"/>
          <a:ext cx="0" cy="0"/>
          <a:chOff x="0" y="0"/>
          <a:chExt cx="0" cy="0"/>
        </a:xfrm>
      </p:grpSpPr>
      <p:sp>
        <p:nvSpPr>
          <p:cNvPr id="123" name="Google Shape;123;p32"/>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24" name="Google Shape;124;p3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5" name="Shape 125"/>
        <p:cNvGrpSpPr/>
        <p:nvPr/>
      </p:nvGrpSpPr>
      <p:grpSpPr>
        <a:xfrm>
          <a:off x="0" y="0"/>
          <a:ext cx="0" cy="0"/>
          <a:chOff x="0" y="0"/>
          <a:chExt cx="0" cy="0"/>
        </a:xfrm>
      </p:grpSpPr>
      <p:sp>
        <p:nvSpPr>
          <p:cNvPr id="126" name="Google Shape;126;p33"/>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3"/>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28" name="Google Shape;128;p33"/>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29" name="Google Shape;129;p33"/>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30" name="Google Shape;130;p3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1" name="Shape 131"/>
        <p:cNvGrpSpPr/>
        <p:nvPr/>
      </p:nvGrpSpPr>
      <p:grpSpPr>
        <a:xfrm>
          <a:off x="0" y="0"/>
          <a:ext cx="0" cy="0"/>
          <a:chOff x="0" y="0"/>
          <a:chExt cx="0" cy="0"/>
        </a:xfrm>
      </p:grpSpPr>
      <p:sp>
        <p:nvSpPr>
          <p:cNvPr id="132" name="Google Shape;132;p34"/>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133" name="Google Shape;133;p3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4" name="Shape 134"/>
        <p:cNvGrpSpPr/>
        <p:nvPr/>
      </p:nvGrpSpPr>
      <p:grpSpPr>
        <a:xfrm>
          <a:off x="0" y="0"/>
          <a:ext cx="0" cy="0"/>
          <a:chOff x="0" y="0"/>
          <a:chExt cx="0" cy="0"/>
        </a:xfrm>
      </p:grpSpPr>
      <p:sp>
        <p:nvSpPr>
          <p:cNvPr id="135" name="Google Shape;135;p35"/>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6" name="Google Shape;136;p35"/>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137" name="Google Shape;137;p3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8" name="Shape 138"/>
        <p:cNvGrpSpPr/>
        <p:nvPr/>
      </p:nvGrpSpPr>
      <p:grpSpPr>
        <a:xfrm>
          <a:off x="0" y="0"/>
          <a:ext cx="0" cy="0"/>
          <a:chOff x="0" y="0"/>
          <a:chExt cx="0" cy="0"/>
        </a:xfrm>
      </p:grpSpPr>
      <p:sp>
        <p:nvSpPr>
          <p:cNvPr id="139" name="Google Shape;139;p3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4.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3.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1pPr>
            <a:lvl2pPr lvl="1">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2pPr>
            <a:lvl3pPr lvl="2">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3pPr>
            <a:lvl4pPr lvl="3">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4pPr>
            <a:lvl5pPr lvl="4">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5pPr>
            <a:lvl6pPr lvl="5">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6pPr>
            <a:lvl7pPr lvl="6">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7pPr>
            <a:lvl8pPr lvl="7">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8pPr>
            <a:lvl9pPr lvl="8">
              <a:spcBef>
                <a:spcPts val="0"/>
              </a:spcBef>
              <a:spcAft>
                <a:spcPts val="0"/>
              </a:spcAft>
              <a:buClr>
                <a:schemeClr val="dk1"/>
              </a:buClr>
              <a:buSzPts val="2800"/>
              <a:buFont typeface="Poppins"/>
              <a:buNone/>
              <a:defRPr sz="2800">
                <a:solidFill>
                  <a:schemeClr val="dk1"/>
                </a:solidFill>
                <a:latin typeface="Poppins"/>
                <a:ea typeface="Poppins"/>
                <a:cs typeface="Poppins"/>
                <a:sym typeface="Poppins"/>
              </a:defRPr>
            </a:lvl9pPr>
          </a:lstStyle>
          <a:p/>
        </p:txBody>
      </p:sp>
      <p:sp>
        <p:nvSpPr>
          <p:cNvPr id="52" name="Google Shape;52;p13"/>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Poppins"/>
              <a:buChar char="●"/>
              <a:defRPr sz="1800">
                <a:solidFill>
                  <a:schemeClr val="dk2"/>
                </a:solidFill>
                <a:latin typeface="Poppins"/>
                <a:ea typeface="Poppins"/>
                <a:cs typeface="Poppins"/>
                <a:sym typeface="Poppins"/>
              </a:defRPr>
            </a:lvl1pPr>
            <a:lvl2pPr indent="-317500" lvl="1" marL="9144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2pPr>
            <a:lvl3pPr indent="-317500" lvl="2" marL="13716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3pPr>
            <a:lvl4pPr indent="-317500" lvl="3" marL="18288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4pPr>
            <a:lvl5pPr indent="-317500" lvl="4" marL="22860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5pPr>
            <a:lvl6pPr indent="-317500" lvl="5" marL="27432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6pPr>
            <a:lvl7pPr indent="-317500" lvl="6" marL="32004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7pPr>
            <a:lvl8pPr indent="-317500" lvl="7" marL="3657600">
              <a:lnSpc>
                <a:spcPct val="115000"/>
              </a:lnSpc>
              <a:spcBef>
                <a:spcPts val="1600"/>
              </a:spcBef>
              <a:spcAft>
                <a:spcPts val="0"/>
              </a:spcAft>
              <a:buClr>
                <a:schemeClr val="dk2"/>
              </a:buClr>
              <a:buSzPts val="1400"/>
              <a:buFont typeface="Poppins"/>
              <a:buChar char="○"/>
              <a:defRPr>
                <a:solidFill>
                  <a:schemeClr val="dk2"/>
                </a:solidFill>
                <a:latin typeface="Poppins"/>
                <a:ea typeface="Poppins"/>
                <a:cs typeface="Poppins"/>
                <a:sym typeface="Poppins"/>
              </a:defRPr>
            </a:lvl8pPr>
            <a:lvl9pPr indent="-317500" lvl="8" marL="4114800">
              <a:lnSpc>
                <a:spcPct val="115000"/>
              </a:lnSpc>
              <a:spcBef>
                <a:spcPts val="1600"/>
              </a:spcBef>
              <a:spcAft>
                <a:spcPts val="1600"/>
              </a:spcAft>
              <a:buClr>
                <a:schemeClr val="dk2"/>
              </a:buClr>
              <a:buSzPts val="1400"/>
              <a:buFont typeface="Poppins"/>
              <a:buChar char="■"/>
              <a:defRPr>
                <a:solidFill>
                  <a:schemeClr val="dk2"/>
                </a:solidFill>
                <a:latin typeface="Poppins"/>
                <a:ea typeface="Poppins"/>
                <a:cs typeface="Poppins"/>
                <a:sym typeface="Poppins"/>
              </a:defRPr>
            </a:lvl9pPr>
          </a:lstStyle>
          <a:p/>
        </p:txBody>
      </p:sp>
      <p:sp>
        <p:nvSpPr>
          <p:cNvPr id="53" name="Google Shape;53;p13"/>
          <p:cNvSpPr txBox="1"/>
          <p:nvPr>
            <p:ph idx="12" type="sldNum"/>
          </p:nvPr>
        </p:nvSpPr>
        <p:spPr>
          <a:xfrm>
            <a:off x="9319704" y="71990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Poppins"/>
                <a:ea typeface="Poppins"/>
                <a:cs typeface="Poppins"/>
                <a:sym typeface="Poppins"/>
              </a:defRPr>
            </a:lvl1pPr>
            <a:lvl2pPr lvl="1" algn="r">
              <a:buNone/>
              <a:defRPr sz="1000">
                <a:solidFill>
                  <a:schemeClr val="dk2"/>
                </a:solidFill>
                <a:latin typeface="Poppins"/>
                <a:ea typeface="Poppins"/>
                <a:cs typeface="Poppins"/>
                <a:sym typeface="Poppins"/>
              </a:defRPr>
            </a:lvl2pPr>
            <a:lvl3pPr lvl="2" algn="r">
              <a:buNone/>
              <a:defRPr sz="1000">
                <a:solidFill>
                  <a:schemeClr val="dk2"/>
                </a:solidFill>
                <a:latin typeface="Poppins"/>
                <a:ea typeface="Poppins"/>
                <a:cs typeface="Poppins"/>
                <a:sym typeface="Poppins"/>
              </a:defRPr>
            </a:lvl3pPr>
            <a:lvl4pPr lvl="3" algn="r">
              <a:buNone/>
              <a:defRPr sz="1000">
                <a:solidFill>
                  <a:schemeClr val="dk2"/>
                </a:solidFill>
                <a:latin typeface="Poppins"/>
                <a:ea typeface="Poppins"/>
                <a:cs typeface="Poppins"/>
                <a:sym typeface="Poppins"/>
              </a:defRPr>
            </a:lvl4pPr>
            <a:lvl5pPr lvl="4" algn="r">
              <a:buNone/>
              <a:defRPr sz="1000">
                <a:solidFill>
                  <a:schemeClr val="dk2"/>
                </a:solidFill>
                <a:latin typeface="Poppins"/>
                <a:ea typeface="Poppins"/>
                <a:cs typeface="Poppins"/>
                <a:sym typeface="Poppins"/>
              </a:defRPr>
            </a:lvl5pPr>
            <a:lvl6pPr lvl="5" algn="r">
              <a:buNone/>
              <a:defRPr sz="1000">
                <a:solidFill>
                  <a:schemeClr val="dk2"/>
                </a:solidFill>
                <a:latin typeface="Poppins"/>
                <a:ea typeface="Poppins"/>
                <a:cs typeface="Poppins"/>
                <a:sym typeface="Poppins"/>
              </a:defRPr>
            </a:lvl6pPr>
            <a:lvl7pPr lvl="6" algn="r">
              <a:buNone/>
              <a:defRPr sz="1000">
                <a:solidFill>
                  <a:schemeClr val="dk2"/>
                </a:solidFill>
                <a:latin typeface="Poppins"/>
                <a:ea typeface="Poppins"/>
                <a:cs typeface="Poppins"/>
                <a:sym typeface="Poppins"/>
              </a:defRPr>
            </a:lvl7pPr>
            <a:lvl8pPr lvl="7" algn="r">
              <a:buNone/>
              <a:defRPr sz="1000">
                <a:solidFill>
                  <a:schemeClr val="dk2"/>
                </a:solidFill>
                <a:latin typeface="Poppins"/>
                <a:ea typeface="Poppins"/>
                <a:cs typeface="Poppins"/>
                <a:sym typeface="Poppins"/>
              </a:defRPr>
            </a:lvl8pPr>
            <a:lvl9pPr lvl="8" algn="r">
              <a:buNone/>
              <a:defRPr sz="1000">
                <a:solidFill>
                  <a:schemeClr val="dk2"/>
                </a:solidFill>
                <a:latin typeface="Poppins"/>
                <a:ea typeface="Poppins"/>
                <a:cs typeface="Poppins"/>
                <a:sym typeface="Poppi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5" name="Shape 95"/>
        <p:cNvGrpSpPr/>
        <p:nvPr/>
      </p:nvGrpSpPr>
      <p:grpSpPr>
        <a:xfrm>
          <a:off x="0" y="0"/>
          <a:ext cx="0" cy="0"/>
          <a:chOff x="0" y="0"/>
          <a:chExt cx="0" cy="0"/>
        </a:xfrm>
      </p:grpSpPr>
      <p:sp>
        <p:nvSpPr>
          <p:cNvPr id="96" name="Google Shape;96;p25"/>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7" name="Google Shape;97;p25"/>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98" name="Google Shape;98;p25"/>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hyperlink" Target="http://mysteryscience.com/anchor" TargetMode="External"/><Relationship Id="rId4" Type="http://schemas.openxmlformats.org/officeDocument/2006/relationships/image" Target="../media/image17.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40" Type="http://schemas.openxmlformats.org/officeDocument/2006/relationships/slide" Target="/ppt/slides/slide24.xml"/><Relationship Id="rId84" Type="http://schemas.openxmlformats.org/officeDocument/2006/relationships/slide" Target="/ppt/slides/slide48.xml"/><Relationship Id="rId83" Type="http://schemas.openxmlformats.org/officeDocument/2006/relationships/slide" Target="/ppt/slides/slide45.xml"/><Relationship Id="rId42" Type="http://schemas.openxmlformats.org/officeDocument/2006/relationships/slide" Target="/ppt/slides/slide21.xml"/><Relationship Id="rId41" Type="http://schemas.openxmlformats.org/officeDocument/2006/relationships/slide" Target="/ppt/slides/slide19.xml"/><Relationship Id="rId85" Type="http://schemas.openxmlformats.org/officeDocument/2006/relationships/hyperlink" Target="http://www.mysteryscience.com/docs/ngss" TargetMode="External"/><Relationship Id="rId44" Type="http://schemas.openxmlformats.org/officeDocument/2006/relationships/slide" Target="/ppt/slides/slide25.xml"/><Relationship Id="rId43" Type="http://schemas.openxmlformats.org/officeDocument/2006/relationships/slide" Target="/ppt/slides/slide23.xml"/><Relationship Id="rId46" Type="http://schemas.openxmlformats.org/officeDocument/2006/relationships/slide" Target="/ppt/slides/slide26.xml"/><Relationship Id="rId45" Type="http://schemas.openxmlformats.org/officeDocument/2006/relationships/slide" Target="/ppt/slides/slide25.xml"/><Relationship Id="rId80" Type="http://schemas.openxmlformats.org/officeDocument/2006/relationships/slide" Target="/ppt/slides/slide48.xml"/><Relationship Id="rId82" Type="http://schemas.openxmlformats.org/officeDocument/2006/relationships/slide" Target="/ppt/slides/slide43.xml"/><Relationship Id="rId81" Type="http://schemas.openxmlformats.org/officeDocument/2006/relationships/slide" Target="/ppt/slides/slide48.xml"/><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slide" Target="/ppt/slides/slide3.xml"/><Relationship Id="rId9" Type="http://schemas.openxmlformats.org/officeDocument/2006/relationships/slide" Target="/ppt/slides/slide6.xml"/><Relationship Id="rId48" Type="http://schemas.openxmlformats.org/officeDocument/2006/relationships/slide" Target="/ppt/slides/slide27.xml"/><Relationship Id="rId47" Type="http://schemas.openxmlformats.org/officeDocument/2006/relationships/slide" Target="/ppt/slides/slide26.xml"/><Relationship Id="rId49" Type="http://schemas.openxmlformats.org/officeDocument/2006/relationships/slide" Target="/ppt/slides/slide28.xml"/><Relationship Id="rId5" Type="http://schemas.openxmlformats.org/officeDocument/2006/relationships/slide" Target="/ppt/slides/slide3.xml"/><Relationship Id="rId6" Type="http://schemas.openxmlformats.org/officeDocument/2006/relationships/slide" Target="/ppt/slides/slide4.xml"/><Relationship Id="rId7" Type="http://schemas.openxmlformats.org/officeDocument/2006/relationships/slide" Target="/ppt/slides/slide4.xml"/><Relationship Id="rId8" Type="http://schemas.openxmlformats.org/officeDocument/2006/relationships/slide" Target="/ppt/slides/slide5.xml"/><Relationship Id="rId73" Type="http://schemas.openxmlformats.org/officeDocument/2006/relationships/slide" Target="/ppt/slides/slide43.xml"/><Relationship Id="rId72" Type="http://schemas.openxmlformats.org/officeDocument/2006/relationships/slide" Target="/ppt/slides/slide42.xml"/><Relationship Id="rId31" Type="http://schemas.openxmlformats.org/officeDocument/2006/relationships/slide" Target="/ppt/slides/slide18.xml"/><Relationship Id="rId75" Type="http://schemas.openxmlformats.org/officeDocument/2006/relationships/slide" Target="/ppt/slides/slide45.xml"/><Relationship Id="rId30" Type="http://schemas.openxmlformats.org/officeDocument/2006/relationships/slide" Target="/ppt/slides/slide16.xml"/><Relationship Id="rId74" Type="http://schemas.openxmlformats.org/officeDocument/2006/relationships/slide" Target="/ppt/slides/slide43.xml"/><Relationship Id="rId33" Type="http://schemas.openxmlformats.org/officeDocument/2006/relationships/slide" Target="/ppt/slides/slide19.xml"/><Relationship Id="rId77" Type="http://schemas.openxmlformats.org/officeDocument/2006/relationships/slide" Target="/ppt/slides/slide46.xml"/><Relationship Id="rId32" Type="http://schemas.openxmlformats.org/officeDocument/2006/relationships/slide" Target="/ppt/slides/slide18.xml"/><Relationship Id="rId76" Type="http://schemas.openxmlformats.org/officeDocument/2006/relationships/slide" Target="/ppt/slides/slide45.xml"/><Relationship Id="rId35" Type="http://schemas.openxmlformats.org/officeDocument/2006/relationships/slide" Target="/ppt/slides/slide20.xml"/><Relationship Id="rId79" Type="http://schemas.openxmlformats.org/officeDocument/2006/relationships/slide" Target="/ppt/slides/slide48.xml"/><Relationship Id="rId34" Type="http://schemas.openxmlformats.org/officeDocument/2006/relationships/slide" Target="/ppt/slides/slide19.xml"/><Relationship Id="rId78" Type="http://schemas.openxmlformats.org/officeDocument/2006/relationships/slide" Target="/ppt/slides/slide47.xml"/><Relationship Id="rId71" Type="http://schemas.openxmlformats.org/officeDocument/2006/relationships/slide" Target="/ppt/slides/slide42.xml"/><Relationship Id="rId70" Type="http://schemas.openxmlformats.org/officeDocument/2006/relationships/slide" Target="/ppt/slides/slide38.xml"/><Relationship Id="rId37" Type="http://schemas.openxmlformats.org/officeDocument/2006/relationships/slide" Target="/ppt/slides/slide21.xml"/><Relationship Id="rId36" Type="http://schemas.openxmlformats.org/officeDocument/2006/relationships/slide" Target="/ppt/slides/slide21.xml"/><Relationship Id="rId39" Type="http://schemas.openxmlformats.org/officeDocument/2006/relationships/slide" Target="/ppt/slides/slide23.xml"/><Relationship Id="rId38" Type="http://schemas.openxmlformats.org/officeDocument/2006/relationships/slide" Target="/ppt/slides/slide23.xml"/><Relationship Id="rId62" Type="http://schemas.openxmlformats.org/officeDocument/2006/relationships/slide" Target="/ppt/slides/slide37.xml"/><Relationship Id="rId61" Type="http://schemas.openxmlformats.org/officeDocument/2006/relationships/slide" Target="/ppt/slides/slide36.xml"/><Relationship Id="rId20" Type="http://schemas.openxmlformats.org/officeDocument/2006/relationships/slide" Target="/ppt/slides/slide12.xml"/><Relationship Id="rId64" Type="http://schemas.openxmlformats.org/officeDocument/2006/relationships/slide" Target="/ppt/slides/slide38.xml"/><Relationship Id="rId63" Type="http://schemas.openxmlformats.org/officeDocument/2006/relationships/slide" Target="/ppt/slides/slide37.xml"/><Relationship Id="rId22" Type="http://schemas.openxmlformats.org/officeDocument/2006/relationships/slide" Target="/ppt/slides/slide13.xml"/><Relationship Id="rId66" Type="http://schemas.openxmlformats.org/officeDocument/2006/relationships/slide" Target="/ppt/slides/slide39.xml"/><Relationship Id="rId21" Type="http://schemas.openxmlformats.org/officeDocument/2006/relationships/slide" Target="/ppt/slides/slide12.xml"/><Relationship Id="rId65" Type="http://schemas.openxmlformats.org/officeDocument/2006/relationships/slide" Target="/ppt/slides/slide38.xml"/><Relationship Id="rId24" Type="http://schemas.openxmlformats.org/officeDocument/2006/relationships/slide" Target="/ppt/slides/slide14.xml"/><Relationship Id="rId68" Type="http://schemas.openxmlformats.org/officeDocument/2006/relationships/slide" Target="/ppt/slides/slide35.xml"/><Relationship Id="rId23" Type="http://schemas.openxmlformats.org/officeDocument/2006/relationships/slide" Target="/ppt/slides/slide14.xml"/><Relationship Id="rId67" Type="http://schemas.openxmlformats.org/officeDocument/2006/relationships/slide" Target="/ppt/slides/slide41.xml"/><Relationship Id="rId60" Type="http://schemas.openxmlformats.org/officeDocument/2006/relationships/slide" Target="/ppt/slides/slide35.xml"/><Relationship Id="rId26" Type="http://schemas.openxmlformats.org/officeDocument/2006/relationships/slide" Target="/ppt/slides/slide16.xml"/><Relationship Id="rId25" Type="http://schemas.openxmlformats.org/officeDocument/2006/relationships/slide" Target="/ppt/slides/slide15.xml"/><Relationship Id="rId69" Type="http://schemas.openxmlformats.org/officeDocument/2006/relationships/slide" Target="/ppt/slides/slide37.xml"/><Relationship Id="rId28" Type="http://schemas.openxmlformats.org/officeDocument/2006/relationships/slide" Target="/ppt/slides/slide12.xml"/><Relationship Id="rId27" Type="http://schemas.openxmlformats.org/officeDocument/2006/relationships/slide" Target="/ppt/slides/slide16.xml"/><Relationship Id="rId29" Type="http://schemas.openxmlformats.org/officeDocument/2006/relationships/slide" Target="/ppt/slides/slide14.xml"/><Relationship Id="rId51" Type="http://schemas.openxmlformats.org/officeDocument/2006/relationships/slide" Target="/ppt/slides/slide30.xml"/><Relationship Id="rId50" Type="http://schemas.openxmlformats.org/officeDocument/2006/relationships/slide" Target="/ppt/slides/slide30.xml"/><Relationship Id="rId53" Type="http://schemas.openxmlformats.org/officeDocument/2006/relationships/slide" Target="/ppt/slides/slide32.xml"/><Relationship Id="rId52" Type="http://schemas.openxmlformats.org/officeDocument/2006/relationships/slide" Target="/ppt/slides/slide32.xml"/><Relationship Id="rId11" Type="http://schemas.openxmlformats.org/officeDocument/2006/relationships/slide" Target="/ppt/slides/slide7.xml"/><Relationship Id="rId55" Type="http://schemas.openxmlformats.org/officeDocument/2006/relationships/slide" Target="/ppt/slides/slide30.xml"/><Relationship Id="rId10" Type="http://schemas.openxmlformats.org/officeDocument/2006/relationships/slide" Target="/ppt/slides/slide6.xml"/><Relationship Id="rId54" Type="http://schemas.openxmlformats.org/officeDocument/2006/relationships/slide" Target="/ppt/slides/slide26.xml"/><Relationship Id="rId13" Type="http://schemas.openxmlformats.org/officeDocument/2006/relationships/slide" Target="/ppt/slides/slide8.xml"/><Relationship Id="rId57" Type="http://schemas.openxmlformats.org/officeDocument/2006/relationships/slide" Target="/ppt/slides/slide34.xml"/><Relationship Id="rId12" Type="http://schemas.openxmlformats.org/officeDocument/2006/relationships/slide" Target="/ppt/slides/slide8.xml"/><Relationship Id="rId56" Type="http://schemas.openxmlformats.org/officeDocument/2006/relationships/slide" Target="/ppt/slides/slide32.xml"/><Relationship Id="rId15" Type="http://schemas.openxmlformats.org/officeDocument/2006/relationships/slide" Target="/ppt/slides/slide4.xml"/><Relationship Id="rId59" Type="http://schemas.openxmlformats.org/officeDocument/2006/relationships/slide" Target="/ppt/slides/slide35.xml"/><Relationship Id="rId14" Type="http://schemas.openxmlformats.org/officeDocument/2006/relationships/slide" Target="/ppt/slides/slide9.xml"/><Relationship Id="rId58" Type="http://schemas.openxmlformats.org/officeDocument/2006/relationships/slide" Target="/ppt/slides/slide34.xml"/><Relationship Id="rId17" Type="http://schemas.openxmlformats.org/officeDocument/2006/relationships/slide" Target="/ppt/slides/slide8.xml"/><Relationship Id="rId16" Type="http://schemas.openxmlformats.org/officeDocument/2006/relationships/slide" Target="/ppt/slides/slide6.xml"/><Relationship Id="rId19" Type="http://schemas.openxmlformats.org/officeDocument/2006/relationships/slide" Target="/ppt/slides/slide11.xml"/><Relationship Id="rId18" Type="http://schemas.openxmlformats.org/officeDocument/2006/relationships/slide" Target="/ppt/slides/slide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21.png"/><Relationship Id="rId9" Type="http://schemas.openxmlformats.org/officeDocument/2006/relationships/slide" Target="/ppt/slides/slide4.xml"/><Relationship Id="rId5" Type="http://schemas.openxmlformats.org/officeDocument/2006/relationships/image" Target="../media/image18.jpg"/><Relationship Id="rId6" Type="http://schemas.openxmlformats.org/officeDocument/2006/relationships/image" Target="../media/image9.png"/><Relationship Id="rId7" Type="http://schemas.openxmlformats.org/officeDocument/2006/relationships/image" Target="../media/image25.png"/><Relationship Id="rId8" Type="http://schemas.openxmlformats.org/officeDocument/2006/relationships/image" Target="../media/image14.png"/><Relationship Id="rId31" Type="http://schemas.openxmlformats.org/officeDocument/2006/relationships/slide" Target="/ppt/slides/slide2.xml"/><Relationship Id="rId30" Type="http://schemas.openxmlformats.org/officeDocument/2006/relationships/hyperlink" Target="http://www.mysteryscience.com/docs/ngss" TargetMode="External"/><Relationship Id="rId33" Type="http://schemas.openxmlformats.org/officeDocument/2006/relationships/hyperlink" Target="https://support.mysteryscience.com/hc/en-us/articles/49909457748755-What-s-new-in-Mystery-Science-for-Summer-2026" TargetMode="External"/><Relationship Id="rId32" Type="http://schemas.openxmlformats.org/officeDocument/2006/relationships/image" Target="../media/image12.png"/><Relationship Id="rId20" Type="http://schemas.openxmlformats.org/officeDocument/2006/relationships/hyperlink" Target="https://mysteryscience.com/pushes/pushes-pulls" TargetMode="External"/><Relationship Id="rId22" Type="http://schemas.openxmlformats.org/officeDocument/2006/relationships/hyperlink" Target="http://mysteryscience.com/anchor" TargetMode="External"/><Relationship Id="rId21" Type="http://schemas.openxmlformats.org/officeDocument/2006/relationships/hyperlink" Target="http://mysteryscience.com/anchor" TargetMode="External"/><Relationship Id="rId24" Type="http://schemas.openxmlformats.org/officeDocument/2006/relationships/hyperlink" Target="http://mysteryscience.com/anchor" TargetMode="External"/><Relationship Id="rId23" Type="http://schemas.openxmlformats.org/officeDocument/2006/relationships/hyperlink" Target="http://mysteryscience.com/anchor" TargetMode="External"/><Relationship Id="rId26" Type="http://schemas.openxmlformats.org/officeDocument/2006/relationships/hyperlink" Target="http://mysteryscience.com/anchor" TargetMode="External"/><Relationship Id="rId25" Type="http://schemas.openxmlformats.org/officeDocument/2006/relationships/hyperlink" Target="http://mysteryscience.com/anchor" TargetMode="External"/><Relationship Id="rId28" Type="http://schemas.openxmlformats.org/officeDocument/2006/relationships/hyperlink" Target="https://mysteryscience.com/animal-secrets/animal-needs" TargetMode="External"/><Relationship Id="rId27" Type="http://schemas.openxmlformats.org/officeDocument/2006/relationships/image" Target="../media/image1.png"/><Relationship Id="rId29" Type="http://schemas.openxmlformats.org/officeDocument/2006/relationships/hyperlink" Target="https://mysteryscience.com/animal-secrets/animal-needs" TargetMode="External"/><Relationship Id="rId11" Type="http://schemas.openxmlformats.org/officeDocument/2006/relationships/slide" Target="/ppt/slides/slide5.xml"/><Relationship Id="rId10" Type="http://schemas.openxmlformats.org/officeDocument/2006/relationships/hyperlink" Target="https://mysteryscience.com/animal-secrets/animal-needs" TargetMode="External"/><Relationship Id="rId13" Type="http://schemas.openxmlformats.org/officeDocument/2006/relationships/slide" Target="/ppt/slides/slide6.xml"/><Relationship Id="rId12" Type="http://schemas.openxmlformats.org/officeDocument/2006/relationships/hyperlink" Target="https://mysteryscience.com/plant-secrets/plant-needs" TargetMode="External"/><Relationship Id="rId15" Type="http://schemas.openxmlformats.org/officeDocument/2006/relationships/slide" Target="/ppt/slides/slide7.xml"/><Relationship Id="rId14" Type="http://schemas.openxmlformats.org/officeDocument/2006/relationships/hyperlink" Target="https://mysteryscience.com/storms/severe-weather" TargetMode="External"/><Relationship Id="rId17" Type="http://schemas.openxmlformats.org/officeDocument/2006/relationships/slide" Target="/ppt/slides/slide8.xml"/><Relationship Id="rId16" Type="http://schemas.openxmlformats.org/officeDocument/2006/relationships/hyperlink" Target="https://mysteryscience.com/seasons/weather-patterns" TargetMode="External"/><Relationship Id="rId19" Type="http://schemas.openxmlformats.org/officeDocument/2006/relationships/slide" Target="/ppt/slides/slide9.xml"/><Relationship Id="rId18" Type="http://schemas.openxmlformats.org/officeDocument/2006/relationships/hyperlink" Target="https://mysteryscience.com/sunlight/sunlight-warmth"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hyperlink" Target="https://mysteryscience.com/animal-secrets/animal-needs" TargetMode="External"/><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1.png"/><Relationship Id="rId8" Type="http://schemas.openxmlformats.org/officeDocument/2006/relationships/hyperlink" Target="https://mysteryscience.com/animal-secrets/animal-needs" TargetMode="External"/><Relationship Id="rId20" Type="http://schemas.openxmlformats.org/officeDocument/2006/relationships/hyperlink" Target="https://mysteryscience.com/animal-secrets/mystery-2/animal-needs-shelter/134" TargetMode="External"/><Relationship Id="rId22" Type="http://schemas.openxmlformats.org/officeDocument/2006/relationships/hyperlink" Target="https://mysteryscience.com/animal-secrets/mystery-3/animal-needs-safety/116" TargetMode="External"/><Relationship Id="rId21" Type="http://schemas.openxmlformats.org/officeDocument/2006/relationships/hyperlink" Target="https://mysteryscience.com/animal-secrets/mystery-1/animal-needs-food/115" TargetMode="External"/><Relationship Id="rId24" Type="http://schemas.openxmlformats.org/officeDocument/2006/relationships/hyperlink" Target="http://www.mysteryscience.com/docs/ngss" TargetMode="External"/><Relationship Id="rId23" Type="http://schemas.openxmlformats.org/officeDocument/2006/relationships/hyperlink" Target="https://mysteryscience.com/animal-secrets/mystery-4/animals-changing-the-environment/142" TargetMode="External"/><Relationship Id="rId26" Type="http://schemas.openxmlformats.org/officeDocument/2006/relationships/slide" Target="/ppt/slides/slide2.xml"/><Relationship Id="rId25" Type="http://schemas.openxmlformats.org/officeDocument/2006/relationships/slide" Target="/ppt/slides/slide2.xml"/><Relationship Id="rId27" Type="http://schemas.openxmlformats.org/officeDocument/2006/relationships/image" Target="../media/image12.png"/><Relationship Id="rId11" Type="http://schemas.openxmlformats.org/officeDocument/2006/relationships/hyperlink" Target="https://mysteryscience.com/animal-secrets/mystery-1/animal-needs-food/115" TargetMode="External"/><Relationship Id="rId10" Type="http://schemas.openxmlformats.org/officeDocument/2006/relationships/hyperlink" Target="https://mysteryscience.com/animal-secrets/mystery-1/animal-needs-food/115" TargetMode="External"/><Relationship Id="rId13" Type="http://schemas.openxmlformats.org/officeDocument/2006/relationships/hyperlink" Target="https://mysteryscience.com/animal-secrets/mystery-2/animal-needs-shelter/134" TargetMode="External"/><Relationship Id="rId12" Type="http://schemas.openxmlformats.org/officeDocument/2006/relationships/hyperlink" Target="https://mysteryscience.com/animal-secrets/mystery-2/animal-needs-shelter/134" TargetMode="External"/><Relationship Id="rId15" Type="http://schemas.openxmlformats.org/officeDocument/2006/relationships/hyperlink" Target="https://mysteryscience.com/animal-secrets/mystery-3/animal-needs-safety/116" TargetMode="External"/><Relationship Id="rId14" Type="http://schemas.openxmlformats.org/officeDocument/2006/relationships/hyperlink" Target="https://mysteryscience.com/animal-secrets/mystery-2/animal-needs-shelter/134" TargetMode="External"/><Relationship Id="rId17" Type="http://schemas.openxmlformats.org/officeDocument/2006/relationships/hyperlink" Target="https://mysteryscience.com/animal-secrets/mystery-4/animals-changing-the-environment/142" TargetMode="External"/><Relationship Id="rId16" Type="http://schemas.openxmlformats.org/officeDocument/2006/relationships/hyperlink" Target="https://mysteryscience.com/animal-secrets/mystery-3/animal-needs-safety/116" TargetMode="External"/><Relationship Id="rId19" Type="http://schemas.openxmlformats.org/officeDocument/2006/relationships/hyperlink" Target="https://mysteryscience.com/animal-secrets/mystery-4/animals-changing-the-environment/142" TargetMode="External"/><Relationship Id="rId18" Type="http://schemas.openxmlformats.org/officeDocument/2006/relationships/hyperlink" Target="https://mysteryscience.com/animal-secrets/mystery-4/animals-changing-the-environment/14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22.png"/><Relationship Id="rId9" Type="http://schemas.openxmlformats.org/officeDocument/2006/relationships/hyperlink" Target="https://mysteryscience.com/plant-secrets/mystery-1/living-nonliving/833" TargetMode="External"/><Relationship Id="rId5" Type="http://schemas.openxmlformats.org/officeDocument/2006/relationships/image" Target="../media/image31.png"/><Relationship Id="rId6" Type="http://schemas.openxmlformats.org/officeDocument/2006/relationships/image" Target="../media/image1.png"/><Relationship Id="rId7" Type="http://schemas.openxmlformats.org/officeDocument/2006/relationships/hyperlink" Target="https://mysteryscience.com/plant-secrets/plant-needs" TargetMode="External"/><Relationship Id="rId8" Type="http://schemas.openxmlformats.org/officeDocument/2006/relationships/hyperlink" Target="https://mysteryscience.com/plant-secrets/plant-needs" TargetMode="External"/><Relationship Id="rId20" Type="http://schemas.openxmlformats.org/officeDocument/2006/relationships/slide" Target="/ppt/slides/slide2.xml"/><Relationship Id="rId21" Type="http://schemas.openxmlformats.org/officeDocument/2006/relationships/image" Target="../media/image12.png"/><Relationship Id="rId11" Type="http://schemas.openxmlformats.org/officeDocument/2006/relationships/hyperlink" Target="https://mysteryscience.com/plant-secrets/mystery-2/plant-needs-water-light/570" TargetMode="External"/><Relationship Id="rId10" Type="http://schemas.openxmlformats.org/officeDocument/2006/relationships/hyperlink" Target="https://mysteryscience.com/plant-secrets/mystery-1/living-nonliving/833" TargetMode="External"/><Relationship Id="rId13" Type="http://schemas.openxmlformats.org/officeDocument/2006/relationships/hyperlink" Target="https://mysteryscience.com/plant-secrets/mystery-3/animal-needs-changing-the-environment/159" TargetMode="External"/><Relationship Id="rId12" Type="http://schemas.openxmlformats.org/officeDocument/2006/relationships/hyperlink" Target="https://mysteryscience.com/plant-secrets/mystery-2/plant-needs-water-light/570" TargetMode="External"/><Relationship Id="rId15" Type="http://schemas.openxmlformats.org/officeDocument/2006/relationships/hyperlink" Target="https://mysteryscience.com/plant-secrets/mystery-2/plant-needs-water-light/570" TargetMode="External"/><Relationship Id="rId14" Type="http://schemas.openxmlformats.org/officeDocument/2006/relationships/hyperlink" Target="https://mysteryscience.com/plant-secrets/mystery-3/animal-needs-changing-the-environment/159" TargetMode="External"/><Relationship Id="rId17" Type="http://schemas.openxmlformats.org/officeDocument/2006/relationships/hyperlink" Target="https://mysteryscience.com/plant-secrets/mystery-3/animal-needs-changing-the-environment/159" TargetMode="External"/><Relationship Id="rId16" Type="http://schemas.openxmlformats.org/officeDocument/2006/relationships/hyperlink" Target="https://mysteryscience.com/plant-secrets/mystery-1/living-nonliving/833" TargetMode="External"/><Relationship Id="rId19" Type="http://schemas.openxmlformats.org/officeDocument/2006/relationships/slide" Target="/ppt/slides/slide2.xml"/><Relationship Id="rId18" Type="http://schemas.openxmlformats.org/officeDocument/2006/relationships/hyperlink" Target="http://www.mysteryscience.com/docs/ngs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33.png"/><Relationship Id="rId9" Type="http://schemas.openxmlformats.org/officeDocument/2006/relationships/hyperlink" Target="https://mysteryscience.com/storms/mystery-1/severe-weather-preparation/717" TargetMode="External"/><Relationship Id="rId5" Type="http://schemas.openxmlformats.org/officeDocument/2006/relationships/image" Target="../media/image11.png"/><Relationship Id="rId6" Type="http://schemas.openxmlformats.org/officeDocument/2006/relationships/image" Target="../media/image1.png"/><Relationship Id="rId7" Type="http://schemas.openxmlformats.org/officeDocument/2006/relationships/hyperlink" Target="https://mysteryscience.com/storms/severe-weather" TargetMode="External"/><Relationship Id="rId8" Type="http://schemas.openxmlformats.org/officeDocument/2006/relationships/hyperlink" Target="https://mysteryscience.com/storms/severe-weather" TargetMode="External"/><Relationship Id="rId20" Type="http://schemas.openxmlformats.org/officeDocument/2006/relationships/slide" Target="/ppt/slides/slide2.xml"/><Relationship Id="rId22" Type="http://schemas.openxmlformats.org/officeDocument/2006/relationships/image" Target="../media/image12.png"/><Relationship Id="rId21" Type="http://schemas.openxmlformats.org/officeDocument/2006/relationships/slide" Target="/ppt/slides/slide2.xml"/><Relationship Id="rId11" Type="http://schemas.openxmlformats.org/officeDocument/2006/relationships/hyperlink" Target="https://mysteryscience.com/storms/mystery-1/severe-weather-preparation/717" TargetMode="External"/><Relationship Id="rId10" Type="http://schemas.openxmlformats.org/officeDocument/2006/relationships/hyperlink" Target="https://mysteryscience.com/storms/mystery-1/severe-weather-preparation/717" TargetMode="External"/><Relationship Id="rId13" Type="http://schemas.openxmlformats.org/officeDocument/2006/relationships/hyperlink" Target="https://mysteryscience.com/storms/mystery-2/wind-storms/713" TargetMode="External"/><Relationship Id="rId12" Type="http://schemas.openxmlformats.org/officeDocument/2006/relationships/hyperlink" Target="https://mysteryscience.com/storms/mystery-2/wind-storms/713" TargetMode="External"/><Relationship Id="rId15" Type="http://schemas.openxmlformats.org/officeDocument/2006/relationships/hyperlink" Target="https://mysteryscience.com/storms/mystery-3/weather-conditions/704" TargetMode="External"/><Relationship Id="rId14" Type="http://schemas.openxmlformats.org/officeDocument/2006/relationships/hyperlink" Target="https://mysteryscience.com/storms/mystery-3/weather-conditions/704" TargetMode="External"/><Relationship Id="rId17" Type="http://schemas.openxmlformats.org/officeDocument/2006/relationships/hyperlink" Target="https://mysteryscience.com/storms/mystery-1/severe-weather-preparation/717" TargetMode="External"/><Relationship Id="rId16" Type="http://schemas.openxmlformats.org/officeDocument/2006/relationships/hyperlink" Target="https://mysteryscience.com/storms/mystery-2/wind-storms/713" TargetMode="External"/><Relationship Id="rId19" Type="http://schemas.openxmlformats.org/officeDocument/2006/relationships/hyperlink" Target="https://mysteryscience.com/storms/mystery-3/weather-conditions/704" TargetMode="External"/><Relationship Id="rId18" Type="http://schemas.openxmlformats.org/officeDocument/2006/relationships/hyperlink" Target="http://www.mysteryscience.com/docs/ngs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36.png"/><Relationship Id="rId4" Type="http://schemas.openxmlformats.org/officeDocument/2006/relationships/image" Target="../media/image50.png"/><Relationship Id="rId9" Type="http://schemas.openxmlformats.org/officeDocument/2006/relationships/hyperlink" Target="https://mysteryscience.com/seasons/mystery-1/local-weather-daily-patterns/708" TargetMode="External"/><Relationship Id="rId5" Type="http://schemas.openxmlformats.org/officeDocument/2006/relationships/image" Target="../media/image19.png"/><Relationship Id="rId6" Type="http://schemas.openxmlformats.org/officeDocument/2006/relationships/hyperlink" Target="https://mysteryscience.com/seasons/weather-patterns" TargetMode="External"/><Relationship Id="rId7" Type="http://schemas.openxmlformats.org/officeDocument/2006/relationships/hyperlink" Target="https://mysteryscience.com/seasons/weather-patterns" TargetMode="External"/><Relationship Id="rId8" Type="http://schemas.openxmlformats.org/officeDocument/2006/relationships/hyperlink" Target="https://mysteryscience.com/seasons/weather-patterns" TargetMode="External"/><Relationship Id="rId20" Type="http://schemas.openxmlformats.org/officeDocument/2006/relationships/slide" Target="/ppt/slides/slide2.xml"/><Relationship Id="rId22" Type="http://schemas.openxmlformats.org/officeDocument/2006/relationships/image" Target="../media/image12.png"/><Relationship Id="rId21" Type="http://schemas.openxmlformats.org/officeDocument/2006/relationships/slide" Target="/ppt/slides/slide2.xml"/><Relationship Id="rId11" Type="http://schemas.openxmlformats.org/officeDocument/2006/relationships/hyperlink" Target="https://mysteryscience.com/seasons/mystery-2/seasonal-patterns/709" TargetMode="External"/><Relationship Id="rId10" Type="http://schemas.openxmlformats.org/officeDocument/2006/relationships/hyperlink" Target="https://mysteryscience.com/seasons/mystery-1/local-weather-daily-patterns/708" TargetMode="External"/><Relationship Id="rId13" Type="http://schemas.openxmlformats.org/officeDocument/2006/relationships/hyperlink" Target="https://mysteryscience.com/seasons/mystery-3/animals-changing-their-environment/719" TargetMode="External"/><Relationship Id="rId12" Type="http://schemas.openxmlformats.org/officeDocument/2006/relationships/hyperlink" Target="https://mysteryscience.com/seasons/mystery-2/seasonal-patterns/709" TargetMode="External"/><Relationship Id="rId15" Type="http://schemas.openxmlformats.org/officeDocument/2006/relationships/hyperlink" Target="https://mysteryscience.com/seasons/mystery-2/seasonal-patterns/709" TargetMode="External"/><Relationship Id="rId14" Type="http://schemas.openxmlformats.org/officeDocument/2006/relationships/hyperlink" Target="https://mysteryscience.com/seasons/mystery-3/animals-changing-their-environment/719" TargetMode="External"/><Relationship Id="rId17" Type="http://schemas.openxmlformats.org/officeDocument/2006/relationships/hyperlink" Target="https://mysteryscience.com/seasons/mystery-3/animals-changing-their-environment/719" TargetMode="External"/><Relationship Id="rId16" Type="http://schemas.openxmlformats.org/officeDocument/2006/relationships/hyperlink" Target="https://mysteryscience.com/seasons/mystery-1/local-weather-daily-patterns/708" TargetMode="External"/><Relationship Id="rId19" Type="http://schemas.openxmlformats.org/officeDocument/2006/relationships/image" Target="../media/image1.png"/><Relationship Id="rId18" Type="http://schemas.openxmlformats.org/officeDocument/2006/relationships/hyperlink" Target="http://www.mysteryscience.com/docs/ngs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66.png"/><Relationship Id="rId9" Type="http://schemas.openxmlformats.org/officeDocument/2006/relationships/hyperlink" Target="https://mysteryscience.com/sunlight/mystery-1/sunlight-heat-earth-s-surface/716" TargetMode="External"/><Relationship Id="rId5" Type="http://schemas.openxmlformats.org/officeDocument/2006/relationships/image" Target="../media/image26.png"/><Relationship Id="rId6" Type="http://schemas.openxmlformats.org/officeDocument/2006/relationships/hyperlink" Target="https://mysteryscience.com/seasons/weather-patterns" TargetMode="External"/><Relationship Id="rId7" Type="http://schemas.openxmlformats.org/officeDocument/2006/relationships/hyperlink" Target="https://mysteryscience.com/sunlight/sunlight-warmth" TargetMode="External"/><Relationship Id="rId8" Type="http://schemas.openxmlformats.org/officeDocument/2006/relationships/hyperlink" Target="https://mysteryscience.com/sunlight/sunlight-warmth" TargetMode="External"/><Relationship Id="rId20" Type="http://schemas.openxmlformats.org/officeDocument/2006/relationships/image" Target="../media/image1.png"/><Relationship Id="rId22" Type="http://schemas.openxmlformats.org/officeDocument/2006/relationships/slide" Target="/ppt/slides/slide2.xml"/><Relationship Id="rId21" Type="http://schemas.openxmlformats.org/officeDocument/2006/relationships/slide" Target="/ppt/slides/slide2.xml"/><Relationship Id="rId23" Type="http://schemas.openxmlformats.org/officeDocument/2006/relationships/image" Target="../media/image12.png"/><Relationship Id="rId11" Type="http://schemas.openxmlformats.org/officeDocument/2006/relationships/hyperlink" Target="https://mysteryscience.com/sunlight/mystery-1/sunlight-heat-earth-s-surface/716" TargetMode="External"/><Relationship Id="rId10" Type="http://schemas.openxmlformats.org/officeDocument/2006/relationships/hyperlink" Target="https://mysteryscience.com/sunlight/mystery-1/sunlight-heat-earth-s-surface/716" TargetMode="External"/><Relationship Id="rId13" Type="http://schemas.openxmlformats.org/officeDocument/2006/relationships/hyperlink" Target="https://mysteryscience.com/sunlight/mystery-2/sunlight-warming-engineering/718" TargetMode="External"/><Relationship Id="rId12" Type="http://schemas.openxmlformats.org/officeDocument/2006/relationships/hyperlink" Target="https://mysteryscience.com/sunlight/mystery-2/sunlight-warming-engineering/718" TargetMode="External"/><Relationship Id="rId15" Type="http://schemas.openxmlformats.org/officeDocument/2006/relationships/hyperlink" Target="https://mysteryscience.com/sunlight/mystery-3/sunlight-warmth/722" TargetMode="External"/><Relationship Id="rId14" Type="http://schemas.openxmlformats.org/officeDocument/2006/relationships/hyperlink" Target="https://mysteryscience.com/sunlight/mystery-3/sunlight-warmth/722" TargetMode="External"/><Relationship Id="rId17" Type="http://schemas.openxmlformats.org/officeDocument/2006/relationships/hyperlink" Target="https://mysteryscience.com/sunlight/mystery-1/sunlight-heat-earth-s-surface/716" TargetMode="External"/><Relationship Id="rId16" Type="http://schemas.openxmlformats.org/officeDocument/2006/relationships/hyperlink" Target="https://mysteryscience.com/sunlight/mystery-2/sunlight-warming-engineering/718" TargetMode="External"/><Relationship Id="rId19" Type="http://schemas.openxmlformats.org/officeDocument/2006/relationships/hyperlink" Target="http://www.mysteryscience.com/docs/ngss" TargetMode="External"/><Relationship Id="rId18" Type="http://schemas.openxmlformats.org/officeDocument/2006/relationships/hyperlink" Target="https://mysteryscience.com/sunlight/mystery-3/sunlight-warmth/722"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2.png"/><Relationship Id="rId4" Type="http://schemas.openxmlformats.org/officeDocument/2006/relationships/image" Target="../media/image24.png"/><Relationship Id="rId9" Type="http://schemas.openxmlformats.org/officeDocument/2006/relationships/hyperlink" Target="https://mysteryscience.com/pushes/mystery-1/pushes-pulls/103" TargetMode="External"/><Relationship Id="rId5" Type="http://schemas.openxmlformats.org/officeDocument/2006/relationships/image" Target="../media/image34.png"/><Relationship Id="rId6" Type="http://schemas.openxmlformats.org/officeDocument/2006/relationships/image" Target="../media/image39.png"/><Relationship Id="rId7" Type="http://schemas.openxmlformats.org/officeDocument/2006/relationships/hyperlink" Target="https://mysteryscience.com/pushes/pushes-pulls" TargetMode="External"/><Relationship Id="rId8" Type="http://schemas.openxmlformats.org/officeDocument/2006/relationships/hyperlink" Target="https://mysteryscience.com/pushes/pushes-pulls" TargetMode="External"/><Relationship Id="rId20" Type="http://schemas.openxmlformats.org/officeDocument/2006/relationships/hyperlink" Target="https://mysteryscience.com/pushes/mystery-1/pushes-pulls/103" TargetMode="External"/><Relationship Id="rId22" Type="http://schemas.openxmlformats.org/officeDocument/2006/relationships/hyperlink" Target="https://support.mysteryscience.com/hc/en-us/articles/49909457748755-What-s-new-in-Mystery-Science-for-Summer-2026" TargetMode="External"/><Relationship Id="rId21" Type="http://schemas.openxmlformats.org/officeDocument/2006/relationships/hyperlink" Target="https://mysteryscience.com/pushes/mystery-3/motion-speed-strength/104" TargetMode="External"/><Relationship Id="rId24" Type="http://schemas.openxmlformats.org/officeDocument/2006/relationships/hyperlink" Target="https://mysteryscience.com/pushes/mystery-4/speed-direction-of-force/141" TargetMode="External"/><Relationship Id="rId23" Type="http://schemas.openxmlformats.org/officeDocument/2006/relationships/hyperlink" Target="http://www.mysteryscience.com/docs/ngss" TargetMode="External"/><Relationship Id="rId26" Type="http://schemas.openxmlformats.org/officeDocument/2006/relationships/slide" Target="/ppt/slides/slide2.xml"/><Relationship Id="rId25" Type="http://schemas.openxmlformats.org/officeDocument/2006/relationships/image" Target="../media/image1.png"/><Relationship Id="rId27" Type="http://schemas.openxmlformats.org/officeDocument/2006/relationships/image" Target="../media/image12.png"/><Relationship Id="rId11" Type="http://schemas.openxmlformats.org/officeDocument/2006/relationships/hyperlink" Target="https://mysteryscience.com/pushes/mystery-2/pushes-pulls-work-words/136" TargetMode="External"/><Relationship Id="rId10" Type="http://schemas.openxmlformats.org/officeDocument/2006/relationships/hyperlink" Target="https://mysteryscience.com/pushes/mystery-1/pushes-pulls/103" TargetMode="External"/><Relationship Id="rId13" Type="http://schemas.openxmlformats.org/officeDocument/2006/relationships/hyperlink" Target="https://mysteryscience.com/pushes/mystery-2/pushes-pulls-work-words/136" TargetMode="External"/><Relationship Id="rId12" Type="http://schemas.openxmlformats.org/officeDocument/2006/relationships/hyperlink" Target="https://mysteryscience.com/pushes/mystery-2/pushes-pulls-work-words/136" TargetMode="External"/><Relationship Id="rId15" Type="http://schemas.openxmlformats.org/officeDocument/2006/relationships/hyperlink" Target="https://mysteryscience.com/pushes/mystery-3/motion-speed-strength/104" TargetMode="External"/><Relationship Id="rId14" Type="http://schemas.openxmlformats.org/officeDocument/2006/relationships/hyperlink" Target="https://mysteryscience.com/pushes/mystery-3/motion-speed-strength/104" TargetMode="External"/><Relationship Id="rId17" Type="http://schemas.openxmlformats.org/officeDocument/2006/relationships/hyperlink" Target="https://mysteryscience.com/pushes/mystery-4/speed-direction-of-force/141" TargetMode="External"/><Relationship Id="rId16" Type="http://schemas.openxmlformats.org/officeDocument/2006/relationships/hyperlink" Target="https://mysteryscience.com/pushes/mystery-3/motion-speed-strength/104" TargetMode="External"/><Relationship Id="rId19" Type="http://schemas.openxmlformats.org/officeDocument/2006/relationships/hyperlink" Target="https://mysteryscience.com/pushes/mystery-2/pushes-pulls-work-words/136" TargetMode="External"/><Relationship Id="rId18" Type="http://schemas.openxmlformats.org/officeDocument/2006/relationships/hyperlink" Target="https://mysteryscience.com/pushes/mystery-4/speed-direction-of-force/14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56.png"/><Relationship Id="rId9" Type="http://schemas.openxmlformats.org/officeDocument/2006/relationships/hyperlink" Target="https://mysteryscience.com/pushes/mystery-6/forces-engineering/158" TargetMode="External"/><Relationship Id="rId5" Type="http://schemas.openxmlformats.org/officeDocument/2006/relationships/hyperlink" Target="https://mysteryscience.com/pushes/pushes-pulls" TargetMode="External"/><Relationship Id="rId6" Type="http://schemas.openxmlformats.org/officeDocument/2006/relationships/hyperlink" Target="https://mysteryscience.com/pushes/pushes-pulls" TargetMode="External"/><Relationship Id="rId7" Type="http://schemas.openxmlformats.org/officeDocument/2006/relationships/hyperlink" Target="https://mysteryscience.com/pushes/mystery-5/direction-of-motion-engineering/130" TargetMode="External"/><Relationship Id="rId8" Type="http://schemas.openxmlformats.org/officeDocument/2006/relationships/hyperlink" Target="https://mysteryscience.com/pushes/mystery-5/direction-of-motion-engineering/130" TargetMode="External"/><Relationship Id="rId11" Type="http://schemas.openxmlformats.org/officeDocument/2006/relationships/hyperlink" Target="https://mysteryscience.com/pushes/mystery-6/forces-engineering/158" TargetMode="External"/><Relationship Id="rId10" Type="http://schemas.openxmlformats.org/officeDocument/2006/relationships/hyperlink" Target="https://mysteryscience.com/pushes/mystery-6/forces-engineering/158" TargetMode="External"/><Relationship Id="rId13" Type="http://schemas.openxmlformats.org/officeDocument/2006/relationships/hyperlink" Target="https://mysteryscience.com/pushes/mystery-6/forces-engineering/158" TargetMode="External"/><Relationship Id="rId12" Type="http://schemas.openxmlformats.org/officeDocument/2006/relationships/hyperlink" Target="https://mysteryscience.com/pushes/mystery-5/direction-of-motion-engineering/130" TargetMode="External"/><Relationship Id="rId15" Type="http://schemas.openxmlformats.org/officeDocument/2006/relationships/image" Target="../media/image1.png"/><Relationship Id="rId14" Type="http://schemas.openxmlformats.org/officeDocument/2006/relationships/hyperlink" Target="http://www.mysteryscience.com/docs/ngss" TargetMode="External"/><Relationship Id="rId17" Type="http://schemas.openxmlformats.org/officeDocument/2006/relationships/slide" Target="/ppt/slides/slide2.xml"/><Relationship Id="rId16" Type="http://schemas.openxmlformats.org/officeDocument/2006/relationships/slide" Target="/ppt/slides/slide2.xml"/><Relationship Id="rId18"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5.png"/><Relationship Id="rId4" Type="http://schemas.openxmlformats.org/officeDocument/2006/relationships/image" Target="../media/image28.png"/><Relationship Id="rId9" Type="http://schemas.openxmlformats.org/officeDocument/2006/relationships/slide" Target="/ppt/slides/slide14.xml"/><Relationship Id="rId5" Type="http://schemas.openxmlformats.org/officeDocument/2006/relationships/slide" Target="/ppt/slides/slide12.xml"/><Relationship Id="rId6" Type="http://schemas.openxmlformats.org/officeDocument/2006/relationships/hyperlink" Target="https://mysteryscience.com/animal-superpowers/animal-traits-survival" TargetMode="External"/><Relationship Id="rId7" Type="http://schemas.openxmlformats.org/officeDocument/2006/relationships/slide" Target="/ppt/slides/slide13.xml"/><Relationship Id="rId8" Type="http://schemas.openxmlformats.org/officeDocument/2006/relationships/hyperlink" Target="https://mysteryscience.com/plant-superpowers/plant-traits-survival" TargetMode="External"/><Relationship Id="rId30" Type="http://schemas.openxmlformats.org/officeDocument/2006/relationships/hyperlink" Target="https://support.mysteryscience.com/hc/en-us/articles/49909457748755-What-s-new-in-Mystery-Science-for-Summer-2026" TargetMode="External"/><Relationship Id="rId20" Type="http://schemas.openxmlformats.org/officeDocument/2006/relationships/hyperlink" Target="https://mysteryscience.com/animal-secrets/animal-needs" TargetMode="External"/><Relationship Id="rId22" Type="http://schemas.openxmlformats.org/officeDocument/2006/relationships/hyperlink" Target="https://mysteryscience.com/animal-secrets/animal-needs" TargetMode="External"/><Relationship Id="rId21" Type="http://schemas.openxmlformats.org/officeDocument/2006/relationships/hyperlink" Target="https://mysteryscience.com/animal-secrets/animal-needs" TargetMode="External"/><Relationship Id="rId24" Type="http://schemas.openxmlformats.org/officeDocument/2006/relationships/image" Target="../media/image32.png"/><Relationship Id="rId23" Type="http://schemas.openxmlformats.org/officeDocument/2006/relationships/image" Target="../media/image49.png"/><Relationship Id="rId26" Type="http://schemas.openxmlformats.org/officeDocument/2006/relationships/hyperlink" Target="http://www.mysteryscience.com/docs/ngss" TargetMode="External"/><Relationship Id="rId25" Type="http://schemas.openxmlformats.org/officeDocument/2006/relationships/image" Target="../media/image45.png"/><Relationship Id="rId28" Type="http://schemas.openxmlformats.org/officeDocument/2006/relationships/slide" Target="/ppt/slides/slide2.xml"/><Relationship Id="rId27" Type="http://schemas.openxmlformats.org/officeDocument/2006/relationships/image" Target="../media/image1.png"/><Relationship Id="rId29" Type="http://schemas.openxmlformats.org/officeDocument/2006/relationships/image" Target="../media/image12.png"/><Relationship Id="rId11" Type="http://schemas.openxmlformats.org/officeDocument/2006/relationships/slide" Target="/ppt/slides/slide15.xml"/><Relationship Id="rId10" Type="http://schemas.openxmlformats.org/officeDocument/2006/relationships/hyperlink" Target="https://mysteryscience.com/sun-shadows/day-patterns" TargetMode="External"/><Relationship Id="rId13" Type="http://schemas.openxmlformats.org/officeDocument/2006/relationships/slide" Target="/ppt/slides/slide16.xml"/><Relationship Id="rId12" Type="http://schemas.openxmlformats.org/officeDocument/2006/relationships/hyperlink" Target="https://mysteryscience.com/moon-stars/night-patterns" TargetMode="External"/><Relationship Id="rId15" Type="http://schemas.openxmlformats.org/officeDocument/2006/relationships/hyperlink" Target="http://mysteryscience.com/anchor" TargetMode="External"/><Relationship Id="rId14" Type="http://schemas.openxmlformats.org/officeDocument/2006/relationships/hyperlink" Target="https://mysteryscience.com/light/light-sound-communication" TargetMode="External"/><Relationship Id="rId17" Type="http://schemas.openxmlformats.org/officeDocument/2006/relationships/hyperlink" Target="http://mysteryscience.com/anchor" TargetMode="External"/><Relationship Id="rId16" Type="http://schemas.openxmlformats.org/officeDocument/2006/relationships/hyperlink" Target="http://mysteryscience.com/anchor" TargetMode="External"/><Relationship Id="rId19" Type="http://schemas.openxmlformats.org/officeDocument/2006/relationships/hyperlink" Target="http://mysteryscience.com/anchor" TargetMode="External"/><Relationship Id="rId18" Type="http://schemas.openxmlformats.org/officeDocument/2006/relationships/hyperlink" Target="http://mysteryscience.com/ancho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78.png"/><Relationship Id="rId4" Type="http://schemas.openxmlformats.org/officeDocument/2006/relationships/image" Target="../media/image47.png"/><Relationship Id="rId9" Type="http://schemas.openxmlformats.org/officeDocument/2006/relationships/hyperlink" Target="https://mysteryscience.com/powers/plant-animal-structures-and-survival" TargetMode="External"/><Relationship Id="rId5" Type="http://schemas.openxmlformats.org/officeDocument/2006/relationships/image" Target="../media/image44.png"/><Relationship Id="rId6" Type="http://schemas.openxmlformats.org/officeDocument/2006/relationships/image" Target="../media/image58.png"/><Relationship Id="rId7" Type="http://schemas.openxmlformats.org/officeDocument/2006/relationships/image" Target="../media/image43.png"/><Relationship Id="rId8" Type="http://schemas.openxmlformats.org/officeDocument/2006/relationships/hyperlink" Target="https://mysteryscience.com/powers/plant-animal-structures-and-survival" TargetMode="External"/><Relationship Id="rId20" Type="http://schemas.openxmlformats.org/officeDocument/2006/relationships/hyperlink" Target="https://mysteryscience.com/animal-superpowers/mystery-3/animal-behavior-offspring-survival/139" TargetMode="External"/><Relationship Id="rId22" Type="http://schemas.openxmlformats.org/officeDocument/2006/relationships/hyperlink" Target="https://mysteryscience.com/animal-superpowers/mystery-4/camouflage-animal-survival/118" TargetMode="External"/><Relationship Id="rId21" Type="http://schemas.openxmlformats.org/officeDocument/2006/relationships/hyperlink" Target="http://www.mysteryscience.com/docs/ngss" TargetMode="External"/><Relationship Id="rId24" Type="http://schemas.openxmlformats.org/officeDocument/2006/relationships/image" Target="../media/image1.png"/><Relationship Id="rId23" Type="http://schemas.openxmlformats.org/officeDocument/2006/relationships/hyperlink" Target="https://mysteryscience.com/animal-superpowers/mystery-5/inheritance-variation-of-traits/145" TargetMode="External"/><Relationship Id="rId26" Type="http://schemas.openxmlformats.org/officeDocument/2006/relationships/image" Target="../media/image12.png"/><Relationship Id="rId25" Type="http://schemas.openxmlformats.org/officeDocument/2006/relationships/slide" Target="/ppt/slides/slide2.xml"/><Relationship Id="rId27" Type="http://schemas.openxmlformats.org/officeDocument/2006/relationships/hyperlink" Target="https://support.mysteryscience.com/hc/en-us/articles/49909457748755-What-s-new-in-Mystery-Science-for-Summer-2026" TargetMode="External"/><Relationship Id="rId11" Type="http://schemas.openxmlformats.org/officeDocument/2006/relationships/hyperlink" Target="https://mysteryscience.com/animal-superpowers/mystery-1/parent-offspring-traits/815" TargetMode="External"/><Relationship Id="rId10" Type="http://schemas.openxmlformats.org/officeDocument/2006/relationships/hyperlink" Target="https://mysteryscience.com/animal-superpowers/mystery-1/parent-offspring-traits/815" TargetMode="External"/><Relationship Id="rId13" Type="http://schemas.openxmlformats.org/officeDocument/2006/relationships/hyperlink" Target="https://mysteryscience.com/animal-superpowers/mystery-1/parent-offspring-traits/815" TargetMode="External"/><Relationship Id="rId12" Type="http://schemas.openxmlformats.org/officeDocument/2006/relationships/hyperlink" Target="https://mysteryscience.com/animal-superpowers/mystery-1/parent-offspring-traits/815" TargetMode="External"/><Relationship Id="rId15" Type="http://schemas.openxmlformats.org/officeDocument/2006/relationships/hyperlink" Target="https://mysteryscience.com/animal-superpowers/mystery-2/animal-structures-survival/117" TargetMode="External"/><Relationship Id="rId14" Type="http://schemas.openxmlformats.org/officeDocument/2006/relationships/hyperlink" Target="https://mysteryscience.com/animal-superpowers/mystery-2/animal-structures-survival/117" TargetMode="External"/><Relationship Id="rId17" Type="http://schemas.openxmlformats.org/officeDocument/2006/relationships/hyperlink" Target="https://mysteryscience.com/animal-superpowers/mystery-4/camouflage-animal-survival/118" TargetMode="External"/><Relationship Id="rId16" Type="http://schemas.openxmlformats.org/officeDocument/2006/relationships/hyperlink" Target="https://mysteryscience.com/animal-superpowers/mystery-4/camouflage-animal-survival/118" TargetMode="External"/><Relationship Id="rId19" Type="http://schemas.openxmlformats.org/officeDocument/2006/relationships/hyperlink" Target="https://mysteryscience.com/animal-superpowers/mystery-1/parent-offspring-traits/815" TargetMode="External"/><Relationship Id="rId18" Type="http://schemas.openxmlformats.org/officeDocument/2006/relationships/hyperlink" Target="https://mysteryscience.com/animal-superpowers/mystery-2/animal-structures-survival/117"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46.png"/><Relationship Id="rId4" Type="http://schemas.openxmlformats.org/officeDocument/2006/relationships/image" Target="../media/image76.png"/><Relationship Id="rId9" Type="http://schemas.openxmlformats.org/officeDocument/2006/relationships/hyperlink" Target="https://mysteryscience.com/plant-superpowers/mystery-2/plant-survival-engineering/133" TargetMode="External"/><Relationship Id="rId5" Type="http://schemas.openxmlformats.org/officeDocument/2006/relationships/image" Target="../media/image60.png"/><Relationship Id="rId6" Type="http://schemas.openxmlformats.org/officeDocument/2006/relationships/hyperlink" Target="https://mysteryscience.com/plant-superpowers/mystery-1/plant-traits-offspring/834" TargetMode="External"/><Relationship Id="rId7" Type="http://schemas.openxmlformats.org/officeDocument/2006/relationships/hyperlink" Target="https://mysteryscience.com/plant-superpowers/mystery-1/plant-traits-offspring/834" TargetMode="External"/><Relationship Id="rId8" Type="http://schemas.openxmlformats.org/officeDocument/2006/relationships/hyperlink" Target="https://mysteryscience.com/plant-superpowers/mystery-2/plant-survival-engineering/133" TargetMode="External"/><Relationship Id="rId20" Type="http://schemas.openxmlformats.org/officeDocument/2006/relationships/slide" Target="/ppt/slides/slide2.xml"/><Relationship Id="rId22" Type="http://schemas.openxmlformats.org/officeDocument/2006/relationships/image" Target="../media/image12.png"/><Relationship Id="rId21" Type="http://schemas.openxmlformats.org/officeDocument/2006/relationships/slide" Target="/ppt/slides/slide2.xml"/><Relationship Id="rId11" Type="http://schemas.openxmlformats.org/officeDocument/2006/relationships/hyperlink" Target="https://mysteryscience.com/plant-superpowers/mystery-3/plant-movement-survival/157" TargetMode="External"/><Relationship Id="rId10" Type="http://schemas.openxmlformats.org/officeDocument/2006/relationships/hyperlink" Target="https://mysteryscience.com/plant-superpowers/mystery-3/plant-movement-survival/157" TargetMode="External"/><Relationship Id="rId13" Type="http://schemas.openxmlformats.org/officeDocument/2006/relationships/hyperlink" Target="https://mysteryscience.com/plant-superpowers/mystery-2/plant-survival-engineering/133" TargetMode="External"/><Relationship Id="rId12" Type="http://schemas.openxmlformats.org/officeDocument/2006/relationships/hyperlink" Target="https://mysteryscience.com/plant-superpowers/mystery-3/plant-movement-survival/157" TargetMode="External"/><Relationship Id="rId15" Type="http://schemas.openxmlformats.org/officeDocument/2006/relationships/hyperlink" Target="https://mysteryscience.com/plant-superpowers/mystery-3/plant-movement-survival/157" TargetMode="External"/><Relationship Id="rId14" Type="http://schemas.openxmlformats.org/officeDocument/2006/relationships/hyperlink" Target="https://mysteryscience.com/plant-superpowers/mystery-1/plant-traits-offspring/834" TargetMode="External"/><Relationship Id="rId17" Type="http://schemas.openxmlformats.org/officeDocument/2006/relationships/hyperlink" Target="https://mysteryscience.com/plant-superpowers/plant-traits-survival" TargetMode="External"/><Relationship Id="rId16" Type="http://schemas.openxmlformats.org/officeDocument/2006/relationships/hyperlink" Target="https://mysteryscience.com/plant-superpowers/plant-traits-survival" TargetMode="External"/><Relationship Id="rId19" Type="http://schemas.openxmlformats.org/officeDocument/2006/relationships/image" Target="../media/image1.png"/><Relationship Id="rId18" Type="http://schemas.openxmlformats.org/officeDocument/2006/relationships/hyperlink" Target="http://www.mysteryscience.com/docs/ngs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48.png"/><Relationship Id="rId4" Type="http://schemas.openxmlformats.org/officeDocument/2006/relationships/image" Target="../media/image54.png"/><Relationship Id="rId9" Type="http://schemas.openxmlformats.org/officeDocument/2006/relationships/hyperlink" Target="https://mysteryscience.com/sun-shadows/mystery-1/sun-shadows-daily-patterns/82" TargetMode="External"/><Relationship Id="rId5" Type="http://schemas.openxmlformats.org/officeDocument/2006/relationships/image" Target="../media/image63.png"/><Relationship Id="rId6" Type="http://schemas.openxmlformats.org/officeDocument/2006/relationships/image" Target="../media/image53.png"/><Relationship Id="rId7" Type="http://schemas.openxmlformats.org/officeDocument/2006/relationships/hyperlink" Target="https://mysteryscience.com/sun-shadows/day-patterns" TargetMode="External"/><Relationship Id="rId8" Type="http://schemas.openxmlformats.org/officeDocument/2006/relationships/hyperlink" Target="https://mysteryscience.com/sun-shadows/day-patterns" TargetMode="External"/><Relationship Id="rId20" Type="http://schemas.openxmlformats.org/officeDocument/2006/relationships/hyperlink" Target="https://mysteryscience.com/sun-shadows/mystery-1/sun-shadows-daily-patterns/82" TargetMode="External"/><Relationship Id="rId22" Type="http://schemas.openxmlformats.org/officeDocument/2006/relationships/hyperlink" Target="https://mysteryscience.com/sun-shadows/mystery-4/daylight-seasonal-patterns/143" TargetMode="External"/><Relationship Id="rId21" Type="http://schemas.openxmlformats.org/officeDocument/2006/relationships/hyperlink" Target="https://mysteryscience.com/sun-shadows/mystery-3/sun-daily-patterns/81" TargetMode="External"/><Relationship Id="rId24" Type="http://schemas.openxmlformats.org/officeDocument/2006/relationships/image" Target="../media/image1.png"/><Relationship Id="rId23" Type="http://schemas.openxmlformats.org/officeDocument/2006/relationships/hyperlink" Target="http://www.mysteryscience.com/docs/ngss" TargetMode="External"/><Relationship Id="rId26" Type="http://schemas.openxmlformats.org/officeDocument/2006/relationships/slide" Target="/ppt/slides/slide2.xml"/><Relationship Id="rId25" Type="http://schemas.openxmlformats.org/officeDocument/2006/relationships/slide" Target="/ppt/slides/slide2.xml"/><Relationship Id="rId27" Type="http://schemas.openxmlformats.org/officeDocument/2006/relationships/image" Target="../media/image12.png"/><Relationship Id="rId11" Type="http://schemas.openxmlformats.org/officeDocument/2006/relationships/hyperlink" Target="https://mysteryscience.com/sun-shadows/mystery-2/sun-shadows-daily-patterns/138" TargetMode="External"/><Relationship Id="rId10" Type="http://schemas.openxmlformats.org/officeDocument/2006/relationships/hyperlink" Target="https://mysteryscience.com/sun-shadows/mystery-1/sun-shadows-daily-patterns/82" TargetMode="External"/><Relationship Id="rId13" Type="http://schemas.openxmlformats.org/officeDocument/2006/relationships/hyperlink" Target="https://mysteryscience.com/sun-shadows/mystery-2/sun-shadows-daily-patterns/138" TargetMode="External"/><Relationship Id="rId12" Type="http://schemas.openxmlformats.org/officeDocument/2006/relationships/hyperlink" Target="https://mysteryscience.com/sun-shadows/mystery-2/sun-shadows-daily-patterns/138" TargetMode="External"/><Relationship Id="rId15" Type="http://schemas.openxmlformats.org/officeDocument/2006/relationships/hyperlink" Target="https://mysteryscience.com/sun-shadows/mystery-3/sun-daily-patterns/81" TargetMode="External"/><Relationship Id="rId14" Type="http://schemas.openxmlformats.org/officeDocument/2006/relationships/hyperlink" Target="https://mysteryscience.com/sun-shadows/mystery-3/sun-daily-patterns/81" TargetMode="External"/><Relationship Id="rId17" Type="http://schemas.openxmlformats.org/officeDocument/2006/relationships/hyperlink" Target="https://mysteryscience.com/sun-shadows/mystery-4/daylight-seasonal-patterns/143" TargetMode="External"/><Relationship Id="rId16" Type="http://schemas.openxmlformats.org/officeDocument/2006/relationships/hyperlink" Target="https://mysteryscience.com/sun-shadows/mystery-4/daylight-seasonal-patterns/143" TargetMode="External"/><Relationship Id="rId19" Type="http://schemas.openxmlformats.org/officeDocument/2006/relationships/hyperlink" Target="https://mysteryscience.com/sun-shadows/mystery-2/sun-shadows-daily-patterns/138" TargetMode="External"/><Relationship Id="rId18" Type="http://schemas.openxmlformats.org/officeDocument/2006/relationships/hyperlink" Target="https://mysteryscience.com/sun-shadows/mystery-4/daylight-seasonal-patterns/143"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7.png"/><Relationship Id="rId4" Type="http://schemas.openxmlformats.org/officeDocument/2006/relationships/image" Target="../media/image55.png"/><Relationship Id="rId9" Type="http://schemas.openxmlformats.org/officeDocument/2006/relationships/hyperlink" Target="https://mysteryscience.com/moon-stars/mystery-2/stars-daily-patterns/128" TargetMode="External"/><Relationship Id="rId5" Type="http://schemas.openxmlformats.org/officeDocument/2006/relationships/image" Target="../media/image64.png"/><Relationship Id="rId6" Type="http://schemas.openxmlformats.org/officeDocument/2006/relationships/hyperlink" Target="https://mysteryscience.com/moon-stars/mystery-1/moon-phases-patterns/812" TargetMode="External"/><Relationship Id="rId7" Type="http://schemas.openxmlformats.org/officeDocument/2006/relationships/hyperlink" Target="https://mysteryscience.com/moon-stars/mystery-1/moon-phases-patterns/812" TargetMode="External"/><Relationship Id="rId8" Type="http://schemas.openxmlformats.org/officeDocument/2006/relationships/hyperlink" Target="https://mysteryscience.com/moon-stars/mystery-2/stars-daily-patterns/128" TargetMode="External"/><Relationship Id="rId20" Type="http://schemas.openxmlformats.org/officeDocument/2006/relationships/slide" Target="/ppt/slides/slide2.xml"/><Relationship Id="rId22" Type="http://schemas.openxmlformats.org/officeDocument/2006/relationships/image" Target="../media/image12.png"/><Relationship Id="rId21" Type="http://schemas.openxmlformats.org/officeDocument/2006/relationships/slide" Target="/ppt/slides/slide2.xml"/><Relationship Id="rId11" Type="http://schemas.openxmlformats.org/officeDocument/2006/relationships/hyperlink" Target="https://mysteryscience.com/moon-stars/mystery-3/stars-seasonal-patterns/156" TargetMode="External"/><Relationship Id="rId10" Type="http://schemas.openxmlformats.org/officeDocument/2006/relationships/hyperlink" Target="https://mysteryscience.com/moon-stars/mystery-3/stars-seasonal-patterns/156" TargetMode="External"/><Relationship Id="rId13" Type="http://schemas.openxmlformats.org/officeDocument/2006/relationships/hyperlink" Target="https://mysteryscience.com/moon-stars/mystery-2/stars-daily-patterns/128" TargetMode="External"/><Relationship Id="rId12" Type="http://schemas.openxmlformats.org/officeDocument/2006/relationships/hyperlink" Target="https://mysteryscience.com/moon-stars/mystery-3/stars-seasonal-patterns/156" TargetMode="External"/><Relationship Id="rId15" Type="http://schemas.openxmlformats.org/officeDocument/2006/relationships/hyperlink" Target="https://mysteryscience.com/moon-stars/mystery-3/stars-seasonal-patterns/156" TargetMode="External"/><Relationship Id="rId14" Type="http://schemas.openxmlformats.org/officeDocument/2006/relationships/hyperlink" Target="https://mysteryscience.com/moon-stars/mystery-1/moon-phases-patterns/812" TargetMode="External"/><Relationship Id="rId17" Type="http://schemas.openxmlformats.org/officeDocument/2006/relationships/hyperlink" Target="https://mysteryscience.com/moon-stars/night-patterns" TargetMode="External"/><Relationship Id="rId16" Type="http://schemas.openxmlformats.org/officeDocument/2006/relationships/hyperlink" Target="https://mysteryscience.com/moon-stars/night-patterns" TargetMode="External"/><Relationship Id="rId19" Type="http://schemas.openxmlformats.org/officeDocument/2006/relationships/image" Target="../media/image1.png"/><Relationship Id="rId18" Type="http://schemas.openxmlformats.org/officeDocument/2006/relationships/hyperlink" Target="http://www.mysteryscience.com/docs/ngs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59.png"/><Relationship Id="rId4" Type="http://schemas.openxmlformats.org/officeDocument/2006/relationships/image" Target="../media/image77.png"/><Relationship Id="rId9" Type="http://schemas.openxmlformats.org/officeDocument/2006/relationships/hyperlink" Target="https://mysteryscience.com/light/mystery-1/sounds-vibrations/105" TargetMode="External"/><Relationship Id="rId5" Type="http://schemas.openxmlformats.org/officeDocument/2006/relationships/image" Target="../media/image67.png"/><Relationship Id="rId6" Type="http://schemas.openxmlformats.org/officeDocument/2006/relationships/image" Target="../media/image52.png"/><Relationship Id="rId7" Type="http://schemas.openxmlformats.org/officeDocument/2006/relationships/hyperlink" Target="https://mysteryscience.com/light/light-sound-communication" TargetMode="External"/><Relationship Id="rId8" Type="http://schemas.openxmlformats.org/officeDocument/2006/relationships/hyperlink" Target="https://mysteryscience.com/light/light-sound-communication" TargetMode="External"/><Relationship Id="rId20" Type="http://schemas.openxmlformats.org/officeDocument/2006/relationships/slide" Target="/ppt/slides/slide2.xml"/><Relationship Id="rId21" Type="http://schemas.openxmlformats.org/officeDocument/2006/relationships/image" Target="../media/image12.png"/><Relationship Id="rId11" Type="http://schemas.openxmlformats.org/officeDocument/2006/relationships/hyperlink" Target="https://mysteryscience.com/light/mystery-3/light-materials-transparent-opaque/106" TargetMode="External"/><Relationship Id="rId10" Type="http://schemas.openxmlformats.org/officeDocument/2006/relationships/hyperlink" Target="https://mysteryscience.com/light/mystery-2/sounds-vibrations/144" TargetMode="External"/><Relationship Id="rId13" Type="http://schemas.openxmlformats.org/officeDocument/2006/relationships/hyperlink" Target="https://mysteryscience.com/light/mystery-2/sounds-vibrations/144" TargetMode="External"/><Relationship Id="rId12" Type="http://schemas.openxmlformats.org/officeDocument/2006/relationships/hyperlink" Target="https://mysteryscience.com/light/mystery-4/light-illumination/137" TargetMode="External"/><Relationship Id="rId15" Type="http://schemas.openxmlformats.org/officeDocument/2006/relationships/hyperlink" Target="https://mysteryscience.com/light/mystery-3/light-materials-transparent-opaque/106" TargetMode="External"/><Relationship Id="rId14" Type="http://schemas.openxmlformats.org/officeDocument/2006/relationships/hyperlink" Target="https://mysteryscience.com/light/mystery-1/sounds-vibrations/105" TargetMode="External"/><Relationship Id="rId17" Type="http://schemas.openxmlformats.org/officeDocument/2006/relationships/hyperlink" Target="http://www.mysteryscience.com/docs/ngss" TargetMode="External"/><Relationship Id="rId16" Type="http://schemas.openxmlformats.org/officeDocument/2006/relationships/hyperlink" Target="https://mysteryscience.com/light/mystery-4/light-illumination/137" TargetMode="External"/><Relationship Id="rId19" Type="http://schemas.openxmlformats.org/officeDocument/2006/relationships/slide" Target="/ppt/slides/slide2.xml"/><Relationship Id="rId18"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84.png"/><Relationship Id="rId4" Type="http://schemas.openxmlformats.org/officeDocument/2006/relationships/image" Target="../media/image70.png"/><Relationship Id="rId9" Type="http://schemas.openxmlformats.org/officeDocument/2006/relationships/hyperlink" Target="https://mysteryscience.com/light/mystery-5/light-communication-engineering/131" TargetMode="External"/><Relationship Id="rId5" Type="http://schemas.openxmlformats.org/officeDocument/2006/relationships/hyperlink" Target="https://mysteryscience.com/light/light-sound-communication" TargetMode="External"/><Relationship Id="rId6" Type="http://schemas.openxmlformats.org/officeDocument/2006/relationships/hyperlink" Target="https://mysteryscience.com/light/light-sound-communication" TargetMode="External"/><Relationship Id="rId7" Type="http://schemas.openxmlformats.org/officeDocument/2006/relationships/hyperlink" Target="https://mysteryscience.com/light/mystery-5/light-communication-engineering/131" TargetMode="External"/><Relationship Id="rId8" Type="http://schemas.openxmlformats.org/officeDocument/2006/relationships/hyperlink" Target="https://mysteryscience.com/light/mystery-6/lights-sounds-communication/155" TargetMode="External"/><Relationship Id="rId11" Type="http://schemas.openxmlformats.org/officeDocument/2006/relationships/hyperlink" Target="http://www.mysteryscience.com/docs/ngss" TargetMode="External"/><Relationship Id="rId10" Type="http://schemas.openxmlformats.org/officeDocument/2006/relationships/hyperlink" Target="https://mysteryscience.com/light/mystery-6/lights-sounds-communication/155" TargetMode="External"/><Relationship Id="rId13" Type="http://schemas.openxmlformats.org/officeDocument/2006/relationships/slide" Target="/ppt/slides/slide2.xml"/><Relationship Id="rId12" Type="http://schemas.openxmlformats.org/officeDocument/2006/relationships/image" Target="../media/image1.png"/><Relationship Id="rId15" Type="http://schemas.openxmlformats.org/officeDocument/2006/relationships/image" Target="../media/image12.png"/><Relationship Id="rId14" Type="http://schemas.openxmlformats.org/officeDocument/2006/relationships/slide" Target="/ppt/slid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2.png"/><Relationship Id="rId4" Type="http://schemas.openxmlformats.org/officeDocument/2006/relationships/slide" Target="/ppt/slides/slide19.xml"/><Relationship Id="rId9" Type="http://schemas.openxmlformats.org/officeDocument/2006/relationships/hyperlink" Target="https://mysteryscience.com/water/erosion-earth-s-surface" TargetMode="External"/><Relationship Id="rId5" Type="http://schemas.openxmlformats.org/officeDocument/2006/relationships/hyperlink" Target="https://mysteryscience.com/biodiversity/animal-biodiversity" TargetMode="External"/><Relationship Id="rId6" Type="http://schemas.openxmlformats.org/officeDocument/2006/relationships/slide" Target="/ppt/slides/slide20.xml"/><Relationship Id="rId7" Type="http://schemas.openxmlformats.org/officeDocument/2006/relationships/hyperlink" Target="https://mysteryscience.com/plants/plant-adaptations" TargetMode="External"/><Relationship Id="rId8" Type="http://schemas.openxmlformats.org/officeDocument/2006/relationships/slide" Target="/ppt/slides/slide21.xml"/><Relationship Id="rId20" Type="http://schemas.openxmlformats.org/officeDocument/2006/relationships/hyperlink" Target="https://mysteryscience.com/animal-secrets/animal-needs" TargetMode="External"/><Relationship Id="rId22" Type="http://schemas.openxmlformats.org/officeDocument/2006/relationships/image" Target="../media/image62.png"/><Relationship Id="rId21" Type="http://schemas.openxmlformats.org/officeDocument/2006/relationships/image" Target="../media/image61.png"/><Relationship Id="rId24" Type="http://schemas.openxmlformats.org/officeDocument/2006/relationships/hyperlink" Target="http://www.mysteryscience.com/docs/ngss" TargetMode="External"/><Relationship Id="rId23" Type="http://schemas.openxmlformats.org/officeDocument/2006/relationships/image" Target="../media/image65.png"/><Relationship Id="rId26" Type="http://schemas.openxmlformats.org/officeDocument/2006/relationships/slide" Target="/ppt/slides/slide2.xml"/><Relationship Id="rId25" Type="http://schemas.openxmlformats.org/officeDocument/2006/relationships/image" Target="../media/image1.png"/><Relationship Id="rId28" Type="http://schemas.openxmlformats.org/officeDocument/2006/relationships/image" Target="../media/image71.png"/><Relationship Id="rId27" Type="http://schemas.openxmlformats.org/officeDocument/2006/relationships/image" Target="../media/image12.png"/><Relationship Id="rId29" Type="http://schemas.openxmlformats.org/officeDocument/2006/relationships/hyperlink" Target="https://support.mysteryscience.com/hc/en-us/articles/49909457748755-What-s-new-in-Mystery-Science-for-Summer-2026" TargetMode="External"/><Relationship Id="rId11" Type="http://schemas.openxmlformats.org/officeDocument/2006/relationships/hyperlink" Target="https://mysteryscience.com/materials/material-properties" TargetMode="External"/><Relationship Id="rId10" Type="http://schemas.openxmlformats.org/officeDocument/2006/relationships/slide" Target="/ppt/slides/slide23.xml"/><Relationship Id="rId13" Type="http://schemas.openxmlformats.org/officeDocument/2006/relationships/hyperlink" Target="https://mysteryscience.com/materials/material-properties" TargetMode="External"/><Relationship Id="rId12" Type="http://schemas.openxmlformats.org/officeDocument/2006/relationships/slide" Target="/ppt/slides/slide24.xml"/><Relationship Id="rId15" Type="http://schemas.openxmlformats.org/officeDocument/2006/relationships/hyperlink" Target="http://mysteryscience.com/anchor" TargetMode="External"/><Relationship Id="rId14" Type="http://schemas.openxmlformats.org/officeDocument/2006/relationships/hyperlink" Target="http://mysteryscience.com/anchor" TargetMode="External"/><Relationship Id="rId17" Type="http://schemas.openxmlformats.org/officeDocument/2006/relationships/hyperlink" Target="http://mysteryscience.com/anchor" TargetMode="External"/><Relationship Id="rId16" Type="http://schemas.openxmlformats.org/officeDocument/2006/relationships/hyperlink" Target="http://mysteryscience.com/anchor" TargetMode="External"/><Relationship Id="rId19" Type="http://schemas.openxmlformats.org/officeDocument/2006/relationships/hyperlink" Target="https://mysteryscience.com/animal-secrets/animal-needs" TargetMode="External"/><Relationship Id="rId18" Type="http://schemas.openxmlformats.org/officeDocument/2006/relationships/hyperlink" Target="http://mysteryscience.com/ancho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hyperlink" Target="http://www.mysteryscience.com/docs/ngss" TargetMode="External"/><Relationship Id="rId4" Type="http://schemas.openxmlformats.org/officeDocument/2006/relationships/image" Target="../media/image1.png"/><Relationship Id="rId9" Type="http://schemas.openxmlformats.org/officeDocument/2006/relationships/image" Target="../media/image83.png"/><Relationship Id="rId5" Type="http://schemas.openxmlformats.org/officeDocument/2006/relationships/slide" Target="/ppt/slides/slide2.xml"/><Relationship Id="rId6" Type="http://schemas.openxmlformats.org/officeDocument/2006/relationships/slide" Target="/ppt/slides/slide2.xml"/><Relationship Id="rId7" Type="http://schemas.openxmlformats.org/officeDocument/2006/relationships/image" Target="../media/image12.png"/><Relationship Id="rId8" Type="http://schemas.openxmlformats.org/officeDocument/2006/relationships/image" Target="../media/image80.png"/><Relationship Id="rId20" Type="http://schemas.openxmlformats.org/officeDocument/2006/relationships/hyperlink" Target="https://mysteryscience.com/biodiversity/mystery-4/biodiversity-engineering/176" TargetMode="External"/><Relationship Id="rId22" Type="http://schemas.openxmlformats.org/officeDocument/2006/relationships/hyperlink" Target="https://mysteryscience.com/biodiversity/mystery-2/habitat-diversity/758" TargetMode="External"/><Relationship Id="rId21" Type="http://schemas.openxmlformats.org/officeDocument/2006/relationships/hyperlink" Target="https://mysteryscience.com/biodiversity/mystery-4/biodiversity-engineering/176" TargetMode="External"/><Relationship Id="rId24" Type="http://schemas.openxmlformats.org/officeDocument/2006/relationships/hyperlink" Target="https://mysteryscience.com/biodiversity/mystery-3/biodiversity-habitats-species/175" TargetMode="External"/><Relationship Id="rId23" Type="http://schemas.openxmlformats.org/officeDocument/2006/relationships/hyperlink" Target="https://mysteryscience.com/biodiversity/mystery-1/biodiversity-classification/174" TargetMode="External"/><Relationship Id="rId25" Type="http://schemas.openxmlformats.org/officeDocument/2006/relationships/hyperlink" Target="https://mysteryscience.com/biodiversity/mystery-4/biodiversity-engineering/176" TargetMode="External"/><Relationship Id="rId11" Type="http://schemas.openxmlformats.org/officeDocument/2006/relationships/image" Target="../media/image73.png"/><Relationship Id="rId10" Type="http://schemas.openxmlformats.org/officeDocument/2006/relationships/image" Target="../media/image79.png"/><Relationship Id="rId13" Type="http://schemas.openxmlformats.org/officeDocument/2006/relationships/hyperlink" Target="https://mysteryscience.com/biodiversity/animal-biodiversity" TargetMode="External"/><Relationship Id="rId12" Type="http://schemas.openxmlformats.org/officeDocument/2006/relationships/hyperlink" Target="https://mysteryscience.com/biodiversity/animal-biodiversity" TargetMode="External"/><Relationship Id="rId15" Type="http://schemas.openxmlformats.org/officeDocument/2006/relationships/hyperlink" Target="https://mysteryscience.com/biodiversity/mystery-1/biodiversity-classification/174" TargetMode="External"/><Relationship Id="rId14" Type="http://schemas.openxmlformats.org/officeDocument/2006/relationships/hyperlink" Target="https://mysteryscience.com/biodiversity/mystery-1/biodiversity-classification/174" TargetMode="External"/><Relationship Id="rId17" Type="http://schemas.openxmlformats.org/officeDocument/2006/relationships/hyperlink" Target="https://mysteryscience.com/biodiversity/mystery-2/habitat-diversity/758" TargetMode="External"/><Relationship Id="rId16" Type="http://schemas.openxmlformats.org/officeDocument/2006/relationships/hyperlink" Target="https://mysteryscience.com/biodiversity/mystery-2/habitat-diversity/758" TargetMode="External"/><Relationship Id="rId19" Type="http://schemas.openxmlformats.org/officeDocument/2006/relationships/hyperlink" Target="https://mysteryscience.com/biodiversity/mystery-3/biodiversity-habitats-species/175" TargetMode="External"/><Relationship Id="rId18" Type="http://schemas.openxmlformats.org/officeDocument/2006/relationships/hyperlink" Target="https://mysteryscience.com/biodiversity/mystery-3/biodiversity-habitats-species/17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82.png"/><Relationship Id="rId4" Type="http://schemas.openxmlformats.org/officeDocument/2006/relationships/image" Target="../media/image85.png"/><Relationship Id="rId9" Type="http://schemas.openxmlformats.org/officeDocument/2006/relationships/hyperlink" Target="https://mysteryscience.com/plants/plant-adaptations" TargetMode="External"/><Relationship Id="rId5" Type="http://schemas.openxmlformats.org/officeDocument/2006/relationships/image" Target="../media/image89.png"/><Relationship Id="rId6" Type="http://schemas.openxmlformats.org/officeDocument/2006/relationships/image" Target="../media/image81.png"/><Relationship Id="rId7" Type="http://schemas.openxmlformats.org/officeDocument/2006/relationships/image" Target="../media/image86.png"/><Relationship Id="rId8" Type="http://schemas.openxmlformats.org/officeDocument/2006/relationships/hyperlink" Target="https://mysteryscience.com/plants/plant-adaptations" TargetMode="External"/><Relationship Id="rId20" Type="http://schemas.openxmlformats.org/officeDocument/2006/relationships/hyperlink" Target="http://www.mysteryscience.com/docs/ngss" TargetMode="External"/><Relationship Id="rId22" Type="http://schemas.openxmlformats.org/officeDocument/2006/relationships/slide" Target="/ppt/slides/slide2.xml"/><Relationship Id="rId21" Type="http://schemas.openxmlformats.org/officeDocument/2006/relationships/image" Target="../media/image1.png"/><Relationship Id="rId24" Type="http://schemas.openxmlformats.org/officeDocument/2006/relationships/hyperlink" Target="https://mysteryscience.com/plants/mystery-2/animal-seed-dispersal/1003" TargetMode="External"/><Relationship Id="rId23" Type="http://schemas.openxmlformats.org/officeDocument/2006/relationships/image" Target="../media/image12.png"/><Relationship Id="rId25" Type="http://schemas.openxmlformats.org/officeDocument/2006/relationships/hyperlink" Target="https://support.mysteryscience.com/hc/en-us/articles/49909457748755-What-s-new-in-Mystery-Science-for-Summer-2026" TargetMode="External"/><Relationship Id="rId11" Type="http://schemas.openxmlformats.org/officeDocument/2006/relationships/hyperlink" Target="https://mysteryscience.com/plants/mystery-1/seed-dispersal/912" TargetMode="External"/><Relationship Id="rId10" Type="http://schemas.openxmlformats.org/officeDocument/2006/relationships/hyperlink" Target="https://mysteryscience.com/plants/mystery-1/seed-dispersal/912" TargetMode="External"/><Relationship Id="rId13" Type="http://schemas.openxmlformats.org/officeDocument/2006/relationships/hyperlink" Target="https://mysteryscience.com/plants/mystery-2/water-sunlight-plant-growth/571" TargetMode="External"/><Relationship Id="rId12" Type="http://schemas.openxmlformats.org/officeDocument/2006/relationships/hyperlink" Target="https://mysteryscience.com/plants/mystery-2/animal-seed-dispersal/1003" TargetMode="External"/><Relationship Id="rId15" Type="http://schemas.openxmlformats.org/officeDocument/2006/relationships/hyperlink" Target="https://mysteryscience.com/plants/mystery-4/plant-needs-habitats/1004" TargetMode="External"/><Relationship Id="rId14" Type="http://schemas.openxmlformats.org/officeDocument/2006/relationships/hyperlink" Target="https://mysteryscience.com/plants/mystery-2/water-sunlight-plant-growth/571" TargetMode="External"/><Relationship Id="rId17" Type="http://schemas.openxmlformats.org/officeDocument/2006/relationships/hyperlink" Target="https://mysteryscience.com/plants/mystery-1/seed-dispersal/912" TargetMode="External"/><Relationship Id="rId16" Type="http://schemas.openxmlformats.org/officeDocument/2006/relationships/hyperlink" Target="https://mysteryscience.com/plants/mystery-2/animal-seed-dispersal/1003" TargetMode="External"/><Relationship Id="rId19" Type="http://schemas.openxmlformats.org/officeDocument/2006/relationships/hyperlink" Target="https://mysteryscience.com/plants/mystery-4/plant-needs-habitats/1004" TargetMode="External"/><Relationship Id="rId18" Type="http://schemas.openxmlformats.org/officeDocument/2006/relationships/hyperlink" Target="https://mysteryscience.com/plants/mystery-2/water-sunlight-plant-growth/57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hyperlink" Target="https://mysteryscience.com/water/erosion-earth-s-surface" TargetMode="External"/><Relationship Id="rId5" Type="http://schemas.openxmlformats.org/officeDocument/2006/relationships/image" Target="../media/image90.png"/><Relationship Id="rId6" Type="http://schemas.openxmlformats.org/officeDocument/2006/relationships/image" Target="../media/image88.png"/><Relationship Id="rId7" Type="http://schemas.openxmlformats.org/officeDocument/2006/relationships/image" Target="../media/image87.png"/><Relationship Id="rId8" Type="http://schemas.openxmlformats.org/officeDocument/2006/relationships/hyperlink" Target="https://mysteryscience.com/water/erosion-earth-s-surface" TargetMode="External"/><Relationship Id="rId20" Type="http://schemas.openxmlformats.org/officeDocument/2006/relationships/hyperlink" Target="https://mysteryscience.com/water/mystery-3/mapping-severe-weather/802" TargetMode="External"/><Relationship Id="rId22" Type="http://schemas.openxmlformats.org/officeDocument/2006/relationships/hyperlink" Target="https://mysteryscience.com/water/mystery-4/erosion-earth-s-surface-landforms/114" TargetMode="External"/><Relationship Id="rId21" Type="http://schemas.openxmlformats.org/officeDocument/2006/relationships/hyperlink" Target="http://www.mysteryscience.com/docs/ngss" TargetMode="External"/><Relationship Id="rId24" Type="http://schemas.openxmlformats.org/officeDocument/2006/relationships/slide" Target="/ppt/slides/slide2.xml"/><Relationship Id="rId23" Type="http://schemas.openxmlformats.org/officeDocument/2006/relationships/image" Target="../media/image1.png"/><Relationship Id="rId26" Type="http://schemas.openxmlformats.org/officeDocument/2006/relationships/image" Target="../media/image12.png"/><Relationship Id="rId25" Type="http://schemas.openxmlformats.org/officeDocument/2006/relationships/slide" Target="/ppt/slides/slide2.xml"/><Relationship Id="rId11" Type="http://schemas.openxmlformats.org/officeDocument/2006/relationships/hyperlink" Target="https://mysteryscience.com/water/mystery-1/mapping-earth-s-surface-features/112" TargetMode="External"/><Relationship Id="rId10" Type="http://schemas.openxmlformats.org/officeDocument/2006/relationships/hyperlink" Target="https://mysteryscience.com/water/mystery-1/mapping-earth-s-surface-features/112" TargetMode="External"/><Relationship Id="rId13" Type="http://schemas.openxmlformats.org/officeDocument/2006/relationships/hyperlink" Target="https://mysteryscience.com/water/mystery-2/rocks-sand-erosion/113" TargetMode="External"/><Relationship Id="rId12" Type="http://schemas.openxmlformats.org/officeDocument/2006/relationships/hyperlink" Target="https://mysteryscience.com/water/mystery-2/rocks-sand-erosion/113" TargetMode="External"/><Relationship Id="rId15" Type="http://schemas.openxmlformats.org/officeDocument/2006/relationships/hyperlink" Target="https://mysteryscience.com/water/mystery-3/mapping-severe-weather/802" TargetMode="External"/><Relationship Id="rId14" Type="http://schemas.openxmlformats.org/officeDocument/2006/relationships/hyperlink" Target="https://mysteryscience.com/water/mystery-3/mapping-severe-weather/802" TargetMode="External"/><Relationship Id="rId17" Type="http://schemas.openxmlformats.org/officeDocument/2006/relationships/hyperlink" Target="https://mysteryscience.com/water/mystery-4/erosion-earth-s-surface-landforms/114" TargetMode="External"/><Relationship Id="rId16" Type="http://schemas.openxmlformats.org/officeDocument/2006/relationships/hyperlink" Target="https://mysteryscience.com/water/mystery-4/erosion-earth-s-surface-landforms/114" TargetMode="External"/><Relationship Id="rId19" Type="http://schemas.openxmlformats.org/officeDocument/2006/relationships/hyperlink" Target="https://mysteryscience.com/water/mystery-1/mapping-earth-s-surface-features/112" TargetMode="External"/><Relationship Id="rId18" Type="http://schemas.openxmlformats.org/officeDocument/2006/relationships/hyperlink" Target="https://mysteryscience.com/water/mystery-2/rocks-sand-erosion/113"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91.png"/><Relationship Id="rId4" Type="http://schemas.openxmlformats.org/officeDocument/2006/relationships/hyperlink" Target="https://mysteryscience.com/water/mystery-5/erosion-engineering/152" TargetMode="External"/><Relationship Id="rId9" Type="http://schemas.openxmlformats.org/officeDocument/2006/relationships/hyperlink" Target="https://mysteryscience.com/water/erosion-earth-s-surface" TargetMode="External"/><Relationship Id="rId5" Type="http://schemas.openxmlformats.org/officeDocument/2006/relationships/hyperlink" Target="https://mysteryscience.com/water/mystery-5/erosion-engineering/152" TargetMode="External"/><Relationship Id="rId6" Type="http://schemas.openxmlformats.org/officeDocument/2006/relationships/hyperlink" Target="https://mysteryscience.com/water/mystery-5/erosion-engineering/152" TargetMode="External"/><Relationship Id="rId7" Type="http://schemas.openxmlformats.org/officeDocument/2006/relationships/hyperlink" Target="https://mysteryscience.com/water/mystery-5/erosion-engineering/152" TargetMode="External"/><Relationship Id="rId8" Type="http://schemas.openxmlformats.org/officeDocument/2006/relationships/hyperlink" Target="https://mysteryscience.com/water/erosion-earth-s-surface" TargetMode="External"/><Relationship Id="rId11" Type="http://schemas.openxmlformats.org/officeDocument/2006/relationships/image" Target="../media/image1.png"/><Relationship Id="rId10" Type="http://schemas.openxmlformats.org/officeDocument/2006/relationships/hyperlink" Target="http://www.mysteryscience.com/docs/ngss" TargetMode="External"/><Relationship Id="rId13" Type="http://schemas.openxmlformats.org/officeDocument/2006/relationships/slide" Target="/ppt/slides/slide2.xml"/><Relationship Id="rId12" Type="http://schemas.openxmlformats.org/officeDocument/2006/relationships/slide" Target="/ppt/slides/slide2.xml"/><Relationship Id="rId1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93.png"/><Relationship Id="rId4" Type="http://schemas.openxmlformats.org/officeDocument/2006/relationships/image" Target="../media/image98.png"/><Relationship Id="rId9" Type="http://schemas.openxmlformats.org/officeDocument/2006/relationships/hyperlink" Target="https://mysteryscience.com/materials/mystery-1/materials-properties-engineering/64" TargetMode="External"/><Relationship Id="rId5" Type="http://schemas.openxmlformats.org/officeDocument/2006/relationships/image" Target="../media/image96.png"/><Relationship Id="rId6" Type="http://schemas.openxmlformats.org/officeDocument/2006/relationships/image" Target="../media/image92.png"/><Relationship Id="rId7" Type="http://schemas.openxmlformats.org/officeDocument/2006/relationships/hyperlink" Target="https://mysteryscience.com/materials/material-properties" TargetMode="External"/><Relationship Id="rId8" Type="http://schemas.openxmlformats.org/officeDocument/2006/relationships/hyperlink" Target="https://mysteryscience.com/materials/material-properties" TargetMode="External"/><Relationship Id="rId20" Type="http://schemas.openxmlformats.org/officeDocument/2006/relationships/hyperlink" Target="http://www.mysteryscience.com/docs/ngss" TargetMode="External"/><Relationship Id="rId22" Type="http://schemas.openxmlformats.org/officeDocument/2006/relationships/slide" Target="/ppt/slides/slide2.xml"/><Relationship Id="rId21" Type="http://schemas.openxmlformats.org/officeDocument/2006/relationships/image" Target="../media/image1.png"/><Relationship Id="rId24" Type="http://schemas.openxmlformats.org/officeDocument/2006/relationships/image" Target="../media/image12.png"/><Relationship Id="rId23" Type="http://schemas.openxmlformats.org/officeDocument/2006/relationships/slide" Target="/ppt/slides/slide2.xml"/><Relationship Id="rId25" Type="http://schemas.openxmlformats.org/officeDocument/2006/relationships/hyperlink" Target="https://mysteryscience.com/materials/mystery-6/soil-properties/805" TargetMode="External"/><Relationship Id="rId11" Type="http://schemas.openxmlformats.org/officeDocument/2006/relationships/hyperlink" Target="https://mysteryscience.com/materials/mystery-2/classify-materials-insulators-properties/65" TargetMode="External"/><Relationship Id="rId10" Type="http://schemas.openxmlformats.org/officeDocument/2006/relationships/hyperlink" Target="https://mysteryscience.com/materials/mystery-1/materials-properties-engineering/64" TargetMode="External"/><Relationship Id="rId13" Type="http://schemas.openxmlformats.org/officeDocument/2006/relationships/hyperlink" Target="https://mysteryscience.com/materials/mystery-5/materials-properties-engineering/262" TargetMode="External"/><Relationship Id="rId12" Type="http://schemas.openxmlformats.org/officeDocument/2006/relationships/hyperlink" Target="https://mysteryscience.com/materials/mystery-2/classify-materials-insulators-properties/65" TargetMode="External"/><Relationship Id="rId15" Type="http://schemas.openxmlformats.org/officeDocument/2006/relationships/hyperlink" Target="https://mysteryscience.com/materials/mystery-6/soil-properties/805" TargetMode="External"/><Relationship Id="rId14" Type="http://schemas.openxmlformats.org/officeDocument/2006/relationships/hyperlink" Target="https://mysteryscience.com/materials/mystery-5/materials-properties-engineering/262" TargetMode="External"/><Relationship Id="rId17" Type="http://schemas.openxmlformats.org/officeDocument/2006/relationships/hyperlink" Target="https://mysteryscience.com/materials/mystery-2/classify-materials-insulators-properties/65" TargetMode="External"/><Relationship Id="rId16" Type="http://schemas.openxmlformats.org/officeDocument/2006/relationships/hyperlink" Target="https://mysteryscience.com/materials/mystery-6/soil-properties/805" TargetMode="External"/><Relationship Id="rId19" Type="http://schemas.openxmlformats.org/officeDocument/2006/relationships/hyperlink" Target="https://mysteryscience.com/materials/mystery-5/materials-properties-engineering/262" TargetMode="External"/><Relationship Id="rId18" Type="http://schemas.openxmlformats.org/officeDocument/2006/relationships/hyperlink" Target="https://mysteryscience.com/materials/mystery-1/materials-properties-engineering/6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02.png"/><Relationship Id="rId4" Type="http://schemas.openxmlformats.org/officeDocument/2006/relationships/image" Target="../media/image100.png"/><Relationship Id="rId9" Type="http://schemas.openxmlformats.org/officeDocument/2006/relationships/hyperlink" Target="https://mysteryscience.com/materials/mystery-3/heating-cooling-phases-of-matter/66" TargetMode="External"/><Relationship Id="rId5" Type="http://schemas.openxmlformats.org/officeDocument/2006/relationships/image" Target="../media/image104.png"/><Relationship Id="rId6" Type="http://schemas.openxmlformats.org/officeDocument/2006/relationships/hyperlink" Target="https://mysteryscience.com/materials/material-properties" TargetMode="External"/><Relationship Id="rId7" Type="http://schemas.openxmlformats.org/officeDocument/2006/relationships/hyperlink" Target="https://mysteryscience.com/materials/material-properties" TargetMode="External"/><Relationship Id="rId8" Type="http://schemas.openxmlformats.org/officeDocument/2006/relationships/hyperlink" Target="https://mysteryscience.com/materials/mystery-3/heating-cooling-phases-of-matter/66" TargetMode="External"/><Relationship Id="rId11" Type="http://schemas.openxmlformats.org/officeDocument/2006/relationships/hyperlink" Target="https://mysteryscience.com/materials/mystery-3/heating-cooling-phases-of-matter/66" TargetMode="External"/><Relationship Id="rId10" Type="http://schemas.openxmlformats.org/officeDocument/2006/relationships/hyperlink" Target="https://mysteryscience.com/materials/mystery-1/materials-properties-engineering/64" TargetMode="External"/><Relationship Id="rId13" Type="http://schemas.openxmlformats.org/officeDocument/2006/relationships/image" Target="../media/image1.png"/><Relationship Id="rId12" Type="http://schemas.openxmlformats.org/officeDocument/2006/relationships/hyperlink" Target="http://www.mysteryscience.com/docs/ngss" TargetMode="External"/><Relationship Id="rId15" Type="http://schemas.openxmlformats.org/officeDocument/2006/relationships/image" Target="../media/image12.png"/><Relationship Id="rId14" Type="http://schemas.openxmlformats.org/officeDocument/2006/relationships/slide" Target="/ppt/slides/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01.png"/><Relationship Id="rId4" Type="http://schemas.openxmlformats.org/officeDocument/2006/relationships/image" Target="../media/image97.png"/><Relationship Id="rId9" Type="http://schemas.openxmlformats.org/officeDocument/2006/relationships/slide" Target="/ppt/slides/slide28.xml"/><Relationship Id="rId5" Type="http://schemas.openxmlformats.org/officeDocument/2006/relationships/slide" Target="/ppt/slides/slide26.xml"/><Relationship Id="rId6" Type="http://schemas.openxmlformats.org/officeDocument/2006/relationships/hyperlink" Target="https://mysteryscience.com/animals/fossils-changing-environments" TargetMode="External"/><Relationship Id="rId7" Type="http://schemas.openxmlformats.org/officeDocument/2006/relationships/slide" Target="/ppt/slides/slide27.xml"/><Relationship Id="rId8" Type="http://schemas.openxmlformats.org/officeDocument/2006/relationships/hyperlink" Target="https://mysteryscience.com/circle-of-life/life-cycles" TargetMode="External"/><Relationship Id="rId20" Type="http://schemas.openxmlformats.org/officeDocument/2006/relationships/hyperlink" Target="https://mysteryscience.com/animal-secrets/animal-needs" TargetMode="External"/><Relationship Id="rId22" Type="http://schemas.openxmlformats.org/officeDocument/2006/relationships/image" Target="../media/image109.png"/><Relationship Id="rId21" Type="http://schemas.openxmlformats.org/officeDocument/2006/relationships/image" Target="../media/image99.png"/><Relationship Id="rId24" Type="http://schemas.openxmlformats.org/officeDocument/2006/relationships/hyperlink" Target="http://www.mysteryscience.com/docs/ngss" TargetMode="External"/><Relationship Id="rId23" Type="http://schemas.openxmlformats.org/officeDocument/2006/relationships/image" Target="../media/image105.png"/><Relationship Id="rId26" Type="http://schemas.openxmlformats.org/officeDocument/2006/relationships/slide" Target="/ppt/slides/slide2.xml"/><Relationship Id="rId25" Type="http://schemas.openxmlformats.org/officeDocument/2006/relationships/image" Target="../media/image1.png"/><Relationship Id="rId28" Type="http://schemas.openxmlformats.org/officeDocument/2006/relationships/hyperlink" Target="https://support.mysteryscience.com/hc/en-us/articles/49909457748755-What-s-new-in-Mystery-Science-for-Summer-2026" TargetMode="External"/><Relationship Id="rId27" Type="http://schemas.openxmlformats.org/officeDocument/2006/relationships/image" Target="../media/image12.png"/><Relationship Id="rId11" Type="http://schemas.openxmlformats.org/officeDocument/2006/relationships/slide" Target="/ppt/slides/slide30.xml"/><Relationship Id="rId10" Type="http://schemas.openxmlformats.org/officeDocument/2006/relationships/hyperlink" Target="https://mysteryscience.com/selection/heredity-survival-selection" TargetMode="External"/><Relationship Id="rId13" Type="http://schemas.openxmlformats.org/officeDocument/2006/relationships/slide" Target="/ppt/slides/slide32.xml"/><Relationship Id="rId12" Type="http://schemas.openxmlformats.org/officeDocument/2006/relationships/hyperlink" Target="https://mysteryscience.com/weather/weather-climate" TargetMode="External"/><Relationship Id="rId15" Type="http://schemas.openxmlformats.org/officeDocument/2006/relationships/hyperlink" Target="http://mysteryscience.com/anchor" TargetMode="External"/><Relationship Id="rId14" Type="http://schemas.openxmlformats.org/officeDocument/2006/relationships/hyperlink" Target="https://mysteryscience.com/forces/forces-motion-magnets" TargetMode="External"/><Relationship Id="rId17" Type="http://schemas.openxmlformats.org/officeDocument/2006/relationships/hyperlink" Target="http://mysteryscience.com/anchor" TargetMode="External"/><Relationship Id="rId16" Type="http://schemas.openxmlformats.org/officeDocument/2006/relationships/hyperlink" Target="http://mysteryscience.com/anchor" TargetMode="External"/><Relationship Id="rId19" Type="http://schemas.openxmlformats.org/officeDocument/2006/relationships/hyperlink" Target="http://mysteryscience.com/anchor" TargetMode="External"/><Relationship Id="rId18" Type="http://schemas.openxmlformats.org/officeDocument/2006/relationships/hyperlink" Target="http://mysteryscience.com/ancho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 Id="rId3" Type="http://schemas.openxmlformats.org/officeDocument/2006/relationships/image" Target="../media/image107.png"/><Relationship Id="rId4" Type="http://schemas.openxmlformats.org/officeDocument/2006/relationships/image" Target="../media/image115.jpg"/><Relationship Id="rId9" Type="http://schemas.openxmlformats.org/officeDocument/2006/relationships/hyperlink" Target="https://mysteryscience.com/animals/mystery-2/fossil-evidence-dinosaurs/967" TargetMode="External"/><Relationship Id="rId5" Type="http://schemas.openxmlformats.org/officeDocument/2006/relationships/image" Target="../media/image113.png"/><Relationship Id="rId6" Type="http://schemas.openxmlformats.org/officeDocument/2006/relationships/hyperlink" Target="https://mysteryscience.com/animals/mystery-1/habitats-fossils-environments-over-time/379" TargetMode="External"/><Relationship Id="rId7" Type="http://schemas.openxmlformats.org/officeDocument/2006/relationships/hyperlink" Target="https://mysteryscience.com/animals/mystery-1/habitats-fossils-environments-over-time/379" TargetMode="External"/><Relationship Id="rId8" Type="http://schemas.openxmlformats.org/officeDocument/2006/relationships/hyperlink" Target="https://mysteryscience.com/animals/mystery-2/fossil-evidence-dinosaurs/967" TargetMode="External"/><Relationship Id="rId20" Type="http://schemas.openxmlformats.org/officeDocument/2006/relationships/slide" Target="/ppt/slides/slide2.xml"/><Relationship Id="rId21" Type="http://schemas.openxmlformats.org/officeDocument/2006/relationships/image" Target="../media/image12.png"/><Relationship Id="rId11" Type="http://schemas.openxmlformats.org/officeDocument/2006/relationships/hyperlink" Target="https://mysteryscience.com/animals/mystery-2/fossil-evidence-dinosaurs/967" TargetMode="External"/><Relationship Id="rId10" Type="http://schemas.openxmlformats.org/officeDocument/2006/relationships/hyperlink" Target="https://mysteryscience.com/animals/mystery-3/fossil-evidence-trace-fossils-animal-behavior/417" TargetMode="External"/><Relationship Id="rId13" Type="http://schemas.openxmlformats.org/officeDocument/2006/relationships/hyperlink" Target="https://mysteryscience.com/animals/mystery-3/fossil-evidence-trace-fossils-animal-behavior/417" TargetMode="External"/><Relationship Id="rId12" Type="http://schemas.openxmlformats.org/officeDocument/2006/relationships/hyperlink" Target="https://mysteryscience.com/animals/mystery-1/habitats-fossils-environments-over-time/379" TargetMode="External"/><Relationship Id="rId15" Type="http://schemas.openxmlformats.org/officeDocument/2006/relationships/hyperlink" Target="https://mysteryscience.com/animals/fossils-animal-survival-heredity" TargetMode="External"/><Relationship Id="rId14" Type="http://schemas.openxmlformats.org/officeDocument/2006/relationships/hyperlink" Target="https://mysteryscience.com/animals/fossils-animal-survival-heredity" TargetMode="External"/><Relationship Id="rId17" Type="http://schemas.openxmlformats.org/officeDocument/2006/relationships/hyperlink" Target="http://www.mysteryscience.com/docs/ngss" TargetMode="External"/><Relationship Id="rId16" Type="http://schemas.openxmlformats.org/officeDocument/2006/relationships/hyperlink" Target="https://mysteryscience.com/animals/fossils-animal-survival-heredity" TargetMode="External"/><Relationship Id="rId19" Type="http://schemas.openxmlformats.org/officeDocument/2006/relationships/slide" Target="/ppt/slides/slide2.xml"/><Relationship Id="rId18"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 Id="rId3" Type="http://schemas.openxmlformats.org/officeDocument/2006/relationships/image" Target="../media/image111.png"/><Relationship Id="rId4" Type="http://schemas.openxmlformats.org/officeDocument/2006/relationships/image" Target="../media/image112.png"/><Relationship Id="rId9" Type="http://schemas.openxmlformats.org/officeDocument/2006/relationships/hyperlink" Target="https://mysteryscience.com/circle-of-life/mystery-1/animal-life-cycles/822" TargetMode="External"/><Relationship Id="rId5" Type="http://schemas.openxmlformats.org/officeDocument/2006/relationships/image" Target="../media/image114.png"/><Relationship Id="rId6" Type="http://schemas.openxmlformats.org/officeDocument/2006/relationships/image" Target="../media/image120.png"/><Relationship Id="rId7" Type="http://schemas.openxmlformats.org/officeDocument/2006/relationships/image" Target="../media/image110.png"/><Relationship Id="rId8" Type="http://schemas.openxmlformats.org/officeDocument/2006/relationships/hyperlink" Target="https://mysteryscience.com/circle-of-life/mystery-1/animal-life-cycles/822" TargetMode="External"/><Relationship Id="rId20" Type="http://schemas.openxmlformats.org/officeDocument/2006/relationships/hyperlink" Target="https://mysteryscience.com/circle-of-life/mystery-3/pollination-plant-reproduction/91" TargetMode="External"/><Relationship Id="rId22" Type="http://schemas.openxmlformats.org/officeDocument/2006/relationships/hyperlink" Target="https://mysteryscience.com/circle-of-life/life-cycles" TargetMode="External"/><Relationship Id="rId21" Type="http://schemas.openxmlformats.org/officeDocument/2006/relationships/hyperlink" Target="https://mysteryscience.com/circle-of-life/life-cycles" TargetMode="External"/><Relationship Id="rId24" Type="http://schemas.openxmlformats.org/officeDocument/2006/relationships/hyperlink" Target="http://www.mysteryscience.com/docs/ngss" TargetMode="External"/><Relationship Id="rId23" Type="http://schemas.openxmlformats.org/officeDocument/2006/relationships/hyperlink" Target="https://mysteryscience.com/circle-of-life/mystery-4/fruit-seeds-plant-reproduction/89" TargetMode="External"/><Relationship Id="rId26" Type="http://schemas.openxmlformats.org/officeDocument/2006/relationships/image" Target="../media/image1.png"/><Relationship Id="rId25" Type="http://schemas.openxmlformats.org/officeDocument/2006/relationships/hyperlink" Target="https://mysteryscience.com/circle-of-life/mystery-3/plant-life-cycles/832" TargetMode="External"/><Relationship Id="rId28" Type="http://schemas.openxmlformats.org/officeDocument/2006/relationships/slide" Target="/ppt/slides/slide2.xml"/><Relationship Id="rId27" Type="http://schemas.openxmlformats.org/officeDocument/2006/relationships/slide" Target="/ppt/slides/slide2.xml"/><Relationship Id="rId29" Type="http://schemas.openxmlformats.org/officeDocument/2006/relationships/image" Target="../media/image12.png"/><Relationship Id="rId11" Type="http://schemas.openxmlformats.org/officeDocument/2006/relationships/hyperlink" Target="https://mysteryscience.com/circle-of-life/mystery-2/environmental-change-engineering/266" TargetMode="External"/><Relationship Id="rId10" Type="http://schemas.openxmlformats.org/officeDocument/2006/relationships/hyperlink" Target="https://mysteryscience.com/circle-of-life/mystery-2/environmental-change-engineering/266" TargetMode="External"/><Relationship Id="rId13" Type="http://schemas.openxmlformats.org/officeDocument/2006/relationships/hyperlink" Target="https://mysteryscience.com/circle-of-life/mystery-3/pollination-plant-reproduction/91" TargetMode="External"/><Relationship Id="rId12" Type="http://schemas.openxmlformats.org/officeDocument/2006/relationships/hyperlink" Target="https://mysteryscience.com/circle-of-life/mystery-3/pollination-plant-reproduction/91" TargetMode="External"/><Relationship Id="rId15" Type="http://schemas.openxmlformats.org/officeDocument/2006/relationships/hyperlink" Target="https://mysteryscience.com/circle-of-life/mystery-4/fruit-seeds-plant-reproduction/89" TargetMode="External"/><Relationship Id="rId14" Type="http://schemas.openxmlformats.org/officeDocument/2006/relationships/hyperlink" Target="https://mysteryscience.com/circle-of-life/mystery-4/fruit-seeds-plant-reproduction/89" TargetMode="External"/><Relationship Id="rId17" Type="http://schemas.openxmlformats.org/officeDocument/2006/relationships/hyperlink" Target="https://mysteryscience.com/circle-of-life/mystery-3/plant-life-cycles/832" TargetMode="External"/><Relationship Id="rId16" Type="http://schemas.openxmlformats.org/officeDocument/2006/relationships/hyperlink" Target="https://mysteryscience.com/circle-of-life/mystery-3/plant-life-cycles/832" TargetMode="External"/><Relationship Id="rId19" Type="http://schemas.openxmlformats.org/officeDocument/2006/relationships/hyperlink" Target="https://mysteryscience.com/circle-of-life/mystery-1/animal-life-cycles/822" TargetMode="External"/><Relationship Id="rId18" Type="http://schemas.openxmlformats.org/officeDocument/2006/relationships/hyperlink" Target="https://mysteryscience.com/circle-of-life/mystery-2/environmental-change-engineering/266"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8.xml"/><Relationship Id="rId3" Type="http://schemas.openxmlformats.org/officeDocument/2006/relationships/hyperlink" Target="https://mysteryscience.com/selection/heredity-survival-selection" TargetMode="External"/><Relationship Id="rId4" Type="http://schemas.openxmlformats.org/officeDocument/2006/relationships/hyperlink" Target="https://mysteryscience.com/selection/heredity-survival-selection" TargetMode="External"/><Relationship Id="rId9" Type="http://schemas.openxmlformats.org/officeDocument/2006/relationships/image" Target="../media/image1.png"/><Relationship Id="rId5" Type="http://schemas.openxmlformats.org/officeDocument/2006/relationships/hyperlink" Target="https://mysteryscience.com/selection/heredity-survival-selection" TargetMode="External"/><Relationship Id="rId6" Type="http://schemas.openxmlformats.org/officeDocument/2006/relationships/hyperlink" Target="https://mysteryscience.com/selection/heredity-survival-selection" TargetMode="External"/><Relationship Id="rId7" Type="http://schemas.openxmlformats.org/officeDocument/2006/relationships/hyperlink" Target="https://mysteryscience.com/selection/heredity-survival-selection" TargetMode="External"/><Relationship Id="rId8" Type="http://schemas.openxmlformats.org/officeDocument/2006/relationships/hyperlink" Target="http://www.mysteryscience.com/docs/ngss" TargetMode="External"/><Relationship Id="rId20" Type="http://schemas.openxmlformats.org/officeDocument/2006/relationships/hyperlink" Target="https://mysteryscience.com/selection/mystery-3/trait-variation-survival-natural-selection/1176" TargetMode="External"/><Relationship Id="rId11" Type="http://schemas.openxmlformats.org/officeDocument/2006/relationships/image" Target="../media/image12.png"/><Relationship Id="rId10" Type="http://schemas.openxmlformats.org/officeDocument/2006/relationships/slide" Target="/ppt/slides/slide2.xml"/><Relationship Id="rId13" Type="http://schemas.openxmlformats.org/officeDocument/2006/relationships/image" Target="../media/image141.png"/><Relationship Id="rId12" Type="http://schemas.openxmlformats.org/officeDocument/2006/relationships/image" Target="../media/image121.png"/><Relationship Id="rId15" Type="http://schemas.openxmlformats.org/officeDocument/2006/relationships/hyperlink" Target="https://mysteryscience.com/selection/mystery-1/traits-inheritance/1137" TargetMode="External"/><Relationship Id="rId14" Type="http://schemas.openxmlformats.org/officeDocument/2006/relationships/image" Target="../media/image123.png"/><Relationship Id="rId17" Type="http://schemas.openxmlformats.org/officeDocument/2006/relationships/hyperlink" Target="https://mysteryscience.com/selection/mystery-3/trait-variation-survival-natural-selection/1176" TargetMode="External"/><Relationship Id="rId16" Type="http://schemas.openxmlformats.org/officeDocument/2006/relationships/hyperlink" Target="https://mysteryscience.com/selection/mystery-2/trait-variation-inheritance-artificial-selection/1139" TargetMode="External"/><Relationship Id="rId19" Type="http://schemas.openxmlformats.org/officeDocument/2006/relationships/hyperlink" Target="https://mysteryscience.com/selection/mystery-2/trait-variation-inheritance-artificial-selection/1139" TargetMode="External"/><Relationship Id="rId18" Type="http://schemas.openxmlformats.org/officeDocument/2006/relationships/hyperlink" Target="https://mysteryscience.com/selection/mystery-1/traits-inheritance/1137"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9.xml"/><Relationship Id="rId3" Type="http://schemas.openxmlformats.org/officeDocument/2006/relationships/image" Target="../media/image124.png"/><Relationship Id="rId4" Type="http://schemas.openxmlformats.org/officeDocument/2006/relationships/image" Target="../media/image117.png"/><Relationship Id="rId9" Type="http://schemas.openxmlformats.org/officeDocument/2006/relationships/hyperlink" Target="https://mysteryscience.com/selection/heredity-survival-selection" TargetMode="External"/><Relationship Id="rId5" Type="http://schemas.openxmlformats.org/officeDocument/2006/relationships/hyperlink" Target="https://mysteryscience.com/animals/mystery-8/traits-environmental-variation/267" TargetMode="External"/><Relationship Id="rId6" Type="http://schemas.openxmlformats.org/officeDocument/2006/relationships/hyperlink" Target="https://mysteryscience.com/selection/heredity-survival-selection" TargetMode="External"/><Relationship Id="rId7" Type="http://schemas.openxmlformats.org/officeDocument/2006/relationships/hyperlink" Target="https://mysteryscience.com/selection/heredity-survival-selection" TargetMode="External"/><Relationship Id="rId8" Type="http://schemas.openxmlformats.org/officeDocument/2006/relationships/hyperlink" Target="https://mysteryscience.com/selection/heredity-survival-selection" TargetMode="External"/><Relationship Id="rId11" Type="http://schemas.openxmlformats.org/officeDocument/2006/relationships/hyperlink" Target="https://mysteryscience.com/animals/mystery-8/traits-environmental-variation/267" TargetMode="External"/><Relationship Id="rId10" Type="http://schemas.openxmlformats.org/officeDocument/2006/relationships/hyperlink" Target="https://mysteryscience.com/selection/heredity-survival-selection" TargetMode="External"/><Relationship Id="rId13" Type="http://schemas.openxmlformats.org/officeDocument/2006/relationships/hyperlink" Target="https://support.mysteryscience.com/hc/en-us/articles/49909457748755-What-s-new-in-Mystery-Science-for-Summer-2026" TargetMode="External"/><Relationship Id="rId12" Type="http://schemas.openxmlformats.org/officeDocument/2006/relationships/hyperlink" Target="http://www.mysteryscience.com/docs/ngss" TargetMode="External"/><Relationship Id="rId15" Type="http://schemas.openxmlformats.org/officeDocument/2006/relationships/slide" Target="/ppt/slides/slide2.xml"/><Relationship Id="rId14" Type="http://schemas.openxmlformats.org/officeDocument/2006/relationships/image" Target="../media/image1.png"/><Relationship Id="rId16"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 Id="rId3" Type="http://schemas.openxmlformats.org/officeDocument/2006/relationships/image" Target="../media/image119.png"/><Relationship Id="rId4" Type="http://schemas.openxmlformats.org/officeDocument/2006/relationships/image" Target="../media/image97.png"/><Relationship Id="rId9" Type="http://schemas.openxmlformats.org/officeDocument/2006/relationships/hyperlink" Target="https://mysteryscience.com/weather/mystery-2/local-weather-patterns-weather-prediction/47" TargetMode="External"/><Relationship Id="rId5" Type="http://schemas.openxmlformats.org/officeDocument/2006/relationships/image" Target="../media/image118.png"/><Relationship Id="rId6" Type="http://schemas.openxmlformats.org/officeDocument/2006/relationships/hyperlink" Target="https://mysteryscience.com/weather/mystery-1/water-cycle-phases-of-matter/46" TargetMode="External"/><Relationship Id="rId7" Type="http://schemas.openxmlformats.org/officeDocument/2006/relationships/hyperlink" Target="https://mysteryscience.com/weather/mystery-1/water-cycle-phases-of-matter/46" TargetMode="External"/><Relationship Id="rId8" Type="http://schemas.openxmlformats.org/officeDocument/2006/relationships/hyperlink" Target="https://mysteryscience.com/weather/mystery-2/local-weather-patterns-weather-prediction/47" TargetMode="External"/><Relationship Id="rId20" Type="http://schemas.openxmlformats.org/officeDocument/2006/relationships/slide" Target="/ppt/slides/slide2.xml"/><Relationship Id="rId21" Type="http://schemas.openxmlformats.org/officeDocument/2006/relationships/image" Target="../media/image12.png"/><Relationship Id="rId11" Type="http://schemas.openxmlformats.org/officeDocument/2006/relationships/hyperlink" Target="https://mysteryscience.com/weather/mystery-3/seasonal-weather-patterns/828" TargetMode="External"/><Relationship Id="rId10" Type="http://schemas.openxmlformats.org/officeDocument/2006/relationships/hyperlink" Target="https://mysteryscience.com/weather/mystery-3/seasonal-weather-patterns/828" TargetMode="External"/><Relationship Id="rId13" Type="http://schemas.openxmlformats.org/officeDocument/2006/relationships/hyperlink" Target="https://mysteryscience.com/weather/mystery-1/water-cycle-phases-of-matter/46" TargetMode="External"/><Relationship Id="rId12" Type="http://schemas.openxmlformats.org/officeDocument/2006/relationships/hyperlink" Target="https://mysteryscience.com/weather/mystery-2/local-weather-patterns-weather-prediction/47" TargetMode="External"/><Relationship Id="rId15" Type="http://schemas.openxmlformats.org/officeDocument/2006/relationships/hyperlink" Target="https://mysteryscience.com/weather/weather-climate" TargetMode="External"/><Relationship Id="rId14" Type="http://schemas.openxmlformats.org/officeDocument/2006/relationships/hyperlink" Target="https://mysteryscience.com/weather/mystery-3/seasonal-weather-patterns/828" TargetMode="External"/><Relationship Id="rId17" Type="http://schemas.openxmlformats.org/officeDocument/2006/relationships/hyperlink" Target="http://www.mysteryscience.com/docs/ngss" TargetMode="External"/><Relationship Id="rId16" Type="http://schemas.openxmlformats.org/officeDocument/2006/relationships/hyperlink" Target="https://mysteryscience.com/weather/weather-climate" TargetMode="External"/><Relationship Id="rId19" Type="http://schemas.openxmlformats.org/officeDocument/2006/relationships/slide" Target="/ppt/slides/slide2.xml"/><Relationship Id="rId18"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 Id="rId3" Type="http://schemas.openxmlformats.org/officeDocument/2006/relationships/image" Target="../media/image135.png"/><Relationship Id="rId4" Type="http://schemas.openxmlformats.org/officeDocument/2006/relationships/image" Target="../media/image122.png"/><Relationship Id="rId9" Type="http://schemas.openxmlformats.org/officeDocument/2006/relationships/hyperlink" Target="https://mysteryscience.com/weather/mystery-4/natural-hazards-engineering/153" TargetMode="External"/><Relationship Id="rId5" Type="http://schemas.openxmlformats.org/officeDocument/2006/relationships/hyperlink" Target="https://mysteryscience.com/weather/mystery-3/climate-geography-global-weather-patterns/98" TargetMode="External"/><Relationship Id="rId6" Type="http://schemas.openxmlformats.org/officeDocument/2006/relationships/hyperlink" Target="https://mysteryscience.com/weather/mystery-3/climate-geography-global-weather-patterns/98" TargetMode="External"/><Relationship Id="rId7" Type="http://schemas.openxmlformats.org/officeDocument/2006/relationships/hyperlink" Target="https://mysteryscience.com/weather/mystery-4/natural-hazards-engineering/153" TargetMode="External"/><Relationship Id="rId8" Type="http://schemas.openxmlformats.org/officeDocument/2006/relationships/hyperlink" Target="https://mysteryscience.com/weather/mystery-4/natural-hazards-engineering/153" TargetMode="External"/><Relationship Id="rId11" Type="http://schemas.openxmlformats.org/officeDocument/2006/relationships/hyperlink" Target="https://mysteryscience.com/weather/weather-climate" TargetMode="External"/><Relationship Id="rId10" Type="http://schemas.openxmlformats.org/officeDocument/2006/relationships/hyperlink" Target="https://mysteryscience.com/weather/mystery-3/climate-geography-global-weather-patterns/98" TargetMode="External"/><Relationship Id="rId13" Type="http://schemas.openxmlformats.org/officeDocument/2006/relationships/hyperlink" Target="http://www.mysteryscience.com/docs/ngss" TargetMode="External"/><Relationship Id="rId12" Type="http://schemas.openxmlformats.org/officeDocument/2006/relationships/hyperlink" Target="https://mysteryscience.com/weather/weather-climate" TargetMode="External"/><Relationship Id="rId15" Type="http://schemas.openxmlformats.org/officeDocument/2006/relationships/slide" Target="/ppt/slides/slide2.xml"/><Relationship Id="rId14" Type="http://schemas.openxmlformats.org/officeDocument/2006/relationships/image" Target="../media/image1.png"/><Relationship Id="rId17" Type="http://schemas.openxmlformats.org/officeDocument/2006/relationships/image" Target="../media/image12.png"/><Relationship Id="rId16" Type="http://schemas.openxmlformats.org/officeDocument/2006/relationships/slide" Target="/ppt/slides/slid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143.jpg"/><Relationship Id="rId4" Type="http://schemas.openxmlformats.org/officeDocument/2006/relationships/image" Target="../media/image133.png"/><Relationship Id="rId9" Type="http://schemas.openxmlformats.org/officeDocument/2006/relationships/hyperlink" Target="https://mysteryscience.com/forces/mystery-2/balanced-forces-engineering/43" TargetMode="External"/><Relationship Id="rId5" Type="http://schemas.openxmlformats.org/officeDocument/2006/relationships/image" Target="../media/image127.png"/><Relationship Id="rId6" Type="http://schemas.openxmlformats.org/officeDocument/2006/relationships/hyperlink" Target="https://mysteryscience.com/forces/mystery-1/balanced-unbalanced-forces/111" TargetMode="External"/><Relationship Id="rId7" Type="http://schemas.openxmlformats.org/officeDocument/2006/relationships/hyperlink" Target="https://mysteryscience.com/forces/mystery-1/balanced-unbalanced-forces/111" TargetMode="External"/><Relationship Id="rId8" Type="http://schemas.openxmlformats.org/officeDocument/2006/relationships/hyperlink" Target="https://mysteryscience.com/forces/mystery-2/balanced-forces-engineering/43" TargetMode="External"/><Relationship Id="rId20" Type="http://schemas.openxmlformats.org/officeDocument/2006/relationships/hyperlink" Target="https://mysteryscience.com/forces/forces-motion-magnets" TargetMode="External"/><Relationship Id="rId22" Type="http://schemas.openxmlformats.org/officeDocument/2006/relationships/image" Target="../media/image1.png"/><Relationship Id="rId21" Type="http://schemas.openxmlformats.org/officeDocument/2006/relationships/hyperlink" Target="http://www.mysteryscience.com/docs/ngss" TargetMode="External"/><Relationship Id="rId24" Type="http://schemas.openxmlformats.org/officeDocument/2006/relationships/slide" Target="/ppt/slides/slide2.xml"/><Relationship Id="rId23" Type="http://schemas.openxmlformats.org/officeDocument/2006/relationships/slide" Target="/ppt/slides/slide2.xml"/><Relationship Id="rId25" Type="http://schemas.openxmlformats.org/officeDocument/2006/relationships/image" Target="../media/image12.png"/><Relationship Id="rId11" Type="http://schemas.openxmlformats.org/officeDocument/2006/relationships/hyperlink" Target="https://mysteryscience.com/forces/mystery-3/patterns-of-motion-gravity-friction/1000" TargetMode="External"/><Relationship Id="rId10" Type="http://schemas.openxmlformats.org/officeDocument/2006/relationships/hyperlink" Target="https://mysteryscience.com/forces/mystery-3/patterns-of-motion-gravity-friction/1000" TargetMode="External"/><Relationship Id="rId13" Type="http://schemas.openxmlformats.org/officeDocument/2006/relationships/hyperlink" Target="https://mysteryscience.com/forces/mystery-3/patterns-of-motion-gravity-friction/1000" TargetMode="External"/><Relationship Id="rId12" Type="http://schemas.openxmlformats.org/officeDocument/2006/relationships/hyperlink" Target="https://mysteryscience.com/forces/mystery-3/patterns-of-motion-gravity-friction/1000" TargetMode="External"/><Relationship Id="rId15" Type="http://schemas.openxmlformats.org/officeDocument/2006/relationships/hyperlink" Target="https://mysteryscience.com/forces/mystery-1/balanced-unbalanced-forces/111" TargetMode="External"/><Relationship Id="rId14" Type="http://schemas.openxmlformats.org/officeDocument/2006/relationships/hyperlink" Target="https://mysteryscience.com/forces/mystery-2/balanced-forces-engineering/43" TargetMode="External"/><Relationship Id="rId17" Type="http://schemas.openxmlformats.org/officeDocument/2006/relationships/hyperlink" Target="https://mysteryscience.com/forces/forces-motion-magnets" TargetMode="External"/><Relationship Id="rId16" Type="http://schemas.openxmlformats.org/officeDocument/2006/relationships/hyperlink" Target="https://mysteryscience.com/forces/mystery-3/patterns-of-motion-gravity-friction/1000" TargetMode="External"/><Relationship Id="rId19" Type="http://schemas.openxmlformats.org/officeDocument/2006/relationships/hyperlink" Target="https://mysteryscience.com/forces/forces-motion-magnets" TargetMode="External"/><Relationship Id="rId18" Type="http://schemas.openxmlformats.org/officeDocument/2006/relationships/hyperlink" Target="https://mysteryscience.com/forces/forces-motion-magnet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3.xml"/><Relationship Id="rId3" Type="http://schemas.openxmlformats.org/officeDocument/2006/relationships/image" Target="../media/image137.png"/><Relationship Id="rId4" Type="http://schemas.openxmlformats.org/officeDocument/2006/relationships/image" Target="../media/image126.png"/><Relationship Id="rId9" Type="http://schemas.openxmlformats.org/officeDocument/2006/relationships/hyperlink" Target="https://mysteryscience.com/forces/mystery-5/magnets-engineering/151" TargetMode="External"/><Relationship Id="rId5" Type="http://schemas.openxmlformats.org/officeDocument/2006/relationships/hyperlink" Target="https://mysteryscience.com/forces/mystery-4/magnets-forces/45" TargetMode="External"/><Relationship Id="rId6" Type="http://schemas.openxmlformats.org/officeDocument/2006/relationships/hyperlink" Target="https://mysteryscience.com/forces/mystery-4/magnets-forces/45" TargetMode="External"/><Relationship Id="rId7" Type="http://schemas.openxmlformats.org/officeDocument/2006/relationships/hyperlink" Target="https://mysteryscience.com/forces/mystery-5/magnets-engineering/151" TargetMode="External"/><Relationship Id="rId8" Type="http://schemas.openxmlformats.org/officeDocument/2006/relationships/hyperlink" Target="https://mysteryscience.com/forces/mystery-5/magnets-engineering/151" TargetMode="External"/><Relationship Id="rId11" Type="http://schemas.openxmlformats.org/officeDocument/2006/relationships/hyperlink" Target="https://mysteryscience.com/forces/forces-motion-magnets" TargetMode="External"/><Relationship Id="rId10" Type="http://schemas.openxmlformats.org/officeDocument/2006/relationships/hyperlink" Target="https://mysteryscience.com/forces/mystery-4/magnets-forces/45" TargetMode="External"/><Relationship Id="rId13" Type="http://schemas.openxmlformats.org/officeDocument/2006/relationships/hyperlink" Target="https://mysteryscience.com/forces/forces-motion-magnets" TargetMode="External"/><Relationship Id="rId12" Type="http://schemas.openxmlformats.org/officeDocument/2006/relationships/hyperlink" Target="https://mysteryscience.com/forces/forces-motion-magnets" TargetMode="External"/><Relationship Id="rId15" Type="http://schemas.openxmlformats.org/officeDocument/2006/relationships/hyperlink" Target="http://www.mysteryscience.com/docs/ngss" TargetMode="External"/><Relationship Id="rId14" Type="http://schemas.openxmlformats.org/officeDocument/2006/relationships/hyperlink" Target="https://mysteryscience.com/forces/forces-motion-magnets" TargetMode="External"/><Relationship Id="rId17" Type="http://schemas.openxmlformats.org/officeDocument/2006/relationships/slide" Target="/ppt/slides/slide2.xml"/><Relationship Id="rId16" Type="http://schemas.openxmlformats.org/officeDocument/2006/relationships/image" Target="../media/image1.png"/><Relationship Id="rId19" Type="http://schemas.openxmlformats.org/officeDocument/2006/relationships/image" Target="../media/image12.png"/><Relationship Id="rId18" Type="http://schemas.openxmlformats.org/officeDocument/2006/relationships/slide" Target="/ppt/slides/slid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 Id="rId3" Type="http://schemas.openxmlformats.org/officeDocument/2006/relationships/slide" Target="/ppt/slides/slide35.xml"/><Relationship Id="rId4" Type="http://schemas.openxmlformats.org/officeDocument/2006/relationships/hyperlink" Target="https://mysteryscience.com/body/human-body-vision-the-brain" TargetMode="External"/><Relationship Id="rId9" Type="http://schemas.openxmlformats.org/officeDocument/2006/relationships/slide" Target="/ppt/slides/slide38.xml"/><Relationship Id="rId5" Type="http://schemas.openxmlformats.org/officeDocument/2006/relationships/slide" Target="/ppt/slides/slide36.xml"/><Relationship Id="rId6" Type="http://schemas.openxmlformats.org/officeDocument/2006/relationships/hyperlink" Target="https://mysteryscience.com/adaptations/animal-plant-adaptations" TargetMode="External"/><Relationship Id="rId7" Type="http://schemas.openxmlformats.org/officeDocument/2006/relationships/slide" Target="/ppt/slides/slide37.xml"/><Relationship Id="rId8" Type="http://schemas.openxmlformats.org/officeDocument/2006/relationships/hyperlink" Target="https://mysteryscience.com/rocks/earth-s-features-processes" TargetMode="External"/><Relationship Id="rId31" Type="http://schemas.openxmlformats.org/officeDocument/2006/relationships/image" Target="../media/image12.png"/><Relationship Id="rId30" Type="http://schemas.openxmlformats.org/officeDocument/2006/relationships/slide" Target="/ppt/slides/slide2.xml"/><Relationship Id="rId20" Type="http://schemas.openxmlformats.org/officeDocument/2006/relationships/hyperlink" Target="http://mysteryscience.com/anchor" TargetMode="External"/><Relationship Id="rId22" Type="http://schemas.openxmlformats.org/officeDocument/2006/relationships/hyperlink" Target="http://www.mysteryscience.com/docs/ngss" TargetMode="External"/><Relationship Id="rId21" Type="http://schemas.openxmlformats.org/officeDocument/2006/relationships/hyperlink" Target="http://mysteryscience.com/anchor" TargetMode="External"/><Relationship Id="rId24" Type="http://schemas.openxmlformats.org/officeDocument/2006/relationships/image" Target="../media/image129.png"/><Relationship Id="rId23" Type="http://schemas.openxmlformats.org/officeDocument/2006/relationships/image" Target="../media/image130.png"/><Relationship Id="rId26" Type="http://schemas.openxmlformats.org/officeDocument/2006/relationships/image" Target="../media/image140.png"/><Relationship Id="rId25" Type="http://schemas.openxmlformats.org/officeDocument/2006/relationships/image" Target="../media/image144.png"/><Relationship Id="rId28" Type="http://schemas.openxmlformats.org/officeDocument/2006/relationships/image" Target="../media/image128.png"/><Relationship Id="rId27" Type="http://schemas.openxmlformats.org/officeDocument/2006/relationships/image" Target="../media/image145.jpg"/><Relationship Id="rId29" Type="http://schemas.openxmlformats.org/officeDocument/2006/relationships/image" Target="../media/image1.png"/><Relationship Id="rId11" Type="http://schemas.openxmlformats.org/officeDocument/2006/relationships/slide" Target="/ppt/slides/slide39.xml"/><Relationship Id="rId10" Type="http://schemas.openxmlformats.org/officeDocument/2006/relationships/hyperlink" Target="https://mysteryscience.com/waves/sound-waves-communication" TargetMode="External"/><Relationship Id="rId13" Type="http://schemas.openxmlformats.org/officeDocument/2006/relationships/slide" Target="/ppt/slides/slide41.xml"/><Relationship Id="rId12" Type="http://schemas.openxmlformats.org/officeDocument/2006/relationships/hyperlink" Target="https://mysteryscience.com/energy/energy-energy-transfer-electricity" TargetMode="External"/><Relationship Id="rId15" Type="http://schemas.openxmlformats.org/officeDocument/2006/relationships/hyperlink" Target="https://mysteryscience.com/electricity/electricity-light-heat" TargetMode="External"/><Relationship Id="rId14" Type="http://schemas.openxmlformats.org/officeDocument/2006/relationships/slide" Target="/ppt/slides/slide41.xml"/><Relationship Id="rId17" Type="http://schemas.openxmlformats.org/officeDocument/2006/relationships/hyperlink" Target="http://mysteryscience.com/anchor" TargetMode="External"/><Relationship Id="rId16" Type="http://schemas.openxmlformats.org/officeDocument/2006/relationships/hyperlink" Target="http://mysteryscience.com/anchor" TargetMode="External"/><Relationship Id="rId19" Type="http://schemas.openxmlformats.org/officeDocument/2006/relationships/hyperlink" Target="http://mysteryscience.com/anchor" TargetMode="External"/><Relationship Id="rId18" Type="http://schemas.openxmlformats.org/officeDocument/2006/relationships/hyperlink" Target="http://mysteryscience.com/anchor"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51.png"/><Relationship Id="rId4" Type="http://schemas.openxmlformats.org/officeDocument/2006/relationships/image" Target="../media/image142.png"/><Relationship Id="rId9" Type="http://schemas.openxmlformats.org/officeDocument/2006/relationships/hyperlink" Target="https://mysteryscience.com/body/mystery-2/light-eyes-vision/60" TargetMode="External"/><Relationship Id="rId5" Type="http://schemas.openxmlformats.org/officeDocument/2006/relationships/image" Target="../media/image134.png"/><Relationship Id="rId6" Type="http://schemas.openxmlformats.org/officeDocument/2006/relationships/image" Target="../media/image144.png"/><Relationship Id="rId7" Type="http://schemas.openxmlformats.org/officeDocument/2006/relationships/hyperlink" Target="https://mysteryscience.com/body/mystery-1/muscles-skeleton/59" TargetMode="External"/><Relationship Id="rId8" Type="http://schemas.openxmlformats.org/officeDocument/2006/relationships/hyperlink" Target="https://mysteryscience.com/body/mystery-1/muscles-skeleton/59" TargetMode="External"/><Relationship Id="rId20" Type="http://schemas.openxmlformats.org/officeDocument/2006/relationships/hyperlink" Target="https://mysteryscience.com/body/mystery-4/brain-nerves-information-processing/62" TargetMode="External"/><Relationship Id="rId22" Type="http://schemas.openxmlformats.org/officeDocument/2006/relationships/image" Target="../media/image1.png"/><Relationship Id="rId21" Type="http://schemas.openxmlformats.org/officeDocument/2006/relationships/hyperlink" Target="http://www.mysteryscience.com/docs/ngss" TargetMode="External"/><Relationship Id="rId24" Type="http://schemas.openxmlformats.org/officeDocument/2006/relationships/slide" Target="/ppt/slides/slide2.xml"/><Relationship Id="rId23" Type="http://schemas.openxmlformats.org/officeDocument/2006/relationships/slide" Target="/ppt/slides/slide2.xml"/><Relationship Id="rId25" Type="http://schemas.openxmlformats.org/officeDocument/2006/relationships/image" Target="../media/image12.png"/><Relationship Id="rId11" Type="http://schemas.openxmlformats.org/officeDocument/2006/relationships/hyperlink" Target="https://mysteryscience.com/body/mystery-3/structure-function-of-eyes/61" TargetMode="External"/><Relationship Id="rId10" Type="http://schemas.openxmlformats.org/officeDocument/2006/relationships/hyperlink" Target="https://mysteryscience.com/body/mystery-2/light-eyes-vision/60" TargetMode="External"/><Relationship Id="rId13" Type="http://schemas.openxmlformats.org/officeDocument/2006/relationships/hyperlink" Target="https://mysteryscience.com/body/mystery-4/brain-nerves-information-processing/62" TargetMode="External"/><Relationship Id="rId12" Type="http://schemas.openxmlformats.org/officeDocument/2006/relationships/hyperlink" Target="https://mysteryscience.com/body/mystery-3/structure-function-of-eyes/61" TargetMode="External"/><Relationship Id="rId15" Type="http://schemas.openxmlformats.org/officeDocument/2006/relationships/hyperlink" Target="https://mysteryscience.com/body/mystery-2/light-eyes-vision/60" TargetMode="External"/><Relationship Id="rId14" Type="http://schemas.openxmlformats.org/officeDocument/2006/relationships/hyperlink" Target="https://mysteryscience.com/body/mystery-4/brain-nerves-information-processing/62" TargetMode="External"/><Relationship Id="rId17" Type="http://schemas.openxmlformats.org/officeDocument/2006/relationships/hyperlink" Target="https://mysteryscience.com/body/mystery-3/structure-function-of-eyes/61" TargetMode="External"/><Relationship Id="rId16" Type="http://schemas.openxmlformats.org/officeDocument/2006/relationships/hyperlink" Target="https://mysteryscience.com/body/mystery-1/muscles-skeleton/59" TargetMode="External"/><Relationship Id="rId19" Type="http://schemas.openxmlformats.org/officeDocument/2006/relationships/hyperlink" Target="https://mysteryscience.com/body/human-body-vision-the-brain" TargetMode="External"/><Relationship Id="rId18" Type="http://schemas.openxmlformats.org/officeDocument/2006/relationships/hyperlink" Target="https://mysteryscience.com/body/human-body-vision-the-brain"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49.png"/><Relationship Id="rId4" Type="http://schemas.openxmlformats.org/officeDocument/2006/relationships/image" Target="../media/image152.png"/><Relationship Id="rId9" Type="http://schemas.openxmlformats.org/officeDocument/2006/relationships/hyperlink" Target="https://mysteryscience.com/adaptations/mystery-2/learned-behavior-instinct/1091" TargetMode="External"/><Relationship Id="rId5" Type="http://schemas.openxmlformats.org/officeDocument/2006/relationships/image" Target="../media/image146.png"/><Relationship Id="rId6" Type="http://schemas.openxmlformats.org/officeDocument/2006/relationships/hyperlink" Target="https://mysteryscience.com/adaptations/mystery-1/animal-adaptations/1088" TargetMode="External"/><Relationship Id="rId7" Type="http://schemas.openxmlformats.org/officeDocument/2006/relationships/hyperlink" Target="https://mysteryscience.com/adaptations/mystery-2/learned-behavior-instinct/1091" TargetMode="External"/><Relationship Id="rId8" Type="http://schemas.openxmlformats.org/officeDocument/2006/relationships/hyperlink" Target="https://mysteryscience.com/adaptations/mystery-3/plant-adaptations/1090" TargetMode="External"/><Relationship Id="rId11" Type="http://schemas.openxmlformats.org/officeDocument/2006/relationships/hyperlink" Target="https://mysteryscience.com/adaptations/mystery-3/plant-adaptations/1090" TargetMode="External"/><Relationship Id="rId10" Type="http://schemas.openxmlformats.org/officeDocument/2006/relationships/hyperlink" Target="https://mysteryscience.com/adaptations/mystery-1/animal-adaptations/1088" TargetMode="External"/><Relationship Id="rId13" Type="http://schemas.openxmlformats.org/officeDocument/2006/relationships/hyperlink" Target="https://mysteryscience.com/adaptations/animal-plant-adaptations" TargetMode="External"/><Relationship Id="rId12" Type="http://schemas.openxmlformats.org/officeDocument/2006/relationships/hyperlink" Target="https://mysteryscience.com/adaptations/animal-plant-adaptations" TargetMode="External"/><Relationship Id="rId15" Type="http://schemas.openxmlformats.org/officeDocument/2006/relationships/image" Target="../media/image1.png"/><Relationship Id="rId14" Type="http://schemas.openxmlformats.org/officeDocument/2006/relationships/hyperlink" Target="http://www.mysteryscience.com/docs/ngss" TargetMode="External"/><Relationship Id="rId17" Type="http://schemas.openxmlformats.org/officeDocument/2006/relationships/image" Target="../media/image12.png"/><Relationship Id="rId16" Type="http://schemas.openxmlformats.org/officeDocument/2006/relationships/slide" Target="/ppt/slides/slid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53.png"/><Relationship Id="rId4" Type="http://schemas.openxmlformats.org/officeDocument/2006/relationships/image" Target="../media/image165.png"/><Relationship Id="rId9" Type="http://schemas.openxmlformats.org/officeDocument/2006/relationships/hyperlink" Target="https://mysteryscience.com/rocks/mystery-1/volcanoes-patterns-of-earth-s-features/53" TargetMode="External"/><Relationship Id="rId5" Type="http://schemas.openxmlformats.org/officeDocument/2006/relationships/image" Target="../media/image156.png"/><Relationship Id="rId6" Type="http://schemas.openxmlformats.org/officeDocument/2006/relationships/image" Target="../media/image148.png"/><Relationship Id="rId7" Type="http://schemas.openxmlformats.org/officeDocument/2006/relationships/image" Target="../media/image147.png"/><Relationship Id="rId8" Type="http://schemas.openxmlformats.org/officeDocument/2006/relationships/hyperlink" Target="https://mysteryscience.com/rocks/mystery-1/volcanoes-patterns-of-earth-s-features/53" TargetMode="External"/><Relationship Id="rId30" Type="http://schemas.openxmlformats.org/officeDocument/2006/relationships/hyperlink" Target="https://support.mysteryscience.com/hc/en-us/articles/49909457748755-What-s-new-in-Mystery-Science-for-Summer-2026" TargetMode="External"/><Relationship Id="rId20" Type="http://schemas.openxmlformats.org/officeDocument/2006/relationships/hyperlink" Target="http://www.nap.edu/openbook.php?record_id=13165&amp;page=192" TargetMode="External"/><Relationship Id="rId22" Type="http://schemas.openxmlformats.org/officeDocument/2006/relationships/hyperlink" Target="https://mysteryscience.com/rocks/earth-s-features-processes" TargetMode="External"/><Relationship Id="rId21" Type="http://schemas.openxmlformats.org/officeDocument/2006/relationships/hyperlink" Target="http://www.nap.edu/openbook.php?record_id=13165&amp;page=192" TargetMode="External"/><Relationship Id="rId24" Type="http://schemas.openxmlformats.org/officeDocument/2006/relationships/hyperlink" Target="https://mysteryscience.com/rocks/earth-s-features-processes" TargetMode="External"/><Relationship Id="rId23" Type="http://schemas.openxmlformats.org/officeDocument/2006/relationships/hyperlink" Target="https://mysteryscience.com/rocks/earth-s-features-processes" TargetMode="External"/><Relationship Id="rId26" Type="http://schemas.openxmlformats.org/officeDocument/2006/relationships/hyperlink" Target="https://mysteryscience.com/rocks/mystery-4/sedimentary-rock-fossils/825" TargetMode="External"/><Relationship Id="rId25" Type="http://schemas.openxmlformats.org/officeDocument/2006/relationships/hyperlink" Target="http://www.mysteryscience.com/docs/ngss" TargetMode="External"/><Relationship Id="rId28" Type="http://schemas.openxmlformats.org/officeDocument/2006/relationships/slide" Target="/ppt/slides/slide2.xml"/><Relationship Id="rId27" Type="http://schemas.openxmlformats.org/officeDocument/2006/relationships/image" Target="../media/image1.png"/><Relationship Id="rId29" Type="http://schemas.openxmlformats.org/officeDocument/2006/relationships/image" Target="../media/image12.png"/><Relationship Id="rId11" Type="http://schemas.openxmlformats.org/officeDocument/2006/relationships/hyperlink" Target="https://mysteryscience.com/rocks/mystery-2/volcanoes-rock-cycle/55" TargetMode="External"/><Relationship Id="rId10" Type="http://schemas.openxmlformats.org/officeDocument/2006/relationships/hyperlink" Target="https://mysteryscience.com/rocks/mystery-2/volcanoes-rock-cycle/55" TargetMode="External"/><Relationship Id="rId13" Type="http://schemas.openxmlformats.org/officeDocument/2006/relationships/hyperlink" Target="https://mysteryscience.com/rocks/mystery-3/weathering-erosion/57" TargetMode="External"/><Relationship Id="rId12" Type="http://schemas.openxmlformats.org/officeDocument/2006/relationships/hyperlink" Target="http://www.nap.edu/openbook.php?record_id=13165&amp;page=192" TargetMode="External"/><Relationship Id="rId15" Type="http://schemas.openxmlformats.org/officeDocument/2006/relationships/hyperlink" Target="https://mysteryscience.com/rocks/mystery-4/sedimentary-rock-fossils/825" TargetMode="External"/><Relationship Id="rId14" Type="http://schemas.openxmlformats.org/officeDocument/2006/relationships/hyperlink" Target="https://mysteryscience.com/rocks/mystery-3/weathering-erosion/57" TargetMode="External"/><Relationship Id="rId17" Type="http://schemas.openxmlformats.org/officeDocument/2006/relationships/hyperlink" Target="http://www.nap.edu/openbook.php?record_id=13165&amp;page=192" TargetMode="External"/><Relationship Id="rId16" Type="http://schemas.openxmlformats.org/officeDocument/2006/relationships/hyperlink" Target="https://mysteryscience.com/rocks/mystery-4/sedimentary-rock-fossils/825" TargetMode="External"/><Relationship Id="rId19" Type="http://schemas.openxmlformats.org/officeDocument/2006/relationships/hyperlink" Target="http://www.nap.edu/openbook.php?record_id=13165&amp;page=192" TargetMode="External"/><Relationship Id="rId18" Type="http://schemas.openxmlformats.org/officeDocument/2006/relationships/hyperlink" Target="http://www.nap.edu/openbook.php?record_id=13165&amp;page=192"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174.png"/><Relationship Id="rId4" Type="http://schemas.openxmlformats.org/officeDocument/2006/relationships/image" Target="../media/image158.png"/><Relationship Id="rId9" Type="http://schemas.openxmlformats.org/officeDocument/2006/relationships/hyperlink" Target="https://mysteryscience.com/waves/mystery-1/sound-vibration-engineering/50" TargetMode="External"/><Relationship Id="rId5" Type="http://schemas.openxmlformats.org/officeDocument/2006/relationships/image" Target="../media/image157.png"/><Relationship Id="rId6" Type="http://schemas.openxmlformats.org/officeDocument/2006/relationships/image" Target="../media/image162.png"/><Relationship Id="rId7" Type="http://schemas.openxmlformats.org/officeDocument/2006/relationships/hyperlink" Target="https://mysteryscience.com/waves/mystery-1/pattern-transfer-technology/965" TargetMode="External"/><Relationship Id="rId8" Type="http://schemas.openxmlformats.org/officeDocument/2006/relationships/hyperlink" Target="https://mysteryscience.com/waves/mystery-1/pattern-transfer-technology/965" TargetMode="External"/><Relationship Id="rId20" Type="http://schemas.openxmlformats.org/officeDocument/2006/relationships/hyperlink" Target="https://mysteryscience.com/waves/mystery-1/pattern-transfer-technology/965" TargetMode="External"/><Relationship Id="rId22" Type="http://schemas.openxmlformats.org/officeDocument/2006/relationships/hyperlink" Target="http://www.mysteryscience.com/docs/ngss" TargetMode="External"/><Relationship Id="rId21" Type="http://schemas.openxmlformats.org/officeDocument/2006/relationships/hyperlink" Target="https://mysteryscience.com/waves/mystery-1/pattern-transfer-technology/965" TargetMode="External"/><Relationship Id="rId24" Type="http://schemas.openxmlformats.org/officeDocument/2006/relationships/slide" Target="/ppt/slides/slide2.xml"/><Relationship Id="rId23" Type="http://schemas.openxmlformats.org/officeDocument/2006/relationships/image" Target="../media/image1.png"/><Relationship Id="rId26" Type="http://schemas.openxmlformats.org/officeDocument/2006/relationships/image" Target="../media/image12.png"/><Relationship Id="rId25" Type="http://schemas.openxmlformats.org/officeDocument/2006/relationships/slide" Target="/ppt/slides/slide2.xml"/><Relationship Id="rId11" Type="http://schemas.openxmlformats.org/officeDocument/2006/relationships/hyperlink" Target="https://mysteryscience.com/waves/mystery-2/sound-vibrations/51" TargetMode="External"/><Relationship Id="rId10" Type="http://schemas.openxmlformats.org/officeDocument/2006/relationships/hyperlink" Target="https://mysteryscience.com/waves/mystery-2/sound-vibrations/51" TargetMode="External"/><Relationship Id="rId13" Type="http://schemas.openxmlformats.org/officeDocument/2006/relationships/hyperlink" Target="https://mysteryscience.com/waves/mystery-3/sound-waves-wavelength/52" TargetMode="External"/><Relationship Id="rId12" Type="http://schemas.openxmlformats.org/officeDocument/2006/relationships/hyperlink" Target="https://mysteryscience.com/waves/mystery-3/sound-waves-wavelength/52" TargetMode="External"/><Relationship Id="rId15" Type="http://schemas.openxmlformats.org/officeDocument/2006/relationships/hyperlink" Target="https://mysteryscience.com/waves/mystery-1/sound-vibration-engineering/50" TargetMode="External"/><Relationship Id="rId14" Type="http://schemas.openxmlformats.org/officeDocument/2006/relationships/hyperlink" Target="https://mysteryscience.com/waves/mystery-2/sound-vibrations/51" TargetMode="External"/><Relationship Id="rId17" Type="http://schemas.openxmlformats.org/officeDocument/2006/relationships/hyperlink" Target="https://mysteryscience.com/waves/mystery-3/sound-waves-wavelength/52" TargetMode="External"/><Relationship Id="rId16" Type="http://schemas.openxmlformats.org/officeDocument/2006/relationships/hyperlink" Target="https://mysteryscience.com/waves/mystery-1/sound-vibration-engineering/50" TargetMode="External"/><Relationship Id="rId19" Type="http://schemas.openxmlformats.org/officeDocument/2006/relationships/hyperlink" Target="https://mysteryscience.com/waves/sound-waves-communication" TargetMode="External"/><Relationship Id="rId18" Type="http://schemas.openxmlformats.org/officeDocument/2006/relationships/hyperlink" Target="https://mysteryscience.com/waves/sound-waves-communication"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154.png"/><Relationship Id="rId4" Type="http://schemas.openxmlformats.org/officeDocument/2006/relationships/image" Target="../media/image173.png"/><Relationship Id="rId9" Type="http://schemas.openxmlformats.org/officeDocument/2006/relationships/hyperlink" Target="https://mysteryscience.com/energy/mystery-2/collisions-energy-transfer/380" TargetMode="External"/><Relationship Id="rId5" Type="http://schemas.openxmlformats.org/officeDocument/2006/relationships/image" Target="../media/image170.png"/><Relationship Id="rId6" Type="http://schemas.openxmlformats.org/officeDocument/2006/relationships/image" Target="../media/image182.png"/><Relationship Id="rId7" Type="http://schemas.openxmlformats.org/officeDocument/2006/relationships/hyperlink" Target="https://mysteryscience.com/energy/mystery-1/speed-energy/304" TargetMode="External"/><Relationship Id="rId8" Type="http://schemas.openxmlformats.org/officeDocument/2006/relationships/hyperlink" Target="https://mysteryscience.com/energy/mystery-1/speed-energy/304" TargetMode="External"/><Relationship Id="rId20" Type="http://schemas.openxmlformats.org/officeDocument/2006/relationships/hyperlink" Target="https://mysteryscience.com/energy/mystery-4/energy-transfer-engineering/35" TargetMode="External"/><Relationship Id="rId22" Type="http://schemas.openxmlformats.org/officeDocument/2006/relationships/image" Target="../media/image1.png"/><Relationship Id="rId21" Type="http://schemas.openxmlformats.org/officeDocument/2006/relationships/hyperlink" Target="http://www.mysteryscience.com/docs/ngss" TargetMode="External"/><Relationship Id="rId24" Type="http://schemas.openxmlformats.org/officeDocument/2006/relationships/image" Target="../media/image12.png"/><Relationship Id="rId23" Type="http://schemas.openxmlformats.org/officeDocument/2006/relationships/slide" Target="/ppt/slides/slide2.xml"/><Relationship Id="rId11" Type="http://schemas.openxmlformats.org/officeDocument/2006/relationships/hyperlink" Target="https://mysteryscience.com/energy/mystery-3/collisions-energy-transfer/963" TargetMode="External"/><Relationship Id="rId10" Type="http://schemas.openxmlformats.org/officeDocument/2006/relationships/hyperlink" Target="https://mysteryscience.com/energy/mystery-2/collisions-energy-transfer/380" TargetMode="External"/><Relationship Id="rId13" Type="http://schemas.openxmlformats.org/officeDocument/2006/relationships/hyperlink" Target="https://mysteryscience.com/energy/mystery-4/energy-transfer-engineering/35" TargetMode="External"/><Relationship Id="rId12" Type="http://schemas.openxmlformats.org/officeDocument/2006/relationships/hyperlink" Target="https://mysteryscience.com/energy/mystery-3/collisions-energy-transfer/963" TargetMode="External"/><Relationship Id="rId15" Type="http://schemas.openxmlformats.org/officeDocument/2006/relationships/hyperlink" Target="https://mysteryscience.com/energy/mystery-2/collisions-energy-transfer/380" TargetMode="External"/><Relationship Id="rId14" Type="http://schemas.openxmlformats.org/officeDocument/2006/relationships/hyperlink" Target="https://mysteryscience.com/energy/mystery-4/energy-transfer-engineering/35" TargetMode="External"/><Relationship Id="rId17" Type="http://schemas.openxmlformats.org/officeDocument/2006/relationships/hyperlink" Target="https://mysteryscience.com/energy/mystery-3/collisions-energy-transfer/963" TargetMode="External"/><Relationship Id="rId16" Type="http://schemas.openxmlformats.org/officeDocument/2006/relationships/hyperlink" Target="https://mysteryscience.com/energy/mystery-1/speed-energy/304" TargetMode="External"/><Relationship Id="rId19" Type="http://schemas.openxmlformats.org/officeDocument/2006/relationships/hyperlink" Target="https://mysteryscience.com/energy/energy-energy-transfer-electricity" TargetMode="External"/><Relationship Id="rId18" Type="http://schemas.openxmlformats.org/officeDocument/2006/relationships/hyperlink" Target="https://mysteryscience.com/energy/energy-energy-transfer-electricity"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164.png"/><Relationship Id="rId4" Type="http://schemas.openxmlformats.org/officeDocument/2006/relationships/hyperlink" Target="https://mysteryscience.com/energy/mystery-5/energy-transfer-engineering/36" TargetMode="External"/><Relationship Id="rId9" Type="http://schemas.openxmlformats.org/officeDocument/2006/relationships/hyperlink" Target="http://www.mysteryscience.com/docs/ngss" TargetMode="External"/><Relationship Id="rId5" Type="http://schemas.openxmlformats.org/officeDocument/2006/relationships/hyperlink" Target="https://mysteryscience.com/energy/mystery-5/energy-transfer-engineering/36" TargetMode="External"/><Relationship Id="rId6" Type="http://schemas.openxmlformats.org/officeDocument/2006/relationships/hyperlink" Target="https://mysteryscience.com/energy/mystery-5/energy-transfer-engineering/36" TargetMode="External"/><Relationship Id="rId7" Type="http://schemas.openxmlformats.org/officeDocument/2006/relationships/hyperlink" Target="https://mysteryscience.com/energy/energy-energy-transfer-electricity" TargetMode="External"/><Relationship Id="rId8" Type="http://schemas.openxmlformats.org/officeDocument/2006/relationships/hyperlink" Target="https://mysteryscience.com/energy/energy-energy-transfer-electricity" TargetMode="External"/><Relationship Id="rId11" Type="http://schemas.openxmlformats.org/officeDocument/2006/relationships/slide" Target="/ppt/slides/slide2.xml"/><Relationship Id="rId10" Type="http://schemas.openxmlformats.org/officeDocument/2006/relationships/image" Target="../media/image1.png"/><Relationship Id="rId12"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60.png"/><Relationship Id="rId4" Type="http://schemas.openxmlformats.org/officeDocument/2006/relationships/image" Target="../media/image159.png"/><Relationship Id="rId9" Type="http://schemas.openxmlformats.org/officeDocument/2006/relationships/slide" Target="/ppt/slides/slide2.xml"/><Relationship Id="rId5" Type="http://schemas.openxmlformats.org/officeDocument/2006/relationships/hyperlink" Target="https://mysteryscience.com/electricity/electricity-light-heat" TargetMode="External"/><Relationship Id="rId6" Type="http://schemas.openxmlformats.org/officeDocument/2006/relationships/hyperlink" Target="https://mysteryscience.com/electricity/electricity-light-heat" TargetMode="External"/><Relationship Id="rId7" Type="http://schemas.openxmlformats.org/officeDocument/2006/relationships/hyperlink" Target="http://www.mysteryscience.com/docs/ngss" TargetMode="External"/><Relationship Id="rId8" Type="http://schemas.openxmlformats.org/officeDocument/2006/relationships/image" Target="../media/image1.png"/><Relationship Id="rId11" Type="http://schemas.openxmlformats.org/officeDocument/2006/relationships/image" Target="../media/image201.png"/><Relationship Id="rId10" Type="http://schemas.openxmlformats.org/officeDocument/2006/relationships/image" Target="../media/image12.png"/><Relationship Id="rId13" Type="http://schemas.openxmlformats.org/officeDocument/2006/relationships/hyperlink" Target="https://mysteryscience.com/electricity/mystery-2/electrical-energy/37" TargetMode="External"/><Relationship Id="rId12" Type="http://schemas.openxmlformats.org/officeDocument/2006/relationships/hyperlink" Target="https://mysteryscience.com/electricity/mystery-1/renewable-energy-natural-resources/1173" TargetMode="External"/><Relationship Id="rId15" Type="http://schemas.openxmlformats.org/officeDocument/2006/relationships/hyperlink" Target="https://mysteryscience.com/electricity/mystery-3/heat-energy-energy-transfer/268" TargetMode="External"/><Relationship Id="rId14" Type="http://schemas.openxmlformats.org/officeDocument/2006/relationships/hyperlink" Target="https://mysteryscience.com/energy/mystery-6/electrical-energy/37" TargetMode="External"/><Relationship Id="rId17" Type="http://schemas.openxmlformats.org/officeDocument/2006/relationships/hyperlink" Target="https://mysteryscience.com/electricity/mystery-1/renewable-energy-natural-resources/1173" TargetMode="External"/><Relationship Id="rId16" Type="http://schemas.openxmlformats.org/officeDocument/2006/relationships/hyperlink" Target="https://mysteryscience.com/energy/mystery-7/heat-energy-energy-transfer/268" TargetMode="External"/><Relationship Id="rId19" Type="http://schemas.openxmlformats.org/officeDocument/2006/relationships/hyperlink" Target="https://mysteryscience.com/electricity/mystery-3/heat-energy-energy-transfer/268" TargetMode="External"/><Relationship Id="rId18" Type="http://schemas.openxmlformats.org/officeDocument/2006/relationships/hyperlink" Target="https://mysteryscience.com/electricity/mystery-2/electrical-energy/37"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slide" Target="/ppt/slides/slide43.xml"/><Relationship Id="rId4" Type="http://schemas.openxmlformats.org/officeDocument/2006/relationships/hyperlink" Target="https://mysteryscience.com/ecosystems/ecosystems-the-food-web" TargetMode="External"/><Relationship Id="rId9" Type="http://schemas.openxmlformats.org/officeDocument/2006/relationships/slide" Target="/ppt/slides/slide47.xml"/><Relationship Id="rId5" Type="http://schemas.openxmlformats.org/officeDocument/2006/relationships/slide" Target="/ppt/slides/slide45.xml"/><Relationship Id="rId6" Type="http://schemas.openxmlformats.org/officeDocument/2006/relationships/hyperlink" Target="https://mysteryscience.com/earth/water-cycle-earth-s-systems" TargetMode="External"/><Relationship Id="rId7" Type="http://schemas.openxmlformats.org/officeDocument/2006/relationships/slide" Target="/ppt/slides/slide46.xml"/><Relationship Id="rId8" Type="http://schemas.openxmlformats.org/officeDocument/2006/relationships/hyperlink" Target="https://mysteryscience.com/astronomy/stars-the-solar-system" TargetMode="External"/><Relationship Id="rId20" Type="http://schemas.openxmlformats.org/officeDocument/2006/relationships/image" Target="../media/image167.png"/><Relationship Id="rId22" Type="http://schemas.openxmlformats.org/officeDocument/2006/relationships/image" Target="../media/image178.png"/><Relationship Id="rId21" Type="http://schemas.openxmlformats.org/officeDocument/2006/relationships/image" Target="../media/image186.png"/><Relationship Id="rId24" Type="http://schemas.openxmlformats.org/officeDocument/2006/relationships/image" Target="../media/image1.png"/><Relationship Id="rId23" Type="http://schemas.openxmlformats.org/officeDocument/2006/relationships/image" Target="../media/image168.png"/><Relationship Id="rId26" Type="http://schemas.openxmlformats.org/officeDocument/2006/relationships/image" Target="../media/image12.png"/><Relationship Id="rId25" Type="http://schemas.openxmlformats.org/officeDocument/2006/relationships/slide" Target="/ppt/slides/slide2.xml"/><Relationship Id="rId28" Type="http://schemas.openxmlformats.org/officeDocument/2006/relationships/hyperlink" Target="https://mysteryscience.com/selection/heredity-survival-selection" TargetMode="External"/><Relationship Id="rId27" Type="http://schemas.openxmlformats.org/officeDocument/2006/relationships/hyperlink" Target="https://support.mysteryscience.com/hc/en-us/articles/49909457748755-What-s-new-in-Mystery-Science-for-Summer-2026" TargetMode="External"/><Relationship Id="rId11" Type="http://schemas.openxmlformats.org/officeDocument/2006/relationships/slide" Target="/ppt/slides/slide48.xml"/><Relationship Id="rId10" Type="http://schemas.openxmlformats.org/officeDocument/2006/relationships/hyperlink" Target="https://mysteryscience.com/solarsystem/stars-planets" TargetMode="External"/><Relationship Id="rId13" Type="http://schemas.openxmlformats.org/officeDocument/2006/relationships/hyperlink" Target="http://mysteryscience.com/anchor" TargetMode="External"/><Relationship Id="rId12" Type="http://schemas.openxmlformats.org/officeDocument/2006/relationships/hyperlink" Target="https://mysteryscience.com/chemistry/chemical-reactions-properties-of-matter" TargetMode="External"/><Relationship Id="rId15" Type="http://schemas.openxmlformats.org/officeDocument/2006/relationships/hyperlink" Target="http://mysteryscience.com/anchor" TargetMode="External"/><Relationship Id="rId14" Type="http://schemas.openxmlformats.org/officeDocument/2006/relationships/hyperlink" Target="http://mysteryscience.com/anchor" TargetMode="External"/><Relationship Id="rId17" Type="http://schemas.openxmlformats.org/officeDocument/2006/relationships/hyperlink" Target="https://mysteryscience.com/animal-secrets/animal-needs" TargetMode="External"/><Relationship Id="rId16" Type="http://schemas.openxmlformats.org/officeDocument/2006/relationships/hyperlink" Target="http://mysteryscience.com/anchor" TargetMode="External"/><Relationship Id="rId19" Type="http://schemas.openxmlformats.org/officeDocument/2006/relationships/image" Target="../media/image166.png"/><Relationship Id="rId18" Type="http://schemas.openxmlformats.org/officeDocument/2006/relationships/hyperlink" Target="http://www.mysteryscience.com/docs/ngss"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69.png"/><Relationship Id="rId4" Type="http://schemas.openxmlformats.org/officeDocument/2006/relationships/image" Target="../media/image175.png"/><Relationship Id="rId9" Type="http://schemas.openxmlformats.org/officeDocument/2006/relationships/hyperlink" Target="https://mysteryscience.com/ecosystems/mystery-4/decomposers-nutrients-matter-cycle/215" TargetMode="External"/><Relationship Id="rId5" Type="http://schemas.openxmlformats.org/officeDocument/2006/relationships/image" Target="../media/image176.png"/><Relationship Id="rId6" Type="http://schemas.openxmlformats.org/officeDocument/2006/relationships/image" Target="../media/image172.png"/><Relationship Id="rId7" Type="http://schemas.openxmlformats.org/officeDocument/2006/relationships/hyperlink" Target="https://mysteryscience.com/ecosystems/mystery-3/decomposers-matter-cycle/95" TargetMode="External"/><Relationship Id="rId8" Type="http://schemas.openxmlformats.org/officeDocument/2006/relationships/hyperlink" Target="https://mysteryscience.com/ecosystems/mystery-3/decomposers-matter-cycle/95" TargetMode="External"/><Relationship Id="rId20" Type="http://schemas.openxmlformats.org/officeDocument/2006/relationships/image" Target="../media/image12.png"/><Relationship Id="rId21" Type="http://schemas.openxmlformats.org/officeDocument/2006/relationships/hyperlink" Target="https://mysteryscience.com/ecosystems/mystery-4/decomposers-nutrients-matter-cycle/215" TargetMode="External"/><Relationship Id="rId11" Type="http://schemas.openxmlformats.org/officeDocument/2006/relationships/hyperlink" Target="https://mysteryscience.com/ecosystems/mystery-2/plant-needs-air-water/94" TargetMode="External"/><Relationship Id="rId10" Type="http://schemas.openxmlformats.org/officeDocument/2006/relationships/hyperlink" Target="https://mysteryscience.com/ecosystems/mystery-4/decomposers-nutrients-matter-cycle/215" TargetMode="External"/><Relationship Id="rId13" Type="http://schemas.openxmlformats.org/officeDocument/2006/relationships/hyperlink" Target="https://mysteryscience.com/ecosystems/mystery-3/decomposers-matter-cycle/95" TargetMode="External"/><Relationship Id="rId12" Type="http://schemas.openxmlformats.org/officeDocument/2006/relationships/hyperlink" Target="https://mysteryscience.com/ecosystems/mystery-1/food-chains-predators-herbivores-carnivores/119" TargetMode="External"/><Relationship Id="rId15" Type="http://schemas.openxmlformats.org/officeDocument/2006/relationships/hyperlink" Target="https://mysteryscience.com/ecosystems/ecosystems-the-food-web" TargetMode="External"/><Relationship Id="rId14" Type="http://schemas.openxmlformats.org/officeDocument/2006/relationships/hyperlink" Target="https://mysteryscience.com/ecosystems/ecosystems-the-food-web" TargetMode="External"/><Relationship Id="rId17" Type="http://schemas.openxmlformats.org/officeDocument/2006/relationships/image" Target="../media/image1.png"/><Relationship Id="rId16" Type="http://schemas.openxmlformats.org/officeDocument/2006/relationships/hyperlink" Target="http://www.mysteryscience.com/docs/ngss" TargetMode="External"/><Relationship Id="rId19" Type="http://schemas.openxmlformats.org/officeDocument/2006/relationships/slide" Target="/ppt/slides/slide2.xml"/><Relationship Id="rId18" Type="http://schemas.openxmlformats.org/officeDocument/2006/relationships/slide" Target="/ppt/slides/slide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202.png"/><Relationship Id="rId4" Type="http://schemas.openxmlformats.org/officeDocument/2006/relationships/image" Target="../media/image171.png"/><Relationship Id="rId9" Type="http://schemas.openxmlformats.org/officeDocument/2006/relationships/hyperlink" Target="https://mysteryscience.com/ecosystems/mystery-6/food-webs-flow-of-energy/212" TargetMode="External"/><Relationship Id="rId5" Type="http://schemas.openxmlformats.org/officeDocument/2006/relationships/image" Target="../media/image189.png"/><Relationship Id="rId6" Type="http://schemas.openxmlformats.org/officeDocument/2006/relationships/hyperlink" Target="https://mysteryscience.com/ecosystems/mystery-6/protecting-environments/954" TargetMode="External"/><Relationship Id="rId7" Type="http://schemas.openxmlformats.org/officeDocument/2006/relationships/hyperlink" Target="http://www.nap.edu/openbook.php?record_id=13165&amp;page=194" TargetMode="External"/><Relationship Id="rId8" Type="http://schemas.openxmlformats.org/officeDocument/2006/relationships/hyperlink" Target="http://www.nap.edu/openbook.php?record_id=13165&amp;page=194" TargetMode="External"/><Relationship Id="rId11" Type="http://schemas.openxmlformats.org/officeDocument/2006/relationships/hyperlink" Target="https://mysteryscience.com/ecosystems/ecosystems-the-food-web" TargetMode="External"/><Relationship Id="rId10" Type="http://schemas.openxmlformats.org/officeDocument/2006/relationships/hyperlink" Target="https://mysteryscience.com/ecosystems/ecosystems-the-food-web" TargetMode="External"/><Relationship Id="rId13" Type="http://schemas.openxmlformats.org/officeDocument/2006/relationships/image" Target="../media/image1.png"/><Relationship Id="rId12" Type="http://schemas.openxmlformats.org/officeDocument/2006/relationships/hyperlink" Target="http://www.mysteryscience.com/docs/ngss" TargetMode="External"/><Relationship Id="rId15" Type="http://schemas.openxmlformats.org/officeDocument/2006/relationships/image" Target="../media/image12.png"/><Relationship Id="rId14" Type="http://schemas.openxmlformats.org/officeDocument/2006/relationships/slide" Target="/ppt/slides/slide2.xml"/><Relationship Id="rId16" Type="http://schemas.openxmlformats.org/officeDocument/2006/relationships/hyperlink" Target="https://support.mysteryscience.com/hc/en-us/articles/49909457748755-What-s-new-in-Mystery-Science-for-Summer-2026"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179.jpg"/><Relationship Id="rId4" Type="http://schemas.openxmlformats.org/officeDocument/2006/relationships/image" Target="../media/image181.png"/><Relationship Id="rId9" Type="http://schemas.openxmlformats.org/officeDocument/2006/relationships/hyperlink" Target="https://mysteryscience.com/earth/mystery-1/hydrosphere-the-roles-of-water/122" TargetMode="External"/><Relationship Id="rId5" Type="http://schemas.openxmlformats.org/officeDocument/2006/relationships/image" Target="../media/image190.png"/><Relationship Id="rId6" Type="http://schemas.openxmlformats.org/officeDocument/2006/relationships/image" Target="../media/image187.png"/><Relationship Id="rId7" Type="http://schemas.openxmlformats.org/officeDocument/2006/relationships/image" Target="../media/image183.png"/><Relationship Id="rId8" Type="http://schemas.openxmlformats.org/officeDocument/2006/relationships/hyperlink" Target="https://mysteryscience.com/earth/mystery-1/hydrosphere-the-roles-of-water/122" TargetMode="External"/><Relationship Id="rId20" Type="http://schemas.openxmlformats.org/officeDocument/2006/relationships/hyperlink" Target="https://mysteryscience.com/earth/mystery-3/groundwater-as-a-natural-resource/123" TargetMode="External"/><Relationship Id="rId22" Type="http://schemas.openxmlformats.org/officeDocument/2006/relationships/hyperlink" Target="https://mysteryscience.com/earth/water-cycle-earth-s-systems" TargetMode="External"/><Relationship Id="rId21" Type="http://schemas.openxmlformats.org/officeDocument/2006/relationships/hyperlink" Target="https://mysteryscience.com/earth/water-cycle-earth-s-systems" TargetMode="External"/><Relationship Id="rId24" Type="http://schemas.openxmlformats.org/officeDocument/2006/relationships/hyperlink" Target="http://www.mysteryscience.com/docs/ngss" TargetMode="External"/><Relationship Id="rId23" Type="http://schemas.openxmlformats.org/officeDocument/2006/relationships/hyperlink" Target="https://mysteryscience.com/earth/mystery-4/water-cycle/124" TargetMode="External"/><Relationship Id="rId26" Type="http://schemas.openxmlformats.org/officeDocument/2006/relationships/image" Target="../media/image1.png"/><Relationship Id="rId25" Type="http://schemas.openxmlformats.org/officeDocument/2006/relationships/hyperlink" Target="https://mysteryscience.com/earth/mystery-5/natural-disasters-engineering/154" TargetMode="External"/><Relationship Id="rId28" Type="http://schemas.openxmlformats.org/officeDocument/2006/relationships/slide" Target="/ppt/slides/slide2.xml"/><Relationship Id="rId27" Type="http://schemas.openxmlformats.org/officeDocument/2006/relationships/slide" Target="/ppt/slides/slide2.xml"/><Relationship Id="rId29" Type="http://schemas.openxmlformats.org/officeDocument/2006/relationships/image" Target="../media/image12.png"/><Relationship Id="rId11" Type="http://schemas.openxmlformats.org/officeDocument/2006/relationships/hyperlink" Target="https://mysteryscience.com/earth/mystery-2/mixtures-solutions/796" TargetMode="External"/><Relationship Id="rId10" Type="http://schemas.openxmlformats.org/officeDocument/2006/relationships/hyperlink" Target="https://mysteryscience.com/earth/mystery-2/mixtures-solutions/796" TargetMode="External"/><Relationship Id="rId13" Type="http://schemas.openxmlformats.org/officeDocument/2006/relationships/hyperlink" Target="https://mysteryscience.com/earth/mystery-3/groundwater-as-a-natural-resource/123" TargetMode="External"/><Relationship Id="rId12" Type="http://schemas.openxmlformats.org/officeDocument/2006/relationships/hyperlink" Target="https://mysteryscience.com/earth/mystery-3/groundwater-as-a-natural-resource/123" TargetMode="External"/><Relationship Id="rId15" Type="http://schemas.openxmlformats.org/officeDocument/2006/relationships/hyperlink" Target="https://mysteryscience.com/earth/mystery-4/water-cycle/124" TargetMode="External"/><Relationship Id="rId14" Type="http://schemas.openxmlformats.org/officeDocument/2006/relationships/hyperlink" Target="https://mysteryscience.com/earth/mystery-4/water-cycle/124" TargetMode="External"/><Relationship Id="rId17" Type="http://schemas.openxmlformats.org/officeDocument/2006/relationships/hyperlink" Target="https://mysteryscience.com/earth/mystery-5/natural-disasters-engineering/154" TargetMode="External"/><Relationship Id="rId16" Type="http://schemas.openxmlformats.org/officeDocument/2006/relationships/hyperlink" Target="https://mysteryscience.com/earth/mystery-5/natural-disasters-engineering/154" TargetMode="External"/><Relationship Id="rId19" Type="http://schemas.openxmlformats.org/officeDocument/2006/relationships/hyperlink" Target="https://mysteryscience.com/earth/mystery-1/hydrosphere-the-roles-of-water/122" TargetMode="External"/><Relationship Id="rId18" Type="http://schemas.openxmlformats.org/officeDocument/2006/relationships/hyperlink" Target="https://mysteryscience.com/earth/mystery-2/mixtures-solutions/796"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184.png"/><Relationship Id="rId4" Type="http://schemas.openxmlformats.org/officeDocument/2006/relationships/image" Target="../media/image192.png"/><Relationship Id="rId9" Type="http://schemas.openxmlformats.org/officeDocument/2006/relationships/hyperlink" Target="https://mysteryscience.com/astronomy/mystery-1/day-night-earth-s-rotation/378" TargetMode="External"/><Relationship Id="rId5" Type="http://schemas.openxmlformats.org/officeDocument/2006/relationships/image" Target="../media/image185.png"/><Relationship Id="rId6" Type="http://schemas.openxmlformats.org/officeDocument/2006/relationships/image" Target="../media/image188.png"/><Relationship Id="rId7" Type="http://schemas.openxmlformats.org/officeDocument/2006/relationships/image" Target="../media/image199.png"/><Relationship Id="rId8" Type="http://schemas.openxmlformats.org/officeDocument/2006/relationships/hyperlink" Target="https://mysteryscience.com/astronomy/mystery-1/day-night-earth-s-rotation/378" TargetMode="External"/><Relationship Id="rId20" Type="http://schemas.openxmlformats.org/officeDocument/2006/relationships/hyperlink" Target="https://mysteryscience.com/astronomy/mystery-3/seasonal-changes-shadow-length/76" TargetMode="External"/><Relationship Id="rId22" Type="http://schemas.openxmlformats.org/officeDocument/2006/relationships/hyperlink" Target="https://mysteryscience.com/astronomy/earth-space-patterns" TargetMode="External"/><Relationship Id="rId21" Type="http://schemas.openxmlformats.org/officeDocument/2006/relationships/hyperlink" Target="https://mysteryscience.com/astronomy/earth-space-patterns" TargetMode="External"/><Relationship Id="rId24" Type="http://schemas.openxmlformats.org/officeDocument/2006/relationships/image" Target="../media/image1.png"/><Relationship Id="rId23" Type="http://schemas.openxmlformats.org/officeDocument/2006/relationships/hyperlink" Target="https://mysteryscience.com/astronomy/mystery-4/seasonal-patterns-earth-s-orbit/75" TargetMode="External"/><Relationship Id="rId26" Type="http://schemas.openxmlformats.org/officeDocument/2006/relationships/image" Target="../media/image12.png"/><Relationship Id="rId25" Type="http://schemas.openxmlformats.org/officeDocument/2006/relationships/slide" Target="/ppt/slides/slide2.xml"/><Relationship Id="rId28" Type="http://schemas.openxmlformats.org/officeDocument/2006/relationships/hyperlink" Target="http://www.mysteryscience.com/docs/ngss" TargetMode="External"/><Relationship Id="rId27" Type="http://schemas.openxmlformats.org/officeDocument/2006/relationships/hyperlink" Target="https://mysteryscience.com/astronomy/mystery-5/moon-phases-lunar-cycle/77" TargetMode="External"/><Relationship Id="rId11" Type="http://schemas.openxmlformats.org/officeDocument/2006/relationships/hyperlink" Target="https://mysteryscience.com/astronomy/mystery-2/earth-s-rotation-daily-shadow-patterns/74" TargetMode="External"/><Relationship Id="rId10" Type="http://schemas.openxmlformats.org/officeDocument/2006/relationships/hyperlink" Target="https://mysteryscience.com/astronomy/mystery-2/earth-s-rotation-daily-shadow-patterns/74" TargetMode="External"/><Relationship Id="rId13" Type="http://schemas.openxmlformats.org/officeDocument/2006/relationships/hyperlink" Target="https://mysteryscience.com/astronomy/mystery-3/seasonal-changes-shadow-length/76" TargetMode="External"/><Relationship Id="rId12" Type="http://schemas.openxmlformats.org/officeDocument/2006/relationships/hyperlink" Target="https://mysteryscience.com/astronomy/mystery-3/seasonal-changes-shadow-length/76" TargetMode="External"/><Relationship Id="rId15" Type="http://schemas.openxmlformats.org/officeDocument/2006/relationships/hyperlink" Target="https://mysteryscience.com/astronomy/mystery-4/seasonal-patterns-earth-s-orbit/75" TargetMode="External"/><Relationship Id="rId14" Type="http://schemas.openxmlformats.org/officeDocument/2006/relationships/hyperlink" Target="https://mysteryscience.com/astronomy/mystery-4/seasonal-patterns-earth-s-orbit/75" TargetMode="External"/><Relationship Id="rId17" Type="http://schemas.openxmlformats.org/officeDocument/2006/relationships/hyperlink" Target="https://mysteryscience.com/astronomy/mystery-5/moon-phases-lunar-cycle/77" TargetMode="External"/><Relationship Id="rId16" Type="http://schemas.openxmlformats.org/officeDocument/2006/relationships/hyperlink" Target="https://mysteryscience.com/astronomy/mystery-5/moon-phases-lunar-cycle/77" TargetMode="External"/><Relationship Id="rId19" Type="http://schemas.openxmlformats.org/officeDocument/2006/relationships/hyperlink" Target="https://mysteryscience.com/astronomy/mystery-1/day-night-earth-s-rotation/378" TargetMode="External"/><Relationship Id="rId18" Type="http://schemas.openxmlformats.org/officeDocument/2006/relationships/hyperlink" Target="https://mysteryscience.com/astronomy/mystery-2/earth-s-rotation-daily-shadow-patterns/74"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193.png"/><Relationship Id="rId4" Type="http://schemas.openxmlformats.org/officeDocument/2006/relationships/image" Target="../media/image198.png"/><Relationship Id="rId9" Type="http://schemas.openxmlformats.org/officeDocument/2006/relationships/hyperlink" Target="https://mysteryscience.com/astronomy/mystery-7/gravity/290" TargetMode="External"/><Relationship Id="rId5" Type="http://schemas.openxmlformats.org/officeDocument/2006/relationships/image" Target="../media/image191.png"/><Relationship Id="rId6" Type="http://schemas.openxmlformats.org/officeDocument/2006/relationships/hyperlink" Target="https://mysteryscience.com/astronomy/mystery-6/solar-system-sun-brightness/908" TargetMode="External"/><Relationship Id="rId7" Type="http://schemas.openxmlformats.org/officeDocument/2006/relationships/hyperlink" Target="https://mysteryscience.com/astronomy/mystery-6/solar-system-sun-brightness/908" TargetMode="External"/><Relationship Id="rId8" Type="http://schemas.openxmlformats.org/officeDocument/2006/relationships/hyperlink" Target="https://mysteryscience.com/astronomy/mystery-7/gravity/290" TargetMode="External"/><Relationship Id="rId20" Type="http://schemas.openxmlformats.org/officeDocument/2006/relationships/hyperlink" Target="http://www.mysteryscience.com/docs/ngss" TargetMode="External"/><Relationship Id="rId11" Type="http://schemas.openxmlformats.org/officeDocument/2006/relationships/hyperlink" Target="https://mysteryscience.com/astronomy/mystery-8/star-brightness-habitable-planets/294" TargetMode="External"/><Relationship Id="rId10" Type="http://schemas.openxmlformats.org/officeDocument/2006/relationships/hyperlink" Target="https://mysteryscience.com/astronomy/mystery-8/star-brightness-habitable-planets/294" TargetMode="External"/><Relationship Id="rId13" Type="http://schemas.openxmlformats.org/officeDocument/2006/relationships/hyperlink" Target="https://mysteryscience.com/astronomy/mystery-6/solar-system-sun-brightness/908" TargetMode="External"/><Relationship Id="rId12" Type="http://schemas.openxmlformats.org/officeDocument/2006/relationships/hyperlink" Target="https://mysteryscience.com/astronomy/mystery-7/gravity/290" TargetMode="External"/><Relationship Id="rId15" Type="http://schemas.openxmlformats.org/officeDocument/2006/relationships/hyperlink" Target="https://mysteryscience.com/solarsystem/stars-planets" TargetMode="External"/><Relationship Id="rId14" Type="http://schemas.openxmlformats.org/officeDocument/2006/relationships/hyperlink" Target="https://mysteryscience.com/astronomy/mystery-8/star-brightness-habitable-planets/294" TargetMode="External"/><Relationship Id="rId17" Type="http://schemas.openxmlformats.org/officeDocument/2006/relationships/image" Target="../media/image1.png"/><Relationship Id="rId16" Type="http://schemas.openxmlformats.org/officeDocument/2006/relationships/hyperlink" Target="https://mysteryscience.com/solarsystem/stars-planets" TargetMode="External"/><Relationship Id="rId19" Type="http://schemas.openxmlformats.org/officeDocument/2006/relationships/image" Target="../media/image12.png"/><Relationship Id="rId18" Type="http://schemas.openxmlformats.org/officeDocument/2006/relationships/slide" Target="/ppt/slides/slide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94.png"/><Relationship Id="rId4" Type="http://schemas.openxmlformats.org/officeDocument/2006/relationships/image" Target="../media/image195.png"/><Relationship Id="rId9" Type="http://schemas.openxmlformats.org/officeDocument/2006/relationships/hyperlink" Target="https://mysteryscience.com/chemistry/mystery-4/chemical-reactions/110" TargetMode="External"/><Relationship Id="rId5" Type="http://schemas.openxmlformats.org/officeDocument/2006/relationships/image" Target="../media/image200.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hyperlink" Target="https://mysteryscience.com/chemistry/mystery-4/chemical-reactions/110" TargetMode="External"/><Relationship Id="rId11" Type="http://schemas.openxmlformats.org/officeDocument/2006/relationships/hyperlink" Target="https://mysteryscience.com/chemistry/chemical-reactions-properties-of-matter" TargetMode="External"/><Relationship Id="rId10" Type="http://schemas.openxmlformats.org/officeDocument/2006/relationships/hyperlink" Target="https://mysteryscience.com/selection/heredity-survival-selection" TargetMode="External"/><Relationship Id="rId13" Type="http://schemas.openxmlformats.org/officeDocument/2006/relationships/hyperlink" Target="https://mysteryscience.com/chemistry/chemical-reactions-properties-of-matter" TargetMode="External"/><Relationship Id="rId12" Type="http://schemas.openxmlformats.org/officeDocument/2006/relationships/hyperlink" Target="https://mysteryscience.com/chemistry/chemical-reactions-properties-of-matter" TargetMode="External"/><Relationship Id="rId15" Type="http://schemas.openxmlformats.org/officeDocument/2006/relationships/image" Target="../media/image1.png"/><Relationship Id="rId14" Type="http://schemas.openxmlformats.org/officeDocument/2006/relationships/hyperlink" Target="http://www.mysteryscience.com/docs/ngss" TargetMode="External"/><Relationship Id="rId17" Type="http://schemas.openxmlformats.org/officeDocument/2006/relationships/image" Target="../media/image12.png"/><Relationship Id="rId16" Type="http://schemas.openxmlformats.org/officeDocument/2006/relationships/slide" Target="/ppt/slides/slide2.xml"/><Relationship Id="rId18" Type="http://schemas.openxmlformats.org/officeDocument/2006/relationships/hyperlink" Target="https://support.mysteryscience.com/hc/en-us/articles/49909457748755-What-s-new-in-Mystery-Science-for-Summer-2026"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37"/>
          <p:cNvSpPr/>
          <p:nvPr/>
        </p:nvSpPr>
        <p:spPr>
          <a:xfrm>
            <a:off x="0" y="3200400"/>
            <a:ext cx="3719400" cy="45720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7"/>
          <p:cNvSpPr/>
          <p:nvPr/>
        </p:nvSpPr>
        <p:spPr>
          <a:xfrm>
            <a:off x="3719400" y="3200400"/>
            <a:ext cx="6355200" cy="4572000"/>
          </a:xfrm>
          <a:prstGeom prst="rect">
            <a:avLst/>
          </a:prstGeom>
          <a:solidFill>
            <a:srgbClr val="EAE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7"/>
          <p:cNvSpPr txBox="1"/>
          <p:nvPr/>
        </p:nvSpPr>
        <p:spPr>
          <a:xfrm>
            <a:off x="454425" y="685800"/>
            <a:ext cx="6663000" cy="181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200">
                <a:latin typeface="Poppins"/>
                <a:ea typeface="Poppins"/>
                <a:cs typeface="Poppins"/>
                <a:sym typeface="Poppins"/>
              </a:rPr>
              <a:t>Mystery Science Alignment with the </a:t>
            </a:r>
            <a:r>
              <a:rPr b="1" lang="en" sz="3200">
                <a:highlight>
                  <a:srgbClr val="FFFFFF"/>
                </a:highlight>
                <a:latin typeface="Poppins"/>
                <a:ea typeface="Poppins"/>
                <a:cs typeface="Poppins"/>
                <a:sym typeface="Poppins"/>
              </a:rPr>
              <a:t>Michigan Science Standards</a:t>
            </a:r>
            <a:endParaRPr b="1" sz="1800">
              <a:highlight>
                <a:srgbClr val="FFFFFF"/>
              </a:highlight>
              <a:latin typeface="Poppins"/>
              <a:ea typeface="Poppins"/>
              <a:cs typeface="Poppins"/>
              <a:sym typeface="Poppins"/>
            </a:endParaRPr>
          </a:p>
        </p:txBody>
      </p:sp>
      <p:sp>
        <p:nvSpPr>
          <p:cNvPr id="147" name="Google Shape;147;p37"/>
          <p:cNvSpPr txBox="1"/>
          <p:nvPr/>
        </p:nvSpPr>
        <p:spPr>
          <a:xfrm>
            <a:off x="4114800" y="3669950"/>
            <a:ext cx="5489100" cy="2959500"/>
          </a:xfrm>
          <a:prstGeom prst="rect">
            <a:avLst/>
          </a:prstGeom>
          <a:noFill/>
          <a:ln>
            <a:noFill/>
          </a:ln>
        </p:spPr>
        <p:txBody>
          <a:bodyPr anchorCtr="0" anchor="t" bIns="0" lIns="0" spcFirstLastPara="1" rIns="0" wrap="square" tIns="0">
            <a:noAutofit/>
          </a:bodyPr>
          <a:lstStyle/>
          <a:p>
            <a:pPr indent="0" lvl="0" marL="0" marR="27310" rtl="0" algn="l">
              <a:spcBef>
                <a:spcPts val="0"/>
              </a:spcBef>
              <a:spcAft>
                <a:spcPts val="0"/>
              </a:spcAft>
              <a:buNone/>
            </a:pPr>
            <a:r>
              <a:rPr b="1" lang="en" sz="1200">
                <a:solidFill>
                  <a:schemeClr val="dk1"/>
                </a:solidFill>
                <a:latin typeface="Poppins"/>
                <a:ea typeface="Poppins"/>
                <a:cs typeface="Poppins"/>
                <a:sym typeface="Poppins"/>
              </a:rPr>
              <a:t>M</a:t>
            </a:r>
            <a:r>
              <a:rPr b="1" lang="en" sz="1200">
                <a:solidFill>
                  <a:schemeClr val="dk1"/>
                </a:solidFill>
                <a:latin typeface="Poppins"/>
                <a:ea typeface="Poppins"/>
                <a:cs typeface="Poppins"/>
                <a:sym typeface="Poppins"/>
              </a:rPr>
              <a:t>ystery Science is a hands-on curriculum that is fully aligned with the </a:t>
            </a:r>
            <a:r>
              <a:rPr b="1" lang="en" sz="1200">
                <a:solidFill>
                  <a:schemeClr val="dk1"/>
                </a:solidFill>
                <a:highlight>
                  <a:srgbClr val="EAEADF"/>
                </a:highlight>
                <a:latin typeface="Poppins"/>
                <a:ea typeface="Poppins"/>
                <a:cs typeface="Poppins"/>
                <a:sym typeface="Poppins"/>
              </a:rPr>
              <a:t>Michigan Science Standards.</a:t>
            </a:r>
            <a:r>
              <a:rPr lang="en" sz="1200">
                <a:solidFill>
                  <a:schemeClr val="dk1"/>
                </a:solidFill>
                <a:highlight>
                  <a:srgbClr val="EAEADF"/>
                </a:highlight>
                <a:latin typeface="Poppins"/>
                <a:ea typeface="Poppins"/>
                <a:cs typeface="Poppins"/>
                <a:sym typeface="Poppins"/>
              </a:rPr>
              <a:t> </a:t>
            </a:r>
            <a:endParaRPr sz="1000">
              <a:solidFill>
                <a:schemeClr val="dk1"/>
              </a:solidFill>
              <a:highlight>
                <a:srgbClr val="EAEADF"/>
              </a:highlight>
              <a:latin typeface="Poppins"/>
              <a:ea typeface="Poppins"/>
              <a:cs typeface="Poppins"/>
              <a:sym typeface="Poppins"/>
            </a:endParaRPr>
          </a:p>
          <a:p>
            <a:pPr indent="0" lvl="0" marL="0" marR="27310" rtl="0" algn="l">
              <a:spcBef>
                <a:spcPts val="0"/>
              </a:spcBef>
              <a:spcAft>
                <a:spcPts val="0"/>
              </a:spcAft>
              <a:buNone/>
            </a:pPr>
            <a:r>
              <a:t/>
            </a:r>
            <a:endParaRPr sz="1000">
              <a:solidFill>
                <a:schemeClr val="dk1"/>
              </a:solidFill>
              <a:latin typeface="Poppins"/>
              <a:ea typeface="Poppins"/>
              <a:cs typeface="Poppins"/>
              <a:sym typeface="Poppins"/>
            </a:endParaRPr>
          </a:p>
          <a:p>
            <a:pPr indent="0" lvl="0" marL="0" marR="27310" rtl="0" algn="l">
              <a:spcBef>
                <a:spcPts val="0"/>
              </a:spcBef>
              <a:spcAft>
                <a:spcPts val="0"/>
              </a:spcAft>
              <a:buNone/>
            </a:pPr>
            <a:r>
              <a:rPr lang="en" sz="1200">
                <a:solidFill>
                  <a:schemeClr val="dk1"/>
                </a:solidFill>
                <a:latin typeface="Poppins"/>
                <a:ea typeface="Poppins"/>
                <a:cs typeface="Poppins"/>
                <a:sym typeface="Poppins"/>
              </a:rPr>
              <a:t>Mystery Science’s units of study contain:</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Hands-on, easy-prep activities with EVERY lesson</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Engaging, real-world investigative phenomena</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Thoughtful discussions to build background knowledge</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L</a:t>
            </a:r>
            <a:r>
              <a:rPr lang="en" sz="1200">
                <a:solidFill>
                  <a:schemeClr val="dk1"/>
                </a:solidFill>
                <a:latin typeface="Poppins"/>
                <a:ea typeface="Poppins"/>
                <a:cs typeface="Poppins"/>
                <a:sym typeface="Poppins"/>
              </a:rPr>
              <a:t>esson &amp; unit</a:t>
            </a:r>
            <a:r>
              <a:rPr lang="en" sz="1200">
                <a:solidFill>
                  <a:schemeClr val="dk1"/>
                </a:solidFill>
                <a:latin typeface="Poppins"/>
                <a:ea typeface="Poppins"/>
                <a:cs typeface="Poppins"/>
                <a:sym typeface="Poppins"/>
              </a:rPr>
              <a:t> assessments to evaluate comprehension</a:t>
            </a:r>
            <a:endParaRPr sz="1200">
              <a:solidFill>
                <a:schemeClr val="dk1"/>
              </a:solidFill>
              <a:latin typeface="Poppins"/>
              <a:ea typeface="Poppins"/>
              <a:cs typeface="Poppins"/>
              <a:sym typeface="Poppins"/>
            </a:endParaRPr>
          </a:p>
          <a:p>
            <a:pPr indent="-304800" lvl="0" marL="457200" marR="27310" rtl="0" algn="l">
              <a:spcBef>
                <a:spcPts val="0"/>
              </a:spcBef>
              <a:spcAft>
                <a:spcPts val="0"/>
              </a:spcAft>
              <a:buClr>
                <a:schemeClr val="dk1"/>
              </a:buClr>
              <a:buSzPts val="1200"/>
              <a:buFont typeface="Poppins"/>
              <a:buChar char="●"/>
            </a:pPr>
            <a:r>
              <a:rPr lang="en" sz="1200">
                <a:solidFill>
                  <a:schemeClr val="dk1"/>
                </a:solidFill>
                <a:latin typeface="Poppins"/>
                <a:ea typeface="Poppins"/>
                <a:cs typeface="Poppins"/>
                <a:sym typeface="Poppins"/>
              </a:rPr>
              <a:t>Curated, cross-curricular extensions</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rPr b="1" lang="en" sz="1200">
                <a:solidFill>
                  <a:schemeClr val="dk1"/>
                </a:solidFill>
                <a:latin typeface="Poppins"/>
                <a:ea typeface="Poppins"/>
                <a:cs typeface="Poppins"/>
                <a:sym typeface="Poppins"/>
              </a:rPr>
              <a:t>Mystery Science also offers the </a:t>
            </a:r>
            <a:r>
              <a:rPr b="1" lang="en" sz="1200" u="sng">
                <a:solidFill>
                  <a:schemeClr val="hlink"/>
                </a:solidFill>
                <a:latin typeface="Poppins"/>
                <a:ea typeface="Poppins"/>
                <a:cs typeface="Poppins"/>
                <a:sym typeface="Poppins"/>
                <a:hlinkClick r:id="rId3"/>
              </a:rPr>
              <a:t>Anchor Layer</a:t>
            </a:r>
            <a:r>
              <a:rPr lang="en" sz="1200">
                <a:solidFill>
                  <a:schemeClr val="dk1"/>
                </a:solidFill>
                <a:latin typeface="Poppins"/>
                <a:ea typeface="Poppins"/>
                <a:cs typeface="Poppins"/>
                <a:sym typeface="Poppins"/>
              </a:rPr>
              <a:t>, which enriches the unit with an anchor phenomenon, incorporates anchor connections after each lesson, &amp; concludes the unit with a performance task.</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t/>
            </a:r>
            <a:endParaRPr sz="1200">
              <a:solidFill>
                <a:schemeClr val="dk1"/>
              </a:solidFill>
              <a:latin typeface="Poppins"/>
              <a:ea typeface="Poppins"/>
              <a:cs typeface="Poppins"/>
              <a:sym typeface="Poppins"/>
            </a:endParaRPr>
          </a:p>
          <a:p>
            <a:pPr indent="0" lvl="0" marL="0" marR="27310" rtl="0" algn="l">
              <a:spcBef>
                <a:spcPts val="0"/>
              </a:spcBef>
              <a:spcAft>
                <a:spcPts val="0"/>
              </a:spcAft>
              <a:buNone/>
            </a:pPr>
            <a:r>
              <a:t/>
            </a:r>
            <a:endParaRPr sz="1100">
              <a:solidFill>
                <a:schemeClr val="dk1"/>
              </a:solidFill>
              <a:latin typeface="Poppins"/>
              <a:ea typeface="Poppins"/>
              <a:cs typeface="Poppins"/>
              <a:sym typeface="Poppins"/>
            </a:endParaRPr>
          </a:p>
        </p:txBody>
      </p:sp>
      <p:pic>
        <p:nvPicPr>
          <p:cNvPr id="148" name="Google Shape;148;p37"/>
          <p:cNvPicPr preferRelativeResize="0"/>
          <p:nvPr/>
        </p:nvPicPr>
        <p:blipFill>
          <a:blip r:embed="rId4">
            <a:alphaModFix/>
          </a:blip>
          <a:stretch>
            <a:fillRect/>
          </a:stretch>
        </p:blipFill>
        <p:spPr>
          <a:xfrm>
            <a:off x="454425" y="3669950"/>
            <a:ext cx="2812425" cy="3661600"/>
          </a:xfrm>
          <a:prstGeom prst="rect">
            <a:avLst/>
          </a:prstGeom>
          <a:noFill/>
          <a:ln>
            <a:noFill/>
          </a:ln>
        </p:spPr>
      </p:pic>
      <p:pic>
        <p:nvPicPr>
          <p:cNvPr id="149" name="Google Shape;149;p37"/>
          <p:cNvPicPr preferRelativeResize="0"/>
          <p:nvPr/>
        </p:nvPicPr>
        <p:blipFill rotWithShape="1">
          <a:blip r:embed="rId5">
            <a:alphaModFix/>
          </a:blip>
          <a:srcRect b="1663" l="0" r="0" t="1663"/>
          <a:stretch/>
        </p:blipFill>
        <p:spPr>
          <a:xfrm>
            <a:off x="7956150" y="6949440"/>
            <a:ext cx="1647825" cy="209550"/>
          </a:xfrm>
          <a:prstGeom prst="rect">
            <a:avLst/>
          </a:prstGeom>
          <a:noFill/>
          <a:ln>
            <a:noFill/>
          </a:ln>
        </p:spPr>
      </p:pic>
      <p:sp>
        <p:nvSpPr>
          <p:cNvPr id="150" name="Google Shape;150;p37"/>
          <p:cNvSpPr txBox="1"/>
          <p:nvPr/>
        </p:nvSpPr>
        <p:spPr>
          <a:xfrm>
            <a:off x="8126700" y="7196350"/>
            <a:ext cx="1477200" cy="123000"/>
          </a:xfrm>
          <a:prstGeom prst="rect">
            <a:avLst/>
          </a:prstGeom>
          <a:noFill/>
          <a:ln>
            <a:noFill/>
          </a:ln>
        </p:spPr>
        <p:txBody>
          <a:bodyPr anchorCtr="0" anchor="t" bIns="0" lIns="91425" spcFirstLastPara="1" rIns="0" wrap="square" tIns="0">
            <a:spAutoFit/>
          </a:bodyPr>
          <a:lstStyle/>
          <a:p>
            <a:pPr indent="0" lvl="0" marL="0" rtl="0" algn="r">
              <a:spcBef>
                <a:spcPts val="0"/>
              </a:spcBef>
              <a:spcAft>
                <a:spcPts val="0"/>
              </a:spcAft>
              <a:buNone/>
            </a:pPr>
            <a:r>
              <a:rPr lang="en" sz="800">
                <a:solidFill>
                  <a:schemeClr val="dk1"/>
                </a:solidFill>
                <a:latin typeface="Poppins"/>
                <a:ea typeface="Poppins"/>
                <a:cs typeface="Poppins"/>
                <a:sym typeface="Poppins"/>
              </a:rPr>
              <a:t>Updated 06/13/2026</a:t>
            </a:r>
            <a:endParaRPr sz="800">
              <a:solidFill>
                <a:schemeClr val="dk1"/>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8"/>
          <p:cNvSpPr/>
          <p:nvPr/>
        </p:nvSpPr>
        <p:spPr>
          <a:xfrm>
            <a:off x="0" y="0"/>
            <a:ext cx="10076700" cy="914400"/>
          </a:xfrm>
          <a:prstGeom prst="rect">
            <a:avLst/>
          </a:prstGeom>
          <a:solidFill>
            <a:srgbClr val="EAEAD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156" name="Google Shape;156;p38"/>
          <p:cNvPicPr preferRelativeResize="0"/>
          <p:nvPr/>
        </p:nvPicPr>
        <p:blipFill rotWithShape="1">
          <a:blip r:embed="rId3">
            <a:alphaModFix/>
          </a:blip>
          <a:srcRect b="1663" l="0" r="0" t="1663"/>
          <a:stretch/>
        </p:blipFill>
        <p:spPr>
          <a:xfrm>
            <a:off x="7953375" y="305775"/>
            <a:ext cx="1647825" cy="209550"/>
          </a:xfrm>
          <a:prstGeom prst="rect">
            <a:avLst/>
          </a:prstGeom>
          <a:noFill/>
          <a:ln>
            <a:noFill/>
          </a:ln>
        </p:spPr>
      </p:pic>
      <p:sp>
        <p:nvSpPr>
          <p:cNvPr id="157" name="Google Shape;157;p3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Table of Contents</a:t>
            </a:r>
            <a:r>
              <a:rPr lang="en" sz="1200">
                <a:solidFill>
                  <a:schemeClr val="dk1"/>
                </a:solidFill>
                <a:latin typeface="Poppins"/>
                <a:ea typeface="Poppins"/>
                <a:cs typeface="Poppins"/>
                <a:sym typeface="Poppins"/>
              </a:rPr>
              <a:t> • </a:t>
            </a:r>
            <a:r>
              <a:rPr lang="en" sz="1200">
                <a:latin typeface="Poppins"/>
                <a:ea typeface="Poppins"/>
                <a:cs typeface="Poppins"/>
                <a:sym typeface="Poppins"/>
              </a:rPr>
              <a:t>All Grades</a:t>
            </a:r>
            <a:endParaRPr sz="1200">
              <a:latin typeface="Poppins"/>
              <a:ea typeface="Poppins"/>
              <a:cs typeface="Poppins"/>
              <a:sym typeface="Poppins"/>
            </a:endParaRPr>
          </a:p>
        </p:txBody>
      </p:sp>
      <p:graphicFrame>
        <p:nvGraphicFramePr>
          <p:cNvPr id="158" name="Google Shape;158;p38"/>
          <p:cNvGraphicFramePr/>
          <p:nvPr/>
        </p:nvGraphicFramePr>
        <p:xfrm>
          <a:off x="457189" y="1385465"/>
          <a:ext cx="3000000" cy="3000000"/>
        </p:xfrm>
        <a:graphic>
          <a:graphicData uri="http://schemas.openxmlformats.org/drawingml/2006/table">
            <a:tbl>
              <a:tblPr>
                <a:noFill/>
                <a:tableStyleId>{35F001AE-25DE-4A0F-B737-F835FF61FC73}</a:tableStyleId>
              </a:tblPr>
              <a:tblGrid>
                <a:gridCol w="3539900"/>
                <a:gridCol w="744075"/>
              </a:tblGrid>
              <a:tr h="100000">
                <a:tc>
                  <a:txBody>
                    <a:bodyPr/>
                    <a:lstStyle/>
                    <a:p>
                      <a:pPr indent="0" lvl="0" marL="0" rtl="0" algn="l">
                        <a:spcBef>
                          <a:spcPts val="0"/>
                        </a:spcBef>
                        <a:spcAft>
                          <a:spcPts val="0"/>
                        </a:spcAft>
                        <a:buNone/>
                      </a:pPr>
                      <a:r>
                        <a:rPr lang="en" sz="1200">
                          <a:solidFill>
                            <a:schemeClr val="hlink"/>
                          </a:solidFill>
                          <a:uFill>
                            <a:noFill/>
                          </a:uFill>
                          <a:latin typeface="Poppins"/>
                          <a:ea typeface="Poppins"/>
                          <a:cs typeface="Poppins"/>
                          <a:sym typeface="Poppins"/>
                          <a:hlinkClick action="ppaction://hlinksldjump" r:id="rId4"/>
                        </a:rPr>
                        <a:t>Kindergarten </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5"/>
                        </a:rPr>
                        <a:t>Page 3</a:t>
                      </a:r>
                      <a:endParaRPr b="1" sz="1000">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r>
              <a:tr h="1135500">
                <a:tc>
                  <a:txBody>
                    <a:bodyPr/>
                    <a:lstStyle/>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6"/>
                        </a:rPr>
                        <a:t>Life Science</a:t>
                      </a:r>
                      <a:endParaRPr b="1"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7"/>
                        </a:rPr>
                        <a:t>Animal Needs</a:t>
                      </a:r>
                      <a:endParaRPr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8"/>
                        </a:rPr>
                        <a:t>Plant Needs</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9"/>
                        </a:rPr>
                        <a:t>Earth &amp; Space Science</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10"/>
                        </a:rPr>
                        <a:t>Severe Weather</a:t>
                      </a:r>
                      <a:endParaRPr sz="1000">
                        <a:solidFill>
                          <a:schemeClr val="dk1"/>
                        </a:solidFill>
                        <a:latin typeface="Poppins"/>
                        <a:ea typeface="Poppins"/>
                        <a:cs typeface="Poppins"/>
                        <a:sym typeface="Poppins"/>
                      </a:endParaRPr>
                    </a:p>
                    <a:p>
                      <a:pPr indent="0" lvl="0" marL="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11"/>
                        </a:rPr>
                        <a:t>Weather Patterns</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12"/>
                        </a:rPr>
                        <a:t>Physical Science</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13"/>
                        </a:rPr>
                        <a:t>Sunlight &amp; Warmth</a:t>
                      </a:r>
                      <a:endParaRPr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14"/>
                        </a:rPr>
                        <a:t>Pushes &amp; Pulls</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000">
                          <a:solidFill>
                            <a:schemeClr val="dk1"/>
                          </a:solidFill>
                          <a:uFill>
                            <a:noFill/>
                          </a:uFill>
                          <a:latin typeface="Poppins"/>
                          <a:ea typeface="Poppins"/>
                          <a:cs typeface="Poppins"/>
                          <a:sym typeface="Poppins"/>
                          <a:hlinkClick action="ppaction://hlinksldjump" r:id="rId15">
                            <a:extLst>
                              <a:ext uri="{A12FA001-AC4F-418D-AE19-62706E023703}">
                                <ahyp:hlinkClr val="tx"/>
                              </a:ext>
                            </a:extLst>
                          </a:hlinkClick>
                        </a:rPr>
                        <a:t>Page </a:t>
                      </a:r>
                      <a:r>
                        <a:rPr b="1" lang="en" sz="1000">
                          <a:solidFill>
                            <a:schemeClr val="dk1"/>
                          </a:solidFill>
                          <a:latin typeface="Poppins"/>
                          <a:ea typeface="Poppins"/>
                          <a:cs typeface="Poppins"/>
                          <a:sym typeface="Poppins"/>
                        </a:rPr>
                        <a:t>4</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16"/>
                        </a:rPr>
                        <a:t>Page 6</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17"/>
                        </a:rPr>
                        <a:t>Page 8</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r>
              <a:tr h="100000">
                <a:tc>
                  <a:txBody>
                    <a:bodyPr/>
                    <a:lstStyle/>
                    <a:p>
                      <a:pPr indent="0" lvl="0" marL="0" rtl="0" algn="l">
                        <a:spcBef>
                          <a:spcPts val="0"/>
                        </a:spcBef>
                        <a:spcAft>
                          <a:spcPts val="0"/>
                        </a:spcAft>
                        <a:buNone/>
                      </a:pPr>
                      <a:r>
                        <a:rPr lang="en" sz="1200">
                          <a:solidFill>
                            <a:schemeClr val="hlink"/>
                          </a:solidFill>
                          <a:uFill>
                            <a:noFill/>
                          </a:uFill>
                          <a:latin typeface="Poppins"/>
                          <a:ea typeface="Poppins"/>
                          <a:cs typeface="Poppins"/>
                          <a:sym typeface="Poppins"/>
                          <a:hlinkClick action="ppaction://hlinksldjump" r:id="rId18"/>
                        </a:rPr>
                        <a:t>1st Grade </a:t>
                      </a:r>
                      <a:endParaRPr sz="12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19"/>
                        </a:rPr>
                        <a:t>Page 11</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r>
              <a:tr h="1135500">
                <a:tc>
                  <a:txBody>
                    <a:bodyPr/>
                    <a:lstStyle/>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20"/>
                        </a:rPr>
                        <a:t>Life Science</a:t>
                      </a:r>
                      <a:r>
                        <a:rPr b="1" lang="en" sz="1000">
                          <a:latin typeface="Poppins"/>
                          <a:ea typeface="Poppins"/>
                          <a:cs typeface="Poppins"/>
                          <a:sym typeface="Poppins"/>
                        </a:rPr>
                        <a:t>	</a:t>
                      </a: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21"/>
                        </a:rPr>
                        <a:t>Animal Traits &amp; Survival</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22"/>
                        </a:rPr>
                        <a:t>Plant Traits &amp; Survival</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23"/>
                        </a:rPr>
                        <a:t>Earth &amp; Space Science</a:t>
                      </a:r>
                      <a:r>
                        <a:rPr b="1" lang="en" sz="1000">
                          <a:solidFill>
                            <a:schemeClr val="dk1"/>
                          </a:solidFill>
                          <a:latin typeface="Poppins"/>
                          <a:ea typeface="Poppins"/>
                          <a:cs typeface="Poppins"/>
                          <a:sym typeface="Poppins"/>
                        </a:rPr>
                        <a:t>			</a:t>
                      </a:r>
                      <a:endParaRPr sz="1000">
                        <a:solidFill>
                          <a:schemeClr val="dk1"/>
                        </a:solidFill>
                        <a:latin typeface="Poppins"/>
                        <a:ea typeface="Poppins"/>
                        <a:cs typeface="Poppins"/>
                        <a:sym typeface="Poppins"/>
                      </a:endParaRPr>
                    </a:p>
                    <a:p>
                      <a:pPr indent="0" lvl="0" marL="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24"/>
                        </a:rPr>
                        <a:t> Day Patterns</a:t>
                      </a:r>
                      <a:endParaRPr sz="1000">
                        <a:solidFill>
                          <a:schemeClr val="dk1"/>
                        </a:solidFill>
                        <a:latin typeface="Poppins"/>
                        <a:ea typeface="Poppins"/>
                        <a:cs typeface="Poppins"/>
                        <a:sym typeface="Poppins"/>
                      </a:endParaRPr>
                    </a:p>
                    <a:p>
                      <a:pPr indent="0" lvl="0" marL="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25"/>
                        </a:rPr>
                        <a:t>Night Patterns</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26"/>
                        </a:rPr>
                        <a:t>Physical Science				</a:t>
                      </a:r>
                      <a:endParaRPr b="1"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27"/>
                        </a:rPr>
                        <a:t>Light, Sound, &amp; Communication</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28"/>
                        </a:rPr>
                        <a:t>Page 12</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29"/>
                        </a:rPr>
                        <a:t>Page 14</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30"/>
                        </a:rPr>
                        <a:t>Page 16</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lt1"/>
                    </a:solidFill>
                  </a:tcPr>
                </a:tc>
              </a:tr>
              <a:tr h="100000">
                <a:tc>
                  <a:txBody>
                    <a:bodyPr/>
                    <a:lstStyle/>
                    <a:p>
                      <a:pPr indent="0" lvl="0" marL="0" rtl="0" algn="l">
                        <a:spcBef>
                          <a:spcPts val="0"/>
                        </a:spcBef>
                        <a:spcAft>
                          <a:spcPts val="0"/>
                        </a:spcAft>
                        <a:buNone/>
                      </a:pPr>
                      <a:r>
                        <a:rPr lang="en" sz="1200">
                          <a:solidFill>
                            <a:schemeClr val="hlink"/>
                          </a:solidFill>
                          <a:uFill>
                            <a:noFill/>
                          </a:uFill>
                          <a:latin typeface="Poppins"/>
                          <a:ea typeface="Poppins"/>
                          <a:cs typeface="Poppins"/>
                          <a:sym typeface="Poppins"/>
                          <a:hlinkClick action="ppaction://hlinksldjump" r:id="rId31"/>
                        </a:rPr>
                        <a:t>2nd Grade </a:t>
                      </a:r>
                      <a:endParaRPr sz="12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32"/>
                        </a:rPr>
                        <a:t>Page 18</a:t>
                      </a:r>
                      <a:endParaRPr b="1" sz="1000">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r>
              <a:tr h="1270675">
                <a:tc>
                  <a:txBody>
                    <a:bodyPr/>
                    <a:lstStyle/>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33"/>
                        </a:rPr>
                        <a:t>Life Science</a:t>
                      </a:r>
                      <a:r>
                        <a:rPr b="1" lang="en" sz="1000">
                          <a:latin typeface="Poppins"/>
                          <a:ea typeface="Poppins"/>
                          <a:cs typeface="Poppins"/>
                          <a:sym typeface="Poppins"/>
                        </a:rPr>
                        <a:t>	</a:t>
                      </a: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34"/>
                        </a:rPr>
                        <a:t>Animal Biodiversity &amp; Habitats</a:t>
                      </a:r>
                      <a:endParaRPr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35"/>
                        </a:rPr>
                        <a:t>Plant Growth &amp; Interactions</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36"/>
                        </a:rPr>
                        <a:t>Earth &amp; Space Science</a:t>
                      </a:r>
                      <a:r>
                        <a:rPr b="1" lang="en" sz="1000">
                          <a:solidFill>
                            <a:schemeClr val="dk1"/>
                          </a:solidFill>
                          <a:latin typeface="Poppins"/>
                          <a:ea typeface="Poppins"/>
                          <a:cs typeface="Poppins"/>
                          <a:sym typeface="Poppins"/>
                        </a:rPr>
                        <a:t>			</a:t>
                      </a:r>
                      <a:endParaRPr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37"/>
                        </a:rPr>
                        <a:t>Erosion &amp; Earth’s Surface</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38"/>
                        </a:rPr>
                        <a:t>Physical Science</a:t>
                      </a:r>
                      <a:r>
                        <a:rPr b="1" lang="en" sz="1000">
                          <a:solidFill>
                            <a:schemeClr val="dk1"/>
                          </a:solidFill>
                          <a:latin typeface="Poppins"/>
                          <a:ea typeface="Poppins"/>
                          <a:cs typeface="Poppins"/>
                          <a:sym typeface="Poppins"/>
                        </a:rPr>
                        <a:t>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39"/>
                        </a:rPr>
                        <a:t>Material Properties</a:t>
                      </a:r>
                      <a:endParaRPr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40"/>
                        </a:rPr>
                        <a:t>States of Matter</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41"/>
                        </a:rPr>
                        <a:t>Page 19</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42"/>
                        </a:rPr>
                        <a:t>Page 21</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43"/>
                        </a:rPr>
                        <a:t>Page 23</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graphicFrame>
        <p:nvGraphicFramePr>
          <p:cNvPr id="159" name="Google Shape;159;p38"/>
          <p:cNvGraphicFramePr/>
          <p:nvPr/>
        </p:nvGraphicFramePr>
        <p:xfrm>
          <a:off x="5198374" y="1384065"/>
          <a:ext cx="3000000" cy="3000000"/>
        </p:xfrm>
        <a:graphic>
          <a:graphicData uri="http://schemas.openxmlformats.org/drawingml/2006/table">
            <a:tbl>
              <a:tblPr>
                <a:noFill/>
                <a:tableStyleId>{35F001AE-25DE-4A0F-B737-F835FF61FC73}</a:tableStyleId>
              </a:tblPr>
              <a:tblGrid>
                <a:gridCol w="3539900"/>
                <a:gridCol w="744075"/>
              </a:tblGrid>
              <a:tr h="100000">
                <a:tc>
                  <a:txBody>
                    <a:bodyPr/>
                    <a:lstStyle/>
                    <a:p>
                      <a:pPr indent="0" lvl="0" marL="0" rtl="0" algn="l">
                        <a:spcBef>
                          <a:spcPts val="0"/>
                        </a:spcBef>
                        <a:spcAft>
                          <a:spcPts val="0"/>
                        </a:spcAft>
                        <a:buNone/>
                      </a:pPr>
                      <a:r>
                        <a:rPr lang="en" sz="1200">
                          <a:solidFill>
                            <a:schemeClr val="hlink"/>
                          </a:solidFill>
                          <a:uFill>
                            <a:noFill/>
                          </a:uFill>
                          <a:latin typeface="Poppins"/>
                          <a:ea typeface="Poppins"/>
                          <a:cs typeface="Poppins"/>
                          <a:sym typeface="Poppins"/>
                          <a:hlinkClick action="ppaction://hlinksldjump" r:id="rId44"/>
                        </a:rPr>
                        <a:t>3rd Grade</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45"/>
                        </a:rPr>
                        <a:t>Page 25</a:t>
                      </a:r>
                      <a:endParaRPr b="1" sz="1000">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r>
              <a:tr h="1135500">
                <a:tc>
                  <a:txBody>
                    <a:bodyPr/>
                    <a:lstStyle/>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46"/>
                        </a:rPr>
                        <a:t>Life Science</a:t>
                      </a:r>
                      <a:endParaRPr b="1"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47"/>
                        </a:rPr>
                        <a:t>Fossils &amp; Changing Environments</a:t>
                      </a:r>
                      <a:endParaRPr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48"/>
                        </a:rPr>
                        <a:t>Life Cycles</a:t>
                      </a:r>
                      <a:endParaRPr sz="1000">
                        <a:solidFill>
                          <a:schemeClr val="dk1"/>
                        </a:solidFill>
                        <a:latin typeface="Poppins"/>
                        <a:ea typeface="Poppins"/>
                        <a:cs typeface="Poppins"/>
                        <a:sym typeface="Poppins"/>
                      </a:endParaRPr>
                    </a:p>
                    <a:p>
                      <a:pPr indent="0" lvl="0" marL="914400" rtl="0" algn="l">
                        <a:spcBef>
                          <a:spcPts val="0"/>
                        </a:spcBef>
                        <a:spcAft>
                          <a:spcPts val="0"/>
                        </a:spcAft>
                        <a:buClr>
                          <a:schemeClr val="dk1"/>
                        </a:buClr>
                        <a:buSzPts val="1100"/>
                        <a:buFont typeface="Arial"/>
                        <a:buNone/>
                      </a:pPr>
                      <a:r>
                        <a:rPr lang="en" sz="1000">
                          <a:solidFill>
                            <a:schemeClr val="hlink"/>
                          </a:solidFill>
                          <a:uFill>
                            <a:noFill/>
                          </a:uFill>
                          <a:latin typeface="Poppins"/>
                          <a:ea typeface="Poppins"/>
                          <a:cs typeface="Poppins"/>
                          <a:sym typeface="Poppins"/>
                          <a:hlinkClick action="ppaction://hlinksldjump" r:id="rId49"/>
                        </a:rPr>
                        <a:t>Heredity, Survival, &amp; Selection</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50"/>
                        </a:rPr>
                        <a:t>Earth &amp; Space Science</a:t>
                      </a:r>
                      <a:endParaRPr b="1" sz="1000">
                        <a:solidFill>
                          <a:schemeClr val="dk1"/>
                        </a:solidFill>
                        <a:latin typeface="Poppins"/>
                        <a:ea typeface="Poppins"/>
                        <a:cs typeface="Poppins"/>
                        <a:sym typeface="Poppins"/>
                      </a:endParaRPr>
                    </a:p>
                    <a:p>
                      <a:pPr indent="0" lvl="0" marL="914400" rtl="0" algn="l">
                        <a:spcBef>
                          <a:spcPts val="0"/>
                        </a:spcBef>
                        <a:spcAft>
                          <a:spcPts val="0"/>
                        </a:spcAft>
                        <a:buNone/>
                      </a:pPr>
                      <a:r>
                        <a:rPr lang="en" sz="1000">
                          <a:solidFill>
                            <a:schemeClr val="hlink"/>
                          </a:solidFill>
                          <a:uFill>
                            <a:noFill/>
                          </a:uFill>
                          <a:latin typeface="Poppins"/>
                          <a:ea typeface="Poppins"/>
                          <a:cs typeface="Poppins"/>
                          <a:sym typeface="Poppins"/>
                          <a:hlinkClick action="ppaction://hlinksldjump" r:id="rId51"/>
                        </a:rPr>
                        <a:t>Weather &amp; Climate</a:t>
                      </a:r>
                      <a:endParaRPr sz="1000">
                        <a:solidFill>
                          <a:schemeClr val="dk1"/>
                        </a:solidFill>
                        <a:latin typeface="Poppins"/>
                        <a:ea typeface="Poppins"/>
                        <a:cs typeface="Poppins"/>
                        <a:sym typeface="Poppins"/>
                      </a:endParaRPr>
                    </a:p>
                    <a:p>
                      <a:pPr indent="0" lvl="0" marL="45720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52"/>
                        </a:rPr>
                        <a:t>Physical Science</a:t>
                      </a:r>
                      <a:endParaRPr b="1" sz="1000">
                        <a:solidFill>
                          <a:schemeClr val="dk1"/>
                        </a:solidFill>
                        <a:latin typeface="Poppins"/>
                        <a:ea typeface="Poppins"/>
                        <a:cs typeface="Poppins"/>
                        <a:sym typeface="Poppins"/>
                      </a:endParaRPr>
                    </a:p>
                    <a:p>
                      <a:pPr indent="0" lvl="0" marL="457200" rtl="0" algn="l">
                        <a:spcBef>
                          <a:spcPts val="0"/>
                        </a:spcBef>
                        <a:spcAft>
                          <a:spcPts val="0"/>
                        </a:spcAft>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53"/>
                        </a:rPr>
                        <a:t>Forces, Motion, &amp; Magnets</a:t>
                      </a:r>
                      <a:endParaRPr b="1" sz="1000">
                        <a:solidFill>
                          <a:schemeClr val="dk1"/>
                        </a:solidFill>
                        <a:latin typeface="Poppins"/>
                        <a:ea typeface="Poppins"/>
                        <a:cs typeface="Poppins"/>
                        <a:sym typeface="Poppins"/>
                      </a:endParaRPr>
                    </a:p>
                    <a:p>
                      <a:pPr indent="0" lvl="0" marL="914400" rtl="0" algn="l">
                        <a:spcBef>
                          <a:spcPts val="0"/>
                        </a:spcBef>
                        <a:spcAft>
                          <a:spcPts val="0"/>
                        </a:spcAft>
                        <a:buNone/>
                      </a:pPr>
                      <a:r>
                        <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54"/>
                        </a:rPr>
                        <a:t>Page 26</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55"/>
                        </a:rPr>
                        <a:t>Page 30</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56"/>
                        </a:rPr>
                        <a:t>Page 32</a:t>
                      </a:r>
                      <a:endParaRPr>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100000">
                <a:tc>
                  <a:txBody>
                    <a:bodyPr/>
                    <a:lstStyle/>
                    <a:p>
                      <a:pPr indent="0" lvl="0" marL="0" rtl="0" algn="l">
                        <a:spcBef>
                          <a:spcPts val="0"/>
                        </a:spcBef>
                        <a:spcAft>
                          <a:spcPts val="0"/>
                        </a:spcAft>
                        <a:buNone/>
                      </a:pPr>
                      <a:r>
                        <a:rPr lang="en" sz="1200">
                          <a:solidFill>
                            <a:schemeClr val="hlink"/>
                          </a:solidFill>
                          <a:uFill>
                            <a:noFill/>
                          </a:uFill>
                          <a:latin typeface="Poppins"/>
                          <a:ea typeface="Poppins"/>
                          <a:cs typeface="Poppins"/>
                          <a:sym typeface="Poppins"/>
                          <a:hlinkClick action="ppaction://hlinksldjump" r:id="rId57"/>
                        </a:rPr>
                        <a:t>4th Grade</a:t>
                      </a:r>
                      <a:endParaRPr sz="12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58"/>
                        </a:rPr>
                        <a:t>Page 34</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r>
              <a:tr h="1135500">
                <a:tc>
                  <a:txBody>
                    <a:bodyPr/>
                    <a:lstStyle/>
                    <a:p>
                      <a:pPr indent="0" lvl="0" marL="45720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59"/>
                        </a:rPr>
                        <a:t>Life Science	</a:t>
                      </a:r>
                      <a:endParaRPr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60"/>
                        </a:rPr>
                        <a:t>Human Body, Vision, &amp; The Brain</a:t>
                      </a:r>
                      <a:endParaRPr b="1"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61"/>
                        </a:rPr>
                        <a:t>Animal &amp; Plant Adaptations</a:t>
                      </a:r>
                      <a:endParaRPr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62"/>
                        </a:rPr>
                        <a:t>Earth &amp; Space Science</a:t>
                      </a:r>
                      <a:r>
                        <a:rPr b="1" lang="en" sz="1000">
                          <a:solidFill>
                            <a:schemeClr val="dk1"/>
                          </a:solidFill>
                          <a:latin typeface="Poppins"/>
                          <a:ea typeface="Poppins"/>
                          <a:cs typeface="Poppins"/>
                          <a:sym typeface="Poppins"/>
                        </a:rPr>
                        <a:t>		</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63"/>
                        </a:rPr>
                        <a:t>Earth’s Features &amp; Processes </a:t>
                      </a:r>
                      <a:endParaRPr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64"/>
                        </a:rPr>
                        <a:t>Physical Science</a:t>
                      </a:r>
                      <a:r>
                        <a:rPr b="1" lang="en" sz="1000">
                          <a:solidFill>
                            <a:schemeClr val="dk1"/>
                          </a:solidFill>
                          <a:latin typeface="Poppins"/>
                          <a:ea typeface="Poppins"/>
                          <a:cs typeface="Poppins"/>
                          <a:sym typeface="Poppins"/>
                        </a:rPr>
                        <a:t>	</a:t>
                      </a:r>
                      <a:endParaRPr b="1"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65"/>
                        </a:rPr>
                        <a:t>Sound, Waves, &amp; Communication</a:t>
                      </a:r>
                      <a:endParaRPr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66"/>
                        </a:rPr>
                        <a:t>Energy &amp; Energy Transfer</a:t>
                      </a:r>
                      <a:endParaRPr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67"/>
                        </a:rPr>
                        <a:t>Electricity, Light, &amp; Heat</a:t>
                      </a:r>
                      <a:endParaRPr b="1"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68"/>
                        </a:rPr>
                        <a:t>Page 35</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69"/>
                        </a:rPr>
                        <a:t>Page 37</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70"/>
                        </a:rPr>
                        <a:t>Page 38</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100000">
                <a:tc>
                  <a:txBody>
                    <a:bodyPr/>
                    <a:lstStyle/>
                    <a:p>
                      <a:pPr indent="0" lvl="0" marL="0" rtl="0" algn="l">
                        <a:spcBef>
                          <a:spcPts val="0"/>
                        </a:spcBef>
                        <a:spcAft>
                          <a:spcPts val="0"/>
                        </a:spcAft>
                        <a:buNone/>
                      </a:pPr>
                      <a:r>
                        <a:rPr lang="en" sz="1200">
                          <a:solidFill>
                            <a:schemeClr val="hlink"/>
                          </a:solidFill>
                          <a:uFill>
                            <a:noFill/>
                          </a:uFill>
                          <a:latin typeface="Poppins"/>
                          <a:ea typeface="Poppins"/>
                          <a:cs typeface="Poppins"/>
                          <a:sym typeface="Poppins"/>
                          <a:hlinkClick action="ppaction://hlinksldjump" r:id="rId71"/>
                        </a:rPr>
                        <a:t>5th Grade</a:t>
                      </a:r>
                      <a:endParaRPr sz="12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72"/>
                        </a:rPr>
                        <a:t>Page 42</a:t>
                      </a:r>
                      <a:endParaRPr b="1" sz="1000">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EAEADF"/>
                    </a:solidFill>
                  </a:tcPr>
                </a:tc>
              </a:tr>
              <a:tr h="1270675">
                <a:tc>
                  <a:txBody>
                    <a:bodyPr/>
                    <a:lstStyle/>
                    <a:p>
                      <a:pPr indent="0" lvl="0" marL="45720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73"/>
                        </a:rPr>
                        <a:t>Life Science </a:t>
                      </a:r>
                      <a:r>
                        <a:rPr b="1" lang="en" sz="1000">
                          <a:solidFill>
                            <a:schemeClr val="dk1"/>
                          </a:solidFill>
                          <a:latin typeface="Poppins"/>
                          <a:ea typeface="Poppins"/>
                          <a:cs typeface="Poppins"/>
                          <a:sym typeface="Poppins"/>
                        </a:rPr>
                        <a:t>	</a:t>
                      </a:r>
                      <a:endParaRPr b="1"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74"/>
                        </a:rPr>
                        <a:t>Ecosystems &amp; The Food Web</a:t>
                      </a:r>
                      <a:endParaRPr b="1"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75"/>
                        </a:rPr>
                        <a:t>Earth &amp; Space Science</a:t>
                      </a:r>
                      <a:r>
                        <a:rPr b="1" lang="en" sz="1000">
                          <a:solidFill>
                            <a:schemeClr val="dk1"/>
                          </a:solidFill>
                          <a:latin typeface="Poppins"/>
                          <a:ea typeface="Poppins"/>
                          <a:cs typeface="Poppins"/>
                          <a:sym typeface="Poppins"/>
                        </a:rPr>
                        <a:t>		</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76"/>
                        </a:rPr>
                        <a:t>Water Cycle &amp; Earth’s Systems</a:t>
                      </a:r>
                      <a:endParaRPr sz="1000">
                        <a:solidFill>
                          <a:schemeClr val="dk1"/>
                        </a:solidFill>
                        <a:latin typeface="Poppins"/>
                        <a:ea typeface="Poppins"/>
                        <a:cs typeface="Poppins"/>
                        <a:sym typeface="Poppins"/>
                      </a:endParaRPr>
                    </a:p>
                    <a:p>
                      <a:pPr indent="0" lvl="0" marL="914400" rtl="0" algn="l">
                        <a:spcBef>
                          <a:spcPts val="0"/>
                        </a:spcBef>
                        <a:spcAft>
                          <a:spcPts val="0"/>
                        </a:spcAft>
                        <a:buClr>
                          <a:schemeClr val="dk1"/>
                        </a:buClr>
                        <a:buSzPts val="1100"/>
                        <a:buFont typeface="Arial"/>
                        <a:buNone/>
                      </a:pPr>
                      <a:r>
                        <a:rPr lang="en" sz="1000">
                          <a:solidFill>
                            <a:schemeClr val="hlink"/>
                          </a:solidFill>
                          <a:uFill>
                            <a:noFill/>
                          </a:uFill>
                          <a:latin typeface="Poppins"/>
                          <a:ea typeface="Poppins"/>
                          <a:cs typeface="Poppins"/>
                          <a:sym typeface="Poppins"/>
                          <a:hlinkClick action="ppaction://hlinksldjump" r:id="rId77"/>
                        </a:rPr>
                        <a:t>Earth &amp; Space Patterns</a:t>
                      </a:r>
                      <a:endParaRPr sz="1000">
                        <a:solidFill>
                          <a:schemeClr val="dk1"/>
                        </a:solidFill>
                        <a:latin typeface="Poppins"/>
                        <a:ea typeface="Poppins"/>
                        <a:cs typeface="Poppins"/>
                        <a:sym typeface="Poppins"/>
                      </a:endParaRPr>
                    </a:p>
                    <a:p>
                      <a:pPr indent="0" lvl="0" marL="914400" rtl="0" algn="l">
                        <a:spcBef>
                          <a:spcPts val="0"/>
                        </a:spcBef>
                        <a:spcAft>
                          <a:spcPts val="0"/>
                        </a:spcAft>
                        <a:buClr>
                          <a:schemeClr val="dk1"/>
                        </a:buClr>
                        <a:buSzPts val="1100"/>
                        <a:buFont typeface="Arial"/>
                        <a:buNone/>
                      </a:pPr>
                      <a:r>
                        <a:rPr lang="en" sz="1000">
                          <a:solidFill>
                            <a:schemeClr val="hlink"/>
                          </a:solidFill>
                          <a:uFill>
                            <a:noFill/>
                          </a:uFill>
                          <a:latin typeface="Poppins"/>
                          <a:ea typeface="Poppins"/>
                          <a:cs typeface="Poppins"/>
                          <a:sym typeface="Poppins"/>
                          <a:hlinkClick action="ppaction://hlinksldjump" r:id="rId78"/>
                        </a:rPr>
                        <a:t>Stars &amp; Planets</a:t>
                      </a:r>
                      <a:endParaRPr sz="1000">
                        <a:solidFill>
                          <a:schemeClr val="dk1"/>
                        </a:solidFill>
                        <a:latin typeface="Poppins"/>
                        <a:ea typeface="Poppins"/>
                        <a:cs typeface="Poppins"/>
                        <a:sym typeface="Poppins"/>
                      </a:endParaRPr>
                    </a:p>
                    <a:p>
                      <a:pPr indent="0" lvl="0" marL="457200" rtl="0" algn="l">
                        <a:spcBef>
                          <a:spcPts val="0"/>
                        </a:spcBef>
                        <a:spcAft>
                          <a:spcPts val="0"/>
                        </a:spcAft>
                        <a:buClr>
                          <a:schemeClr val="dk1"/>
                        </a:buClr>
                        <a:buSzPts val="1100"/>
                        <a:buFont typeface="Arial"/>
                        <a:buNone/>
                      </a:pPr>
                      <a:r>
                        <a:rPr b="1" lang="en" sz="1000">
                          <a:solidFill>
                            <a:schemeClr val="hlink"/>
                          </a:solidFill>
                          <a:uFill>
                            <a:noFill/>
                          </a:uFill>
                          <a:latin typeface="Poppins"/>
                          <a:ea typeface="Poppins"/>
                          <a:cs typeface="Poppins"/>
                          <a:sym typeface="Poppins"/>
                          <a:hlinkClick action="ppaction://hlinksldjump" r:id="rId79"/>
                        </a:rPr>
                        <a:t>Physical Science</a:t>
                      </a:r>
                      <a:r>
                        <a:rPr b="1" lang="en" sz="1000">
                          <a:solidFill>
                            <a:schemeClr val="dk1"/>
                          </a:solidFill>
                          <a:latin typeface="Poppins"/>
                          <a:ea typeface="Poppins"/>
                          <a:cs typeface="Poppins"/>
                          <a:sym typeface="Poppins"/>
                        </a:rPr>
                        <a:t>				</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		</a:t>
                      </a:r>
                      <a:r>
                        <a:rPr lang="en" sz="1000">
                          <a:solidFill>
                            <a:schemeClr val="hlink"/>
                          </a:solidFill>
                          <a:uFill>
                            <a:noFill/>
                          </a:uFill>
                          <a:latin typeface="Poppins"/>
                          <a:ea typeface="Poppins"/>
                          <a:cs typeface="Poppins"/>
                          <a:sym typeface="Poppins"/>
                          <a:hlinkClick action="ppaction://hlinksldjump" r:id="rId80"/>
                        </a:rPr>
                        <a:t>Chemical Reactions &amp;</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1000">
                          <a:solidFill>
                            <a:schemeClr val="hlink"/>
                          </a:solidFill>
                          <a:uFill>
                            <a:noFill/>
                          </a:uFill>
                          <a:latin typeface="Poppins"/>
                          <a:ea typeface="Poppins"/>
                          <a:cs typeface="Poppins"/>
                          <a:sym typeface="Poppins"/>
                          <a:hlinkClick action="ppaction://hlinksldjump" r:id="rId81"/>
                        </a:rPr>
                        <a:t>                                Properties of Matter</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82"/>
                        </a:rPr>
                        <a:t>Page 43</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83"/>
                        </a:rPr>
                        <a:t>Page 45</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b="1" lang="en" sz="1000">
                          <a:solidFill>
                            <a:schemeClr val="hlink"/>
                          </a:solidFill>
                          <a:uFill>
                            <a:noFill/>
                          </a:uFill>
                          <a:latin typeface="Poppins"/>
                          <a:ea typeface="Poppins"/>
                          <a:cs typeface="Poppins"/>
                          <a:sym typeface="Poppins"/>
                          <a:hlinkClick action="ppaction://hlinksldjump" r:id="rId84"/>
                        </a:rPr>
                        <a:t>Page 48</a:t>
                      </a:r>
                      <a:endParaRPr b="1" sz="1000">
                        <a:solidFill>
                          <a:schemeClr val="dk1"/>
                        </a:solidFill>
                        <a:latin typeface="Poppins"/>
                        <a:ea typeface="Poppins"/>
                        <a:cs typeface="Poppins"/>
                        <a:sym typeface="Poppi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
        <p:nvSpPr>
          <p:cNvPr id="160" name="Google Shape;160;p38"/>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1" name="Google Shape;161;p38"/>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highlight>
                  <a:srgbClr val="FFFFFF"/>
                </a:highlight>
                <a:uFill>
                  <a:noFill/>
                </a:uFill>
                <a:latin typeface="Poppins"/>
                <a:ea typeface="Poppins"/>
                <a:cs typeface="Poppins"/>
                <a:sym typeface="Poppins"/>
                <a:hlinkClick r:id="rId85">
                  <a:extLst>
                    <a:ext uri="{A12FA001-AC4F-418D-AE19-62706E023703}">
                      <ahyp:hlinkClr val="tx"/>
                    </a:ext>
                  </a:extLst>
                </a:hlinkClick>
              </a:rPr>
              <a:t>www.mysteryscience.com/docs/michigan</a:t>
            </a:r>
            <a:endParaRPr sz="800">
              <a:solidFill>
                <a:schemeClr val="dk1"/>
              </a:solidFill>
              <a:highlight>
                <a:srgbClr val="FFFFFF"/>
              </a:highlight>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grpSp>
        <p:nvGrpSpPr>
          <p:cNvPr id="167" name="Google Shape;167;p39"/>
          <p:cNvGrpSpPr/>
          <p:nvPr/>
        </p:nvGrpSpPr>
        <p:grpSpPr>
          <a:xfrm>
            <a:off x="533483" y="1828800"/>
            <a:ext cx="1371600" cy="1371600"/>
            <a:chOff x="228683" y="914678"/>
            <a:chExt cx="1371600" cy="1371600"/>
          </a:xfrm>
        </p:grpSpPr>
        <p:pic>
          <p:nvPicPr>
            <p:cNvPr id="168" name="Google Shape;168;p39"/>
            <p:cNvPicPr preferRelativeResize="0"/>
            <p:nvPr/>
          </p:nvPicPr>
          <p:blipFill rotWithShape="1">
            <a:blip r:embed="rId3">
              <a:alphaModFix/>
            </a:blip>
            <a:srcRect b="0" l="5125" r="39409" t="0"/>
            <a:stretch/>
          </p:blipFill>
          <p:spPr>
            <a:xfrm>
              <a:off x="238133" y="914678"/>
              <a:ext cx="1352700" cy="1371600"/>
            </a:xfrm>
            <a:prstGeom prst="ellipse">
              <a:avLst/>
            </a:prstGeom>
            <a:noFill/>
            <a:ln>
              <a:noFill/>
            </a:ln>
          </p:spPr>
        </p:pic>
        <p:sp>
          <p:nvSpPr>
            <p:cNvPr id="169" name="Google Shape;169;p39"/>
            <p:cNvSpPr/>
            <p:nvPr/>
          </p:nvSpPr>
          <p:spPr>
            <a:xfrm>
              <a:off x="228683" y="914678"/>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Animal Needs</a:t>
              </a:r>
              <a:endParaRPr sz="1200">
                <a:solidFill>
                  <a:schemeClr val="lt1"/>
                </a:solidFill>
                <a:latin typeface="Poppins"/>
                <a:ea typeface="Poppins"/>
                <a:cs typeface="Poppins"/>
                <a:sym typeface="Poppins"/>
              </a:endParaRPr>
            </a:p>
          </p:txBody>
        </p:sp>
      </p:grpSp>
      <p:grpSp>
        <p:nvGrpSpPr>
          <p:cNvPr id="170" name="Google Shape;170;p39"/>
          <p:cNvGrpSpPr/>
          <p:nvPr/>
        </p:nvGrpSpPr>
        <p:grpSpPr>
          <a:xfrm>
            <a:off x="2055568" y="1828825"/>
            <a:ext cx="1371600" cy="1371600"/>
            <a:chOff x="1861308" y="914703"/>
            <a:chExt cx="1371600" cy="1371600"/>
          </a:xfrm>
        </p:grpSpPr>
        <p:pic>
          <p:nvPicPr>
            <p:cNvPr id="171" name="Google Shape;171;p39"/>
            <p:cNvPicPr preferRelativeResize="0"/>
            <p:nvPr/>
          </p:nvPicPr>
          <p:blipFill rotWithShape="1">
            <a:blip r:embed="rId4">
              <a:alphaModFix/>
            </a:blip>
            <a:srcRect b="15340" l="38432" r="10550" t="12541"/>
            <a:stretch/>
          </p:blipFill>
          <p:spPr>
            <a:xfrm>
              <a:off x="1870758" y="914703"/>
              <a:ext cx="1352700" cy="1371600"/>
            </a:xfrm>
            <a:prstGeom prst="ellipse">
              <a:avLst/>
            </a:prstGeom>
            <a:noFill/>
            <a:ln>
              <a:noFill/>
            </a:ln>
          </p:spPr>
        </p:pic>
        <p:sp>
          <p:nvSpPr>
            <p:cNvPr id="172" name="Google Shape;172;p39"/>
            <p:cNvSpPr/>
            <p:nvPr/>
          </p:nvSpPr>
          <p:spPr>
            <a:xfrm>
              <a:off x="1861308" y="914703"/>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Plant Needs</a:t>
              </a:r>
              <a:endParaRPr sz="1200">
                <a:solidFill>
                  <a:schemeClr val="lt1"/>
                </a:solidFill>
                <a:latin typeface="Poppins"/>
                <a:ea typeface="Poppins"/>
                <a:cs typeface="Poppins"/>
                <a:sym typeface="Poppins"/>
              </a:endParaRPr>
            </a:p>
          </p:txBody>
        </p:sp>
      </p:grpSp>
      <p:grpSp>
        <p:nvGrpSpPr>
          <p:cNvPr id="173" name="Google Shape;173;p39"/>
          <p:cNvGrpSpPr/>
          <p:nvPr/>
        </p:nvGrpSpPr>
        <p:grpSpPr>
          <a:xfrm>
            <a:off x="3577653" y="1828813"/>
            <a:ext cx="1371600" cy="1371600"/>
            <a:chOff x="3513808" y="914691"/>
            <a:chExt cx="1371600" cy="1371600"/>
          </a:xfrm>
        </p:grpSpPr>
        <p:pic>
          <p:nvPicPr>
            <p:cNvPr id="174" name="Google Shape;174;p39"/>
            <p:cNvPicPr preferRelativeResize="0"/>
            <p:nvPr/>
          </p:nvPicPr>
          <p:blipFill rotWithShape="1">
            <a:blip r:embed="rId5">
              <a:alphaModFix/>
            </a:blip>
            <a:srcRect b="0" l="22262" r="22262" t="0"/>
            <a:stretch/>
          </p:blipFill>
          <p:spPr>
            <a:xfrm>
              <a:off x="3523258" y="914691"/>
              <a:ext cx="1352700" cy="1371600"/>
            </a:xfrm>
            <a:prstGeom prst="ellipse">
              <a:avLst/>
            </a:prstGeom>
            <a:noFill/>
            <a:ln>
              <a:noFill/>
            </a:ln>
          </p:spPr>
        </p:pic>
        <p:sp>
          <p:nvSpPr>
            <p:cNvPr id="175" name="Google Shape;175;p39"/>
            <p:cNvSpPr/>
            <p:nvPr/>
          </p:nvSpPr>
          <p:spPr>
            <a:xfrm>
              <a:off x="3513808" y="914691"/>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Severe Weather</a:t>
              </a:r>
              <a:endParaRPr sz="1200">
                <a:solidFill>
                  <a:schemeClr val="lt1"/>
                </a:solidFill>
                <a:latin typeface="Poppins"/>
                <a:ea typeface="Poppins"/>
                <a:cs typeface="Poppins"/>
                <a:sym typeface="Poppins"/>
              </a:endParaRPr>
            </a:p>
          </p:txBody>
        </p:sp>
      </p:grpSp>
      <p:grpSp>
        <p:nvGrpSpPr>
          <p:cNvPr id="176" name="Google Shape;176;p39"/>
          <p:cNvGrpSpPr/>
          <p:nvPr/>
        </p:nvGrpSpPr>
        <p:grpSpPr>
          <a:xfrm>
            <a:off x="5099738" y="1828800"/>
            <a:ext cx="1371600" cy="1371625"/>
            <a:chOff x="5158308" y="914678"/>
            <a:chExt cx="1371600" cy="1371625"/>
          </a:xfrm>
        </p:grpSpPr>
        <p:pic>
          <p:nvPicPr>
            <p:cNvPr id="177" name="Google Shape;177;p39"/>
            <p:cNvPicPr preferRelativeResize="0"/>
            <p:nvPr/>
          </p:nvPicPr>
          <p:blipFill rotWithShape="1">
            <a:blip r:embed="rId6">
              <a:alphaModFix/>
            </a:blip>
            <a:srcRect b="0" l="31436" r="31436" t="0"/>
            <a:stretch/>
          </p:blipFill>
          <p:spPr>
            <a:xfrm>
              <a:off x="5167758" y="914703"/>
              <a:ext cx="1352700" cy="1371600"/>
            </a:xfrm>
            <a:prstGeom prst="ellipse">
              <a:avLst/>
            </a:prstGeom>
            <a:noFill/>
            <a:ln>
              <a:noFill/>
            </a:ln>
          </p:spPr>
        </p:pic>
        <p:sp>
          <p:nvSpPr>
            <p:cNvPr id="178" name="Google Shape;178;p39"/>
            <p:cNvSpPr/>
            <p:nvPr/>
          </p:nvSpPr>
          <p:spPr>
            <a:xfrm>
              <a:off x="5158308" y="914678"/>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Weather Patterns</a:t>
              </a:r>
              <a:endParaRPr sz="1200">
                <a:solidFill>
                  <a:schemeClr val="lt1"/>
                </a:solidFill>
                <a:latin typeface="Poppins"/>
                <a:ea typeface="Poppins"/>
                <a:cs typeface="Poppins"/>
                <a:sym typeface="Poppins"/>
              </a:endParaRPr>
            </a:p>
          </p:txBody>
        </p:sp>
      </p:grpSp>
      <p:grpSp>
        <p:nvGrpSpPr>
          <p:cNvPr id="179" name="Google Shape;179;p39"/>
          <p:cNvGrpSpPr/>
          <p:nvPr/>
        </p:nvGrpSpPr>
        <p:grpSpPr>
          <a:xfrm>
            <a:off x="6621823" y="1828825"/>
            <a:ext cx="1371600" cy="1371600"/>
            <a:chOff x="6803508" y="914703"/>
            <a:chExt cx="1371600" cy="1371600"/>
          </a:xfrm>
        </p:grpSpPr>
        <p:pic>
          <p:nvPicPr>
            <p:cNvPr id="180" name="Google Shape;180;p39"/>
            <p:cNvPicPr preferRelativeResize="0"/>
            <p:nvPr/>
          </p:nvPicPr>
          <p:blipFill rotWithShape="1">
            <a:blip r:embed="rId7">
              <a:alphaModFix/>
            </a:blip>
            <a:srcRect b="8689" l="37342" r="15125" t="13527"/>
            <a:stretch/>
          </p:blipFill>
          <p:spPr>
            <a:xfrm>
              <a:off x="6812958" y="914703"/>
              <a:ext cx="1352700" cy="1371600"/>
            </a:xfrm>
            <a:prstGeom prst="ellipse">
              <a:avLst/>
            </a:prstGeom>
            <a:noFill/>
            <a:ln>
              <a:noFill/>
            </a:ln>
          </p:spPr>
        </p:pic>
        <p:sp>
          <p:nvSpPr>
            <p:cNvPr id="181" name="Google Shape;181;p39"/>
            <p:cNvSpPr/>
            <p:nvPr/>
          </p:nvSpPr>
          <p:spPr>
            <a:xfrm>
              <a:off x="6803508" y="914703"/>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Sunlight</a:t>
              </a:r>
              <a:r>
                <a:rPr b="1" lang="en" sz="1000">
                  <a:solidFill>
                    <a:schemeClr val="lt1"/>
                  </a:solidFill>
                  <a:uFill>
                    <a:noFill/>
                  </a:uFill>
                  <a:latin typeface="Poppins"/>
                  <a:ea typeface="Poppins"/>
                  <a:cs typeface="Poppins"/>
                  <a:sym typeface="Poppins"/>
                  <a:hlinkClick>
                    <a:extLst>
                      <a:ext uri="{A12FA001-AC4F-418D-AE19-62706E023703}">
                        <ahyp:hlinkClr val="tx"/>
                      </a:ext>
                    </a:extLst>
                  </a:hlinkClick>
                </a:rPr>
                <a:t> &amp; </a:t>
              </a: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Warmth</a:t>
              </a:r>
              <a:endParaRPr sz="1200">
                <a:solidFill>
                  <a:schemeClr val="lt1"/>
                </a:solidFill>
                <a:latin typeface="Poppins"/>
                <a:ea typeface="Poppins"/>
                <a:cs typeface="Poppins"/>
                <a:sym typeface="Poppins"/>
              </a:endParaRPr>
            </a:p>
          </p:txBody>
        </p:sp>
      </p:grpSp>
      <p:grpSp>
        <p:nvGrpSpPr>
          <p:cNvPr id="182" name="Google Shape;182;p39"/>
          <p:cNvGrpSpPr/>
          <p:nvPr/>
        </p:nvGrpSpPr>
        <p:grpSpPr>
          <a:xfrm>
            <a:off x="8143908" y="1828813"/>
            <a:ext cx="1371600" cy="1371600"/>
            <a:chOff x="8448708" y="914691"/>
            <a:chExt cx="1371600" cy="1371600"/>
          </a:xfrm>
        </p:grpSpPr>
        <p:pic>
          <p:nvPicPr>
            <p:cNvPr id="183" name="Google Shape;183;p39"/>
            <p:cNvPicPr preferRelativeResize="0"/>
            <p:nvPr/>
          </p:nvPicPr>
          <p:blipFill rotWithShape="1">
            <a:blip r:embed="rId8">
              <a:alphaModFix/>
            </a:blip>
            <a:srcRect b="10628" l="36494" r="15330" t="10533"/>
            <a:stretch/>
          </p:blipFill>
          <p:spPr>
            <a:xfrm>
              <a:off x="8458158" y="914691"/>
              <a:ext cx="1352700" cy="1371600"/>
            </a:xfrm>
            <a:prstGeom prst="ellipse">
              <a:avLst/>
            </a:prstGeom>
            <a:noFill/>
            <a:ln>
              <a:noFill/>
            </a:ln>
          </p:spPr>
        </p:pic>
        <p:sp>
          <p:nvSpPr>
            <p:cNvPr id="184" name="Google Shape;184;p39"/>
            <p:cNvSpPr/>
            <p:nvPr/>
          </p:nvSpPr>
          <p:spPr>
            <a:xfrm>
              <a:off x="8448708" y="914691"/>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Pushes &amp; Pulls</a:t>
              </a:r>
              <a:endParaRPr sz="1200">
                <a:solidFill>
                  <a:schemeClr val="lt1"/>
                </a:solidFill>
                <a:latin typeface="Poppins"/>
                <a:ea typeface="Poppins"/>
                <a:cs typeface="Poppins"/>
                <a:sym typeface="Poppins"/>
              </a:endParaRPr>
            </a:p>
          </p:txBody>
        </p:sp>
      </p:grpSp>
      <p:graphicFrame>
        <p:nvGraphicFramePr>
          <p:cNvPr id="185" name="Google Shape;185;p39"/>
          <p:cNvGraphicFramePr/>
          <p:nvPr/>
        </p:nvGraphicFramePr>
        <p:xfrm>
          <a:off x="457800" y="3562772"/>
          <a:ext cx="3000000" cy="3000000"/>
        </p:xfrm>
        <a:graphic>
          <a:graphicData uri="http://schemas.openxmlformats.org/drawingml/2006/table">
            <a:tbl>
              <a:tblPr>
                <a:noFill/>
                <a:tableStyleId>{35F001AE-25DE-4A0F-B737-F835FF61FC73}</a:tableStyleId>
              </a:tblPr>
              <a:tblGrid>
                <a:gridCol w="1527400"/>
                <a:gridCol w="1527400"/>
                <a:gridCol w="1527400"/>
                <a:gridCol w="1527400"/>
                <a:gridCol w="1527400"/>
                <a:gridCol w="1527400"/>
              </a:tblGrid>
              <a:tr h="100000">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9">
                            <a:extLst>
                              <a:ext uri="{A12FA001-AC4F-418D-AE19-62706E023703}">
                                <ahyp:hlinkClr val="tx"/>
                              </a:ext>
                            </a:extLst>
                          </a:hlinkClick>
                        </a:rPr>
                        <a:t>Page 4</a:t>
                      </a:r>
                      <a:r>
                        <a:rPr lang="en" sz="1000" u="sng">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0">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1">
                            <a:extLst>
                              <a:ext uri="{A12FA001-AC4F-418D-AE19-62706E023703}">
                                <ahyp:hlinkClr val="tx"/>
                              </a:ext>
                            </a:extLst>
                          </a:hlinkClick>
                        </a:rPr>
                        <a:t>Page 5</a:t>
                      </a:r>
                      <a:r>
                        <a:rPr lang="en" sz="1000" u="sng">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12">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3">
                            <a:extLst>
                              <a:ext uri="{A12FA001-AC4F-418D-AE19-62706E023703}">
                                <ahyp:hlinkClr val="tx"/>
                              </a:ext>
                            </a:extLst>
                          </a:hlinkClick>
                        </a:rPr>
                        <a:t>Page 6</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4">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5">
                            <a:extLst>
                              <a:ext uri="{A12FA001-AC4F-418D-AE19-62706E023703}">
                                <ahyp:hlinkClr val="tx"/>
                              </a:ext>
                            </a:extLst>
                          </a:hlinkClick>
                        </a:rPr>
                        <a:t>Page 7</a:t>
                      </a:r>
                      <a:r>
                        <a:rPr lang="en" sz="1000" u="sng">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16">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7">
                            <a:extLst>
                              <a:ext uri="{A12FA001-AC4F-418D-AE19-62706E023703}">
                                <ahyp:hlinkClr val="tx"/>
                              </a:ext>
                            </a:extLst>
                          </a:hlinkClick>
                        </a:rPr>
                        <a:t>Page 8</a:t>
                      </a:r>
                      <a:r>
                        <a:rPr lang="en" sz="1000" u="sng">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18">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9">
                            <a:extLst>
                              <a:ext uri="{A12FA001-AC4F-418D-AE19-62706E023703}">
                                <ahyp:hlinkClr val="tx"/>
                              </a:ext>
                            </a:extLst>
                          </a:hlinkClick>
                        </a:rPr>
                        <a:t>Page 9</a:t>
                      </a:r>
                      <a:r>
                        <a:rPr lang="en" sz="1000" u="sng">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20">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00000">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142975">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K-LS1-1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K-ESS2-2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K-ESS3-1</a:t>
                      </a:r>
                      <a:endParaRPr sz="8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K-LS1-1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K-ESS3-3</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K-ESS2-1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K-ESS3-2</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K-ESS2-1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K-ESS2-2</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K-PS3-1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K-PS3-2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K-2-ETS1-3</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K-PS2-1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K-PS2-2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K-2-ETS1-3</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320000">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4 Lessons &amp; Activities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a:t>
                      </a:r>
                      <a:r>
                        <a:rPr lang="en" sz="800">
                          <a:latin typeface="Poppins"/>
                          <a:ea typeface="Poppins"/>
                          <a:cs typeface="Poppins"/>
                          <a:sym typeface="Poppins"/>
                        </a:rPr>
                        <a:t> 4 </a:t>
                      </a:r>
                      <a:r>
                        <a:rPr lang="en" sz="800">
                          <a:solidFill>
                            <a:schemeClr val="dk1"/>
                          </a:solidFill>
                          <a:latin typeface="Poppins"/>
                          <a:ea typeface="Poppins"/>
                          <a:cs typeface="Poppins"/>
                          <a:sym typeface="Poppins"/>
                        </a:rPr>
                        <a:t>Lesson Assessments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4 Extension Blocks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4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br>
                        <a:rPr lang="en" sz="10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2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2">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i="1"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3">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i="1"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4">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5">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i="1"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6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6">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6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i="1"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bl>
          </a:graphicData>
        </a:graphic>
      </p:graphicFrame>
      <p:sp>
        <p:nvSpPr>
          <p:cNvPr id="186" name="Google Shape;186;p39"/>
          <p:cNvSpPr/>
          <p:nvPr/>
        </p:nvSpPr>
        <p:spPr>
          <a:xfrm>
            <a:off x="0" y="0"/>
            <a:ext cx="10080000" cy="914400"/>
          </a:xfrm>
          <a:prstGeom prst="rect">
            <a:avLst/>
          </a:prstGeom>
          <a:solidFill>
            <a:srgbClr val="CAB0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187" name="Google Shape;187;p39"/>
          <p:cNvPicPr preferRelativeResize="0"/>
          <p:nvPr/>
        </p:nvPicPr>
        <p:blipFill rotWithShape="1">
          <a:blip r:embed="rId27">
            <a:alphaModFix/>
          </a:blip>
          <a:srcRect b="1663" l="0" r="0" t="1663"/>
          <a:stretch/>
        </p:blipFill>
        <p:spPr>
          <a:xfrm>
            <a:off x="7953375" y="305775"/>
            <a:ext cx="1647825" cy="209550"/>
          </a:xfrm>
          <a:prstGeom prst="rect">
            <a:avLst/>
          </a:prstGeom>
          <a:noFill/>
          <a:ln>
            <a:noFill/>
          </a:ln>
        </p:spPr>
      </p:pic>
      <p:sp>
        <p:nvSpPr>
          <p:cNvPr id="188" name="Google Shape;188;p3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All Units at a Glance</a:t>
            </a:r>
            <a:endParaRPr sz="1200">
              <a:latin typeface="Poppins"/>
              <a:ea typeface="Poppins"/>
              <a:cs typeface="Poppins"/>
              <a:sym typeface="Poppins"/>
            </a:endParaRPr>
          </a:p>
        </p:txBody>
      </p:sp>
      <p:sp>
        <p:nvSpPr>
          <p:cNvPr id="189" name="Google Shape;189;p39"/>
          <p:cNvSpPr txBox="1"/>
          <p:nvPr/>
        </p:nvSpPr>
        <p:spPr>
          <a:xfrm>
            <a:off x="457200" y="1143000"/>
            <a:ext cx="913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All Kindergarten </a:t>
            </a:r>
            <a:r>
              <a:rPr b="1" lang="en">
                <a:solidFill>
                  <a:schemeClr val="dk1"/>
                </a:solidFill>
                <a:uFill>
                  <a:noFill/>
                </a:uFill>
                <a:latin typeface="Poppins"/>
                <a:ea typeface="Poppins"/>
                <a:cs typeface="Poppins"/>
                <a:sym typeface="Poppins"/>
                <a:hlinkClick r:id="rId28">
                  <a:extLst>
                    <a:ext uri="{A12FA001-AC4F-418D-AE19-62706E023703}">
                      <ahyp:hlinkClr val="tx"/>
                    </a:ext>
                  </a:extLst>
                </a:hlinkClick>
              </a:rPr>
              <a:t>Units</a:t>
            </a:r>
            <a:r>
              <a:rPr lang="en">
                <a:solidFill>
                  <a:schemeClr val="dk1"/>
                </a:solidFill>
                <a:uFill>
                  <a:noFill/>
                </a:uFill>
                <a:latin typeface="Poppins"/>
                <a:ea typeface="Poppins"/>
                <a:cs typeface="Poppins"/>
                <a:sym typeface="Poppins"/>
                <a:hlinkClick r:id="rId29">
                  <a:extLst>
                    <a:ext uri="{A12FA001-AC4F-418D-AE19-62706E023703}">
                      <ahyp:hlinkClr val="tx"/>
                    </a:ext>
                  </a:extLst>
                </a:hlinkClick>
              </a:rPr>
              <a:t> • </a:t>
            </a:r>
            <a:r>
              <a:rPr lang="en" sz="1200">
                <a:latin typeface="Poppins"/>
                <a:ea typeface="Poppins"/>
                <a:cs typeface="Poppins"/>
                <a:sym typeface="Poppins"/>
              </a:rPr>
              <a:t>Units may be taught in any order </a:t>
            </a:r>
            <a:endParaRPr sz="1200">
              <a:latin typeface="Poppins"/>
              <a:ea typeface="Poppins"/>
              <a:cs typeface="Poppins"/>
              <a:sym typeface="Poppins"/>
            </a:endParaRPr>
          </a:p>
        </p:txBody>
      </p:sp>
      <p:sp>
        <p:nvSpPr>
          <p:cNvPr id="190" name="Google Shape;190;p39"/>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uFill>
                  <a:noFill/>
                </a:uFill>
                <a:latin typeface="Poppins"/>
                <a:ea typeface="Poppins"/>
                <a:cs typeface="Poppins"/>
                <a:sym typeface="Poppins"/>
                <a:hlinkClick r:id="rId30">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grpSp>
        <p:nvGrpSpPr>
          <p:cNvPr id="191" name="Google Shape;191;p39"/>
          <p:cNvGrpSpPr/>
          <p:nvPr/>
        </p:nvGrpSpPr>
        <p:grpSpPr>
          <a:xfrm>
            <a:off x="527725" y="667512"/>
            <a:ext cx="1684375" cy="117000"/>
            <a:chOff x="527725" y="667512"/>
            <a:chExt cx="1684375" cy="117000"/>
          </a:xfrm>
        </p:grpSpPr>
        <p:sp>
          <p:nvSpPr>
            <p:cNvPr id="192" name="Google Shape;192;p39"/>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31">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193" name="Google Shape;193;p39"/>
            <p:cNvPicPr preferRelativeResize="0"/>
            <p:nvPr/>
          </p:nvPicPr>
          <p:blipFill rotWithShape="1">
            <a:blip r:embed="rId32">
              <a:alphaModFix/>
            </a:blip>
            <a:srcRect b="0" l="9423" r="9415" t="0"/>
            <a:stretch/>
          </p:blipFill>
          <p:spPr>
            <a:xfrm rot="10800000">
              <a:off x="527725" y="680300"/>
              <a:ext cx="147875" cy="86475"/>
            </a:xfrm>
            <a:prstGeom prst="rect">
              <a:avLst/>
            </a:prstGeom>
            <a:noFill/>
            <a:ln>
              <a:noFill/>
            </a:ln>
          </p:spPr>
        </p:pic>
      </p:grpSp>
      <p:sp>
        <p:nvSpPr>
          <p:cNvPr id="194" name="Google Shape;194;p39"/>
          <p:cNvSpPr txBox="1"/>
          <p:nvPr/>
        </p:nvSpPr>
        <p:spPr>
          <a:xfrm>
            <a:off x="8094799" y="3254975"/>
            <a:ext cx="1457400" cy="3078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800">
                <a:solidFill>
                  <a:srgbClr val="000000"/>
                </a:solidFill>
                <a:latin typeface="Poppins"/>
                <a:ea typeface="Poppins"/>
                <a:cs typeface="Poppins"/>
                <a:sym typeface="Poppins"/>
              </a:rPr>
              <a:t>⭐</a:t>
            </a:r>
            <a:r>
              <a:rPr b="1" lang="en" sz="800">
                <a:solidFill>
                  <a:srgbClr val="000000"/>
                </a:solidFill>
                <a:latin typeface="Poppins"/>
                <a:ea typeface="Poppins"/>
                <a:cs typeface="Poppins"/>
                <a:sym typeface="Poppins"/>
              </a:rPr>
              <a:t>   </a:t>
            </a:r>
            <a:endParaRPr/>
          </a:p>
        </p:txBody>
      </p:sp>
      <p:sp>
        <p:nvSpPr>
          <p:cNvPr id="195" name="Google Shape;195;p39"/>
          <p:cNvSpPr txBox="1"/>
          <p:nvPr/>
        </p:nvSpPr>
        <p:spPr>
          <a:xfrm>
            <a:off x="5623560" y="7087437"/>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33">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40"/>
          <p:cNvPicPr preferRelativeResize="0"/>
          <p:nvPr/>
        </p:nvPicPr>
        <p:blipFill rotWithShape="1">
          <a:blip r:embed="rId3">
            <a:alphaModFix/>
          </a:blip>
          <a:srcRect b="0" l="6202" r="6202" t="0"/>
          <a:stretch/>
        </p:blipFill>
        <p:spPr>
          <a:xfrm>
            <a:off x="457200" y="4820375"/>
            <a:ext cx="914400" cy="1043925"/>
          </a:xfrm>
          <a:prstGeom prst="rect">
            <a:avLst/>
          </a:prstGeom>
          <a:noFill/>
          <a:ln>
            <a:noFill/>
          </a:ln>
        </p:spPr>
      </p:pic>
      <p:pic>
        <p:nvPicPr>
          <p:cNvPr id="201" name="Google Shape;201;p40"/>
          <p:cNvPicPr preferRelativeResize="0"/>
          <p:nvPr/>
        </p:nvPicPr>
        <p:blipFill rotWithShape="1">
          <a:blip r:embed="rId4">
            <a:alphaModFix/>
          </a:blip>
          <a:srcRect b="1923" l="0" r="0" t="1923"/>
          <a:stretch/>
        </p:blipFill>
        <p:spPr>
          <a:xfrm>
            <a:off x="457200" y="3883150"/>
            <a:ext cx="982600" cy="944850"/>
          </a:xfrm>
          <a:prstGeom prst="rect">
            <a:avLst/>
          </a:prstGeom>
          <a:noFill/>
          <a:ln>
            <a:noFill/>
          </a:ln>
        </p:spPr>
      </p:pic>
      <p:pic>
        <p:nvPicPr>
          <p:cNvPr id="202" name="Google Shape;202;p40"/>
          <p:cNvPicPr preferRelativeResize="0"/>
          <p:nvPr/>
        </p:nvPicPr>
        <p:blipFill rotWithShape="1">
          <a:blip r:embed="rId5">
            <a:alphaModFix/>
          </a:blip>
          <a:srcRect b="0" l="0" r="0" t="0"/>
          <a:stretch/>
        </p:blipFill>
        <p:spPr>
          <a:xfrm>
            <a:off x="457200" y="2991575"/>
            <a:ext cx="914400" cy="914400"/>
          </a:xfrm>
          <a:prstGeom prst="rect">
            <a:avLst/>
          </a:prstGeom>
          <a:noFill/>
          <a:ln>
            <a:noFill/>
          </a:ln>
        </p:spPr>
      </p:pic>
      <p:pic>
        <p:nvPicPr>
          <p:cNvPr id="203" name="Google Shape;203;p40"/>
          <p:cNvPicPr preferRelativeResize="0"/>
          <p:nvPr/>
        </p:nvPicPr>
        <p:blipFill rotWithShape="1">
          <a:blip r:embed="rId6">
            <a:alphaModFix/>
          </a:blip>
          <a:srcRect b="0" l="0" r="0" t="0"/>
          <a:stretch/>
        </p:blipFill>
        <p:spPr>
          <a:xfrm>
            <a:off x="457200" y="2075688"/>
            <a:ext cx="938225" cy="914400"/>
          </a:xfrm>
          <a:prstGeom prst="rect">
            <a:avLst/>
          </a:prstGeom>
          <a:noFill/>
          <a:ln>
            <a:noFill/>
          </a:ln>
        </p:spPr>
      </p:pic>
      <p:sp>
        <p:nvSpPr>
          <p:cNvPr id="204" name="Google Shape;204;p40"/>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205" name="Google Shape;205;p40"/>
          <p:cNvPicPr preferRelativeResize="0"/>
          <p:nvPr/>
        </p:nvPicPr>
        <p:blipFill rotWithShape="1">
          <a:blip r:embed="rId7">
            <a:alphaModFix/>
          </a:blip>
          <a:srcRect b="1663" l="0" r="0" t="1663"/>
          <a:stretch/>
        </p:blipFill>
        <p:spPr>
          <a:xfrm>
            <a:off x="7953375" y="305775"/>
            <a:ext cx="1647825" cy="209550"/>
          </a:xfrm>
          <a:prstGeom prst="rect">
            <a:avLst/>
          </a:prstGeom>
          <a:noFill/>
          <a:ln>
            <a:noFill/>
          </a:ln>
        </p:spPr>
      </p:pic>
      <p:sp>
        <p:nvSpPr>
          <p:cNvPr id="206" name="Google Shape;206;p4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Life Science</a:t>
            </a:r>
            <a:endParaRPr sz="1200">
              <a:latin typeface="Poppins"/>
              <a:ea typeface="Poppins"/>
              <a:cs typeface="Poppins"/>
              <a:sym typeface="Poppins"/>
            </a:endParaRPr>
          </a:p>
        </p:txBody>
      </p:sp>
      <p:sp>
        <p:nvSpPr>
          <p:cNvPr id="207" name="Google Shape;207;p40"/>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uFill>
                  <a:noFill/>
                </a:uFill>
                <a:latin typeface="Poppins"/>
                <a:ea typeface="Poppins"/>
                <a:cs typeface="Poppins"/>
                <a:sym typeface="Poppins"/>
                <a:hlinkClick r:id="rId8">
                  <a:extLst>
                    <a:ext uri="{A12FA001-AC4F-418D-AE19-62706E023703}">
                      <ahyp:hlinkClr val="tx"/>
                    </a:ext>
                  </a:extLst>
                </a:hlinkClick>
              </a:rPr>
              <a:t>Animal Needs </a:t>
            </a:r>
            <a:r>
              <a:rPr lang="en" sz="1200">
                <a:solidFill>
                  <a:schemeClr val="dk1"/>
                </a:solidFill>
                <a:uFill>
                  <a:noFill/>
                </a:uFill>
                <a:latin typeface="Poppins"/>
                <a:ea typeface="Poppins"/>
                <a:cs typeface="Poppins"/>
                <a:sym typeface="Poppins"/>
                <a:hlinkClick r:id="rId9">
                  <a:extLst>
                    <a:ext uri="{A12FA001-AC4F-418D-AE19-62706E023703}">
                      <ahyp:hlinkClr val="tx"/>
                    </a:ext>
                  </a:extLst>
                </a:hlinkClick>
              </a:rPr>
              <a:t>(Animal Secrets)</a:t>
            </a:r>
            <a:endParaRPr sz="1200"/>
          </a:p>
        </p:txBody>
      </p:sp>
      <p:graphicFrame>
        <p:nvGraphicFramePr>
          <p:cNvPr id="208" name="Google Shape;208;p40"/>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764300"/>
                <a:gridCol w="1407050"/>
                <a:gridCol w="132892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highlight>
                            <a:srgbClr val="FFFFFF"/>
                          </a:highlight>
                          <a:latin typeface="Poppins"/>
                          <a:ea typeface="Poppins"/>
                          <a:cs typeface="Poppins"/>
                          <a:sym typeface="Poppins"/>
                        </a:rPr>
                        <a:t>Michigan Science Standards (2015)</a:t>
                      </a:r>
                      <a:endParaRPr sz="10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lnSpc>
                          <a:spcPct val="100000"/>
                        </a:lnSpc>
                        <a:spcBef>
                          <a:spcPts val="0"/>
                        </a:spcBef>
                        <a:spcAft>
                          <a:spcPts val="0"/>
                        </a:spcAft>
                        <a:buNone/>
                      </a:pPr>
                      <a:r>
                        <a:rPr b="1" lang="en" sz="800">
                          <a:solidFill>
                            <a:schemeClr val="hlink"/>
                          </a:solidFill>
                          <a:uFill>
                            <a:noFill/>
                          </a:uFill>
                          <a:latin typeface="Poppins"/>
                          <a:ea typeface="Poppins"/>
                          <a:cs typeface="Poppins"/>
                          <a:sym typeface="Poppins"/>
                          <a:hlinkClick r:id="rId10"/>
                        </a:rPr>
                        <a:t>Animal Needs: Food</a:t>
                      </a:r>
                      <a:endParaRPr b="1" sz="800">
                        <a:latin typeface="Poppins"/>
                        <a:ea typeface="Poppins"/>
                        <a:cs typeface="Poppins"/>
                        <a:sym typeface="Poppins"/>
                      </a:endParaRPr>
                    </a:p>
                    <a:p>
                      <a:pPr indent="0" lvl="0" marL="0" marR="28575" rtl="0" algn="l">
                        <a:lnSpc>
                          <a:spcPct val="100000"/>
                        </a:lnSpc>
                        <a:spcBef>
                          <a:spcPts val="0"/>
                        </a:spcBef>
                        <a:spcAft>
                          <a:spcPts val="0"/>
                        </a:spcAft>
                        <a:buNone/>
                      </a:pPr>
                      <a:r>
                        <a:t/>
                      </a:r>
                      <a:endParaRPr b="1" sz="800">
                        <a:latin typeface="Poppins"/>
                        <a:ea typeface="Poppins"/>
                        <a:cs typeface="Poppins"/>
                        <a:sym typeface="Poppins"/>
                      </a:endParaRPr>
                    </a:p>
                    <a:p>
                      <a:pPr indent="0" lvl="0" marL="0" rtl="0" algn="l">
                        <a:lnSpc>
                          <a:spcPct val="100000"/>
                        </a:lnSpc>
                        <a:spcBef>
                          <a:spcPts val="0"/>
                        </a:spcBef>
                        <a:spcAft>
                          <a:spcPts val="0"/>
                        </a:spcAft>
                        <a:buNone/>
                      </a:pPr>
                      <a:r>
                        <a:rPr lang="en" sz="800">
                          <a:solidFill>
                            <a:schemeClr val="hlink"/>
                          </a:solidFill>
                          <a:uFill>
                            <a:noFill/>
                          </a:uFill>
                          <a:latin typeface="Poppins"/>
                          <a:ea typeface="Poppins"/>
                          <a:cs typeface="Poppins"/>
                          <a:sym typeface="Poppins"/>
                          <a:hlinkClick r:id="rId11"/>
                        </a:rPr>
                        <a:t>Why do woodpeckers peck wood?</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K-LS1-1.</a:t>
                      </a:r>
                      <a:r>
                        <a:rPr lang="en" sz="800">
                          <a:solidFill>
                            <a:schemeClr val="dk1"/>
                          </a:solidFill>
                          <a:highlight>
                            <a:srgbClr val="EAEADF"/>
                          </a:highlight>
                          <a:latin typeface="Poppins"/>
                          <a:ea typeface="Poppins"/>
                          <a:cs typeface="Poppins"/>
                          <a:sym typeface="Poppins"/>
                        </a:rPr>
                        <a:t> Use observations to describe patterns of what plants and animals (including humans) need to survive.</a:t>
                      </a:r>
                      <a:endParaRPr sz="800">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LS1.C. </a:t>
                      </a:r>
                      <a:r>
                        <a:rPr lang="en" sz="800">
                          <a:solidFill>
                            <a:schemeClr val="dk1"/>
                          </a:solidFill>
                          <a:latin typeface="Poppins"/>
                          <a:ea typeface="Poppins"/>
                          <a:cs typeface="Poppins"/>
                          <a:sym typeface="Poppins"/>
                        </a:rPr>
                        <a:t>Organization for Matter and Energy Flow in Organisms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chemeClr val="hlink"/>
                          </a:solidFill>
                          <a:uFill>
                            <a:noFill/>
                          </a:uFill>
                          <a:latin typeface="Poppins"/>
                          <a:ea typeface="Poppins"/>
                          <a:cs typeface="Poppins"/>
                          <a:sym typeface="Poppins"/>
                          <a:hlinkClick r:id="rId12"/>
                        </a:rPr>
                        <a:t>📖 </a:t>
                      </a:r>
                      <a:r>
                        <a:rPr b="1" lang="en" sz="800">
                          <a:solidFill>
                            <a:schemeClr val="hlink"/>
                          </a:solidFill>
                          <a:uFill>
                            <a:noFill/>
                          </a:uFill>
                          <a:latin typeface="Poppins"/>
                          <a:ea typeface="Poppins"/>
                          <a:cs typeface="Poppins"/>
                          <a:sym typeface="Poppins"/>
                          <a:hlinkClick r:id="rId13"/>
                        </a:rPr>
                        <a:t>Animal Needs: Shelter </a:t>
                      </a:r>
                      <a:endParaRPr b="1" sz="800">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chemeClr val="hlink"/>
                          </a:solidFill>
                          <a:uFill>
                            <a:noFill/>
                          </a:uFill>
                          <a:latin typeface="Poppins"/>
                          <a:ea typeface="Poppins"/>
                          <a:cs typeface="Poppins"/>
                          <a:sym typeface="Poppins"/>
                          <a:hlinkClick r:id="rId14"/>
                        </a:rPr>
                        <a:t>Where do animals live?</a:t>
                      </a:r>
                      <a:endParaRPr sz="800">
                        <a:solidFill>
                          <a:srgbClr val="000000"/>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K-ESS3-1 </a:t>
                      </a:r>
                      <a:r>
                        <a:rPr lang="en" sz="800">
                          <a:solidFill>
                            <a:schemeClr val="dk1"/>
                          </a:solidFill>
                          <a:highlight>
                            <a:srgbClr val="FFFFFF"/>
                          </a:highlight>
                          <a:latin typeface="Poppins"/>
                          <a:ea typeface="Poppins"/>
                          <a:cs typeface="Poppins"/>
                          <a:sym typeface="Poppins"/>
                        </a:rPr>
                        <a:t>Use a model to represent the relationship between the needs of different plants or animals (including humans) and the places they live.</a:t>
                      </a:r>
                      <a:endParaRPr sz="800">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ESS3.A. </a:t>
                      </a:r>
                      <a:r>
                        <a:rPr lang="en" sz="800">
                          <a:solidFill>
                            <a:schemeClr val="dk1"/>
                          </a:solidFill>
                          <a:latin typeface="Poppins"/>
                          <a:ea typeface="Poppins"/>
                          <a:cs typeface="Poppins"/>
                          <a:sym typeface="Poppins"/>
                        </a:rPr>
                        <a:t>Natural Resources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chemeClr val="hlink"/>
                          </a:solidFill>
                          <a:uFill>
                            <a:noFill/>
                          </a:uFill>
                          <a:latin typeface="Poppins"/>
                          <a:ea typeface="Poppins"/>
                          <a:cs typeface="Poppins"/>
                          <a:sym typeface="Poppins"/>
                          <a:hlinkClick r:id="rId15"/>
                        </a:rPr>
                        <a:t>Animal Needs: Safety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chemeClr val="hlink"/>
                          </a:solidFill>
                          <a:uFill>
                            <a:noFill/>
                          </a:uFill>
                          <a:latin typeface="Poppins"/>
                          <a:ea typeface="Poppins"/>
                          <a:cs typeface="Poppins"/>
                          <a:sym typeface="Poppins"/>
                          <a:hlinkClick r:id="rId16"/>
                        </a:rPr>
                        <a:t>How can you find animals in the woods?</a:t>
                      </a:r>
                      <a:endParaRPr sz="800">
                        <a:solidFill>
                          <a:srgbClr val="000000"/>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K-LS1-1. </a:t>
                      </a:r>
                      <a:r>
                        <a:rPr lang="en" sz="800">
                          <a:solidFill>
                            <a:schemeClr val="dk1"/>
                          </a:solidFill>
                          <a:highlight>
                            <a:srgbClr val="EAEADF"/>
                          </a:highlight>
                          <a:latin typeface="Poppins"/>
                          <a:ea typeface="Poppins"/>
                          <a:cs typeface="Poppins"/>
                          <a:sym typeface="Poppins"/>
                        </a:rPr>
                        <a:t>Use observations to describe patterns of what plants and animals (including humans) need to survive.</a:t>
                      </a:r>
                      <a:endParaRPr sz="800">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Engage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LS1.C. </a:t>
                      </a:r>
                      <a:r>
                        <a:rPr lang="en" sz="800">
                          <a:solidFill>
                            <a:schemeClr val="dk1"/>
                          </a:solidFill>
                          <a:latin typeface="Poppins"/>
                          <a:ea typeface="Poppins"/>
                          <a:cs typeface="Poppins"/>
                          <a:sym typeface="Poppins"/>
                        </a:rPr>
                        <a:t>Organization for Matter and Energy Flow in Organisms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chemeClr val="hlink"/>
                          </a:solidFill>
                          <a:uFill>
                            <a:noFill/>
                          </a:uFill>
                          <a:latin typeface="Poppins"/>
                          <a:ea typeface="Poppins"/>
                          <a:cs typeface="Poppins"/>
                          <a:sym typeface="Poppins"/>
                          <a:hlinkClick r:id="rId17"/>
                        </a:rPr>
                        <a:t>📖 </a:t>
                      </a:r>
                      <a:r>
                        <a:rPr b="1" lang="en" sz="800">
                          <a:solidFill>
                            <a:schemeClr val="hlink"/>
                          </a:solidFill>
                          <a:uFill>
                            <a:noFill/>
                          </a:uFill>
                          <a:latin typeface="Poppins"/>
                          <a:ea typeface="Poppins"/>
                          <a:cs typeface="Poppins"/>
                          <a:sym typeface="Poppins"/>
                          <a:hlinkClick r:id="rId18"/>
                        </a:rPr>
                        <a:t>Animals &amp; Changing the Environment </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chemeClr val="hlink"/>
                          </a:solidFill>
                          <a:uFill>
                            <a:noFill/>
                          </a:uFill>
                          <a:latin typeface="Poppins"/>
                          <a:ea typeface="Poppins"/>
                          <a:cs typeface="Poppins"/>
                          <a:sym typeface="Poppins"/>
                          <a:hlinkClick r:id="rId19"/>
                        </a:rPr>
                        <a:t>How do animals make their homes in the forest?</a:t>
                      </a:r>
                      <a:endParaRPr sz="800">
                        <a:solidFill>
                          <a:srgbClr val="000000"/>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K-ESS2-2. </a:t>
                      </a:r>
                      <a:r>
                        <a:rPr lang="en" sz="800">
                          <a:solidFill>
                            <a:schemeClr val="dk1"/>
                          </a:solidFill>
                          <a:highlight>
                            <a:srgbClr val="FFFFFF"/>
                          </a:highlight>
                          <a:latin typeface="Poppins"/>
                          <a:ea typeface="Poppins"/>
                          <a:cs typeface="Poppins"/>
                          <a:sym typeface="Poppins"/>
                        </a:rPr>
                        <a:t>Construct an argument supported by evidence for how plants and animals (including humans) can change the environment to meet their needs.</a:t>
                      </a:r>
                      <a:endParaRPr sz="800">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ESS2.E. </a:t>
                      </a:r>
                      <a:r>
                        <a:rPr lang="en" sz="800">
                          <a:solidFill>
                            <a:schemeClr val="dk1"/>
                          </a:solidFill>
                          <a:latin typeface="Poppins"/>
                          <a:ea typeface="Poppins"/>
                          <a:cs typeface="Poppins"/>
                          <a:sym typeface="Poppins"/>
                        </a:rPr>
                        <a:t>Biogeology</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r>
            </a:tbl>
          </a:graphicData>
        </a:graphic>
      </p:graphicFrame>
      <p:sp>
        <p:nvSpPr>
          <p:cNvPr id="209" name="Google Shape;209;p40"/>
          <p:cNvSpPr/>
          <p:nvPr/>
        </p:nvSpPr>
        <p:spPr>
          <a:xfrm>
            <a:off x="456150" y="2991575"/>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210" name="Google Shape;210;p40"/>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1">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211" name="Google Shape;211;p40"/>
          <p:cNvSpPr/>
          <p:nvPr/>
        </p:nvSpPr>
        <p:spPr>
          <a:xfrm>
            <a:off x="459600" y="391659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2">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212" name="Google Shape;212;p40"/>
          <p:cNvSpPr/>
          <p:nvPr/>
        </p:nvSpPr>
        <p:spPr>
          <a:xfrm>
            <a:off x="457200" y="482803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3">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213" name="Google Shape;213;p40"/>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214" name="Google Shape;214;p40"/>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t>‹#›</a:t>
            </a:fld>
            <a:endParaRPr sz="800"/>
          </a:p>
        </p:txBody>
      </p:sp>
      <p:sp>
        <p:nvSpPr>
          <p:cNvPr id="215" name="Google Shape;215;p40"/>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highlight>
                  <a:srgbClr val="FFFFFF"/>
                </a:highlight>
                <a:uFill>
                  <a:noFill/>
                </a:uFill>
                <a:latin typeface="Poppins"/>
                <a:ea typeface="Poppins"/>
                <a:cs typeface="Poppins"/>
                <a:sym typeface="Poppins"/>
                <a:hlinkClick r:id="rId24">
                  <a:extLst>
                    <a:ext uri="{A12FA001-AC4F-418D-AE19-62706E023703}">
                      <ahyp:hlinkClr val="tx"/>
                    </a:ext>
                  </a:extLst>
                </a:hlinkClick>
              </a:rPr>
              <a:t>www.mysteryscience.com/docs/michigan</a:t>
            </a:r>
            <a:endParaRPr sz="800">
              <a:solidFill>
                <a:schemeClr val="dk1"/>
              </a:solidFill>
              <a:highlight>
                <a:srgbClr val="FFFFFF"/>
              </a:highlight>
              <a:latin typeface="Poppins"/>
              <a:ea typeface="Poppins"/>
              <a:cs typeface="Poppins"/>
              <a:sym typeface="Poppins"/>
            </a:endParaRPr>
          </a:p>
        </p:txBody>
      </p:sp>
      <p:grpSp>
        <p:nvGrpSpPr>
          <p:cNvPr id="216" name="Google Shape;216;p40"/>
          <p:cNvGrpSpPr/>
          <p:nvPr/>
        </p:nvGrpSpPr>
        <p:grpSpPr>
          <a:xfrm>
            <a:off x="527725" y="667512"/>
            <a:ext cx="1684375" cy="117000"/>
            <a:chOff x="527725" y="667512"/>
            <a:chExt cx="1684375" cy="117000"/>
          </a:xfrm>
        </p:grpSpPr>
        <p:sp>
          <p:nvSpPr>
            <p:cNvPr id="217" name="Google Shape;217;p40"/>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5">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218" name="Google Shape;218;p40">
              <a:hlinkClick action="ppaction://hlinksldjump" r:id="rId26"/>
            </p:cNvPr>
            <p:cNvPicPr preferRelativeResize="0"/>
            <p:nvPr/>
          </p:nvPicPr>
          <p:blipFill rotWithShape="1">
            <a:blip r:embed="rId27">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41"/>
          <p:cNvPicPr preferRelativeResize="0"/>
          <p:nvPr/>
        </p:nvPicPr>
        <p:blipFill rotWithShape="1">
          <a:blip r:embed="rId3">
            <a:alphaModFix/>
          </a:blip>
          <a:srcRect b="980" l="0" r="0" t="980"/>
          <a:stretch/>
        </p:blipFill>
        <p:spPr>
          <a:xfrm>
            <a:off x="457200" y="3905975"/>
            <a:ext cx="932700" cy="914400"/>
          </a:xfrm>
          <a:prstGeom prst="rect">
            <a:avLst/>
          </a:prstGeom>
          <a:noFill/>
          <a:ln>
            <a:noFill/>
          </a:ln>
        </p:spPr>
      </p:pic>
      <p:pic>
        <p:nvPicPr>
          <p:cNvPr id="224" name="Google Shape;224;p41"/>
          <p:cNvPicPr preferRelativeResize="0"/>
          <p:nvPr/>
        </p:nvPicPr>
        <p:blipFill rotWithShape="1">
          <a:blip r:embed="rId4">
            <a:alphaModFix/>
          </a:blip>
          <a:srcRect b="980" l="0" r="0" t="980"/>
          <a:stretch/>
        </p:blipFill>
        <p:spPr>
          <a:xfrm>
            <a:off x="457200" y="2991575"/>
            <a:ext cx="932700" cy="914400"/>
          </a:xfrm>
          <a:prstGeom prst="rect">
            <a:avLst/>
          </a:prstGeom>
          <a:noFill/>
          <a:ln>
            <a:noFill/>
          </a:ln>
        </p:spPr>
      </p:pic>
      <p:pic>
        <p:nvPicPr>
          <p:cNvPr id="225" name="Google Shape;225;p41"/>
          <p:cNvPicPr preferRelativeResize="0"/>
          <p:nvPr/>
        </p:nvPicPr>
        <p:blipFill rotWithShape="1">
          <a:blip r:embed="rId5">
            <a:alphaModFix/>
          </a:blip>
          <a:srcRect b="0" l="19778" r="19778" t="0"/>
          <a:stretch/>
        </p:blipFill>
        <p:spPr>
          <a:xfrm>
            <a:off x="457200" y="2066550"/>
            <a:ext cx="982600" cy="914400"/>
          </a:xfrm>
          <a:prstGeom prst="rect">
            <a:avLst/>
          </a:prstGeom>
          <a:noFill/>
          <a:ln>
            <a:noFill/>
          </a:ln>
        </p:spPr>
      </p:pic>
      <p:sp>
        <p:nvSpPr>
          <p:cNvPr id="226" name="Google Shape;226;p41"/>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227" name="Google Shape;227;p41"/>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228" name="Google Shape;228;p41"/>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sp>
        <p:nvSpPr>
          <p:cNvPr id="229" name="Google Shape;229;p4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Life Science</a:t>
            </a:r>
            <a:endParaRPr sz="1200">
              <a:latin typeface="Poppins"/>
              <a:ea typeface="Poppins"/>
              <a:cs typeface="Poppins"/>
              <a:sym typeface="Poppins"/>
            </a:endParaRPr>
          </a:p>
        </p:txBody>
      </p:sp>
      <p:sp>
        <p:nvSpPr>
          <p:cNvPr id="230" name="Google Shape;230;p41"/>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7"/>
              </a:rPr>
              <a:t>Plant Needs </a:t>
            </a:r>
            <a:r>
              <a:rPr lang="en" sz="1200">
                <a:solidFill>
                  <a:schemeClr val="hlink"/>
                </a:solidFill>
                <a:uFill>
                  <a:noFill/>
                </a:uFill>
                <a:latin typeface="Poppins"/>
                <a:ea typeface="Poppins"/>
                <a:cs typeface="Poppins"/>
                <a:sym typeface="Poppins"/>
                <a:hlinkClick r:id="rId8"/>
              </a:rPr>
              <a:t>(Plant Secrets)</a:t>
            </a:r>
            <a:endParaRPr sz="1200"/>
          </a:p>
        </p:txBody>
      </p:sp>
      <p:graphicFrame>
        <p:nvGraphicFramePr>
          <p:cNvPr id="231" name="Google Shape;231;p41"/>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830975"/>
                <a:gridCol w="1340375"/>
                <a:gridCol w="132892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9"/>
                        </a:rPr>
                        <a:t>Living &amp; Nonliving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0"/>
                        </a:rPr>
                        <a:t>Are plants alive?</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K-LS1-1. </a:t>
                      </a:r>
                      <a:r>
                        <a:rPr lang="en" sz="800">
                          <a:solidFill>
                            <a:schemeClr val="dk1"/>
                          </a:solidFill>
                          <a:highlight>
                            <a:srgbClr val="EAEADF"/>
                          </a:highlight>
                          <a:latin typeface="Poppins"/>
                          <a:ea typeface="Poppins"/>
                          <a:cs typeface="Poppins"/>
                          <a:sym typeface="Poppins"/>
                        </a:rPr>
                        <a:t>Use observations to describe patterns of what plants and animals (including humans) need to survive.</a:t>
                      </a:r>
                      <a:endParaRPr sz="800">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LS1.C: </a:t>
                      </a:r>
                      <a:r>
                        <a:rPr lang="en" sz="800">
                          <a:solidFill>
                            <a:schemeClr val="dk1"/>
                          </a:solidFill>
                          <a:latin typeface="Poppins"/>
                          <a:ea typeface="Poppins"/>
                          <a:cs typeface="Poppins"/>
                          <a:sym typeface="Poppins"/>
                        </a:rPr>
                        <a:t>Organization for Matter and Energy Flow in Organisms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1"/>
                        </a:rPr>
                        <a:t>Plant Needs: Water &amp; Light</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2"/>
                        </a:rPr>
                        <a:t>How do plants and trees grow?</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K-LS1-1. </a:t>
                      </a:r>
                      <a:r>
                        <a:rPr lang="en" sz="800">
                          <a:solidFill>
                            <a:schemeClr val="dk1"/>
                          </a:solidFill>
                          <a:highlight>
                            <a:srgbClr val="FFFFFF"/>
                          </a:highlight>
                          <a:latin typeface="Poppins"/>
                          <a:ea typeface="Poppins"/>
                          <a:cs typeface="Poppins"/>
                          <a:sym typeface="Poppins"/>
                        </a:rPr>
                        <a:t>Use observations to describe patterns of what plants and animals (including humans) need to survive.</a:t>
                      </a:r>
                      <a:endParaRPr sz="800">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LS1.C: </a:t>
                      </a:r>
                      <a:r>
                        <a:rPr lang="en" sz="800">
                          <a:solidFill>
                            <a:schemeClr val="dk1"/>
                          </a:solidFill>
                          <a:latin typeface="Poppins"/>
                          <a:ea typeface="Poppins"/>
                          <a:cs typeface="Poppins"/>
                          <a:sym typeface="Poppins"/>
                        </a:rPr>
                        <a:t>Organization for Matter and Energy Flow in Organisms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3"/>
                        </a:rPr>
                        <a:t>📖 Human Impacts on the Environment</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4"/>
                        </a:rPr>
                        <a:t>Why would you want an old log in your backyard?</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K-ESS3-3. </a:t>
                      </a:r>
                      <a:r>
                        <a:rPr lang="en" sz="800">
                          <a:solidFill>
                            <a:schemeClr val="dk1"/>
                          </a:solidFill>
                          <a:highlight>
                            <a:srgbClr val="EAEADF"/>
                          </a:highlight>
                          <a:latin typeface="Poppins"/>
                          <a:ea typeface="Poppins"/>
                          <a:cs typeface="Poppins"/>
                          <a:sym typeface="Poppins"/>
                        </a:rPr>
                        <a:t>Communicate solutions that will reduce the impact of humans on the land, water, air, and/or other living things in the local environment.</a:t>
                      </a:r>
                      <a:endParaRPr sz="800">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ESS3.C: </a:t>
                      </a:r>
                      <a:r>
                        <a:rPr lang="en" sz="800">
                          <a:solidFill>
                            <a:schemeClr val="dk1"/>
                          </a:solidFill>
                          <a:latin typeface="Poppins"/>
                          <a:ea typeface="Poppins"/>
                          <a:cs typeface="Poppins"/>
                          <a:sym typeface="Poppins"/>
                        </a:rPr>
                        <a:t>Human Impacts on Earth Systems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232" name="Google Shape;232;p41"/>
          <p:cNvSpPr/>
          <p:nvPr/>
        </p:nvSpPr>
        <p:spPr>
          <a:xfrm>
            <a:off x="457200" y="2991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233" name="Google Shape;233;p41"/>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234" name="Google Shape;234;p41"/>
          <p:cNvSpPr/>
          <p:nvPr/>
        </p:nvSpPr>
        <p:spPr>
          <a:xfrm>
            <a:off x="457200" y="39059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235" name="Google Shape;235;p41"/>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41"/>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grpSp>
        <p:nvGrpSpPr>
          <p:cNvPr id="237" name="Google Shape;237;p41"/>
          <p:cNvGrpSpPr/>
          <p:nvPr/>
        </p:nvGrpSpPr>
        <p:grpSpPr>
          <a:xfrm>
            <a:off x="527725" y="667512"/>
            <a:ext cx="1684375" cy="117000"/>
            <a:chOff x="527725" y="667512"/>
            <a:chExt cx="1684375" cy="117000"/>
          </a:xfrm>
        </p:grpSpPr>
        <p:sp>
          <p:nvSpPr>
            <p:cNvPr id="238" name="Google Shape;238;p41"/>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9">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239" name="Google Shape;239;p41">
              <a:hlinkClick action="ppaction://hlinksldjump" r:id="rId20"/>
            </p:cNvPr>
            <p:cNvPicPr preferRelativeResize="0"/>
            <p:nvPr/>
          </p:nvPicPr>
          <p:blipFill rotWithShape="1">
            <a:blip r:embed="rId21">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42"/>
          <p:cNvPicPr preferRelativeResize="0"/>
          <p:nvPr/>
        </p:nvPicPr>
        <p:blipFill rotWithShape="1">
          <a:blip r:embed="rId3">
            <a:alphaModFix/>
          </a:blip>
          <a:srcRect b="1988" l="0" r="0" t="1978"/>
          <a:stretch/>
        </p:blipFill>
        <p:spPr>
          <a:xfrm>
            <a:off x="457200" y="3905975"/>
            <a:ext cx="932700" cy="914400"/>
          </a:xfrm>
          <a:prstGeom prst="rect">
            <a:avLst/>
          </a:prstGeom>
          <a:noFill/>
          <a:ln>
            <a:noFill/>
          </a:ln>
        </p:spPr>
      </p:pic>
      <p:pic>
        <p:nvPicPr>
          <p:cNvPr id="245" name="Google Shape;245;p42"/>
          <p:cNvPicPr preferRelativeResize="0"/>
          <p:nvPr/>
        </p:nvPicPr>
        <p:blipFill rotWithShape="1">
          <a:blip r:embed="rId4">
            <a:alphaModFix/>
          </a:blip>
          <a:srcRect b="1988" l="0" r="0" t="1978"/>
          <a:stretch/>
        </p:blipFill>
        <p:spPr>
          <a:xfrm>
            <a:off x="457200" y="2991575"/>
            <a:ext cx="932700" cy="914400"/>
          </a:xfrm>
          <a:prstGeom prst="rect">
            <a:avLst/>
          </a:prstGeom>
          <a:noFill/>
          <a:ln>
            <a:noFill/>
          </a:ln>
        </p:spPr>
      </p:pic>
      <p:pic>
        <p:nvPicPr>
          <p:cNvPr id="246" name="Google Shape;246;p42"/>
          <p:cNvPicPr preferRelativeResize="0"/>
          <p:nvPr/>
        </p:nvPicPr>
        <p:blipFill rotWithShape="1">
          <a:blip r:embed="rId5">
            <a:alphaModFix/>
          </a:blip>
          <a:srcRect b="2472" l="0" r="0" t="2462"/>
          <a:stretch/>
        </p:blipFill>
        <p:spPr>
          <a:xfrm>
            <a:off x="457200" y="2066550"/>
            <a:ext cx="932700" cy="914400"/>
          </a:xfrm>
          <a:prstGeom prst="rect">
            <a:avLst/>
          </a:prstGeom>
          <a:noFill/>
          <a:ln>
            <a:noFill/>
          </a:ln>
        </p:spPr>
      </p:pic>
      <p:sp>
        <p:nvSpPr>
          <p:cNvPr id="247" name="Google Shape;247;p42"/>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248" name="Google Shape;248;p42"/>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249" name="Google Shape;249;p42"/>
          <p:cNvPicPr preferRelativeResize="0"/>
          <p:nvPr/>
        </p:nvPicPr>
        <p:blipFill rotWithShape="1">
          <a:blip r:embed="rId6">
            <a:alphaModFix/>
          </a:blip>
          <a:srcRect b="1663" l="0" r="0" t="1663"/>
          <a:stretch/>
        </p:blipFill>
        <p:spPr>
          <a:xfrm>
            <a:off x="7953375" y="305775"/>
            <a:ext cx="1647825" cy="209550"/>
          </a:xfrm>
          <a:prstGeom prst="rect">
            <a:avLst/>
          </a:prstGeom>
          <a:noFill/>
          <a:ln>
            <a:noFill/>
          </a:ln>
        </p:spPr>
      </p:pic>
      <p:sp>
        <p:nvSpPr>
          <p:cNvPr id="250" name="Google Shape;250;p4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Earth &amp; Space Science</a:t>
            </a:r>
            <a:endParaRPr sz="1200">
              <a:latin typeface="Poppins"/>
              <a:ea typeface="Poppins"/>
              <a:cs typeface="Poppins"/>
              <a:sym typeface="Poppins"/>
            </a:endParaRPr>
          </a:p>
        </p:txBody>
      </p:sp>
      <p:sp>
        <p:nvSpPr>
          <p:cNvPr id="251" name="Google Shape;251;p4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uFill>
                  <a:noFill/>
                </a:uFill>
                <a:latin typeface="Poppins"/>
                <a:ea typeface="Poppins"/>
                <a:cs typeface="Poppins"/>
                <a:sym typeface="Poppins"/>
                <a:hlinkClick r:id="rId7">
                  <a:extLst>
                    <a:ext uri="{A12FA001-AC4F-418D-AE19-62706E023703}">
                      <ahyp:hlinkClr val="tx"/>
                    </a:ext>
                  </a:extLst>
                </a:hlinkClick>
              </a:rPr>
              <a:t>Severe Weather </a:t>
            </a:r>
            <a:r>
              <a:rPr lang="en" sz="1200">
                <a:solidFill>
                  <a:schemeClr val="dk1"/>
                </a:solidFill>
                <a:uFill>
                  <a:noFill/>
                </a:uFill>
                <a:latin typeface="Poppins"/>
                <a:ea typeface="Poppins"/>
                <a:cs typeface="Poppins"/>
                <a:sym typeface="Poppins"/>
                <a:hlinkClick r:id="rId8">
                  <a:extLst>
                    <a:ext uri="{A12FA001-AC4F-418D-AE19-62706E023703}">
                      <ahyp:hlinkClr val="tx"/>
                    </a:ext>
                  </a:extLst>
                </a:hlinkClick>
              </a:rPr>
              <a:t>(Wild Weather)</a:t>
            </a:r>
            <a:endParaRPr sz="1200">
              <a:solidFill>
                <a:schemeClr val="dk1"/>
              </a:solidFill>
            </a:endParaRPr>
          </a:p>
        </p:txBody>
      </p:sp>
      <p:graphicFrame>
        <p:nvGraphicFramePr>
          <p:cNvPr id="252" name="Google Shape;252;p42"/>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830975"/>
                <a:gridCol w="1340375"/>
                <a:gridCol w="132892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lang="en" sz="800">
                          <a:solidFill>
                            <a:schemeClr val="hlink"/>
                          </a:solidFill>
                          <a:uFill>
                            <a:noFill/>
                          </a:uFill>
                          <a:latin typeface="Poppins"/>
                          <a:ea typeface="Poppins"/>
                          <a:cs typeface="Poppins"/>
                          <a:sym typeface="Poppins"/>
                          <a:hlinkClick r:id="rId9"/>
                        </a:rPr>
                        <a:t>📖 </a:t>
                      </a:r>
                      <a:r>
                        <a:rPr b="1" lang="en" sz="800">
                          <a:solidFill>
                            <a:schemeClr val="hlink"/>
                          </a:solidFill>
                          <a:uFill>
                            <a:noFill/>
                          </a:uFill>
                          <a:latin typeface="Poppins"/>
                          <a:ea typeface="Poppins"/>
                          <a:cs typeface="Poppins"/>
                          <a:sym typeface="Poppins"/>
                          <a:hlinkClick r:id="rId10"/>
                        </a:rPr>
                        <a:t>Severe Weather &amp; Preparation</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1"/>
                        </a:rPr>
                        <a:t>How can you get ready for a big storm?</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K-ESS3-2. </a:t>
                      </a:r>
                      <a:r>
                        <a:rPr lang="en" sz="800">
                          <a:solidFill>
                            <a:schemeClr val="dk1"/>
                          </a:solidFill>
                          <a:highlight>
                            <a:srgbClr val="EAEADF"/>
                          </a:highlight>
                          <a:latin typeface="Poppins"/>
                          <a:ea typeface="Poppins"/>
                          <a:cs typeface="Poppins"/>
                          <a:sym typeface="Poppins"/>
                        </a:rPr>
                        <a:t>Ask questions to obtain information about the purpose of weather forecasting to prepare for, and respond to, severe weather. </a:t>
                      </a:r>
                      <a:endParaRPr sz="800">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Obtaining, Evaluating, and Communicating Information</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ESS3.B: </a:t>
                      </a:r>
                      <a:r>
                        <a:rPr lang="en" sz="800">
                          <a:solidFill>
                            <a:schemeClr val="dk1"/>
                          </a:solidFill>
                          <a:latin typeface="Poppins"/>
                          <a:ea typeface="Poppins"/>
                          <a:cs typeface="Poppins"/>
                          <a:sym typeface="Poppins"/>
                        </a:rPr>
                        <a:t>Natural Hazards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b="1"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2"/>
                        </a:rPr>
                        <a:t>Wind &amp; Storms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Have you ever watched a storm?</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K-ESS3-2. </a:t>
                      </a:r>
                      <a:r>
                        <a:rPr lang="en" sz="800">
                          <a:solidFill>
                            <a:schemeClr val="dk1"/>
                          </a:solidFill>
                          <a:highlight>
                            <a:srgbClr val="FFFFFF"/>
                          </a:highlight>
                          <a:latin typeface="Poppins"/>
                          <a:ea typeface="Poppins"/>
                          <a:cs typeface="Poppins"/>
                          <a:sym typeface="Poppins"/>
                        </a:rPr>
                        <a:t>Ask questions to obtain information about the purpose of weather forecasting to prepare for, and respond to, severe weather. </a:t>
                      </a:r>
                      <a:endParaRPr sz="800">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ESS3.B: </a:t>
                      </a:r>
                      <a:r>
                        <a:rPr lang="en" sz="800">
                          <a:solidFill>
                            <a:schemeClr val="dk1"/>
                          </a:solidFill>
                          <a:latin typeface="Poppins"/>
                          <a:ea typeface="Poppins"/>
                          <a:cs typeface="Poppins"/>
                          <a:sym typeface="Poppins"/>
                        </a:rPr>
                        <a:t>Natural Hazards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173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4"/>
                        </a:rPr>
                        <a:t>Weather Conditions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5"/>
                        </a:rPr>
                        <a:t>How many different kinds of weather are there?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K-ESS2-1. </a:t>
                      </a:r>
                      <a:r>
                        <a:rPr lang="en" sz="800">
                          <a:solidFill>
                            <a:schemeClr val="dk1"/>
                          </a:solidFill>
                          <a:highlight>
                            <a:srgbClr val="EAEADF"/>
                          </a:highlight>
                          <a:latin typeface="Poppins"/>
                          <a:ea typeface="Poppins"/>
                          <a:cs typeface="Poppins"/>
                          <a:sym typeface="Poppins"/>
                        </a:rPr>
                        <a:t>Use and share observations of local weather conditions to describe patterns over time.</a:t>
                      </a:r>
                      <a:endParaRPr sz="800">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253" name="Google Shape;253;p42"/>
          <p:cNvSpPr/>
          <p:nvPr/>
        </p:nvSpPr>
        <p:spPr>
          <a:xfrm>
            <a:off x="457200" y="2991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254" name="Google Shape;254;p42"/>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255" name="Google Shape;255;p42"/>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42"/>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257" name="Google Shape;257;p42"/>
          <p:cNvSpPr/>
          <p:nvPr/>
        </p:nvSpPr>
        <p:spPr>
          <a:xfrm>
            <a:off x="459600" y="390448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a:t>
            </a:r>
            <a:r>
              <a:rPr b="1" lang="en" sz="800">
                <a:solidFill>
                  <a:schemeClr val="lt1"/>
                </a:solidFill>
                <a:latin typeface="Poppins"/>
                <a:ea typeface="Poppins"/>
                <a:cs typeface="Poppins"/>
                <a:sym typeface="Poppins"/>
              </a:rPr>
              <a:t>3</a:t>
            </a:r>
            <a:endParaRPr b="1" sz="800">
              <a:solidFill>
                <a:schemeClr val="lt1"/>
              </a:solidFill>
              <a:latin typeface="Poppins"/>
              <a:ea typeface="Poppins"/>
              <a:cs typeface="Poppins"/>
              <a:sym typeface="Poppins"/>
            </a:endParaRPr>
          </a:p>
        </p:txBody>
      </p:sp>
      <p:grpSp>
        <p:nvGrpSpPr>
          <p:cNvPr id="258" name="Google Shape;258;p42"/>
          <p:cNvGrpSpPr/>
          <p:nvPr/>
        </p:nvGrpSpPr>
        <p:grpSpPr>
          <a:xfrm>
            <a:off x="527725" y="667512"/>
            <a:ext cx="1684375" cy="117000"/>
            <a:chOff x="527725" y="667512"/>
            <a:chExt cx="1684375" cy="117000"/>
          </a:xfrm>
        </p:grpSpPr>
        <p:sp>
          <p:nvSpPr>
            <p:cNvPr id="259" name="Google Shape;259;p42"/>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0">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260" name="Google Shape;260;p42">
              <a:hlinkClick action="ppaction://hlinksldjump" r:id="rId21"/>
            </p:cNvPr>
            <p:cNvPicPr preferRelativeResize="0"/>
            <p:nvPr/>
          </p:nvPicPr>
          <p:blipFill rotWithShape="1">
            <a:blip r:embed="rId22">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43"/>
          <p:cNvPicPr preferRelativeResize="0"/>
          <p:nvPr/>
        </p:nvPicPr>
        <p:blipFill rotWithShape="1">
          <a:blip r:embed="rId3">
            <a:alphaModFix/>
          </a:blip>
          <a:srcRect b="0" l="5784" r="5784" t="0"/>
          <a:stretch/>
        </p:blipFill>
        <p:spPr>
          <a:xfrm>
            <a:off x="457175" y="4264150"/>
            <a:ext cx="929900" cy="1051525"/>
          </a:xfrm>
          <a:prstGeom prst="rect">
            <a:avLst/>
          </a:prstGeom>
          <a:noFill/>
          <a:ln>
            <a:noFill/>
          </a:ln>
        </p:spPr>
      </p:pic>
      <p:pic>
        <p:nvPicPr>
          <p:cNvPr id="266" name="Google Shape;266;p43"/>
          <p:cNvPicPr preferRelativeResize="0"/>
          <p:nvPr/>
        </p:nvPicPr>
        <p:blipFill rotWithShape="1">
          <a:blip r:embed="rId4">
            <a:alphaModFix/>
          </a:blip>
          <a:srcRect b="0" l="22098" r="22098" t="0"/>
          <a:stretch/>
        </p:blipFill>
        <p:spPr>
          <a:xfrm>
            <a:off x="457200" y="3353275"/>
            <a:ext cx="929899" cy="937324"/>
          </a:xfrm>
          <a:prstGeom prst="rect">
            <a:avLst/>
          </a:prstGeom>
          <a:noFill/>
          <a:ln>
            <a:noFill/>
          </a:ln>
        </p:spPr>
      </p:pic>
      <p:pic>
        <p:nvPicPr>
          <p:cNvPr id="267" name="Google Shape;267;p43"/>
          <p:cNvPicPr preferRelativeResize="0"/>
          <p:nvPr/>
        </p:nvPicPr>
        <p:blipFill rotWithShape="1">
          <a:blip r:embed="rId5">
            <a:alphaModFix/>
          </a:blip>
          <a:srcRect b="0" l="13983" r="13976" t="0"/>
          <a:stretch/>
        </p:blipFill>
        <p:spPr>
          <a:xfrm>
            <a:off x="457200" y="2066550"/>
            <a:ext cx="929900" cy="1290798"/>
          </a:xfrm>
          <a:prstGeom prst="rect">
            <a:avLst/>
          </a:prstGeom>
          <a:noFill/>
          <a:ln>
            <a:noFill/>
          </a:ln>
        </p:spPr>
      </p:pic>
      <p:sp>
        <p:nvSpPr>
          <p:cNvPr id="268" name="Google Shape;268;p43"/>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sz="800">
              <a:solidFill>
                <a:schemeClr val="dk1"/>
              </a:solidFill>
              <a:latin typeface="Poppins"/>
              <a:ea typeface="Poppins"/>
              <a:cs typeface="Poppins"/>
              <a:sym typeface="Poppins"/>
            </a:endParaRPr>
          </a:p>
          <a:p>
            <a:pPr indent="0" lvl="0" marL="0" rtl="0" algn="r">
              <a:spcBef>
                <a:spcPts val="0"/>
              </a:spcBef>
              <a:spcAft>
                <a:spcPts val="0"/>
              </a:spcAft>
              <a:buNone/>
            </a:pP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269" name="Google Shape;269;p43"/>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70" name="Google Shape;270;p4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Earth &amp; Space Science</a:t>
            </a:r>
            <a:endParaRPr sz="1200">
              <a:latin typeface="Poppins"/>
              <a:ea typeface="Poppins"/>
              <a:cs typeface="Poppins"/>
              <a:sym typeface="Poppins"/>
            </a:endParaRPr>
          </a:p>
        </p:txBody>
      </p:sp>
      <p:sp>
        <p:nvSpPr>
          <p:cNvPr id="271" name="Google Shape;271;p43">
            <a:hlinkClick r:id="rId6"/>
          </p:cNvPr>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7"/>
              </a:rPr>
              <a:t>Weather Patterns </a:t>
            </a:r>
            <a:r>
              <a:rPr lang="en" sz="1200">
                <a:solidFill>
                  <a:schemeClr val="hlink"/>
                </a:solidFill>
                <a:uFill>
                  <a:noFill/>
                </a:uFill>
                <a:latin typeface="Poppins"/>
                <a:ea typeface="Poppins"/>
                <a:cs typeface="Poppins"/>
                <a:sym typeface="Poppins"/>
                <a:hlinkClick r:id="rId8"/>
              </a:rPr>
              <a:t>(Circle of Seasons)</a:t>
            </a:r>
            <a:endParaRPr sz="1200">
              <a:solidFill>
                <a:schemeClr val="dk1"/>
              </a:solidFill>
            </a:endParaRPr>
          </a:p>
        </p:txBody>
      </p:sp>
      <p:graphicFrame>
        <p:nvGraphicFramePr>
          <p:cNvPr id="272" name="Google Shape;272;p43"/>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830975"/>
                <a:gridCol w="1388000"/>
                <a:gridCol w="1281300"/>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9"/>
                        </a:rPr>
                        <a:t>📖 Daily Weather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0"/>
                        </a:rPr>
                        <a:t>How do you know what to wear for the weather?</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3F3F3"/>
                          </a:highlight>
                          <a:latin typeface="Poppins"/>
                          <a:ea typeface="Poppins"/>
                          <a:cs typeface="Poppins"/>
                          <a:sym typeface="Poppins"/>
                        </a:rPr>
                        <a:t>Foundational for K-ESS2-1. </a:t>
                      </a:r>
                      <a:r>
                        <a:rPr lang="en" sz="800">
                          <a:solidFill>
                            <a:schemeClr val="dk1"/>
                          </a:solidFill>
                          <a:highlight>
                            <a:srgbClr val="F3F3F3"/>
                          </a:highlight>
                          <a:latin typeface="Poppins"/>
                          <a:ea typeface="Poppins"/>
                          <a:cs typeface="Poppins"/>
                          <a:sym typeface="Poppins"/>
                        </a:rPr>
                        <a:t>Use and share observations of local weather conditions to describe patterns over time.</a:t>
                      </a:r>
                      <a:endParaRPr sz="800">
                        <a:highlight>
                          <a:srgbClr val="F3F3F3"/>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1"/>
                        </a:rPr>
                        <a:t>Seasonal Weather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2"/>
                        </a:rPr>
                        <a:t>What will the weather be like on your birthday?</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K-ESS2-1. </a:t>
                      </a:r>
                      <a:r>
                        <a:rPr lang="en" sz="800">
                          <a:solidFill>
                            <a:schemeClr val="dk1"/>
                          </a:solidFill>
                          <a:highlight>
                            <a:srgbClr val="FFFFFF"/>
                          </a:highlight>
                          <a:latin typeface="Poppins"/>
                          <a:ea typeface="Poppins"/>
                          <a:cs typeface="Poppins"/>
                          <a:sym typeface="Poppins"/>
                        </a:rPr>
                        <a:t>Use and share observations of local weather conditions to describe patterns over time.</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173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3"/>
                        </a:rPr>
                        <a:t>Animals Changing their Environment</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4"/>
                        </a:rPr>
                        <a:t>Why do birds lay eggs in the spring?</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K-ESS2-2. </a:t>
                      </a:r>
                      <a:r>
                        <a:rPr lang="en" sz="800">
                          <a:solidFill>
                            <a:schemeClr val="dk1"/>
                          </a:solidFill>
                          <a:highlight>
                            <a:srgbClr val="EAEADF"/>
                          </a:highlight>
                          <a:latin typeface="Poppins"/>
                          <a:ea typeface="Poppins"/>
                          <a:cs typeface="Poppins"/>
                          <a:sym typeface="Poppins"/>
                        </a:rPr>
                        <a:t>Construct an argument supported by evidence for how plants and animals (including humans) can change the environment to meet their needs.</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K-ESS2-1. </a:t>
                      </a:r>
                      <a:r>
                        <a:rPr lang="en" sz="800">
                          <a:solidFill>
                            <a:schemeClr val="dk1"/>
                          </a:solidFill>
                          <a:highlight>
                            <a:srgbClr val="EAEADF"/>
                          </a:highlight>
                          <a:latin typeface="Poppins"/>
                          <a:ea typeface="Poppins"/>
                          <a:cs typeface="Poppins"/>
                          <a:sym typeface="Poppins"/>
                        </a:rPr>
                        <a:t>Use and share observations of local weather conditions to describe patterns over time.</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Developing and Using Models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ESS2.E: </a:t>
                      </a:r>
                      <a:r>
                        <a:rPr lang="en" sz="800">
                          <a:solidFill>
                            <a:schemeClr val="dk1"/>
                          </a:solidFill>
                          <a:latin typeface="Poppins"/>
                          <a:ea typeface="Poppins"/>
                          <a:cs typeface="Poppins"/>
                          <a:sym typeface="Poppins"/>
                        </a:rPr>
                        <a:t>Biogeology</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273" name="Google Shape;273;p43"/>
          <p:cNvSpPr/>
          <p:nvPr/>
        </p:nvSpPr>
        <p:spPr>
          <a:xfrm>
            <a:off x="457200" y="3372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274" name="Google Shape;274;p43"/>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275" name="Google Shape;275;p43"/>
          <p:cNvSpPr/>
          <p:nvPr/>
        </p:nvSpPr>
        <p:spPr>
          <a:xfrm>
            <a:off x="457200" y="429059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276" name="Google Shape;276;p43"/>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43"/>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278" name="Google Shape;278;p43"/>
          <p:cNvPicPr preferRelativeResize="0"/>
          <p:nvPr/>
        </p:nvPicPr>
        <p:blipFill rotWithShape="1">
          <a:blip r:embed="rId19">
            <a:alphaModFix/>
          </a:blip>
          <a:srcRect b="1663" l="0" r="0" t="1663"/>
          <a:stretch/>
        </p:blipFill>
        <p:spPr>
          <a:xfrm>
            <a:off x="7953375" y="305775"/>
            <a:ext cx="1647825" cy="209550"/>
          </a:xfrm>
          <a:prstGeom prst="rect">
            <a:avLst/>
          </a:prstGeom>
          <a:noFill/>
          <a:ln>
            <a:noFill/>
          </a:ln>
        </p:spPr>
      </p:pic>
      <p:grpSp>
        <p:nvGrpSpPr>
          <p:cNvPr id="279" name="Google Shape;279;p43"/>
          <p:cNvGrpSpPr/>
          <p:nvPr/>
        </p:nvGrpSpPr>
        <p:grpSpPr>
          <a:xfrm>
            <a:off x="527725" y="667512"/>
            <a:ext cx="1684375" cy="117000"/>
            <a:chOff x="527725" y="667512"/>
            <a:chExt cx="1684375" cy="117000"/>
          </a:xfrm>
        </p:grpSpPr>
        <p:sp>
          <p:nvSpPr>
            <p:cNvPr id="280" name="Google Shape;280;p43"/>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0">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281" name="Google Shape;281;p43">
              <a:hlinkClick action="ppaction://hlinksldjump" r:id="rId21"/>
            </p:cNvPr>
            <p:cNvPicPr preferRelativeResize="0"/>
            <p:nvPr/>
          </p:nvPicPr>
          <p:blipFill rotWithShape="1">
            <a:blip r:embed="rId22">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44"/>
          <p:cNvPicPr preferRelativeResize="0"/>
          <p:nvPr/>
        </p:nvPicPr>
        <p:blipFill rotWithShape="1">
          <a:blip r:embed="rId3">
            <a:alphaModFix/>
          </a:blip>
          <a:srcRect b="845" l="0" r="0" t="855"/>
          <a:stretch/>
        </p:blipFill>
        <p:spPr>
          <a:xfrm>
            <a:off x="457200" y="5246225"/>
            <a:ext cx="929900" cy="929900"/>
          </a:xfrm>
          <a:prstGeom prst="rect">
            <a:avLst/>
          </a:prstGeom>
          <a:noFill/>
          <a:ln>
            <a:noFill/>
          </a:ln>
        </p:spPr>
      </p:pic>
      <p:pic>
        <p:nvPicPr>
          <p:cNvPr id="287" name="Google Shape;287;p44"/>
          <p:cNvPicPr preferRelativeResize="0"/>
          <p:nvPr/>
        </p:nvPicPr>
        <p:blipFill rotWithShape="1">
          <a:blip r:embed="rId4">
            <a:alphaModFix/>
          </a:blip>
          <a:srcRect b="0" l="34110" r="34110" t="0"/>
          <a:stretch/>
        </p:blipFill>
        <p:spPr>
          <a:xfrm>
            <a:off x="457200" y="3600325"/>
            <a:ext cx="929899" cy="1645901"/>
          </a:xfrm>
          <a:prstGeom prst="rect">
            <a:avLst/>
          </a:prstGeom>
          <a:noFill/>
          <a:ln>
            <a:noFill/>
          </a:ln>
        </p:spPr>
      </p:pic>
      <p:pic>
        <p:nvPicPr>
          <p:cNvPr id="288" name="Google Shape;288;p44"/>
          <p:cNvPicPr preferRelativeResize="0"/>
          <p:nvPr/>
        </p:nvPicPr>
        <p:blipFill rotWithShape="1">
          <a:blip r:embed="rId5">
            <a:alphaModFix/>
          </a:blip>
          <a:srcRect b="0" l="19518" r="19525" t="0"/>
          <a:stretch/>
        </p:blipFill>
        <p:spPr>
          <a:xfrm>
            <a:off x="457200" y="2075700"/>
            <a:ext cx="929900" cy="1525473"/>
          </a:xfrm>
          <a:prstGeom prst="rect">
            <a:avLst/>
          </a:prstGeom>
          <a:noFill/>
          <a:ln>
            <a:noFill/>
          </a:ln>
        </p:spPr>
      </p:pic>
      <p:sp>
        <p:nvSpPr>
          <p:cNvPr id="289" name="Google Shape;289;p44"/>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90" name="Google Shape;290;p4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Physical Science</a:t>
            </a:r>
            <a:endParaRPr sz="1200">
              <a:latin typeface="Poppins"/>
              <a:ea typeface="Poppins"/>
              <a:cs typeface="Poppins"/>
              <a:sym typeface="Poppins"/>
            </a:endParaRPr>
          </a:p>
        </p:txBody>
      </p:sp>
      <p:sp>
        <p:nvSpPr>
          <p:cNvPr id="291" name="Google Shape;291;p44">
            <a:hlinkClick r:id="rId6"/>
          </p:cNvPr>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7"/>
              </a:rPr>
              <a:t>Sunlight &amp; Warmth </a:t>
            </a:r>
            <a:r>
              <a:rPr lang="en" sz="1200">
                <a:solidFill>
                  <a:schemeClr val="hlink"/>
                </a:solidFill>
                <a:uFill>
                  <a:noFill/>
                </a:uFill>
                <a:latin typeface="Poppins"/>
                <a:ea typeface="Poppins"/>
                <a:cs typeface="Poppins"/>
                <a:sym typeface="Poppins"/>
                <a:hlinkClick r:id="rId8"/>
              </a:rPr>
              <a:t>(Sunny Skies)</a:t>
            </a:r>
            <a:endParaRPr sz="1200">
              <a:solidFill>
                <a:schemeClr val="dk1"/>
              </a:solidFill>
            </a:endParaRPr>
          </a:p>
        </p:txBody>
      </p:sp>
      <p:graphicFrame>
        <p:nvGraphicFramePr>
          <p:cNvPr id="292" name="Google Shape;292;p44"/>
          <p:cNvGraphicFramePr/>
          <p:nvPr/>
        </p:nvGraphicFramePr>
        <p:xfrm>
          <a:off x="457188" y="1588710"/>
          <a:ext cx="3000000" cy="3000000"/>
        </p:xfrm>
        <a:graphic>
          <a:graphicData uri="http://schemas.openxmlformats.org/drawingml/2006/table">
            <a:tbl>
              <a:tblPr>
                <a:noFill/>
                <a:tableStyleId>{35F001AE-25DE-4A0F-B737-F835FF61FC73}</a:tableStyleId>
              </a:tblPr>
              <a:tblGrid>
                <a:gridCol w="914400"/>
                <a:gridCol w="1259125"/>
                <a:gridCol w="3224450"/>
                <a:gridCol w="1179900"/>
                <a:gridCol w="1271600"/>
                <a:gridCol w="129452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a:t>
                      </a:r>
                      <a:r>
                        <a:rPr lang="en" sz="900">
                          <a:solidFill>
                            <a:schemeClr val="dk1"/>
                          </a:solidFill>
                          <a:latin typeface="Poppins"/>
                          <a:ea typeface="Poppins"/>
                          <a:cs typeface="Poppins"/>
                          <a:sym typeface="Poppins"/>
                        </a:rPr>
                        <a:t>(SEPs) </a:t>
                      </a:r>
                      <a:endParaRPr sz="9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a:t>
                      </a:r>
                      <a:r>
                        <a:rPr lang="en" sz="900">
                          <a:solidFill>
                            <a:schemeClr val="dk1"/>
                          </a:solidFill>
                          <a:latin typeface="Poppins"/>
                          <a:ea typeface="Poppins"/>
                          <a:cs typeface="Poppins"/>
                          <a:sym typeface="Poppins"/>
                        </a:rPr>
                        <a:t>(DCIs)</a:t>
                      </a:r>
                      <a:endParaRPr sz="9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a:t>
                      </a:r>
                      <a:r>
                        <a:rPr lang="en" sz="900">
                          <a:solidFill>
                            <a:schemeClr val="dk1"/>
                          </a:solidFill>
                          <a:latin typeface="Poppins"/>
                          <a:ea typeface="Poppins"/>
                          <a:cs typeface="Poppins"/>
                          <a:sym typeface="Poppins"/>
                        </a:rPr>
                        <a:t>(CCCs)</a:t>
                      </a:r>
                      <a:endParaRPr sz="9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lang="en" sz="800">
                          <a:solidFill>
                            <a:schemeClr val="hlink"/>
                          </a:solidFill>
                          <a:uFill>
                            <a:noFill/>
                          </a:uFill>
                          <a:latin typeface="Poppins"/>
                          <a:ea typeface="Poppins"/>
                          <a:cs typeface="Poppins"/>
                          <a:sym typeface="Poppins"/>
                          <a:hlinkClick r:id="rId9"/>
                        </a:rPr>
                        <a:t>📖 </a:t>
                      </a:r>
                      <a:r>
                        <a:rPr b="1" lang="en" sz="800">
                          <a:solidFill>
                            <a:schemeClr val="hlink"/>
                          </a:solidFill>
                          <a:uFill>
                            <a:noFill/>
                          </a:uFill>
                          <a:latin typeface="Poppins"/>
                          <a:ea typeface="Poppins"/>
                          <a:cs typeface="Poppins"/>
                          <a:sym typeface="Poppins"/>
                          <a:hlinkClick r:id="rId10"/>
                        </a:rPr>
                        <a:t>Sunlight, Heat, &amp; Earth’s Surface</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1"/>
                        </a:rPr>
                        <a:t>How could you walk barefoot across hot pavement without burning your feet?</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K-PS3-1. </a:t>
                      </a:r>
                      <a:r>
                        <a:rPr lang="en" sz="800">
                          <a:solidFill>
                            <a:schemeClr val="dk1"/>
                          </a:solidFill>
                          <a:highlight>
                            <a:srgbClr val="EAEADF"/>
                          </a:highlight>
                          <a:latin typeface="Poppins"/>
                          <a:ea typeface="Poppins"/>
                          <a:cs typeface="Poppins"/>
                          <a:sym typeface="Poppins"/>
                        </a:rPr>
                        <a:t>Make observations to determine the effect of sunlight on Earth’s surface.</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K-PS3-2. </a:t>
                      </a:r>
                      <a:r>
                        <a:rPr lang="en" sz="800">
                          <a:solidFill>
                            <a:schemeClr val="dk1"/>
                          </a:solidFill>
                          <a:highlight>
                            <a:srgbClr val="EAEADF"/>
                          </a:highlight>
                          <a:latin typeface="Poppins"/>
                          <a:ea typeface="Poppins"/>
                          <a:cs typeface="Poppins"/>
                          <a:sym typeface="Poppins"/>
                        </a:rPr>
                        <a:t>Use tools and materials to design and build a structure that will reduce the warming effect of sunlight on an area.</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K-2-ETS1-1. </a:t>
                      </a:r>
                      <a:r>
                        <a:rPr lang="en" sz="800">
                          <a:solidFill>
                            <a:schemeClr val="dk1"/>
                          </a:solidFill>
                          <a:highlight>
                            <a:srgbClr val="EAEADF"/>
                          </a:highlight>
                          <a:latin typeface="Poppins"/>
                          <a:ea typeface="Poppins"/>
                          <a:cs typeface="Poppins"/>
                          <a:sym typeface="Poppins"/>
                        </a:rPr>
                        <a:t>Ask questions, make observations, and gather information about a situation people want to change to define a simple problem that can be solved through the development of a new or improved object or tool.</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PS3.B: </a:t>
                      </a:r>
                      <a:r>
                        <a:rPr lang="en" sz="800">
                          <a:solidFill>
                            <a:schemeClr val="dk1"/>
                          </a:solidFill>
                          <a:latin typeface="Poppins"/>
                          <a:ea typeface="Poppins"/>
                          <a:cs typeface="Poppins"/>
                          <a:sym typeface="Poppins"/>
                        </a:rPr>
                        <a:t>Conservation of Energy and Energy Transfer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an Engineering Problem</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2"/>
                        </a:rPr>
                        <a:t>Sunlight, Warming, &amp; Engineering</a:t>
                      </a:r>
                      <a:endParaRPr b="1"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How could you warm up a frozen playground?</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K-PS3-2. </a:t>
                      </a:r>
                      <a:r>
                        <a:rPr lang="en" sz="800">
                          <a:solidFill>
                            <a:schemeClr val="dk1"/>
                          </a:solidFill>
                          <a:highlight>
                            <a:srgbClr val="FFFFFF"/>
                          </a:highlight>
                          <a:latin typeface="Poppins"/>
                          <a:ea typeface="Poppins"/>
                          <a:cs typeface="Poppins"/>
                          <a:sym typeface="Poppins"/>
                        </a:rPr>
                        <a:t>Use tools and materials to design and build a structure that will reduce the warming effect of sunlight on an area.</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K-2-ETS1-1. </a:t>
                      </a:r>
                      <a:r>
                        <a:rPr lang="en" sz="800">
                          <a:solidFill>
                            <a:schemeClr val="dk1"/>
                          </a:solidFill>
                          <a:highlight>
                            <a:srgbClr val="FFFFFF"/>
                          </a:highlight>
                          <a:latin typeface="Poppins"/>
                          <a:ea typeface="Poppins"/>
                          <a:cs typeface="Poppins"/>
                          <a:sym typeface="Poppins"/>
                        </a:rPr>
                        <a:t>Ask questions, make observations, and gather information about a situation people want to change to define a simple problem that can be solved through the development of a new or improved object or tool.</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K-2-ETS1-3. </a:t>
                      </a:r>
                      <a:r>
                        <a:rPr lang="en" sz="800">
                          <a:solidFill>
                            <a:schemeClr val="dk1"/>
                          </a:solidFill>
                          <a:highlight>
                            <a:srgbClr val="FFFFFF"/>
                          </a:highlight>
                          <a:latin typeface="Poppins"/>
                          <a:ea typeface="Poppins"/>
                          <a:cs typeface="Poppins"/>
                          <a:sym typeface="Poppins"/>
                        </a:rPr>
                        <a:t>Analyze data from tests of two objects designed to solve the same problem to compare the strengths and weaknesses of how each performs.</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PS3.B: </a:t>
                      </a:r>
                      <a:r>
                        <a:rPr lang="en" sz="800">
                          <a:solidFill>
                            <a:schemeClr val="dk1"/>
                          </a:solidFill>
                          <a:latin typeface="Poppins"/>
                          <a:ea typeface="Poppins"/>
                          <a:cs typeface="Poppins"/>
                          <a:sym typeface="Poppins"/>
                        </a:rPr>
                        <a:t>Conservation of Energy and Energy Transfer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an Engineering Problem</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173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4"/>
                        </a:rPr>
                        <a:t>Sunlight &amp; Warmth</a:t>
                      </a:r>
                      <a:endParaRPr b="1"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5"/>
                        </a:rPr>
                        <a:t>Why does it get cold in winter?</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K-PS3-1. </a:t>
                      </a:r>
                      <a:r>
                        <a:rPr lang="en" sz="800">
                          <a:solidFill>
                            <a:schemeClr val="dk1"/>
                          </a:solidFill>
                          <a:highlight>
                            <a:srgbClr val="EAEADF"/>
                          </a:highlight>
                          <a:latin typeface="Poppins"/>
                          <a:ea typeface="Poppins"/>
                          <a:cs typeface="Poppins"/>
                          <a:sym typeface="Poppins"/>
                        </a:rPr>
                        <a:t>Make observations to determine the effect of sunlight on Earth’s surface.</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PS3.B: </a:t>
                      </a:r>
                      <a:r>
                        <a:rPr lang="en" sz="800">
                          <a:solidFill>
                            <a:schemeClr val="dk1"/>
                          </a:solidFill>
                          <a:latin typeface="Poppins"/>
                          <a:ea typeface="Poppins"/>
                          <a:cs typeface="Poppins"/>
                          <a:sym typeface="Poppins"/>
                        </a:rPr>
                        <a:t>Conservation of Energy and Energy Transfer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293" name="Google Shape;293;p44"/>
          <p:cNvSpPr/>
          <p:nvPr/>
        </p:nvSpPr>
        <p:spPr>
          <a:xfrm>
            <a:off x="457200" y="360032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294" name="Google Shape;294;p44"/>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295" name="Google Shape;295;p44"/>
          <p:cNvSpPr/>
          <p:nvPr/>
        </p:nvSpPr>
        <p:spPr>
          <a:xfrm>
            <a:off x="457200" y="524622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296" name="Google Shape;296;p44"/>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44"/>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9">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298" name="Google Shape;298;p44"/>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sz="800">
              <a:solidFill>
                <a:schemeClr val="dk1"/>
              </a:solidFill>
              <a:latin typeface="Poppins"/>
              <a:ea typeface="Poppins"/>
              <a:cs typeface="Poppins"/>
              <a:sym typeface="Poppins"/>
            </a:endParaRPr>
          </a:p>
          <a:p>
            <a:pPr indent="0" lvl="0" marL="0" rtl="0" algn="r">
              <a:spcBef>
                <a:spcPts val="0"/>
              </a:spcBef>
              <a:spcAft>
                <a:spcPts val="0"/>
              </a:spcAft>
              <a:buNone/>
            </a:pP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pic>
        <p:nvPicPr>
          <p:cNvPr id="299" name="Google Shape;299;p44"/>
          <p:cNvPicPr preferRelativeResize="0"/>
          <p:nvPr/>
        </p:nvPicPr>
        <p:blipFill rotWithShape="1">
          <a:blip r:embed="rId20">
            <a:alphaModFix/>
          </a:blip>
          <a:srcRect b="1663" l="0" r="0" t="1663"/>
          <a:stretch/>
        </p:blipFill>
        <p:spPr>
          <a:xfrm>
            <a:off x="7953375" y="305775"/>
            <a:ext cx="1647825" cy="209550"/>
          </a:xfrm>
          <a:prstGeom prst="rect">
            <a:avLst/>
          </a:prstGeom>
          <a:noFill/>
          <a:ln>
            <a:noFill/>
          </a:ln>
        </p:spPr>
      </p:pic>
      <p:grpSp>
        <p:nvGrpSpPr>
          <p:cNvPr id="300" name="Google Shape;300;p44"/>
          <p:cNvGrpSpPr/>
          <p:nvPr/>
        </p:nvGrpSpPr>
        <p:grpSpPr>
          <a:xfrm>
            <a:off x="527725" y="667512"/>
            <a:ext cx="1684375" cy="117000"/>
            <a:chOff x="527725" y="667512"/>
            <a:chExt cx="1684375" cy="117000"/>
          </a:xfrm>
        </p:grpSpPr>
        <p:sp>
          <p:nvSpPr>
            <p:cNvPr id="301" name="Google Shape;301;p44"/>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1">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302" name="Google Shape;302;p44">
              <a:hlinkClick action="ppaction://hlinksldjump" r:id="rId22"/>
            </p:cNvPr>
            <p:cNvPicPr preferRelativeResize="0"/>
            <p:nvPr/>
          </p:nvPicPr>
          <p:blipFill rotWithShape="1">
            <a:blip r:embed="rId23">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45" title="Lesson-How can you knock down a heavy wall_Thumbnail-Website-Video copy.png"/>
          <p:cNvPicPr preferRelativeResize="0"/>
          <p:nvPr/>
        </p:nvPicPr>
        <p:blipFill rotWithShape="1">
          <a:blip r:embed="rId3">
            <a:alphaModFix/>
          </a:blip>
          <a:srcRect b="0" l="46079" r="9240" t="0"/>
          <a:stretch/>
        </p:blipFill>
        <p:spPr>
          <a:xfrm>
            <a:off x="458549" y="4395150"/>
            <a:ext cx="914400" cy="1151126"/>
          </a:xfrm>
          <a:prstGeom prst="rect">
            <a:avLst/>
          </a:prstGeom>
          <a:noFill/>
          <a:ln>
            <a:noFill/>
          </a:ln>
        </p:spPr>
      </p:pic>
      <p:pic>
        <p:nvPicPr>
          <p:cNvPr id="308" name="Google Shape;308;p45"/>
          <p:cNvPicPr preferRelativeResize="0"/>
          <p:nvPr/>
        </p:nvPicPr>
        <p:blipFill rotWithShape="1">
          <a:blip r:embed="rId4">
            <a:alphaModFix/>
          </a:blip>
          <a:srcRect b="0" l="4171" r="4162" t="0"/>
          <a:stretch/>
        </p:blipFill>
        <p:spPr>
          <a:xfrm>
            <a:off x="457200" y="5554875"/>
            <a:ext cx="914400" cy="914400"/>
          </a:xfrm>
          <a:prstGeom prst="rect">
            <a:avLst/>
          </a:prstGeom>
          <a:noFill/>
          <a:ln>
            <a:noFill/>
          </a:ln>
        </p:spPr>
      </p:pic>
      <p:pic>
        <p:nvPicPr>
          <p:cNvPr id="309" name="Google Shape;309;p45"/>
          <p:cNvPicPr preferRelativeResize="0"/>
          <p:nvPr/>
        </p:nvPicPr>
        <p:blipFill rotWithShape="1">
          <a:blip r:embed="rId5">
            <a:alphaModFix/>
          </a:blip>
          <a:srcRect b="0" l="14555" r="14548" t="0"/>
          <a:stretch/>
        </p:blipFill>
        <p:spPr>
          <a:xfrm>
            <a:off x="457200" y="3234875"/>
            <a:ext cx="914400" cy="1168875"/>
          </a:xfrm>
          <a:prstGeom prst="rect">
            <a:avLst/>
          </a:prstGeom>
          <a:noFill/>
          <a:ln>
            <a:noFill/>
          </a:ln>
        </p:spPr>
      </p:pic>
      <p:pic>
        <p:nvPicPr>
          <p:cNvPr id="310" name="Google Shape;310;p45"/>
          <p:cNvPicPr preferRelativeResize="0"/>
          <p:nvPr/>
        </p:nvPicPr>
        <p:blipFill rotWithShape="1">
          <a:blip r:embed="rId6">
            <a:alphaModFix/>
          </a:blip>
          <a:srcRect b="0" l="27796" r="27796" t="0"/>
          <a:stretch/>
        </p:blipFill>
        <p:spPr>
          <a:xfrm>
            <a:off x="458550" y="2077200"/>
            <a:ext cx="914401" cy="1158227"/>
          </a:xfrm>
          <a:prstGeom prst="rect">
            <a:avLst/>
          </a:prstGeom>
          <a:noFill/>
          <a:ln>
            <a:noFill/>
          </a:ln>
        </p:spPr>
      </p:pic>
      <p:sp>
        <p:nvSpPr>
          <p:cNvPr id="311" name="Google Shape;311;p45"/>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12" name="Google Shape;312;p4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Physical Science</a:t>
            </a:r>
            <a:endParaRPr sz="1200">
              <a:latin typeface="Poppins"/>
              <a:ea typeface="Poppins"/>
              <a:cs typeface="Poppins"/>
              <a:sym typeface="Poppins"/>
            </a:endParaRPr>
          </a:p>
        </p:txBody>
      </p:sp>
      <p:sp>
        <p:nvSpPr>
          <p:cNvPr id="313" name="Google Shape;313;p45"/>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uFill>
                  <a:noFill/>
                </a:uFill>
                <a:latin typeface="Poppins"/>
                <a:ea typeface="Poppins"/>
                <a:cs typeface="Poppins"/>
                <a:sym typeface="Poppins"/>
                <a:hlinkClick r:id="rId7">
                  <a:extLst>
                    <a:ext uri="{A12FA001-AC4F-418D-AE19-62706E023703}">
                      <ahyp:hlinkClr val="tx"/>
                    </a:ext>
                  </a:extLst>
                </a:hlinkClick>
              </a:rPr>
              <a:t>Pushes &amp; Pulls </a:t>
            </a:r>
            <a:r>
              <a:rPr lang="en" sz="1200">
                <a:solidFill>
                  <a:schemeClr val="dk1"/>
                </a:solidFill>
                <a:uFill>
                  <a:noFill/>
                </a:uFill>
                <a:latin typeface="Poppins"/>
                <a:ea typeface="Poppins"/>
                <a:cs typeface="Poppins"/>
                <a:sym typeface="Poppins"/>
                <a:hlinkClick r:id="rId8">
                  <a:extLst>
                    <a:ext uri="{A12FA001-AC4F-418D-AE19-62706E023703}">
                      <ahyp:hlinkClr val="tx"/>
                    </a:ext>
                  </a:extLst>
                </a:hlinkClick>
              </a:rPr>
              <a:t>(Force Olympics)</a:t>
            </a:r>
            <a:r>
              <a:rPr lang="en">
                <a:latin typeface="Poppins"/>
                <a:ea typeface="Poppins"/>
                <a:cs typeface="Poppins"/>
                <a:sym typeface="Poppins"/>
              </a:rPr>
              <a:t> • </a:t>
            </a:r>
            <a:r>
              <a:rPr lang="en" sz="1200">
                <a:latin typeface="Poppins"/>
                <a:ea typeface="Poppins"/>
                <a:cs typeface="Poppins"/>
                <a:sym typeface="Poppins"/>
              </a:rPr>
              <a:t>Page 1 of 2</a:t>
            </a:r>
            <a:endParaRPr sz="1200">
              <a:latin typeface="Poppins"/>
              <a:ea typeface="Poppins"/>
              <a:cs typeface="Poppins"/>
              <a:sym typeface="Poppins"/>
            </a:endParaRPr>
          </a:p>
        </p:txBody>
      </p:sp>
      <p:graphicFrame>
        <p:nvGraphicFramePr>
          <p:cNvPr id="314" name="Google Shape;314;p45"/>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263800"/>
                <a:gridCol w="2759925"/>
                <a:gridCol w="1297750"/>
                <a:gridCol w="155627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9"/>
                        </a:rPr>
                        <a:t>Pushes &amp; Pulls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0"/>
                        </a:rPr>
                        <a:t>What’s the biggest excavator?</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K-PS2-1. </a:t>
                      </a:r>
                      <a:r>
                        <a:rPr lang="en" sz="800">
                          <a:solidFill>
                            <a:schemeClr val="dk1"/>
                          </a:solidFill>
                          <a:latin typeface="Poppins"/>
                          <a:ea typeface="Poppins"/>
                          <a:cs typeface="Poppins"/>
                          <a:sym typeface="Poppins"/>
                        </a:rPr>
                        <a:t>Plan &amp; conduct an investigation to compare the effects of different strengths or different directions of pushes and pulls on the motion of an object.</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PS2.A: </a:t>
                      </a:r>
                      <a:r>
                        <a:rPr lang="en" sz="800">
                          <a:solidFill>
                            <a:schemeClr val="dk1"/>
                          </a:solidFill>
                          <a:latin typeface="Poppins"/>
                          <a:ea typeface="Poppins"/>
                          <a:cs typeface="Poppins"/>
                          <a:sym typeface="Poppins"/>
                        </a:rPr>
                        <a:t>Forces and Motion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PS2.B: </a:t>
                      </a:r>
                      <a:r>
                        <a:rPr lang="en" sz="800">
                          <a:solidFill>
                            <a:schemeClr val="dk1"/>
                          </a:solidFill>
                          <a:latin typeface="Poppins"/>
                          <a:ea typeface="Poppins"/>
                          <a:cs typeface="Poppins"/>
                          <a:sym typeface="Poppins"/>
                        </a:rPr>
                        <a:t>Types of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Interactions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PS3.C: </a:t>
                      </a:r>
                      <a:r>
                        <a:rPr lang="en" sz="800">
                          <a:solidFill>
                            <a:schemeClr val="dk1"/>
                          </a:solidFill>
                          <a:latin typeface="Poppins"/>
                          <a:ea typeface="Poppins"/>
                          <a:cs typeface="Poppins"/>
                          <a:sym typeface="Poppins"/>
                        </a:rPr>
                        <a:t>Relationship Between Energy and Forces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1"/>
                        </a:rPr>
                        <a:t>📖 </a:t>
                      </a:r>
                      <a:r>
                        <a:rPr b="1" lang="en" sz="800">
                          <a:solidFill>
                            <a:schemeClr val="hlink"/>
                          </a:solidFill>
                          <a:uFill>
                            <a:noFill/>
                          </a:uFill>
                          <a:latin typeface="Poppins"/>
                          <a:ea typeface="Poppins"/>
                          <a:cs typeface="Poppins"/>
                          <a:sym typeface="Poppins"/>
                          <a:hlinkClick r:id="rId12"/>
                        </a:rPr>
                        <a:t>Pushes, Pulls, &amp; “Work Words”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Why do builders need so many big machines?</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K-PS2-1. </a:t>
                      </a:r>
                      <a:r>
                        <a:rPr lang="en" sz="800">
                          <a:solidFill>
                            <a:schemeClr val="dk1"/>
                          </a:solidFill>
                          <a:latin typeface="Poppins"/>
                          <a:ea typeface="Poppins"/>
                          <a:cs typeface="Poppins"/>
                          <a:sym typeface="Poppins"/>
                        </a:rPr>
                        <a:t>Plan &amp; conduct an investigation to compare the effects of different strengths or different directions of pushes and pulls on the motion of an object.</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PS2.A: </a:t>
                      </a:r>
                      <a:r>
                        <a:rPr lang="en" sz="800">
                          <a:solidFill>
                            <a:schemeClr val="dk1"/>
                          </a:solidFill>
                          <a:latin typeface="Poppins"/>
                          <a:ea typeface="Poppins"/>
                          <a:cs typeface="Poppins"/>
                          <a:sym typeface="Poppins"/>
                        </a:rPr>
                        <a:t>Forces and Motion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PS2.B:</a:t>
                      </a:r>
                      <a:r>
                        <a:rPr lang="en" sz="800">
                          <a:solidFill>
                            <a:schemeClr val="dk1"/>
                          </a:solidFill>
                          <a:latin typeface="Poppins"/>
                          <a:ea typeface="Poppins"/>
                          <a:cs typeface="Poppins"/>
                          <a:sym typeface="Poppins"/>
                        </a:rPr>
                        <a:t> Types of Interactions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PS3.C: </a:t>
                      </a:r>
                      <a:r>
                        <a:rPr lang="en" sz="800">
                          <a:solidFill>
                            <a:schemeClr val="dk1"/>
                          </a:solidFill>
                          <a:latin typeface="Poppins"/>
                          <a:ea typeface="Poppins"/>
                          <a:cs typeface="Poppins"/>
                          <a:sym typeface="Poppins"/>
                        </a:rPr>
                        <a:t>Relationship Between Energy and Forces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hlink"/>
                          </a:solidFill>
                          <a:uFill>
                            <a:noFill/>
                          </a:uFill>
                          <a:latin typeface="Poppins"/>
                          <a:ea typeface="Poppins"/>
                          <a:cs typeface="Poppins"/>
                          <a:sym typeface="Poppins"/>
                          <a:hlinkClick r:id="rId14"/>
                        </a:rPr>
                        <a:t>Strength of Pushes &amp; Pulls</a:t>
                      </a:r>
                      <a:br>
                        <a:rPr b="1" lang="en" sz="800">
                          <a:solidFill>
                            <a:schemeClr val="hlink"/>
                          </a:solidFill>
                          <a:uFill>
                            <a:noFill/>
                          </a:uFill>
                          <a:latin typeface="Poppins"/>
                          <a:ea typeface="Poppins"/>
                          <a:cs typeface="Poppins"/>
                          <a:sym typeface="Poppins"/>
                          <a:hlinkClick r:id="rId15"/>
                        </a:rPr>
                      </a:br>
                      <a:br>
                        <a:rPr b="1" lang="en" sz="800">
                          <a:solidFill>
                            <a:schemeClr val="hlink"/>
                          </a:solidFill>
                          <a:uFill>
                            <a:noFill/>
                          </a:uFill>
                          <a:latin typeface="Poppins"/>
                          <a:ea typeface="Poppins"/>
                          <a:cs typeface="Poppins"/>
                          <a:sym typeface="Poppins"/>
                          <a:hlinkClick r:id="rId16"/>
                        </a:rPr>
                      </a:br>
                      <a:r>
                        <a:rPr lang="en" sz="800">
                          <a:solidFill>
                            <a:schemeClr val="dk1"/>
                          </a:solidFill>
                          <a:latin typeface="Poppins"/>
                          <a:ea typeface="Poppins"/>
                          <a:cs typeface="Poppins"/>
                          <a:sym typeface="Poppins"/>
                        </a:rPr>
                        <a:t>How can you knock down a heavy wall?</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K-PS2-1. </a:t>
                      </a:r>
                      <a:r>
                        <a:rPr lang="en" sz="800">
                          <a:solidFill>
                            <a:schemeClr val="dk1"/>
                          </a:solidFill>
                          <a:latin typeface="Poppins"/>
                          <a:ea typeface="Poppins"/>
                          <a:cs typeface="Poppins"/>
                          <a:sym typeface="Poppins"/>
                        </a:rPr>
                        <a:t>Plan &amp; conduct an investigation to compare the effects of different strengths or different directions of pushes and pulls on the motion of an object.</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Developing and Using Models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PS2.A: </a:t>
                      </a:r>
                      <a:r>
                        <a:rPr lang="en" sz="800">
                          <a:solidFill>
                            <a:schemeClr val="dk1"/>
                          </a:solidFill>
                          <a:latin typeface="Poppins"/>
                          <a:ea typeface="Poppins"/>
                          <a:cs typeface="Poppins"/>
                          <a:sym typeface="Poppins"/>
                        </a:rPr>
                        <a:t>Forces and Motion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PS2.B: </a:t>
                      </a:r>
                      <a:r>
                        <a:rPr lang="en" sz="800">
                          <a:solidFill>
                            <a:schemeClr val="dk1"/>
                          </a:solidFill>
                          <a:latin typeface="Poppins"/>
                          <a:ea typeface="Poppins"/>
                          <a:cs typeface="Poppins"/>
                          <a:sym typeface="Poppins"/>
                        </a:rPr>
                        <a:t>Types of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Interactions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PS3.C: </a:t>
                      </a:r>
                      <a:r>
                        <a:rPr lang="en" sz="800">
                          <a:solidFill>
                            <a:schemeClr val="dk1"/>
                          </a:solidFill>
                          <a:latin typeface="Poppins"/>
                          <a:ea typeface="Poppins"/>
                          <a:cs typeface="Poppins"/>
                          <a:sym typeface="Poppins"/>
                        </a:rPr>
                        <a:t>Relationship Between Energy and Forces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lang="en" sz="800">
                          <a:latin typeface="Poppins"/>
                          <a:ea typeface="Poppins"/>
                          <a:cs typeface="Poppins"/>
                          <a:sym typeface="Poppins"/>
                        </a:rPr>
                        <a:t>📖 </a:t>
                      </a:r>
                      <a:r>
                        <a:rPr b="1" lang="en" sz="800">
                          <a:solidFill>
                            <a:schemeClr val="hlink"/>
                          </a:solidFill>
                          <a:uFill>
                            <a:noFill/>
                          </a:uFill>
                          <a:latin typeface="Poppins"/>
                          <a:ea typeface="Poppins"/>
                          <a:cs typeface="Poppins"/>
                          <a:sym typeface="Poppins"/>
                          <a:hlinkClick r:id="rId17"/>
                        </a:rPr>
                        <a:t>Speed &amp; Direction of Force</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8"/>
                        </a:rPr>
                        <a:t>How can you knock down the most bowling pins?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K-PS2-2. </a:t>
                      </a:r>
                      <a:r>
                        <a:rPr lang="en" sz="800">
                          <a:solidFill>
                            <a:schemeClr val="dk1"/>
                          </a:solidFill>
                          <a:latin typeface="Poppins"/>
                          <a:ea typeface="Poppins"/>
                          <a:cs typeface="Poppins"/>
                          <a:sym typeface="Poppins"/>
                        </a:rPr>
                        <a:t>Analyze data to determine if a design solution works as intended to change the speed or direction of an object with a push or a pull.</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PS2.A: </a:t>
                      </a:r>
                      <a:r>
                        <a:rPr lang="en" sz="800">
                          <a:solidFill>
                            <a:schemeClr val="dk1"/>
                          </a:solidFill>
                          <a:latin typeface="Poppins"/>
                          <a:ea typeface="Poppins"/>
                          <a:cs typeface="Poppins"/>
                          <a:sym typeface="Poppins"/>
                        </a:rPr>
                        <a:t>Forces and Motion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100000">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315" name="Google Shape;315;p45"/>
          <p:cNvSpPr/>
          <p:nvPr/>
        </p:nvSpPr>
        <p:spPr>
          <a:xfrm>
            <a:off x="457200" y="323543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316" name="Google Shape;316;p45"/>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317" name="Google Shape;317;p45"/>
          <p:cNvSpPr/>
          <p:nvPr/>
        </p:nvSpPr>
        <p:spPr>
          <a:xfrm>
            <a:off x="457200" y="439514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1">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318" name="Google Shape;318;p45"/>
          <p:cNvSpPr txBox="1"/>
          <p:nvPr/>
        </p:nvSpPr>
        <p:spPr>
          <a:xfrm>
            <a:off x="7520737" y="6670640"/>
            <a:ext cx="2172000" cy="677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 </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22">
                  <a:extLst>
                    <a:ext uri="{A12FA001-AC4F-418D-AE19-62706E023703}">
                      <ahyp:hlinkClr val="tx"/>
                    </a:ext>
                  </a:extLst>
                </a:hlinkClick>
              </a:rPr>
              <a:t>Curriculum Updates</a:t>
            </a:r>
            <a:endParaRPr sz="800">
              <a:solidFill>
                <a:schemeClr val="dk1"/>
              </a:solidFill>
              <a:latin typeface="Poppins"/>
              <a:ea typeface="Poppins"/>
              <a:cs typeface="Poppins"/>
              <a:sym typeface="Poppins"/>
            </a:endParaRPr>
          </a:p>
        </p:txBody>
      </p:sp>
      <p:sp>
        <p:nvSpPr>
          <p:cNvPr id="319" name="Google Shape;319;p45"/>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0" name="Google Shape;320;p45"/>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3">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321" name="Google Shape;321;p45"/>
          <p:cNvSpPr/>
          <p:nvPr/>
        </p:nvSpPr>
        <p:spPr>
          <a:xfrm>
            <a:off x="458551" y="555184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4">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pic>
        <p:nvPicPr>
          <p:cNvPr id="322" name="Google Shape;322;p45"/>
          <p:cNvPicPr preferRelativeResize="0"/>
          <p:nvPr/>
        </p:nvPicPr>
        <p:blipFill rotWithShape="1">
          <a:blip r:embed="rId25">
            <a:alphaModFix/>
          </a:blip>
          <a:srcRect b="1663" l="0" r="0" t="1663"/>
          <a:stretch/>
        </p:blipFill>
        <p:spPr>
          <a:xfrm>
            <a:off x="7953375" y="305775"/>
            <a:ext cx="1647825" cy="209550"/>
          </a:xfrm>
          <a:prstGeom prst="rect">
            <a:avLst/>
          </a:prstGeom>
          <a:noFill/>
          <a:ln>
            <a:noFill/>
          </a:ln>
        </p:spPr>
      </p:pic>
      <p:grpSp>
        <p:nvGrpSpPr>
          <p:cNvPr id="323" name="Google Shape;323;p45"/>
          <p:cNvGrpSpPr/>
          <p:nvPr/>
        </p:nvGrpSpPr>
        <p:grpSpPr>
          <a:xfrm>
            <a:off x="527725" y="667512"/>
            <a:ext cx="1684375" cy="117000"/>
            <a:chOff x="527725" y="667512"/>
            <a:chExt cx="1684375" cy="117000"/>
          </a:xfrm>
        </p:grpSpPr>
        <p:sp>
          <p:nvSpPr>
            <p:cNvPr id="324" name="Google Shape;324;p45"/>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6">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325" name="Google Shape;325;p45"/>
            <p:cNvPicPr preferRelativeResize="0"/>
            <p:nvPr/>
          </p:nvPicPr>
          <p:blipFill rotWithShape="1">
            <a:blip r:embed="rId27">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46"/>
          <p:cNvPicPr preferRelativeResize="0"/>
          <p:nvPr/>
        </p:nvPicPr>
        <p:blipFill rotWithShape="1">
          <a:blip r:embed="rId3">
            <a:alphaModFix/>
          </a:blip>
          <a:srcRect b="2336" l="0" r="0" t="2326"/>
          <a:stretch/>
        </p:blipFill>
        <p:spPr>
          <a:xfrm>
            <a:off x="454425" y="4576550"/>
            <a:ext cx="917175" cy="792450"/>
          </a:xfrm>
          <a:prstGeom prst="rect">
            <a:avLst/>
          </a:prstGeom>
          <a:noFill/>
          <a:ln>
            <a:noFill/>
          </a:ln>
        </p:spPr>
      </p:pic>
      <p:pic>
        <p:nvPicPr>
          <p:cNvPr id="331" name="Google Shape;331;p46"/>
          <p:cNvPicPr preferRelativeResize="0"/>
          <p:nvPr/>
        </p:nvPicPr>
        <p:blipFill rotWithShape="1">
          <a:blip r:embed="rId4">
            <a:alphaModFix/>
          </a:blip>
          <a:srcRect b="0" l="20238" r="57970" t="0"/>
          <a:stretch/>
        </p:blipFill>
        <p:spPr>
          <a:xfrm>
            <a:off x="458550" y="2077200"/>
            <a:ext cx="968275" cy="2499349"/>
          </a:xfrm>
          <a:prstGeom prst="rect">
            <a:avLst/>
          </a:prstGeom>
          <a:noFill/>
          <a:ln>
            <a:noFill/>
          </a:ln>
        </p:spPr>
      </p:pic>
      <p:sp>
        <p:nvSpPr>
          <p:cNvPr id="332" name="Google Shape;332;p46"/>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33" name="Google Shape;333;p4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Kindergarten • Physical Science</a:t>
            </a:r>
            <a:endParaRPr sz="1200">
              <a:latin typeface="Poppins"/>
              <a:ea typeface="Poppins"/>
              <a:cs typeface="Poppins"/>
              <a:sym typeface="Poppins"/>
            </a:endParaRPr>
          </a:p>
        </p:txBody>
      </p:sp>
      <p:sp>
        <p:nvSpPr>
          <p:cNvPr id="334" name="Google Shape;334;p46"/>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uFill>
                  <a:noFill/>
                </a:uFill>
                <a:latin typeface="Poppins"/>
                <a:ea typeface="Poppins"/>
                <a:cs typeface="Poppins"/>
                <a:sym typeface="Poppins"/>
                <a:hlinkClick r:id="rId5">
                  <a:extLst>
                    <a:ext uri="{A12FA001-AC4F-418D-AE19-62706E023703}">
                      <ahyp:hlinkClr val="tx"/>
                    </a:ext>
                  </a:extLst>
                </a:hlinkClick>
              </a:rPr>
              <a:t>Pushes &amp; Pulls </a:t>
            </a:r>
            <a:r>
              <a:rPr lang="en" sz="1200">
                <a:solidFill>
                  <a:schemeClr val="dk1"/>
                </a:solidFill>
                <a:uFill>
                  <a:noFill/>
                </a:uFill>
                <a:latin typeface="Poppins"/>
                <a:ea typeface="Poppins"/>
                <a:cs typeface="Poppins"/>
                <a:sym typeface="Poppins"/>
                <a:hlinkClick r:id="rId6">
                  <a:extLst>
                    <a:ext uri="{A12FA001-AC4F-418D-AE19-62706E023703}">
                      <ahyp:hlinkClr val="tx"/>
                    </a:ext>
                  </a:extLst>
                </a:hlinkClick>
              </a:rPr>
              <a:t>(Force Olympics)</a:t>
            </a:r>
            <a:r>
              <a:rPr lang="en">
                <a:solidFill>
                  <a:schemeClr val="dk1"/>
                </a:solidFill>
                <a:latin typeface="Poppins"/>
                <a:ea typeface="Poppins"/>
                <a:cs typeface="Poppins"/>
                <a:sym typeface="Poppins"/>
              </a:rPr>
              <a:t> • </a:t>
            </a:r>
            <a:r>
              <a:rPr lang="en" sz="1200">
                <a:solidFill>
                  <a:schemeClr val="dk1"/>
                </a:solidFill>
                <a:latin typeface="Poppins"/>
                <a:ea typeface="Poppins"/>
                <a:cs typeface="Poppins"/>
                <a:sym typeface="Poppins"/>
              </a:rPr>
              <a:t>Page 2 of 2</a:t>
            </a:r>
            <a:endParaRPr b="1">
              <a:latin typeface="Poppins"/>
              <a:ea typeface="Poppins"/>
              <a:cs typeface="Poppins"/>
              <a:sym typeface="Poppins"/>
            </a:endParaRPr>
          </a:p>
        </p:txBody>
      </p:sp>
      <p:graphicFrame>
        <p:nvGraphicFramePr>
          <p:cNvPr id="335" name="Google Shape;335;p46"/>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263800"/>
                <a:gridCol w="2759925"/>
                <a:gridCol w="1297750"/>
                <a:gridCol w="155627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7"/>
                        </a:rPr>
                        <a:t>Direction of Motion &amp; Engineering</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8"/>
                        </a:rPr>
                        <a:t>How can we protect a mountain town from falling rocks?</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K-PS2-2. </a:t>
                      </a:r>
                      <a:r>
                        <a:rPr lang="en" sz="800">
                          <a:solidFill>
                            <a:schemeClr val="dk1"/>
                          </a:solidFill>
                          <a:highlight>
                            <a:srgbClr val="FFFFFF"/>
                          </a:highlight>
                          <a:latin typeface="Poppins"/>
                          <a:ea typeface="Poppins"/>
                          <a:cs typeface="Poppins"/>
                          <a:sym typeface="Poppins"/>
                        </a:rPr>
                        <a:t>Analyze data to determine if a design solution works as intended to change the speed or direction of an object with a push or a pull.</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K-2-ETS1-1. </a:t>
                      </a:r>
                      <a:r>
                        <a:rPr lang="en" sz="800">
                          <a:solidFill>
                            <a:schemeClr val="dk1"/>
                          </a:solidFill>
                          <a:highlight>
                            <a:srgbClr val="FFFFFF"/>
                          </a:highlight>
                          <a:latin typeface="Poppins"/>
                          <a:ea typeface="Poppins"/>
                          <a:cs typeface="Poppins"/>
                          <a:sym typeface="Poppins"/>
                        </a:rPr>
                        <a:t>Ask questions, make observations, and gather information about a situation people want to change to define a simple problem that can be solved through the development of a new or improved object or tool.</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K-2-ETS1-2. </a:t>
                      </a:r>
                      <a:r>
                        <a:rPr lang="en" sz="800">
                          <a:solidFill>
                            <a:schemeClr val="dk1"/>
                          </a:solidFill>
                          <a:highlight>
                            <a:srgbClr val="FFFFFF"/>
                          </a:highlight>
                          <a:latin typeface="Poppins"/>
                          <a:ea typeface="Poppins"/>
                          <a:cs typeface="Poppins"/>
                          <a:sym typeface="Poppins"/>
                        </a:rPr>
                        <a:t>Develop a simple sketch, drawing, or physical model to illustrate how the shape of an object helps it function as needed to solve a given problem.</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K-2-ETS1-3. </a:t>
                      </a:r>
                      <a:r>
                        <a:rPr lang="en" sz="800">
                          <a:solidFill>
                            <a:schemeClr val="dk1"/>
                          </a:solidFill>
                          <a:highlight>
                            <a:srgbClr val="FFFFFF"/>
                          </a:highlight>
                          <a:latin typeface="Poppins"/>
                          <a:ea typeface="Poppins"/>
                          <a:cs typeface="Poppins"/>
                          <a:sym typeface="Poppins"/>
                        </a:rPr>
                        <a:t>Analyze data from tests of two objects designed to solve the same problem to compare the strengths and weaknesses of how each performs.</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Developing and Using Models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PS2.A: </a:t>
                      </a:r>
                      <a:r>
                        <a:rPr lang="en" sz="800">
                          <a:solidFill>
                            <a:schemeClr val="dk1"/>
                          </a:solidFill>
                          <a:latin typeface="Poppins"/>
                          <a:ea typeface="Poppins"/>
                          <a:cs typeface="Poppins"/>
                          <a:sym typeface="Poppins"/>
                        </a:rPr>
                        <a:t>Forces and Motion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 </a:t>
                      </a:r>
                      <a:r>
                        <a:rPr b="1" lang="en" sz="800">
                          <a:solidFill>
                            <a:schemeClr val="hlink"/>
                          </a:solidFill>
                          <a:uFill>
                            <a:noFill/>
                          </a:uFill>
                          <a:latin typeface="Poppins"/>
                          <a:ea typeface="Poppins"/>
                          <a:cs typeface="Poppins"/>
                          <a:sym typeface="Poppins"/>
                          <a:hlinkClick r:id="rId10"/>
                        </a:rPr>
                        <a:t>Forces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1"/>
                        </a:rPr>
                        <a:t>How could you invent a trap?</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Foundational for K-2-ETS1-2. </a:t>
                      </a:r>
                      <a:r>
                        <a:rPr lang="en" sz="800">
                          <a:solidFill>
                            <a:schemeClr val="dk1"/>
                          </a:solidFill>
                          <a:highlight>
                            <a:srgbClr val="EAEADF"/>
                          </a:highlight>
                          <a:latin typeface="Poppins"/>
                          <a:ea typeface="Poppins"/>
                          <a:cs typeface="Poppins"/>
                          <a:sym typeface="Poppins"/>
                        </a:rPr>
                        <a:t>Develop a simple sketch, drawing, or physical model to illustrate how the shape of an object helps it function as needed to solve a given problem.</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336" name="Google Shape;336;p46"/>
          <p:cNvSpPr/>
          <p:nvPr/>
        </p:nvSpPr>
        <p:spPr>
          <a:xfrm>
            <a:off x="457200" y="207719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2">
                  <a:extLst>
                    <a:ext uri="{A12FA001-AC4F-418D-AE19-62706E023703}">
                      <ahyp:hlinkClr val="tx"/>
                    </a:ext>
                  </a:extLst>
                </a:hlinkClick>
              </a:rPr>
              <a:t>Lesson </a:t>
            </a:r>
            <a:r>
              <a:rPr b="1" lang="en" sz="800">
                <a:solidFill>
                  <a:schemeClr val="lt1"/>
                </a:solidFill>
                <a:latin typeface="Poppins"/>
                <a:ea typeface="Poppins"/>
                <a:cs typeface="Poppins"/>
                <a:sym typeface="Poppins"/>
              </a:rPr>
              <a:t>5</a:t>
            </a:r>
            <a:endParaRPr b="1" sz="800">
              <a:solidFill>
                <a:schemeClr val="lt1"/>
              </a:solidFill>
              <a:latin typeface="Poppins"/>
              <a:ea typeface="Poppins"/>
              <a:cs typeface="Poppins"/>
              <a:sym typeface="Poppins"/>
            </a:endParaRPr>
          </a:p>
        </p:txBody>
      </p:sp>
      <p:sp>
        <p:nvSpPr>
          <p:cNvPr id="337" name="Google Shape;337;p46"/>
          <p:cNvSpPr/>
          <p:nvPr/>
        </p:nvSpPr>
        <p:spPr>
          <a:xfrm>
            <a:off x="457200" y="457654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6</a:t>
            </a:r>
            <a:endParaRPr b="1" sz="800">
              <a:solidFill>
                <a:schemeClr val="lt1"/>
              </a:solidFill>
              <a:latin typeface="Poppins"/>
              <a:ea typeface="Poppins"/>
              <a:cs typeface="Poppins"/>
              <a:sym typeface="Poppins"/>
            </a:endParaRPr>
          </a:p>
        </p:txBody>
      </p:sp>
      <p:sp>
        <p:nvSpPr>
          <p:cNvPr id="338" name="Google Shape;338;p46"/>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46"/>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340" name="Google Shape;340;p46"/>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sz="800">
              <a:solidFill>
                <a:schemeClr val="dk1"/>
              </a:solidFill>
              <a:latin typeface="Poppins"/>
              <a:ea typeface="Poppins"/>
              <a:cs typeface="Poppins"/>
              <a:sym typeface="Poppins"/>
            </a:endParaRPr>
          </a:p>
          <a:p>
            <a:pPr indent="0" lvl="0" marL="0" rtl="0" algn="r">
              <a:spcBef>
                <a:spcPts val="0"/>
              </a:spcBef>
              <a:spcAft>
                <a:spcPts val="0"/>
              </a:spcAft>
              <a:buNone/>
            </a:pP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pic>
        <p:nvPicPr>
          <p:cNvPr id="341" name="Google Shape;341;p46"/>
          <p:cNvPicPr preferRelativeResize="0"/>
          <p:nvPr/>
        </p:nvPicPr>
        <p:blipFill rotWithShape="1">
          <a:blip r:embed="rId15">
            <a:alphaModFix/>
          </a:blip>
          <a:srcRect b="1663" l="0" r="0" t="1663"/>
          <a:stretch/>
        </p:blipFill>
        <p:spPr>
          <a:xfrm>
            <a:off x="7953375" y="305775"/>
            <a:ext cx="1647825" cy="209550"/>
          </a:xfrm>
          <a:prstGeom prst="rect">
            <a:avLst/>
          </a:prstGeom>
          <a:noFill/>
          <a:ln>
            <a:noFill/>
          </a:ln>
        </p:spPr>
      </p:pic>
      <p:grpSp>
        <p:nvGrpSpPr>
          <p:cNvPr id="342" name="Google Shape;342;p46"/>
          <p:cNvGrpSpPr/>
          <p:nvPr/>
        </p:nvGrpSpPr>
        <p:grpSpPr>
          <a:xfrm>
            <a:off x="527725" y="667512"/>
            <a:ext cx="1684375" cy="117000"/>
            <a:chOff x="527725" y="667512"/>
            <a:chExt cx="1684375" cy="117000"/>
          </a:xfrm>
        </p:grpSpPr>
        <p:sp>
          <p:nvSpPr>
            <p:cNvPr id="343" name="Google Shape;343;p46"/>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6">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344" name="Google Shape;344;p46">
              <a:hlinkClick action="ppaction://hlinksldjump" r:id="rId17"/>
            </p:cNvPr>
            <p:cNvPicPr preferRelativeResize="0"/>
            <p:nvPr/>
          </p:nvPicPr>
          <p:blipFill rotWithShape="1">
            <a:blip r:embed="rId18">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grpSp>
        <p:nvGrpSpPr>
          <p:cNvPr id="350" name="Google Shape;350;p47"/>
          <p:cNvGrpSpPr/>
          <p:nvPr/>
        </p:nvGrpSpPr>
        <p:grpSpPr>
          <a:xfrm>
            <a:off x="4339653" y="1828813"/>
            <a:ext cx="1371600" cy="1371600"/>
            <a:chOff x="3577653" y="1923641"/>
            <a:chExt cx="1371600" cy="1371600"/>
          </a:xfrm>
        </p:grpSpPr>
        <p:pic>
          <p:nvPicPr>
            <p:cNvPr id="351" name="Google Shape;351;p47"/>
            <p:cNvPicPr preferRelativeResize="0"/>
            <p:nvPr/>
          </p:nvPicPr>
          <p:blipFill rotWithShape="1">
            <a:blip r:embed="rId3">
              <a:alphaModFix/>
            </a:blip>
            <a:srcRect b="5752" l="0" r="0" t="5752"/>
            <a:stretch/>
          </p:blipFill>
          <p:spPr>
            <a:xfrm>
              <a:off x="3587103" y="1923641"/>
              <a:ext cx="1352700" cy="1371600"/>
            </a:xfrm>
            <a:prstGeom prst="ellipse">
              <a:avLst/>
            </a:prstGeom>
            <a:noFill/>
            <a:ln>
              <a:noFill/>
            </a:ln>
          </p:spPr>
        </p:pic>
        <p:sp>
          <p:nvSpPr>
            <p:cNvPr id="352" name="Google Shape;352;p47"/>
            <p:cNvSpPr/>
            <p:nvPr/>
          </p:nvSpPr>
          <p:spPr>
            <a:xfrm>
              <a:off x="3577653" y="1923641"/>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Day Patterns</a:t>
              </a:r>
              <a:endParaRPr sz="1200">
                <a:solidFill>
                  <a:schemeClr val="lt1"/>
                </a:solidFill>
                <a:latin typeface="Poppins"/>
                <a:ea typeface="Poppins"/>
                <a:cs typeface="Poppins"/>
                <a:sym typeface="Poppins"/>
              </a:endParaRPr>
            </a:p>
          </p:txBody>
        </p:sp>
      </p:grpSp>
      <p:grpSp>
        <p:nvGrpSpPr>
          <p:cNvPr id="353" name="Google Shape;353;p47"/>
          <p:cNvGrpSpPr/>
          <p:nvPr/>
        </p:nvGrpSpPr>
        <p:grpSpPr>
          <a:xfrm>
            <a:off x="6166538" y="1828800"/>
            <a:ext cx="1371600" cy="1371625"/>
            <a:chOff x="5099738" y="1923628"/>
            <a:chExt cx="1371600" cy="1371625"/>
          </a:xfrm>
        </p:grpSpPr>
        <p:pic>
          <p:nvPicPr>
            <p:cNvPr id="354" name="Google Shape;354;p47"/>
            <p:cNvPicPr preferRelativeResize="0"/>
            <p:nvPr/>
          </p:nvPicPr>
          <p:blipFill rotWithShape="1">
            <a:blip r:embed="rId4">
              <a:alphaModFix/>
            </a:blip>
            <a:srcRect b="6148" l="0" r="0" t="6156"/>
            <a:stretch/>
          </p:blipFill>
          <p:spPr>
            <a:xfrm>
              <a:off x="5109188" y="1923653"/>
              <a:ext cx="1352700" cy="1371600"/>
            </a:xfrm>
            <a:prstGeom prst="ellipse">
              <a:avLst/>
            </a:prstGeom>
            <a:noFill/>
            <a:ln>
              <a:noFill/>
            </a:ln>
          </p:spPr>
        </p:pic>
        <p:sp>
          <p:nvSpPr>
            <p:cNvPr id="355" name="Google Shape;355;p47"/>
            <p:cNvSpPr/>
            <p:nvPr/>
          </p:nvSpPr>
          <p:spPr>
            <a:xfrm>
              <a:off x="5099738" y="1923628"/>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Night Patterns</a:t>
              </a:r>
              <a:endParaRPr sz="1200">
                <a:solidFill>
                  <a:schemeClr val="lt1"/>
                </a:solidFill>
                <a:latin typeface="Poppins"/>
                <a:ea typeface="Poppins"/>
                <a:cs typeface="Poppins"/>
                <a:sym typeface="Poppins"/>
              </a:endParaRPr>
            </a:p>
          </p:txBody>
        </p:sp>
      </p:grpSp>
      <p:graphicFrame>
        <p:nvGraphicFramePr>
          <p:cNvPr id="356" name="Google Shape;356;p47"/>
          <p:cNvGraphicFramePr/>
          <p:nvPr/>
        </p:nvGraphicFramePr>
        <p:xfrm>
          <a:off x="457213" y="3562772"/>
          <a:ext cx="3000000" cy="3000000"/>
        </p:xfrm>
        <a:graphic>
          <a:graphicData uri="http://schemas.openxmlformats.org/drawingml/2006/table">
            <a:tbl>
              <a:tblPr>
                <a:noFill/>
                <a:tableStyleId>{35F001AE-25DE-4A0F-B737-F835FF61FC73}</a:tableStyleId>
              </a:tblPr>
              <a:tblGrid>
                <a:gridCol w="1826875"/>
                <a:gridCol w="1826875"/>
                <a:gridCol w="1826875"/>
                <a:gridCol w="1826875"/>
                <a:gridCol w="1826875"/>
              </a:tblGrid>
              <a:tr h="246025">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5">
                            <a:extLst>
                              <a:ext uri="{A12FA001-AC4F-418D-AE19-62706E023703}">
                                <ahyp:hlinkClr val="tx"/>
                              </a:ext>
                            </a:extLst>
                          </a:hlinkClick>
                        </a:rPr>
                        <a:t>Page 12</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6">
                            <a:extLst>
                              <a:ext uri="{A12FA001-AC4F-418D-AE19-62706E023703}">
                                <ahyp:hlinkClr val="tx"/>
                              </a:ext>
                            </a:extLst>
                          </a:hlinkClick>
                        </a:rPr>
                        <a:t>Web Link</a:t>
                      </a:r>
                      <a:endParaRPr sz="10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7">
                            <a:extLst>
                              <a:ext uri="{A12FA001-AC4F-418D-AE19-62706E023703}">
                                <ahyp:hlinkClr val="tx"/>
                              </a:ext>
                            </a:extLst>
                          </a:hlinkClick>
                        </a:rPr>
                        <a:t>Page 13</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8">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9">
                            <a:extLst>
                              <a:ext uri="{A12FA001-AC4F-418D-AE19-62706E023703}">
                                <ahyp:hlinkClr val="tx"/>
                              </a:ext>
                            </a:extLst>
                          </a:hlinkClick>
                        </a:rPr>
                        <a:t>Page 14</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0">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1">
                            <a:extLst>
                              <a:ext uri="{A12FA001-AC4F-418D-AE19-62706E023703}">
                                <ahyp:hlinkClr val="tx"/>
                              </a:ext>
                            </a:extLst>
                          </a:hlinkClick>
                        </a:rPr>
                        <a:t>Page 15</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2">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3">
                            <a:extLst>
                              <a:ext uri="{A12FA001-AC4F-418D-AE19-62706E023703}">
                                <ahyp:hlinkClr val="tx"/>
                              </a:ext>
                            </a:extLst>
                          </a:hlinkClick>
                        </a:rPr>
                        <a:t>Page 16</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4">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00000">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219175">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1-LS1-1</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1-LS1-2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1-LS3-1</a:t>
                      </a:r>
                      <a:endParaRPr sz="800">
                        <a:solidFill>
                          <a:schemeClr val="dk1"/>
                        </a:solidFill>
                        <a:latin typeface="Poppins"/>
                        <a:ea typeface="Poppins"/>
                        <a:cs typeface="Poppins"/>
                        <a:sym typeface="Poppins"/>
                      </a:endParaRPr>
                    </a:p>
                  </a:txBody>
                  <a:tcPr marT="91425" marB="91425" marR="91425" marL="274300">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1-LS1-1</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1-LS3-1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K-2-ETS1-3</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1-ESS1-1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1-ESS1-2</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1-ESS1-1</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1-PS4-1</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1-PS4-2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1-PS4-3</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1-PS4-4</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K-2-ETS1-2</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249650">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5 Lessons &amp; Activities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5 Lesson Assessments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5 Extension Blocks</a:t>
                      </a:r>
                      <a:endParaRPr sz="800">
                        <a:latin typeface="Poppins"/>
                        <a:ea typeface="Poppins"/>
                        <a:cs typeface="Poppins"/>
                        <a:sym typeface="Poppins"/>
                      </a:endParaRPr>
                    </a:p>
                    <a:p>
                      <a:pPr indent="0" lvl="0" marL="0" rtl="0" algn="l">
                        <a:spcBef>
                          <a:spcPts val="0"/>
                        </a:spcBef>
                        <a:spcAft>
                          <a:spcPts val="0"/>
                        </a:spcAft>
                        <a:buNone/>
                      </a:pPr>
                      <a:r>
                        <a:t/>
                      </a:r>
                      <a:endParaRPr b="1" sz="800">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5">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b="1" sz="1000">
                        <a:solidFill>
                          <a:schemeClr val="dk1"/>
                        </a:solidFill>
                        <a:latin typeface="Poppins"/>
                        <a:ea typeface="Poppins"/>
                        <a:cs typeface="Poppins"/>
                        <a:sym typeface="Poppins"/>
                      </a:endParaRPr>
                    </a:p>
                  </a:txBody>
                  <a:tcPr marT="91425" marB="91425" marR="91425" marL="274300">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4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 Extension Blocks</a:t>
                      </a:r>
                      <a:br>
                        <a:rPr lang="en" sz="800">
                          <a:solidFill>
                            <a:schemeClr val="dk1"/>
                          </a:solidFill>
                          <a:latin typeface="Poppins"/>
                          <a:ea typeface="Poppins"/>
                          <a:cs typeface="Poppins"/>
                          <a:sym typeface="Poppins"/>
                        </a:rPr>
                      </a:b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4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9">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6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274300">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bl>
          </a:graphicData>
        </a:graphic>
      </p:graphicFrame>
      <p:sp>
        <p:nvSpPr>
          <p:cNvPr id="357" name="Google Shape;357;p47"/>
          <p:cNvSpPr txBox="1"/>
          <p:nvPr/>
        </p:nvSpPr>
        <p:spPr>
          <a:xfrm>
            <a:off x="457200" y="1143000"/>
            <a:ext cx="913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All 1st Grade </a:t>
            </a:r>
            <a:r>
              <a:rPr b="1" lang="en">
                <a:solidFill>
                  <a:schemeClr val="dk1"/>
                </a:solidFill>
                <a:uFill>
                  <a:noFill/>
                </a:uFill>
                <a:latin typeface="Poppins"/>
                <a:ea typeface="Poppins"/>
                <a:cs typeface="Poppins"/>
                <a:sym typeface="Poppins"/>
                <a:hlinkClick r:id="rId20">
                  <a:extLst>
                    <a:ext uri="{A12FA001-AC4F-418D-AE19-62706E023703}">
                      <ahyp:hlinkClr val="tx"/>
                    </a:ext>
                  </a:extLst>
                </a:hlinkClick>
              </a:rPr>
              <a:t>Units </a:t>
            </a:r>
            <a:r>
              <a:rPr lang="en">
                <a:solidFill>
                  <a:schemeClr val="dk1"/>
                </a:solidFill>
                <a:uFill>
                  <a:noFill/>
                </a:uFill>
                <a:latin typeface="Poppins"/>
                <a:ea typeface="Poppins"/>
                <a:cs typeface="Poppins"/>
                <a:sym typeface="Poppins"/>
                <a:hlinkClick r:id="rId21">
                  <a:extLst>
                    <a:ext uri="{A12FA001-AC4F-418D-AE19-62706E023703}">
                      <ahyp:hlinkClr val="tx"/>
                    </a:ext>
                  </a:extLst>
                </a:hlinkClick>
              </a:rPr>
              <a:t>•</a:t>
            </a:r>
            <a:r>
              <a:rPr b="1" lang="en">
                <a:solidFill>
                  <a:schemeClr val="dk1"/>
                </a:solidFill>
                <a:uFill>
                  <a:noFill/>
                </a:uFill>
                <a:latin typeface="Poppins"/>
                <a:ea typeface="Poppins"/>
                <a:cs typeface="Poppins"/>
                <a:sym typeface="Poppins"/>
                <a:hlinkClick r:id="rId22">
                  <a:extLst>
                    <a:ext uri="{A12FA001-AC4F-418D-AE19-62706E023703}">
                      <ahyp:hlinkClr val="tx"/>
                    </a:ext>
                  </a:extLst>
                </a:hlinkClick>
              </a:rPr>
              <a:t> </a:t>
            </a:r>
            <a:r>
              <a:rPr lang="en" sz="1200">
                <a:latin typeface="Poppins"/>
                <a:ea typeface="Poppins"/>
                <a:cs typeface="Poppins"/>
                <a:sym typeface="Poppins"/>
              </a:rPr>
              <a:t>Units may be taught in any order</a:t>
            </a:r>
            <a:endParaRPr sz="1200">
              <a:latin typeface="Poppins"/>
              <a:ea typeface="Poppins"/>
              <a:cs typeface="Poppins"/>
              <a:sym typeface="Poppins"/>
            </a:endParaRPr>
          </a:p>
        </p:txBody>
      </p:sp>
      <p:sp>
        <p:nvSpPr>
          <p:cNvPr id="358" name="Google Shape;358;p47"/>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59" name="Google Shape;359;p4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All Units at a Glance</a:t>
            </a:r>
            <a:endParaRPr sz="1200">
              <a:latin typeface="Poppins"/>
              <a:ea typeface="Poppins"/>
              <a:cs typeface="Poppins"/>
              <a:sym typeface="Poppins"/>
            </a:endParaRPr>
          </a:p>
        </p:txBody>
      </p:sp>
      <p:pic>
        <p:nvPicPr>
          <p:cNvPr id="360" name="Google Shape;360;p47"/>
          <p:cNvPicPr preferRelativeResize="0"/>
          <p:nvPr/>
        </p:nvPicPr>
        <p:blipFill rotWithShape="1">
          <a:blip r:embed="rId23">
            <a:alphaModFix/>
          </a:blip>
          <a:srcRect b="0" l="4800" r="4800" t="0"/>
          <a:stretch/>
        </p:blipFill>
        <p:spPr>
          <a:xfrm>
            <a:off x="695333" y="1837706"/>
            <a:ext cx="1352700" cy="1371600"/>
          </a:xfrm>
          <a:prstGeom prst="ellipse">
            <a:avLst/>
          </a:prstGeom>
          <a:noFill/>
          <a:ln>
            <a:noFill/>
          </a:ln>
        </p:spPr>
      </p:pic>
      <p:sp>
        <p:nvSpPr>
          <p:cNvPr id="361" name="Google Shape;361;p47"/>
          <p:cNvSpPr/>
          <p:nvPr/>
        </p:nvSpPr>
        <p:spPr>
          <a:xfrm>
            <a:off x="687604" y="1837706"/>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362" name="Google Shape;362;p47"/>
          <p:cNvSpPr txBox="1"/>
          <p:nvPr/>
        </p:nvSpPr>
        <p:spPr>
          <a:xfrm>
            <a:off x="687604" y="2246456"/>
            <a:ext cx="1371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Animal Traits &amp; Survival</a:t>
            </a:r>
            <a:endParaRPr>
              <a:solidFill>
                <a:schemeClr val="lt1"/>
              </a:solidFill>
              <a:latin typeface="Poppins"/>
              <a:ea typeface="Poppins"/>
              <a:cs typeface="Poppins"/>
              <a:sym typeface="Poppins"/>
            </a:endParaRPr>
          </a:p>
        </p:txBody>
      </p:sp>
      <p:pic>
        <p:nvPicPr>
          <p:cNvPr id="363" name="Google Shape;363;p47"/>
          <p:cNvPicPr preferRelativeResize="0"/>
          <p:nvPr/>
        </p:nvPicPr>
        <p:blipFill rotWithShape="1">
          <a:blip r:embed="rId24">
            <a:alphaModFix/>
          </a:blip>
          <a:srcRect b="0" l="5309" r="5318" t="0"/>
          <a:stretch/>
        </p:blipFill>
        <p:spPr>
          <a:xfrm>
            <a:off x="2522218" y="1828825"/>
            <a:ext cx="1352700" cy="1371600"/>
          </a:xfrm>
          <a:prstGeom prst="ellipse">
            <a:avLst/>
          </a:prstGeom>
          <a:noFill/>
          <a:ln>
            <a:noFill/>
          </a:ln>
        </p:spPr>
      </p:pic>
      <p:sp>
        <p:nvSpPr>
          <p:cNvPr id="364" name="Google Shape;364;p47"/>
          <p:cNvSpPr/>
          <p:nvPr/>
        </p:nvSpPr>
        <p:spPr>
          <a:xfrm>
            <a:off x="2512768" y="1828825"/>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365" name="Google Shape;365;p47"/>
          <p:cNvSpPr txBox="1"/>
          <p:nvPr/>
        </p:nvSpPr>
        <p:spPr>
          <a:xfrm>
            <a:off x="2516404" y="2237575"/>
            <a:ext cx="1371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Plant Traits &amp; Survival</a:t>
            </a:r>
            <a:endParaRPr b="1" sz="1200">
              <a:solidFill>
                <a:schemeClr val="lt1"/>
              </a:solidFill>
              <a:latin typeface="Poppins"/>
              <a:ea typeface="Poppins"/>
              <a:cs typeface="Poppins"/>
              <a:sym typeface="Poppins"/>
            </a:endParaRPr>
          </a:p>
        </p:txBody>
      </p:sp>
      <p:pic>
        <p:nvPicPr>
          <p:cNvPr id="366" name="Google Shape;366;p47"/>
          <p:cNvPicPr preferRelativeResize="0"/>
          <p:nvPr/>
        </p:nvPicPr>
        <p:blipFill rotWithShape="1">
          <a:blip r:embed="rId25">
            <a:alphaModFix/>
          </a:blip>
          <a:srcRect b="0" l="690" r="690" t="0"/>
          <a:stretch/>
        </p:blipFill>
        <p:spPr>
          <a:xfrm>
            <a:off x="8047450" y="1828825"/>
            <a:ext cx="1352700" cy="1371600"/>
          </a:xfrm>
          <a:prstGeom prst="ellipse">
            <a:avLst/>
          </a:prstGeom>
          <a:noFill/>
          <a:ln>
            <a:noFill/>
          </a:ln>
        </p:spPr>
      </p:pic>
      <p:sp>
        <p:nvSpPr>
          <p:cNvPr id="367" name="Google Shape;367;p47"/>
          <p:cNvSpPr/>
          <p:nvPr/>
        </p:nvSpPr>
        <p:spPr>
          <a:xfrm>
            <a:off x="8038000" y="1828825"/>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368" name="Google Shape;368;p47"/>
          <p:cNvSpPr txBox="1"/>
          <p:nvPr/>
        </p:nvSpPr>
        <p:spPr>
          <a:xfrm>
            <a:off x="7987000" y="2145175"/>
            <a:ext cx="1473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Light, </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Sound, &amp; Communication</a:t>
            </a:r>
            <a:endParaRPr>
              <a:solidFill>
                <a:schemeClr val="lt1"/>
              </a:solidFill>
            </a:endParaRPr>
          </a:p>
        </p:txBody>
      </p:sp>
      <p:sp>
        <p:nvSpPr>
          <p:cNvPr id="369" name="Google Shape;369;p47"/>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uFill>
                  <a:noFill/>
                </a:uFill>
                <a:latin typeface="Poppins"/>
                <a:ea typeface="Poppins"/>
                <a:cs typeface="Poppins"/>
                <a:sym typeface="Poppins"/>
                <a:hlinkClick r:id="rId26">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370" name="Google Shape;370;p47"/>
          <p:cNvPicPr preferRelativeResize="0"/>
          <p:nvPr/>
        </p:nvPicPr>
        <p:blipFill rotWithShape="1">
          <a:blip r:embed="rId27">
            <a:alphaModFix/>
          </a:blip>
          <a:srcRect b="1663" l="0" r="0" t="1663"/>
          <a:stretch/>
        </p:blipFill>
        <p:spPr>
          <a:xfrm>
            <a:off x="7953375" y="305775"/>
            <a:ext cx="1647825" cy="209550"/>
          </a:xfrm>
          <a:prstGeom prst="rect">
            <a:avLst/>
          </a:prstGeom>
          <a:noFill/>
          <a:ln>
            <a:noFill/>
          </a:ln>
        </p:spPr>
      </p:pic>
      <p:grpSp>
        <p:nvGrpSpPr>
          <p:cNvPr id="371" name="Google Shape;371;p47"/>
          <p:cNvGrpSpPr/>
          <p:nvPr/>
        </p:nvGrpSpPr>
        <p:grpSpPr>
          <a:xfrm>
            <a:off x="527725" y="667512"/>
            <a:ext cx="1684375" cy="117000"/>
            <a:chOff x="527725" y="667512"/>
            <a:chExt cx="1684375" cy="117000"/>
          </a:xfrm>
        </p:grpSpPr>
        <p:sp>
          <p:nvSpPr>
            <p:cNvPr id="372" name="Google Shape;372;p47"/>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28">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373" name="Google Shape;373;p47"/>
            <p:cNvPicPr preferRelativeResize="0"/>
            <p:nvPr/>
          </p:nvPicPr>
          <p:blipFill rotWithShape="1">
            <a:blip r:embed="rId29">
              <a:alphaModFix/>
            </a:blip>
            <a:srcRect b="0" l="9423" r="9415" t="0"/>
            <a:stretch/>
          </p:blipFill>
          <p:spPr>
            <a:xfrm rot="10800000">
              <a:off x="527725" y="680300"/>
              <a:ext cx="147875" cy="86475"/>
            </a:xfrm>
            <a:prstGeom prst="rect">
              <a:avLst/>
            </a:prstGeom>
            <a:noFill/>
            <a:ln>
              <a:noFill/>
            </a:ln>
          </p:spPr>
        </p:pic>
      </p:grpSp>
      <p:sp>
        <p:nvSpPr>
          <p:cNvPr id="374" name="Google Shape;374;p47"/>
          <p:cNvSpPr txBox="1"/>
          <p:nvPr/>
        </p:nvSpPr>
        <p:spPr>
          <a:xfrm>
            <a:off x="447563" y="3254975"/>
            <a:ext cx="1844700" cy="3078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800">
                <a:solidFill>
                  <a:srgbClr val="000000"/>
                </a:solidFill>
                <a:latin typeface="Poppins"/>
                <a:ea typeface="Poppins"/>
                <a:cs typeface="Poppins"/>
                <a:sym typeface="Poppins"/>
              </a:rPr>
              <a:t>⭐</a:t>
            </a:r>
            <a:r>
              <a:rPr b="1" lang="en" sz="800">
                <a:solidFill>
                  <a:srgbClr val="000000"/>
                </a:solidFill>
                <a:latin typeface="Poppins"/>
                <a:ea typeface="Poppins"/>
                <a:cs typeface="Poppins"/>
                <a:sym typeface="Poppins"/>
              </a:rPr>
              <a:t>   </a:t>
            </a:r>
            <a:endParaRPr/>
          </a:p>
        </p:txBody>
      </p:sp>
      <p:sp>
        <p:nvSpPr>
          <p:cNvPr id="375" name="Google Shape;375;p47"/>
          <p:cNvSpPr txBox="1"/>
          <p:nvPr/>
        </p:nvSpPr>
        <p:spPr>
          <a:xfrm>
            <a:off x="5623560" y="7087437"/>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30">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48" title="Lesson-Why are baby birds so loud_Thumbnail-Website-Video copy.png"/>
          <p:cNvPicPr preferRelativeResize="0"/>
          <p:nvPr/>
        </p:nvPicPr>
        <p:blipFill rotWithShape="1">
          <a:blip r:embed="rId3">
            <a:alphaModFix/>
          </a:blip>
          <a:srcRect b="0" l="37406" r="7103" t="0"/>
          <a:stretch/>
        </p:blipFill>
        <p:spPr>
          <a:xfrm>
            <a:off x="455083" y="3905938"/>
            <a:ext cx="914400" cy="926899"/>
          </a:xfrm>
          <a:prstGeom prst="rect">
            <a:avLst/>
          </a:prstGeom>
          <a:noFill/>
          <a:ln>
            <a:noFill/>
          </a:ln>
        </p:spPr>
      </p:pic>
      <p:pic>
        <p:nvPicPr>
          <p:cNvPr id="381" name="Google Shape;381;p48"/>
          <p:cNvPicPr preferRelativeResize="0"/>
          <p:nvPr/>
        </p:nvPicPr>
        <p:blipFill rotWithShape="1">
          <a:blip r:embed="rId4">
            <a:alphaModFix/>
          </a:blip>
          <a:srcRect b="0" l="5289" r="3043" t="0"/>
          <a:stretch/>
        </p:blipFill>
        <p:spPr>
          <a:xfrm>
            <a:off x="465250" y="4830925"/>
            <a:ext cx="914400" cy="914400"/>
          </a:xfrm>
          <a:prstGeom prst="rect">
            <a:avLst/>
          </a:prstGeom>
          <a:noFill/>
          <a:ln>
            <a:noFill/>
          </a:ln>
        </p:spPr>
      </p:pic>
      <p:sp>
        <p:nvSpPr>
          <p:cNvPr id="382" name="Google Shape;382;p48"/>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83" name="Google Shape;383;p4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Life Science</a:t>
            </a:r>
            <a:endParaRPr sz="1200">
              <a:latin typeface="Poppins"/>
              <a:ea typeface="Poppins"/>
              <a:cs typeface="Poppins"/>
              <a:sym typeface="Poppins"/>
            </a:endParaRPr>
          </a:p>
        </p:txBody>
      </p:sp>
      <p:pic>
        <p:nvPicPr>
          <p:cNvPr id="384" name="Google Shape;384;p48"/>
          <p:cNvPicPr preferRelativeResize="0"/>
          <p:nvPr/>
        </p:nvPicPr>
        <p:blipFill rotWithShape="1">
          <a:blip r:embed="rId5">
            <a:alphaModFix/>
          </a:blip>
          <a:srcRect b="0" l="3781" r="3772" t="0"/>
          <a:stretch/>
        </p:blipFill>
        <p:spPr>
          <a:xfrm>
            <a:off x="457200" y="5745187"/>
            <a:ext cx="914400" cy="906700"/>
          </a:xfrm>
          <a:prstGeom prst="rect">
            <a:avLst/>
          </a:prstGeom>
          <a:noFill/>
          <a:ln>
            <a:noFill/>
          </a:ln>
        </p:spPr>
      </p:pic>
      <p:pic>
        <p:nvPicPr>
          <p:cNvPr id="385" name="Google Shape;385;p48" title="ZOGMfwFY.png"/>
          <p:cNvPicPr preferRelativeResize="0"/>
          <p:nvPr/>
        </p:nvPicPr>
        <p:blipFill rotWithShape="1">
          <a:blip r:embed="rId6">
            <a:alphaModFix/>
          </a:blip>
          <a:srcRect b="1108" l="132" r="44993" t="0"/>
          <a:stretch/>
        </p:blipFill>
        <p:spPr>
          <a:xfrm>
            <a:off x="456150" y="2991575"/>
            <a:ext cx="914400" cy="926875"/>
          </a:xfrm>
          <a:prstGeom prst="rect">
            <a:avLst/>
          </a:prstGeom>
          <a:noFill/>
          <a:ln>
            <a:noFill/>
          </a:ln>
        </p:spPr>
      </p:pic>
      <p:pic>
        <p:nvPicPr>
          <p:cNvPr id="386" name="Google Shape;386;p48"/>
          <p:cNvPicPr preferRelativeResize="0"/>
          <p:nvPr/>
        </p:nvPicPr>
        <p:blipFill rotWithShape="1">
          <a:blip r:embed="rId7">
            <a:alphaModFix/>
          </a:blip>
          <a:srcRect b="23751" l="751" r="24140" t="0"/>
          <a:stretch/>
        </p:blipFill>
        <p:spPr>
          <a:xfrm>
            <a:off x="457200" y="2066550"/>
            <a:ext cx="982600" cy="914400"/>
          </a:xfrm>
          <a:prstGeom prst="rect">
            <a:avLst/>
          </a:prstGeom>
          <a:noFill/>
          <a:ln>
            <a:noFill/>
          </a:ln>
        </p:spPr>
      </p:pic>
      <p:sp>
        <p:nvSpPr>
          <p:cNvPr id="387" name="Google Shape;387;p48"/>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dk1"/>
                </a:solidFill>
                <a:uFill>
                  <a:noFill/>
                </a:uFill>
                <a:latin typeface="Poppins"/>
                <a:ea typeface="Poppins"/>
                <a:cs typeface="Poppins"/>
                <a:sym typeface="Poppins"/>
                <a:hlinkClick r:id="rId8">
                  <a:extLst>
                    <a:ext uri="{A12FA001-AC4F-418D-AE19-62706E023703}">
                      <ahyp:hlinkClr val="tx"/>
                    </a:ext>
                  </a:extLst>
                </a:hlinkClick>
              </a:rPr>
              <a:t>Animal Traits &amp; Survival </a:t>
            </a:r>
            <a:r>
              <a:rPr lang="en" sz="1200">
                <a:solidFill>
                  <a:schemeClr val="dk1"/>
                </a:solidFill>
                <a:uFill>
                  <a:noFill/>
                </a:uFill>
                <a:latin typeface="Poppins"/>
                <a:ea typeface="Poppins"/>
                <a:cs typeface="Poppins"/>
                <a:sym typeface="Poppins"/>
                <a:hlinkClick r:id="rId9">
                  <a:extLst>
                    <a:ext uri="{A12FA001-AC4F-418D-AE19-62706E023703}">
                      <ahyp:hlinkClr val="tx"/>
                    </a:ext>
                  </a:extLst>
                </a:hlinkClick>
              </a:rPr>
              <a:t>(Animal Superpowers)</a:t>
            </a:r>
            <a:endParaRPr b="1">
              <a:latin typeface="Poppins"/>
              <a:ea typeface="Poppins"/>
              <a:cs typeface="Poppins"/>
              <a:sym typeface="Poppins"/>
            </a:endParaRPr>
          </a:p>
        </p:txBody>
      </p:sp>
      <p:graphicFrame>
        <p:nvGraphicFramePr>
          <p:cNvPr id="388" name="Google Shape;388;p48"/>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1926900"/>
                <a:gridCol w="2182925"/>
                <a:gridCol w="1359675"/>
                <a:gridCol w="138262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chemeClr val="hlink"/>
                          </a:solidFill>
                          <a:uFill>
                            <a:noFill/>
                          </a:uFill>
                          <a:latin typeface="Poppins"/>
                          <a:ea typeface="Poppins"/>
                          <a:cs typeface="Poppins"/>
                          <a:sym typeface="Poppins"/>
                          <a:hlinkClick r:id="rId10"/>
                        </a:rPr>
                        <a:t>Parent &amp; Offspring Traits</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1"/>
                        </a:rPr>
                        <a:t>How can you help a lost baby animal find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2"/>
                        </a:rPr>
                        <a:t>its parents?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1-LS3-1. </a:t>
                      </a:r>
                      <a:r>
                        <a:rPr lang="en" sz="800">
                          <a:solidFill>
                            <a:schemeClr val="dk1"/>
                          </a:solidFill>
                          <a:latin typeface="Poppins"/>
                          <a:ea typeface="Poppins"/>
                          <a:cs typeface="Poppins"/>
                          <a:sym typeface="Poppins"/>
                        </a:rPr>
                        <a:t>Make observations to construct an evidence-based account that young plants and animals are like, but not exactly like, their parents.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LS3.A: </a:t>
                      </a:r>
                      <a:r>
                        <a:rPr lang="en" sz="800">
                          <a:solidFill>
                            <a:schemeClr val="dk1"/>
                          </a:solidFill>
                          <a:latin typeface="Poppins"/>
                          <a:ea typeface="Poppins"/>
                          <a:cs typeface="Poppins"/>
                          <a:sym typeface="Poppins"/>
                        </a:rPr>
                        <a:t>Inheritance of Traits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LS3.B: </a:t>
                      </a:r>
                      <a:r>
                        <a:rPr lang="en" sz="800">
                          <a:solidFill>
                            <a:schemeClr val="dk1"/>
                          </a:solidFill>
                          <a:latin typeface="Poppins"/>
                          <a:ea typeface="Poppins"/>
                          <a:cs typeface="Poppins"/>
                          <a:sym typeface="Poppins"/>
                        </a:rPr>
                        <a:t>Variation of Traits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13">
                            <a:extLst>
                              <a:ext uri="{A12FA001-AC4F-418D-AE19-62706E023703}">
                                <ahyp:hlinkClr val="tx"/>
                              </a:ext>
                            </a:extLst>
                          </a:hlinkClick>
                        </a:rPr>
                        <a:t>Offspring Trait</a:t>
                      </a:r>
                      <a:r>
                        <a:rPr b="1" lang="en" sz="800">
                          <a:solidFill>
                            <a:schemeClr val="dk1"/>
                          </a:solidFill>
                          <a:latin typeface="Poppins"/>
                          <a:ea typeface="Poppins"/>
                          <a:cs typeface="Poppins"/>
                          <a:sym typeface="Poppins"/>
                        </a:rPr>
                        <a:t> Variation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Can you predict what an animal’s babies will look like?</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1-LS3-1. </a:t>
                      </a:r>
                      <a:r>
                        <a:rPr lang="en" sz="800">
                          <a:solidFill>
                            <a:schemeClr val="dk1"/>
                          </a:solidFill>
                          <a:latin typeface="Poppins"/>
                          <a:ea typeface="Poppins"/>
                          <a:cs typeface="Poppins"/>
                          <a:sym typeface="Poppins"/>
                        </a:rPr>
                        <a:t>Make observations to construct an evidence-based account that young plants and animals are like, but not exactly like, their parents.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LS3.A: </a:t>
                      </a:r>
                      <a:r>
                        <a:rPr lang="en" sz="800">
                          <a:solidFill>
                            <a:schemeClr val="dk1"/>
                          </a:solidFill>
                          <a:latin typeface="Poppins"/>
                          <a:ea typeface="Poppins"/>
                          <a:cs typeface="Poppins"/>
                          <a:sym typeface="Poppins"/>
                        </a:rPr>
                        <a:t>Inheritance of Traits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LS3.B: </a:t>
                      </a:r>
                      <a:r>
                        <a:rPr lang="en" sz="800">
                          <a:solidFill>
                            <a:schemeClr val="dk1"/>
                          </a:solidFill>
                          <a:latin typeface="Poppins"/>
                          <a:ea typeface="Poppins"/>
                          <a:cs typeface="Poppins"/>
                          <a:sym typeface="Poppins"/>
                        </a:rPr>
                        <a:t>Variation of Traits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t>
                      </a:r>
                      <a:r>
                        <a:rPr b="1" lang="en" sz="800">
                          <a:solidFill>
                            <a:schemeClr val="dk1"/>
                          </a:solidFill>
                          <a:latin typeface="Poppins"/>
                          <a:ea typeface="Poppins"/>
                          <a:cs typeface="Poppins"/>
                          <a:sym typeface="Poppins"/>
                        </a:rPr>
                        <a:t>  Parent &amp; Offspring Behavior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Why are baby birds so loud?</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1-LS1-2. </a:t>
                      </a:r>
                      <a:r>
                        <a:rPr lang="en" sz="800">
                          <a:solidFill>
                            <a:schemeClr val="dk1"/>
                          </a:solidFill>
                          <a:latin typeface="Poppins"/>
                          <a:ea typeface="Poppins"/>
                          <a:cs typeface="Poppins"/>
                          <a:sym typeface="Poppins"/>
                        </a:rPr>
                        <a:t>Read texts and use media to determine patterns in behavior of parents and offspring that help offspring survive.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Obtaining, Evaluating, and Communicating Information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LS1.B: </a:t>
                      </a:r>
                      <a:r>
                        <a:rPr lang="en" sz="800">
                          <a:solidFill>
                            <a:schemeClr val="dk1"/>
                          </a:solidFill>
                          <a:latin typeface="Poppins"/>
                          <a:ea typeface="Poppins"/>
                          <a:cs typeface="Poppins"/>
                          <a:sym typeface="Poppins"/>
                        </a:rPr>
                        <a:t>Growth and Development of Organisms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4"/>
                        </a:rPr>
                        <a:t>Animal Structures &amp; Survival</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5"/>
                        </a:rPr>
                        <a:t>Why do birds have beaks?</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 1-LS1-1. </a:t>
                      </a:r>
                      <a:r>
                        <a:rPr lang="en" sz="800">
                          <a:solidFill>
                            <a:schemeClr val="dk1"/>
                          </a:solidFill>
                          <a:latin typeface="Poppins"/>
                          <a:ea typeface="Poppins"/>
                          <a:cs typeface="Poppins"/>
                          <a:sym typeface="Poppins"/>
                        </a:rPr>
                        <a:t>Use materials to design a solution to a human problem by mimicking how plants and/or animals use their external parts to help them survive, grow, and meet their needs.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Developing and Using Models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6"/>
                        </a:rPr>
                        <a:t>Camouflage &amp; Animal Survival</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7"/>
                        </a:rPr>
                        <a:t>Why are polar bears white?</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 1-LS1-1. </a:t>
                      </a:r>
                      <a:r>
                        <a:rPr lang="en" sz="800">
                          <a:solidFill>
                            <a:schemeClr val="dk1"/>
                          </a:solidFill>
                          <a:latin typeface="Poppins"/>
                          <a:ea typeface="Poppins"/>
                          <a:cs typeface="Poppins"/>
                          <a:sym typeface="Poppins"/>
                        </a:rPr>
                        <a:t>Use materials to design a solution to a human problem by mimicking how plants and/or animals use their external parts to help them survive, grow, and meet their needs.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Developing and Using Models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LS1.B: </a:t>
                      </a:r>
                      <a:r>
                        <a:rPr lang="en" sz="800">
                          <a:solidFill>
                            <a:schemeClr val="dk1"/>
                          </a:solidFill>
                          <a:latin typeface="Poppins"/>
                          <a:ea typeface="Poppins"/>
                          <a:cs typeface="Poppins"/>
                          <a:sym typeface="Poppins"/>
                        </a:rPr>
                        <a:t>Growth and Development of Organisms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389" name="Google Shape;389;p48"/>
          <p:cNvSpPr/>
          <p:nvPr/>
        </p:nvSpPr>
        <p:spPr>
          <a:xfrm>
            <a:off x="457200" y="2991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390" name="Google Shape;390;p48"/>
          <p:cNvSpPr/>
          <p:nvPr/>
        </p:nvSpPr>
        <p:spPr>
          <a:xfrm>
            <a:off x="457200" y="20771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391" name="Google Shape;391;p48"/>
          <p:cNvSpPr/>
          <p:nvPr/>
        </p:nvSpPr>
        <p:spPr>
          <a:xfrm>
            <a:off x="457200" y="391125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392" name="Google Shape;392;p48"/>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48"/>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394" name="Google Shape;394;p48"/>
          <p:cNvSpPr/>
          <p:nvPr/>
        </p:nvSpPr>
        <p:spPr>
          <a:xfrm>
            <a:off x="458551" y="4830920"/>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2">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395" name="Google Shape;395;p48"/>
          <p:cNvSpPr/>
          <p:nvPr/>
        </p:nvSpPr>
        <p:spPr>
          <a:xfrm>
            <a:off x="458551" y="5751957"/>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3">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pic>
        <p:nvPicPr>
          <p:cNvPr id="396" name="Google Shape;396;p48"/>
          <p:cNvPicPr preferRelativeResize="0"/>
          <p:nvPr/>
        </p:nvPicPr>
        <p:blipFill rotWithShape="1">
          <a:blip r:embed="rId24">
            <a:alphaModFix/>
          </a:blip>
          <a:srcRect b="1663" l="0" r="0" t="1663"/>
          <a:stretch/>
        </p:blipFill>
        <p:spPr>
          <a:xfrm>
            <a:off x="7953375" y="305775"/>
            <a:ext cx="1647825" cy="209550"/>
          </a:xfrm>
          <a:prstGeom prst="rect">
            <a:avLst/>
          </a:prstGeom>
          <a:noFill/>
          <a:ln>
            <a:noFill/>
          </a:ln>
        </p:spPr>
      </p:pic>
      <p:grpSp>
        <p:nvGrpSpPr>
          <p:cNvPr id="397" name="Google Shape;397;p48"/>
          <p:cNvGrpSpPr/>
          <p:nvPr/>
        </p:nvGrpSpPr>
        <p:grpSpPr>
          <a:xfrm>
            <a:off x="527725" y="667512"/>
            <a:ext cx="1684375" cy="117000"/>
            <a:chOff x="527725" y="667512"/>
            <a:chExt cx="1684375" cy="117000"/>
          </a:xfrm>
        </p:grpSpPr>
        <p:sp>
          <p:nvSpPr>
            <p:cNvPr id="398" name="Google Shape;398;p48"/>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25">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399" name="Google Shape;399;p48"/>
            <p:cNvPicPr preferRelativeResize="0"/>
            <p:nvPr/>
          </p:nvPicPr>
          <p:blipFill rotWithShape="1">
            <a:blip r:embed="rId26">
              <a:alphaModFix/>
            </a:blip>
            <a:srcRect b="0" l="9423" r="9415" t="0"/>
            <a:stretch/>
          </p:blipFill>
          <p:spPr>
            <a:xfrm rot="10800000">
              <a:off x="527725" y="680300"/>
              <a:ext cx="147875" cy="86475"/>
            </a:xfrm>
            <a:prstGeom prst="rect">
              <a:avLst/>
            </a:prstGeom>
            <a:noFill/>
            <a:ln>
              <a:noFill/>
            </a:ln>
          </p:spPr>
        </p:pic>
      </p:grpSp>
      <p:sp>
        <p:nvSpPr>
          <p:cNvPr id="400" name="Google Shape;400;p48"/>
          <p:cNvSpPr txBox="1"/>
          <p:nvPr/>
        </p:nvSpPr>
        <p:spPr>
          <a:xfrm>
            <a:off x="5623560" y="6899533"/>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27">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9"/>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06" name="Google Shape;406;p4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Life Science</a:t>
            </a:r>
            <a:endParaRPr sz="1200">
              <a:latin typeface="Poppins"/>
              <a:ea typeface="Poppins"/>
              <a:cs typeface="Poppins"/>
              <a:sym typeface="Poppins"/>
            </a:endParaRPr>
          </a:p>
        </p:txBody>
      </p:sp>
      <p:pic>
        <p:nvPicPr>
          <p:cNvPr id="407" name="Google Shape;407;p49"/>
          <p:cNvPicPr preferRelativeResize="0"/>
          <p:nvPr/>
        </p:nvPicPr>
        <p:blipFill rotWithShape="1">
          <a:blip r:embed="rId3">
            <a:alphaModFix/>
          </a:blip>
          <a:srcRect b="0" l="9422" r="9422" t="0"/>
          <a:stretch/>
        </p:blipFill>
        <p:spPr>
          <a:xfrm>
            <a:off x="457200" y="5628075"/>
            <a:ext cx="914400" cy="1021100"/>
          </a:xfrm>
          <a:prstGeom prst="rect">
            <a:avLst/>
          </a:prstGeom>
          <a:noFill/>
          <a:ln>
            <a:noFill/>
          </a:ln>
        </p:spPr>
      </p:pic>
      <p:pic>
        <p:nvPicPr>
          <p:cNvPr id="408" name="Google Shape;408;p49"/>
          <p:cNvPicPr preferRelativeResize="0"/>
          <p:nvPr/>
        </p:nvPicPr>
        <p:blipFill rotWithShape="1">
          <a:blip r:embed="rId4">
            <a:alphaModFix/>
          </a:blip>
          <a:srcRect b="0" l="39426" r="39428" t="0"/>
          <a:stretch/>
        </p:blipFill>
        <p:spPr>
          <a:xfrm>
            <a:off x="457200" y="2991575"/>
            <a:ext cx="982598" cy="2613700"/>
          </a:xfrm>
          <a:prstGeom prst="rect">
            <a:avLst/>
          </a:prstGeom>
          <a:noFill/>
          <a:ln>
            <a:noFill/>
          </a:ln>
        </p:spPr>
      </p:pic>
      <p:pic>
        <p:nvPicPr>
          <p:cNvPr id="409" name="Google Shape;409;p49"/>
          <p:cNvPicPr preferRelativeResize="0"/>
          <p:nvPr/>
        </p:nvPicPr>
        <p:blipFill rotWithShape="1">
          <a:blip r:embed="rId5">
            <a:alphaModFix/>
          </a:blip>
          <a:srcRect b="0" l="20124" r="20124" t="0"/>
          <a:stretch/>
        </p:blipFill>
        <p:spPr>
          <a:xfrm>
            <a:off x="457200" y="2066550"/>
            <a:ext cx="982600" cy="925024"/>
          </a:xfrm>
          <a:prstGeom prst="rect">
            <a:avLst/>
          </a:prstGeom>
          <a:noFill/>
          <a:ln>
            <a:noFill/>
          </a:ln>
        </p:spPr>
      </p:pic>
      <p:graphicFrame>
        <p:nvGraphicFramePr>
          <p:cNvPr id="410" name="Google Shape;410;p49"/>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759900"/>
                <a:gridCol w="1386200"/>
                <a:gridCol w="1311550"/>
                <a:gridCol w="139447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6"/>
                        </a:rPr>
                        <a:t>Plant Traits &amp; Offspring</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7"/>
                        </a:rPr>
                        <a:t>What will a baby plant look like when it grows up?</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1-LS3-1. </a:t>
                      </a:r>
                      <a:r>
                        <a:rPr lang="en" sz="800">
                          <a:solidFill>
                            <a:schemeClr val="dk1"/>
                          </a:solidFill>
                          <a:highlight>
                            <a:srgbClr val="EAEADF"/>
                          </a:highlight>
                          <a:latin typeface="Poppins"/>
                          <a:ea typeface="Poppins"/>
                          <a:cs typeface="Poppins"/>
                          <a:sym typeface="Poppins"/>
                        </a:rPr>
                        <a:t>Make observations to construct an evidence-based account that young plants and animals are like, but not exactly like, their parents.</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LS3.A:</a:t>
                      </a:r>
                      <a:r>
                        <a:rPr lang="en" sz="800">
                          <a:solidFill>
                            <a:schemeClr val="dk1"/>
                          </a:solidFill>
                          <a:latin typeface="Poppins"/>
                          <a:ea typeface="Poppins"/>
                          <a:cs typeface="Poppins"/>
                          <a:sym typeface="Poppins"/>
                        </a:rPr>
                        <a:t> Inheritance of Traits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LS3.B:</a:t>
                      </a:r>
                      <a:r>
                        <a:rPr lang="en" sz="800">
                          <a:solidFill>
                            <a:schemeClr val="dk1"/>
                          </a:solidFill>
                          <a:latin typeface="Poppins"/>
                          <a:ea typeface="Poppins"/>
                          <a:cs typeface="Poppins"/>
                          <a:sym typeface="Poppins"/>
                        </a:rPr>
                        <a:t> Variation of Traits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Plant Survival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Why don’t trees blow down in the wind?</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1-LS1-1. </a:t>
                      </a:r>
                      <a:r>
                        <a:rPr lang="en" sz="800">
                          <a:solidFill>
                            <a:schemeClr val="dk1"/>
                          </a:solidFill>
                          <a:highlight>
                            <a:srgbClr val="FFFFFF"/>
                          </a:highlight>
                          <a:latin typeface="Poppins"/>
                          <a:ea typeface="Poppins"/>
                          <a:cs typeface="Poppins"/>
                          <a:sym typeface="Poppins"/>
                        </a:rPr>
                        <a:t>Use materials to design a solution to a human problem by mimicking how plants and/or animals use their external parts to help them survive, grow, and meet their needs.</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K-2-ETS1-1. </a:t>
                      </a:r>
                      <a:r>
                        <a:rPr lang="en" sz="800">
                          <a:solidFill>
                            <a:schemeClr val="dk1"/>
                          </a:solidFill>
                          <a:highlight>
                            <a:srgbClr val="FFFFFF"/>
                          </a:highlight>
                          <a:latin typeface="Poppins"/>
                          <a:ea typeface="Poppins"/>
                          <a:cs typeface="Poppins"/>
                          <a:sym typeface="Poppins"/>
                        </a:rPr>
                        <a:t>Ask questions, make observations, and gather information about a situation people want to change to define a simple problem that can be solved through the development of a new or improved object or tool.</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K-2-ETS1-2. </a:t>
                      </a:r>
                      <a:r>
                        <a:rPr lang="en" sz="800">
                          <a:solidFill>
                            <a:schemeClr val="dk1"/>
                          </a:solidFill>
                          <a:highlight>
                            <a:srgbClr val="FFFFFF"/>
                          </a:highlight>
                          <a:latin typeface="Poppins"/>
                          <a:ea typeface="Poppins"/>
                          <a:cs typeface="Poppins"/>
                          <a:sym typeface="Poppins"/>
                        </a:rPr>
                        <a:t>Develop a simple sketch, drawing, or physical model to illustrate how the shape of an object helps it function as needed to solve a given problem.</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K-2-ETS1-3. </a:t>
                      </a:r>
                      <a:r>
                        <a:rPr lang="en" sz="800">
                          <a:solidFill>
                            <a:schemeClr val="dk1"/>
                          </a:solidFill>
                          <a:highlight>
                            <a:srgbClr val="FFFFFF"/>
                          </a:highlight>
                          <a:latin typeface="Poppins"/>
                          <a:ea typeface="Poppins"/>
                          <a:cs typeface="Poppins"/>
                          <a:sym typeface="Poppins"/>
                        </a:rPr>
                        <a:t>Analyze data from tests of two objects designed to solve the same problem to compare the strengths and weaknesses of how each performs.</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Developing and Using Models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0"/>
                        </a:rPr>
                        <a:t>📖 </a:t>
                      </a:r>
                      <a:r>
                        <a:rPr b="1" lang="en" sz="800">
                          <a:solidFill>
                            <a:schemeClr val="hlink"/>
                          </a:solidFill>
                          <a:uFill>
                            <a:noFill/>
                          </a:uFill>
                          <a:latin typeface="Poppins"/>
                          <a:ea typeface="Poppins"/>
                          <a:cs typeface="Poppins"/>
                          <a:sym typeface="Poppins"/>
                          <a:hlinkClick r:id="rId11"/>
                        </a:rPr>
                        <a:t>Plant Movement &amp; Survival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2"/>
                        </a:rPr>
                        <a:t>What do sunflowers do when you’re not looking?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Foundational for 1-LS1-1. </a:t>
                      </a:r>
                      <a:r>
                        <a:rPr lang="en" sz="800">
                          <a:solidFill>
                            <a:schemeClr val="dk1"/>
                          </a:solidFill>
                          <a:highlight>
                            <a:srgbClr val="EAEADF"/>
                          </a:highlight>
                          <a:latin typeface="Poppins"/>
                          <a:ea typeface="Poppins"/>
                          <a:cs typeface="Poppins"/>
                          <a:sym typeface="Poppins"/>
                        </a:rPr>
                        <a:t>Use materials to design a solution to a human problem by mimicking how plants and/or animals use their external parts to help them survive, grow, and meet their needs.</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LS1.D: </a:t>
                      </a:r>
                      <a:r>
                        <a:rPr lang="en" sz="800">
                          <a:solidFill>
                            <a:schemeClr val="dk1"/>
                          </a:solidFill>
                          <a:latin typeface="Poppins"/>
                          <a:ea typeface="Poppins"/>
                          <a:cs typeface="Poppins"/>
                          <a:sym typeface="Poppins"/>
                        </a:rPr>
                        <a:t>Information Processing</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411" name="Google Shape;411;p49"/>
          <p:cNvSpPr/>
          <p:nvPr/>
        </p:nvSpPr>
        <p:spPr>
          <a:xfrm>
            <a:off x="457200" y="2991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412" name="Google Shape;412;p49"/>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4">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413" name="Google Shape;413;p49"/>
          <p:cNvSpPr/>
          <p:nvPr/>
        </p:nvSpPr>
        <p:spPr>
          <a:xfrm>
            <a:off x="457200" y="560527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414" name="Google Shape;414;p4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16"/>
              </a:rPr>
              <a:t>Plant Traits &amp; Survival </a:t>
            </a:r>
            <a:r>
              <a:rPr lang="en" sz="1200">
                <a:solidFill>
                  <a:schemeClr val="hlink"/>
                </a:solidFill>
                <a:uFill>
                  <a:noFill/>
                </a:uFill>
                <a:latin typeface="Poppins"/>
                <a:ea typeface="Poppins"/>
                <a:cs typeface="Poppins"/>
                <a:sym typeface="Poppins"/>
                <a:hlinkClick r:id="rId17"/>
              </a:rPr>
              <a:t>(Plant Superpowers)</a:t>
            </a:r>
            <a:endParaRPr b="1">
              <a:latin typeface="Poppins"/>
              <a:ea typeface="Poppins"/>
              <a:cs typeface="Poppins"/>
              <a:sym typeface="Poppins"/>
            </a:endParaRPr>
          </a:p>
        </p:txBody>
      </p:sp>
      <p:sp>
        <p:nvSpPr>
          <p:cNvPr id="415" name="Google Shape;415;p49"/>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416" name="Google Shape;416;p49"/>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7" name="Google Shape;417;p49"/>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418" name="Google Shape;418;p49"/>
          <p:cNvPicPr preferRelativeResize="0"/>
          <p:nvPr/>
        </p:nvPicPr>
        <p:blipFill rotWithShape="1">
          <a:blip r:embed="rId19">
            <a:alphaModFix/>
          </a:blip>
          <a:srcRect b="1663" l="0" r="0" t="1663"/>
          <a:stretch/>
        </p:blipFill>
        <p:spPr>
          <a:xfrm>
            <a:off x="7953375" y="305775"/>
            <a:ext cx="1647825" cy="209550"/>
          </a:xfrm>
          <a:prstGeom prst="rect">
            <a:avLst/>
          </a:prstGeom>
          <a:noFill/>
          <a:ln>
            <a:noFill/>
          </a:ln>
        </p:spPr>
      </p:pic>
      <p:grpSp>
        <p:nvGrpSpPr>
          <p:cNvPr id="419" name="Google Shape;419;p49"/>
          <p:cNvGrpSpPr/>
          <p:nvPr/>
        </p:nvGrpSpPr>
        <p:grpSpPr>
          <a:xfrm>
            <a:off x="527725" y="667512"/>
            <a:ext cx="1684375" cy="117000"/>
            <a:chOff x="527725" y="667512"/>
            <a:chExt cx="1684375" cy="117000"/>
          </a:xfrm>
        </p:grpSpPr>
        <p:sp>
          <p:nvSpPr>
            <p:cNvPr id="420" name="Google Shape;420;p49"/>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0">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421" name="Google Shape;421;p49">
              <a:hlinkClick action="ppaction://hlinksldjump" r:id="rId21"/>
            </p:cNvPr>
            <p:cNvPicPr preferRelativeResize="0"/>
            <p:nvPr/>
          </p:nvPicPr>
          <p:blipFill rotWithShape="1">
            <a:blip r:embed="rId22">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p50"/>
          <p:cNvPicPr preferRelativeResize="0"/>
          <p:nvPr/>
        </p:nvPicPr>
        <p:blipFill rotWithShape="1">
          <a:blip r:embed="rId3">
            <a:alphaModFix/>
          </a:blip>
          <a:srcRect b="6362" l="0" r="0" t="6362"/>
          <a:stretch/>
        </p:blipFill>
        <p:spPr>
          <a:xfrm>
            <a:off x="438900" y="4809675"/>
            <a:ext cx="914400" cy="914400"/>
          </a:xfrm>
          <a:prstGeom prst="rect">
            <a:avLst/>
          </a:prstGeom>
          <a:noFill/>
          <a:ln>
            <a:noFill/>
          </a:ln>
        </p:spPr>
      </p:pic>
      <p:pic>
        <p:nvPicPr>
          <p:cNvPr id="427" name="Google Shape;427;p50"/>
          <p:cNvPicPr preferRelativeResize="0"/>
          <p:nvPr/>
        </p:nvPicPr>
        <p:blipFill rotWithShape="1">
          <a:blip r:embed="rId4">
            <a:alphaModFix/>
          </a:blip>
          <a:srcRect b="12184" l="0" r="0" t="12184"/>
          <a:stretch/>
        </p:blipFill>
        <p:spPr>
          <a:xfrm>
            <a:off x="457200" y="4017275"/>
            <a:ext cx="914400" cy="792425"/>
          </a:xfrm>
          <a:prstGeom prst="rect">
            <a:avLst/>
          </a:prstGeom>
          <a:noFill/>
          <a:ln>
            <a:noFill/>
          </a:ln>
        </p:spPr>
      </p:pic>
      <p:pic>
        <p:nvPicPr>
          <p:cNvPr id="428" name="Google Shape;428;p50"/>
          <p:cNvPicPr preferRelativeResize="0"/>
          <p:nvPr/>
        </p:nvPicPr>
        <p:blipFill rotWithShape="1">
          <a:blip r:embed="rId5">
            <a:alphaModFix/>
          </a:blip>
          <a:srcRect b="990" l="0" r="0" t="990"/>
          <a:stretch/>
        </p:blipFill>
        <p:spPr>
          <a:xfrm>
            <a:off x="438900" y="2991575"/>
            <a:ext cx="914400" cy="1036300"/>
          </a:xfrm>
          <a:prstGeom prst="rect">
            <a:avLst/>
          </a:prstGeom>
          <a:noFill/>
          <a:ln>
            <a:noFill/>
          </a:ln>
        </p:spPr>
      </p:pic>
      <p:pic>
        <p:nvPicPr>
          <p:cNvPr id="429" name="Google Shape;429;p50"/>
          <p:cNvPicPr preferRelativeResize="0"/>
          <p:nvPr/>
        </p:nvPicPr>
        <p:blipFill rotWithShape="1">
          <a:blip r:embed="rId6">
            <a:alphaModFix/>
          </a:blip>
          <a:srcRect b="9290" l="0" r="0" t="9290"/>
          <a:stretch/>
        </p:blipFill>
        <p:spPr>
          <a:xfrm>
            <a:off x="438900" y="2066550"/>
            <a:ext cx="982600" cy="925025"/>
          </a:xfrm>
          <a:prstGeom prst="rect">
            <a:avLst/>
          </a:prstGeom>
          <a:noFill/>
          <a:ln>
            <a:noFill/>
          </a:ln>
        </p:spPr>
      </p:pic>
      <p:sp>
        <p:nvSpPr>
          <p:cNvPr id="430" name="Google Shape;430;p50"/>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7"/>
              </a:rPr>
              <a:t>Day Patterns </a:t>
            </a:r>
            <a:r>
              <a:rPr lang="en" sz="1200">
                <a:solidFill>
                  <a:schemeClr val="hlink"/>
                </a:solidFill>
                <a:uFill>
                  <a:noFill/>
                </a:uFill>
                <a:latin typeface="Poppins"/>
                <a:ea typeface="Poppins"/>
                <a:cs typeface="Poppins"/>
                <a:sym typeface="Poppins"/>
                <a:hlinkClick r:id="rId8"/>
              </a:rPr>
              <a:t>(Sun &amp; Shadows)</a:t>
            </a:r>
            <a:endParaRPr sz="1200"/>
          </a:p>
        </p:txBody>
      </p:sp>
      <p:graphicFrame>
        <p:nvGraphicFramePr>
          <p:cNvPr id="431" name="Google Shape;431;p50"/>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773825"/>
                <a:gridCol w="1397525"/>
                <a:gridCol w="132892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9"/>
                        </a:rPr>
                        <a:t>Sun, Shadows, &amp; Daily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0"/>
                        </a:rPr>
                        <a:t>Could a statue’s shadow move?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1-ESS1-1. </a:t>
                      </a:r>
                      <a:r>
                        <a:rPr lang="en" sz="800">
                          <a:solidFill>
                            <a:schemeClr val="dk1"/>
                          </a:solidFill>
                          <a:highlight>
                            <a:srgbClr val="EAEADF"/>
                          </a:highlight>
                          <a:latin typeface="Poppins"/>
                          <a:ea typeface="Poppins"/>
                          <a:cs typeface="Poppins"/>
                          <a:sym typeface="Poppins"/>
                        </a:rPr>
                        <a:t>Use observations of the sun, moon, and stars to describe patterns that can be predicted.</a:t>
                      </a:r>
                      <a:endParaRPr sz="800">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ESS1.A: </a:t>
                      </a:r>
                      <a:r>
                        <a:rPr lang="en" sz="800">
                          <a:solidFill>
                            <a:schemeClr val="dk1"/>
                          </a:solidFill>
                          <a:latin typeface="Poppins"/>
                          <a:ea typeface="Poppins"/>
                          <a:cs typeface="Poppins"/>
                          <a:sym typeface="Poppins"/>
                        </a:rPr>
                        <a:t>The Universe and its Stars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chemeClr val="hlink"/>
                          </a:solidFill>
                          <a:uFill>
                            <a:noFill/>
                          </a:uFill>
                          <a:latin typeface="Poppins"/>
                          <a:ea typeface="Poppins"/>
                          <a:cs typeface="Poppins"/>
                          <a:sym typeface="Poppins"/>
                          <a:hlinkClick r:id="rId11"/>
                        </a:rPr>
                        <a:t>📖 </a:t>
                      </a:r>
                      <a:r>
                        <a:rPr b="1" lang="en" sz="800">
                          <a:solidFill>
                            <a:schemeClr val="hlink"/>
                          </a:solidFill>
                          <a:uFill>
                            <a:noFill/>
                          </a:uFill>
                          <a:latin typeface="Poppins"/>
                          <a:ea typeface="Poppins"/>
                          <a:cs typeface="Poppins"/>
                          <a:sym typeface="Poppins"/>
                          <a:hlinkClick r:id="rId12"/>
                        </a:rPr>
                        <a:t>Sun, Shadows, &amp; Daily Patterns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What does your shadow do when you’re not looking?</a:t>
                      </a:r>
                      <a:endParaRPr sz="800">
                        <a:solidFill>
                          <a:schemeClr val="dk1"/>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Foundational for 1-ESS1-1. </a:t>
                      </a:r>
                      <a:r>
                        <a:rPr lang="en" sz="800">
                          <a:solidFill>
                            <a:schemeClr val="dk1"/>
                          </a:solidFill>
                          <a:highlight>
                            <a:srgbClr val="FFFFFF"/>
                          </a:highlight>
                          <a:latin typeface="Poppins"/>
                          <a:ea typeface="Poppins"/>
                          <a:cs typeface="Poppins"/>
                          <a:sym typeface="Poppins"/>
                        </a:rPr>
                        <a:t>Use observations of the sun, moon, and stars to describe patterns that can be predicted.</a:t>
                      </a:r>
                      <a:endParaRPr sz="800">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ESS1.A: </a:t>
                      </a:r>
                      <a:r>
                        <a:rPr lang="en" sz="800">
                          <a:solidFill>
                            <a:schemeClr val="dk1"/>
                          </a:solidFill>
                          <a:latin typeface="Poppins"/>
                          <a:ea typeface="Poppins"/>
                          <a:cs typeface="Poppins"/>
                          <a:sym typeface="Poppins"/>
                        </a:rPr>
                        <a:t>The Universe and its Stars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4"/>
                        </a:rPr>
                        <a:t>Sun &amp; Daily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5"/>
                        </a:rPr>
                        <a:t>How can the Sun help you if you’re lost?</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1-ESS1-1. </a:t>
                      </a:r>
                      <a:r>
                        <a:rPr lang="en" sz="800">
                          <a:solidFill>
                            <a:schemeClr val="dk1"/>
                          </a:solidFill>
                          <a:highlight>
                            <a:srgbClr val="EAEADF"/>
                          </a:highlight>
                          <a:latin typeface="Poppins"/>
                          <a:ea typeface="Poppins"/>
                          <a:cs typeface="Poppins"/>
                          <a:sym typeface="Poppins"/>
                        </a:rPr>
                        <a:t>Use observations of the sun, moon, and stars to describe patterns that can be predicted.</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Developing and Using Models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ESS1.A: </a:t>
                      </a:r>
                      <a:r>
                        <a:rPr lang="en" sz="800">
                          <a:solidFill>
                            <a:schemeClr val="dk1"/>
                          </a:solidFill>
                          <a:latin typeface="Poppins"/>
                          <a:ea typeface="Poppins"/>
                          <a:cs typeface="Poppins"/>
                          <a:sym typeface="Poppins"/>
                        </a:rPr>
                        <a:t>The Universe and its Stars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lang="en" sz="800">
                          <a:solidFill>
                            <a:schemeClr val="hlink"/>
                          </a:solidFill>
                          <a:uFill>
                            <a:noFill/>
                          </a:uFill>
                          <a:latin typeface="Poppins"/>
                          <a:ea typeface="Poppins"/>
                          <a:cs typeface="Poppins"/>
                          <a:sym typeface="Poppins"/>
                          <a:hlinkClick r:id="rId16"/>
                        </a:rPr>
                        <a:t>📖 </a:t>
                      </a:r>
                      <a:r>
                        <a:rPr b="1" lang="en" sz="800">
                          <a:solidFill>
                            <a:schemeClr val="hlink"/>
                          </a:solidFill>
                          <a:uFill>
                            <a:noFill/>
                          </a:uFill>
                          <a:latin typeface="Poppins"/>
                          <a:ea typeface="Poppins"/>
                          <a:cs typeface="Poppins"/>
                          <a:sym typeface="Poppins"/>
                          <a:hlinkClick r:id="rId17"/>
                        </a:rPr>
                        <a:t>Daylight &amp; Seasonal Patterns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8"/>
                        </a:rPr>
                        <a:t>Why do you have to go to bed early in the summer?</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1-ESS1-2.</a:t>
                      </a:r>
                      <a:r>
                        <a:rPr lang="en" sz="800">
                          <a:solidFill>
                            <a:schemeClr val="dk1"/>
                          </a:solidFill>
                          <a:highlight>
                            <a:srgbClr val="FFFFFF"/>
                          </a:highlight>
                          <a:latin typeface="Poppins"/>
                          <a:ea typeface="Poppins"/>
                          <a:cs typeface="Poppins"/>
                          <a:sym typeface="Poppins"/>
                        </a:rPr>
                        <a:t> Make observations at different times of year to relate the amount of daylight to the time of year.</a:t>
                      </a:r>
                      <a:endParaRPr sz="800">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ESS1.B: </a:t>
                      </a:r>
                      <a:r>
                        <a:rPr lang="en" sz="800">
                          <a:solidFill>
                            <a:schemeClr val="dk1"/>
                          </a:solidFill>
                          <a:latin typeface="Poppins"/>
                          <a:ea typeface="Poppins"/>
                          <a:cs typeface="Poppins"/>
                          <a:sym typeface="Poppins"/>
                        </a:rPr>
                        <a:t>Earth and the Solar System</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r>
            </a:tbl>
          </a:graphicData>
        </a:graphic>
      </p:graphicFrame>
      <p:sp>
        <p:nvSpPr>
          <p:cNvPr id="432" name="Google Shape;432;p50"/>
          <p:cNvSpPr/>
          <p:nvPr/>
        </p:nvSpPr>
        <p:spPr>
          <a:xfrm>
            <a:off x="457200" y="2980944"/>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433" name="Google Shape;433;p50"/>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434" name="Google Shape;434;p50"/>
          <p:cNvSpPr/>
          <p:nvPr/>
        </p:nvSpPr>
        <p:spPr>
          <a:xfrm>
            <a:off x="457200" y="402336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1">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435" name="Google Shape;435;p50"/>
          <p:cNvSpPr/>
          <p:nvPr/>
        </p:nvSpPr>
        <p:spPr>
          <a:xfrm>
            <a:off x="459600" y="480969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2">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436" name="Google Shape;436;p50"/>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437" name="Google Shape;437;p50"/>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38" name="Google Shape;438;p5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Earth &amp; Space Science</a:t>
            </a:r>
            <a:endParaRPr sz="1200">
              <a:latin typeface="Poppins"/>
              <a:ea typeface="Poppins"/>
              <a:cs typeface="Poppins"/>
              <a:sym typeface="Poppins"/>
            </a:endParaRPr>
          </a:p>
        </p:txBody>
      </p:sp>
      <p:sp>
        <p:nvSpPr>
          <p:cNvPr id="439" name="Google Shape;439;p50"/>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0" name="Google Shape;440;p50"/>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3">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441" name="Google Shape;441;p50"/>
          <p:cNvPicPr preferRelativeResize="0"/>
          <p:nvPr/>
        </p:nvPicPr>
        <p:blipFill rotWithShape="1">
          <a:blip r:embed="rId24">
            <a:alphaModFix/>
          </a:blip>
          <a:srcRect b="1663" l="0" r="0" t="1663"/>
          <a:stretch/>
        </p:blipFill>
        <p:spPr>
          <a:xfrm>
            <a:off x="7953375" y="305775"/>
            <a:ext cx="1647825" cy="209550"/>
          </a:xfrm>
          <a:prstGeom prst="rect">
            <a:avLst/>
          </a:prstGeom>
          <a:noFill/>
          <a:ln>
            <a:noFill/>
          </a:ln>
        </p:spPr>
      </p:pic>
      <p:grpSp>
        <p:nvGrpSpPr>
          <p:cNvPr id="442" name="Google Shape;442;p50"/>
          <p:cNvGrpSpPr/>
          <p:nvPr/>
        </p:nvGrpSpPr>
        <p:grpSpPr>
          <a:xfrm>
            <a:off x="527725" y="667512"/>
            <a:ext cx="1684375" cy="117000"/>
            <a:chOff x="527725" y="667512"/>
            <a:chExt cx="1684375" cy="117000"/>
          </a:xfrm>
        </p:grpSpPr>
        <p:sp>
          <p:nvSpPr>
            <p:cNvPr id="443" name="Google Shape;443;p50"/>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5">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444" name="Google Shape;444;p50">
              <a:hlinkClick action="ppaction://hlinksldjump" r:id="rId26"/>
            </p:cNvPr>
            <p:cNvPicPr preferRelativeResize="0"/>
            <p:nvPr/>
          </p:nvPicPr>
          <p:blipFill rotWithShape="1">
            <a:blip r:embed="rId27">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1"/>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50" name="Google Shape;450;p5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a:t>
            </a:r>
            <a:r>
              <a:rPr lang="en" sz="1200">
                <a:solidFill>
                  <a:schemeClr val="dk1"/>
                </a:solidFill>
                <a:latin typeface="Poppins"/>
                <a:ea typeface="Poppins"/>
                <a:cs typeface="Poppins"/>
                <a:sym typeface="Poppins"/>
              </a:rPr>
              <a:t>Earth &amp; Space Science</a:t>
            </a:r>
            <a:endParaRPr sz="1200">
              <a:latin typeface="Poppins"/>
              <a:ea typeface="Poppins"/>
              <a:cs typeface="Poppins"/>
              <a:sym typeface="Poppins"/>
            </a:endParaRPr>
          </a:p>
        </p:txBody>
      </p:sp>
      <p:pic>
        <p:nvPicPr>
          <p:cNvPr id="451" name="Google Shape;451;p51"/>
          <p:cNvPicPr preferRelativeResize="0"/>
          <p:nvPr/>
        </p:nvPicPr>
        <p:blipFill rotWithShape="1">
          <a:blip r:embed="rId3">
            <a:alphaModFix/>
          </a:blip>
          <a:srcRect b="14598" l="0" r="0" t="14605"/>
          <a:stretch/>
        </p:blipFill>
        <p:spPr>
          <a:xfrm>
            <a:off x="438900" y="4256475"/>
            <a:ext cx="982600" cy="797075"/>
          </a:xfrm>
          <a:prstGeom prst="rect">
            <a:avLst/>
          </a:prstGeom>
          <a:noFill/>
          <a:ln>
            <a:noFill/>
          </a:ln>
        </p:spPr>
      </p:pic>
      <p:pic>
        <p:nvPicPr>
          <p:cNvPr id="452" name="Google Shape;452;p51"/>
          <p:cNvPicPr preferRelativeResize="0"/>
          <p:nvPr/>
        </p:nvPicPr>
        <p:blipFill rotWithShape="1">
          <a:blip r:embed="rId4">
            <a:alphaModFix/>
          </a:blip>
          <a:srcRect b="0" l="28392" r="28392" t="0"/>
          <a:stretch/>
        </p:blipFill>
        <p:spPr>
          <a:xfrm>
            <a:off x="457200" y="2980950"/>
            <a:ext cx="982600" cy="1280150"/>
          </a:xfrm>
          <a:prstGeom prst="rect">
            <a:avLst/>
          </a:prstGeom>
          <a:noFill/>
          <a:ln>
            <a:noFill/>
          </a:ln>
        </p:spPr>
      </p:pic>
      <p:pic>
        <p:nvPicPr>
          <p:cNvPr id="453" name="Google Shape;453;p51"/>
          <p:cNvPicPr preferRelativeResize="0"/>
          <p:nvPr/>
        </p:nvPicPr>
        <p:blipFill rotWithShape="1">
          <a:blip r:embed="rId5">
            <a:alphaModFix/>
          </a:blip>
          <a:srcRect b="9763" l="0" r="0" t="9755"/>
          <a:stretch/>
        </p:blipFill>
        <p:spPr>
          <a:xfrm>
            <a:off x="457200" y="2066550"/>
            <a:ext cx="982600" cy="914401"/>
          </a:xfrm>
          <a:prstGeom prst="rect">
            <a:avLst/>
          </a:prstGeom>
          <a:noFill/>
          <a:ln>
            <a:noFill/>
          </a:ln>
        </p:spPr>
      </p:pic>
      <p:graphicFrame>
        <p:nvGraphicFramePr>
          <p:cNvPr id="454" name="Google Shape;454;p51"/>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759900"/>
                <a:gridCol w="1386200"/>
                <a:gridCol w="1311550"/>
                <a:gridCol w="139447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6"/>
                        </a:rPr>
                        <a:t>Moon Phases &amp;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7"/>
                        </a:rPr>
                        <a:t>When can you see the full moon?</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1-ESS1-1. </a:t>
                      </a:r>
                      <a:r>
                        <a:rPr lang="en" sz="800">
                          <a:solidFill>
                            <a:schemeClr val="dk1"/>
                          </a:solidFill>
                          <a:highlight>
                            <a:srgbClr val="EAEADF"/>
                          </a:highlight>
                          <a:latin typeface="Poppins"/>
                          <a:ea typeface="Poppins"/>
                          <a:cs typeface="Poppins"/>
                          <a:sym typeface="Poppins"/>
                        </a:rPr>
                        <a:t>Use observations of the sun, moon, and stars to describe patterns that can be predicted.</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ESS1.A: </a:t>
                      </a:r>
                      <a:r>
                        <a:rPr lang="en" sz="800">
                          <a:solidFill>
                            <a:schemeClr val="dk1"/>
                          </a:solidFill>
                          <a:latin typeface="Poppins"/>
                          <a:ea typeface="Poppins"/>
                          <a:cs typeface="Poppins"/>
                          <a:sym typeface="Poppins"/>
                        </a:rPr>
                        <a:t>The Universe and its Stars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Stars &amp; Daily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Why do stars come out at night?</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1-ESS1-1. </a:t>
                      </a:r>
                      <a:r>
                        <a:rPr lang="en" sz="800">
                          <a:solidFill>
                            <a:schemeClr val="dk1"/>
                          </a:solidFill>
                          <a:highlight>
                            <a:srgbClr val="FFFFFF"/>
                          </a:highlight>
                          <a:latin typeface="Poppins"/>
                          <a:ea typeface="Poppins"/>
                          <a:cs typeface="Poppins"/>
                          <a:sym typeface="Poppins"/>
                        </a:rPr>
                        <a:t>Use observations of the sun, moon, and stars to describe patterns that can be predicted.</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Developing and Using Models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ESS1.A: </a:t>
                      </a:r>
                      <a:r>
                        <a:rPr lang="en" sz="800">
                          <a:solidFill>
                            <a:schemeClr val="dk1"/>
                          </a:solidFill>
                          <a:latin typeface="Poppins"/>
                          <a:ea typeface="Poppins"/>
                          <a:cs typeface="Poppins"/>
                          <a:sym typeface="Poppins"/>
                        </a:rPr>
                        <a:t>The Universe and its Stars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0"/>
                        </a:rPr>
                        <a:t>📖 </a:t>
                      </a:r>
                      <a:r>
                        <a:rPr b="1" lang="en" sz="800">
                          <a:solidFill>
                            <a:schemeClr val="hlink"/>
                          </a:solidFill>
                          <a:uFill>
                            <a:noFill/>
                          </a:uFill>
                          <a:latin typeface="Poppins"/>
                          <a:ea typeface="Poppins"/>
                          <a:cs typeface="Poppins"/>
                          <a:sym typeface="Poppins"/>
                          <a:hlinkClick r:id="rId11"/>
                        </a:rPr>
                        <a:t>Stars &amp; Seasonal Patterns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2"/>
                        </a:rPr>
                        <a:t>How can stars help you if you get lost?</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1-ESS1-1. </a:t>
                      </a:r>
                      <a:r>
                        <a:rPr lang="en" sz="800">
                          <a:solidFill>
                            <a:schemeClr val="dk1"/>
                          </a:solidFill>
                          <a:highlight>
                            <a:srgbClr val="EAEADF"/>
                          </a:highlight>
                          <a:latin typeface="Poppins"/>
                          <a:ea typeface="Poppins"/>
                          <a:cs typeface="Poppins"/>
                          <a:sym typeface="Poppins"/>
                        </a:rPr>
                        <a:t>Use observations of the sun, moon, and stars to describe patterns that can be predicted.</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ESS1.A: </a:t>
                      </a:r>
                      <a:r>
                        <a:rPr lang="en" sz="800">
                          <a:solidFill>
                            <a:schemeClr val="dk1"/>
                          </a:solidFill>
                          <a:latin typeface="Poppins"/>
                          <a:ea typeface="Poppins"/>
                          <a:cs typeface="Poppins"/>
                          <a:sym typeface="Poppins"/>
                        </a:rPr>
                        <a:t>The Universe and its Stars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455" name="Google Shape;455;p51"/>
          <p:cNvSpPr/>
          <p:nvPr/>
        </p:nvSpPr>
        <p:spPr>
          <a:xfrm>
            <a:off x="457200" y="2991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456" name="Google Shape;456;p51"/>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4">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457" name="Google Shape;457;p51"/>
          <p:cNvSpPr/>
          <p:nvPr/>
        </p:nvSpPr>
        <p:spPr>
          <a:xfrm>
            <a:off x="457200" y="426415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458" name="Google Shape;458;p51"/>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16"/>
              </a:rPr>
              <a:t>Night Patterns </a:t>
            </a:r>
            <a:r>
              <a:rPr lang="en" sz="1200">
                <a:solidFill>
                  <a:schemeClr val="hlink"/>
                </a:solidFill>
                <a:uFill>
                  <a:noFill/>
                </a:uFill>
                <a:latin typeface="Poppins"/>
                <a:ea typeface="Poppins"/>
                <a:cs typeface="Poppins"/>
                <a:sym typeface="Poppins"/>
                <a:hlinkClick r:id="rId17"/>
              </a:rPr>
              <a:t>(Moon &amp; Stars)</a:t>
            </a:r>
            <a:endParaRPr b="1">
              <a:latin typeface="Poppins"/>
              <a:ea typeface="Poppins"/>
              <a:cs typeface="Poppins"/>
              <a:sym typeface="Poppins"/>
            </a:endParaRPr>
          </a:p>
        </p:txBody>
      </p:sp>
      <p:sp>
        <p:nvSpPr>
          <p:cNvPr id="459" name="Google Shape;459;p51"/>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460" name="Google Shape;460;p51"/>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1" name="Google Shape;461;p51"/>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462" name="Google Shape;462;p51"/>
          <p:cNvPicPr preferRelativeResize="0"/>
          <p:nvPr/>
        </p:nvPicPr>
        <p:blipFill rotWithShape="1">
          <a:blip r:embed="rId19">
            <a:alphaModFix/>
          </a:blip>
          <a:srcRect b="1663" l="0" r="0" t="1663"/>
          <a:stretch/>
        </p:blipFill>
        <p:spPr>
          <a:xfrm>
            <a:off x="7953375" y="305775"/>
            <a:ext cx="1647825" cy="209550"/>
          </a:xfrm>
          <a:prstGeom prst="rect">
            <a:avLst/>
          </a:prstGeom>
          <a:noFill/>
          <a:ln>
            <a:noFill/>
          </a:ln>
        </p:spPr>
      </p:pic>
      <p:grpSp>
        <p:nvGrpSpPr>
          <p:cNvPr id="463" name="Google Shape;463;p51"/>
          <p:cNvGrpSpPr/>
          <p:nvPr/>
        </p:nvGrpSpPr>
        <p:grpSpPr>
          <a:xfrm>
            <a:off x="527725" y="667512"/>
            <a:ext cx="1684375" cy="117000"/>
            <a:chOff x="527725" y="667512"/>
            <a:chExt cx="1684375" cy="117000"/>
          </a:xfrm>
        </p:grpSpPr>
        <p:sp>
          <p:nvSpPr>
            <p:cNvPr id="464" name="Google Shape;464;p51"/>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0">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465" name="Google Shape;465;p51">
              <a:hlinkClick action="ppaction://hlinksldjump" r:id="rId21"/>
            </p:cNvPr>
            <p:cNvPicPr preferRelativeResize="0"/>
            <p:nvPr/>
          </p:nvPicPr>
          <p:blipFill rotWithShape="1">
            <a:blip r:embed="rId22">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2"/>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71" name="Google Shape;471;p5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Physical Science</a:t>
            </a:r>
            <a:endParaRPr sz="1200">
              <a:latin typeface="Poppins"/>
              <a:ea typeface="Poppins"/>
              <a:cs typeface="Poppins"/>
              <a:sym typeface="Poppins"/>
            </a:endParaRPr>
          </a:p>
        </p:txBody>
      </p:sp>
      <p:pic>
        <p:nvPicPr>
          <p:cNvPr id="472" name="Google Shape;472;p52"/>
          <p:cNvPicPr preferRelativeResize="0"/>
          <p:nvPr/>
        </p:nvPicPr>
        <p:blipFill rotWithShape="1">
          <a:blip r:embed="rId3">
            <a:alphaModFix/>
          </a:blip>
          <a:srcRect b="0" l="0" r="0" t="0"/>
          <a:stretch/>
        </p:blipFill>
        <p:spPr>
          <a:xfrm>
            <a:off x="457200" y="4546000"/>
            <a:ext cx="914400" cy="914400"/>
          </a:xfrm>
          <a:prstGeom prst="rect">
            <a:avLst/>
          </a:prstGeom>
          <a:noFill/>
          <a:ln>
            <a:noFill/>
          </a:ln>
        </p:spPr>
      </p:pic>
      <p:pic>
        <p:nvPicPr>
          <p:cNvPr id="473" name="Google Shape;473;p52"/>
          <p:cNvPicPr preferRelativeResize="0"/>
          <p:nvPr/>
        </p:nvPicPr>
        <p:blipFill rotWithShape="1">
          <a:blip r:embed="rId4">
            <a:alphaModFix/>
          </a:blip>
          <a:srcRect b="9677" l="0" r="0" t="9677"/>
          <a:stretch/>
        </p:blipFill>
        <p:spPr>
          <a:xfrm>
            <a:off x="457200" y="3753550"/>
            <a:ext cx="982600" cy="812800"/>
          </a:xfrm>
          <a:prstGeom prst="rect">
            <a:avLst/>
          </a:prstGeom>
          <a:noFill/>
          <a:ln>
            <a:noFill/>
          </a:ln>
        </p:spPr>
      </p:pic>
      <p:pic>
        <p:nvPicPr>
          <p:cNvPr id="474" name="Google Shape;474;p52"/>
          <p:cNvPicPr preferRelativeResize="0"/>
          <p:nvPr/>
        </p:nvPicPr>
        <p:blipFill rotWithShape="1">
          <a:blip r:embed="rId5">
            <a:alphaModFix/>
          </a:blip>
          <a:srcRect b="3471" l="0" r="0" t="3471"/>
          <a:stretch/>
        </p:blipFill>
        <p:spPr>
          <a:xfrm>
            <a:off x="457200" y="2915350"/>
            <a:ext cx="914400" cy="859000"/>
          </a:xfrm>
          <a:prstGeom prst="rect">
            <a:avLst/>
          </a:prstGeom>
          <a:noFill/>
          <a:ln>
            <a:noFill/>
          </a:ln>
        </p:spPr>
      </p:pic>
      <p:pic>
        <p:nvPicPr>
          <p:cNvPr id="475" name="Google Shape;475;p52"/>
          <p:cNvPicPr preferRelativeResize="0"/>
          <p:nvPr/>
        </p:nvPicPr>
        <p:blipFill rotWithShape="1">
          <a:blip r:embed="rId6">
            <a:alphaModFix/>
          </a:blip>
          <a:srcRect b="3471" l="0" r="0" t="3471"/>
          <a:stretch/>
        </p:blipFill>
        <p:spPr>
          <a:xfrm>
            <a:off x="457200" y="2066550"/>
            <a:ext cx="982600" cy="859000"/>
          </a:xfrm>
          <a:prstGeom prst="rect">
            <a:avLst/>
          </a:prstGeom>
          <a:noFill/>
          <a:ln>
            <a:noFill/>
          </a:ln>
        </p:spPr>
      </p:pic>
      <p:sp>
        <p:nvSpPr>
          <p:cNvPr id="476" name="Google Shape;476;p5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7"/>
              </a:rPr>
              <a:t>Light, Sound, &amp; Communication </a:t>
            </a:r>
            <a:r>
              <a:rPr lang="en" sz="1200">
                <a:solidFill>
                  <a:schemeClr val="hlink"/>
                </a:solidFill>
                <a:uFill>
                  <a:noFill/>
                </a:uFill>
                <a:latin typeface="Poppins"/>
                <a:ea typeface="Poppins"/>
                <a:cs typeface="Poppins"/>
                <a:sym typeface="Poppins"/>
                <a:hlinkClick r:id="rId8"/>
              </a:rPr>
              <a:t>(Lights &amp; Sounds)</a:t>
            </a:r>
            <a:r>
              <a:rPr b="1" lang="en">
                <a:latin typeface="Poppins"/>
                <a:ea typeface="Poppins"/>
                <a:cs typeface="Poppins"/>
                <a:sym typeface="Poppins"/>
              </a:rPr>
              <a:t> </a:t>
            </a:r>
            <a:r>
              <a:rPr lang="en" sz="1200">
                <a:solidFill>
                  <a:schemeClr val="dk1"/>
                </a:solidFill>
                <a:latin typeface="Poppins"/>
                <a:ea typeface="Poppins"/>
                <a:cs typeface="Poppins"/>
                <a:sym typeface="Poppins"/>
              </a:rPr>
              <a:t>• Page 1 of 2</a:t>
            </a:r>
            <a:endParaRPr b="1">
              <a:latin typeface="Poppins"/>
              <a:ea typeface="Poppins"/>
              <a:cs typeface="Poppins"/>
              <a:sym typeface="Poppins"/>
            </a:endParaRPr>
          </a:p>
        </p:txBody>
      </p:sp>
      <p:graphicFrame>
        <p:nvGraphicFramePr>
          <p:cNvPr id="477" name="Google Shape;477;p52"/>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518725"/>
                <a:gridCol w="2587175"/>
                <a:gridCol w="1419075"/>
                <a:gridCol w="1306450"/>
                <a:gridCol w="1398175"/>
              </a:tblGrid>
              <a:tr h="4524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8483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9">
                            <a:extLst>
                              <a:ext uri="{A12FA001-AC4F-418D-AE19-62706E023703}">
                                <ahyp:hlinkClr val="tx"/>
                              </a:ext>
                            </a:extLst>
                          </a:hlinkClick>
                        </a:rPr>
                        <a:t>Sounds &amp; Vibrations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How do they make silly sounds in cartoons?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1-PS4-1. </a:t>
                      </a:r>
                      <a:r>
                        <a:rPr lang="en" sz="800">
                          <a:solidFill>
                            <a:schemeClr val="dk1"/>
                          </a:solidFill>
                          <a:highlight>
                            <a:srgbClr val="EAEADF"/>
                          </a:highlight>
                          <a:latin typeface="Poppins"/>
                          <a:ea typeface="Poppins"/>
                          <a:cs typeface="Poppins"/>
                          <a:sym typeface="Poppins"/>
                        </a:rPr>
                        <a:t>Plan and conduct investigations to provide evidence that vibrating materials can make sound and that sound can make materials vibrate.</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PS4.A: </a:t>
                      </a:r>
                      <a:r>
                        <a:rPr lang="en" sz="800">
                          <a:solidFill>
                            <a:schemeClr val="dk1"/>
                          </a:solidFill>
                          <a:latin typeface="Poppins"/>
                          <a:ea typeface="Poppins"/>
                          <a:cs typeface="Poppins"/>
                          <a:sym typeface="Poppins"/>
                        </a:rPr>
                        <a:t>Wave Properties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8483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uFill>
                            <a:noFill/>
                          </a:uFill>
                          <a:latin typeface="Poppins"/>
                          <a:ea typeface="Poppins"/>
                          <a:cs typeface="Poppins"/>
                          <a:sym typeface="Poppins"/>
                          <a:hlinkClick r:id="rId10">
                            <a:extLst>
                              <a:ext uri="{A12FA001-AC4F-418D-AE19-62706E023703}">
                                <ahyp:hlinkClr val="tx"/>
                              </a:ext>
                            </a:extLst>
                          </a:hlinkClick>
                        </a:rPr>
                        <a:t>Sounds &amp; Vibrations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Where do sounds come from?</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Foundational for 1-PS4-1. </a:t>
                      </a:r>
                      <a:r>
                        <a:rPr lang="en" sz="800">
                          <a:solidFill>
                            <a:schemeClr val="dk1"/>
                          </a:solidFill>
                          <a:highlight>
                            <a:srgbClr val="FFFFFF"/>
                          </a:highlight>
                          <a:latin typeface="Poppins"/>
                          <a:ea typeface="Poppins"/>
                          <a:cs typeface="Poppins"/>
                          <a:sym typeface="Poppins"/>
                        </a:rPr>
                        <a:t>Plan and conduct investigations to provide evidence that vibrating materials can make sound and that sound can make materials vibrate.</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PS4.A: </a:t>
                      </a:r>
                      <a:r>
                        <a:rPr lang="en" sz="800">
                          <a:solidFill>
                            <a:schemeClr val="dk1"/>
                          </a:solidFill>
                          <a:latin typeface="Poppins"/>
                          <a:ea typeface="Poppins"/>
                          <a:cs typeface="Poppins"/>
                          <a:sym typeface="Poppins"/>
                        </a:rPr>
                        <a:t>Wave Properties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352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11">
                            <a:extLst>
                              <a:ext uri="{A12FA001-AC4F-418D-AE19-62706E023703}">
                                <ahyp:hlinkClr val="tx"/>
                              </a:ext>
                            </a:extLst>
                          </a:hlinkClick>
                        </a:rPr>
                        <a:t>Light, Materials, Transparent &amp; Opaque</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What if there were no windows?</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1-PS4-3. </a:t>
                      </a:r>
                      <a:r>
                        <a:rPr lang="en" sz="800">
                          <a:solidFill>
                            <a:schemeClr val="dk1"/>
                          </a:solidFill>
                          <a:highlight>
                            <a:srgbClr val="EAEADF"/>
                          </a:highlight>
                          <a:latin typeface="Poppins"/>
                          <a:ea typeface="Poppins"/>
                          <a:cs typeface="Poppins"/>
                          <a:sym typeface="Poppins"/>
                        </a:rPr>
                        <a:t>Plan and conduct an investigation to determine the effect of placing objects made with different materials in the path of a beam of light.</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PS4.B: </a:t>
                      </a:r>
                      <a:r>
                        <a:rPr lang="en" sz="800">
                          <a:solidFill>
                            <a:schemeClr val="dk1"/>
                          </a:solidFill>
                          <a:latin typeface="Poppins"/>
                          <a:ea typeface="Poppins"/>
                          <a:cs typeface="Poppins"/>
                          <a:sym typeface="Poppins"/>
                        </a:rPr>
                        <a:t>Electromagnetic Radiation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8483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uFill>
                            <a:noFill/>
                          </a:uFill>
                          <a:latin typeface="Poppins"/>
                          <a:ea typeface="Poppins"/>
                          <a:cs typeface="Poppins"/>
                          <a:sym typeface="Poppins"/>
                          <a:hlinkClick r:id="rId12">
                            <a:extLst>
                              <a:ext uri="{A12FA001-AC4F-418D-AE19-62706E023703}">
                                <ahyp:hlinkClr val="tx"/>
                              </a:ext>
                            </a:extLst>
                          </a:hlinkClick>
                        </a:rPr>
                        <a:t>Light &amp; Illumination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Can you see in the dark?</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1-PS4-2. </a:t>
                      </a:r>
                      <a:r>
                        <a:rPr lang="en" sz="800">
                          <a:solidFill>
                            <a:schemeClr val="dk1"/>
                          </a:solidFill>
                          <a:highlight>
                            <a:srgbClr val="FFFFFF"/>
                          </a:highlight>
                          <a:latin typeface="Poppins"/>
                          <a:ea typeface="Poppins"/>
                          <a:cs typeface="Poppins"/>
                          <a:sym typeface="Poppins"/>
                        </a:rPr>
                        <a:t>Make observations to construct an evidence-based account that objects can be seen only when illuminated.</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PS4.B: </a:t>
                      </a:r>
                      <a:r>
                        <a:rPr lang="en" sz="800">
                          <a:solidFill>
                            <a:schemeClr val="dk1"/>
                          </a:solidFill>
                          <a:latin typeface="Poppins"/>
                          <a:ea typeface="Poppins"/>
                          <a:cs typeface="Poppins"/>
                          <a:sym typeface="Poppins"/>
                        </a:rPr>
                        <a:t>Electromagnetic Radiation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58700">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478" name="Google Shape;478;p52"/>
          <p:cNvSpPr/>
          <p:nvPr/>
        </p:nvSpPr>
        <p:spPr>
          <a:xfrm>
            <a:off x="457200" y="292608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479" name="Google Shape;479;p52"/>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4">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480" name="Google Shape;480;p52"/>
          <p:cNvSpPr/>
          <p:nvPr/>
        </p:nvSpPr>
        <p:spPr>
          <a:xfrm>
            <a:off x="457200" y="376732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481" name="Google Shape;481;p52"/>
          <p:cNvSpPr/>
          <p:nvPr/>
        </p:nvSpPr>
        <p:spPr>
          <a:xfrm>
            <a:off x="457200" y="4562856"/>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482" name="Google Shape;482;p52"/>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483" name="Google Shape;483;p52"/>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4" name="Google Shape;484;p52"/>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485" name="Google Shape;485;p52"/>
          <p:cNvPicPr preferRelativeResize="0"/>
          <p:nvPr/>
        </p:nvPicPr>
        <p:blipFill rotWithShape="1">
          <a:blip r:embed="rId18">
            <a:alphaModFix/>
          </a:blip>
          <a:srcRect b="1663" l="0" r="0" t="1663"/>
          <a:stretch/>
        </p:blipFill>
        <p:spPr>
          <a:xfrm>
            <a:off x="7953375" y="305775"/>
            <a:ext cx="1647825" cy="209550"/>
          </a:xfrm>
          <a:prstGeom prst="rect">
            <a:avLst/>
          </a:prstGeom>
          <a:noFill/>
          <a:ln>
            <a:noFill/>
          </a:ln>
        </p:spPr>
      </p:pic>
      <p:grpSp>
        <p:nvGrpSpPr>
          <p:cNvPr id="486" name="Google Shape;486;p52"/>
          <p:cNvGrpSpPr/>
          <p:nvPr/>
        </p:nvGrpSpPr>
        <p:grpSpPr>
          <a:xfrm>
            <a:off x="527725" y="667512"/>
            <a:ext cx="1684375" cy="117000"/>
            <a:chOff x="527725" y="667512"/>
            <a:chExt cx="1684375" cy="117000"/>
          </a:xfrm>
        </p:grpSpPr>
        <p:sp>
          <p:nvSpPr>
            <p:cNvPr id="487" name="Google Shape;487;p52"/>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9">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488" name="Google Shape;488;p52">
              <a:hlinkClick action="ppaction://hlinksldjump" r:id="rId20"/>
            </p:cNvPr>
            <p:cNvPicPr preferRelativeResize="0"/>
            <p:nvPr/>
          </p:nvPicPr>
          <p:blipFill rotWithShape="1">
            <a:blip r:embed="rId21">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53"/>
          <p:cNvPicPr preferRelativeResize="0"/>
          <p:nvPr/>
        </p:nvPicPr>
        <p:blipFill rotWithShape="1">
          <a:blip r:embed="rId3">
            <a:alphaModFix/>
          </a:blip>
          <a:srcRect b="0" l="41873" r="12264" t="0"/>
          <a:stretch/>
        </p:blipFill>
        <p:spPr>
          <a:xfrm>
            <a:off x="448050" y="2077200"/>
            <a:ext cx="944343" cy="1158227"/>
          </a:xfrm>
          <a:prstGeom prst="rect">
            <a:avLst/>
          </a:prstGeom>
          <a:noFill/>
          <a:ln>
            <a:noFill/>
          </a:ln>
        </p:spPr>
      </p:pic>
      <p:pic>
        <p:nvPicPr>
          <p:cNvPr id="494" name="Google Shape;494;p53"/>
          <p:cNvPicPr preferRelativeResize="0"/>
          <p:nvPr/>
        </p:nvPicPr>
        <p:blipFill rotWithShape="1">
          <a:blip r:embed="rId4">
            <a:alphaModFix/>
          </a:blip>
          <a:srcRect b="7250" l="0" r="0" t="7258"/>
          <a:stretch/>
        </p:blipFill>
        <p:spPr>
          <a:xfrm>
            <a:off x="448050" y="3246145"/>
            <a:ext cx="914400" cy="781725"/>
          </a:xfrm>
          <a:prstGeom prst="rect">
            <a:avLst/>
          </a:prstGeom>
          <a:noFill/>
          <a:ln>
            <a:noFill/>
          </a:ln>
        </p:spPr>
      </p:pic>
      <p:sp>
        <p:nvSpPr>
          <p:cNvPr id="495" name="Google Shape;495;p53"/>
          <p:cNvSpPr/>
          <p:nvPr/>
        </p:nvSpPr>
        <p:spPr>
          <a:xfrm>
            <a:off x="0" y="0"/>
            <a:ext cx="10080000" cy="914400"/>
          </a:xfrm>
          <a:prstGeom prst="rect">
            <a:avLst/>
          </a:prstGeom>
          <a:solidFill>
            <a:srgbClr val="FFDF4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96" name="Google Shape;496;p5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1st Grade • Physical Science</a:t>
            </a:r>
            <a:endParaRPr sz="1200">
              <a:latin typeface="Poppins"/>
              <a:ea typeface="Poppins"/>
              <a:cs typeface="Poppins"/>
              <a:sym typeface="Poppins"/>
            </a:endParaRPr>
          </a:p>
        </p:txBody>
      </p:sp>
      <p:sp>
        <p:nvSpPr>
          <p:cNvPr id="497" name="Google Shape;497;p5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5"/>
              </a:rPr>
              <a:t>Light, Sound, &amp; Communication </a:t>
            </a:r>
            <a:r>
              <a:rPr lang="en" sz="1200">
                <a:solidFill>
                  <a:schemeClr val="hlink"/>
                </a:solidFill>
                <a:uFill>
                  <a:noFill/>
                </a:uFill>
                <a:latin typeface="Poppins"/>
                <a:ea typeface="Poppins"/>
                <a:cs typeface="Poppins"/>
                <a:sym typeface="Poppins"/>
                <a:hlinkClick r:id="rId6"/>
              </a:rPr>
              <a:t>(Lights &amp; Sounds)</a:t>
            </a:r>
            <a:r>
              <a:rPr lang="en" sz="1200">
                <a:solidFill>
                  <a:schemeClr val="dk1"/>
                </a:solidFill>
                <a:latin typeface="Poppins"/>
                <a:ea typeface="Poppins"/>
                <a:cs typeface="Poppins"/>
                <a:sym typeface="Poppins"/>
              </a:rPr>
              <a:t> • Page 2 of 2</a:t>
            </a:r>
            <a:endParaRPr b="1">
              <a:latin typeface="Poppins"/>
              <a:ea typeface="Poppins"/>
              <a:cs typeface="Poppins"/>
              <a:sym typeface="Poppins"/>
            </a:endParaRPr>
          </a:p>
        </p:txBody>
      </p:sp>
      <p:graphicFrame>
        <p:nvGraphicFramePr>
          <p:cNvPr id="498" name="Google Shape;498;p53"/>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480625"/>
                <a:gridCol w="2739775"/>
                <a:gridCol w="1304575"/>
                <a:gridCol w="1306450"/>
                <a:gridCol w="139817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45700"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7">
                            <a:extLst>
                              <a:ext uri="{A12FA001-AC4F-418D-AE19-62706E023703}">
                                <ahyp:hlinkClr val="tx"/>
                              </a:ext>
                            </a:extLst>
                          </a:hlinkClick>
                        </a:rPr>
                        <a:t>Light, Communication,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lang="en" sz="800">
                          <a:solidFill>
                            <a:schemeClr val="dk1"/>
                          </a:solidFill>
                          <a:latin typeface="Poppins"/>
                          <a:ea typeface="Poppins"/>
                          <a:cs typeface="Poppins"/>
                          <a:sym typeface="Poppins"/>
                        </a:rPr>
                        <a:t>How could you send a secret message to someone far away?</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1-PS4-4. </a:t>
                      </a:r>
                      <a:r>
                        <a:rPr lang="en" sz="800">
                          <a:solidFill>
                            <a:schemeClr val="dk1"/>
                          </a:solidFill>
                          <a:highlight>
                            <a:srgbClr val="EAEADF"/>
                          </a:highlight>
                          <a:latin typeface="Poppins"/>
                          <a:ea typeface="Poppins"/>
                          <a:cs typeface="Poppins"/>
                          <a:sym typeface="Poppins"/>
                        </a:rPr>
                        <a:t>Use tools and materials to design and build a device that uses light or sound to solve the problem of communicating over a distance.</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K-2-ETS1-2. </a:t>
                      </a:r>
                      <a:r>
                        <a:rPr lang="en" sz="800">
                          <a:solidFill>
                            <a:schemeClr val="dk1"/>
                          </a:solidFill>
                          <a:highlight>
                            <a:srgbClr val="EAEADF"/>
                          </a:highlight>
                          <a:latin typeface="Poppins"/>
                          <a:ea typeface="Poppins"/>
                          <a:cs typeface="Poppins"/>
                          <a:sym typeface="Poppins"/>
                        </a:rPr>
                        <a:t>Develop a simple sketch, drawing, or physical model to illustrate how the shape of an object helps it function as needed to solve a given problem.</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PS4.C: </a:t>
                      </a:r>
                      <a:r>
                        <a:rPr lang="en" sz="800">
                          <a:solidFill>
                            <a:schemeClr val="dk1"/>
                          </a:solidFill>
                          <a:latin typeface="Poppins"/>
                          <a:ea typeface="Poppins"/>
                          <a:cs typeface="Poppins"/>
                          <a:sym typeface="Poppins"/>
                        </a:rPr>
                        <a:t>Information Technologies and Instrumentation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uFill>
                            <a:noFill/>
                          </a:uFill>
                          <a:latin typeface="Poppins"/>
                          <a:ea typeface="Poppins"/>
                          <a:cs typeface="Poppins"/>
                          <a:sym typeface="Poppins"/>
                          <a:hlinkClick r:id="rId8">
                            <a:extLst>
                              <a:ext uri="{A12FA001-AC4F-418D-AE19-62706E023703}">
                                <ahyp:hlinkClr val="tx"/>
                              </a:ext>
                            </a:extLst>
                          </a:hlinkClick>
                        </a:rPr>
                        <a:t>Lights, Sounds, &amp; Communication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How do boats find their way in the fog? </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Foundational for</a:t>
                      </a:r>
                      <a:r>
                        <a:rPr b="1" lang="en" sz="800">
                          <a:solidFill>
                            <a:schemeClr val="dk1"/>
                          </a:solidFill>
                          <a:highlight>
                            <a:srgbClr val="FFFFFF"/>
                          </a:highlight>
                          <a:latin typeface="Poppins"/>
                          <a:ea typeface="Poppins"/>
                          <a:cs typeface="Poppins"/>
                          <a:sym typeface="Poppins"/>
                        </a:rPr>
                        <a:t> 1-PS4-4. </a:t>
                      </a:r>
                      <a:r>
                        <a:rPr lang="en" sz="800">
                          <a:solidFill>
                            <a:schemeClr val="dk1"/>
                          </a:solidFill>
                          <a:highlight>
                            <a:srgbClr val="FFFFFF"/>
                          </a:highlight>
                          <a:latin typeface="Poppins"/>
                          <a:ea typeface="Poppins"/>
                          <a:cs typeface="Poppins"/>
                          <a:sym typeface="Poppins"/>
                        </a:rPr>
                        <a:t>Use tools and materials to design and build a device that uses light or sound to solve the problem of communicating over a distance.</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Obtaining, Evaluating, and Communicating Information</a:t>
                      </a:r>
                      <a:endParaRPr sz="800" strike="sngStrike">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PS4.C:</a:t>
                      </a:r>
                      <a:r>
                        <a:rPr lang="en" sz="800">
                          <a:solidFill>
                            <a:schemeClr val="dk1"/>
                          </a:solidFill>
                          <a:latin typeface="Poppins"/>
                          <a:ea typeface="Poppins"/>
                          <a:cs typeface="Poppins"/>
                          <a:sym typeface="Poppins"/>
                        </a:rPr>
                        <a:t> Information Technologies and Instrumentation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r>
            </a:tbl>
          </a:graphicData>
        </a:graphic>
      </p:graphicFrame>
      <p:sp>
        <p:nvSpPr>
          <p:cNvPr id="499" name="Google Shape;499;p53"/>
          <p:cNvSpPr/>
          <p:nvPr/>
        </p:nvSpPr>
        <p:spPr>
          <a:xfrm>
            <a:off x="457200" y="207719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9">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sp>
        <p:nvSpPr>
          <p:cNvPr id="500" name="Google Shape;500;p53"/>
          <p:cNvSpPr/>
          <p:nvPr/>
        </p:nvSpPr>
        <p:spPr>
          <a:xfrm>
            <a:off x="457200" y="3235416"/>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0">
                  <a:extLst>
                    <a:ext uri="{A12FA001-AC4F-418D-AE19-62706E023703}">
                      <ahyp:hlinkClr val="tx"/>
                    </a:ext>
                  </a:extLst>
                </a:hlinkClick>
              </a:rPr>
              <a:t>Lesson 6</a:t>
            </a:r>
            <a:endParaRPr b="1" sz="800">
              <a:solidFill>
                <a:schemeClr val="lt1"/>
              </a:solidFill>
              <a:latin typeface="Poppins"/>
              <a:ea typeface="Poppins"/>
              <a:cs typeface="Poppins"/>
              <a:sym typeface="Poppins"/>
            </a:endParaRPr>
          </a:p>
        </p:txBody>
      </p:sp>
      <p:sp>
        <p:nvSpPr>
          <p:cNvPr id="501" name="Google Shape;501;p53"/>
          <p:cNvSpPr txBox="1"/>
          <p:nvPr/>
        </p:nvSpPr>
        <p:spPr>
          <a:xfrm>
            <a:off x="7525512" y="6949440"/>
            <a:ext cx="2172000" cy="431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br>
              <a:rPr lang="en" sz="8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Read-Along Lesson</a:t>
            </a:r>
            <a:endParaRPr sz="800">
              <a:latin typeface="Poppins"/>
              <a:ea typeface="Poppins"/>
              <a:cs typeface="Poppins"/>
              <a:sym typeface="Poppins"/>
            </a:endParaRPr>
          </a:p>
        </p:txBody>
      </p:sp>
      <p:sp>
        <p:nvSpPr>
          <p:cNvPr id="502" name="Google Shape;502;p53"/>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3" name="Google Shape;503;p53"/>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1">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504" name="Google Shape;504;p53"/>
          <p:cNvPicPr preferRelativeResize="0"/>
          <p:nvPr/>
        </p:nvPicPr>
        <p:blipFill rotWithShape="1">
          <a:blip r:embed="rId12">
            <a:alphaModFix/>
          </a:blip>
          <a:srcRect b="1663" l="0" r="0" t="1663"/>
          <a:stretch/>
        </p:blipFill>
        <p:spPr>
          <a:xfrm>
            <a:off x="7953375" y="305775"/>
            <a:ext cx="1647825" cy="209550"/>
          </a:xfrm>
          <a:prstGeom prst="rect">
            <a:avLst/>
          </a:prstGeom>
          <a:noFill/>
          <a:ln>
            <a:noFill/>
          </a:ln>
        </p:spPr>
      </p:pic>
      <p:grpSp>
        <p:nvGrpSpPr>
          <p:cNvPr id="505" name="Google Shape;505;p53"/>
          <p:cNvGrpSpPr/>
          <p:nvPr/>
        </p:nvGrpSpPr>
        <p:grpSpPr>
          <a:xfrm>
            <a:off x="527725" y="667512"/>
            <a:ext cx="1684375" cy="117000"/>
            <a:chOff x="527725" y="667512"/>
            <a:chExt cx="1684375" cy="117000"/>
          </a:xfrm>
        </p:grpSpPr>
        <p:sp>
          <p:nvSpPr>
            <p:cNvPr id="506" name="Google Shape;506;p53"/>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3">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507" name="Google Shape;507;p53">
              <a:hlinkClick action="ppaction://hlinksldjump" r:id="rId14"/>
            </p:cNvPr>
            <p:cNvPicPr preferRelativeResize="0"/>
            <p:nvPr/>
          </p:nvPicPr>
          <p:blipFill rotWithShape="1">
            <a:blip r:embed="rId15">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grpSp>
        <p:nvGrpSpPr>
          <p:cNvPr id="513" name="Google Shape;513;p54"/>
          <p:cNvGrpSpPr/>
          <p:nvPr/>
        </p:nvGrpSpPr>
        <p:grpSpPr>
          <a:xfrm>
            <a:off x="4340650" y="1828800"/>
            <a:ext cx="1371600" cy="1371600"/>
            <a:chOff x="4371912" y="1828800"/>
            <a:chExt cx="1371600" cy="1371600"/>
          </a:xfrm>
        </p:grpSpPr>
        <p:pic>
          <p:nvPicPr>
            <p:cNvPr id="514" name="Google Shape;514;p54"/>
            <p:cNvPicPr preferRelativeResize="0"/>
            <p:nvPr/>
          </p:nvPicPr>
          <p:blipFill rotWithShape="1">
            <a:blip r:embed="rId3">
              <a:alphaModFix/>
            </a:blip>
            <a:srcRect b="7424" l="1381" r="0" t="6048"/>
            <a:stretch/>
          </p:blipFill>
          <p:spPr>
            <a:xfrm>
              <a:off x="4381362" y="1828800"/>
              <a:ext cx="1352700" cy="1371600"/>
            </a:xfrm>
            <a:prstGeom prst="ellipse">
              <a:avLst/>
            </a:prstGeom>
            <a:noFill/>
            <a:ln>
              <a:noFill/>
            </a:ln>
          </p:spPr>
        </p:pic>
        <p:sp>
          <p:nvSpPr>
            <p:cNvPr id="515" name="Google Shape;515;p54"/>
            <p:cNvSpPr/>
            <p:nvPr/>
          </p:nvSpPr>
          <p:spPr>
            <a:xfrm>
              <a:off x="4371912" y="182880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Erosion &amp; Earth’s Surface</a:t>
              </a:r>
              <a:endParaRPr sz="1200">
                <a:solidFill>
                  <a:schemeClr val="lt1"/>
                </a:solidFill>
                <a:latin typeface="Poppins"/>
                <a:ea typeface="Poppins"/>
                <a:cs typeface="Poppins"/>
                <a:sym typeface="Poppins"/>
              </a:endParaRPr>
            </a:p>
          </p:txBody>
        </p:sp>
      </p:grpSp>
      <p:graphicFrame>
        <p:nvGraphicFramePr>
          <p:cNvPr id="516" name="Google Shape;516;p54"/>
          <p:cNvGraphicFramePr/>
          <p:nvPr/>
        </p:nvGraphicFramePr>
        <p:xfrm>
          <a:off x="457200" y="3562759"/>
          <a:ext cx="3000000" cy="3000000"/>
        </p:xfrm>
        <a:graphic>
          <a:graphicData uri="http://schemas.openxmlformats.org/drawingml/2006/table">
            <a:tbl>
              <a:tblPr>
                <a:noFill/>
                <a:tableStyleId>{35F001AE-25DE-4A0F-B737-F835FF61FC73}</a:tableStyleId>
              </a:tblPr>
              <a:tblGrid>
                <a:gridCol w="1826875"/>
                <a:gridCol w="1826875"/>
                <a:gridCol w="1826875"/>
                <a:gridCol w="1826875"/>
                <a:gridCol w="1826875"/>
              </a:tblGrid>
              <a:tr h="348875">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4">
                            <a:extLst>
                              <a:ext uri="{A12FA001-AC4F-418D-AE19-62706E023703}">
                                <ahyp:hlinkClr val="tx"/>
                              </a:ext>
                            </a:extLst>
                          </a:hlinkClick>
                        </a:rPr>
                        <a:t>Page 19</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5">
                            <a:extLst>
                              <a:ext uri="{A12FA001-AC4F-418D-AE19-62706E023703}">
                                <ahyp:hlinkClr val="tx"/>
                              </a:ext>
                            </a:extLst>
                          </a:hlinkClick>
                        </a:rPr>
                        <a:t>Web Link</a:t>
                      </a:r>
                      <a:endParaRPr sz="10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6">
                            <a:extLst>
                              <a:ext uri="{A12FA001-AC4F-418D-AE19-62706E023703}">
                                <ahyp:hlinkClr val="tx"/>
                              </a:ext>
                            </a:extLst>
                          </a:hlinkClick>
                        </a:rPr>
                        <a:t>Page 20</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7">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8">
                            <a:extLst>
                              <a:ext uri="{A12FA001-AC4F-418D-AE19-62706E023703}">
                                <ahyp:hlinkClr val="tx"/>
                              </a:ext>
                            </a:extLst>
                          </a:hlinkClick>
                        </a:rPr>
                        <a:t>Page 21</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9">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0">
                            <a:extLst>
                              <a:ext uri="{A12FA001-AC4F-418D-AE19-62706E023703}">
                                <ahyp:hlinkClr val="tx"/>
                              </a:ext>
                            </a:extLst>
                          </a:hlinkClick>
                        </a:rPr>
                        <a:t>Page 23</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1">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2">
                            <a:extLst>
                              <a:ext uri="{A12FA001-AC4F-418D-AE19-62706E023703}">
                                <ahyp:hlinkClr val="tx"/>
                              </a:ext>
                            </a:extLst>
                          </a:hlinkClick>
                        </a:rPr>
                        <a:t>Page 24</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3">
                            <a:extLst>
                              <a:ext uri="{A12FA001-AC4F-418D-AE19-62706E023703}">
                                <ahyp:hlinkClr val="tx"/>
                              </a:ext>
                            </a:extLst>
                          </a:hlinkClick>
                        </a:rPr>
                        <a:t>Web Link</a:t>
                      </a:r>
                      <a:endParaRPr sz="1000">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656500">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strike="sngStrike">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2-LS4-1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K-2-ETS1-3</a:t>
                      </a:r>
                      <a:endParaRPr sz="800">
                        <a:solidFill>
                          <a:schemeClr val="dk1"/>
                        </a:solidFill>
                        <a:latin typeface="Poppins"/>
                        <a:ea typeface="Poppins"/>
                        <a:cs typeface="Poppins"/>
                        <a:sym typeface="Poppins"/>
                      </a:endParaRPr>
                    </a:p>
                  </a:txBody>
                  <a:tcPr marT="91425" marB="91425" marR="91425" marL="457200">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2-LS2-1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2-LS2-2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K-2-ETS1-3</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2-ESS1-1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2-ESS2-1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2-ESS2-2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2-ESS2-3</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K-2-ETS1-3</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2-PS1-1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2-PS1-2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2-PS1-3</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2-PS1-4</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K-2-ETS1-2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K-2-ETS1-3</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2-ESS2-3</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2-PS1-2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2-PS1-4</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656500">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4 Lessons &amp; Activities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4 Lesson Assessments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4 Extension Blocks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4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latin typeface="Poppins"/>
                        <a:ea typeface="Poppins"/>
                        <a:cs typeface="Poppins"/>
                        <a:sym typeface="Poppins"/>
                      </a:endParaRPr>
                    </a:p>
                  </a:txBody>
                  <a:tcPr marT="91425" marB="91425" marR="91425" marL="457200">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5">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4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6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6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4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bl>
          </a:graphicData>
        </a:graphic>
      </p:graphicFrame>
      <p:sp>
        <p:nvSpPr>
          <p:cNvPr id="517" name="Google Shape;517;p54"/>
          <p:cNvSpPr txBox="1"/>
          <p:nvPr/>
        </p:nvSpPr>
        <p:spPr>
          <a:xfrm>
            <a:off x="457200" y="1143000"/>
            <a:ext cx="913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All 2nd Grade </a:t>
            </a:r>
            <a:r>
              <a:rPr b="1" lang="en">
                <a:solidFill>
                  <a:schemeClr val="dk1"/>
                </a:solidFill>
                <a:uFill>
                  <a:noFill/>
                </a:uFill>
                <a:latin typeface="Poppins"/>
                <a:ea typeface="Poppins"/>
                <a:cs typeface="Poppins"/>
                <a:sym typeface="Poppins"/>
                <a:hlinkClick r:id="rId19">
                  <a:extLst>
                    <a:ext uri="{A12FA001-AC4F-418D-AE19-62706E023703}">
                      <ahyp:hlinkClr val="tx"/>
                    </a:ext>
                  </a:extLst>
                </a:hlinkClick>
              </a:rPr>
              <a:t>Units </a:t>
            </a:r>
            <a:r>
              <a:rPr lang="en">
                <a:solidFill>
                  <a:schemeClr val="dk1"/>
                </a:solidFill>
                <a:uFill>
                  <a:noFill/>
                </a:uFill>
                <a:latin typeface="Poppins"/>
                <a:ea typeface="Poppins"/>
                <a:cs typeface="Poppins"/>
                <a:sym typeface="Poppins"/>
                <a:hlinkClick r:id="rId20">
                  <a:extLst>
                    <a:ext uri="{A12FA001-AC4F-418D-AE19-62706E023703}">
                      <ahyp:hlinkClr val="tx"/>
                    </a:ext>
                  </a:extLst>
                </a:hlinkClick>
              </a:rPr>
              <a:t>• </a:t>
            </a:r>
            <a:r>
              <a:rPr lang="en" sz="1200">
                <a:latin typeface="Poppins"/>
                <a:ea typeface="Poppins"/>
                <a:cs typeface="Poppins"/>
                <a:sym typeface="Poppins"/>
              </a:rPr>
              <a:t>Units may be taught in any order</a:t>
            </a:r>
            <a:endParaRPr sz="1200">
              <a:latin typeface="Poppins"/>
              <a:ea typeface="Poppins"/>
              <a:cs typeface="Poppins"/>
              <a:sym typeface="Poppins"/>
            </a:endParaRPr>
          </a:p>
        </p:txBody>
      </p:sp>
      <p:grpSp>
        <p:nvGrpSpPr>
          <p:cNvPr id="518" name="Google Shape;518;p54"/>
          <p:cNvGrpSpPr/>
          <p:nvPr/>
        </p:nvGrpSpPr>
        <p:grpSpPr>
          <a:xfrm>
            <a:off x="687629" y="1828794"/>
            <a:ext cx="1371600" cy="1371600"/>
            <a:chOff x="916204" y="1837694"/>
            <a:chExt cx="1371600" cy="1371600"/>
          </a:xfrm>
        </p:grpSpPr>
        <p:pic>
          <p:nvPicPr>
            <p:cNvPr id="519" name="Google Shape;519;p54"/>
            <p:cNvPicPr preferRelativeResize="0"/>
            <p:nvPr/>
          </p:nvPicPr>
          <p:blipFill rotWithShape="1">
            <a:blip r:embed="rId21">
              <a:alphaModFix/>
            </a:blip>
            <a:srcRect b="5893" l="0" r="0" t="5884"/>
            <a:stretch/>
          </p:blipFill>
          <p:spPr>
            <a:xfrm>
              <a:off x="925654" y="1837694"/>
              <a:ext cx="1352700" cy="1371600"/>
            </a:xfrm>
            <a:prstGeom prst="ellipse">
              <a:avLst/>
            </a:prstGeom>
            <a:noFill/>
            <a:ln>
              <a:noFill/>
            </a:ln>
          </p:spPr>
        </p:pic>
        <p:sp>
          <p:nvSpPr>
            <p:cNvPr id="520" name="Google Shape;520;p54"/>
            <p:cNvSpPr/>
            <p:nvPr/>
          </p:nvSpPr>
          <p:spPr>
            <a:xfrm>
              <a:off x="916204" y="1837694"/>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521" name="Google Shape;521;p54"/>
            <p:cNvSpPr txBox="1"/>
            <p:nvPr/>
          </p:nvSpPr>
          <p:spPr>
            <a:xfrm>
              <a:off x="916204" y="2246444"/>
              <a:ext cx="1371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Animal Biodiversity &amp; Habitats</a:t>
              </a:r>
              <a:endParaRPr>
                <a:solidFill>
                  <a:schemeClr val="lt1"/>
                </a:solidFill>
              </a:endParaRPr>
            </a:p>
          </p:txBody>
        </p:sp>
      </p:grpSp>
      <p:grpSp>
        <p:nvGrpSpPr>
          <p:cNvPr id="522" name="Google Shape;522;p54"/>
          <p:cNvGrpSpPr/>
          <p:nvPr/>
        </p:nvGrpSpPr>
        <p:grpSpPr>
          <a:xfrm>
            <a:off x="2512321" y="1828813"/>
            <a:ext cx="1375236" cy="1371600"/>
            <a:chOff x="2512768" y="1828813"/>
            <a:chExt cx="1375236" cy="1371600"/>
          </a:xfrm>
        </p:grpSpPr>
        <p:pic>
          <p:nvPicPr>
            <p:cNvPr id="523" name="Google Shape;523;p54"/>
            <p:cNvPicPr preferRelativeResize="0"/>
            <p:nvPr/>
          </p:nvPicPr>
          <p:blipFill rotWithShape="1">
            <a:blip r:embed="rId22">
              <a:alphaModFix/>
            </a:blip>
            <a:srcRect b="5728" l="0" r="0" t="5737"/>
            <a:stretch/>
          </p:blipFill>
          <p:spPr>
            <a:xfrm>
              <a:off x="2522218" y="1828813"/>
              <a:ext cx="1352700" cy="1371600"/>
            </a:xfrm>
            <a:prstGeom prst="ellipse">
              <a:avLst/>
            </a:prstGeom>
            <a:noFill/>
            <a:ln>
              <a:noFill/>
            </a:ln>
          </p:spPr>
        </p:pic>
        <p:sp>
          <p:nvSpPr>
            <p:cNvPr id="524" name="Google Shape;524;p54"/>
            <p:cNvSpPr/>
            <p:nvPr/>
          </p:nvSpPr>
          <p:spPr>
            <a:xfrm>
              <a:off x="2512768" y="1828813"/>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525" name="Google Shape;525;p54"/>
            <p:cNvSpPr txBox="1"/>
            <p:nvPr/>
          </p:nvSpPr>
          <p:spPr>
            <a:xfrm>
              <a:off x="2516404" y="2237563"/>
              <a:ext cx="1371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Plant Growth &amp; Interactions</a:t>
              </a:r>
              <a:endParaRPr b="1" sz="1200">
                <a:solidFill>
                  <a:schemeClr val="lt1"/>
                </a:solidFill>
                <a:latin typeface="Poppins"/>
                <a:ea typeface="Poppins"/>
                <a:cs typeface="Poppins"/>
                <a:sym typeface="Poppins"/>
              </a:endParaRPr>
            </a:p>
          </p:txBody>
        </p:sp>
      </p:grpSp>
      <p:sp>
        <p:nvSpPr>
          <p:cNvPr id="526" name="Google Shape;526;p54"/>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527" name="Google Shape;527;p5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All Units at a Glance</a:t>
            </a:r>
            <a:endParaRPr sz="1200">
              <a:latin typeface="Poppins"/>
              <a:ea typeface="Poppins"/>
              <a:cs typeface="Poppins"/>
              <a:sym typeface="Poppins"/>
            </a:endParaRPr>
          </a:p>
        </p:txBody>
      </p:sp>
      <p:grpSp>
        <p:nvGrpSpPr>
          <p:cNvPr id="528" name="Google Shape;528;p54"/>
          <p:cNvGrpSpPr/>
          <p:nvPr/>
        </p:nvGrpSpPr>
        <p:grpSpPr>
          <a:xfrm>
            <a:off x="6165342" y="1828800"/>
            <a:ext cx="1379066" cy="1371600"/>
            <a:chOff x="5861738" y="1828800"/>
            <a:chExt cx="1379066" cy="1371600"/>
          </a:xfrm>
        </p:grpSpPr>
        <p:pic>
          <p:nvPicPr>
            <p:cNvPr id="529" name="Google Shape;529;p54"/>
            <p:cNvPicPr preferRelativeResize="0"/>
            <p:nvPr/>
          </p:nvPicPr>
          <p:blipFill rotWithShape="1">
            <a:blip r:embed="rId23">
              <a:alphaModFix/>
            </a:blip>
            <a:srcRect b="0" l="6316" r="6325" t="0"/>
            <a:stretch/>
          </p:blipFill>
          <p:spPr>
            <a:xfrm>
              <a:off x="5871188" y="1828800"/>
              <a:ext cx="1352700" cy="1371600"/>
            </a:xfrm>
            <a:prstGeom prst="ellipse">
              <a:avLst/>
            </a:prstGeom>
            <a:noFill/>
            <a:ln>
              <a:noFill/>
            </a:ln>
          </p:spPr>
        </p:pic>
        <p:sp>
          <p:nvSpPr>
            <p:cNvPr id="530" name="Google Shape;530;p54"/>
            <p:cNvSpPr/>
            <p:nvPr/>
          </p:nvSpPr>
          <p:spPr>
            <a:xfrm>
              <a:off x="5861738" y="182880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531" name="Google Shape;531;p54"/>
            <p:cNvSpPr txBox="1"/>
            <p:nvPr/>
          </p:nvSpPr>
          <p:spPr>
            <a:xfrm>
              <a:off x="5869204" y="2237550"/>
              <a:ext cx="1371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Material Properties</a:t>
              </a:r>
              <a:endParaRPr>
                <a:solidFill>
                  <a:schemeClr val="lt1"/>
                </a:solidFill>
              </a:endParaRPr>
            </a:p>
          </p:txBody>
        </p:sp>
      </p:grpSp>
      <p:sp>
        <p:nvSpPr>
          <p:cNvPr id="532" name="Google Shape;532;p54"/>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uFill>
                  <a:noFill/>
                </a:uFill>
                <a:latin typeface="Poppins"/>
                <a:ea typeface="Poppins"/>
                <a:cs typeface="Poppins"/>
                <a:sym typeface="Poppins"/>
                <a:hlinkClick r:id="rId24">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533" name="Google Shape;533;p54"/>
          <p:cNvPicPr preferRelativeResize="0"/>
          <p:nvPr/>
        </p:nvPicPr>
        <p:blipFill rotWithShape="1">
          <a:blip r:embed="rId25">
            <a:alphaModFix/>
          </a:blip>
          <a:srcRect b="1663" l="0" r="0" t="1663"/>
          <a:stretch/>
        </p:blipFill>
        <p:spPr>
          <a:xfrm>
            <a:off x="7953375" y="305775"/>
            <a:ext cx="1647825" cy="209550"/>
          </a:xfrm>
          <a:prstGeom prst="rect">
            <a:avLst/>
          </a:prstGeom>
          <a:noFill/>
          <a:ln>
            <a:noFill/>
          </a:ln>
        </p:spPr>
      </p:pic>
      <p:grpSp>
        <p:nvGrpSpPr>
          <p:cNvPr id="534" name="Google Shape;534;p54"/>
          <p:cNvGrpSpPr/>
          <p:nvPr/>
        </p:nvGrpSpPr>
        <p:grpSpPr>
          <a:xfrm>
            <a:off x="527725" y="667512"/>
            <a:ext cx="1684375" cy="117000"/>
            <a:chOff x="527725" y="667512"/>
            <a:chExt cx="1684375" cy="117000"/>
          </a:xfrm>
        </p:grpSpPr>
        <p:sp>
          <p:nvSpPr>
            <p:cNvPr id="535" name="Google Shape;535;p54"/>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26">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536" name="Google Shape;536;p54"/>
            <p:cNvPicPr preferRelativeResize="0"/>
            <p:nvPr/>
          </p:nvPicPr>
          <p:blipFill rotWithShape="1">
            <a:blip r:embed="rId27">
              <a:alphaModFix/>
            </a:blip>
            <a:srcRect b="0" l="9423" r="9415" t="0"/>
            <a:stretch/>
          </p:blipFill>
          <p:spPr>
            <a:xfrm rot="10800000">
              <a:off x="527725" y="680300"/>
              <a:ext cx="147875" cy="86475"/>
            </a:xfrm>
            <a:prstGeom prst="rect">
              <a:avLst/>
            </a:prstGeom>
            <a:noFill/>
            <a:ln>
              <a:noFill/>
            </a:ln>
          </p:spPr>
        </p:pic>
      </p:grpSp>
      <p:grpSp>
        <p:nvGrpSpPr>
          <p:cNvPr id="537" name="Google Shape;537;p54"/>
          <p:cNvGrpSpPr/>
          <p:nvPr/>
        </p:nvGrpSpPr>
        <p:grpSpPr>
          <a:xfrm>
            <a:off x="7997500" y="1817450"/>
            <a:ext cx="1412100" cy="1412100"/>
            <a:chOff x="7907650" y="1833475"/>
            <a:chExt cx="1412100" cy="1412100"/>
          </a:xfrm>
        </p:grpSpPr>
        <p:pic>
          <p:nvPicPr>
            <p:cNvPr id="538" name="Google Shape;538;p54"/>
            <p:cNvPicPr preferRelativeResize="0"/>
            <p:nvPr/>
          </p:nvPicPr>
          <p:blipFill>
            <a:blip r:embed="rId28">
              <a:alphaModFix/>
            </a:blip>
            <a:stretch>
              <a:fillRect/>
            </a:stretch>
          </p:blipFill>
          <p:spPr>
            <a:xfrm>
              <a:off x="7907650" y="1833475"/>
              <a:ext cx="1412100" cy="1412100"/>
            </a:xfrm>
            <a:prstGeom prst="rect">
              <a:avLst/>
            </a:prstGeom>
            <a:noFill/>
            <a:ln>
              <a:noFill/>
            </a:ln>
          </p:spPr>
        </p:pic>
        <p:sp>
          <p:nvSpPr>
            <p:cNvPr id="539" name="Google Shape;539;p54"/>
            <p:cNvSpPr/>
            <p:nvPr/>
          </p:nvSpPr>
          <p:spPr>
            <a:xfrm>
              <a:off x="7928113" y="185395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rgbClr val="FFFFFF"/>
                </a:solidFill>
                <a:latin typeface="Poppins"/>
                <a:ea typeface="Poppins"/>
                <a:cs typeface="Poppins"/>
                <a:sym typeface="Poppins"/>
              </a:endParaRPr>
            </a:p>
          </p:txBody>
        </p:sp>
        <p:sp>
          <p:nvSpPr>
            <p:cNvPr id="540" name="Google Shape;540;p54"/>
            <p:cNvSpPr txBox="1"/>
            <p:nvPr/>
          </p:nvSpPr>
          <p:spPr>
            <a:xfrm>
              <a:off x="7928129" y="2262463"/>
              <a:ext cx="1371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States of Matter</a:t>
              </a:r>
              <a:endParaRPr>
                <a:solidFill>
                  <a:schemeClr val="lt1"/>
                </a:solidFill>
              </a:endParaRPr>
            </a:p>
          </p:txBody>
        </p:sp>
      </p:grpSp>
      <p:sp>
        <p:nvSpPr>
          <p:cNvPr id="541" name="Google Shape;541;p54"/>
          <p:cNvSpPr txBox="1"/>
          <p:nvPr/>
        </p:nvSpPr>
        <p:spPr>
          <a:xfrm>
            <a:off x="2248990" y="3254975"/>
            <a:ext cx="1844700" cy="3078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endParaRPr/>
          </a:p>
        </p:txBody>
      </p:sp>
      <p:sp>
        <p:nvSpPr>
          <p:cNvPr id="542" name="Google Shape;542;p54"/>
          <p:cNvSpPr txBox="1"/>
          <p:nvPr/>
        </p:nvSpPr>
        <p:spPr>
          <a:xfrm>
            <a:off x="5623560" y="7053273"/>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29">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55"/>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548" name="Google Shape;548;p5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Life Science</a:t>
            </a:r>
            <a:endParaRPr sz="1200">
              <a:latin typeface="Poppins"/>
              <a:ea typeface="Poppins"/>
              <a:cs typeface="Poppins"/>
              <a:sym typeface="Poppins"/>
            </a:endParaRPr>
          </a:p>
        </p:txBody>
      </p:sp>
      <p:sp>
        <p:nvSpPr>
          <p:cNvPr id="549" name="Google Shape;549;p55"/>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50" name="Google Shape;550;p55"/>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3">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551" name="Google Shape;551;p55"/>
          <p:cNvPicPr preferRelativeResize="0"/>
          <p:nvPr/>
        </p:nvPicPr>
        <p:blipFill rotWithShape="1">
          <a:blip r:embed="rId4">
            <a:alphaModFix/>
          </a:blip>
          <a:srcRect b="1663" l="0" r="0" t="1663"/>
          <a:stretch/>
        </p:blipFill>
        <p:spPr>
          <a:xfrm>
            <a:off x="7953375" y="305775"/>
            <a:ext cx="1647825" cy="209550"/>
          </a:xfrm>
          <a:prstGeom prst="rect">
            <a:avLst/>
          </a:prstGeom>
          <a:noFill/>
          <a:ln>
            <a:noFill/>
          </a:ln>
        </p:spPr>
      </p:pic>
      <p:grpSp>
        <p:nvGrpSpPr>
          <p:cNvPr id="552" name="Google Shape;552;p55"/>
          <p:cNvGrpSpPr/>
          <p:nvPr/>
        </p:nvGrpSpPr>
        <p:grpSpPr>
          <a:xfrm>
            <a:off x="527725" y="667512"/>
            <a:ext cx="1684375" cy="117000"/>
            <a:chOff x="527725" y="667512"/>
            <a:chExt cx="1684375" cy="117000"/>
          </a:xfrm>
        </p:grpSpPr>
        <p:sp>
          <p:nvSpPr>
            <p:cNvPr id="553" name="Google Shape;553;p55"/>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5">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554" name="Google Shape;554;p55">
              <a:hlinkClick action="ppaction://hlinksldjump" r:id="rId6"/>
            </p:cNvPr>
            <p:cNvPicPr preferRelativeResize="0"/>
            <p:nvPr/>
          </p:nvPicPr>
          <p:blipFill rotWithShape="1">
            <a:blip r:embed="rId7">
              <a:alphaModFix/>
            </a:blip>
            <a:srcRect b="0" l="9423" r="9415" t="0"/>
            <a:stretch/>
          </p:blipFill>
          <p:spPr>
            <a:xfrm rot="10800000">
              <a:off x="527725" y="680300"/>
              <a:ext cx="147875" cy="86475"/>
            </a:xfrm>
            <a:prstGeom prst="rect">
              <a:avLst/>
            </a:prstGeom>
            <a:noFill/>
            <a:ln>
              <a:noFill/>
            </a:ln>
          </p:spPr>
        </p:pic>
      </p:grpSp>
      <p:pic>
        <p:nvPicPr>
          <p:cNvPr id="555" name="Google Shape;555;p55"/>
          <p:cNvPicPr preferRelativeResize="0"/>
          <p:nvPr/>
        </p:nvPicPr>
        <p:blipFill rotWithShape="1">
          <a:blip r:embed="rId8">
            <a:alphaModFix/>
          </a:blip>
          <a:srcRect b="0" l="25189" r="49995" t="0"/>
          <a:stretch/>
        </p:blipFill>
        <p:spPr>
          <a:xfrm>
            <a:off x="448050" y="4645100"/>
            <a:ext cx="914401" cy="1463000"/>
          </a:xfrm>
          <a:prstGeom prst="rect">
            <a:avLst/>
          </a:prstGeom>
          <a:noFill/>
          <a:ln>
            <a:noFill/>
          </a:ln>
        </p:spPr>
      </p:pic>
      <p:pic>
        <p:nvPicPr>
          <p:cNvPr id="556" name="Google Shape;556;p55"/>
          <p:cNvPicPr preferRelativeResize="0"/>
          <p:nvPr/>
        </p:nvPicPr>
        <p:blipFill rotWithShape="1">
          <a:blip r:embed="rId9">
            <a:alphaModFix/>
          </a:blip>
          <a:srcRect b="1000" l="18062" r="13548" t="0"/>
          <a:stretch/>
        </p:blipFill>
        <p:spPr>
          <a:xfrm>
            <a:off x="448050" y="3905975"/>
            <a:ext cx="982600" cy="800099"/>
          </a:xfrm>
          <a:prstGeom prst="rect">
            <a:avLst/>
          </a:prstGeom>
          <a:noFill/>
          <a:ln>
            <a:noFill/>
          </a:ln>
        </p:spPr>
      </p:pic>
      <p:pic>
        <p:nvPicPr>
          <p:cNvPr id="557" name="Google Shape;557;p55"/>
          <p:cNvPicPr preferRelativeResize="0"/>
          <p:nvPr/>
        </p:nvPicPr>
        <p:blipFill rotWithShape="1">
          <a:blip r:embed="rId10">
            <a:alphaModFix/>
          </a:blip>
          <a:srcRect b="6881" l="0" r="0" t="6890"/>
          <a:stretch/>
        </p:blipFill>
        <p:spPr>
          <a:xfrm>
            <a:off x="457200" y="2991575"/>
            <a:ext cx="914400" cy="914400"/>
          </a:xfrm>
          <a:prstGeom prst="rect">
            <a:avLst/>
          </a:prstGeom>
          <a:noFill/>
          <a:ln>
            <a:noFill/>
          </a:ln>
        </p:spPr>
      </p:pic>
      <p:pic>
        <p:nvPicPr>
          <p:cNvPr id="558" name="Google Shape;558;p55"/>
          <p:cNvPicPr preferRelativeResize="0"/>
          <p:nvPr/>
        </p:nvPicPr>
        <p:blipFill rotWithShape="1">
          <a:blip r:embed="rId11">
            <a:alphaModFix/>
          </a:blip>
          <a:srcRect b="9878" l="0" r="0" t="9878"/>
          <a:stretch/>
        </p:blipFill>
        <p:spPr>
          <a:xfrm>
            <a:off x="457200" y="2077175"/>
            <a:ext cx="956625" cy="914400"/>
          </a:xfrm>
          <a:prstGeom prst="rect">
            <a:avLst/>
          </a:prstGeom>
          <a:noFill/>
          <a:ln>
            <a:noFill/>
          </a:ln>
        </p:spPr>
      </p:pic>
      <p:sp>
        <p:nvSpPr>
          <p:cNvPr id="559" name="Google Shape;559;p55"/>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b="1" lang="en">
                <a:solidFill>
                  <a:schemeClr val="hlink"/>
                </a:solidFill>
                <a:uFill>
                  <a:noFill/>
                </a:uFill>
                <a:latin typeface="Poppins"/>
                <a:ea typeface="Poppins"/>
                <a:cs typeface="Poppins"/>
                <a:sym typeface="Poppins"/>
                <a:hlinkClick r:id="rId12"/>
              </a:rPr>
              <a:t>Animal Biodiversity &amp; Habitats </a:t>
            </a:r>
            <a:r>
              <a:rPr lang="en" sz="1200">
                <a:solidFill>
                  <a:schemeClr val="hlink"/>
                </a:solidFill>
                <a:uFill>
                  <a:noFill/>
                </a:uFill>
                <a:latin typeface="Poppins"/>
                <a:ea typeface="Poppins"/>
                <a:cs typeface="Poppins"/>
                <a:sym typeface="Poppins"/>
                <a:hlinkClick r:id="rId13"/>
              </a:rPr>
              <a:t>(Animal Adventures)</a:t>
            </a:r>
            <a:endParaRPr sz="1000"/>
          </a:p>
        </p:txBody>
      </p:sp>
      <p:graphicFrame>
        <p:nvGraphicFramePr>
          <p:cNvPr id="560" name="Google Shape;560;p55"/>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745250"/>
                <a:gridCol w="1426100"/>
                <a:gridCol w="132892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rgbClr val="000000"/>
                        </a:buClr>
                        <a:buSzPts val="1100"/>
                        <a:buFont typeface="Arial"/>
                        <a:buNone/>
                      </a:pPr>
                      <a:r>
                        <a:rPr lang="en" sz="1000">
                          <a:solidFill>
                            <a:srgbClr val="000000"/>
                          </a:solidFill>
                          <a:latin typeface="Poppins"/>
                          <a:ea typeface="Poppins"/>
                          <a:cs typeface="Poppins"/>
                          <a:sym typeface="Poppins"/>
                        </a:rPr>
                        <a:t>Science &amp; Eng. Practices (SEPs) </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rgbClr val="000000"/>
                          </a:solidFill>
                          <a:latin typeface="Poppins"/>
                          <a:ea typeface="Poppins"/>
                          <a:cs typeface="Poppins"/>
                          <a:sym typeface="Poppins"/>
                        </a:rPr>
                        <a:t>Disciplinary Core Ideas (DCIs)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rgbClr val="000000"/>
                          </a:solidFill>
                          <a:latin typeface="Poppins"/>
                          <a:ea typeface="Poppins"/>
                          <a:cs typeface="Poppins"/>
                          <a:sym typeface="Poppins"/>
                        </a:rPr>
                        <a:t>Crosscutting Concepts (CCCs)</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rgbClr val="FFFFFF"/>
                          </a:solidFill>
                          <a:latin typeface="Poppins"/>
                          <a:ea typeface="Poppins"/>
                          <a:cs typeface="Poppins"/>
                          <a:sym typeface="Poppins"/>
                        </a:rPr>
                        <a:t>Lesson 1</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4">
                            <a:extLst>
                              <a:ext uri="{A12FA001-AC4F-418D-AE19-62706E023703}">
                                <ahyp:hlinkClr val="tx"/>
                              </a:ext>
                            </a:extLst>
                          </a:hlinkClick>
                        </a:rPr>
                        <a:t>Biodiversity &amp; Classification</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15">
                            <a:extLst>
                              <a:ext uri="{A12FA001-AC4F-418D-AE19-62706E023703}">
                                <ahyp:hlinkClr val="tx"/>
                              </a:ext>
                            </a:extLst>
                          </a:hlinkClick>
                        </a:rPr>
                        <a:t>How many different kinds of animals are there?</a:t>
                      </a:r>
                      <a:endParaRPr b="1" sz="800">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Foundational for </a:t>
                      </a:r>
                      <a:r>
                        <a:rPr b="1" lang="en" sz="800">
                          <a:solidFill>
                            <a:schemeClr val="dk1"/>
                          </a:solidFill>
                          <a:highlight>
                            <a:srgbClr val="EAEADF"/>
                          </a:highlight>
                          <a:latin typeface="Poppins"/>
                          <a:ea typeface="Poppins"/>
                          <a:cs typeface="Poppins"/>
                          <a:sym typeface="Poppins"/>
                        </a:rPr>
                        <a:t>2-LS4-1. </a:t>
                      </a:r>
                      <a:r>
                        <a:rPr lang="en" sz="800">
                          <a:solidFill>
                            <a:schemeClr val="dk1"/>
                          </a:solidFill>
                          <a:highlight>
                            <a:srgbClr val="EAEADF"/>
                          </a:highlight>
                          <a:latin typeface="Poppins"/>
                          <a:ea typeface="Poppins"/>
                          <a:cs typeface="Poppins"/>
                          <a:sym typeface="Poppins"/>
                        </a:rPr>
                        <a:t>Make observations of plants and animals to compare the diversity of life in different habitats.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LS4.D: </a:t>
                      </a:r>
                      <a:r>
                        <a:rPr lang="en" sz="800">
                          <a:solidFill>
                            <a:srgbClr val="000000"/>
                          </a:solidFill>
                          <a:latin typeface="Poppins"/>
                          <a:ea typeface="Poppins"/>
                          <a:cs typeface="Poppins"/>
                          <a:sym typeface="Poppins"/>
                        </a:rPr>
                        <a:t>Biodiversity and Humans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Patterns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220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Habitat Diversity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7">
                            <a:extLst>
                              <a:ext uri="{A12FA001-AC4F-418D-AE19-62706E023703}">
                                <ahyp:hlinkClr val="tx"/>
                              </a:ext>
                            </a:extLst>
                          </a:hlinkClick>
                        </a:rPr>
                        <a:t>Why would a wild animal visit a playground?</a:t>
                      </a:r>
                      <a:endParaRPr sz="800">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2-LS4-1. </a:t>
                      </a:r>
                      <a:r>
                        <a:rPr lang="en" sz="800">
                          <a:solidFill>
                            <a:schemeClr val="dk1"/>
                          </a:solidFill>
                          <a:highlight>
                            <a:schemeClr val="lt1"/>
                          </a:highlight>
                          <a:latin typeface="Poppins"/>
                          <a:ea typeface="Poppins"/>
                          <a:cs typeface="Poppins"/>
                          <a:sym typeface="Poppins"/>
                        </a:rPr>
                        <a:t>Make observations of plants and animals to compare the diversity of life in different habitats. </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LS4.D: </a:t>
                      </a:r>
                      <a:r>
                        <a:rPr lang="en" sz="800">
                          <a:solidFill>
                            <a:srgbClr val="000000"/>
                          </a:solidFill>
                          <a:latin typeface="Poppins"/>
                          <a:ea typeface="Poppins"/>
                          <a:cs typeface="Poppins"/>
                          <a:sym typeface="Poppins"/>
                        </a:rPr>
                        <a:t>Biodiversity and Humans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Patterns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50">
                        <a:solidFill>
                          <a:srgbClr val="000000"/>
                        </a:solidFill>
                        <a:highlight>
                          <a:srgbClr val="F4F4EE"/>
                        </a:highlight>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8">
                            <a:extLst>
                              <a:ext uri="{A12FA001-AC4F-418D-AE19-62706E023703}">
                                <ahyp:hlinkClr val="tx"/>
                              </a:ext>
                            </a:extLst>
                          </a:hlinkClick>
                        </a:rPr>
                        <a:t>Biodiversity, Habitats, &amp; Species</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9">
                            <a:extLst>
                              <a:ext uri="{A12FA001-AC4F-418D-AE19-62706E023703}">
                                <ahyp:hlinkClr val="tx"/>
                              </a:ext>
                            </a:extLst>
                          </a:hlinkClick>
                        </a:rPr>
                        <a:t>Why do frogs say “ribbit”?</a:t>
                      </a:r>
                      <a:endParaRPr b="1" sz="800">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2-LS4-1. </a:t>
                      </a:r>
                      <a:r>
                        <a:rPr lang="en" sz="800">
                          <a:solidFill>
                            <a:schemeClr val="dk1"/>
                          </a:solidFill>
                          <a:highlight>
                            <a:srgbClr val="EAEADF"/>
                          </a:highlight>
                          <a:latin typeface="Poppins"/>
                          <a:ea typeface="Poppins"/>
                          <a:cs typeface="Poppins"/>
                          <a:sym typeface="Poppins"/>
                        </a:rPr>
                        <a:t>Make observations of plants and animals to compare the diversity of life in different habitats.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LS4.D: </a:t>
                      </a:r>
                      <a:r>
                        <a:rPr lang="en" sz="800">
                          <a:solidFill>
                            <a:srgbClr val="000000"/>
                          </a:solidFill>
                          <a:latin typeface="Poppins"/>
                          <a:ea typeface="Poppins"/>
                          <a:cs typeface="Poppins"/>
                          <a:sym typeface="Poppins"/>
                        </a:rPr>
                        <a:t>Biodiversity and Humans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Patterns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20">
                            <a:extLst>
                              <a:ext uri="{A12FA001-AC4F-418D-AE19-62706E023703}">
                                <ahyp:hlinkClr val="tx"/>
                              </a:ext>
                            </a:extLst>
                          </a:hlinkClick>
                        </a:rPr>
                        <a:t>Biodiversity &amp; Engineering</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21">
                            <a:extLst>
                              <a:ext uri="{A12FA001-AC4F-418D-AE19-62706E023703}">
                                <ahyp:hlinkClr val="tx"/>
                              </a:ext>
                            </a:extLst>
                          </a:hlinkClick>
                        </a:rPr>
                        <a:t>How could you get more birds to visit a bird feeder?</a:t>
                      </a:r>
                      <a:endParaRPr sz="800">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K-2-ETS1-1. </a:t>
                      </a:r>
                      <a:r>
                        <a:rPr lang="en" sz="800">
                          <a:solidFill>
                            <a:schemeClr val="dk1"/>
                          </a:solidFill>
                          <a:highlight>
                            <a:schemeClr val="lt1"/>
                          </a:highlight>
                          <a:latin typeface="Poppins"/>
                          <a:ea typeface="Poppins"/>
                          <a:cs typeface="Poppins"/>
                          <a:sym typeface="Poppins"/>
                        </a:rPr>
                        <a:t>Ask questions, make observations, and gather information about a situation people want to change to define a simple problem that can be solved through the development of a new or improved object or tool.</a:t>
                      </a:r>
                      <a:endParaRPr sz="800">
                        <a:solidFill>
                          <a:schemeClr val="dk1"/>
                        </a:solidFill>
                        <a:highlight>
                          <a:schemeClr val="lt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K-2-ETS1-2. </a:t>
                      </a:r>
                      <a:r>
                        <a:rPr lang="en" sz="800">
                          <a:solidFill>
                            <a:schemeClr val="dk1"/>
                          </a:solidFill>
                          <a:highlight>
                            <a:schemeClr val="lt1"/>
                          </a:highlight>
                          <a:latin typeface="Poppins"/>
                          <a:ea typeface="Poppins"/>
                          <a:cs typeface="Poppins"/>
                          <a:sym typeface="Poppins"/>
                        </a:rPr>
                        <a:t>Develop a simple sketch, drawing, or physical model to illustrate how the shape of an object helps it function as needed to solve a given problem.</a:t>
                      </a:r>
                      <a:endParaRPr b="1"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Developing and Using Models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ETS1.A: </a:t>
                      </a:r>
                      <a:r>
                        <a:rPr lang="en" sz="800">
                          <a:solidFill>
                            <a:srgbClr val="000000"/>
                          </a:solidFill>
                          <a:latin typeface="Poppins"/>
                          <a:ea typeface="Poppins"/>
                          <a:cs typeface="Poppins"/>
                          <a:sym typeface="Poppins"/>
                        </a:rPr>
                        <a:t>Defining and Delimiting Engineering Problems</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ETS1.B: </a:t>
                      </a:r>
                      <a:r>
                        <a:rPr lang="en" sz="800">
                          <a:solidFill>
                            <a:srgbClr val="000000"/>
                          </a:solidFill>
                          <a:latin typeface="Poppins"/>
                          <a:ea typeface="Poppins"/>
                          <a:cs typeface="Poppins"/>
                          <a:sym typeface="Poppins"/>
                        </a:rPr>
                        <a:t>Developing Possible Solutions</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Cause and Effect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bl>
          </a:graphicData>
        </a:graphic>
      </p:graphicFrame>
      <p:sp>
        <p:nvSpPr>
          <p:cNvPr id="561" name="Google Shape;561;p55"/>
          <p:cNvSpPr/>
          <p:nvPr/>
        </p:nvSpPr>
        <p:spPr>
          <a:xfrm>
            <a:off x="457200" y="2991570"/>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2">
                  <a:extLst>
                    <a:ext uri="{A12FA001-AC4F-418D-AE19-62706E023703}">
                      <ahyp:hlinkClr val="tx"/>
                    </a:ext>
                  </a:extLst>
                </a:hlinkClick>
              </a:rPr>
              <a:t>Lesson 2</a:t>
            </a:r>
            <a:endParaRPr b="1" sz="800">
              <a:solidFill>
                <a:srgbClr val="FFFFFF"/>
              </a:solidFill>
              <a:latin typeface="Poppins"/>
              <a:ea typeface="Poppins"/>
              <a:cs typeface="Poppins"/>
              <a:sym typeface="Poppins"/>
            </a:endParaRPr>
          </a:p>
        </p:txBody>
      </p:sp>
      <p:sp>
        <p:nvSpPr>
          <p:cNvPr id="562" name="Google Shape;562;p55"/>
          <p:cNvSpPr/>
          <p:nvPr/>
        </p:nvSpPr>
        <p:spPr>
          <a:xfrm>
            <a:off x="458551" y="2075694"/>
            <a:ext cx="6879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3">
                  <a:extLst>
                    <a:ext uri="{A12FA001-AC4F-418D-AE19-62706E023703}">
                      <ahyp:hlinkClr val="tx"/>
                    </a:ext>
                  </a:extLst>
                </a:hlinkClick>
              </a:rPr>
              <a:t>Lesson 1</a:t>
            </a:r>
            <a:endParaRPr b="1" sz="800">
              <a:solidFill>
                <a:srgbClr val="FFFFFF"/>
              </a:solidFill>
              <a:latin typeface="Poppins"/>
              <a:ea typeface="Poppins"/>
              <a:cs typeface="Poppins"/>
              <a:sym typeface="Poppins"/>
            </a:endParaRPr>
          </a:p>
        </p:txBody>
      </p:sp>
      <p:sp>
        <p:nvSpPr>
          <p:cNvPr id="563" name="Google Shape;563;p55"/>
          <p:cNvSpPr/>
          <p:nvPr/>
        </p:nvSpPr>
        <p:spPr>
          <a:xfrm>
            <a:off x="457200" y="3916589"/>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4">
                  <a:extLst>
                    <a:ext uri="{A12FA001-AC4F-418D-AE19-62706E023703}">
                      <ahyp:hlinkClr val="tx"/>
                    </a:ext>
                  </a:extLst>
                </a:hlinkClick>
              </a:rPr>
              <a:t>Lesson 3</a:t>
            </a:r>
            <a:endParaRPr b="1" sz="800">
              <a:solidFill>
                <a:srgbClr val="FFFFFF"/>
              </a:solidFill>
              <a:latin typeface="Poppins"/>
              <a:ea typeface="Poppins"/>
              <a:cs typeface="Poppins"/>
              <a:sym typeface="Poppins"/>
            </a:endParaRPr>
          </a:p>
        </p:txBody>
      </p:sp>
      <p:sp>
        <p:nvSpPr>
          <p:cNvPr id="564" name="Google Shape;564;p55"/>
          <p:cNvSpPr/>
          <p:nvPr/>
        </p:nvSpPr>
        <p:spPr>
          <a:xfrm>
            <a:off x="457200" y="4714145"/>
            <a:ext cx="685800" cy="2742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5">
                  <a:extLst>
                    <a:ext uri="{A12FA001-AC4F-418D-AE19-62706E023703}">
                      <ahyp:hlinkClr val="tx"/>
                    </a:ext>
                  </a:extLst>
                </a:hlinkClick>
              </a:rPr>
              <a:t>Lesson 4</a:t>
            </a:r>
            <a:endParaRPr b="1" sz="800">
              <a:solidFill>
                <a:srgbClr val="FFFFFF"/>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pic>
        <p:nvPicPr>
          <p:cNvPr id="569" name="Google Shape;569;p56" title="#image (1).png"/>
          <p:cNvPicPr preferRelativeResize="0"/>
          <p:nvPr/>
        </p:nvPicPr>
        <p:blipFill rotWithShape="1">
          <a:blip r:embed="rId3">
            <a:alphaModFix/>
          </a:blip>
          <a:srcRect b="0" l="13381" r="13381" t="0"/>
          <a:stretch/>
        </p:blipFill>
        <p:spPr>
          <a:xfrm>
            <a:off x="463046" y="3905924"/>
            <a:ext cx="914400" cy="792450"/>
          </a:xfrm>
          <a:prstGeom prst="rect">
            <a:avLst/>
          </a:prstGeom>
          <a:noFill/>
          <a:ln>
            <a:noFill/>
          </a:ln>
        </p:spPr>
      </p:pic>
      <p:pic>
        <p:nvPicPr>
          <p:cNvPr id="570" name="Google Shape;570;p56"/>
          <p:cNvPicPr preferRelativeResize="0"/>
          <p:nvPr/>
        </p:nvPicPr>
        <p:blipFill rotWithShape="1">
          <a:blip r:embed="rId4">
            <a:alphaModFix/>
          </a:blip>
          <a:srcRect b="0" l="12450" r="0" t="0"/>
          <a:stretch/>
        </p:blipFill>
        <p:spPr>
          <a:xfrm>
            <a:off x="455550" y="5612774"/>
            <a:ext cx="1055100" cy="795386"/>
          </a:xfrm>
          <a:prstGeom prst="rect">
            <a:avLst/>
          </a:prstGeom>
          <a:noFill/>
          <a:ln>
            <a:noFill/>
          </a:ln>
        </p:spPr>
      </p:pic>
      <p:pic>
        <p:nvPicPr>
          <p:cNvPr id="571" name="Google Shape;571;p56"/>
          <p:cNvPicPr preferRelativeResize="0"/>
          <p:nvPr/>
        </p:nvPicPr>
        <p:blipFill rotWithShape="1">
          <a:blip r:embed="rId5">
            <a:alphaModFix/>
          </a:blip>
          <a:srcRect b="21171" l="0" r="0" t="-1274"/>
          <a:stretch/>
        </p:blipFill>
        <p:spPr>
          <a:xfrm flipH="1">
            <a:off x="463051" y="3230144"/>
            <a:ext cx="1197974" cy="675781"/>
          </a:xfrm>
          <a:prstGeom prst="rect">
            <a:avLst/>
          </a:prstGeom>
          <a:noFill/>
          <a:ln>
            <a:noFill/>
          </a:ln>
        </p:spPr>
      </p:pic>
      <p:pic>
        <p:nvPicPr>
          <p:cNvPr id="572" name="Google Shape;572;p56"/>
          <p:cNvPicPr preferRelativeResize="0"/>
          <p:nvPr/>
        </p:nvPicPr>
        <p:blipFill rotWithShape="1">
          <a:blip r:embed="rId6">
            <a:alphaModFix/>
          </a:blip>
          <a:srcRect b="11396" l="0" r="0" t="11396"/>
          <a:stretch/>
        </p:blipFill>
        <p:spPr>
          <a:xfrm>
            <a:off x="448043" y="4698381"/>
            <a:ext cx="1055117" cy="914400"/>
          </a:xfrm>
          <a:prstGeom prst="rect">
            <a:avLst/>
          </a:prstGeom>
          <a:noFill/>
          <a:ln>
            <a:noFill/>
          </a:ln>
        </p:spPr>
      </p:pic>
      <p:pic>
        <p:nvPicPr>
          <p:cNvPr id="573" name="Google Shape;573;p56"/>
          <p:cNvPicPr preferRelativeResize="0"/>
          <p:nvPr/>
        </p:nvPicPr>
        <p:blipFill rotWithShape="1">
          <a:blip r:embed="rId7">
            <a:alphaModFix/>
          </a:blip>
          <a:srcRect b="0" l="30652" r="24874" t="0"/>
          <a:stretch/>
        </p:blipFill>
        <p:spPr>
          <a:xfrm>
            <a:off x="448050" y="2066550"/>
            <a:ext cx="929400" cy="1175526"/>
          </a:xfrm>
          <a:prstGeom prst="rect">
            <a:avLst/>
          </a:prstGeom>
          <a:noFill/>
          <a:ln>
            <a:noFill/>
          </a:ln>
        </p:spPr>
      </p:pic>
      <p:sp>
        <p:nvSpPr>
          <p:cNvPr id="574" name="Google Shape;574;p56"/>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8"/>
              </a:rPr>
              <a:t>Plant Growth &amp; Interactions </a:t>
            </a:r>
            <a:r>
              <a:rPr lang="en" sz="1200">
                <a:solidFill>
                  <a:schemeClr val="hlink"/>
                </a:solidFill>
                <a:uFill>
                  <a:noFill/>
                </a:uFill>
                <a:latin typeface="Poppins"/>
                <a:ea typeface="Poppins"/>
                <a:cs typeface="Poppins"/>
                <a:sym typeface="Poppins"/>
                <a:hlinkClick r:id="rId9"/>
              </a:rPr>
              <a:t>(Plant Adventures)</a:t>
            </a:r>
            <a:r>
              <a:rPr lang="en" sz="1200"/>
              <a:t> </a:t>
            </a:r>
            <a:endParaRPr sz="1200">
              <a:solidFill>
                <a:srgbClr val="FF0000"/>
              </a:solidFill>
            </a:endParaRPr>
          </a:p>
        </p:txBody>
      </p:sp>
      <p:graphicFrame>
        <p:nvGraphicFramePr>
          <p:cNvPr id="575" name="Google Shape;575;p56"/>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432250"/>
                <a:gridCol w="2882225"/>
                <a:gridCol w="1292425"/>
                <a:gridCol w="1270850"/>
                <a:gridCol w="1351850"/>
              </a:tblGrid>
              <a:tr h="4840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10000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0"/>
                        </a:rPr>
                        <a:t>Seed Dispersal</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1"/>
                        </a:rPr>
                        <a:t>How did a tree travel halfway around the world?</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2-LS2-2. </a:t>
                      </a:r>
                      <a:r>
                        <a:rPr lang="en" sz="800">
                          <a:solidFill>
                            <a:schemeClr val="dk1"/>
                          </a:solidFill>
                          <a:latin typeface="Poppins"/>
                          <a:ea typeface="Poppins"/>
                          <a:cs typeface="Poppins"/>
                          <a:sym typeface="Poppins"/>
                        </a:rPr>
                        <a:t>Develop a simple model that mimics the function of an animal in dispersing seeds or pollinating plants.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K-2-ETS1-2. </a:t>
                      </a:r>
                      <a:r>
                        <a:rPr lang="en" sz="800">
                          <a:solidFill>
                            <a:schemeClr val="dk1"/>
                          </a:solidFill>
                          <a:latin typeface="Poppins"/>
                          <a:ea typeface="Poppins"/>
                          <a:cs typeface="Poppins"/>
                          <a:sym typeface="Poppins"/>
                        </a:rPr>
                        <a:t>Develop a simple sketch, drawing, or physical model to illustrate how the shape of an object helps it function as needed to solve a given problem.</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Developing and Using Models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3568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2"/>
                        </a:rPr>
                        <a:t>Animal Seed Dispersal</a:t>
                      </a:r>
                      <a:endParaRPr b="1"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Why do seeds have so many different shapes?</a:t>
                      </a:r>
                      <a:endParaRPr i="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2-LS2-2. </a:t>
                      </a:r>
                      <a:r>
                        <a:rPr lang="en" sz="800">
                          <a:solidFill>
                            <a:schemeClr val="dk1"/>
                          </a:solidFill>
                          <a:latin typeface="Poppins"/>
                          <a:ea typeface="Poppins"/>
                          <a:cs typeface="Poppins"/>
                          <a:sym typeface="Poppins"/>
                        </a:rPr>
                        <a:t>Develop a simple model that mimics the function of an animal in dispersing seeds or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pollinating plants.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Models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50">
                        <a:solidFill>
                          <a:schemeClr val="dk1"/>
                        </a:solidFill>
                        <a:highlight>
                          <a:srgbClr val="F4F4EE"/>
                        </a:highlight>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2232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lang="en" sz="800">
                          <a:solidFill>
                            <a:schemeClr val="dk1"/>
                          </a:solidFill>
                          <a:latin typeface="Poppins"/>
                          <a:ea typeface="Poppins"/>
                          <a:cs typeface="Poppins"/>
                          <a:sym typeface="Poppins"/>
                        </a:rPr>
                        <a:t>⭐</a:t>
                      </a:r>
                      <a:r>
                        <a:rPr b="1" lang="en" sz="800">
                          <a:solidFill>
                            <a:schemeClr val="dk1"/>
                          </a:solidFill>
                          <a:latin typeface="Poppins"/>
                          <a:ea typeface="Poppins"/>
                          <a:cs typeface="Poppins"/>
                          <a:sym typeface="Poppins"/>
                        </a:rPr>
                        <a:t> Pollination</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Why do you find flowers and bees together?</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2-LS2-2. </a:t>
                      </a:r>
                      <a:r>
                        <a:rPr lang="en" sz="800">
                          <a:solidFill>
                            <a:schemeClr val="dk1"/>
                          </a:solidFill>
                          <a:latin typeface="Poppins"/>
                          <a:ea typeface="Poppins"/>
                          <a:cs typeface="Poppins"/>
                          <a:sym typeface="Poppins"/>
                        </a:rPr>
                        <a:t>Develop a simple model that mimics the function of an animal in dispersing seeds or pollinating plants.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Models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355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chemeClr val="hlink"/>
                          </a:solidFill>
                          <a:uFill>
                            <a:noFill/>
                          </a:uFill>
                          <a:latin typeface="Poppins"/>
                          <a:ea typeface="Poppins"/>
                          <a:cs typeface="Poppins"/>
                          <a:sym typeface="Poppins"/>
                          <a:hlinkClick r:id="rId13"/>
                        </a:rPr>
                        <a:t>Water, Sunlight, &amp; Plant Growth</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4"/>
                        </a:rPr>
                        <a:t>Could a plant survive without light?</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2-LS2-1. </a:t>
                      </a:r>
                      <a:r>
                        <a:rPr lang="en" sz="800">
                          <a:solidFill>
                            <a:schemeClr val="dk1"/>
                          </a:solidFill>
                          <a:latin typeface="Poppins"/>
                          <a:ea typeface="Poppins"/>
                          <a:cs typeface="Poppins"/>
                          <a:sym typeface="Poppins"/>
                        </a:rPr>
                        <a:t>Plan and conduct an investigation to determine if plants need sunlight and water to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grow.</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50">
                        <a:solidFill>
                          <a:schemeClr val="dk1"/>
                        </a:solidFill>
                        <a:highlight>
                          <a:srgbClr val="F4F4EE"/>
                        </a:highlight>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000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Plant Needs &amp; Habitats</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5"/>
                        </a:rPr>
                        <a:t>How much water should you give a plant?</a:t>
                      </a:r>
                      <a:endParaRPr b="1" i="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2-LS2-1. </a:t>
                      </a:r>
                      <a:r>
                        <a:rPr lang="en" sz="800">
                          <a:solidFill>
                            <a:schemeClr val="dk1"/>
                          </a:solidFill>
                          <a:latin typeface="Poppins"/>
                          <a:ea typeface="Poppins"/>
                          <a:cs typeface="Poppins"/>
                          <a:sym typeface="Poppins"/>
                        </a:rPr>
                        <a:t>Plan and conduct an investigation to determine if plants need sunlight and water to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grow.</a:t>
                      </a:r>
                      <a:endParaRPr sz="8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576" name="Google Shape;576;p56"/>
          <p:cNvSpPr/>
          <p:nvPr/>
        </p:nvSpPr>
        <p:spPr>
          <a:xfrm>
            <a:off x="459600" y="3234596"/>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577" name="Google Shape;577;p56"/>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578" name="Google Shape;578;p56"/>
          <p:cNvSpPr/>
          <p:nvPr/>
        </p:nvSpPr>
        <p:spPr>
          <a:xfrm>
            <a:off x="457200" y="4698367"/>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579" name="Google Shape;579;p56"/>
          <p:cNvSpPr/>
          <p:nvPr/>
        </p:nvSpPr>
        <p:spPr>
          <a:xfrm>
            <a:off x="459600" y="561172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sp>
        <p:nvSpPr>
          <p:cNvPr id="580" name="Google Shape;580;p56"/>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581" name="Google Shape;581;p5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Life Science</a:t>
            </a:r>
            <a:endParaRPr sz="1200">
              <a:latin typeface="Poppins"/>
              <a:ea typeface="Poppins"/>
              <a:cs typeface="Poppins"/>
              <a:sym typeface="Poppins"/>
            </a:endParaRPr>
          </a:p>
        </p:txBody>
      </p:sp>
      <p:sp>
        <p:nvSpPr>
          <p:cNvPr id="582" name="Google Shape;582;p56"/>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83" name="Google Shape;583;p56"/>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0">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584" name="Google Shape;584;p56"/>
          <p:cNvPicPr preferRelativeResize="0"/>
          <p:nvPr/>
        </p:nvPicPr>
        <p:blipFill rotWithShape="1">
          <a:blip r:embed="rId21">
            <a:alphaModFix/>
          </a:blip>
          <a:srcRect b="1663" l="0" r="0" t="1663"/>
          <a:stretch/>
        </p:blipFill>
        <p:spPr>
          <a:xfrm>
            <a:off x="7953375" y="305775"/>
            <a:ext cx="1647825" cy="209550"/>
          </a:xfrm>
          <a:prstGeom prst="rect">
            <a:avLst/>
          </a:prstGeom>
          <a:noFill/>
          <a:ln>
            <a:noFill/>
          </a:ln>
        </p:spPr>
      </p:pic>
      <p:grpSp>
        <p:nvGrpSpPr>
          <p:cNvPr id="585" name="Google Shape;585;p56"/>
          <p:cNvGrpSpPr/>
          <p:nvPr/>
        </p:nvGrpSpPr>
        <p:grpSpPr>
          <a:xfrm>
            <a:off x="527725" y="667512"/>
            <a:ext cx="1684375" cy="117000"/>
            <a:chOff x="527725" y="667512"/>
            <a:chExt cx="1684375" cy="117000"/>
          </a:xfrm>
        </p:grpSpPr>
        <p:sp>
          <p:nvSpPr>
            <p:cNvPr id="586" name="Google Shape;586;p56"/>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2">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587" name="Google Shape;587;p56"/>
            <p:cNvPicPr preferRelativeResize="0"/>
            <p:nvPr/>
          </p:nvPicPr>
          <p:blipFill rotWithShape="1">
            <a:blip r:embed="rId23">
              <a:alphaModFix/>
            </a:blip>
            <a:srcRect b="0" l="9423" r="9415" t="0"/>
            <a:stretch/>
          </p:blipFill>
          <p:spPr>
            <a:xfrm rot="10800000">
              <a:off x="527725" y="680300"/>
              <a:ext cx="147875" cy="86475"/>
            </a:xfrm>
            <a:prstGeom prst="rect">
              <a:avLst/>
            </a:prstGeom>
            <a:noFill/>
            <a:ln>
              <a:noFill/>
            </a:ln>
          </p:spPr>
        </p:pic>
      </p:grpSp>
      <p:sp>
        <p:nvSpPr>
          <p:cNvPr id="588" name="Google Shape;588;p56"/>
          <p:cNvSpPr/>
          <p:nvPr/>
        </p:nvSpPr>
        <p:spPr>
          <a:xfrm>
            <a:off x="459591" y="3911251"/>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4">
                  <a:extLst>
                    <a:ext uri="{A12FA001-AC4F-418D-AE19-62706E023703}">
                      <ahyp:hlinkClr val="tx"/>
                    </a:ext>
                  </a:extLst>
                </a:hlinkClick>
              </a:rPr>
              <a:t>Lesson</a:t>
            </a:r>
            <a:r>
              <a:rPr b="1" lang="en" sz="800">
                <a:solidFill>
                  <a:schemeClr val="lt1"/>
                </a:solidFill>
                <a:latin typeface="Poppins"/>
                <a:ea typeface="Poppins"/>
                <a:cs typeface="Poppins"/>
                <a:sym typeface="Poppins"/>
              </a:rPr>
              <a:t> 3</a:t>
            </a:r>
            <a:endParaRPr b="1" sz="800">
              <a:solidFill>
                <a:schemeClr val="lt1"/>
              </a:solidFill>
              <a:latin typeface="Poppins"/>
              <a:ea typeface="Poppins"/>
              <a:cs typeface="Poppins"/>
              <a:sym typeface="Poppins"/>
            </a:endParaRPr>
          </a:p>
        </p:txBody>
      </p:sp>
      <p:sp>
        <p:nvSpPr>
          <p:cNvPr id="589" name="Google Shape;589;p56"/>
          <p:cNvSpPr txBox="1"/>
          <p:nvPr/>
        </p:nvSpPr>
        <p:spPr>
          <a:xfrm>
            <a:off x="5623560" y="6916615"/>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25">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pic>
        <p:nvPicPr>
          <p:cNvPr id="594" name="Google Shape;594;p57" title="treasure.png"/>
          <p:cNvPicPr preferRelativeResize="0"/>
          <p:nvPr/>
        </p:nvPicPr>
        <p:blipFill rotWithShape="1">
          <a:blip r:embed="rId3">
            <a:alphaModFix/>
          </a:blip>
          <a:srcRect b="0" l="7763" r="7763" t="0"/>
          <a:stretch/>
        </p:blipFill>
        <p:spPr>
          <a:xfrm>
            <a:off x="457200" y="2080075"/>
            <a:ext cx="982599" cy="1071575"/>
          </a:xfrm>
          <a:prstGeom prst="rect">
            <a:avLst/>
          </a:prstGeom>
          <a:noFill/>
          <a:ln>
            <a:noFill/>
          </a:ln>
        </p:spPr>
      </p:pic>
      <p:pic>
        <p:nvPicPr>
          <p:cNvPr id="595" name="Google Shape;595;p57"/>
          <p:cNvPicPr preferRelativeResize="0"/>
          <p:nvPr/>
        </p:nvPicPr>
        <p:blipFill rotWithShape="1">
          <a:blip r:embed="rId4">
            <a:alphaModFix/>
          </a:blip>
          <a:srcRect b="4495" l="0" r="0" t="4505"/>
          <a:stretch/>
        </p:blipFill>
        <p:spPr>
          <a:xfrm>
            <a:off x="457200" y="6078775"/>
            <a:ext cx="914400" cy="959500"/>
          </a:xfrm>
          <a:prstGeom prst="rect">
            <a:avLst/>
          </a:prstGeom>
          <a:noFill/>
          <a:ln>
            <a:noFill/>
          </a:ln>
        </p:spPr>
      </p:pic>
      <p:pic>
        <p:nvPicPr>
          <p:cNvPr id="596" name="Google Shape;596;p57"/>
          <p:cNvPicPr preferRelativeResize="0"/>
          <p:nvPr/>
        </p:nvPicPr>
        <p:blipFill rotWithShape="1">
          <a:blip r:embed="rId5">
            <a:alphaModFix/>
          </a:blip>
          <a:srcRect b="2390" l="0" r="0" t="2390"/>
          <a:stretch/>
        </p:blipFill>
        <p:spPr>
          <a:xfrm>
            <a:off x="457200" y="5035300"/>
            <a:ext cx="982600" cy="1037575"/>
          </a:xfrm>
          <a:prstGeom prst="rect">
            <a:avLst/>
          </a:prstGeom>
          <a:noFill/>
          <a:ln>
            <a:noFill/>
          </a:ln>
        </p:spPr>
      </p:pic>
      <p:pic>
        <p:nvPicPr>
          <p:cNvPr id="597" name="Google Shape;597;p57"/>
          <p:cNvPicPr preferRelativeResize="0"/>
          <p:nvPr/>
        </p:nvPicPr>
        <p:blipFill rotWithShape="1">
          <a:blip r:embed="rId6">
            <a:alphaModFix/>
          </a:blip>
          <a:srcRect b="28047" l="0" r="9861" t="514"/>
          <a:stretch/>
        </p:blipFill>
        <p:spPr>
          <a:xfrm>
            <a:off x="457200" y="4194050"/>
            <a:ext cx="914400" cy="841250"/>
          </a:xfrm>
          <a:prstGeom prst="rect">
            <a:avLst/>
          </a:prstGeom>
          <a:noFill/>
          <a:ln>
            <a:noFill/>
          </a:ln>
        </p:spPr>
      </p:pic>
      <p:pic>
        <p:nvPicPr>
          <p:cNvPr id="598" name="Google Shape;598;p57"/>
          <p:cNvPicPr preferRelativeResize="0"/>
          <p:nvPr/>
        </p:nvPicPr>
        <p:blipFill rotWithShape="1">
          <a:blip r:embed="rId7">
            <a:alphaModFix/>
          </a:blip>
          <a:srcRect b="2812" l="0" r="0" t="2822"/>
          <a:stretch/>
        </p:blipFill>
        <p:spPr>
          <a:xfrm>
            <a:off x="457200" y="3133350"/>
            <a:ext cx="982600" cy="1071575"/>
          </a:xfrm>
          <a:prstGeom prst="rect">
            <a:avLst/>
          </a:prstGeom>
          <a:noFill/>
          <a:ln>
            <a:noFill/>
          </a:ln>
        </p:spPr>
      </p:pic>
      <p:sp>
        <p:nvSpPr>
          <p:cNvPr id="599" name="Google Shape;599;p57"/>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8"/>
              </a:rPr>
              <a:t>Erosion &amp; Earth’s Surface </a:t>
            </a:r>
            <a:r>
              <a:rPr lang="en" sz="1200">
                <a:solidFill>
                  <a:schemeClr val="hlink"/>
                </a:solidFill>
                <a:uFill>
                  <a:noFill/>
                </a:uFill>
                <a:latin typeface="Poppins"/>
                <a:ea typeface="Poppins"/>
                <a:cs typeface="Poppins"/>
                <a:sym typeface="Poppins"/>
                <a:hlinkClick r:id="rId9"/>
              </a:rPr>
              <a:t>(Work of Water)</a:t>
            </a:r>
            <a:r>
              <a:rPr lang="en" sz="1200">
                <a:latin typeface="Poppins"/>
                <a:ea typeface="Poppins"/>
                <a:cs typeface="Poppins"/>
                <a:sym typeface="Poppins"/>
              </a:rPr>
              <a:t> • Page 1 of 2</a:t>
            </a:r>
            <a:endParaRPr sz="1200">
              <a:latin typeface="Poppins"/>
              <a:ea typeface="Poppins"/>
              <a:cs typeface="Poppins"/>
              <a:sym typeface="Poppins"/>
            </a:endParaRPr>
          </a:p>
        </p:txBody>
      </p:sp>
      <p:graphicFrame>
        <p:nvGraphicFramePr>
          <p:cNvPr id="600" name="Google Shape;600;p57"/>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434625"/>
                <a:gridCol w="2592850"/>
                <a:gridCol w="1464200"/>
                <a:gridCol w="1386075"/>
                <a:gridCol w="1351850"/>
              </a:tblGrid>
              <a:tr h="4466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1060925">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Mapping Landforms &amp; Bodies of Water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Where’s the best place to hide a treasure?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2-ESS2-2. </a:t>
                      </a:r>
                      <a:r>
                        <a:rPr lang="en" sz="800">
                          <a:solidFill>
                            <a:schemeClr val="dk1"/>
                          </a:solidFill>
                          <a:latin typeface="Poppins"/>
                          <a:ea typeface="Poppins"/>
                          <a:cs typeface="Poppins"/>
                          <a:sym typeface="Poppins"/>
                        </a:rPr>
                        <a:t>Develop a model to represent the shapes and kinds of land and bodies of water in an area.</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ESS2.B: </a:t>
                      </a:r>
                      <a:r>
                        <a:rPr lang="en" sz="800">
                          <a:solidFill>
                            <a:schemeClr val="dk1"/>
                          </a:solidFill>
                          <a:latin typeface="Poppins"/>
                          <a:ea typeface="Poppins"/>
                          <a:cs typeface="Poppins"/>
                          <a:sym typeface="Poppins"/>
                        </a:rPr>
                        <a:t>Plate Tectonics and Large-Scale System Interactions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060925">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0"/>
                        </a:rPr>
                        <a:t>Mapping</a:t>
                      </a:r>
                      <a:r>
                        <a:rPr b="1" lang="en" sz="800">
                          <a:solidFill>
                            <a:schemeClr val="dk1"/>
                          </a:solidFill>
                          <a:latin typeface="Poppins"/>
                          <a:ea typeface="Poppins"/>
                          <a:cs typeface="Poppins"/>
                          <a:sym typeface="Poppins"/>
                        </a:rPr>
                        <a:t>: Mountains &amp; Rivers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1"/>
                        </a:rPr>
                        <a:t>If you floated down a river, where would you end up?</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2-ESS2-2. </a:t>
                      </a:r>
                      <a:r>
                        <a:rPr lang="en" sz="800">
                          <a:solidFill>
                            <a:schemeClr val="dk1"/>
                          </a:solidFill>
                          <a:latin typeface="Poppins"/>
                          <a:ea typeface="Poppins"/>
                          <a:cs typeface="Poppins"/>
                          <a:sym typeface="Poppins"/>
                        </a:rPr>
                        <a:t>Develop a model to represent the shapes and kinds of land and bodies of water in an area.</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2-ESS2-3.</a:t>
                      </a:r>
                      <a:r>
                        <a:rPr lang="en" sz="800">
                          <a:solidFill>
                            <a:schemeClr val="dk1"/>
                          </a:solidFill>
                          <a:latin typeface="Poppins"/>
                          <a:ea typeface="Poppins"/>
                          <a:cs typeface="Poppins"/>
                          <a:sym typeface="Poppins"/>
                        </a:rPr>
                        <a:t> Obtain information to identify where water is found on Earth and that it can be solid or liquid.</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latin typeface="Poppins"/>
                          <a:ea typeface="Poppins"/>
                          <a:cs typeface="Poppins"/>
                          <a:sym typeface="Poppins"/>
                        </a:rPr>
                        <a:t>Developing and Using Models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strike="sngStrike">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ESS2.B: </a:t>
                      </a:r>
                      <a:r>
                        <a:rPr lang="en" sz="800">
                          <a:solidFill>
                            <a:schemeClr val="dk1"/>
                          </a:solidFill>
                          <a:latin typeface="Poppins"/>
                          <a:ea typeface="Poppins"/>
                          <a:cs typeface="Poppins"/>
                          <a:sym typeface="Poppins"/>
                        </a:rPr>
                        <a:t>Plate Tectonics and Large-Scale System Interactions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ESS2.C: </a:t>
                      </a:r>
                      <a:r>
                        <a:rPr lang="en" sz="800">
                          <a:solidFill>
                            <a:schemeClr val="dk1"/>
                          </a:solidFill>
                          <a:latin typeface="Poppins"/>
                          <a:ea typeface="Poppins"/>
                          <a:cs typeface="Poppins"/>
                          <a:sym typeface="Poppins"/>
                        </a:rPr>
                        <a:t>The Roles of Water in Erosion &amp; Earth's Surface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r>
              <a:tr h="8375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chemeClr val="hlink"/>
                          </a:solidFill>
                          <a:uFill>
                            <a:noFill/>
                          </a:uFill>
                          <a:latin typeface="Poppins"/>
                          <a:ea typeface="Poppins"/>
                          <a:cs typeface="Poppins"/>
                          <a:sym typeface="Poppins"/>
                          <a:hlinkClick r:id="rId12"/>
                        </a:rPr>
                        <a:t>Rocks, Sand, &amp; Erosion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Why is there sand at the beach?</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2-ESS2-2. </a:t>
                      </a:r>
                      <a:r>
                        <a:rPr lang="en" sz="800">
                          <a:solidFill>
                            <a:schemeClr val="dk1"/>
                          </a:solidFill>
                          <a:latin typeface="Poppins"/>
                          <a:ea typeface="Poppins"/>
                          <a:cs typeface="Poppins"/>
                          <a:sym typeface="Poppins"/>
                        </a:rPr>
                        <a:t>Develop a model to represent the shapes and kinds of land and </a:t>
                      </a:r>
                      <a:r>
                        <a:rPr lang="en" sz="800">
                          <a:solidFill>
                            <a:schemeClr val="dk1"/>
                          </a:solidFill>
                          <a:latin typeface="Poppins"/>
                          <a:ea typeface="Poppins"/>
                          <a:cs typeface="Poppins"/>
                          <a:sym typeface="Poppins"/>
                        </a:rPr>
                        <a:t>bodies</a:t>
                      </a:r>
                      <a:r>
                        <a:rPr lang="en" sz="800">
                          <a:solidFill>
                            <a:schemeClr val="dk1"/>
                          </a:solidFill>
                          <a:latin typeface="Poppins"/>
                          <a:ea typeface="Poppins"/>
                          <a:cs typeface="Poppins"/>
                          <a:sym typeface="Poppins"/>
                        </a:rPr>
                        <a:t> of water in an area.</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Developing and Using Models</a:t>
                      </a:r>
                      <a:endParaRPr sz="800" strike="sngStrike">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ESS2.B: </a:t>
                      </a:r>
                      <a:r>
                        <a:rPr lang="en" sz="800">
                          <a:solidFill>
                            <a:schemeClr val="dk1"/>
                          </a:solidFill>
                          <a:latin typeface="Poppins"/>
                          <a:ea typeface="Poppins"/>
                          <a:cs typeface="Poppins"/>
                          <a:sym typeface="Poppins"/>
                        </a:rPr>
                        <a:t>Plate Tectonics and Large-Scale System Interactions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Stability and Change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492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4"/>
                        </a:rPr>
                        <a:t>Mapping &amp; Severe Weather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5"/>
                        </a:rPr>
                        <a:t>Where do flash floods happen?</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2-ESS1-1. </a:t>
                      </a:r>
                      <a:r>
                        <a:rPr lang="en" sz="800">
                          <a:solidFill>
                            <a:schemeClr val="dk1"/>
                          </a:solidFill>
                          <a:latin typeface="Poppins"/>
                          <a:ea typeface="Poppins"/>
                          <a:cs typeface="Poppins"/>
                          <a:sym typeface="Poppins"/>
                        </a:rPr>
                        <a:t>Use information from several sources to provide evidence that Earth events can occur quickly or slowly.</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2-ESS2-2. </a:t>
                      </a:r>
                      <a:r>
                        <a:rPr lang="en" sz="800">
                          <a:solidFill>
                            <a:schemeClr val="dk1"/>
                          </a:solidFill>
                          <a:latin typeface="Poppins"/>
                          <a:ea typeface="Poppins"/>
                          <a:cs typeface="Poppins"/>
                          <a:sym typeface="Poppins"/>
                        </a:rPr>
                        <a:t>Develop a model to represent the shapes and kinds of land and bodies of water in an area.</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latin typeface="Poppins"/>
                          <a:ea typeface="Poppins"/>
                          <a:cs typeface="Poppins"/>
                          <a:sym typeface="Poppins"/>
                        </a:rPr>
                        <a:t>Developing and Using Models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ESS2.B: </a:t>
                      </a:r>
                      <a:r>
                        <a:rPr lang="en" sz="800">
                          <a:solidFill>
                            <a:schemeClr val="dk1"/>
                          </a:solidFill>
                          <a:latin typeface="Poppins"/>
                          <a:ea typeface="Poppins"/>
                          <a:cs typeface="Poppins"/>
                          <a:sym typeface="Poppins"/>
                        </a:rPr>
                        <a:t>Plate Tectonics and Large-Scale System Interactions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FFFFFF"/>
                    </a:solidFill>
                  </a:tcPr>
                </a:tc>
              </a:tr>
              <a:tr h="9492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chemeClr val="hlink"/>
                          </a:solidFill>
                          <a:uFill>
                            <a:noFill/>
                          </a:uFill>
                          <a:latin typeface="Poppins"/>
                          <a:ea typeface="Poppins"/>
                          <a:cs typeface="Poppins"/>
                          <a:sym typeface="Poppins"/>
                          <a:hlinkClick r:id="rId16"/>
                        </a:rPr>
                        <a:t>Erosion, Earth’s Surface, &amp; Landforms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7"/>
                        </a:rPr>
                        <a:t>What’s strong enough to make a canyon?</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2-ESS1-1. </a:t>
                      </a:r>
                      <a:r>
                        <a:rPr lang="en" sz="800">
                          <a:solidFill>
                            <a:schemeClr val="dk1"/>
                          </a:solidFill>
                          <a:latin typeface="Poppins"/>
                          <a:ea typeface="Poppins"/>
                          <a:cs typeface="Poppins"/>
                          <a:sym typeface="Poppins"/>
                        </a:rPr>
                        <a:t>Use information from several sources to provide evidence that Earth events can occur quickly or slowly.</a:t>
                      </a:r>
                      <a:endParaRPr b="1"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ESS1.C: </a:t>
                      </a:r>
                      <a:r>
                        <a:rPr lang="en" sz="800">
                          <a:solidFill>
                            <a:schemeClr val="dk1"/>
                          </a:solidFill>
                          <a:latin typeface="Poppins"/>
                          <a:ea typeface="Poppins"/>
                          <a:cs typeface="Poppins"/>
                          <a:sym typeface="Poppins"/>
                        </a:rPr>
                        <a:t>The History of Planet Earth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ESS2.A: </a:t>
                      </a:r>
                      <a:r>
                        <a:rPr lang="en" sz="800">
                          <a:solidFill>
                            <a:schemeClr val="dk1"/>
                          </a:solidFill>
                          <a:latin typeface="Poppins"/>
                          <a:ea typeface="Poppins"/>
                          <a:cs typeface="Poppins"/>
                          <a:sym typeface="Poppins"/>
                        </a:rPr>
                        <a:t>Earth Materials and Systems</a:t>
                      </a:r>
                      <a:endParaRPr b="1"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Stability and Change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r h="642025">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601" name="Google Shape;601;p57"/>
          <p:cNvSpPr/>
          <p:nvPr/>
        </p:nvSpPr>
        <p:spPr>
          <a:xfrm>
            <a:off x="457200" y="420319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602" name="Google Shape;602;p57"/>
          <p:cNvSpPr/>
          <p:nvPr/>
        </p:nvSpPr>
        <p:spPr>
          <a:xfrm>
            <a:off x="456151" y="313334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603" name="Google Shape;603;p57"/>
          <p:cNvSpPr/>
          <p:nvPr/>
        </p:nvSpPr>
        <p:spPr>
          <a:xfrm>
            <a:off x="457200" y="504444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604" name="Google Shape;604;p57"/>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05" name="Google Shape;605;p5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Earth &amp; Space Science</a:t>
            </a:r>
            <a:endParaRPr sz="1200">
              <a:latin typeface="Poppins"/>
              <a:ea typeface="Poppins"/>
              <a:cs typeface="Poppins"/>
              <a:sym typeface="Poppins"/>
            </a:endParaRPr>
          </a:p>
        </p:txBody>
      </p:sp>
      <p:sp>
        <p:nvSpPr>
          <p:cNvPr id="606" name="Google Shape;606;p57"/>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07" name="Google Shape;607;p57"/>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608" name="Google Shape;608;p57"/>
          <p:cNvSpPr/>
          <p:nvPr/>
        </p:nvSpPr>
        <p:spPr>
          <a:xfrm>
            <a:off x="459600" y="607771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2">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pic>
        <p:nvPicPr>
          <p:cNvPr id="609" name="Google Shape;609;p57"/>
          <p:cNvPicPr preferRelativeResize="0"/>
          <p:nvPr/>
        </p:nvPicPr>
        <p:blipFill rotWithShape="1">
          <a:blip r:embed="rId23">
            <a:alphaModFix/>
          </a:blip>
          <a:srcRect b="1663" l="0" r="0" t="1663"/>
          <a:stretch/>
        </p:blipFill>
        <p:spPr>
          <a:xfrm>
            <a:off x="7953375" y="305775"/>
            <a:ext cx="1647825" cy="209550"/>
          </a:xfrm>
          <a:prstGeom prst="rect">
            <a:avLst/>
          </a:prstGeom>
          <a:noFill/>
          <a:ln>
            <a:noFill/>
          </a:ln>
        </p:spPr>
      </p:pic>
      <p:grpSp>
        <p:nvGrpSpPr>
          <p:cNvPr id="610" name="Google Shape;610;p57"/>
          <p:cNvGrpSpPr/>
          <p:nvPr/>
        </p:nvGrpSpPr>
        <p:grpSpPr>
          <a:xfrm>
            <a:off x="527725" y="667512"/>
            <a:ext cx="1684375" cy="117000"/>
            <a:chOff x="527725" y="667512"/>
            <a:chExt cx="1684375" cy="117000"/>
          </a:xfrm>
        </p:grpSpPr>
        <p:sp>
          <p:nvSpPr>
            <p:cNvPr id="611" name="Google Shape;611;p57"/>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4">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612" name="Google Shape;612;p57">
              <a:hlinkClick action="ppaction://hlinksldjump" r:id="rId25"/>
            </p:cNvPr>
            <p:cNvPicPr preferRelativeResize="0"/>
            <p:nvPr/>
          </p:nvPicPr>
          <p:blipFill rotWithShape="1">
            <a:blip r:embed="rId26">
              <a:alphaModFix/>
            </a:blip>
            <a:srcRect b="0" l="9423" r="9415" t="0"/>
            <a:stretch/>
          </p:blipFill>
          <p:spPr>
            <a:xfrm rot="10800000">
              <a:off x="527725" y="680300"/>
              <a:ext cx="147875" cy="86475"/>
            </a:xfrm>
            <a:prstGeom prst="rect">
              <a:avLst/>
            </a:prstGeom>
            <a:noFill/>
            <a:ln>
              <a:noFill/>
            </a:ln>
          </p:spPr>
        </p:pic>
      </p:grpSp>
      <p:sp>
        <p:nvSpPr>
          <p:cNvPr id="613" name="Google Shape;613;p57"/>
          <p:cNvSpPr/>
          <p:nvPr/>
        </p:nvSpPr>
        <p:spPr>
          <a:xfrm>
            <a:off x="458551" y="20771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p:txBody>
      </p:sp>
      <p:sp>
        <p:nvSpPr>
          <p:cNvPr id="614" name="Google Shape;614;p57"/>
          <p:cNvSpPr txBox="1"/>
          <p:nvPr/>
        </p:nvSpPr>
        <p:spPr>
          <a:xfrm>
            <a:off x="5531575" y="7028692"/>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pic>
        <p:nvPicPr>
          <p:cNvPr id="619" name="Google Shape;619;p58"/>
          <p:cNvPicPr preferRelativeResize="0"/>
          <p:nvPr/>
        </p:nvPicPr>
        <p:blipFill rotWithShape="1">
          <a:blip r:embed="rId3">
            <a:alphaModFix/>
          </a:blip>
          <a:srcRect b="0" l="39183" r="39183" t="0"/>
          <a:stretch/>
        </p:blipFill>
        <p:spPr>
          <a:xfrm>
            <a:off x="448050" y="2077200"/>
            <a:ext cx="914400" cy="2377426"/>
          </a:xfrm>
          <a:prstGeom prst="rect">
            <a:avLst/>
          </a:prstGeom>
          <a:noFill/>
          <a:ln>
            <a:noFill/>
          </a:ln>
        </p:spPr>
      </p:pic>
      <p:graphicFrame>
        <p:nvGraphicFramePr>
          <p:cNvPr id="620" name="Google Shape;620;p58"/>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20150"/>
                <a:gridCol w="2957075"/>
                <a:gridCol w="1271600"/>
                <a:gridCol w="1328925"/>
                <a:gridCol w="1351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4"/>
                        </a:rPr>
                        <a:t>Erosion &amp; Engineering</a:t>
                      </a:r>
                      <a:br>
                        <a:rPr lang="en" sz="800">
                          <a:solidFill>
                            <a:schemeClr val="hlink"/>
                          </a:solidFill>
                          <a:uFill>
                            <a:noFill/>
                          </a:uFill>
                          <a:latin typeface="Poppins"/>
                          <a:ea typeface="Poppins"/>
                          <a:cs typeface="Poppins"/>
                          <a:sym typeface="Poppins"/>
                          <a:hlinkClick r:id="rId5"/>
                        </a:rPr>
                      </a:b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lang="en" sz="800">
                          <a:solidFill>
                            <a:schemeClr val="hlink"/>
                          </a:solidFill>
                          <a:uFill>
                            <a:noFill/>
                          </a:uFill>
                          <a:latin typeface="Poppins"/>
                          <a:ea typeface="Poppins"/>
                          <a:cs typeface="Poppins"/>
                          <a:sym typeface="Poppins"/>
                          <a:hlinkClick r:id="rId6"/>
                        </a:rPr>
                        <a:t>How can you stop a landslide?</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2-ESS2-1. </a:t>
                      </a:r>
                      <a:r>
                        <a:rPr lang="en" sz="800">
                          <a:solidFill>
                            <a:schemeClr val="dk1"/>
                          </a:solidFill>
                          <a:highlight>
                            <a:srgbClr val="EAEADF"/>
                          </a:highlight>
                          <a:latin typeface="Poppins"/>
                          <a:ea typeface="Poppins"/>
                          <a:cs typeface="Poppins"/>
                          <a:sym typeface="Poppins"/>
                        </a:rPr>
                        <a:t>Compare multiple solutions designed to slow or prevent wind or water from changing the </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highlight>
                            <a:srgbClr val="EAEADF"/>
                          </a:highlight>
                          <a:latin typeface="Poppins"/>
                          <a:ea typeface="Poppins"/>
                          <a:cs typeface="Poppins"/>
                          <a:sym typeface="Poppins"/>
                        </a:rPr>
                        <a:t>shape of the land.</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K-2-ETS1-1. </a:t>
                      </a:r>
                      <a:r>
                        <a:rPr lang="en" sz="800">
                          <a:solidFill>
                            <a:schemeClr val="dk1"/>
                          </a:solidFill>
                          <a:highlight>
                            <a:srgbClr val="EAEADF"/>
                          </a:highlight>
                          <a:latin typeface="Poppins"/>
                          <a:ea typeface="Poppins"/>
                          <a:cs typeface="Poppins"/>
                          <a:sym typeface="Poppins"/>
                        </a:rPr>
                        <a:t>Ask questions, make observations, and gather information about a situation people want to change to define a simple problem that can be solved through the development of a new or improved object or tool.</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K-2-ETS1-2.  </a:t>
                      </a:r>
                      <a:r>
                        <a:rPr lang="en" sz="800">
                          <a:solidFill>
                            <a:schemeClr val="dk1"/>
                          </a:solidFill>
                          <a:highlight>
                            <a:srgbClr val="EAEADF"/>
                          </a:highlight>
                          <a:latin typeface="Poppins"/>
                          <a:ea typeface="Poppins"/>
                          <a:cs typeface="Poppins"/>
                          <a:sym typeface="Poppins"/>
                        </a:rPr>
                        <a:t>Develop a simple sketch, drawing, or physical model to illustrate how the shape of an object helps it function as needed to solve a given problem.</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K-2-ETS1-3. </a:t>
                      </a:r>
                      <a:r>
                        <a:rPr lang="en" sz="800">
                          <a:solidFill>
                            <a:schemeClr val="dk1"/>
                          </a:solidFill>
                          <a:highlight>
                            <a:srgbClr val="EAEADF"/>
                          </a:highlight>
                          <a:latin typeface="Poppins"/>
                          <a:ea typeface="Poppins"/>
                          <a:cs typeface="Poppins"/>
                          <a:sym typeface="Poppins"/>
                        </a:rPr>
                        <a:t>Analyze data from tests of two objects designed to solve the same problem to compare the strengths and weaknesses of how each performs.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ESS1.C: </a:t>
                      </a:r>
                      <a:r>
                        <a:rPr lang="en" sz="800">
                          <a:solidFill>
                            <a:schemeClr val="dk1"/>
                          </a:solidFill>
                          <a:latin typeface="Poppins"/>
                          <a:ea typeface="Poppins"/>
                          <a:cs typeface="Poppins"/>
                          <a:sym typeface="Poppins"/>
                        </a:rPr>
                        <a:t>The History of Planet Earth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ESS2.A: </a:t>
                      </a:r>
                      <a:r>
                        <a:rPr lang="en" sz="800">
                          <a:solidFill>
                            <a:schemeClr val="dk1"/>
                          </a:solidFill>
                          <a:latin typeface="Poppins"/>
                          <a:ea typeface="Poppins"/>
                          <a:cs typeface="Poppins"/>
                          <a:sym typeface="Poppins"/>
                        </a:rPr>
                        <a:t>Earth Materials and Systems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Stability and Change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621" name="Google Shape;621;p58"/>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22" name="Google Shape;622;p5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Earth &amp; Space Science</a:t>
            </a:r>
            <a:endParaRPr sz="1200">
              <a:latin typeface="Poppins"/>
              <a:ea typeface="Poppins"/>
              <a:cs typeface="Poppins"/>
              <a:sym typeface="Poppins"/>
            </a:endParaRPr>
          </a:p>
        </p:txBody>
      </p:sp>
      <p:sp>
        <p:nvSpPr>
          <p:cNvPr id="623" name="Google Shape;623;p58"/>
          <p:cNvSpPr/>
          <p:nvPr/>
        </p:nvSpPr>
        <p:spPr>
          <a:xfrm>
            <a:off x="457200" y="2077193"/>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7">
                  <a:extLst>
                    <a:ext uri="{A12FA001-AC4F-418D-AE19-62706E023703}">
                      <ahyp:hlinkClr val="tx"/>
                    </a:ext>
                  </a:extLst>
                </a:hlinkClick>
              </a:rPr>
              <a:t>Lesson 6</a:t>
            </a:r>
            <a:endParaRPr b="1" sz="800">
              <a:solidFill>
                <a:schemeClr val="lt1"/>
              </a:solidFill>
              <a:latin typeface="Poppins"/>
              <a:ea typeface="Poppins"/>
              <a:cs typeface="Poppins"/>
              <a:sym typeface="Poppins"/>
            </a:endParaRPr>
          </a:p>
        </p:txBody>
      </p:sp>
      <p:sp>
        <p:nvSpPr>
          <p:cNvPr id="624" name="Google Shape;624;p58"/>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8"/>
              </a:rPr>
              <a:t>Erosion &amp; Earth’s Surface </a:t>
            </a:r>
            <a:r>
              <a:rPr lang="en" sz="1200">
                <a:solidFill>
                  <a:schemeClr val="hlink"/>
                </a:solidFill>
                <a:uFill>
                  <a:noFill/>
                </a:uFill>
                <a:latin typeface="Poppins"/>
                <a:ea typeface="Poppins"/>
                <a:cs typeface="Poppins"/>
                <a:sym typeface="Poppins"/>
                <a:hlinkClick r:id="rId9"/>
              </a:rPr>
              <a:t>(Work of Water)</a:t>
            </a:r>
            <a:r>
              <a:rPr lang="en" sz="1200">
                <a:latin typeface="Poppins"/>
                <a:ea typeface="Poppins"/>
                <a:cs typeface="Poppins"/>
                <a:sym typeface="Poppins"/>
              </a:rPr>
              <a:t> • Page 2 of 2</a:t>
            </a:r>
            <a:endParaRPr sz="1200">
              <a:latin typeface="Poppins"/>
              <a:ea typeface="Poppins"/>
              <a:cs typeface="Poppins"/>
              <a:sym typeface="Poppins"/>
            </a:endParaRPr>
          </a:p>
        </p:txBody>
      </p:sp>
      <p:sp>
        <p:nvSpPr>
          <p:cNvPr id="625" name="Google Shape;625;p58"/>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26" name="Google Shape;626;p58"/>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0">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627" name="Google Shape;627;p58"/>
          <p:cNvPicPr preferRelativeResize="0"/>
          <p:nvPr/>
        </p:nvPicPr>
        <p:blipFill rotWithShape="1">
          <a:blip r:embed="rId11">
            <a:alphaModFix/>
          </a:blip>
          <a:srcRect b="1663" l="0" r="0" t="1663"/>
          <a:stretch/>
        </p:blipFill>
        <p:spPr>
          <a:xfrm>
            <a:off x="7953375" y="305775"/>
            <a:ext cx="1647825" cy="209550"/>
          </a:xfrm>
          <a:prstGeom prst="rect">
            <a:avLst/>
          </a:prstGeom>
          <a:noFill/>
          <a:ln>
            <a:noFill/>
          </a:ln>
        </p:spPr>
      </p:pic>
      <p:grpSp>
        <p:nvGrpSpPr>
          <p:cNvPr id="628" name="Google Shape;628;p58"/>
          <p:cNvGrpSpPr/>
          <p:nvPr/>
        </p:nvGrpSpPr>
        <p:grpSpPr>
          <a:xfrm>
            <a:off x="527725" y="667512"/>
            <a:ext cx="1684375" cy="117000"/>
            <a:chOff x="527725" y="667512"/>
            <a:chExt cx="1684375" cy="117000"/>
          </a:xfrm>
        </p:grpSpPr>
        <p:sp>
          <p:nvSpPr>
            <p:cNvPr id="629" name="Google Shape;629;p58"/>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2">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630" name="Google Shape;630;p58">
              <a:hlinkClick action="ppaction://hlinksldjump" r:id="rId13"/>
            </p:cNvPr>
            <p:cNvPicPr preferRelativeResize="0"/>
            <p:nvPr/>
          </p:nvPicPr>
          <p:blipFill rotWithShape="1">
            <a:blip r:embed="rId14">
              <a:alphaModFix/>
            </a:blip>
            <a:srcRect b="0" l="9423" r="9415" t="0"/>
            <a:stretch/>
          </p:blipFill>
          <p:spPr>
            <a:xfrm rot="10800000">
              <a:off x="527725" y="680300"/>
              <a:ext cx="147875" cy="86475"/>
            </a:xfrm>
            <a:prstGeom prst="rect">
              <a:avLst/>
            </a:prstGeom>
            <a:noFill/>
            <a:ln>
              <a:noFill/>
            </a:ln>
          </p:spPr>
        </p:pic>
      </p:grpSp>
      <p:grpSp>
        <p:nvGrpSpPr>
          <p:cNvPr id="631" name="Google Shape;631;p58"/>
          <p:cNvGrpSpPr/>
          <p:nvPr/>
        </p:nvGrpSpPr>
        <p:grpSpPr>
          <a:xfrm>
            <a:off x="457127" y="6585612"/>
            <a:ext cx="9268060" cy="307813"/>
            <a:chOff x="1485900" y="5127431"/>
            <a:chExt cx="8243405" cy="268200"/>
          </a:xfrm>
        </p:grpSpPr>
        <p:grpSp>
          <p:nvGrpSpPr>
            <p:cNvPr id="632" name="Google Shape;632;p58"/>
            <p:cNvGrpSpPr/>
            <p:nvPr/>
          </p:nvGrpSpPr>
          <p:grpSpPr>
            <a:xfrm>
              <a:off x="1485900" y="5167025"/>
              <a:ext cx="7886700" cy="228600"/>
              <a:chOff x="1485900" y="5233700"/>
              <a:chExt cx="7886700" cy="228600"/>
            </a:xfrm>
          </p:grpSpPr>
          <p:sp>
            <p:nvSpPr>
              <p:cNvPr id="633" name="Google Shape;633;p5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5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5" name="Google Shape;635;p58"/>
            <p:cNvSpPr txBox="1"/>
            <p:nvPr/>
          </p:nvSpPr>
          <p:spPr>
            <a:xfrm>
              <a:off x="1638305" y="5127431"/>
              <a:ext cx="8091000" cy="26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Michigan</a:t>
              </a:r>
              <a:r>
                <a:rPr i="1" lang="en" sz="800">
                  <a:solidFill>
                    <a:srgbClr val="000000"/>
                  </a:solidFill>
                  <a:latin typeface="Poppins"/>
                  <a:ea typeface="Poppins"/>
                  <a:cs typeface="Poppins"/>
                  <a:sym typeface="Poppins"/>
                </a:rPr>
                <a:t> Specific Standard: </a:t>
              </a:r>
              <a:r>
                <a:rPr b="1" lang="en" sz="800">
                  <a:solidFill>
                    <a:schemeClr val="dk1"/>
                  </a:solidFill>
                  <a:latin typeface="Poppins"/>
                  <a:ea typeface="Poppins"/>
                  <a:cs typeface="Poppins"/>
                  <a:sym typeface="Poppins"/>
                </a:rPr>
                <a:t>2-ESS2-2 MI. </a:t>
              </a:r>
              <a:r>
                <a:rPr lang="en" sz="800">
                  <a:solidFill>
                    <a:schemeClr val="dk1"/>
                  </a:solidFill>
                  <a:latin typeface="Poppins"/>
                  <a:ea typeface="Poppins"/>
                  <a:cs typeface="Poppins"/>
                  <a:sym typeface="Poppins"/>
                </a:rPr>
                <a:t>Develop a model to represent the state of Michigan and the Great Lakes, or a more local area and water body.</a:t>
              </a:r>
              <a:endParaRPr i="1" sz="800">
                <a:latin typeface="Poppins"/>
                <a:ea typeface="Poppins"/>
                <a:cs typeface="Poppins"/>
                <a:sym typeface="Poppins"/>
              </a:endParaRPr>
            </a:p>
          </p:txBody>
        </p:sp>
      </p:grpSp>
      <p:sp>
        <p:nvSpPr>
          <p:cNvPr id="636" name="Google Shape;636;p58"/>
          <p:cNvSpPr txBox="1"/>
          <p:nvPr/>
        </p:nvSpPr>
        <p:spPr>
          <a:xfrm>
            <a:off x="628476" y="6890412"/>
            <a:ext cx="9096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Michigan</a:t>
            </a:r>
            <a:r>
              <a:rPr i="1" lang="en" sz="800">
                <a:solidFill>
                  <a:srgbClr val="000000"/>
                </a:solidFill>
                <a:latin typeface="Poppins"/>
                <a:ea typeface="Poppins"/>
                <a:cs typeface="Poppins"/>
                <a:sym typeface="Poppins"/>
              </a:rPr>
              <a:t> Specific Standard: </a:t>
            </a:r>
            <a:r>
              <a:rPr b="1" lang="en" sz="800">
                <a:solidFill>
                  <a:schemeClr val="dk1"/>
                </a:solidFill>
                <a:latin typeface="Poppins"/>
                <a:ea typeface="Poppins"/>
                <a:cs typeface="Poppins"/>
                <a:sym typeface="Poppins"/>
              </a:rPr>
              <a:t>2-ESS2-3 MI.</a:t>
            </a:r>
            <a:r>
              <a:rPr lang="en" sz="800">
                <a:solidFill>
                  <a:schemeClr val="dk1"/>
                </a:solidFill>
                <a:latin typeface="Poppins"/>
                <a:ea typeface="Poppins"/>
                <a:cs typeface="Poppins"/>
                <a:sym typeface="Poppins"/>
              </a:rPr>
              <a:t> Obtain information to identify where fresh water is found on Earth, including the Great Lakes and Great Lakes Basin.</a:t>
            </a:r>
            <a:endParaRPr i="1" sz="800">
              <a:latin typeface="Poppins"/>
              <a:ea typeface="Poppins"/>
              <a:cs typeface="Poppins"/>
              <a:sym typeface="Poppins"/>
            </a:endParaRPr>
          </a:p>
        </p:txBody>
      </p:sp>
      <p:grpSp>
        <p:nvGrpSpPr>
          <p:cNvPr id="637" name="Google Shape;637;p58"/>
          <p:cNvGrpSpPr/>
          <p:nvPr/>
        </p:nvGrpSpPr>
        <p:grpSpPr>
          <a:xfrm>
            <a:off x="457127" y="6890412"/>
            <a:ext cx="9268060" cy="307813"/>
            <a:chOff x="1485900" y="5127431"/>
            <a:chExt cx="8243405" cy="268200"/>
          </a:xfrm>
        </p:grpSpPr>
        <p:grpSp>
          <p:nvGrpSpPr>
            <p:cNvPr id="638" name="Google Shape;638;p58"/>
            <p:cNvGrpSpPr/>
            <p:nvPr/>
          </p:nvGrpSpPr>
          <p:grpSpPr>
            <a:xfrm>
              <a:off x="1485900" y="5167025"/>
              <a:ext cx="7886700" cy="228600"/>
              <a:chOff x="1485900" y="5233700"/>
              <a:chExt cx="7886700" cy="228600"/>
            </a:xfrm>
          </p:grpSpPr>
          <p:sp>
            <p:nvSpPr>
              <p:cNvPr id="639" name="Google Shape;639;p58"/>
              <p:cNvSpPr/>
              <p:nvPr/>
            </p:nvSpPr>
            <p:spPr>
              <a:xfrm>
                <a:off x="1577400" y="5233700"/>
                <a:ext cx="7795200" cy="228600"/>
              </a:xfrm>
              <a:prstGeom prst="rect">
                <a:avLst/>
              </a:prstGeom>
              <a:solidFill>
                <a:srgbClr val="FAFA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58"/>
              <p:cNvSpPr/>
              <p:nvPr/>
            </p:nvSpPr>
            <p:spPr>
              <a:xfrm>
                <a:off x="1485900" y="5233700"/>
                <a:ext cx="91500" cy="2286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1" name="Google Shape;641;p58"/>
            <p:cNvSpPr txBox="1"/>
            <p:nvPr/>
          </p:nvSpPr>
          <p:spPr>
            <a:xfrm>
              <a:off x="1638305" y="5127431"/>
              <a:ext cx="8091000" cy="26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800">
                  <a:latin typeface="Poppins"/>
                  <a:ea typeface="Poppins"/>
                  <a:cs typeface="Poppins"/>
                  <a:sym typeface="Poppins"/>
                </a:rPr>
                <a:t>Michigan</a:t>
              </a:r>
              <a:r>
                <a:rPr i="1" lang="en" sz="800">
                  <a:solidFill>
                    <a:srgbClr val="000000"/>
                  </a:solidFill>
                  <a:latin typeface="Poppins"/>
                  <a:ea typeface="Poppins"/>
                  <a:cs typeface="Poppins"/>
                  <a:sym typeface="Poppins"/>
                </a:rPr>
                <a:t> Specific Standard: </a:t>
              </a:r>
              <a:r>
                <a:rPr b="1" lang="en" sz="800">
                  <a:solidFill>
                    <a:schemeClr val="dk1"/>
                  </a:solidFill>
                  <a:latin typeface="Poppins"/>
                  <a:ea typeface="Poppins"/>
                  <a:cs typeface="Poppins"/>
                  <a:sym typeface="Poppins"/>
                </a:rPr>
                <a:t>2-ESS2-3 MI.</a:t>
              </a:r>
              <a:r>
                <a:rPr lang="en" sz="800">
                  <a:solidFill>
                    <a:schemeClr val="dk1"/>
                  </a:solidFill>
                  <a:latin typeface="Poppins"/>
                  <a:ea typeface="Poppins"/>
                  <a:cs typeface="Poppins"/>
                  <a:sym typeface="Poppins"/>
                </a:rPr>
                <a:t> Obtain information to identify where fresh water is found on Earth, including the Great Lakes and Great Lakes Basin.</a:t>
              </a:r>
              <a:endParaRPr i="1" sz="800">
                <a:latin typeface="Poppins"/>
                <a:ea typeface="Poppins"/>
                <a:cs typeface="Poppins"/>
                <a:sym typeface="Poppins"/>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pic>
        <p:nvPicPr>
          <p:cNvPr id="646" name="Google Shape;646;p59" title="2_Material_6.png"/>
          <p:cNvPicPr preferRelativeResize="0"/>
          <p:nvPr/>
        </p:nvPicPr>
        <p:blipFill rotWithShape="1">
          <a:blip r:embed="rId3">
            <a:alphaModFix/>
          </a:blip>
          <a:srcRect b="3358" l="0" r="0" t="3367"/>
          <a:stretch/>
        </p:blipFill>
        <p:spPr>
          <a:xfrm>
            <a:off x="457200" y="6039475"/>
            <a:ext cx="1035798" cy="1036300"/>
          </a:xfrm>
          <a:prstGeom prst="rect">
            <a:avLst/>
          </a:prstGeom>
          <a:noFill/>
          <a:ln>
            <a:noFill/>
          </a:ln>
        </p:spPr>
      </p:pic>
      <p:pic>
        <p:nvPicPr>
          <p:cNvPr id="647" name="Google Shape;647;p59"/>
          <p:cNvPicPr preferRelativeResize="0"/>
          <p:nvPr/>
        </p:nvPicPr>
        <p:blipFill rotWithShape="1">
          <a:blip r:embed="rId4">
            <a:alphaModFix/>
          </a:blip>
          <a:srcRect b="0" l="8630" r="8630" t="0"/>
          <a:stretch/>
        </p:blipFill>
        <p:spPr>
          <a:xfrm>
            <a:off x="448050" y="3845025"/>
            <a:ext cx="914400" cy="1036300"/>
          </a:xfrm>
          <a:prstGeom prst="rect">
            <a:avLst/>
          </a:prstGeom>
          <a:noFill/>
          <a:ln>
            <a:noFill/>
          </a:ln>
        </p:spPr>
      </p:pic>
      <p:pic>
        <p:nvPicPr>
          <p:cNvPr id="648" name="Google Shape;648;p59"/>
          <p:cNvPicPr preferRelativeResize="0"/>
          <p:nvPr/>
        </p:nvPicPr>
        <p:blipFill rotWithShape="1">
          <a:blip r:embed="rId5">
            <a:alphaModFix/>
          </a:blip>
          <a:srcRect b="0" l="3698" r="34558" t="0"/>
          <a:stretch/>
        </p:blipFill>
        <p:spPr>
          <a:xfrm>
            <a:off x="448050" y="4881275"/>
            <a:ext cx="914400" cy="1158275"/>
          </a:xfrm>
          <a:prstGeom prst="rect">
            <a:avLst/>
          </a:prstGeom>
          <a:noFill/>
          <a:ln>
            <a:noFill/>
          </a:ln>
        </p:spPr>
      </p:pic>
      <p:pic>
        <p:nvPicPr>
          <p:cNvPr id="649" name="Google Shape;649;p59" title="2_Material_1.png"/>
          <p:cNvPicPr preferRelativeResize="0"/>
          <p:nvPr/>
        </p:nvPicPr>
        <p:blipFill rotWithShape="1">
          <a:blip r:embed="rId6">
            <a:alphaModFix/>
          </a:blip>
          <a:srcRect b="0" l="25653" r="25653" t="0"/>
          <a:stretch/>
        </p:blipFill>
        <p:spPr>
          <a:xfrm>
            <a:off x="448050" y="2066550"/>
            <a:ext cx="923551" cy="1778449"/>
          </a:xfrm>
          <a:prstGeom prst="rect">
            <a:avLst/>
          </a:prstGeom>
          <a:noFill/>
          <a:ln>
            <a:noFill/>
          </a:ln>
        </p:spPr>
      </p:pic>
      <p:sp>
        <p:nvSpPr>
          <p:cNvPr id="650" name="Google Shape;650;p5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solidFill>
                  <a:schemeClr val="hlink"/>
                </a:solidFill>
                <a:uFill>
                  <a:noFill/>
                </a:uFill>
                <a:latin typeface="Poppins"/>
                <a:ea typeface="Poppins"/>
                <a:cs typeface="Poppins"/>
                <a:sym typeface="Poppins"/>
                <a:hlinkClick r:id="rId7"/>
              </a:rPr>
              <a:t>Material Properties </a:t>
            </a:r>
            <a:r>
              <a:rPr lang="en" sz="1200">
                <a:solidFill>
                  <a:schemeClr val="hlink"/>
                </a:solidFill>
                <a:uFill>
                  <a:noFill/>
                </a:uFill>
                <a:latin typeface="Poppins"/>
                <a:ea typeface="Poppins"/>
                <a:cs typeface="Poppins"/>
                <a:sym typeface="Poppins"/>
                <a:hlinkClick r:id="rId8"/>
              </a:rPr>
              <a:t>(Material Magic) </a:t>
            </a:r>
            <a:endParaRPr sz="1200">
              <a:latin typeface="Poppins"/>
              <a:ea typeface="Poppins"/>
              <a:cs typeface="Poppins"/>
              <a:sym typeface="Poppins"/>
            </a:endParaRPr>
          </a:p>
        </p:txBody>
      </p:sp>
      <p:graphicFrame>
        <p:nvGraphicFramePr>
          <p:cNvPr id="651" name="Google Shape;651;p59"/>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416200"/>
                <a:gridCol w="3007825"/>
                <a:gridCol w="1210600"/>
                <a:gridCol w="1261075"/>
                <a:gridCol w="1333900"/>
              </a:tblGrid>
              <a:tr h="4588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1251825">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9"/>
                        </a:rPr>
                        <a:t>Material Properties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0"/>
                        </a:rPr>
                        <a:t>Why do we wear clothes?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2-PS1-2. </a:t>
                      </a:r>
                      <a:r>
                        <a:rPr lang="en" sz="800">
                          <a:solidFill>
                            <a:schemeClr val="dk1"/>
                          </a:solidFill>
                          <a:highlight>
                            <a:srgbClr val="EAEADF"/>
                          </a:highlight>
                          <a:latin typeface="Poppins"/>
                          <a:ea typeface="Poppins"/>
                          <a:cs typeface="Poppins"/>
                          <a:sym typeface="Poppins"/>
                        </a:rPr>
                        <a:t>Analyze data obtained from testing different materials to determine which materials have the properties that are best suited for an intended purpose.</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K-2-ETS1-1. </a:t>
                      </a:r>
                      <a:r>
                        <a:rPr lang="en" sz="800">
                          <a:solidFill>
                            <a:schemeClr val="dk1"/>
                          </a:solidFill>
                          <a:highlight>
                            <a:srgbClr val="EAEADF"/>
                          </a:highlight>
                          <a:latin typeface="Poppins"/>
                          <a:ea typeface="Poppins"/>
                          <a:cs typeface="Poppins"/>
                          <a:sym typeface="Poppins"/>
                        </a:rPr>
                        <a:t>Ask questions, make observations, and gather information about a situation people want to change to define a simple problem that can be solved through the development of a new or improved object or tool.</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K-2-ETS1-2.  </a:t>
                      </a:r>
                      <a:r>
                        <a:rPr lang="en" sz="800">
                          <a:solidFill>
                            <a:schemeClr val="dk1"/>
                          </a:solidFill>
                          <a:highlight>
                            <a:srgbClr val="EAEADF"/>
                          </a:highlight>
                          <a:latin typeface="Poppins"/>
                          <a:ea typeface="Poppins"/>
                          <a:cs typeface="Poppins"/>
                          <a:sym typeface="Poppins"/>
                        </a:rPr>
                        <a:t>Develop a simple sketch, drawing, or physical model to illustrate how the shape of an object helps it function as needed to solve a given problem.</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5264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1"/>
                        </a:rPr>
                        <a:t>Classify Materials: Insulator</a:t>
                      </a:r>
                      <a:r>
                        <a:rPr b="1" lang="en" sz="800">
                          <a:solidFill>
                            <a:schemeClr val="dk1"/>
                          </a:solidFill>
                          <a:latin typeface="Poppins"/>
                          <a:ea typeface="Poppins"/>
                          <a:cs typeface="Poppins"/>
                          <a:sym typeface="Poppins"/>
                        </a:rPr>
                        <a:t>s &amp; Conductors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2"/>
                        </a:rPr>
                        <a:t>Can you really fry an egg on a hot sidewalk?</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2-PS1-1. </a:t>
                      </a:r>
                      <a:r>
                        <a:rPr lang="en" sz="800">
                          <a:solidFill>
                            <a:schemeClr val="dk1"/>
                          </a:solidFill>
                          <a:highlight>
                            <a:schemeClr val="lt1"/>
                          </a:highlight>
                          <a:latin typeface="Poppins"/>
                          <a:ea typeface="Poppins"/>
                          <a:cs typeface="Poppins"/>
                          <a:sym typeface="Poppins"/>
                        </a:rPr>
                        <a:t>Plan and conduct an investigation to describe and classify different kinds of materials by their observable properties. </a:t>
                      </a:r>
                      <a:endParaRPr sz="800">
                        <a:solidFill>
                          <a:schemeClr val="dk1"/>
                        </a:solidFill>
                        <a:highlight>
                          <a:schemeClr val="lt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​2-PS1-2. </a:t>
                      </a:r>
                      <a:r>
                        <a:rPr lang="en" sz="800">
                          <a:solidFill>
                            <a:schemeClr val="dk1"/>
                          </a:solidFill>
                          <a:highlight>
                            <a:schemeClr val="lt1"/>
                          </a:highlight>
                          <a:latin typeface="Poppins"/>
                          <a:ea typeface="Poppins"/>
                          <a:cs typeface="Poppins"/>
                          <a:sym typeface="Poppins"/>
                        </a:rPr>
                        <a:t>Analyze data obtained from testing different materials to determine which materials have the properties that are best suited for an intended purpose.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6139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3"/>
                        </a:rPr>
                        <a:t>Material Building Blocks &amp; Engineering</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4"/>
                        </a:rPr>
                        <a:t>Could you build a house out of paper?</a:t>
                      </a:r>
                      <a:endParaRPr b="1" sz="800">
                        <a:latin typeface="Poppins"/>
                        <a:ea typeface="Poppins"/>
                        <a:cs typeface="Poppins"/>
                        <a:sym typeface="Poppins"/>
                      </a:endParaRPr>
                    </a:p>
                  </a:txBody>
                  <a:tcPr marT="91425" marB="91425" marR="0" marL="91425">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2-PS1-3. </a:t>
                      </a:r>
                      <a:r>
                        <a:rPr lang="en" sz="800">
                          <a:solidFill>
                            <a:schemeClr val="dk1"/>
                          </a:solidFill>
                          <a:latin typeface="Poppins"/>
                          <a:ea typeface="Poppins"/>
                          <a:cs typeface="Poppins"/>
                          <a:sym typeface="Poppins"/>
                        </a:rPr>
                        <a:t>Make observations to construct an evidence-based account of how an object made of a small set of pieces can be disassembled and made into a new object.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K-2-ETS1-3. </a:t>
                      </a:r>
                      <a:r>
                        <a:rPr lang="en" sz="800">
                          <a:solidFill>
                            <a:schemeClr val="dk1"/>
                          </a:solidFill>
                          <a:latin typeface="Poppins"/>
                          <a:ea typeface="Poppins"/>
                          <a:cs typeface="Poppins"/>
                          <a:sym typeface="Poppins"/>
                        </a:rPr>
                        <a:t>Analyze data from tests of two objects designed to solve the same problem to compare the strengths and weaknesses of how each performs.</a:t>
                      </a:r>
                      <a:endParaRPr b="1" sz="800">
                        <a:solidFill>
                          <a:schemeClr val="dk1"/>
                        </a:solidFill>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b="1" sz="800">
                        <a:solidFill>
                          <a:schemeClr val="dk1"/>
                        </a:solidFill>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055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5"/>
                        </a:rPr>
                        <a:t>Soil Properties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6"/>
                        </a:rPr>
                        <a:t>How do you build a city out of mud?</a:t>
                      </a:r>
                      <a:endParaRPr b="1" sz="800">
                        <a:latin typeface="Poppins"/>
                        <a:ea typeface="Poppins"/>
                        <a:cs typeface="Poppins"/>
                        <a:sym typeface="Poppins"/>
                      </a:endParaRPr>
                    </a:p>
                  </a:txBody>
                  <a:tcPr marT="91425" marB="91425" marR="0" marL="91425">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2-PS1-1. </a:t>
                      </a:r>
                      <a:r>
                        <a:rPr lang="en" sz="800">
                          <a:solidFill>
                            <a:schemeClr val="dk1"/>
                          </a:solidFill>
                          <a:highlight>
                            <a:schemeClr val="lt1"/>
                          </a:highlight>
                          <a:latin typeface="Poppins"/>
                          <a:ea typeface="Poppins"/>
                          <a:cs typeface="Poppins"/>
                          <a:sym typeface="Poppins"/>
                        </a:rPr>
                        <a:t>Plan and conduct an investigation to describe and classify different kinds of materials by their observable properties. </a:t>
                      </a:r>
                      <a:endParaRPr sz="800">
                        <a:solidFill>
                          <a:schemeClr val="dk1"/>
                        </a:solidFill>
                        <a:highlight>
                          <a:schemeClr val="lt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chemeClr val="lt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​2-PS1-2. </a:t>
                      </a:r>
                      <a:r>
                        <a:rPr lang="en" sz="800">
                          <a:solidFill>
                            <a:schemeClr val="dk1"/>
                          </a:solidFill>
                          <a:highlight>
                            <a:schemeClr val="lt1"/>
                          </a:highlight>
                          <a:latin typeface="Poppins"/>
                          <a:ea typeface="Poppins"/>
                          <a:cs typeface="Poppins"/>
                          <a:sym typeface="Poppins"/>
                        </a:rPr>
                        <a:t>Analyze data obtained from testing different materials to determine which materials have the properties that are best suited for an intended purpose.</a:t>
                      </a:r>
                      <a:endParaRPr b="1" sz="800">
                        <a:solidFill>
                          <a:schemeClr val="dk1"/>
                        </a:solidFill>
                        <a:highlight>
                          <a:schemeClr val="lt1"/>
                        </a:highlight>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a:t>
                      </a:r>
                      <a:endParaRPr b="1" sz="800">
                        <a:solidFill>
                          <a:schemeClr val="dk1"/>
                        </a:solidFill>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b="1" sz="800">
                        <a:solidFill>
                          <a:schemeClr val="dk1"/>
                        </a:solidFill>
                        <a:latin typeface="Poppins"/>
                        <a:ea typeface="Poppins"/>
                        <a:cs typeface="Poppins"/>
                        <a:sym typeface="Poppins"/>
                      </a:endParaRPr>
                    </a:p>
                  </a:txBody>
                  <a:tcPr marT="91425" marB="91425" marR="0"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
        <p:nvSpPr>
          <p:cNvPr id="652" name="Google Shape;652;p59"/>
          <p:cNvSpPr/>
          <p:nvPr/>
        </p:nvSpPr>
        <p:spPr>
          <a:xfrm>
            <a:off x="459600" y="385334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653" name="Google Shape;653;p59"/>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654" name="Google Shape;654;p59"/>
          <p:cNvSpPr/>
          <p:nvPr/>
        </p:nvSpPr>
        <p:spPr>
          <a:xfrm>
            <a:off x="459600" y="4881271"/>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655" name="Google Shape;655;p59"/>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56" name="Google Shape;656;p5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Physical Science</a:t>
            </a:r>
            <a:endParaRPr sz="1200">
              <a:latin typeface="Poppins"/>
              <a:ea typeface="Poppins"/>
              <a:cs typeface="Poppins"/>
              <a:sym typeface="Poppins"/>
            </a:endParaRPr>
          </a:p>
        </p:txBody>
      </p:sp>
      <p:sp>
        <p:nvSpPr>
          <p:cNvPr id="657" name="Google Shape;657;p59"/>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58" name="Google Shape;658;p59"/>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0">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659" name="Google Shape;659;p59"/>
          <p:cNvPicPr preferRelativeResize="0"/>
          <p:nvPr/>
        </p:nvPicPr>
        <p:blipFill rotWithShape="1">
          <a:blip r:embed="rId21">
            <a:alphaModFix/>
          </a:blip>
          <a:srcRect b="1663" l="0" r="0" t="1663"/>
          <a:stretch/>
        </p:blipFill>
        <p:spPr>
          <a:xfrm>
            <a:off x="7953375" y="305775"/>
            <a:ext cx="1647825" cy="209550"/>
          </a:xfrm>
          <a:prstGeom prst="rect">
            <a:avLst/>
          </a:prstGeom>
          <a:noFill/>
          <a:ln>
            <a:noFill/>
          </a:ln>
        </p:spPr>
      </p:pic>
      <p:grpSp>
        <p:nvGrpSpPr>
          <p:cNvPr id="660" name="Google Shape;660;p59"/>
          <p:cNvGrpSpPr/>
          <p:nvPr/>
        </p:nvGrpSpPr>
        <p:grpSpPr>
          <a:xfrm>
            <a:off x="527725" y="667512"/>
            <a:ext cx="1684375" cy="117000"/>
            <a:chOff x="527725" y="667512"/>
            <a:chExt cx="1684375" cy="117000"/>
          </a:xfrm>
        </p:grpSpPr>
        <p:sp>
          <p:nvSpPr>
            <p:cNvPr id="661" name="Google Shape;661;p59"/>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2">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662" name="Google Shape;662;p59">
              <a:hlinkClick action="ppaction://hlinksldjump" r:id="rId23"/>
            </p:cNvPr>
            <p:cNvPicPr preferRelativeResize="0"/>
            <p:nvPr/>
          </p:nvPicPr>
          <p:blipFill rotWithShape="1">
            <a:blip r:embed="rId24">
              <a:alphaModFix/>
            </a:blip>
            <a:srcRect b="0" l="9423" r="9415" t="0"/>
            <a:stretch/>
          </p:blipFill>
          <p:spPr>
            <a:xfrm rot="10800000">
              <a:off x="527725" y="680300"/>
              <a:ext cx="147875" cy="86475"/>
            </a:xfrm>
            <a:prstGeom prst="rect">
              <a:avLst/>
            </a:prstGeom>
            <a:noFill/>
            <a:ln>
              <a:noFill/>
            </a:ln>
          </p:spPr>
        </p:pic>
      </p:grpSp>
      <p:sp>
        <p:nvSpPr>
          <p:cNvPr id="663" name="Google Shape;663;p59"/>
          <p:cNvSpPr/>
          <p:nvPr/>
        </p:nvSpPr>
        <p:spPr>
          <a:xfrm>
            <a:off x="459600" y="603955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5">
                  <a:extLst>
                    <a:ext uri="{A12FA001-AC4F-418D-AE19-62706E023703}">
                      <ahyp:hlinkClr val="tx"/>
                    </a:ext>
                  </a:extLst>
                </a:hlinkClick>
              </a:rPr>
              <a:t>Lesson </a:t>
            </a:r>
            <a:r>
              <a:rPr b="1" lang="en" sz="800">
                <a:solidFill>
                  <a:schemeClr val="lt1"/>
                </a:solidFill>
                <a:latin typeface="Poppins"/>
                <a:ea typeface="Poppins"/>
                <a:cs typeface="Poppins"/>
                <a:sym typeface="Poppins"/>
              </a:rPr>
              <a:t>4</a:t>
            </a:r>
            <a:endParaRPr b="1" sz="800">
              <a:solidFill>
                <a:schemeClr val="lt1"/>
              </a:solidFill>
              <a:latin typeface="Poppins"/>
              <a:ea typeface="Poppins"/>
              <a:cs typeface="Poppins"/>
              <a:sym typeface="Poppins"/>
            </a:endParaRPr>
          </a:p>
        </p:txBody>
      </p:sp>
      <p:sp>
        <p:nvSpPr>
          <p:cNvPr id="664" name="Google Shape;664;p59"/>
          <p:cNvSpPr txBox="1"/>
          <p:nvPr/>
        </p:nvSpPr>
        <p:spPr>
          <a:xfrm>
            <a:off x="5564275" y="7088097"/>
            <a:ext cx="4100100" cy="274200"/>
          </a:xfrm>
          <a:prstGeom prst="rect">
            <a:avLst/>
          </a:prstGeom>
          <a:noFill/>
          <a:ln>
            <a:noFill/>
          </a:ln>
        </p:spPr>
        <p:txBody>
          <a:bodyPr anchorCtr="0" anchor="b" bIns="91425" lIns="91425" spcFirstLastPara="1" rIns="91425" wrap="square" tIns="91425">
            <a:noAutofit/>
          </a:bodyPr>
          <a:lstStyle/>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60" title="image2.png"/>
          <p:cNvPicPr preferRelativeResize="0"/>
          <p:nvPr/>
        </p:nvPicPr>
        <p:blipFill rotWithShape="1">
          <a:blip r:embed="rId3">
            <a:alphaModFix/>
          </a:blip>
          <a:srcRect b="0" l="12429" r="12429" t="0"/>
          <a:stretch/>
        </p:blipFill>
        <p:spPr>
          <a:xfrm>
            <a:off x="458550" y="2077200"/>
            <a:ext cx="954030" cy="1158200"/>
          </a:xfrm>
          <a:prstGeom prst="rect">
            <a:avLst/>
          </a:prstGeom>
          <a:noFill/>
          <a:ln>
            <a:noFill/>
          </a:ln>
        </p:spPr>
      </p:pic>
      <p:pic>
        <p:nvPicPr>
          <p:cNvPr id="670" name="Google Shape;670;p60" title="image.png"/>
          <p:cNvPicPr preferRelativeResize="0"/>
          <p:nvPr/>
        </p:nvPicPr>
        <p:blipFill rotWithShape="1">
          <a:blip r:embed="rId4">
            <a:alphaModFix/>
          </a:blip>
          <a:srcRect b="0" l="6853" r="6844" t="0"/>
          <a:stretch/>
        </p:blipFill>
        <p:spPr>
          <a:xfrm>
            <a:off x="458550" y="3235400"/>
            <a:ext cx="1055910" cy="1158200"/>
          </a:xfrm>
          <a:prstGeom prst="rect">
            <a:avLst/>
          </a:prstGeom>
          <a:noFill/>
          <a:ln>
            <a:noFill/>
          </a:ln>
        </p:spPr>
      </p:pic>
      <p:pic>
        <p:nvPicPr>
          <p:cNvPr id="671" name="Google Shape;671;p60"/>
          <p:cNvPicPr preferRelativeResize="0"/>
          <p:nvPr/>
        </p:nvPicPr>
        <p:blipFill rotWithShape="1">
          <a:blip r:embed="rId5">
            <a:alphaModFix/>
          </a:blip>
          <a:srcRect b="1305" l="0" r="0" t="1315"/>
          <a:stretch/>
        </p:blipFill>
        <p:spPr>
          <a:xfrm>
            <a:off x="448050" y="4389300"/>
            <a:ext cx="982600" cy="1041025"/>
          </a:xfrm>
          <a:prstGeom prst="rect">
            <a:avLst/>
          </a:prstGeom>
          <a:noFill/>
          <a:ln>
            <a:noFill/>
          </a:ln>
        </p:spPr>
      </p:pic>
      <p:sp>
        <p:nvSpPr>
          <p:cNvPr id="672" name="Google Shape;672;p60"/>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States of Matter</a:t>
            </a:r>
            <a:r>
              <a:rPr lang="en" sz="1200">
                <a:solidFill>
                  <a:schemeClr val="hlink"/>
                </a:solidFill>
                <a:uFill>
                  <a:noFill/>
                </a:uFill>
                <a:latin typeface="Poppins"/>
                <a:ea typeface="Poppins"/>
                <a:cs typeface="Poppins"/>
                <a:sym typeface="Poppins"/>
                <a:hlinkClick r:id="rId6"/>
              </a:rPr>
              <a:t> </a:t>
            </a:r>
            <a:r>
              <a:rPr lang="en" sz="1200">
                <a:solidFill>
                  <a:schemeClr val="dk1"/>
                </a:solidFill>
                <a:uFill>
                  <a:noFill/>
                </a:uFill>
                <a:latin typeface="Poppins"/>
                <a:ea typeface="Poppins"/>
                <a:cs typeface="Poppins"/>
                <a:sym typeface="Poppins"/>
                <a:hlinkClick r:id="rId7">
                  <a:extLst>
                    <a:ext uri="{A12FA001-AC4F-418D-AE19-62706E023703}">
                      <ahyp:hlinkClr val="tx"/>
                    </a:ext>
                  </a:extLst>
                </a:hlinkClick>
              </a:rPr>
              <a:t>(States of Matter) </a:t>
            </a:r>
            <a:endParaRPr sz="1200">
              <a:latin typeface="Poppins"/>
              <a:ea typeface="Poppins"/>
              <a:cs typeface="Poppins"/>
              <a:sym typeface="Poppins"/>
            </a:endParaRPr>
          </a:p>
        </p:txBody>
      </p:sp>
      <p:graphicFrame>
        <p:nvGraphicFramePr>
          <p:cNvPr id="673" name="Google Shape;673;p60"/>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280125"/>
                <a:gridCol w="3102050"/>
                <a:gridCol w="1200125"/>
                <a:gridCol w="1261050"/>
                <a:gridCol w="1386250"/>
              </a:tblGrid>
              <a:tr h="4588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11084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Liquid Water &amp; Solid Ice</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Where do animals find the water they need?</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2-ESS2-3.</a:t>
                      </a:r>
                      <a:r>
                        <a:rPr lang="en" sz="800">
                          <a:solidFill>
                            <a:schemeClr val="dk1"/>
                          </a:solidFill>
                          <a:latin typeface="Poppins"/>
                          <a:ea typeface="Poppins"/>
                          <a:cs typeface="Poppins"/>
                          <a:sym typeface="Poppins"/>
                        </a:rPr>
                        <a:t> Obtain information to identify where water is found on Earth and that it can be solid or liquid.</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Obtaining, Evaluating, and Communicating Information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ESS2.C: </a:t>
                      </a:r>
                      <a:r>
                        <a:rPr lang="en" sz="800">
                          <a:solidFill>
                            <a:schemeClr val="dk1"/>
                          </a:solidFill>
                          <a:latin typeface="Poppins"/>
                          <a:ea typeface="Poppins"/>
                          <a:cs typeface="Poppins"/>
                          <a:sym typeface="Poppins"/>
                        </a:rPr>
                        <a:t>The Roles of Water in Earth’s Surface Processes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75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Reversible &amp; Irreversible Changes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latin typeface="Poppins"/>
                          <a:ea typeface="Poppins"/>
                          <a:cs typeface="Poppins"/>
                          <a:sym typeface="Poppins"/>
                        </a:rPr>
                        <a:t>How is an ice cube like a crayon?</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2-PS1-4. </a:t>
                      </a:r>
                      <a:r>
                        <a:rPr lang="en" sz="800">
                          <a:solidFill>
                            <a:schemeClr val="dk1"/>
                          </a:solidFill>
                          <a:latin typeface="Poppins"/>
                          <a:ea typeface="Poppins"/>
                          <a:cs typeface="Poppins"/>
                          <a:sym typeface="Poppins"/>
                        </a:rPr>
                        <a:t>Construct an argument with evidence that some changes caused by heating or cooling can be reversed and some cannot.</a:t>
                      </a:r>
                      <a:endParaRPr>
                        <a:solidFill>
                          <a:schemeClr val="dk1"/>
                        </a:solidFill>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Engaging in Argument from Evidence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PS1.B: </a:t>
                      </a:r>
                      <a:r>
                        <a:rPr lang="en" sz="800">
                          <a:solidFill>
                            <a:schemeClr val="dk1"/>
                          </a:solidFill>
                          <a:latin typeface="Poppins"/>
                          <a:ea typeface="Poppins"/>
                          <a:cs typeface="Poppins"/>
                          <a:sym typeface="Poppins"/>
                        </a:rPr>
                        <a:t>Chemical Reactions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75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Heating, Cooling, &amp; States of Matter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Why are so many toys made out of plastic?</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2-PS1-4. </a:t>
                      </a:r>
                      <a:r>
                        <a:rPr lang="en" sz="800">
                          <a:solidFill>
                            <a:schemeClr val="dk1"/>
                          </a:solidFill>
                          <a:latin typeface="Poppins"/>
                          <a:ea typeface="Poppins"/>
                          <a:cs typeface="Poppins"/>
                          <a:sym typeface="Poppins"/>
                        </a:rPr>
                        <a:t>Construct an argument with evidence that some changes caused by heating or cooling can be reversed and some cannot.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2-PS1-2. </a:t>
                      </a:r>
                      <a:r>
                        <a:rPr lang="en" sz="800">
                          <a:solidFill>
                            <a:schemeClr val="dk1"/>
                          </a:solidFill>
                          <a:latin typeface="Poppins"/>
                          <a:ea typeface="Poppins"/>
                          <a:cs typeface="Poppins"/>
                          <a:sym typeface="Poppins"/>
                        </a:rPr>
                        <a:t>Analyze data obtained from testing different materials to determine which materials have the properties that are best suited for an intended purpose.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PS1.B: </a:t>
                      </a:r>
                      <a:r>
                        <a:rPr lang="en" sz="800">
                          <a:solidFill>
                            <a:schemeClr val="dk1"/>
                          </a:solidFill>
                          <a:latin typeface="Poppins"/>
                          <a:ea typeface="Poppins"/>
                          <a:cs typeface="Poppins"/>
                          <a:sym typeface="Poppins"/>
                        </a:rPr>
                        <a:t>Chemical Reactions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674" name="Google Shape;674;p60"/>
          <p:cNvSpPr/>
          <p:nvPr/>
        </p:nvSpPr>
        <p:spPr>
          <a:xfrm>
            <a:off x="459600" y="323249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2</a:t>
            </a:r>
            <a:endParaRPr b="1" sz="800">
              <a:solidFill>
                <a:schemeClr val="lt1"/>
              </a:solidFill>
              <a:latin typeface="Poppins"/>
              <a:ea typeface="Poppins"/>
              <a:cs typeface="Poppins"/>
              <a:sym typeface="Poppins"/>
            </a:endParaRPr>
          </a:p>
        </p:txBody>
      </p:sp>
      <p:sp>
        <p:nvSpPr>
          <p:cNvPr id="675" name="Google Shape;675;p60"/>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0">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676" name="Google Shape;676;p60"/>
          <p:cNvSpPr/>
          <p:nvPr/>
        </p:nvSpPr>
        <p:spPr>
          <a:xfrm>
            <a:off x="459600" y="4398196"/>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1">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677" name="Google Shape;677;p60"/>
          <p:cNvSpPr/>
          <p:nvPr/>
        </p:nvSpPr>
        <p:spPr>
          <a:xfrm>
            <a:off x="0" y="0"/>
            <a:ext cx="10080000" cy="914400"/>
          </a:xfrm>
          <a:prstGeom prst="rect">
            <a:avLst/>
          </a:prstGeom>
          <a:solidFill>
            <a:srgbClr val="7FAF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678" name="Google Shape;678;p6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2nd Grade • Physical Science</a:t>
            </a:r>
            <a:endParaRPr sz="1200">
              <a:latin typeface="Poppins"/>
              <a:ea typeface="Poppins"/>
              <a:cs typeface="Poppins"/>
              <a:sym typeface="Poppins"/>
            </a:endParaRPr>
          </a:p>
        </p:txBody>
      </p:sp>
      <p:sp>
        <p:nvSpPr>
          <p:cNvPr id="679" name="Google Shape;679;p60"/>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680" name="Google Shape;680;p60"/>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2">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681" name="Google Shape;681;p60"/>
          <p:cNvPicPr preferRelativeResize="0"/>
          <p:nvPr/>
        </p:nvPicPr>
        <p:blipFill rotWithShape="1">
          <a:blip r:embed="rId13">
            <a:alphaModFix/>
          </a:blip>
          <a:srcRect b="1663" l="0" r="0" t="1663"/>
          <a:stretch/>
        </p:blipFill>
        <p:spPr>
          <a:xfrm>
            <a:off x="7953375" y="305775"/>
            <a:ext cx="1647825" cy="209550"/>
          </a:xfrm>
          <a:prstGeom prst="rect">
            <a:avLst/>
          </a:prstGeom>
          <a:noFill/>
          <a:ln>
            <a:noFill/>
          </a:ln>
        </p:spPr>
      </p:pic>
      <p:grpSp>
        <p:nvGrpSpPr>
          <p:cNvPr id="682" name="Google Shape;682;p60"/>
          <p:cNvGrpSpPr/>
          <p:nvPr/>
        </p:nvGrpSpPr>
        <p:grpSpPr>
          <a:xfrm>
            <a:off x="527725" y="667512"/>
            <a:ext cx="1684375" cy="117000"/>
            <a:chOff x="527725" y="667512"/>
            <a:chExt cx="1684375" cy="117000"/>
          </a:xfrm>
        </p:grpSpPr>
        <p:sp>
          <p:nvSpPr>
            <p:cNvPr id="683" name="Google Shape;683;p60"/>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4">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684" name="Google Shape;684;p60"/>
            <p:cNvPicPr preferRelativeResize="0"/>
            <p:nvPr/>
          </p:nvPicPr>
          <p:blipFill rotWithShape="1">
            <a:blip r:embed="rId15">
              <a:alphaModFix/>
            </a:blip>
            <a:srcRect b="0" l="9423" r="9415" t="0"/>
            <a:stretch/>
          </p:blipFill>
          <p:spPr>
            <a:xfrm rot="10800000">
              <a:off x="527725" y="680300"/>
              <a:ext cx="147875" cy="86475"/>
            </a:xfrm>
            <a:prstGeom prst="rect">
              <a:avLst/>
            </a:prstGeom>
            <a:noFill/>
            <a:ln>
              <a:noFill/>
            </a:ln>
          </p:spPr>
        </p:pic>
      </p:grpSp>
      <p:sp>
        <p:nvSpPr>
          <p:cNvPr id="685" name="Google Shape;685;p60"/>
          <p:cNvSpPr txBox="1"/>
          <p:nvPr/>
        </p:nvSpPr>
        <p:spPr>
          <a:xfrm>
            <a:off x="5568263" y="5483404"/>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p61"/>
          <p:cNvPicPr preferRelativeResize="0"/>
          <p:nvPr/>
        </p:nvPicPr>
        <p:blipFill rotWithShape="1">
          <a:blip r:embed="rId3">
            <a:alphaModFix/>
          </a:blip>
          <a:srcRect b="0" l="26548" r="26548" t="0"/>
          <a:stretch/>
        </p:blipFill>
        <p:spPr>
          <a:xfrm>
            <a:off x="4349091" y="1828813"/>
            <a:ext cx="1352700" cy="1371600"/>
          </a:xfrm>
          <a:prstGeom prst="ellipse">
            <a:avLst/>
          </a:prstGeom>
          <a:noFill/>
          <a:ln>
            <a:noFill/>
          </a:ln>
        </p:spPr>
      </p:pic>
      <p:sp>
        <p:nvSpPr>
          <p:cNvPr id="692" name="Google Shape;692;p61"/>
          <p:cNvSpPr/>
          <p:nvPr/>
        </p:nvSpPr>
        <p:spPr>
          <a:xfrm>
            <a:off x="4339641" y="1828813"/>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Heredity, Survival, &amp; Selection</a:t>
            </a:r>
            <a:endParaRPr b="1" sz="1200">
              <a:solidFill>
                <a:schemeClr val="lt1"/>
              </a:solidFill>
              <a:latin typeface="Poppins"/>
              <a:ea typeface="Poppins"/>
              <a:cs typeface="Poppins"/>
              <a:sym typeface="Poppins"/>
            </a:endParaRPr>
          </a:p>
        </p:txBody>
      </p:sp>
      <p:pic>
        <p:nvPicPr>
          <p:cNvPr id="693" name="Google Shape;693;p61"/>
          <p:cNvPicPr preferRelativeResize="0"/>
          <p:nvPr/>
        </p:nvPicPr>
        <p:blipFill rotWithShape="1">
          <a:blip r:embed="rId4">
            <a:alphaModFix/>
          </a:blip>
          <a:srcRect b="6148" l="0" r="0" t="6156"/>
          <a:stretch/>
        </p:blipFill>
        <p:spPr>
          <a:xfrm>
            <a:off x="6175976" y="1828825"/>
            <a:ext cx="1352700" cy="1371600"/>
          </a:xfrm>
          <a:prstGeom prst="ellipse">
            <a:avLst/>
          </a:prstGeom>
          <a:noFill/>
          <a:ln>
            <a:noFill/>
          </a:ln>
        </p:spPr>
      </p:pic>
      <p:sp>
        <p:nvSpPr>
          <p:cNvPr id="694" name="Google Shape;694;p61"/>
          <p:cNvSpPr/>
          <p:nvPr/>
        </p:nvSpPr>
        <p:spPr>
          <a:xfrm>
            <a:off x="6166526" y="182880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Weather &amp; Climate</a:t>
            </a:r>
            <a:endParaRPr sz="1200">
              <a:solidFill>
                <a:schemeClr val="lt1"/>
              </a:solidFill>
              <a:latin typeface="Poppins"/>
              <a:ea typeface="Poppins"/>
              <a:cs typeface="Poppins"/>
              <a:sym typeface="Poppins"/>
            </a:endParaRPr>
          </a:p>
        </p:txBody>
      </p:sp>
      <p:graphicFrame>
        <p:nvGraphicFramePr>
          <p:cNvPr id="695" name="Google Shape;695;p61"/>
          <p:cNvGraphicFramePr/>
          <p:nvPr/>
        </p:nvGraphicFramePr>
        <p:xfrm>
          <a:off x="457200" y="3562772"/>
          <a:ext cx="3000000" cy="3000000"/>
        </p:xfrm>
        <a:graphic>
          <a:graphicData uri="http://schemas.openxmlformats.org/drawingml/2006/table">
            <a:tbl>
              <a:tblPr>
                <a:noFill/>
                <a:tableStyleId>{35F001AE-25DE-4A0F-B737-F835FF61FC73}</a:tableStyleId>
              </a:tblPr>
              <a:tblGrid>
                <a:gridCol w="1826875"/>
                <a:gridCol w="1826875"/>
                <a:gridCol w="1826875"/>
                <a:gridCol w="1826875"/>
                <a:gridCol w="1826875"/>
              </a:tblGrid>
              <a:tr h="150050">
                <a:tc>
                  <a:txBody>
                    <a:bodyPr/>
                    <a:lstStyle/>
                    <a:p>
                      <a:pPr indent="0" lvl="0" marL="0" rtl="0" algn="ctr">
                        <a:lnSpc>
                          <a:spcPct val="100000"/>
                        </a:lnSpc>
                        <a:spcBef>
                          <a:spcPts val="0"/>
                        </a:spcBef>
                        <a:spcAft>
                          <a:spcPts val="0"/>
                        </a:spcAft>
                        <a:buNone/>
                      </a:pPr>
                      <a:r>
                        <a:rPr lang="en" sz="1000" u="sng">
                          <a:solidFill>
                            <a:schemeClr val="dk1"/>
                          </a:solidFill>
                          <a:latin typeface="Poppins"/>
                          <a:ea typeface="Poppins"/>
                          <a:cs typeface="Poppins"/>
                          <a:sym typeface="Poppins"/>
                          <a:hlinkClick action="ppaction://hlinksldjump" r:id="rId5">
                            <a:extLst>
                              <a:ext uri="{A12FA001-AC4F-418D-AE19-62706E023703}">
                                <ahyp:hlinkClr val="tx"/>
                              </a:ext>
                            </a:extLst>
                          </a:hlinkClick>
                        </a:rPr>
                        <a:t>Page 26</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6">
                            <a:extLst>
                              <a:ext uri="{A12FA001-AC4F-418D-AE19-62706E023703}">
                                <ahyp:hlinkClr val="tx"/>
                              </a:ext>
                            </a:extLst>
                          </a:hlinkClick>
                        </a:rPr>
                        <a:t>Web Link</a:t>
                      </a:r>
                      <a:endParaRPr sz="1000">
                        <a:solidFill>
                          <a:schemeClr val="dk1"/>
                        </a:solidFill>
                        <a:latin typeface="Poppins"/>
                        <a:ea typeface="Poppins"/>
                        <a:cs typeface="Poppins"/>
                        <a:sym typeface="Poppins"/>
                      </a:endParaRPr>
                    </a:p>
                  </a:txBody>
                  <a:tcPr marT="91425" marB="91425" marR="91425" marL="91425" anchor="ctr">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1000" u="sng">
                          <a:solidFill>
                            <a:schemeClr val="dk1"/>
                          </a:solidFill>
                          <a:latin typeface="Poppins"/>
                          <a:ea typeface="Poppins"/>
                          <a:cs typeface="Poppins"/>
                          <a:sym typeface="Poppins"/>
                          <a:hlinkClick action="ppaction://hlinksldjump" r:id="rId7">
                            <a:extLst>
                              <a:ext uri="{A12FA001-AC4F-418D-AE19-62706E023703}">
                                <ahyp:hlinkClr val="tx"/>
                              </a:ext>
                            </a:extLst>
                          </a:hlinkClick>
                        </a:rPr>
                        <a:t>Page 27</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8">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1000" u="sng">
                          <a:solidFill>
                            <a:schemeClr val="dk1"/>
                          </a:solidFill>
                          <a:latin typeface="Poppins"/>
                          <a:ea typeface="Poppins"/>
                          <a:cs typeface="Poppins"/>
                          <a:sym typeface="Poppins"/>
                          <a:hlinkClick action="ppaction://hlinksldjump" r:id="rId9">
                            <a:extLst>
                              <a:ext uri="{A12FA001-AC4F-418D-AE19-62706E023703}">
                                <ahyp:hlinkClr val="tx"/>
                              </a:ext>
                            </a:extLst>
                          </a:hlinkClick>
                        </a:rPr>
                        <a:t>Page 28</a:t>
                      </a:r>
                      <a:r>
                        <a:rPr b="1" lang="en" sz="1000">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10">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1000" u="sng">
                          <a:solidFill>
                            <a:schemeClr val="dk1"/>
                          </a:solidFill>
                          <a:latin typeface="Poppins"/>
                          <a:ea typeface="Poppins"/>
                          <a:cs typeface="Poppins"/>
                          <a:sym typeface="Poppins"/>
                          <a:hlinkClick action="ppaction://hlinksldjump" r:id="rId11">
                            <a:extLst>
                              <a:ext uri="{A12FA001-AC4F-418D-AE19-62706E023703}">
                                <ahyp:hlinkClr val="tx"/>
                              </a:ext>
                            </a:extLst>
                          </a:hlinkClick>
                        </a:rPr>
                        <a:t>Page 30</a:t>
                      </a:r>
                      <a:r>
                        <a:rPr lang="en" sz="1000" u="sng">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12">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1000" u="sng">
                          <a:solidFill>
                            <a:schemeClr val="dk1"/>
                          </a:solidFill>
                          <a:latin typeface="Poppins"/>
                          <a:ea typeface="Poppins"/>
                          <a:cs typeface="Poppins"/>
                          <a:sym typeface="Poppins"/>
                          <a:hlinkClick action="ppaction://hlinksldjump" r:id="rId13">
                            <a:extLst>
                              <a:ext uri="{A12FA001-AC4F-418D-AE19-62706E023703}">
                                <ahyp:hlinkClr val="tx"/>
                              </a:ext>
                            </a:extLst>
                          </a:hlinkClick>
                        </a:rPr>
                        <a:t>Page 32</a:t>
                      </a:r>
                      <a:r>
                        <a:rPr b="1" lang="en" sz="1000">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14">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301925">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3-LS4-1</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3-LS1-1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3-LS4-4</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3-5-ETS1-2</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3-LS2-1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3-LS3-1</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3-LS3-2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3-LS4-2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3-LS4-3</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 </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3-ESS2-1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3-ESS2-2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3-ESS3-1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3-5-ETS1-3</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3-PS2-1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3-PS2-2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3-PS2-3</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3-PS2-4</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3-5-ETS1-3</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193425">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3 Lessons &amp; Activities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3 Lesson Assessments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3  Extension Blocks</a:t>
                      </a:r>
                      <a:endParaRPr sz="800">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5">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i="1"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9">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bl>
          </a:graphicData>
        </a:graphic>
      </p:graphicFrame>
      <p:sp>
        <p:nvSpPr>
          <p:cNvPr id="696" name="Google Shape;696;p61"/>
          <p:cNvSpPr txBox="1"/>
          <p:nvPr/>
        </p:nvSpPr>
        <p:spPr>
          <a:xfrm>
            <a:off x="457200" y="1143000"/>
            <a:ext cx="913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All </a:t>
            </a:r>
            <a:r>
              <a:rPr b="1" lang="en">
                <a:latin typeface="Poppins"/>
                <a:ea typeface="Poppins"/>
                <a:cs typeface="Poppins"/>
                <a:sym typeface="Poppins"/>
              </a:rPr>
              <a:t>3rd</a:t>
            </a:r>
            <a:r>
              <a:rPr b="1" lang="en">
                <a:latin typeface="Poppins"/>
                <a:ea typeface="Poppins"/>
                <a:cs typeface="Poppins"/>
                <a:sym typeface="Poppins"/>
              </a:rPr>
              <a:t> Grade </a:t>
            </a:r>
            <a:r>
              <a:rPr b="1" lang="en">
                <a:solidFill>
                  <a:schemeClr val="dk1"/>
                </a:solidFill>
                <a:uFill>
                  <a:noFill/>
                </a:uFill>
                <a:latin typeface="Poppins"/>
                <a:ea typeface="Poppins"/>
                <a:cs typeface="Poppins"/>
                <a:sym typeface="Poppins"/>
                <a:hlinkClick r:id="rId20">
                  <a:extLst>
                    <a:ext uri="{A12FA001-AC4F-418D-AE19-62706E023703}">
                      <ahyp:hlinkClr val="tx"/>
                    </a:ext>
                  </a:extLst>
                </a:hlinkClick>
              </a:rPr>
              <a:t>Units</a:t>
            </a:r>
            <a:r>
              <a:rPr lang="en">
                <a:latin typeface="Poppins"/>
                <a:ea typeface="Poppins"/>
                <a:cs typeface="Poppins"/>
                <a:sym typeface="Poppins"/>
              </a:rPr>
              <a:t> • </a:t>
            </a:r>
            <a:r>
              <a:rPr lang="en" sz="1200">
                <a:latin typeface="Poppins"/>
                <a:ea typeface="Poppins"/>
                <a:cs typeface="Poppins"/>
                <a:sym typeface="Poppins"/>
              </a:rPr>
              <a:t>Units may be taught in any order</a:t>
            </a:r>
            <a:endParaRPr i="1" sz="1200">
              <a:latin typeface="Poppins"/>
              <a:ea typeface="Poppins"/>
              <a:cs typeface="Poppins"/>
              <a:sym typeface="Poppins"/>
            </a:endParaRPr>
          </a:p>
        </p:txBody>
      </p:sp>
      <p:pic>
        <p:nvPicPr>
          <p:cNvPr id="697" name="Google Shape;697;p61"/>
          <p:cNvPicPr preferRelativeResize="0"/>
          <p:nvPr/>
        </p:nvPicPr>
        <p:blipFill rotWithShape="1">
          <a:blip r:embed="rId21">
            <a:alphaModFix/>
          </a:blip>
          <a:srcRect b="7424" l="1381" r="0" t="6048"/>
          <a:stretch/>
        </p:blipFill>
        <p:spPr>
          <a:xfrm>
            <a:off x="717463" y="1837706"/>
            <a:ext cx="1352700" cy="1371600"/>
          </a:xfrm>
          <a:prstGeom prst="ellipse">
            <a:avLst/>
          </a:prstGeom>
          <a:noFill/>
          <a:ln>
            <a:noFill/>
          </a:ln>
        </p:spPr>
      </p:pic>
      <p:sp>
        <p:nvSpPr>
          <p:cNvPr id="698" name="Google Shape;698;p61"/>
          <p:cNvSpPr/>
          <p:nvPr/>
        </p:nvSpPr>
        <p:spPr>
          <a:xfrm>
            <a:off x="708025" y="1837700"/>
            <a:ext cx="1371600" cy="1362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699" name="Google Shape;699;p61"/>
          <p:cNvSpPr txBox="1"/>
          <p:nvPr/>
        </p:nvSpPr>
        <p:spPr>
          <a:xfrm>
            <a:off x="626563" y="2177156"/>
            <a:ext cx="1534500" cy="692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100">
                <a:solidFill>
                  <a:schemeClr val="lt1"/>
                </a:solidFill>
                <a:uFill>
                  <a:noFill/>
                </a:uFill>
                <a:latin typeface="Poppins"/>
                <a:ea typeface="Poppins"/>
                <a:cs typeface="Poppins"/>
                <a:sym typeface="Poppins"/>
                <a:hlinkClick>
                  <a:extLst>
                    <a:ext uri="{A12FA001-AC4F-418D-AE19-62706E023703}">
                      <ahyp:hlinkClr val="tx"/>
                    </a:ext>
                  </a:extLst>
                </a:hlinkClick>
              </a:rPr>
              <a:t>Fossils </a:t>
            </a:r>
            <a:endParaRPr b="1" sz="1100">
              <a:solidFill>
                <a:schemeClr val="lt1"/>
              </a:solidFill>
              <a:latin typeface="Poppins"/>
              <a:ea typeface="Poppins"/>
              <a:cs typeface="Poppins"/>
              <a:sym typeface="Poppins"/>
            </a:endParaRPr>
          </a:p>
          <a:p>
            <a:pPr indent="0" lvl="0" marL="0" rtl="0" algn="ctr">
              <a:spcBef>
                <a:spcPts val="0"/>
              </a:spcBef>
              <a:spcAft>
                <a:spcPts val="0"/>
              </a:spcAft>
              <a:buNone/>
            </a:pPr>
            <a:r>
              <a:rPr b="1" lang="en" sz="1100">
                <a:solidFill>
                  <a:schemeClr val="lt1"/>
                </a:solidFill>
                <a:uFill>
                  <a:noFill/>
                </a:uFill>
                <a:latin typeface="Poppins"/>
                <a:ea typeface="Poppins"/>
                <a:cs typeface="Poppins"/>
                <a:sym typeface="Poppins"/>
                <a:hlinkClick>
                  <a:extLst>
                    <a:ext uri="{A12FA001-AC4F-418D-AE19-62706E023703}">
                      <ahyp:hlinkClr val="tx"/>
                    </a:ext>
                  </a:extLst>
                </a:hlinkClick>
              </a:rPr>
              <a:t>&amp; Changing Environments</a:t>
            </a:r>
            <a:endParaRPr sz="1100">
              <a:solidFill>
                <a:schemeClr val="lt1"/>
              </a:solidFill>
              <a:latin typeface="Poppins"/>
              <a:ea typeface="Poppins"/>
              <a:cs typeface="Poppins"/>
              <a:sym typeface="Poppins"/>
            </a:endParaRPr>
          </a:p>
        </p:txBody>
      </p:sp>
      <p:pic>
        <p:nvPicPr>
          <p:cNvPr id="700" name="Google Shape;700;p61"/>
          <p:cNvPicPr preferRelativeResize="0"/>
          <p:nvPr/>
        </p:nvPicPr>
        <p:blipFill rotWithShape="1">
          <a:blip r:embed="rId22">
            <a:alphaModFix/>
          </a:blip>
          <a:srcRect b="5752" l="0" r="0" t="5752"/>
          <a:stretch/>
        </p:blipFill>
        <p:spPr>
          <a:xfrm>
            <a:off x="8050588" y="1855373"/>
            <a:ext cx="1352700" cy="1371600"/>
          </a:xfrm>
          <a:prstGeom prst="ellipse">
            <a:avLst/>
          </a:prstGeom>
          <a:noFill/>
          <a:ln>
            <a:noFill/>
          </a:ln>
        </p:spPr>
      </p:pic>
      <p:sp>
        <p:nvSpPr>
          <p:cNvPr id="701" name="Google Shape;701;p61"/>
          <p:cNvSpPr/>
          <p:nvPr/>
        </p:nvSpPr>
        <p:spPr>
          <a:xfrm>
            <a:off x="8041138" y="1855373"/>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702" name="Google Shape;702;p61"/>
          <p:cNvSpPr txBox="1"/>
          <p:nvPr/>
        </p:nvSpPr>
        <p:spPr>
          <a:xfrm>
            <a:off x="8050588" y="2171723"/>
            <a:ext cx="1352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Forces, Motion, &amp; Magnets </a:t>
            </a:r>
            <a:endParaRPr>
              <a:solidFill>
                <a:schemeClr val="lt1"/>
              </a:solidFill>
            </a:endParaRPr>
          </a:p>
        </p:txBody>
      </p:sp>
      <p:sp>
        <p:nvSpPr>
          <p:cNvPr id="703" name="Google Shape;703;p61"/>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04" name="Google Shape;704;p6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All Units at a Glance</a:t>
            </a:r>
            <a:endParaRPr sz="1200">
              <a:latin typeface="Poppins"/>
              <a:ea typeface="Poppins"/>
              <a:cs typeface="Poppins"/>
              <a:sym typeface="Poppins"/>
            </a:endParaRPr>
          </a:p>
        </p:txBody>
      </p:sp>
      <p:pic>
        <p:nvPicPr>
          <p:cNvPr id="705" name="Google Shape;705;p61"/>
          <p:cNvPicPr preferRelativeResize="0"/>
          <p:nvPr/>
        </p:nvPicPr>
        <p:blipFill rotWithShape="1">
          <a:blip r:embed="rId23">
            <a:alphaModFix/>
          </a:blip>
          <a:srcRect b="0" l="22239" r="22233" t="0"/>
          <a:stretch/>
        </p:blipFill>
        <p:spPr>
          <a:xfrm>
            <a:off x="2528553" y="1846600"/>
            <a:ext cx="1352700" cy="1371600"/>
          </a:xfrm>
          <a:prstGeom prst="ellipse">
            <a:avLst/>
          </a:prstGeom>
          <a:noFill/>
          <a:ln>
            <a:noFill/>
          </a:ln>
        </p:spPr>
      </p:pic>
      <p:sp>
        <p:nvSpPr>
          <p:cNvPr id="706" name="Google Shape;706;p61"/>
          <p:cNvSpPr/>
          <p:nvPr/>
        </p:nvSpPr>
        <p:spPr>
          <a:xfrm>
            <a:off x="2519103" y="184660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Life Cycles</a:t>
            </a:r>
            <a:endParaRPr sz="1200">
              <a:solidFill>
                <a:schemeClr val="lt1"/>
              </a:solidFill>
              <a:latin typeface="Poppins"/>
              <a:ea typeface="Poppins"/>
              <a:cs typeface="Poppins"/>
              <a:sym typeface="Poppins"/>
            </a:endParaRPr>
          </a:p>
        </p:txBody>
      </p:sp>
      <p:sp>
        <p:nvSpPr>
          <p:cNvPr id="707" name="Google Shape;707;p61"/>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uFill>
                  <a:noFill/>
                </a:uFill>
                <a:latin typeface="Poppins"/>
                <a:ea typeface="Poppins"/>
                <a:cs typeface="Poppins"/>
                <a:sym typeface="Poppins"/>
                <a:hlinkClick r:id="rId24">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708" name="Google Shape;708;p61"/>
          <p:cNvPicPr preferRelativeResize="0"/>
          <p:nvPr/>
        </p:nvPicPr>
        <p:blipFill rotWithShape="1">
          <a:blip r:embed="rId25">
            <a:alphaModFix/>
          </a:blip>
          <a:srcRect b="1663" l="0" r="0" t="1663"/>
          <a:stretch/>
        </p:blipFill>
        <p:spPr>
          <a:xfrm>
            <a:off x="7953375" y="305775"/>
            <a:ext cx="1647825" cy="209550"/>
          </a:xfrm>
          <a:prstGeom prst="rect">
            <a:avLst/>
          </a:prstGeom>
          <a:noFill/>
          <a:ln>
            <a:noFill/>
          </a:ln>
        </p:spPr>
      </p:pic>
      <p:grpSp>
        <p:nvGrpSpPr>
          <p:cNvPr id="709" name="Google Shape;709;p61"/>
          <p:cNvGrpSpPr/>
          <p:nvPr/>
        </p:nvGrpSpPr>
        <p:grpSpPr>
          <a:xfrm>
            <a:off x="527725" y="667512"/>
            <a:ext cx="1684375" cy="117000"/>
            <a:chOff x="527725" y="667512"/>
            <a:chExt cx="1684375" cy="117000"/>
          </a:xfrm>
        </p:grpSpPr>
        <p:sp>
          <p:nvSpPr>
            <p:cNvPr id="710" name="Google Shape;710;p61"/>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26">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711" name="Google Shape;711;p61"/>
            <p:cNvPicPr preferRelativeResize="0"/>
            <p:nvPr/>
          </p:nvPicPr>
          <p:blipFill rotWithShape="1">
            <a:blip r:embed="rId27">
              <a:alphaModFix/>
            </a:blip>
            <a:srcRect b="0" l="9423" r="9415" t="0"/>
            <a:stretch/>
          </p:blipFill>
          <p:spPr>
            <a:xfrm rot="10800000">
              <a:off x="527725" y="680300"/>
              <a:ext cx="147875" cy="86475"/>
            </a:xfrm>
            <a:prstGeom prst="rect">
              <a:avLst/>
            </a:prstGeom>
            <a:noFill/>
            <a:ln>
              <a:noFill/>
            </a:ln>
          </p:spPr>
        </p:pic>
      </p:grpSp>
      <p:sp>
        <p:nvSpPr>
          <p:cNvPr id="712" name="Google Shape;712;p61"/>
          <p:cNvSpPr txBox="1"/>
          <p:nvPr/>
        </p:nvSpPr>
        <p:spPr>
          <a:xfrm>
            <a:off x="4093868" y="3254975"/>
            <a:ext cx="1844700" cy="3078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endParaRPr/>
          </a:p>
        </p:txBody>
      </p:sp>
      <p:sp>
        <p:nvSpPr>
          <p:cNvPr id="713" name="Google Shape;713;p61"/>
          <p:cNvSpPr txBox="1"/>
          <p:nvPr/>
        </p:nvSpPr>
        <p:spPr>
          <a:xfrm>
            <a:off x="5623560" y="7002026"/>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28">
                  <a:extLst>
                    <a:ext uri="{A12FA001-AC4F-418D-AE19-62706E023703}">
                      <ahyp:hlinkClr val="tx"/>
                    </a:ext>
                  </a:extLst>
                </a:hlinkClick>
              </a:rPr>
              <a:t>Curriculum Updates</a:t>
            </a:r>
            <a:endParaRPr sz="800">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62"/>
          <p:cNvSpPr txBox="1"/>
          <p:nvPr/>
        </p:nvSpPr>
        <p:spPr>
          <a:xfrm>
            <a:off x="5623550" y="6793992"/>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t/>
            </a:r>
            <a:endParaRPr sz="800">
              <a:latin typeface="Poppins"/>
              <a:ea typeface="Poppins"/>
              <a:cs typeface="Poppins"/>
              <a:sym typeface="Poppins"/>
            </a:endParaRPr>
          </a:p>
        </p:txBody>
      </p:sp>
      <p:pic>
        <p:nvPicPr>
          <p:cNvPr id="719" name="Google Shape;719;p62"/>
          <p:cNvPicPr preferRelativeResize="0"/>
          <p:nvPr/>
        </p:nvPicPr>
        <p:blipFill rotWithShape="1">
          <a:blip r:embed="rId3">
            <a:alphaModFix/>
          </a:blip>
          <a:srcRect b="2607" l="0" r="0" t="2607"/>
          <a:stretch/>
        </p:blipFill>
        <p:spPr>
          <a:xfrm>
            <a:off x="448050" y="3894350"/>
            <a:ext cx="982600" cy="1047900"/>
          </a:xfrm>
          <a:prstGeom prst="rect">
            <a:avLst/>
          </a:prstGeom>
          <a:noFill/>
          <a:ln>
            <a:noFill/>
          </a:ln>
        </p:spPr>
      </p:pic>
      <p:pic>
        <p:nvPicPr>
          <p:cNvPr id="720" name="Google Shape;720;p62"/>
          <p:cNvPicPr preferRelativeResize="0"/>
          <p:nvPr/>
        </p:nvPicPr>
        <p:blipFill rotWithShape="1">
          <a:blip r:embed="rId4">
            <a:alphaModFix/>
          </a:blip>
          <a:srcRect b="0" l="3133" r="40618" t="0"/>
          <a:stretch/>
        </p:blipFill>
        <p:spPr>
          <a:xfrm flipH="1">
            <a:off x="448051" y="2991575"/>
            <a:ext cx="923549" cy="914401"/>
          </a:xfrm>
          <a:prstGeom prst="rect">
            <a:avLst/>
          </a:prstGeom>
          <a:noFill/>
          <a:ln>
            <a:noFill/>
          </a:ln>
        </p:spPr>
      </p:pic>
      <p:pic>
        <p:nvPicPr>
          <p:cNvPr id="721" name="Google Shape;721;p62"/>
          <p:cNvPicPr preferRelativeResize="0"/>
          <p:nvPr/>
        </p:nvPicPr>
        <p:blipFill rotWithShape="1">
          <a:blip r:embed="rId5">
            <a:alphaModFix/>
          </a:blip>
          <a:srcRect b="9735" l="0" r="0" t="9743"/>
          <a:stretch/>
        </p:blipFill>
        <p:spPr>
          <a:xfrm>
            <a:off x="448050" y="2066550"/>
            <a:ext cx="982600" cy="914400"/>
          </a:xfrm>
          <a:prstGeom prst="rect">
            <a:avLst/>
          </a:prstGeom>
          <a:noFill/>
          <a:ln>
            <a:noFill/>
          </a:ln>
        </p:spPr>
      </p:pic>
      <p:graphicFrame>
        <p:nvGraphicFramePr>
          <p:cNvPr id="722" name="Google Shape;722;p62"/>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3037325"/>
                <a:gridCol w="1259175"/>
                <a:gridCol w="1284000"/>
                <a:gridCol w="13404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6">
                            <a:extLst>
                              <a:ext uri="{A12FA001-AC4F-418D-AE19-62706E023703}">
                                <ahyp:hlinkClr val="tx"/>
                              </a:ext>
                            </a:extLst>
                          </a:hlinkClick>
                        </a:rPr>
                        <a:t>Habitats, Fossils, &amp; Environments Over Time</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7">
                            <a:extLst>
                              <a:ext uri="{A12FA001-AC4F-418D-AE19-62706E023703}">
                                <ahyp:hlinkClr val="tx"/>
                              </a:ext>
                            </a:extLst>
                          </a:hlinkClick>
                        </a:rPr>
                        <a:t>Where can you find whales in a desert?</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3-LS4-1. </a:t>
                      </a:r>
                      <a:r>
                        <a:rPr lang="en" sz="800">
                          <a:solidFill>
                            <a:schemeClr val="dk1"/>
                          </a:solidFill>
                          <a:highlight>
                            <a:srgbClr val="EAEADF"/>
                          </a:highlight>
                          <a:latin typeface="Poppins"/>
                          <a:ea typeface="Poppins"/>
                          <a:cs typeface="Poppins"/>
                          <a:sym typeface="Poppins"/>
                        </a:rPr>
                        <a:t>Analyze and interpret data from fossils to provide evidence of the organisms and the environments in which they lived long ago. </a:t>
                      </a:r>
                      <a:endParaRPr b="1" sz="800" strike="sngStrike">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strike="sngStrike">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LS4.A: </a:t>
                      </a:r>
                      <a:r>
                        <a:rPr lang="en" sz="800">
                          <a:solidFill>
                            <a:schemeClr val="dk1"/>
                          </a:solidFill>
                          <a:latin typeface="Poppins"/>
                          <a:ea typeface="Poppins"/>
                          <a:cs typeface="Poppins"/>
                          <a:sym typeface="Poppins"/>
                        </a:rPr>
                        <a:t>Evidence of Common Ancestry and Diversity</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Scale, Proportion, and Quantity</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Fossil Evidence &amp; Dinosaurs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How do we know what dinosaurs looked like?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3-LS4-1. </a:t>
                      </a:r>
                      <a:r>
                        <a:rPr lang="en" sz="800">
                          <a:solidFill>
                            <a:schemeClr val="dk1"/>
                          </a:solidFill>
                          <a:highlight>
                            <a:srgbClr val="FFFFFF"/>
                          </a:highlight>
                          <a:latin typeface="Poppins"/>
                          <a:ea typeface="Poppins"/>
                          <a:cs typeface="Poppins"/>
                          <a:sym typeface="Poppins"/>
                        </a:rPr>
                        <a:t>Analyze and interpret data from fossils to provide evidence of the organisms and the environments in which they lived long ago. </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LS4.A: </a:t>
                      </a:r>
                      <a:r>
                        <a:rPr lang="en" sz="800">
                          <a:solidFill>
                            <a:schemeClr val="dk1"/>
                          </a:solidFill>
                          <a:latin typeface="Poppins"/>
                          <a:ea typeface="Poppins"/>
                          <a:cs typeface="Poppins"/>
                          <a:sym typeface="Poppins"/>
                        </a:rPr>
                        <a:t>Evidence of Common Ancestry and Diversity</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10">
                            <a:extLst>
                              <a:ext uri="{A12FA001-AC4F-418D-AE19-62706E023703}">
                                <ahyp:hlinkClr val="tx"/>
                              </a:ext>
                            </a:extLst>
                          </a:hlinkClick>
                        </a:rPr>
                        <a:t>Trace Fossil Evidence &amp; Animal </a:t>
                      </a:r>
                      <a:r>
                        <a:rPr b="1" lang="en" sz="800">
                          <a:solidFill>
                            <a:schemeClr val="dk1"/>
                          </a:solidFill>
                          <a:latin typeface="Poppins"/>
                          <a:ea typeface="Poppins"/>
                          <a:cs typeface="Poppins"/>
                          <a:sym typeface="Poppins"/>
                        </a:rPr>
                        <a:t>Movement</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Can you outrun a dinosaur?</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3-LS4-1. </a:t>
                      </a:r>
                      <a:r>
                        <a:rPr lang="en" sz="800">
                          <a:solidFill>
                            <a:schemeClr val="dk1"/>
                          </a:solidFill>
                          <a:highlight>
                            <a:srgbClr val="EAEADF"/>
                          </a:highlight>
                          <a:latin typeface="Poppins"/>
                          <a:ea typeface="Poppins"/>
                          <a:cs typeface="Poppins"/>
                          <a:sym typeface="Poppins"/>
                        </a:rPr>
                        <a:t>Analyze and interpret data from fossils to provide evidence of the organisms and the environments in which they lived long ago. </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Using Mathematics and Computational Thinking</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LS4.A: </a:t>
                      </a:r>
                      <a:r>
                        <a:rPr lang="en" sz="800">
                          <a:solidFill>
                            <a:schemeClr val="dk1"/>
                          </a:solidFill>
                          <a:latin typeface="Poppins"/>
                          <a:ea typeface="Poppins"/>
                          <a:cs typeface="Poppins"/>
                          <a:sym typeface="Poppins"/>
                        </a:rPr>
                        <a:t>Evidence of Common Ancestry and Diversity</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723" name="Google Shape;723;p62"/>
          <p:cNvSpPr/>
          <p:nvPr/>
        </p:nvSpPr>
        <p:spPr>
          <a:xfrm>
            <a:off x="457200" y="2991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1">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724" name="Google Shape;724;p62"/>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2">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725" name="Google Shape;725;p62"/>
          <p:cNvSpPr/>
          <p:nvPr/>
        </p:nvSpPr>
        <p:spPr>
          <a:xfrm>
            <a:off x="457200" y="391660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726" name="Google Shape;726;p62"/>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27" name="Google Shape;727;p6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Life Science</a:t>
            </a:r>
            <a:endParaRPr sz="1200">
              <a:latin typeface="Poppins"/>
              <a:ea typeface="Poppins"/>
              <a:cs typeface="Poppins"/>
              <a:sym typeface="Poppins"/>
            </a:endParaRPr>
          </a:p>
        </p:txBody>
      </p:sp>
      <p:sp>
        <p:nvSpPr>
          <p:cNvPr id="728" name="Google Shape;728;p62"/>
          <p:cNvSpPr txBox="1"/>
          <p:nvPr/>
        </p:nvSpPr>
        <p:spPr>
          <a:xfrm>
            <a:off x="457200" y="1143000"/>
            <a:ext cx="717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14"/>
              </a:rPr>
              <a:t>Fossils &amp; Changing Environments </a:t>
            </a:r>
            <a:r>
              <a:rPr lang="en" sz="1200">
                <a:solidFill>
                  <a:schemeClr val="hlink"/>
                </a:solidFill>
                <a:uFill>
                  <a:noFill/>
                </a:uFill>
                <a:latin typeface="Poppins"/>
                <a:ea typeface="Poppins"/>
                <a:cs typeface="Poppins"/>
                <a:sym typeface="Poppins"/>
                <a:hlinkClick r:id="rId15"/>
              </a:rPr>
              <a:t>(Animals Through Time)</a:t>
            </a:r>
            <a:r>
              <a:rPr b="1" lang="en">
                <a:solidFill>
                  <a:schemeClr val="hlink"/>
                </a:solidFill>
                <a:uFill>
                  <a:noFill/>
                </a:uFill>
                <a:latin typeface="Poppins"/>
                <a:ea typeface="Poppins"/>
                <a:cs typeface="Poppins"/>
                <a:sym typeface="Poppins"/>
                <a:hlinkClick r:id="rId16"/>
              </a:rPr>
              <a:t> </a:t>
            </a:r>
            <a:endParaRPr sz="1200">
              <a:latin typeface="Poppins"/>
              <a:ea typeface="Poppins"/>
              <a:cs typeface="Poppins"/>
              <a:sym typeface="Poppins"/>
            </a:endParaRPr>
          </a:p>
        </p:txBody>
      </p:sp>
      <p:sp>
        <p:nvSpPr>
          <p:cNvPr id="729" name="Google Shape;729;p62"/>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730" name="Google Shape;730;p62"/>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pic>
        <p:nvPicPr>
          <p:cNvPr id="731" name="Google Shape;731;p62"/>
          <p:cNvPicPr preferRelativeResize="0"/>
          <p:nvPr/>
        </p:nvPicPr>
        <p:blipFill rotWithShape="1">
          <a:blip r:embed="rId18">
            <a:alphaModFix/>
          </a:blip>
          <a:srcRect b="1663" l="0" r="0" t="1663"/>
          <a:stretch/>
        </p:blipFill>
        <p:spPr>
          <a:xfrm>
            <a:off x="7953375" y="305775"/>
            <a:ext cx="1647825" cy="209550"/>
          </a:xfrm>
          <a:prstGeom prst="rect">
            <a:avLst/>
          </a:prstGeom>
          <a:noFill/>
          <a:ln>
            <a:noFill/>
          </a:ln>
        </p:spPr>
      </p:pic>
      <p:grpSp>
        <p:nvGrpSpPr>
          <p:cNvPr id="732" name="Google Shape;732;p62"/>
          <p:cNvGrpSpPr/>
          <p:nvPr/>
        </p:nvGrpSpPr>
        <p:grpSpPr>
          <a:xfrm>
            <a:off x="527725" y="667512"/>
            <a:ext cx="1684375" cy="117000"/>
            <a:chOff x="527725" y="667512"/>
            <a:chExt cx="1684375" cy="117000"/>
          </a:xfrm>
        </p:grpSpPr>
        <p:sp>
          <p:nvSpPr>
            <p:cNvPr id="733" name="Google Shape;733;p62"/>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9">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734" name="Google Shape;734;p62">
              <a:hlinkClick action="ppaction://hlinksldjump" r:id="rId20"/>
            </p:cNvPr>
            <p:cNvPicPr preferRelativeResize="0"/>
            <p:nvPr/>
          </p:nvPicPr>
          <p:blipFill rotWithShape="1">
            <a:blip r:embed="rId21">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pic>
        <p:nvPicPr>
          <p:cNvPr id="739" name="Google Shape;739;p63"/>
          <p:cNvPicPr preferRelativeResize="0"/>
          <p:nvPr/>
        </p:nvPicPr>
        <p:blipFill rotWithShape="1">
          <a:blip r:embed="rId3">
            <a:alphaModFix/>
          </a:blip>
          <a:srcRect b="14759" l="0" r="0" t="14759"/>
          <a:stretch/>
        </p:blipFill>
        <p:spPr>
          <a:xfrm>
            <a:off x="457200" y="5861300"/>
            <a:ext cx="914400" cy="800400"/>
          </a:xfrm>
          <a:prstGeom prst="rect">
            <a:avLst/>
          </a:prstGeom>
          <a:noFill/>
          <a:ln>
            <a:noFill/>
          </a:ln>
        </p:spPr>
      </p:pic>
      <p:pic>
        <p:nvPicPr>
          <p:cNvPr id="740" name="Google Shape;740;p63"/>
          <p:cNvPicPr preferRelativeResize="0"/>
          <p:nvPr/>
        </p:nvPicPr>
        <p:blipFill rotWithShape="1">
          <a:blip r:embed="rId4">
            <a:alphaModFix/>
          </a:blip>
          <a:srcRect b="16189" l="0" r="0" t="16189"/>
          <a:stretch/>
        </p:blipFill>
        <p:spPr>
          <a:xfrm>
            <a:off x="448050" y="4271700"/>
            <a:ext cx="982600" cy="800400"/>
          </a:xfrm>
          <a:prstGeom prst="rect">
            <a:avLst/>
          </a:prstGeom>
          <a:noFill/>
          <a:ln>
            <a:noFill/>
          </a:ln>
        </p:spPr>
      </p:pic>
      <p:pic>
        <p:nvPicPr>
          <p:cNvPr id="741" name="Google Shape;741;p63"/>
          <p:cNvPicPr preferRelativeResize="0"/>
          <p:nvPr/>
        </p:nvPicPr>
        <p:blipFill rotWithShape="1">
          <a:blip r:embed="rId5">
            <a:alphaModFix/>
          </a:blip>
          <a:srcRect b="12808" l="0" r="0" t="12815"/>
          <a:stretch/>
        </p:blipFill>
        <p:spPr>
          <a:xfrm>
            <a:off x="448050" y="5072100"/>
            <a:ext cx="914400" cy="785975"/>
          </a:xfrm>
          <a:prstGeom prst="rect">
            <a:avLst/>
          </a:prstGeom>
          <a:noFill/>
          <a:ln>
            <a:noFill/>
          </a:ln>
        </p:spPr>
      </p:pic>
      <p:pic>
        <p:nvPicPr>
          <p:cNvPr id="742" name="Google Shape;742;p63"/>
          <p:cNvPicPr preferRelativeResize="0"/>
          <p:nvPr/>
        </p:nvPicPr>
        <p:blipFill rotWithShape="1">
          <a:blip r:embed="rId6">
            <a:alphaModFix/>
          </a:blip>
          <a:srcRect b="0" l="33123" r="33126" t="0"/>
          <a:stretch/>
        </p:blipFill>
        <p:spPr>
          <a:xfrm>
            <a:off x="448050" y="2747750"/>
            <a:ext cx="914400" cy="1523950"/>
          </a:xfrm>
          <a:prstGeom prst="rect">
            <a:avLst/>
          </a:prstGeom>
          <a:noFill/>
          <a:ln>
            <a:noFill/>
          </a:ln>
        </p:spPr>
      </p:pic>
      <p:pic>
        <p:nvPicPr>
          <p:cNvPr id="743" name="Google Shape;743;p63"/>
          <p:cNvPicPr preferRelativeResize="0"/>
          <p:nvPr/>
        </p:nvPicPr>
        <p:blipFill rotWithShape="1">
          <a:blip r:embed="rId7">
            <a:alphaModFix/>
          </a:blip>
          <a:srcRect b="40591" l="0" r="0" t="325"/>
          <a:stretch/>
        </p:blipFill>
        <p:spPr>
          <a:xfrm>
            <a:off x="448050" y="2076804"/>
            <a:ext cx="982600" cy="670945"/>
          </a:xfrm>
          <a:prstGeom prst="rect">
            <a:avLst/>
          </a:prstGeom>
          <a:noFill/>
          <a:ln>
            <a:noFill/>
          </a:ln>
        </p:spPr>
      </p:pic>
      <p:graphicFrame>
        <p:nvGraphicFramePr>
          <p:cNvPr id="744" name="Google Shape;744;p63"/>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77475"/>
                <a:gridCol w="2468525"/>
                <a:gridCol w="1702825"/>
                <a:gridCol w="1328925"/>
                <a:gridCol w="1351850"/>
              </a:tblGrid>
              <a:tr h="4234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58220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Animal Life Cycles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9"/>
                        </a:rPr>
                        <a:t>How is your life like an alligator’s life?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3-LS1-1. </a:t>
                      </a:r>
                      <a:r>
                        <a:rPr lang="en" sz="800">
                          <a:solidFill>
                            <a:schemeClr val="dk1"/>
                          </a:solidFill>
                          <a:highlight>
                            <a:srgbClr val="EAEADF"/>
                          </a:highlight>
                          <a:latin typeface="Poppins"/>
                          <a:ea typeface="Poppins"/>
                          <a:cs typeface="Poppins"/>
                          <a:sym typeface="Poppins"/>
                        </a:rPr>
                        <a:t>Develop models to describe that organisms have unique and diverse life cycles but all have in common birth, growth, reproduction, and death.</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rgbClr val="FF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LS1.B:</a:t>
                      </a:r>
                      <a:r>
                        <a:rPr lang="en" sz="800">
                          <a:solidFill>
                            <a:schemeClr val="dk1"/>
                          </a:solidFill>
                          <a:latin typeface="Poppins"/>
                          <a:ea typeface="Poppins"/>
                          <a:cs typeface="Poppins"/>
                          <a:sym typeface="Poppins"/>
                        </a:rPr>
                        <a:t> Growth and Development of Organisms</a:t>
                      </a:r>
                      <a:endParaRPr sz="800">
                        <a:solidFill>
                          <a:srgbClr val="FF0000"/>
                        </a:solidFill>
                        <a:latin typeface="Poppins"/>
                        <a:ea typeface="Poppins"/>
                        <a:cs typeface="Poppins"/>
                        <a:sym typeface="Poppins"/>
                      </a:endParaRPr>
                    </a:p>
                    <a:p>
                      <a:pPr indent="0" lvl="0" marL="0" rtl="0" algn="l">
                        <a:spcBef>
                          <a:spcPts val="0"/>
                        </a:spcBef>
                        <a:spcAft>
                          <a:spcPts val="0"/>
                        </a:spcAft>
                        <a:buNone/>
                      </a:pPr>
                      <a:r>
                        <a:t/>
                      </a:r>
                      <a:endParaRPr b="1" sz="800">
                        <a:solidFill>
                          <a:srgbClr val="FF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rgbClr val="FF0000"/>
                        </a:solidFill>
                        <a:latin typeface="Poppins"/>
                        <a:ea typeface="Poppins"/>
                        <a:cs typeface="Poppins"/>
                        <a:sym typeface="Poppins"/>
                      </a:endParaRPr>
                    </a:p>
                    <a:p>
                      <a:pPr indent="0" lvl="0" marL="0" rtl="0" algn="l">
                        <a:spcBef>
                          <a:spcPts val="0"/>
                        </a:spcBef>
                        <a:spcAft>
                          <a:spcPts val="0"/>
                        </a:spcAft>
                        <a:buNone/>
                      </a:pPr>
                      <a:r>
                        <a:t/>
                      </a:r>
                      <a:endParaRPr sz="800">
                        <a:solidFill>
                          <a:srgbClr val="FF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3232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0"/>
                        </a:rPr>
                        <a:t>Environmental Change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1"/>
                        </a:rPr>
                        <a:t>What’s the best way to get rid of mosquitoes?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3-LS4-4. </a:t>
                      </a:r>
                      <a:r>
                        <a:rPr lang="en" sz="800">
                          <a:solidFill>
                            <a:schemeClr val="dk1"/>
                          </a:solidFill>
                          <a:highlight>
                            <a:srgbClr val="FFFFFF"/>
                          </a:highlight>
                          <a:latin typeface="Poppins"/>
                          <a:ea typeface="Poppins"/>
                          <a:cs typeface="Poppins"/>
                          <a:sym typeface="Poppins"/>
                        </a:rPr>
                        <a:t>Make a claim about the merit of a solution to a problem caused when the environment changes and the types of plants and animals that live there may change.</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3-5-ETS1-2. </a:t>
                      </a:r>
                      <a:r>
                        <a:rPr lang="en" sz="800">
                          <a:solidFill>
                            <a:schemeClr val="dk1"/>
                          </a:solidFill>
                          <a:highlight>
                            <a:srgbClr val="FFFFFF"/>
                          </a:highlight>
                          <a:latin typeface="Poppins"/>
                          <a:ea typeface="Poppins"/>
                          <a:cs typeface="Poppins"/>
                          <a:sym typeface="Poppins"/>
                        </a:rPr>
                        <a:t>Generate and compare multiple possible solutions to a problem based on how well each is likely to meet the criteria and constraints of the problem. </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Obtaining, Evaluating, and Communicating Information</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LS4.D </a:t>
                      </a:r>
                      <a:r>
                        <a:rPr lang="en" sz="800">
                          <a:solidFill>
                            <a:schemeClr val="dk1"/>
                          </a:solidFill>
                          <a:latin typeface="Poppins"/>
                          <a:ea typeface="Poppins"/>
                          <a:cs typeface="Poppins"/>
                          <a:sym typeface="Poppins"/>
                        </a:rPr>
                        <a:t>Biodiversity and Humans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LS2.C: </a:t>
                      </a:r>
                      <a:r>
                        <a:rPr lang="en" sz="800">
                          <a:solidFill>
                            <a:schemeClr val="dk1"/>
                          </a:solidFill>
                          <a:latin typeface="Poppins"/>
                          <a:ea typeface="Poppins"/>
                          <a:cs typeface="Poppins"/>
                          <a:sym typeface="Poppins"/>
                        </a:rPr>
                        <a:t>Ecosystem Dynamics, Functioning, &amp; Resilience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50">
                        <a:solidFill>
                          <a:schemeClr val="dk1"/>
                        </a:solidFill>
                        <a:highlight>
                          <a:srgbClr val="F4F4EE"/>
                        </a:highlight>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688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12"/>
                        </a:rPr>
                        <a:t>Pollination &amp; Plant Reproduction</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3"/>
                        </a:rPr>
                        <a:t>Why do plants grow flowers?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Foundational for </a:t>
                      </a:r>
                      <a:r>
                        <a:rPr b="1" lang="en" sz="800">
                          <a:solidFill>
                            <a:schemeClr val="dk1"/>
                          </a:solidFill>
                          <a:highlight>
                            <a:srgbClr val="EAEADF"/>
                          </a:highlight>
                          <a:latin typeface="Poppins"/>
                          <a:ea typeface="Poppins"/>
                          <a:cs typeface="Poppins"/>
                          <a:sym typeface="Poppins"/>
                        </a:rPr>
                        <a:t>3-LS1-1. </a:t>
                      </a:r>
                      <a:r>
                        <a:rPr lang="en" sz="800">
                          <a:solidFill>
                            <a:schemeClr val="dk1"/>
                          </a:solidFill>
                          <a:highlight>
                            <a:srgbClr val="EAEADF"/>
                          </a:highlight>
                          <a:latin typeface="Poppins"/>
                          <a:ea typeface="Poppins"/>
                          <a:cs typeface="Poppins"/>
                          <a:sym typeface="Poppins"/>
                        </a:rPr>
                        <a:t>Develop models to describe that organisms have unique and diverse life cycles but all have in common birth, growth, reproduction, and death.</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strike="sngStrike">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LS1.B:</a:t>
                      </a:r>
                      <a:r>
                        <a:rPr lang="en" sz="800">
                          <a:solidFill>
                            <a:schemeClr val="dk1"/>
                          </a:solidFill>
                          <a:latin typeface="Poppins"/>
                          <a:ea typeface="Poppins"/>
                          <a:cs typeface="Poppins"/>
                          <a:sym typeface="Poppins"/>
                        </a:rPr>
                        <a:t> Growth and Development of Organisms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39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4"/>
                        </a:rPr>
                        <a:t>Fruit, Seeds, &amp; Plant Reproduction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5"/>
                        </a:rPr>
                        <a:t>Why do plants give us fruit?</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Foundational for </a:t>
                      </a:r>
                      <a:r>
                        <a:rPr b="1" lang="en" sz="800">
                          <a:solidFill>
                            <a:schemeClr val="dk1"/>
                          </a:solidFill>
                          <a:highlight>
                            <a:srgbClr val="FFFFFF"/>
                          </a:highlight>
                          <a:latin typeface="Poppins"/>
                          <a:ea typeface="Poppins"/>
                          <a:cs typeface="Poppins"/>
                          <a:sym typeface="Poppins"/>
                        </a:rPr>
                        <a:t>3-LS1-1. </a:t>
                      </a:r>
                      <a:r>
                        <a:rPr lang="en" sz="800">
                          <a:solidFill>
                            <a:schemeClr val="dk1"/>
                          </a:solidFill>
                          <a:highlight>
                            <a:srgbClr val="FFFFFF"/>
                          </a:highlight>
                          <a:latin typeface="Poppins"/>
                          <a:ea typeface="Poppins"/>
                          <a:cs typeface="Poppins"/>
                          <a:sym typeface="Poppins"/>
                        </a:rPr>
                        <a:t>Develop models to describe that organisms have unique and diverse life cycles but all have in common birth, growth, reproduction, and death.</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LS1.B:</a:t>
                      </a:r>
                      <a:r>
                        <a:rPr lang="en" sz="800">
                          <a:solidFill>
                            <a:schemeClr val="dk1"/>
                          </a:solidFill>
                          <a:latin typeface="Poppins"/>
                          <a:ea typeface="Poppins"/>
                          <a:cs typeface="Poppins"/>
                          <a:sym typeface="Poppins"/>
                        </a:rPr>
                        <a:t> Growth and Development of Organisms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7939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6"/>
                        </a:rPr>
                        <a:t>Plant Life Cycles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7"/>
                        </a:rPr>
                        <a:t>Why are there so many different kinds of flowers?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3-LS1-1. </a:t>
                      </a:r>
                      <a:r>
                        <a:rPr lang="en" sz="800">
                          <a:solidFill>
                            <a:schemeClr val="dk1"/>
                          </a:solidFill>
                          <a:highlight>
                            <a:srgbClr val="EAEADF"/>
                          </a:highlight>
                          <a:latin typeface="Poppins"/>
                          <a:ea typeface="Poppins"/>
                          <a:cs typeface="Poppins"/>
                          <a:sym typeface="Poppins"/>
                        </a:rPr>
                        <a:t>Develop models to describe that organisms have unique and diverse life cycles but all have in common birth, growth, reproduction, and death.</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rgbClr val="FF0000"/>
                        </a:solidFill>
                        <a:latin typeface="Poppins"/>
                        <a:ea typeface="Poppins"/>
                        <a:cs typeface="Poppins"/>
                        <a:sym typeface="Poppins"/>
                      </a:endParaRPr>
                    </a:p>
                    <a:p>
                      <a:pPr indent="0" lvl="0" marL="0" rtl="0" algn="l">
                        <a:spcBef>
                          <a:spcPts val="0"/>
                        </a:spcBef>
                        <a:spcAft>
                          <a:spcPts val="0"/>
                        </a:spcAft>
                        <a:buNone/>
                      </a:pPr>
                      <a:r>
                        <a:t/>
                      </a:r>
                      <a:endParaRPr sz="800">
                        <a:solidFill>
                          <a:srgbClr val="FF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LS1.B:</a:t>
                      </a:r>
                      <a:r>
                        <a:rPr lang="en" sz="800">
                          <a:solidFill>
                            <a:schemeClr val="dk1"/>
                          </a:solidFill>
                          <a:latin typeface="Poppins"/>
                          <a:ea typeface="Poppins"/>
                          <a:cs typeface="Poppins"/>
                          <a:sym typeface="Poppins"/>
                        </a:rPr>
                        <a:t> Growth and Development of Organisms</a:t>
                      </a:r>
                      <a:endParaRPr sz="800">
                        <a:solidFill>
                          <a:srgbClr val="FF0000"/>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rgbClr val="FF0000"/>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745" name="Google Shape;745;p63"/>
          <p:cNvSpPr/>
          <p:nvPr/>
        </p:nvSpPr>
        <p:spPr>
          <a:xfrm>
            <a:off x="457200" y="2752344"/>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746" name="Google Shape;746;p63"/>
          <p:cNvSpPr/>
          <p:nvPr/>
        </p:nvSpPr>
        <p:spPr>
          <a:xfrm>
            <a:off x="457200" y="2075699"/>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747" name="Google Shape;747;p63"/>
          <p:cNvSpPr/>
          <p:nvPr/>
        </p:nvSpPr>
        <p:spPr>
          <a:xfrm>
            <a:off x="457200" y="4270248"/>
            <a:ext cx="6402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748" name="Google Shape;748;p63"/>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49" name="Google Shape;749;p6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Life Science</a:t>
            </a:r>
            <a:endParaRPr sz="1200">
              <a:latin typeface="Poppins"/>
              <a:ea typeface="Poppins"/>
              <a:cs typeface="Poppins"/>
              <a:sym typeface="Poppins"/>
            </a:endParaRPr>
          </a:p>
        </p:txBody>
      </p:sp>
      <p:sp>
        <p:nvSpPr>
          <p:cNvPr id="750" name="Google Shape;750;p6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21"/>
              </a:rPr>
              <a:t>Life Cycles </a:t>
            </a:r>
            <a:r>
              <a:rPr lang="en" sz="1200">
                <a:solidFill>
                  <a:schemeClr val="hlink"/>
                </a:solidFill>
                <a:uFill>
                  <a:noFill/>
                </a:uFill>
                <a:latin typeface="Poppins"/>
                <a:ea typeface="Poppins"/>
                <a:cs typeface="Poppins"/>
                <a:sym typeface="Poppins"/>
                <a:hlinkClick r:id="rId22"/>
              </a:rPr>
              <a:t>(Circle of Life)</a:t>
            </a:r>
            <a:r>
              <a:rPr b="1" lang="en">
                <a:latin typeface="Poppins"/>
                <a:ea typeface="Poppins"/>
                <a:cs typeface="Poppins"/>
                <a:sym typeface="Poppins"/>
              </a:rPr>
              <a:t> </a:t>
            </a:r>
            <a:endParaRPr b="1">
              <a:latin typeface="Poppins"/>
              <a:ea typeface="Poppins"/>
              <a:cs typeface="Poppins"/>
              <a:sym typeface="Poppins"/>
            </a:endParaRPr>
          </a:p>
        </p:txBody>
      </p:sp>
      <p:sp>
        <p:nvSpPr>
          <p:cNvPr id="751" name="Google Shape;751;p63"/>
          <p:cNvSpPr/>
          <p:nvPr/>
        </p:nvSpPr>
        <p:spPr>
          <a:xfrm>
            <a:off x="457200" y="5065776"/>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3">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752" name="Google Shape;752;p63"/>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4">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753" name="Google Shape;753;p63"/>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sp>
        <p:nvSpPr>
          <p:cNvPr id="754" name="Google Shape;754;p63"/>
          <p:cNvSpPr/>
          <p:nvPr/>
        </p:nvSpPr>
        <p:spPr>
          <a:xfrm>
            <a:off x="457200" y="5861289"/>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5">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sp>
        <p:nvSpPr>
          <p:cNvPr id="755" name="Google Shape;755;p63"/>
          <p:cNvSpPr txBox="1"/>
          <p:nvPr/>
        </p:nvSpPr>
        <p:spPr>
          <a:xfrm>
            <a:off x="5623560" y="6797040"/>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latin typeface="Poppins"/>
                <a:ea typeface="Poppins"/>
                <a:cs typeface="Poppins"/>
                <a:sym typeface="Poppins"/>
              </a:rPr>
              <a:t> </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t/>
            </a:r>
            <a:endParaRPr sz="800">
              <a:latin typeface="Poppins"/>
              <a:ea typeface="Poppins"/>
              <a:cs typeface="Poppins"/>
              <a:sym typeface="Poppins"/>
            </a:endParaRPr>
          </a:p>
        </p:txBody>
      </p:sp>
      <p:pic>
        <p:nvPicPr>
          <p:cNvPr id="756" name="Google Shape;756;p63"/>
          <p:cNvPicPr preferRelativeResize="0"/>
          <p:nvPr/>
        </p:nvPicPr>
        <p:blipFill rotWithShape="1">
          <a:blip r:embed="rId26">
            <a:alphaModFix/>
          </a:blip>
          <a:srcRect b="1663" l="0" r="0" t="1663"/>
          <a:stretch/>
        </p:blipFill>
        <p:spPr>
          <a:xfrm>
            <a:off x="7953375" y="305775"/>
            <a:ext cx="1647825" cy="209550"/>
          </a:xfrm>
          <a:prstGeom prst="rect">
            <a:avLst/>
          </a:prstGeom>
          <a:noFill/>
          <a:ln>
            <a:noFill/>
          </a:ln>
        </p:spPr>
      </p:pic>
      <p:grpSp>
        <p:nvGrpSpPr>
          <p:cNvPr id="757" name="Google Shape;757;p63"/>
          <p:cNvGrpSpPr/>
          <p:nvPr/>
        </p:nvGrpSpPr>
        <p:grpSpPr>
          <a:xfrm>
            <a:off x="527725" y="667512"/>
            <a:ext cx="1684375" cy="117000"/>
            <a:chOff x="527725" y="667512"/>
            <a:chExt cx="1684375" cy="117000"/>
          </a:xfrm>
        </p:grpSpPr>
        <p:sp>
          <p:nvSpPr>
            <p:cNvPr id="758" name="Google Shape;758;p63"/>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7">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759" name="Google Shape;759;p63">
              <a:hlinkClick action="ppaction://hlinksldjump" r:id="rId28"/>
            </p:cNvPr>
            <p:cNvPicPr preferRelativeResize="0"/>
            <p:nvPr/>
          </p:nvPicPr>
          <p:blipFill rotWithShape="1">
            <a:blip r:embed="rId29">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64"/>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65" name="Google Shape;765;p6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Life Science</a:t>
            </a:r>
            <a:endParaRPr sz="1200">
              <a:latin typeface="Poppins"/>
              <a:ea typeface="Poppins"/>
              <a:cs typeface="Poppins"/>
              <a:sym typeface="Poppins"/>
            </a:endParaRPr>
          </a:p>
        </p:txBody>
      </p:sp>
      <p:sp>
        <p:nvSpPr>
          <p:cNvPr id="766" name="Google Shape;766;p64"/>
          <p:cNvSpPr txBox="1"/>
          <p:nvPr/>
        </p:nvSpPr>
        <p:spPr>
          <a:xfrm>
            <a:off x="457200" y="1143000"/>
            <a:ext cx="67833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3"/>
              </a:rPr>
              <a:t>Heredity, Survival, &amp; Selection </a:t>
            </a:r>
            <a:r>
              <a:rPr lang="en" sz="1200">
                <a:solidFill>
                  <a:schemeClr val="hlink"/>
                </a:solidFill>
                <a:uFill>
                  <a:noFill/>
                </a:uFill>
                <a:latin typeface="Poppins"/>
                <a:ea typeface="Poppins"/>
                <a:cs typeface="Poppins"/>
                <a:sym typeface="Poppins"/>
                <a:hlinkClick r:id="rId4"/>
              </a:rPr>
              <a:t>(Fates of Traits)</a:t>
            </a:r>
            <a:r>
              <a:rPr lang="en">
                <a:solidFill>
                  <a:schemeClr val="hlink"/>
                </a:solidFill>
                <a:uFill>
                  <a:noFill/>
                </a:uFill>
                <a:latin typeface="Poppins"/>
                <a:ea typeface="Poppins"/>
                <a:cs typeface="Poppins"/>
                <a:sym typeface="Poppins"/>
                <a:hlinkClick r:id="rId5"/>
              </a:rPr>
              <a:t> </a:t>
            </a:r>
            <a:r>
              <a:rPr b="1" lang="en" sz="1200">
                <a:solidFill>
                  <a:schemeClr val="hlink"/>
                </a:solidFill>
                <a:uFill>
                  <a:noFill/>
                </a:uFill>
                <a:latin typeface="Poppins"/>
                <a:ea typeface="Poppins"/>
                <a:cs typeface="Poppins"/>
                <a:sym typeface="Poppins"/>
                <a:hlinkClick r:id="rId6"/>
              </a:rPr>
              <a:t>• </a:t>
            </a:r>
            <a:r>
              <a:rPr lang="en" sz="1200">
                <a:solidFill>
                  <a:schemeClr val="hlink"/>
                </a:solidFill>
                <a:uFill>
                  <a:noFill/>
                </a:uFill>
                <a:latin typeface="Poppins"/>
                <a:ea typeface="Poppins"/>
                <a:cs typeface="Poppins"/>
                <a:sym typeface="Poppins"/>
                <a:hlinkClick r:id="rId7"/>
              </a:rPr>
              <a:t>Page 1 of 2</a:t>
            </a:r>
            <a:endParaRPr>
              <a:latin typeface="Poppins"/>
              <a:ea typeface="Poppins"/>
              <a:cs typeface="Poppins"/>
              <a:sym typeface="Poppins"/>
            </a:endParaRPr>
          </a:p>
        </p:txBody>
      </p:sp>
      <p:sp>
        <p:nvSpPr>
          <p:cNvPr id="767" name="Google Shape;767;p64"/>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768" name="Google Shape;768;p64"/>
          <p:cNvPicPr preferRelativeResize="0"/>
          <p:nvPr/>
        </p:nvPicPr>
        <p:blipFill rotWithShape="1">
          <a:blip r:embed="rId9">
            <a:alphaModFix/>
          </a:blip>
          <a:srcRect b="1663" l="0" r="0" t="1663"/>
          <a:stretch/>
        </p:blipFill>
        <p:spPr>
          <a:xfrm>
            <a:off x="7953375" y="305775"/>
            <a:ext cx="1647825" cy="209550"/>
          </a:xfrm>
          <a:prstGeom prst="rect">
            <a:avLst/>
          </a:prstGeom>
          <a:noFill/>
          <a:ln>
            <a:noFill/>
          </a:ln>
        </p:spPr>
      </p:pic>
      <p:grpSp>
        <p:nvGrpSpPr>
          <p:cNvPr id="769" name="Google Shape;769;p64"/>
          <p:cNvGrpSpPr/>
          <p:nvPr/>
        </p:nvGrpSpPr>
        <p:grpSpPr>
          <a:xfrm>
            <a:off x="527725" y="667512"/>
            <a:ext cx="1684375" cy="117000"/>
            <a:chOff x="527725" y="667512"/>
            <a:chExt cx="1684375" cy="117000"/>
          </a:xfrm>
        </p:grpSpPr>
        <p:sp>
          <p:nvSpPr>
            <p:cNvPr id="770" name="Google Shape;770;p64"/>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0">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771" name="Google Shape;771;p64"/>
            <p:cNvPicPr preferRelativeResize="0"/>
            <p:nvPr/>
          </p:nvPicPr>
          <p:blipFill rotWithShape="1">
            <a:blip r:embed="rId11">
              <a:alphaModFix/>
            </a:blip>
            <a:srcRect b="0" l="9423" r="9415" t="0"/>
            <a:stretch/>
          </p:blipFill>
          <p:spPr>
            <a:xfrm rot="10800000">
              <a:off x="527725" y="680300"/>
              <a:ext cx="147875" cy="86475"/>
            </a:xfrm>
            <a:prstGeom prst="rect">
              <a:avLst/>
            </a:prstGeom>
            <a:noFill/>
            <a:ln>
              <a:noFill/>
            </a:ln>
          </p:spPr>
        </p:pic>
      </p:grpSp>
      <p:pic>
        <p:nvPicPr>
          <p:cNvPr id="772" name="Google Shape;772;p64"/>
          <p:cNvPicPr preferRelativeResize="0"/>
          <p:nvPr/>
        </p:nvPicPr>
        <p:blipFill rotWithShape="1">
          <a:blip r:embed="rId12">
            <a:alphaModFix/>
          </a:blip>
          <a:srcRect b="0" l="26208" r="34547" t="0"/>
          <a:stretch/>
        </p:blipFill>
        <p:spPr>
          <a:xfrm>
            <a:off x="457200" y="4166475"/>
            <a:ext cx="914400" cy="1862849"/>
          </a:xfrm>
          <a:prstGeom prst="rect">
            <a:avLst/>
          </a:prstGeom>
          <a:noFill/>
          <a:ln>
            <a:noFill/>
          </a:ln>
        </p:spPr>
      </p:pic>
      <p:pic>
        <p:nvPicPr>
          <p:cNvPr id="773" name="Google Shape;773;p64"/>
          <p:cNvPicPr preferRelativeResize="0"/>
          <p:nvPr/>
        </p:nvPicPr>
        <p:blipFill rotWithShape="1">
          <a:blip r:embed="rId13">
            <a:alphaModFix/>
          </a:blip>
          <a:srcRect b="0" l="28483" r="16274" t="0"/>
          <a:stretch/>
        </p:blipFill>
        <p:spPr>
          <a:xfrm>
            <a:off x="449175" y="3052150"/>
            <a:ext cx="1154981" cy="1176050"/>
          </a:xfrm>
          <a:prstGeom prst="rect">
            <a:avLst/>
          </a:prstGeom>
          <a:noFill/>
          <a:ln>
            <a:noFill/>
          </a:ln>
        </p:spPr>
      </p:pic>
      <p:pic>
        <p:nvPicPr>
          <p:cNvPr id="774" name="Google Shape;774;p64"/>
          <p:cNvPicPr preferRelativeResize="0"/>
          <p:nvPr/>
        </p:nvPicPr>
        <p:blipFill rotWithShape="1">
          <a:blip r:embed="rId14">
            <a:alphaModFix/>
          </a:blip>
          <a:srcRect b="0" l="29369" r="13394" t="0"/>
          <a:stretch/>
        </p:blipFill>
        <p:spPr>
          <a:xfrm>
            <a:off x="449163" y="2078700"/>
            <a:ext cx="930475" cy="973450"/>
          </a:xfrm>
          <a:prstGeom prst="rect">
            <a:avLst/>
          </a:prstGeom>
          <a:noFill/>
          <a:ln>
            <a:noFill/>
          </a:ln>
        </p:spPr>
      </p:pic>
      <p:graphicFrame>
        <p:nvGraphicFramePr>
          <p:cNvPr id="775" name="Google Shape;775;p64"/>
          <p:cNvGraphicFramePr/>
          <p:nvPr/>
        </p:nvGraphicFramePr>
        <p:xfrm>
          <a:off x="457188" y="1591056"/>
          <a:ext cx="3000000" cy="3000000"/>
        </p:xfrm>
        <a:graphic>
          <a:graphicData uri="http://schemas.openxmlformats.org/drawingml/2006/table">
            <a:tbl>
              <a:tblPr>
                <a:noFill/>
                <a:tableStyleId>{35F001AE-25DE-4A0F-B737-F835FF61FC73}</a:tableStyleId>
              </a:tblPr>
              <a:tblGrid>
                <a:gridCol w="914400"/>
                <a:gridCol w="1350650"/>
                <a:gridCol w="3067625"/>
                <a:gridCol w="1197975"/>
                <a:gridCol w="1288975"/>
                <a:gridCol w="1324375"/>
              </a:tblGrid>
              <a:tr h="3721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973450">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15"/>
                        </a:rPr>
                        <a:t>Traits &amp; Inheritance</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How do you identify a mysterious fruit?</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Foundational for 3-LS3-1. </a:t>
                      </a:r>
                      <a:r>
                        <a:rPr lang="en" sz="800">
                          <a:solidFill>
                            <a:schemeClr val="dk1"/>
                          </a:solidFill>
                          <a:latin typeface="Poppins"/>
                          <a:ea typeface="Poppins"/>
                          <a:cs typeface="Poppins"/>
                          <a:sym typeface="Poppins"/>
                        </a:rPr>
                        <a:t>Analyze and interpret data to provide evidence that plants and animals have traits inherited from parents and that variation of these traits exists in a group of similar organisms.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Analyzing and Interpreting Data</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LS3.A:</a:t>
                      </a:r>
                      <a:r>
                        <a:rPr lang="en" sz="800">
                          <a:solidFill>
                            <a:schemeClr val="dk1"/>
                          </a:solidFill>
                          <a:latin typeface="Poppins"/>
                          <a:ea typeface="Poppins"/>
                          <a:cs typeface="Poppins"/>
                          <a:sym typeface="Poppins"/>
                        </a:rPr>
                        <a:t> Inheritance of Traits</a:t>
                      </a:r>
                      <a:endParaRPr b="1" sz="800">
                        <a:solidFill>
                          <a:srgbClr val="FF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rgbClr val="FF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87550">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16"/>
                        </a:rPr>
                        <a:t>Trait Variation, Inheritance, &amp; Artificial Selection</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What do dogs and pigeons have in common?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45700" marB="45700" marR="91425" marL="91425">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3-LS3-1. </a:t>
                      </a:r>
                      <a:r>
                        <a:rPr lang="en" sz="800">
                          <a:solidFill>
                            <a:schemeClr val="dk1"/>
                          </a:solidFill>
                          <a:latin typeface="Poppins"/>
                          <a:ea typeface="Poppins"/>
                          <a:cs typeface="Poppins"/>
                          <a:sym typeface="Poppins"/>
                        </a:rPr>
                        <a:t>Analyze and interpret data to provide evidence that plants and animals have traits inherited from parents and that variation of these traits exists in a group of similar organisms.</a:t>
                      </a:r>
                      <a:endParaRPr b="1" sz="800" strike="sngStrike">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LS3.A:</a:t>
                      </a:r>
                      <a:r>
                        <a:rPr lang="en" sz="800">
                          <a:solidFill>
                            <a:schemeClr val="dk1"/>
                          </a:solidFill>
                          <a:latin typeface="Poppins"/>
                          <a:ea typeface="Poppins"/>
                          <a:cs typeface="Poppins"/>
                          <a:sym typeface="Poppins"/>
                        </a:rPr>
                        <a:t> Inheritance of Traits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LS3.B: </a:t>
                      </a:r>
                      <a:r>
                        <a:rPr lang="en" sz="800">
                          <a:solidFill>
                            <a:schemeClr val="dk1"/>
                          </a:solidFill>
                          <a:latin typeface="Poppins"/>
                          <a:ea typeface="Poppins"/>
                          <a:cs typeface="Poppins"/>
                          <a:sym typeface="Poppins"/>
                        </a:rPr>
                        <a:t>Variation of Traits</a:t>
                      </a:r>
                      <a:endParaRPr b="1" sz="800">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8037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7"/>
                        </a:rPr>
                        <a:t>Trait Variation, Survival, &amp; Natural Selection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How could a lizard’s toes help it survive?</a:t>
                      </a:r>
                      <a:endParaRPr b="1" sz="800">
                        <a:solidFill>
                          <a:schemeClr val="dk1"/>
                        </a:solidFill>
                        <a:latin typeface="Poppins"/>
                        <a:ea typeface="Poppins"/>
                        <a:cs typeface="Poppins"/>
                        <a:sym typeface="Poppins"/>
                      </a:endParaRPr>
                    </a:p>
                  </a:txBody>
                  <a:tcPr marT="45700" marB="45700" marR="91425" marL="91425">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3-LS3-1. </a:t>
                      </a:r>
                      <a:r>
                        <a:rPr lang="en" sz="800">
                          <a:solidFill>
                            <a:schemeClr val="dk1"/>
                          </a:solidFill>
                          <a:latin typeface="Poppins"/>
                          <a:ea typeface="Poppins"/>
                          <a:cs typeface="Poppins"/>
                          <a:sym typeface="Poppins"/>
                        </a:rPr>
                        <a:t>Analyze and interpret data to provide evidence that plants and animals have traits inherited from parents and that variation of these traits exists in a group of similar organisms.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3-LS4-2. </a:t>
                      </a:r>
                      <a:r>
                        <a:rPr lang="en" sz="800">
                          <a:solidFill>
                            <a:schemeClr val="dk1"/>
                          </a:solidFill>
                          <a:latin typeface="Poppins"/>
                          <a:ea typeface="Poppins"/>
                          <a:cs typeface="Poppins"/>
                          <a:sym typeface="Poppins"/>
                        </a:rPr>
                        <a:t>Use evidence to construct an explanation for how the variations in characteristics among individuals of the same species may provide advantages in surviving, finding mates, and reproducing.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3-LS4-3. </a:t>
                      </a:r>
                      <a:r>
                        <a:rPr lang="en" sz="800">
                          <a:solidFill>
                            <a:schemeClr val="dk1"/>
                          </a:solidFill>
                          <a:latin typeface="Poppins"/>
                          <a:ea typeface="Poppins"/>
                          <a:cs typeface="Poppins"/>
                          <a:sym typeface="Poppins"/>
                        </a:rPr>
                        <a:t>Construct an argument with evidence that in a particular habitat some organisms can survive well, some survive less well, and some cannot survive at all.</a:t>
                      </a:r>
                      <a:endParaRPr sz="800" strike="sngStrike">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Using Mathematics and Computational Thinking</a:t>
                      </a:r>
                      <a:endParaRPr sz="800">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LS3.A:</a:t>
                      </a:r>
                      <a:r>
                        <a:rPr lang="en" sz="800">
                          <a:solidFill>
                            <a:schemeClr val="dk1"/>
                          </a:solidFill>
                          <a:latin typeface="Poppins"/>
                          <a:ea typeface="Poppins"/>
                          <a:cs typeface="Poppins"/>
                          <a:sym typeface="Poppins"/>
                        </a:rPr>
                        <a:t> Inheritance of Traits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LS3.B: </a:t>
                      </a:r>
                      <a:r>
                        <a:rPr lang="en" sz="800">
                          <a:solidFill>
                            <a:schemeClr val="dk1"/>
                          </a:solidFill>
                          <a:latin typeface="Poppins"/>
                          <a:ea typeface="Poppins"/>
                          <a:cs typeface="Poppins"/>
                          <a:sym typeface="Poppins"/>
                        </a:rPr>
                        <a:t>Variation of Traits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LS4.B:</a:t>
                      </a:r>
                      <a:r>
                        <a:rPr lang="en" sz="800">
                          <a:solidFill>
                            <a:schemeClr val="dk1"/>
                          </a:solidFill>
                          <a:latin typeface="Poppins"/>
                          <a:ea typeface="Poppins"/>
                          <a:cs typeface="Poppins"/>
                          <a:sym typeface="Poppins"/>
                        </a:rPr>
                        <a:t> Natural Selection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LS4.C: </a:t>
                      </a:r>
                      <a:r>
                        <a:rPr lang="en" sz="800">
                          <a:solidFill>
                            <a:schemeClr val="dk1"/>
                          </a:solidFill>
                          <a:latin typeface="Poppins"/>
                          <a:ea typeface="Poppins"/>
                          <a:cs typeface="Poppins"/>
                          <a:sym typeface="Poppins"/>
                        </a:rPr>
                        <a:t>Adaptation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strike="sngStrike">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Stability and Change</a:t>
                      </a:r>
                      <a:endParaRPr sz="800">
                        <a:solidFill>
                          <a:schemeClr val="dk1"/>
                        </a:solidFill>
                        <a:latin typeface="Poppins"/>
                        <a:ea typeface="Poppins"/>
                        <a:cs typeface="Poppins"/>
                        <a:sym typeface="Poppins"/>
                      </a:endParaRPr>
                    </a:p>
                  </a:txBody>
                  <a:tcPr marT="45700" marB="45700"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r h="488525">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776" name="Google Shape;776;p64"/>
          <p:cNvSpPr/>
          <p:nvPr/>
        </p:nvSpPr>
        <p:spPr>
          <a:xfrm>
            <a:off x="449175" y="2078696"/>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777" name="Google Shape;777;p64"/>
          <p:cNvSpPr/>
          <p:nvPr/>
        </p:nvSpPr>
        <p:spPr>
          <a:xfrm>
            <a:off x="457200" y="3052146"/>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778" name="Google Shape;778;p64"/>
          <p:cNvSpPr/>
          <p:nvPr/>
        </p:nvSpPr>
        <p:spPr>
          <a:xfrm>
            <a:off x="457200" y="4228196"/>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779" name="Google Shape;779;p64"/>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3" name="Shape 783"/>
        <p:cNvGrpSpPr/>
        <p:nvPr/>
      </p:nvGrpSpPr>
      <p:grpSpPr>
        <a:xfrm>
          <a:off x="0" y="0"/>
          <a:ext cx="0" cy="0"/>
          <a:chOff x="0" y="0"/>
          <a:chExt cx="0" cy="0"/>
        </a:xfrm>
      </p:grpSpPr>
      <p:pic>
        <p:nvPicPr>
          <p:cNvPr id="784" name="Google Shape;784;p65" title="Lesson-Why do some animals live in groups_Thumbnail-Website-Video copy.png"/>
          <p:cNvPicPr preferRelativeResize="0"/>
          <p:nvPr/>
        </p:nvPicPr>
        <p:blipFill rotWithShape="1">
          <a:blip r:embed="rId3">
            <a:alphaModFix/>
          </a:blip>
          <a:srcRect b="25755" l="45422" r="12925" t="0"/>
          <a:stretch/>
        </p:blipFill>
        <p:spPr>
          <a:xfrm>
            <a:off x="459600" y="2078700"/>
            <a:ext cx="912000" cy="914401"/>
          </a:xfrm>
          <a:prstGeom prst="rect">
            <a:avLst/>
          </a:prstGeom>
          <a:noFill/>
          <a:ln>
            <a:noFill/>
          </a:ln>
        </p:spPr>
      </p:pic>
      <p:pic>
        <p:nvPicPr>
          <p:cNvPr id="785" name="Google Shape;785;p65"/>
          <p:cNvPicPr preferRelativeResize="0"/>
          <p:nvPr/>
        </p:nvPicPr>
        <p:blipFill rotWithShape="1">
          <a:blip r:embed="rId4">
            <a:alphaModFix/>
          </a:blip>
          <a:srcRect b="3959" l="0" r="0" t="3959"/>
          <a:stretch/>
        </p:blipFill>
        <p:spPr>
          <a:xfrm>
            <a:off x="457200" y="2993100"/>
            <a:ext cx="982600" cy="1036275"/>
          </a:xfrm>
          <a:prstGeom prst="rect">
            <a:avLst/>
          </a:prstGeom>
          <a:noFill/>
          <a:ln>
            <a:noFill/>
          </a:ln>
        </p:spPr>
      </p:pic>
      <p:graphicFrame>
        <p:nvGraphicFramePr>
          <p:cNvPr id="786" name="Google Shape;786;p65"/>
          <p:cNvGraphicFramePr/>
          <p:nvPr/>
        </p:nvGraphicFramePr>
        <p:xfrm>
          <a:off x="457188" y="1591056"/>
          <a:ext cx="3000000" cy="3000000"/>
        </p:xfrm>
        <a:graphic>
          <a:graphicData uri="http://schemas.openxmlformats.org/drawingml/2006/table">
            <a:tbl>
              <a:tblPr>
                <a:noFill/>
                <a:tableStyleId>{35F001AE-25DE-4A0F-B737-F835FF61FC73}</a:tableStyleId>
              </a:tblPr>
              <a:tblGrid>
                <a:gridCol w="914400"/>
                <a:gridCol w="1350650"/>
                <a:gridCol w="2869750"/>
                <a:gridCol w="1361450"/>
                <a:gridCol w="1311900"/>
                <a:gridCol w="13358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t>
                      </a:r>
                      <a:r>
                        <a:rPr b="1" lang="en" sz="800">
                          <a:solidFill>
                            <a:schemeClr val="dk1"/>
                          </a:solidFill>
                          <a:latin typeface="Poppins"/>
                          <a:ea typeface="Poppins"/>
                          <a:cs typeface="Poppins"/>
                          <a:sym typeface="Poppins"/>
                        </a:rPr>
                        <a:t>  </a:t>
                      </a:r>
                      <a:r>
                        <a:rPr b="1" lang="en" sz="800">
                          <a:latin typeface="Poppins"/>
                          <a:ea typeface="Poppins"/>
                          <a:cs typeface="Poppins"/>
                          <a:sym typeface="Poppins"/>
                        </a:rPr>
                        <a:t>Animal Groups &amp; Survival</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Why do some animals live in groups?</a:t>
                      </a:r>
                      <a:endParaRPr b="1" sz="800">
                        <a:solidFill>
                          <a:schemeClr val="dk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3-LS2-1. </a:t>
                      </a:r>
                      <a:r>
                        <a:rPr lang="en" sz="800">
                          <a:solidFill>
                            <a:schemeClr val="dk1"/>
                          </a:solidFill>
                          <a:latin typeface="Poppins"/>
                          <a:ea typeface="Poppins"/>
                          <a:cs typeface="Poppins"/>
                          <a:sym typeface="Poppins"/>
                        </a:rPr>
                        <a:t>Construct an argument that some animals form groups that help members survive.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Obtaining, Evaluating, and Communicating Information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LS2.D: </a:t>
                      </a:r>
                      <a:r>
                        <a:rPr lang="en" sz="800">
                          <a:solidFill>
                            <a:schemeClr val="dk1"/>
                          </a:solidFill>
                          <a:latin typeface="Poppins"/>
                          <a:ea typeface="Poppins"/>
                          <a:cs typeface="Poppins"/>
                          <a:sym typeface="Poppins"/>
                        </a:rPr>
                        <a:t>Social Interactions and Group Behavior</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Traits &amp; Environmental Variation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How long can people (and animals) survive in outer space?</a:t>
                      </a:r>
                      <a:endParaRPr b="1" sz="800">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3-LS3-2. </a:t>
                      </a:r>
                      <a:r>
                        <a:rPr lang="en" sz="800">
                          <a:solidFill>
                            <a:schemeClr val="dk1"/>
                          </a:solidFill>
                          <a:latin typeface="Poppins"/>
                          <a:ea typeface="Poppins"/>
                          <a:cs typeface="Poppins"/>
                          <a:sym typeface="Poppins"/>
                        </a:rPr>
                        <a:t>Use evidence to support the explanation that traits can be influenced by the environment.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LS3.A:</a:t>
                      </a:r>
                      <a:r>
                        <a:rPr lang="en" sz="800">
                          <a:solidFill>
                            <a:schemeClr val="dk1"/>
                          </a:solidFill>
                          <a:latin typeface="Poppins"/>
                          <a:ea typeface="Poppins"/>
                          <a:cs typeface="Poppins"/>
                          <a:sym typeface="Poppins"/>
                        </a:rPr>
                        <a:t> Inheritance of Traits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LS3.B: </a:t>
                      </a:r>
                      <a:r>
                        <a:rPr lang="en" sz="800">
                          <a:solidFill>
                            <a:schemeClr val="dk1"/>
                          </a:solidFill>
                          <a:latin typeface="Poppins"/>
                          <a:ea typeface="Poppins"/>
                          <a:cs typeface="Poppins"/>
                          <a:sym typeface="Poppins"/>
                        </a:rPr>
                        <a:t>Variation of Traits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787" name="Google Shape;787;p65"/>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788" name="Google Shape;788;p6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Life Science</a:t>
            </a:r>
            <a:endParaRPr sz="1200">
              <a:latin typeface="Poppins"/>
              <a:ea typeface="Poppins"/>
              <a:cs typeface="Poppins"/>
              <a:sym typeface="Poppins"/>
            </a:endParaRPr>
          </a:p>
        </p:txBody>
      </p:sp>
      <p:sp>
        <p:nvSpPr>
          <p:cNvPr id="789" name="Google Shape;789;p65"/>
          <p:cNvSpPr txBox="1"/>
          <p:nvPr/>
        </p:nvSpPr>
        <p:spPr>
          <a:xfrm>
            <a:off x="457200" y="1143000"/>
            <a:ext cx="67833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6"/>
              </a:rPr>
              <a:t>Heredity, Survival, &amp; Selection </a:t>
            </a:r>
            <a:r>
              <a:rPr lang="en" sz="1200">
                <a:solidFill>
                  <a:schemeClr val="hlink"/>
                </a:solidFill>
                <a:uFill>
                  <a:noFill/>
                </a:uFill>
                <a:latin typeface="Poppins"/>
                <a:ea typeface="Poppins"/>
                <a:cs typeface="Poppins"/>
                <a:sym typeface="Poppins"/>
                <a:hlinkClick r:id="rId7"/>
              </a:rPr>
              <a:t>(Fates of Traits)</a:t>
            </a:r>
            <a:r>
              <a:rPr lang="en">
                <a:solidFill>
                  <a:schemeClr val="hlink"/>
                </a:solidFill>
                <a:uFill>
                  <a:noFill/>
                </a:uFill>
                <a:latin typeface="Poppins"/>
                <a:ea typeface="Poppins"/>
                <a:cs typeface="Poppins"/>
                <a:sym typeface="Poppins"/>
                <a:hlinkClick r:id="rId8"/>
              </a:rPr>
              <a:t> </a:t>
            </a:r>
            <a:r>
              <a:rPr b="1" lang="en" sz="1200">
                <a:solidFill>
                  <a:schemeClr val="hlink"/>
                </a:solidFill>
                <a:uFill>
                  <a:noFill/>
                </a:uFill>
                <a:latin typeface="Poppins"/>
                <a:ea typeface="Poppins"/>
                <a:cs typeface="Poppins"/>
                <a:sym typeface="Poppins"/>
                <a:hlinkClick r:id="rId9"/>
              </a:rPr>
              <a:t>• </a:t>
            </a:r>
            <a:r>
              <a:rPr lang="en" sz="1200">
                <a:solidFill>
                  <a:schemeClr val="hlink"/>
                </a:solidFill>
                <a:uFill>
                  <a:noFill/>
                </a:uFill>
                <a:latin typeface="Poppins"/>
                <a:ea typeface="Poppins"/>
                <a:cs typeface="Poppins"/>
                <a:sym typeface="Poppins"/>
                <a:hlinkClick r:id="rId10"/>
              </a:rPr>
              <a:t>Page 2 of 2</a:t>
            </a:r>
            <a:endParaRPr>
              <a:latin typeface="Poppins"/>
              <a:ea typeface="Poppins"/>
              <a:cs typeface="Poppins"/>
              <a:sym typeface="Poppins"/>
            </a:endParaRPr>
          </a:p>
        </p:txBody>
      </p:sp>
      <p:sp>
        <p:nvSpPr>
          <p:cNvPr id="790" name="Google Shape;790;p65"/>
          <p:cNvSpPr/>
          <p:nvPr/>
        </p:nvSpPr>
        <p:spPr>
          <a:xfrm>
            <a:off x="457200" y="2078696"/>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4</a:t>
            </a:r>
            <a:endParaRPr b="1" sz="800">
              <a:solidFill>
                <a:schemeClr val="lt1"/>
              </a:solidFill>
              <a:latin typeface="Poppins"/>
              <a:ea typeface="Poppins"/>
              <a:cs typeface="Poppins"/>
              <a:sym typeface="Poppins"/>
            </a:endParaRPr>
          </a:p>
        </p:txBody>
      </p:sp>
      <p:sp>
        <p:nvSpPr>
          <p:cNvPr id="791" name="Google Shape;791;p65"/>
          <p:cNvSpPr/>
          <p:nvPr/>
        </p:nvSpPr>
        <p:spPr>
          <a:xfrm>
            <a:off x="457200" y="299309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1">
                  <a:extLst>
                    <a:ext uri="{A12FA001-AC4F-418D-AE19-62706E023703}">
                      <ahyp:hlinkClr val="tx"/>
                    </a:ext>
                  </a:extLst>
                </a:hlinkClick>
              </a:rPr>
              <a:t>Lesson </a:t>
            </a:r>
            <a:r>
              <a:rPr b="1" lang="en" sz="800">
                <a:solidFill>
                  <a:schemeClr val="lt1"/>
                </a:solidFill>
                <a:latin typeface="Poppins"/>
                <a:ea typeface="Poppins"/>
                <a:cs typeface="Poppins"/>
                <a:sym typeface="Poppins"/>
              </a:rPr>
              <a:t>5</a:t>
            </a:r>
            <a:endParaRPr b="1" sz="800">
              <a:solidFill>
                <a:schemeClr val="lt1"/>
              </a:solidFill>
              <a:latin typeface="Poppins"/>
              <a:ea typeface="Poppins"/>
              <a:cs typeface="Poppins"/>
              <a:sym typeface="Poppins"/>
            </a:endParaRPr>
          </a:p>
        </p:txBody>
      </p:sp>
      <p:sp>
        <p:nvSpPr>
          <p:cNvPr id="792" name="Google Shape;792;p65"/>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2">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793" name="Google Shape;793;p65"/>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sp>
        <p:nvSpPr>
          <p:cNvPr id="794" name="Google Shape;794;p65"/>
          <p:cNvSpPr txBox="1"/>
          <p:nvPr/>
        </p:nvSpPr>
        <p:spPr>
          <a:xfrm>
            <a:off x="5623560" y="6797040"/>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13">
                  <a:extLst>
                    <a:ext uri="{A12FA001-AC4F-418D-AE19-62706E023703}">
                      <ahyp:hlinkClr val="tx"/>
                    </a:ext>
                  </a:extLst>
                </a:hlinkClick>
              </a:rPr>
              <a:t>Curriculum Updates</a:t>
            </a:r>
            <a:endParaRPr sz="800">
              <a:latin typeface="Poppins"/>
              <a:ea typeface="Poppins"/>
              <a:cs typeface="Poppins"/>
              <a:sym typeface="Poppins"/>
            </a:endParaRPr>
          </a:p>
        </p:txBody>
      </p:sp>
      <p:pic>
        <p:nvPicPr>
          <p:cNvPr id="795" name="Google Shape;795;p65"/>
          <p:cNvPicPr preferRelativeResize="0"/>
          <p:nvPr/>
        </p:nvPicPr>
        <p:blipFill rotWithShape="1">
          <a:blip r:embed="rId14">
            <a:alphaModFix/>
          </a:blip>
          <a:srcRect b="1663" l="0" r="0" t="1663"/>
          <a:stretch/>
        </p:blipFill>
        <p:spPr>
          <a:xfrm>
            <a:off x="7953375" y="305775"/>
            <a:ext cx="1647825" cy="209550"/>
          </a:xfrm>
          <a:prstGeom prst="rect">
            <a:avLst/>
          </a:prstGeom>
          <a:noFill/>
          <a:ln>
            <a:noFill/>
          </a:ln>
        </p:spPr>
      </p:pic>
      <p:grpSp>
        <p:nvGrpSpPr>
          <p:cNvPr id="796" name="Google Shape;796;p65"/>
          <p:cNvGrpSpPr/>
          <p:nvPr/>
        </p:nvGrpSpPr>
        <p:grpSpPr>
          <a:xfrm>
            <a:off x="527725" y="667512"/>
            <a:ext cx="1684375" cy="117000"/>
            <a:chOff x="527725" y="667512"/>
            <a:chExt cx="1684375" cy="117000"/>
          </a:xfrm>
        </p:grpSpPr>
        <p:sp>
          <p:nvSpPr>
            <p:cNvPr id="797" name="Google Shape;797;p65"/>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5">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798" name="Google Shape;798;p65"/>
            <p:cNvPicPr preferRelativeResize="0"/>
            <p:nvPr/>
          </p:nvPicPr>
          <p:blipFill rotWithShape="1">
            <a:blip r:embed="rId16">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66"/>
          <p:cNvPicPr preferRelativeResize="0"/>
          <p:nvPr/>
        </p:nvPicPr>
        <p:blipFill rotWithShape="1">
          <a:blip r:embed="rId3">
            <a:alphaModFix/>
          </a:blip>
          <a:srcRect b="2634" l="0" r="0" t="2624"/>
          <a:stretch/>
        </p:blipFill>
        <p:spPr>
          <a:xfrm>
            <a:off x="448050" y="4027850"/>
            <a:ext cx="982600" cy="1036300"/>
          </a:xfrm>
          <a:prstGeom prst="rect">
            <a:avLst/>
          </a:prstGeom>
          <a:noFill/>
          <a:ln>
            <a:noFill/>
          </a:ln>
        </p:spPr>
      </p:pic>
      <p:pic>
        <p:nvPicPr>
          <p:cNvPr id="804" name="Google Shape;804;p66"/>
          <p:cNvPicPr preferRelativeResize="0"/>
          <p:nvPr/>
        </p:nvPicPr>
        <p:blipFill rotWithShape="1">
          <a:blip r:embed="rId4">
            <a:alphaModFix/>
          </a:blip>
          <a:srcRect b="0" l="4354" r="4363" t="0"/>
          <a:stretch/>
        </p:blipFill>
        <p:spPr>
          <a:xfrm>
            <a:off x="448050" y="2991575"/>
            <a:ext cx="914400" cy="1036300"/>
          </a:xfrm>
          <a:prstGeom prst="rect">
            <a:avLst/>
          </a:prstGeom>
          <a:noFill/>
          <a:ln>
            <a:noFill/>
          </a:ln>
        </p:spPr>
      </p:pic>
      <p:pic>
        <p:nvPicPr>
          <p:cNvPr id="805" name="Google Shape;805;p66"/>
          <p:cNvPicPr preferRelativeResize="0"/>
          <p:nvPr/>
        </p:nvPicPr>
        <p:blipFill rotWithShape="1">
          <a:blip r:embed="rId5">
            <a:alphaModFix/>
          </a:blip>
          <a:srcRect b="0" l="9788" r="9788" t="0"/>
          <a:stretch/>
        </p:blipFill>
        <p:spPr>
          <a:xfrm>
            <a:off x="448050" y="2066550"/>
            <a:ext cx="982600" cy="914400"/>
          </a:xfrm>
          <a:prstGeom prst="rect">
            <a:avLst/>
          </a:prstGeom>
          <a:noFill/>
          <a:ln>
            <a:noFill/>
          </a:ln>
        </p:spPr>
      </p:pic>
      <p:graphicFrame>
        <p:nvGraphicFramePr>
          <p:cNvPr id="806" name="Google Shape;806;p66"/>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3037325"/>
                <a:gridCol w="1259175"/>
                <a:gridCol w="1272525"/>
                <a:gridCol w="1351875"/>
              </a:tblGrid>
              <a:tr h="4251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797225">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6"/>
                        </a:rPr>
                        <a:t>Water Cycle &amp; States of Matter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7"/>
                        </a:rPr>
                        <a:t>Where do clouds come from?</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Foundational for 3-ESS2-1.</a:t>
                      </a:r>
                      <a:r>
                        <a:rPr lang="en" sz="800">
                          <a:solidFill>
                            <a:schemeClr val="dk1"/>
                          </a:solidFill>
                          <a:highlight>
                            <a:srgbClr val="EAEADF"/>
                          </a:highlight>
                          <a:latin typeface="Poppins"/>
                          <a:ea typeface="Poppins"/>
                          <a:cs typeface="Poppins"/>
                          <a:sym typeface="Poppins"/>
                        </a:rPr>
                        <a:t> Represent data in tables and graphical displays to describe typical weather conditions expected during a particular season.</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Developing and Using Models</a:t>
                      </a:r>
                      <a:endParaRPr sz="800" strike="sngStrike">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Stability and Change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035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Local Weather Patterns &amp; Weather Prediction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How can we predict when it’s going to storm?</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Foundational for 3-ESS2-1.</a:t>
                      </a:r>
                      <a:r>
                        <a:rPr lang="en" sz="800">
                          <a:solidFill>
                            <a:schemeClr val="dk1"/>
                          </a:solidFill>
                          <a:highlight>
                            <a:srgbClr val="FFFFFF"/>
                          </a:highlight>
                          <a:latin typeface="Poppins"/>
                          <a:ea typeface="Poppins"/>
                          <a:cs typeface="Poppins"/>
                          <a:sym typeface="Poppins"/>
                        </a:rPr>
                        <a:t> Represent data in tables and graphical displays to describe typical weather conditions expected during a particular season.</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035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0"/>
                        </a:rPr>
                        <a:t>Seasonal Weather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1"/>
                        </a:rPr>
                        <a:t>Where’s the best place to build a snow fort?</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3-ESS2-1.</a:t>
                      </a:r>
                      <a:r>
                        <a:rPr lang="en" sz="800">
                          <a:solidFill>
                            <a:schemeClr val="dk1"/>
                          </a:solidFill>
                          <a:highlight>
                            <a:srgbClr val="EAEADF"/>
                          </a:highlight>
                          <a:latin typeface="Poppins"/>
                          <a:ea typeface="Poppins"/>
                          <a:cs typeface="Poppins"/>
                          <a:sym typeface="Poppins"/>
                        </a:rPr>
                        <a:t> Represent data in tables and graphical displays to describe typical weather conditions expected during a particular season.</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Analyzing and Interpreting Data</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b="1"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r h="445175">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807" name="Google Shape;807;p66"/>
          <p:cNvSpPr/>
          <p:nvPr/>
        </p:nvSpPr>
        <p:spPr>
          <a:xfrm>
            <a:off x="457200" y="29915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2">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808" name="Google Shape;808;p66"/>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809" name="Google Shape;809;p66"/>
          <p:cNvSpPr/>
          <p:nvPr/>
        </p:nvSpPr>
        <p:spPr>
          <a:xfrm>
            <a:off x="457200" y="403850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4">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810" name="Google Shape;810;p66"/>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811" name="Google Shape;811;p6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Earth &amp; Space Science</a:t>
            </a:r>
            <a:endParaRPr sz="1200">
              <a:latin typeface="Poppins"/>
              <a:ea typeface="Poppins"/>
              <a:cs typeface="Poppins"/>
              <a:sym typeface="Poppins"/>
            </a:endParaRPr>
          </a:p>
        </p:txBody>
      </p:sp>
      <p:sp>
        <p:nvSpPr>
          <p:cNvPr id="812" name="Google Shape;812;p66"/>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15">
                  <a:extLst>
                    <a:ext uri="{A12FA001-AC4F-418D-AE19-62706E023703}">
                      <ahyp:hlinkClr val="tx"/>
                    </a:ext>
                  </a:extLst>
                </a:hlinkClick>
              </a:rPr>
              <a:t>Weather &amp; Climate </a:t>
            </a:r>
            <a:r>
              <a:rPr lang="en" sz="1200">
                <a:solidFill>
                  <a:schemeClr val="dk1"/>
                </a:solidFill>
                <a:uFill>
                  <a:noFill/>
                </a:uFill>
                <a:latin typeface="Poppins"/>
                <a:ea typeface="Poppins"/>
                <a:cs typeface="Poppins"/>
                <a:sym typeface="Poppins"/>
                <a:hlinkClick r:id="rId16">
                  <a:extLst>
                    <a:ext uri="{A12FA001-AC4F-418D-AE19-62706E023703}">
                      <ahyp:hlinkClr val="tx"/>
                    </a:ext>
                  </a:extLst>
                </a:hlinkClick>
              </a:rPr>
              <a:t>(Stormy Skies)</a:t>
            </a:r>
            <a:r>
              <a:rPr b="1" lang="en" sz="1200">
                <a:latin typeface="Poppins"/>
                <a:ea typeface="Poppins"/>
                <a:cs typeface="Poppins"/>
                <a:sym typeface="Poppins"/>
              </a:rPr>
              <a:t> • </a:t>
            </a:r>
            <a:r>
              <a:rPr lang="en" sz="1200">
                <a:latin typeface="Poppins"/>
                <a:ea typeface="Poppins"/>
                <a:cs typeface="Poppins"/>
                <a:sym typeface="Poppins"/>
              </a:rPr>
              <a:t>Page 1 of 2</a:t>
            </a:r>
            <a:endParaRPr sz="1200">
              <a:latin typeface="Poppins"/>
              <a:ea typeface="Poppins"/>
              <a:cs typeface="Poppins"/>
              <a:sym typeface="Poppins"/>
            </a:endParaRPr>
          </a:p>
        </p:txBody>
      </p:sp>
      <p:sp>
        <p:nvSpPr>
          <p:cNvPr id="813" name="Google Shape;813;p66"/>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814" name="Google Shape;814;p66"/>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pic>
        <p:nvPicPr>
          <p:cNvPr id="815" name="Google Shape;815;p66"/>
          <p:cNvPicPr preferRelativeResize="0"/>
          <p:nvPr/>
        </p:nvPicPr>
        <p:blipFill rotWithShape="1">
          <a:blip r:embed="rId18">
            <a:alphaModFix/>
          </a:blip>
          <a:srcRect b="1663" l="0" r="0" t="1663"/>
          <a:stretch/>
        </p:blipFill>
        <p:spPr>
          <a:xfrm>
            <a:off x="7953375" y="305775"/>
            <a:ext cx="1647825" cy="209550"/>
          </a:xfrm>
          <a:prstGeom prst="rect">
            <a:avLst/>
          </a:prstGeom>
          <a:noFill/>
          <a:ln>
            <a:noFill/>
          </a:ln>
        </p:spPr>
      </p:pic>
      <p:grpSp>
        <p:nvGrpSpPr>
          <p:cNvPr id="816" name="Google Shape;816;p66"/>
          <p:cNvGrpSpPr/>
          <p:nvPr/>
        </p:nvGrpSpPr>
        <p:grpSpPr>
          <a:xfrm>
            <a:off x="527725" y="667512"/>
            <a:ext cx="1684375" cy="117000"/>
            <a:chOff x="527725" y="667512"/>
            <a:chExt cx="1684375" cy="117000"/>
          </a:xfrm>
        </p:grpSpPr>
        <p:sp>
          <p:nvSpPr>
            <p:cNvPr id="817" name="Google Shape;817;p66"/>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9">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818" name="Google Shape;818;p66">
              <a:hlinkClick action="ppaction://hlinksldjump" r:id="rId20"/>
            </p:cNvPr>
            <p:cNvPicPr preferRelativeResize="0"/>
            <p:nvPr/>
          </p:nvPicPr>
          <p:blipFill rotWithShape="1">
            <a:blip r:embed="rId21">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pic>
        <p:nvPicPr>
          <p:cNvPr id="823" name="Google Shape;823;p67"/>
          <p:cNvPicPr preferRelativeResize="0"/>
          <p:nvPr/>
        </p:nvPicPr>
        <p:blipFill rotWithShape="1">
          <a:blip r:embed="rId3">
            <a:alphaModFix/>
          </a:blip>
          <a:srcRect b="0" l="49093" r="25001" t="0"/>
          <a:stretch/>
        </p:blipFill>
        <p:spPr>
          <a:xfrm>
            <a:off x="448050" y="3113500"/>
            <a:ext cx="982600" cy="2133576"/>
          </a:xfrm>
          <a:prstGeom prst="rect">
            <a:avLst/>
          </a:prstGeom>
          <a:noFill/>
          <a:ln>
            <a:noFill/>
          </a:ln>
        </p:spPr>
      </p:pic>
      <p:pic>
        <p:nvPicPr>
          <p:cNvPr id="824" name="Google Shape;824;p67"/>
          <p:cNvPicPr preferRelativeResize="0"/>
          <p:nvPr/>
        </p:nvPicPr>
        <p:blipFill rotWithShape="1">
          <a:blip r:embed="rId4">
            <a:alphaModFix/>
          </a:blip>
          <a:srcRect b="3506" l="0" r="0" t="3506"/>
          <a:stretch/>
        </p:blipFill>
        <p:spPr>
          <a:xfrm>
            <a:off x="448050" y="2066550"/>
            <a:ext cx="982600" cy="1046950"/>
          </a:xfrm>
          <a:prstGeom prst="rect">
            <a:avLst/>
          </a:prstGeom>
          <a:noFill/>
          <a:ln>
            <a:noFill/>
          </a:ln>
        </p:spPr>
      </p:pic>
      <p:graphicFrame>
        <p:nvGraphicFramePr>
          <p:cNvPr id="825" name="Google Shape;825;p67"/>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3056375"/>
                <a:gridCol w="1240125"/>
                <a:gridCol w="1302475"/>
                <a:gridCol w="132192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5"/>
                        </a:rPr>
                        <a:t>Climate &amp; Global Weather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6"/>
                        </a:rPr>
                        <a:t>Why are some places always hot?</a:t>
                      </a:r>
                      <a:endParaRPr b="1" i="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3-ESS2-2. </a:t>
                      </a:r>
                      <a:r>
                        <a:rPr lang="en" sz="800">
                          <a:solidFill>
                            <a:schemeClr val="dk1"/>
                          </a:solidFill>
                          <a:highlight>
                            <a:srgbClr val="EAEADF"/>
                          </a:highlight>
                          <a:latin typeface="Poppins"/>
                          <a:ea typeface="Poppins"/>
                          <a:cs typeface="Poppins"/>
                          <a:sym typeface="Poppins"/>
                        </a:rPr>
                        <a:t>Obtain and combine information to describe climates in different regions of the world.</a:t>
                      </a:r>
                      <a:br>
                        <a:rPr lang="en" sz="800">
                          <a:solidFill>
                            <a:schemeClr val="dk1"/>
                          </a:solidFill>
                          <a:highlight>
                            <a:srgbClr val="FFFF00"/>
                          </a:highlight>
                          <a:latin typeface="Poppins"/>
                          <a:ea typeface="Poppins"/>
                          <a:cs typeface="Poppins"/>
                          <a:sym typeface="Poppins"/>
                        </a:rPr>
                      </a:br>
                      <a:br>
                        <a:rPr lang="en" sz="800">
                          <a:solidFill>
                            <a:schemeClr val="dk1"/>
                          </a:solidFill>
                          <a:highlight>
                            <a:srgbClr val="FFFF00"/>
                          </a:highlight>
                          <a:latin typeface="Poppins"/>
                          <a:ea typeface="Poppins"/>
                          <a:cs typeface="Poppins"/>
                          <a:sym typeface="Poppins"/>
                        </a:rPr>
                      </a:br>
                      <a:r>
                        <a:rPr b="1" lang="en" sz="800">
                          <a:solidFill>
                            <a:schemeClr val="dk1"/>
                          </a:solidFill>
                          <a:highlight>
                            <a:srgbClr val="EAEADF"/>
                          </a:highlight>
                          <a:latin typeface="Poppins"/>
                          <a:ea typeface="Poppins"/>
                          <a:cs typeface="Poppins"/>
                          <a:sym typeface="Poppins"/>
                        </a:rPr>
                        <a:t>3-ESS2-1.</a:t>
                      </a:r>
                      <a:r>
                        <a:rPr lang="en" sz="800">
                          <a:solidFill>
                            <a:schemeClr val="dk1"/>
                          </a:solidFill>
                          <a:highlight>
                            <a:srgbClr val="EAEADF"/>
                          </a:highlight>
                          <a:latin typeface="Poppins"/>
                          <a:ea typeface="Poppins"/>
                          <a:cs typeface="Poppins"/>
                          <a:sym typeface="Poppins"/>
                        </a:rPr>
                        <a:t> Represent data in tables and graphical displays to describe typical weather conditions expected during a particular season.</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Obtaining, Evaluating, and Communicating Information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ESS2.D: </a:t>
                      </a:r>
                      <a:r>
                        <a:rPr lang="en" sz="800">
                          <a:solidFill>
                            <a:schemeClr val="dk1"/>
                          </a:solidFill>
                          <a:latin typeface="Poppins"/>
                          <a:ea typeface="Poppins"/>
                          <a:cs typeface="Poppins"/>
                          <a:sym typeface="Poppins"/>
                        </a:rPr>
                        <a:t>Weather and Climate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7"/>
                        </a:rPr>
                        <a:t>Natural Hazards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8"/>
                        </a:rPr>
                        <a:t>How can you keep a house from blowing away in a windstorm?</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3-ESS3-1. </a:t>
                      </a:r>
                      <a:r>
                        <a:rPr lang="en" sz="800">
                          <a:solidFill>
                            <a:schemeClr val="dk1"/>
                          </a:solidFill>
                          <a:highlight>
                            <a:srgbClr val="FFFFFF"/>
                          </a:highlight>
                          <a:latin typeface="Poppins"/>
                          <a:ea typeface="Poppins"/>
                          <a:cs typeface="Poppins"/>
                          <a:sym typeface="Poppins"/>
                        </a:rPr>
                        <a:t>Make a claim about the merit of a design solution that reduces the impacts of a weather-related hazard.</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3-5-ETS1-1. </a:t>
                      </a:r>
                      <a:r>
                        <a:rPr lang="en" sz="800">
                          <a:solidFill>
                            <a:schemeClr val="dk1"/>
                          </a:solidFill>
                          <a:highlight>
                            <a:srgbClr val="FFFFFF"/>
                          </a:highlight>
                          <a:latin typeface="Poppins"/>
                          <a:ea typeface="Poppins"/>
                          <a:cs typeface="Poppins"/>
                          <a:sym typeface="Poppins"/>
                        </a:rPr>
                        <a:t>Define a simple design problem reflecting a need or a want that includes specified criteria for success and constraints on materials, time, or cost.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3-5-ETS1-2. </a:t>
                      </a:r>
                      <a:r>
                        <a:rPr lang="en" sz="800">
                          <a:solidFill>
                            <a:schemeClr val="dk1"/>
                          </a:solidFill>
                          <a:highlight>
                            <a:srgbClr val="FFFFFF"/>
                          </a:highlight>
                          <a:latin typeface="Poppins"/>
                          <a:ea typeface="Poppins"/>
                          <a:cs typeface="Poppins"/>
                          <a:sym typeface="Poppins"/>
                        </a:rPr>
                        <a:t>Generate and compare multiple possible solutions to a problem based on how well each is likely to meet the criteria and constraints of the problem.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3-5-ETS1-3. </a:t>
                      </a:r>
                      <a:r>
                        <a:rPr lang="en" sz="800">
                          <a:solidFill>
                            <a:schemeClr val="dk1"/>
                          </a:solidFill>
                          <a:highlight>
                            <a:srgbClr val="FFFFFF"/>
                          </a:highlight>
                          <a:latin typeface="Poppins"/>
                          <a:ea typeface="Poppins"/>
                          <a:cs typeface="Poppins"/>
                          <a:sym typeface="Poppins"/>
                        </a:rPr>
                        <a:t>Plan and carry out fair tests in which variables are controlled and failure points are considered to identify aspects of a model or prototype that can be improved.</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Asking Questions and Defining Problems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ESS3.B: </a:t>
                      </a:r>
                      <a:r>
                        <a:rPr lang="en" sz="800">
                          <a:solidFill>
                            <a:schemeClr val="dk1"/>
                          </a:solidFill>
                          <a:latin typeface="Poppins"/>
                          <a:ea typeface="Poppins"/>
                          <a:cs typeface="Poppins"/>
                          <a:sym typeface="Poppins"/>
                        </a:rPr>
                        <a:t>Natural Hazards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r>
                        <a:rPr b="1" lang="en" sz="800">
                          <a:solidFill>
                            <a:schemeClr val="dk1"/>
                          </a:solidFill>
                          <a:latin typeface="Poppins"/>
                          <a:ea typeface="Poppins"/>
                          <a:cs typeface="Poppins"/>
                          <a:sym typeface="Poppins"/>
                        </a:rPr>
                        <a:t>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
        <p:nvSpPr>
          <p:cNvPr id="826" name="Google Shape;826;p67"/>
          <p:cNvSpPr/>
          <p:nvPr/>
        </p:nvSpPr>
        <p:spPr>
          <a:xfrm>
            <a:off x="457200" y="311349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9">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sp>
        <p:nvSpPr>
          <p:cNvPr id="827" name="Google Shape;827;p67"/>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0">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828" name="Google Shape;828;p67"/>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829" name="Google Shape;829;p6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Earth &amp; Space Science</a:t>
            </a:r>
            <a:endParaRPr sz="1200">
              <a:latin typeface="Poppins"/>
              <a:ea typeface="Poppins"/>
              <a:cs typeface="Poppins"/>
              <a:sym typeface="Poppins"/>
            </a:endParaRPr>
          </a:p>
        </p:txBody>
      </p:sp>
      <p:sp>
        <p:nvSpPr>
          <p:cNvPr id="830" name="Google Shape;830;p67"/>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11">
                  <a:extLst>
                    <a:ext uri="{A12FA001-AC4F-418D-AE19-62706E023703}">
                      <ahyp:hlinkClr val="tx"/>
                    </a:ext>
                  </a:extLst>
                </a:hlinkClick>
              </a:rPr>
              <a:t>Weather &amp; Climate </a:t>
            </a:r>
            <a:r>
              <a:rPr lang="en" sz="1200">
                <a:solidFill>
                  <a:schemeClr val="dk1"/>
                </a:solidFill>
                <a:uFill>
                  <a:noFill/>
                </a:uFill>
                <a:latin typeface="Poppins"/>
                <a:ea typeface="Poppins"/>
                <a:cs typeface="Poppins"/>
                <a:sym typeface="Poppins"/>
                <a:hlinkClick r:id="rId12">
                  <a:extLst>
                    <a:ext uri="{A12FA001-AC4F-418D-AE19-62706E023703}">
                      <ahyp:hlinkClr val="tx"/>
                    </a:ext>
                  </a:extLst>
                </a:hlinkClick>
              </a:rPr>
              <a:t>(Stormy Skies)</a:t>
            </a:r>
            <a:r>
              <a:rPr b="1" lang="en">
                <a:latin typeface="Poppins"/>
                <a:ea typeface="Poppins"/>
                <a:cs typeface="Poppins"/>
                <a:sym typeface="Poppins"/>
              </a:rPr>
              <a:t> • </a:t>
            </a:r>
            <a:r>
              <a:rPr lang="en" sz="1200">
                <a:solidFill>
                  <a:schemeClr val="dk1"/>
                </a:solidFill>
                <a:latin typeface="Poppins"/>
                <a:ea typeface="Poppins"/>
                <a:cs typeface="Poppins"/>
                <a:sym typeface="Poppins"/>
              </a:rPr>
              <a:t>Page 2 of 2</a:t>
            </a:r>
            <a:endParaRPr b="1">
              <a:latin typeface="Poppins"/>
              <a:ea typeface="Poppins"/>
              <a:cs typeface="Poppins"/>
              <a:sym typeface="Poppins"/>
            </a:endParaRPr>
          </a:p>
        </p:txBody>
      </p:sp>
      <p:sp>
        <p:nvSpPr>
          <p:cNvPr id="831" name="Google Shape;831;p67"/>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3">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832" name="Google Shape;832;p67"/>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pic>
        <p:nvPicPr>
          <p:cNvPr id="833" name="Google Shape;833;p67"/>
          <p:cNvPicPr preferRelativeResize="0"/>
          <p:nvPr/>
        </p:nvPicPr>
        <p:blipFill rotWithShape="1">
          <a:blip r:embed="rId14">
            <a:alphaModFix/>
          </a:blip>
          <a:srcRect b="1663" l="0" r="0" t="1663"/>
          <a:stretch/>
        </p:blipFill>
        <p:spPr>
          <a:xfrm>
            <a:off x="7953375" y="305775"/>
            <a:ext cx="1647825" cy="209550"/>
          </a:xfrm>
          <a:prstGeom prst="rect">
            <a:avLst/>
          </a:prstGeom>
          <a:noFill/>
          <a:ln>
            <a:noFill/>
          </a:ln>
        </p:spPr>
      </p:pic>
      <p:grpSp>
        <p:nvGrpSpPr>
          <p:cNvPr id="834" name="Google Shape;834;p67"/>
          <p:cNvGrpSpPr/>
          <p:nvPr/>
        </p:nvGrpSpPr>
        <p:grpSpPr>
          <a:xfrm>
            <a:off x="527725" y="667512"/>
            <a:ext cx="1684375" cy="117000"/>
            <a:chOff x="527725" y="667512"/>
            <a:chExt cx="1684375" cy="117000"/>
          </a:xfrm>
        </p:grpSpPr>
        <p:sp>
          <p:nvSpPr>
            <p:cNvPr id="835" name="Google Shape;835;p67"/>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5">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836" name="Google Shape;836;p67">
              <a:hlinkClick action="ppaction://hlinksldjump" r:id="rId16"/>
            </p:cNvPr>
            <p:cNvPicPr preferRelativeResize="0"/>
            <p:nvPr/>
          </p:nvPicPr>
          <p:blipFill rotWithShape="1">
            <a:blip r:embed="rId17">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pic>
        <p:nvPicPr>
          <p:cNvPr id="841" name="Google Shape;841;p68"/>
          <p:cNvPicPr preferRelativeResize="0"/>
          <p:nvPr/>
        </p:nvPicPr>
        <p:blipFill rotWithShape="1">
          <a:blip r:embed="rId3">
            <a:alphaModFix/>
          </a:blip>
          <a:srcRect b="16535" l="39458" r="16023" t="0"/>
          <a:stretch/>
        </p:blipFill>
        <p:spPr>
          <a:xfrm>
            <a:off x="448050" y="4856825"/>
            <a:ext cx="982598" cy="1082025"/>
          </a:xfrm>
          <a:prstGeom prst="rect">
            <a:avLst/>
          </a:prstGeom>
          <a:noFill/>
          <a:ln>
            <a:noFill/>
          </a:ln>
        </p:spPr>
      </p:pic>
      <p:pic>
        <p:nvPicPr>
          <p:cNvPr id="842" name="Google Shape;842;p68"/>
          <p:cNvPicPr preferRelativeResize="0"/>
          <p:nvPr/>
        </p:nvPicPr>
        <p:blipFill rotWithShape="1">
          <a:blip r:embed="rId4">
            <a:alphaModFix/>
          </a:blip>
          <a:srcRect b="0" l="34643" r="34646" t="0"/>
          <a:stretch/>
        </p:blipFill>
        <p:spPr>
          <a:xfrm>
            <a:off x="448050" y="3113500"/>
            <a:ext cx="982598" cy="1789050"/>
          </a:xfrm>
          <a:prstGeom prst="rect">
            <a:avLst/>
          </a:prstGeom>
          <a:noFill/>
          <a:ln>
            <a:noFill/>
          </a:ln>
        </p:spPr>
      </p:pic>
      <p:pic>
        <p:nvPicPr>
          <p:cNvPr id="843" name="Google Shape;843;p68"/>
          <p:cNvPicPr preferRelativeResize="0"/>
          <p:nvPr/>
        </p:nvPicPr>
        <p:blipFill rotWithShape="1">
          <a:blip r:embed="rId5">
            <a:alphaModFix/>
          </a:blip>
          <a:srcRect b="0" l="23944" r="23949" t="0"/>
          <a:stretch/>
        </p:blipFill>
        <p:spPr>
          <a:xfrm>
            <a:off x="448050" y="2066550"/>
            <a:ext cx="982600" cy="1046949"/>
          </a:xfrm>
          <a:prstGeom prst="rect">
            <a:avLst/>
          </a:prstGeom>
          <a:noFill/>
          <a:ln>
            <a:noFill/>
          </a:ln>
        </p:spPr>
      </p:pic>
      <p:graphicFrame>
        <p:nvGraphicFramePr>
          <p:cNvPr id="844" name="Google Shape;844;p68"/>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3000400"/>
                <a:gridCol w="1305625"/>
                <a:gridCol w="1275925"/>
                <a:gridCol w="1338950"/>
              </a:tblGrid>
              <a:tr h="4616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8656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6"/>
                        </a:rPr>
                        <a:t>Balanced &amp; Unbalanced Forces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7"/>
                        </a:rPr>
                        <a:t>How could you win a tug-of-war against a bunch of adults?</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3-PS2-1.</a:t>
                      </a:r>
                      <a:r>
                        <a:rPr lang="en" sz="800">
                          <a:solidFill>
                            <a:schemeClr val="dk1"/>
                          </a:solidFill>
                          <a:highlight>
                            <a:srgbClr val="EAEADF"/>
                          </a:highlight>
                          <a:latin typeface="Poppins"/>
                          <a:ea typeface="Poppins"/>
                          <a:cs typeface="Poppins"/>
                          <a:sym typeface="Poppins"/>
                        </a:rPr>
                        <a:t> Plan and conduct an investigation to provide evidence of the effects of balanced and unbalanced forces on the motion of an object. </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Planning and Carrying Out Investigations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PS2.A: </a:t>
                      </a:r>
                      <a:r>
                        <a:rPr lang="en" sz="800">
                          <a:solidFill>
                            <a:schemeClr val="dk1"/>
                          </a:solidFill>
                          <a:latin typeface="Poppins"/>
                          <a:ea typeface="Poppins"/>
                          <a:cs typeface="Poppins"/>
                          <a:sym typeface="Poppins"/>
                        </a:rPr>
                        <a:t>Forces and Motion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PS2.B: </a:t>
                      </a:r>
                      <a:r>
                        <a:rPr lang="en" sz="800">
                          <a:solidFill>
                            <a:schemeClr val="dk1"/>
                          </a:solidFill>
                          <a:latin typeface="Poppins"/>
                          <a:ea typeface="Poppins"/>
                          <a:cs typeface="Poppins"/>
                          <a:sym typeface="Poppins"/>
                        </a:rPr>
                        <a:t>Types of Interactions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7890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Balanced Forces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What makes bridges so strong?</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3-5-ETS1-1. </a:t>
                      </a:r>
                      <a:r>
                        <a:rPr lang="en" sz="800">
                          <a:solidFill>
                            <a:schemeClr val="dk1"/>
                          </a:solidFill>
                          <a:highlight>
                            <a:srgbClr val="FFFFFF"/>
                          </a:highlight>
                          <a:latin typeface="Poppins"/>
                          <a:ea typeface="Poppins"/>
                          <a:cs typeface="Poppins"/>
                          <a:sym typeface="Poppins"/>
                        </a:rPr>
                        <a:t>Define a simple design problem reflecting a need or a want that includes specified criteria for success and constraints on materials, time, or cost.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3-5-ETS1-2. </a:t>
                      </a:r>
                      <a:r>
                        <a:rPr lang="en" sz="800">
                          <a:solidFill>
                            <a:schemeClr val="dk1"/>
                          </a:solidFill>
                          <a:highlight>
                            <a:srgbClr val="FFFFFF"/>
                          </a:highlight>
                          <a:latin typeface="Poppins"/>
                          <a:ea typeface="Poppins"/>
                          <a:cs typeface="Poppins"/>
                          <a:sym typeface="Poppins"/>
                        </a:rPr>
                        <a:t>Generate and compare multiple possible solutions to a problem based on how well each is likely to meet the criteria and constraints of the problem.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3-5-ETS1-3. </a:t>
                      </a:r>
                      <a:r>
                        <a:rPr lang="en" sz="800">
                          <a:solidFill>
                            <a:schemeClr val="dk1"/>
                          </a:solidFill>
                          <a:highlight>
                            <a:srgbClr val="FFFFFF"/>
                          </a:highlight>
                          <a:latin typeface="Poppins"/>
                          <a:ea typeface="Poppins"/>
                          <a:cs typeface="Poppins"/>
                          <a:sym typeface="Poppins"/>
                        </a:rPr>
                        <a:t>Plan and carry out fair tests in which variables are controlled and failure points are considered to identify aspects of a model or prototype that can be improved.</a:t>
                      </a:r>
                      <a:endParaRPr sz="800" strike="sngStrike">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Asking Questions and Defining Problems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r>
                        <a:rPr b="1" lang="en" sz="800">
                          <a:solidFill>
                            <a:schemeClr val="dk1"/>
                          </a:solidFill>
                          <a:latin typeface="Poppins"/>
                          <a:ea typeface="Poppins"/>
                          <a:cs typeface="Poppins"/>
                          <a:sym typeface="Poppins"/>
                        </a:rPr>
                        <a:t>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 </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9810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0"/>
                        </a:rPr>
                        <a:t>Patterns of Motion, Gravity, &amp; Friction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1"/>
                        </a:rPr>
                        <a:t>How </a:t>
                      </a:r>
                      <a:r>
                        <a:rPr lang="en" sz="800">
                          <a:solidFill>
                            <a:schemeClr val="hlink"/>
                          </a:solidFill>
                          <a:uFill>
                            <a:noFill/>
                          </a:uFill>
                          <a:latin typeface="Poppins"/>
                          <a:ea typeface="Poppins"/>
                          <a:cs typeface="Poppins"/>
                          <a:sym typeface="Poppins"/>
                          <a:hlinkClick r:id="rId12"/>
                        </a:rPr>
                        <a:t>high</a:t>
                      </a:r>
                      <a:r>
                        <a:rPr lang="en" sz="800">
                          <a:solidFill>
                            <a:schemeClr val="hlink"/>
                          </a:solidFill>
                          <a:uFill>
                            <a:noFill/>
                          </a:uFill>
                          <a:latin typeface="Poppins"/>
                          <a:ea typeface="Poppins"/>
                          <a:cs typeface="Poppins"/>
                          <a:sym typeface="Poppins"/>
                          <a:hlinkClick r:id="rId13"/>
                        </a:rPr>
                        <a:t> can you swing on a flying trapeze?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3-PS2-2. </a:t>
                      </a:r>
                      <a:r>
                        <a:rPr lang="en" sz="800">
                          <a:solidFill>
                            <a:schemeClr val="dk1"/>
                          </a:solidFill>
                          <a:highlight>
                            <a:srgbClr val="EAEADF"/>
                          </a:highlight>
                          <a:latin typeface="Poppins"/>
                          <a:ea typeface="Poppins"/>
                          <a:cs typeface="Poppins"/>
                          <a:sym typeface="Poppins"/>
                        </a:rPr>
                        <a:t>Make observations and/or measurements of an object’s motion to provide evidence that a pattern can be used to predict future motion.</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PS2.A: </a:t>
                      </a:r>
                      <a:r>
                        <a:rPr lang="en" sz="800">
                          <a:solidFill>
                            <a:schemeClr val="dk1"/>
                          </a:solidFill>
                          <a:latin typeface="Poppins"/>
                          <a:ea typeface="Poppins"/>
                          <a:cs typeface="Poppins"/>
                          <a:sym typeface="Poppins"/>
                        </a:rPr>
                        <a:t>Forces and Motion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r h="591625">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845" name="Google Shape;845;p68"/>
          <p:cNvSpPr/>
          <p:nvPr/>
        </p:nvSpPr>
        <p:spPr>
          <a:xfrm>
            <a:off x="457200" y="3118104"/>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4">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846" name="Google Shape;846;p68"/>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847" name="Google Shape;847;p68"/>
          <p:cNvSpPr/>
          <p:nvPr/>
        </p:nvSpPr>
        <p:spPr>
          <a:xfrm>
            <a:off x="457200" y="4901184"/>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848" name="Google Shape;848;p68"/>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849" name="Google Shape;849;p6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Physical Science</a:t>
            </a:r>
            <a:endParaRPr sz="1200">
              <a:latin typeface="Poppins"/>
              <a:ea typeface="Poppins"/>
              <a:cs typeface="Poppins"/>
              <a:sym typeface="Poppins"/>
            </a:endParaRPr>
          </a:p>
        </p:txBody>
      </p:sp>
      <p:sp>
        <p:nvSpPr>
          <p:cNvPr id="850" name="Google Shape;850;p68"/>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17"/>
              </a:rPr>
              <a:t>Forces, Motion, &amp; Magnets </a:t>
            </a:r>
            <a:r>
              <a:rPr lang="en" sz="1200">
                <a:solidFill>
                  <a:schemeClr val="hlink"/>
                </a:solidFill>
                <a:uFill>
                  <a:noFill/>
                </a:uFill>
                <a:latin typeface="Poppins"/>
                <a:ea typeface="Poppins"/>
                <a:cs typeface="Poppins"/>
                <a:sym typeface="Poppins"/>
                <a:hlinkClick r:id="rId18"/>
              </a:rPr>
              <a:t>(Invisible Forces)</a:t>
            </a:r>
            <a:r>
              <a:rPr b="1" lang="en" sz="1200">
                <a:solidFill>
                  <a:schemeClr val="hlink"/>
                </a:solidFill>
                <a:uFill>
                  <a:noFill/>
                </a:uFill>
                <a:latin typeface="Poppins"/>
                <a:ea typeface="Poppins"/>
                <a:cs typeface="Poppins"/>
                <a:sym typeface="Poppins"/>
                <a:hlinkClick r:id="rId19"/>
              </a:rPr>
              <a:t> • </a:t>
            </a:r>
            <a:r>
              <a:rPr lang="en" sz="1200">
                <a:solidFill>
                  <a:schemeClr val="hlink"/>
                </a:solidFill>
                <a:uFill>
                  <a:noFill/>
                </a:uFill>
                <a:latin typeface="Poppins"/>
                <a:ea typeface="Poppins"/>
                <a:cs typeface="Poppins"/>
                <a:sym typeface="Poppins"/>
                <a:hlinkClick r:id="rId20"/>
              </a:rPr>
              <a:t>Page 1 of 2</a:t>
            </a:r>
            <a:endParaRPr sz="1200">
              <a:latin typeface="Poppins"/>
              <a:ea typeface="Poppins"/>
              <a:cs typeface="Poppins"/>
              <a:sym typeface="Poppins"/>
            </a:endParaRPr>
          </a:p>
        </p:txBody>
      </p:sp>
      <p:sp>
        <p:nvSpPr>
          <p:cNvPr id="851" name="Google Shape;851;p68"/>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852" name="Google Shape;852;p68"/>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sp>
        <p:nvSpPr>
          <p:cNvPr id="853" name="Google Shape;853;p68"/>
          <p:cNvSpPr txBox="1"/>
          <p:nvPr/>
        </p:nvSpPr>
        <p:spPr>
          <a:xfrm>
            <a:off x="5623560" y="6949440"/>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t/>
            </a:r>
            <a:endParaRPr sz="800">
              <a:latin typeface="Poppins"/>
              <a:ea typeface="Poppins"/>
              <a:cs typeface="Poppins"/>
              <a:sym typeface="Poppins"/>
            </a:endParaRPr>
          </a:p>
        </p:txBody>
      </p:sp>
      <p:pic>
        <p:nvPicPr>
          <p:cNvPr id="854" name="Google Shape;854;p68"/>
          <p:cNvPicPr preferRelativeResize="0"/>
          <p:nvPr/>
        </p:nvPicPr>
        <p:blipFill rotWithShape="1">
          <a:blip r:embed="rId22">
            <a:alphaModFix/>
          </a:blip>
          <a:srcRect b="1663" l="0" r="0" t="1663"/>
          <a:stretch/>
        </p:blipFill>
        <p:spPr>
          <a:xfrm>
            <a:off x="7953375" y="305775"/>
            <a:ext cx="1647825" cy="209550"/>
          </a:xfrm>
          <a:prstGeom prst="rect">
            <a:avLst/>
          </a:prstGeom>
          <a:noFill/>
          <a:ln>
            <a:noFill/>
          </a:ln>
        </p:spPr>
      </p:pic>
      <p:grpSp>
        <p:nvGrpSpPr>
          <p:cNvPr id="855" name="Google Shape;855;p68"/>
          <p:cNvGrpSpPr/>
          <p:nvPr/>
        </p:nvGrpSpPr>
        <p:grpSpPr>
          <a:xfrm>
            <a:off x="527725" y="667512"/>
            <a:ext cx="1684375" cy="117000"/>
            <a:chOff x="527725" y="667512"/>
            <a:chExt cx="1684375" cy="117000"/>
          </a:xfrm>
        </p:grpSpPr>
        <p:sp>
          <p:nvSpPr>
            <p:cNvPr id="856" name="Google Shape;856;p68"/>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3">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857" name="Google Shape;857;p68">
              <a:hlinkClick action="ppaction://hlinksldjump" r:id="rId24"/>
            </p:cNvPr>
            <p:cNvPicPr preferRelativeResize="0"/>
            <p:nvPr/>
          </p:nvPicPr>
          <p:blipFill rotWithShape="1">
            <a:blip r:embed="rId25">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pic>
        <p:nvPicPr>
          <p:cNvPr id="862" name="Google Shape;862;p69"/>
          <p:cNvPicPr preferRelativeResize="0"/>
          <p:nvPr/>
        </p:nvPicPr>
        <p:blipFill rotWithShape="1">
          <a:blip r:embed="rId3">
            <a:alphaModFix/>
          </a:blip>
          <a:srcRect b="-13792" l="21204" r="47364" t="0"/>
          <a:stretch/>
        </p:blipFill>
        <p:spPr>
          <a:xfrm>
            <a:off x="448050" y="2980950"/>
            <a:ext cx="982598" cy="2011651"/>
          </a:xfrm>
          <a:prstGeom prst="rect">
            <a:avLst/>
          </a:prstGeom>
          <a:noFill/>
          <a:ln>
            <a:noFill/>
          </a:ln>
        </p:spPr>
      </p:pic>
      <p:pic>
        <p:nvPicPr>
          <p:cNvPr id="863" name="Google Shape;863;p69"/>
          <p:cNvPicPr preferRelativeResize="0"/>
          <p:nvPr/>
        </p:nvPicPr>
        <p:blipFill rotWithShape="1">
          <a:blip r:embed="rId4">
            <a:alphaModFix/>
          </a:blip>
          <a:srcRect b="0" l="19778" r="19778" t="0"/>
          <a:stretch/>
        </p:blipFill>
        <p:spPr>
          <a:xfrm>
            <a:off x="448050" y="2066550"/>
            <a:ext cx="982600" cy="914400"/>
          </a:xfrm>
          <a:prstGeom prst="rect">
            <a:avLst/>
          </a:prstGeom>
          <a:noFill/>
          <a:ln>
            <a:noFill/>
          </a:ln>
        </p:spPr>
      </p:pic>
      <p:graphicFrame>
        <p:nvGraphicFramePr>
          <p:cNvPr id="864" name="Google Shape;864;p69"/>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3065900"/>
                <a:gridCol w="1268700"/>
                <a:gridCol w="1253050"/>
                <a:gridCol w="13332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5"/>
                        </a:rPr>
                        <a:t>Magnets &amp; Forces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6"/>
                        </a:rPr>
                        <a:t>What can magnets do?</a:t>
                      </a:r>
                      <a:endParaRPr b="1" i="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3-PS2-3. </a:t>
                      </a:r>
                      <a:r>
                        <a:rPr lang="en" sz="800">
                          <a:solidFill>
                            <a:schemeClr val="dk1"/>
                          </a:solidFill>
                          <a:highlight>
                            <a:srgbClr val="EAEADF"/>
                          </a:highlight>
                          <a:latin typeface="Poppins"/>
                          <a:ea typeface="Poppins"/>
                          <a:cs typeface="Poppins"/>
                          <a:sym typeface="Poppins"/>
                        </a:rPr>
                        <a:t>Ask questions to determine cause and effect relationships of electric or magnetic interactions between two objects not in contact with each other.</a:t>
                      </a:r>
                      <a:endParaRPr sz="800" strike="sngStrike">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Asking Questions and Defining Problems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PS2.B: </a:t>
                      </a:r>
                      <a:r>
                        <a:rPr lang="en" sz="800">
                          <a:solidFill>
                            <a:schemeClr val="dk1"/>
                          </a:solidFill>
                          <a:latin typeface="Poppins"/>
                          <a:ea typeface="Poppins"/>
                          <a:cs typeface="Poppins"/>
                          <a:sym typeface="Poppins"/>
                        </a:rPr>
                        <a:t>Types of Interactions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7"/>
                        </a:rPr>
                        <a:t>Magnets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8"/>
                        </a:rPr>
                        <a:t>How can you unlock a door using a magnet?</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3-PS2-4. </a:t>
                      </a:r>
                      <a:r>
                        <a:rPr lang="en" sz="800">
                          <a:solidFill>
                            <a:schemeClr val="dk1"/>
                          </a:solidFill>
                          <a:highlight>
                            <a:srgbClr val="FFFFFF"/>
                          </a:highlight>
                          <a:latin typeface="Poppins"/>
                          <a:ea typeface="Poppins"/>
                          <a:cs typeface="Poppins"/>
                          <a:sym typeface="Poppins"/>
                        </a:rPr>
                        <a:t>Define a simple design problem that can be solved by applying scientific ideas about magnets.</a:t>
                      </a:r>
                      <a:endParaRPr b="1"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3-5-ETS1-1. </a:t>
                      </a:r>
                      <a:r>
                        <a:rPr lang="en" sz="800">
                          <a:solidFill>
                            <a:schemeClr val="dk1"/>
                          </a:solidFill>
                          <a:highlight>
                            <a:srgbClr val="FFFFFF"/>
                          </a:highlight>
                          <a:latin typeface="Poppins"/>
                          <a:ea typeface="Poppins"/>
                          <a:cs typeface="Poppins"/>
                          <a:sym typeface="Poppins"/>
                        </a:rPr>
                        <a:t>Define a simple design problem reflecting a need or a want that includes specified criteria for success and constraints on materials, time, or cost.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3-5-ETS1-2. </a:t>
                      </a:r>
                      <a:r>
                        <a:rPr lang="en" sz="800">
                          <a:solidFill>
                            <a:schemeClr val="dk1"/>
                          </a:solidFill>
                          <a:highlight>
                            <a:srgbClr val="FFFFFF"/>
                          </a:highlight>
                          <a:latin typeface="Poppins"/>
                          <a:ea typeface="Poppins"/>
                          <a:cs typeface="Poppins"/>
                          <a:sym typeface="Poppins"/>
                        </a:rPr>
                        <a:t>Generate and compare multiple possible solutions to a problem based on how well each is likely to meet the criteria and constraints of the problem.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latin typeface="Poppins"/>
                          <a:ea typeface="Poppins"/>
                          <a:cs typeface="Poppins"/>
                          <a:sym typeface="Poppins"/>
                        </a:rPr>
                        <a:t>Asking Questions and Defining Problems</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latin typeface="Poppins"/>
                        <a:ea typeface="Poppins"/>
                        <a:cs typeface="Poppins"/>
                        <a:sym typeface="Poppins"/>
                      </a:endParaRPr>
                    </a:p>
                    <a:p>
                      <a:pPr indent="0" lvl="0" marL="0" rtl="0" algn="l">
                        <a:spcBef>
                          <a:spcPts val="0"/>
                        </a:spcBef>
                        <a:spcAft>
                          <a:spcPts val="0"/>
                        </a:spcAft>
                        <a:buNone/>
                      </a:pPr>
                      <a:r>
                        <a:t/>
                      </a:r>
                      <a:endParaRPr sz="800" strike="sngStrike">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PS2.B: </a:t>
                      </a:r>
                      <a:r>
                        <a:rPr lang="en" sz="800">
                          <a:solidFill>
                            <a:schemeClr val="dk1"/>
                          </a:solidFill>
                          <a:latin typeface="Poppins"/>
                          <a:ea typeface="Poppins"/>
                          <a:cs typeface="Poppins"/>
                          <a:sym typeface="Poppins"/>
                        </a:rPr>
                        <a:t>Types of Interactions</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r>
                        <a:rPr b="1" lang="en" sz="800">
                          <a:solidFill>
                            <a:schemeClr val="dk1"/>
                          </a:solidFill>
                          <a:latin typeface="Poppins"/>
                          <a:ea typeface="Poppins"/>
                          <a:cs typeface="Poppins"/>
                          <a:sym typeface="Poppins"/>
                        </a:rPr>
                        <a:t>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
        <p:nvSpPr>
          <p:cNvPr id="865" name="Google Shape;865;p69"/>
          <p:cNvSpPr/>
          <p:nvPr/>
        </p:nvSpPr>
        <p:spPr>
          <a:xfrm>
            <a:off x="457200" y="2980944"/>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9">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sp>
        <p:nvSpPr>
          <p:cNvPr id="866" name="Google Shape;866;p69"/>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0">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867" name="Google Shape;867;p69"/>
          <p:cNvSpPr/>
          <p:nvPr/>
        </p:nvSpPr>
        <p:spPr>
          <a:xfrm>
            <a:off x="0" y="0"/>
            <a:ext cx="10080000" cy="914400"/>
          </a:xfrm>
          <a:prstGeom prst="rect">
            <a:avLst/>
          </a:prstGeom>
          <a:solidFill>
            <a:srgbClr val="F26C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868" name="Google Shape;868;p6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3rd Grade • Physical Science</a:t>
            </a:r>
            <a:endParaRPr sz="1200">
              <a:latin typeface="Poppins"/>
              <a:ea typeface="Poppins"/>
              <a:cs typeface="Poppins"/>
              <a:sym typeface="Poppins"/>
            </a:endParaRPr>
          </a:p>
        </p:txBody>
      </p:sp>
      <p:sp>
        <p:nvSpPr>
          <p:cNvPr id="869" name="Google Shape;869;p6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11"/>
              </a:rPr>
              <a:t>Forces, Motion, &amp; Magnets </a:t>
            </a:r>
            <a:r>
              <a:rPr lang="en" sz="1200">
                <a:solidFill>
                  <a:schemeClr val="hlink"/>
                </a:solidFill>
                <a:uFill>
                  <a:noFill/>
                </a:uFill>
                <a:latin typeface="Poppins"/>
                <a:ea typeface="Poppins"/>
                <a:cs typeface="Poppins"/>
                <a:sym typeface="Poppins"/>
                <a:hlinkClick r:id="rId12"/>
              </a:rPr>
              <a:t>(Invisible Forces)</a:t>
            </a:r>
            <a:r>
              <a:rPr b="1" lang="en" sz="1200">
                <a:solidFill>
                  <a:schemeClr val="hlink"/>
                </a:solidFill>
                <a:uFill>
                  <a:noFill/>
                </a:uFill>
                <a:latin typeface="Poppins"/>
                <a:ea typeface="Poppins"/>
                <a:cs typeface="Poppins"/>
                <a:sym typeface="Poppins"/>
                <a:hlinkClick r:id="rId13"/>
              </a:rPr>
              <a:t> • </a:t>
            </a:r>
            <a:r>
              <a:rPr lang="en" sz="1200">
                <a:solidFill>
                  <a:schemeClr val="hlink"/>
                </a:solidFill>
                <a:uFill>
                  <a:noFill/>
                </a:uFill>
                <a:latin typeface="Poppins"/>
                <a:ea typeface="Poppins"/>
                <a:cs typeface="Poppins"/>
                <a:sym typeface="Poppins"/>
                <a:hlinkClick r:id="rId14"/>
              </a:rPr>
              <a:t>Page 2 of 2</a:t>
            </a:r>
            <a:endParaRPr sz="1200">
              <a:latin typeface="Poppins"/>
              <a:ea typeface="Poppins"/>
              <a:cs typeface="Poppins"/>
              <a:sym typeface="Poppins"/>
            </a:endParaRPr>
          </a:p>
        </p:txBody>
      </p:sp>
      <p:sp>
        <p:nvSpPr>
          <p:cNvPr id="870" name="Google Shape;870;p69"/>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5">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871" name="Google Shape;871;p69"/>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800">
                <a:latin typeface="Poppins"/>
                <a:ea typeface="Poppins"/>
                <a:cs typeface="Poppins"/>
                <a:sym typeface="Poppins"/>
              </a:rPr>
              <a:t>‹#›</a:t>
            </a:fld>
            <a:endParaRPr sz="800">
              <a:latin typeface="Poppins"/>
              <a:ea typeface="Poppins"/>
              <a:cs typeface="Poppins"/>
              <a:sym typeface="Poppins"/>
            </a:endParaRPr>
          </a:p>
        </p:txBody>
      </p:sp>
      <p:pic>
        <p:nvPicPr>
          <p:cNvPr id="872" name="Google Shape;872;p69"/>
          <p:cNvPicPr preferRelativeResize="0"/>
          <p:nvPr/>
        </p:nvPicPr>
        <p:blipFill rotWithShape="1">
          <a:blip r:embed="rId16">
            <a:alphaModFix/>
          </a:blip>
          <a:srcRect b="1663" l="0" r="0" t="1663"/>
          <a:stretch/>
        </p:blipFill>
        <p:spPr>
          <a:xfrm>
            <a:off x="7953375" y="305775"/>
            <a:ext cx="1647825" cy="209550"/>
          </a:xfrm>
          <a:prstGeom prst="rect">
            <a:avLst/>
          </a:prstGeom>
          <a:noFill/>
          <a:ln>
            <a:noFill/>
          </a:ln>
        </p:spPr>
      </p:pic>
      <p:grpSp>
        <p:nvGrpSpPr>
          <p:cNvPr id="873" name="Google Shape;873;p69"/>
          <p:cNvGrpSpPr/>
          <p:nvPr/>
        </p:nvGrpSpPr>
        <p:grpSpPr>
          <a:xfrm>
            <a:off x="527725" y="667512"/>
            <a:ext cx="1684375" cy="117000"/>
            <a:chOff x="527725" y="667512"/>
            <a:chExt cx="1684375" cy="117000"/>
          </a:xfrm>
        </p:grpSpPr>
        <p:sp>
          <p:nvSpPr>
            <p:cNvPr id="874" name="Google Shape;874;p69"/>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7">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875" name="Google Shape;875;p69">
              <a:hlinkClick action="ppaction://hlinksldjump" r:id="rId18"/>
            </p:cNvPr>
            <p:cNvPicPr preferRelativeResize="0"/>
            <p:nvPr/>
          </p:nvPicPr>
          <p:blipFill rotWithShape="1">
            <a:blip r:embed="rId19">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0" name="Shape 880"/>
        <p:cNvGrpSpPr/>
        <p:nvPr/>
      </p:nvGrpSpPr>
      <p:grpSpPr>
        <a:xfrm>
          <a:off x="0" y="0"/>
          <a:ext cx="0" cy="0"/>
          <a:chOff x="0" y="0"/>
          <a:chExt cx="0" cy="0"/>
        </a:xfrm>
      </p:grpSpPr>
      <p:graphicFrame>
        <p:nvGraphicFramePr>
          <p:cNvPr id="881" name="Google Shape;881;p70"/>
          <p:cNvGraphicFramePr/>
          <p:nvPr/>
        </p:nvGraphicFramePr>
        <p:xfrm>
          <a:off x="457800" y="3562772"/>
          <a:ext cx="3000000" cy="3000000"/>
        </p:xfrm>
        <a:graphic>
          <a:graphicData uri="http://schemas.openxmlformats.org/drawingml/2006/table">
            <a:tbl>
              <a:tblPr>
                <a:noFill/>
                <a:tableStyleId>{35F001AE-25DE-4A0F-B737-F835FF61FC73}</a:tableStyleId>
              </a:tblPr>
              <a:tblGrid>
                <a:gridCol w="1527400"/>
                <a:gridCol w="1527400"/>
                <a:gridCol w="1527400"/>
                <a:gridCol w="1527400"/>
                <a:gridCol w="1527400"/>
                <a:gridCol w="1527400"/>
              </a:tblGrid>
              <a:tr h="100000">
                <a:tc>
                  <a:txBody>
                    <a:bodyPr/>
                    <a:lstStyle/>
                    <a:p>
                      <a:pPr indent="0" lvl="0" marL="0" rtl="0" algn="ctr">
                        <a:spcBef>
                          <a:spcPts val="0"/>
                        </a:spcBef>
                        <a:spcAft>
                          <a:spcPts val="0"/>
                        </a:spcAft>
                        <a:buClr>
                          <a:schemeClr val="dk1"/>
                        </a:buClr>
                        <a:buSzPts val="1100"/>
                        <a:buFont typeface="Arial"/>
                        <a:buNone/>
                      </a:pPr>
                      <a:r>
                        <a:rPr lang="en" sz="1000" u="sng">
                          <a:solidFill>
                            <a:schemeClr val="dk1"/>
                          </a:solidFill>
                          <a:latin typeface="Poppins"/>
                          <a:ea typeface="Poppins"/>
                          <a:cs typeface="Poppins"/>
                          <a:sym typeface="Poppins"/>
                          <a:hlinkClick action="ppaction://hlinksldjump" r:id="rId3">
                            <a:extLst>
                              <a:ext uri="{A12FA001-AC4F-418D-AE19-62706E023703}">
                                <ahyp:hlinkClr val="tx"/>
                              </a:ext>
                            </a:extLst>
                          </a:hlinkClick>
                        </a:rPr>
                        <a:t>Page 35</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4">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5">
                            <a:extLst>
                              <a:ext uri="{A12FA001-AC4F-418D-AE19-62706E023703}">
                                <ahyp:hlinkClr val="tx"/>
                              </a:ext>
                            </a:extLst>
                          </a:hlinkClick>
                        </a:rPr>
                        <a:t>Page 36</a:t>
                      </a:r>
                      <a:r>
                        <a:rPr lang="en" sz="1000" u="sng">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dk1"/>
                          </a:solidFill>
                          <a:latin typeface="Poppins"/>
                          <a:ea typeface="Poppins"/>
                          <a:cs typeface="Poppins"/>
                          <a:sym typeface="Poppins"/>
                          <a:hlinkClick r:id="rId6">
                            <a:extLst>
                              <a:ext uri="{A12FA001-AC4F-418D-AE19-62706E023703}">
                                <ahyp:hlinkClr val="tx"/>
                              </a:ext>
                            </a:extLst>
                          </a:hlinkClick>
                        </a:rPr>
                        <a:t>Web Link</a:t>
                      </a:r>
                      <a:endParaRPr sz="1000" u="sng">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7">
                            <a:extLst>
                              <a:ext uri="{A12FA001-AC4F-418D-AE19-62706E023703}">
                                <ahyp:hlinkClr val="tx"/>
                              </a:ext>
                            </a:extLst>
                          </a:hlinkClick>
                        </a:rPr>
                        <a:t>Page 37</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8">
                            <a:extLst>
                              <a:ext uri="{A12FA001-AC4F-418D-AE19-62706E023703}">
                                <ahyp:hlinkClr val="tx"/>
                              </a:ext>
                            </a:extLst>
                          </a:hlinkClick>
                        </a:rPr>
                        <a:t>Web Link</a:t>
                      </a:r>
                      <a:endParaRPr b="1" sz="1000">
                        <a:solidFill>
                          <a:srgbClr val="000000"/>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9">
                            <a:extLst>
                              <a:ext uri="{A12FA001-AC4F-418D-AE19-62706E023703}">
                                <ahyp:hlinkClr val="tx"/>
                              </a:ext>
                            </a:extLst>
                          </a:hlinkClick>
                        </a:rPr>
                        <a:t>Page 38</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0">
                            <a:extLst>
                              <a:ext uri="{A12FA001-AC4F-418D-AE19-62706E023703}">
                                <ahyp:hlinkClr val="tx"/>
                              </a:ext>
                            </a:extLst>
                          </a:hlinkClick>
                        </a:rPr>
                        <a:t>Web Link</a:t>
                      </a:r>
                      <a:endParaRPr b="1" sz="1000">
                        <a:solidFill>
                          <a:srgbClr val="000000"/>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dk1"/>
                          </a:solidFill>
                          <a:latin typeface="Poppins"/>
                          <a:ea typeface="Poppins"/>
                          <a:cs typeface="Poppins"/>
                          <a:sym typeface="Poppins"/>
                          <a:hlinkClick action="ppaction://hlinksldjump" r:id="rId11">
                            <a:extLst>
                              <a:ext uri="{A12FA001-AC4F-418D-AE19-62706E023703}">
                                <ahyp:hlinkClr val="tx"/>
                              </a:ext>
                            </a:extLst>
                          </a:hlinkClick>
                        </a:rPr>
                        <a:t>Page 39</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2">
                            <a:extLst>
                              <a:ext uri="{A12FA001-AC4F-418D-AE19-62706E023703}">
                                <ahyp:hlinkClr val="tx"/>
                              </a:ext>
                            </a:extLst>
                          </a:hlinkClick>
                        </a:rPr>
                        <a:t>Web Link</a:t>
                      </a:r>
                      <a:endParaRPr b="1" sz="1000">
                        <a:solidFill>
                          <a:srgbClr val="000000"/>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1000" u="sng">
                          <a:solidFill>
                            <a:schemeClr val="dk1"/>
                          </a:solidFill>
                          <a:latin typeface="Poppins"/>
                          <a:ea typeface="Poppins"/>
                          <a:cs typeface="Poppins"/>
                          <a:sym typeface="Poppins"/>
                          <a:hlinkClick action="ppaction://hlinksldjump" r:id="rId13">
                            <a:extLst>
                              <a:ext uri="{A12FA001-AC4F-418D-AE19-62706E023703}">
                                <ahyp:hlinkClr val="tx"/>
                              </a:ext>
                            </a:extLst>
                          </a:hlinkClick>
                        </a:rPr>
                        <a:t>Page 41</a:t>
                      </a:r>
                      <a:r>
                        <a:rPr lang="en" sz="1000" u="sng">
                          <a:solidFill>
                            <a:schemeClr val="hlink"/>
                          </a:solidFill>
                          <a:latin typeface="Poppins"/>
                          <a:ea typeface="Poppins"/>
                          <a:cs typeface="Poppins"/>
                          <a:sym typeface="Poppins"/>
                          <a:hlinkClick action="ppaction://hlinksldjump" r:id="rId14"/>
                        </a:rPr>
                        <a:t> </a:t>
                      </a:r>
                      <a:r>
                        <a:rPr b="1" lang="en" sz="1000">
                          <a:solidFill>
                            <a:srgbClr val="000000"/>
                          </a:solidFill>
                          <a:latin typeface="Poppins"/>
                          <a:ea typeface="Poppins"/>
                          <a:cs typeface="Poppins"/>
                          <a:sym typeface="Poppins"/>
                        </a:rPr>
                        <a:t> </a:t>
                      </a:r>
                      <a:r>
                        <a:rPr lang="en" sz="1000">
                          <a:solidFill>
                            <a:srgbClr val="000000"/>
                          </a:solidFill>
                          <a:latin typeface="Poppins"/>
                          <a:ea typeface="Poppins"/>
                          <a:cs typeface="Poppins"/>
                          <a:sym typeface="Poppins"/>
                        </a:rPr>
                        <a:t>• </a:t>
                      </a:r>
                      <a:r>
                        <a:rPr lang="en" sz="1000" u="sng">
                          <a:solidFill>
                            <a:schemeClr val="dk1"/>
                          </a:solidFill>
                          <a:latin typeface="Poppins"/>
                          <a:ea typeface="Poppins"/>
                          <a:cs typeface="Poppins"/>
                          <a:sym typeface="Poppins"/>
                          <a:hlinkClick r:id="rId15">
                            <a:extLst>
                              <a:ext uri="{A12FA001-AC4F-418D-AE19-62706E023703}">
                                <ahyp:hlinkClr val="tx"/>
                              </a:ext>
                            </a:extLst>
                          </a:hlinkClick>
                        </a:rPr>
                        <a:t>Web Link</a:t>
                      </a:r>
                      <a:endParaRPr b="1" sz="1000">
                        <a:solidFill>
                          <a:srgbClr val="000000"/>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00000">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b="1" sz="4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142975">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4-LS1-1</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4-LS1-2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4-PS4-2</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b="1" sz="10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4-LS1-1</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4-LS1-2</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4-ESS1-1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4-ESS2-1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4-ESS2-2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4-ESS3-2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3-5-ETS1-2</a:t>
                      </a:r>
                      <a:endParaRPr b="1" sz="1000">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4-PS4-1</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4-PS4-3</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3-5-ETS1-2</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3-5-ETS1-3</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1000">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4-PS3-1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4-PS3-3</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4-PS3-4</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3-5-ETS1-3</a:t>
                      </a:r>
                      <a:endParaRPr b="1" sz="1000">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4-ESS3-1</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4-PS3-2</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4-PS3-4</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 3-5-ETS1-1</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320000">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4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br>
                        <a:rPr lang="en" sz="1000">
                          <a:solidFill>
                            <a:schemeClr val="dk1"/>
                          </a:solidFill>
                          <a:latin typeface="Poppins"/>
                          <a:ea typeface="Poppins"/>
                          <a:cs typeface="Poppins"/>
                          <a:sym typeface="Poppins"/>
                        </a:rPr>
                      </a:b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b="1" sz="1000">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4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9">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4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b="1" sz="1000">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0">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b="1" sz="1000">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rgbClr val="000000"/>
                          </a:solidFill>
                          <a:latin typeface="Poppins"/>
                          <a:ea typeface="Poppins"/>
                          <a:cs typeface="Poppins"/>
                          <a:sym typeface="Poppins"/>
                        </a:rPr>
                        <a:t>Unit Breakdown:</a:t>
                      </a:r>
                      <a:endParaRPr b="1" sz="10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3</a:t>
                      </a:r>
                      <a:r>
                        <a:rPr lang="en" sz="800">
                          <a:solidFill>
                            <a:srgbClr val="000000"/>
                          </a:solidFill>
                          <a:latin typeface="Poppins"/>
                          <a:ea typeface="Poppins"/>
                          <a:cs typeface="Poppins"/>
                          <a:sym typeface="Poppins"/>
                        </a:rPr>
                        <a:t> Lessons &amp; Activities</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3</a:t>
                      </a:r>
                      <a:r>
                        <a:rPr lang="en" sz="800">
                          <a:solidFill>
                            <a:srgbClr val="000000"/>
                          </a:solidFill>
                          <a:latin typeface="Poppins"/>
                          <a:ea typeface="Poppins"/>
                          <a:cs typeface="Poppins"/>
                          <a:sym typeface="Poppins"/>
                        </a:rPr>
                        <a:t> Lesson Assessments</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3</a:t>
                      </a:r>
                      <a:r>
                        <a:rPr lang="en" sz="800">
                          <a:solidFill>
                            <a:srgbClr val="000000"/>
                          </a:solidFill>
                          <a:latin typeface="Poppins"/>
                          <a:ea typeface="Poppins"/>
                          <a:cs typeface="Poppins"/>
                          <a:sym typeface="Poppins"/>
                        </a:rPr>
                        <a:t> Extension Blocks</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i="1"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bl>
          </a:graphicData>
        </a:graphic>
      </p:graphicFrame>
      <p:sp>
        <p:nvSpPr>
          <p:cNvPr id="882" name="Google Shape;882;p70"/>
          <p:cNvSpPr txBox="1"/>
          <p:nvPr/>
        </p:nvSpPr>
        <p:spPr>
          <a:xfrm>
            <a:off x="457200" y="1143000"/>
            <a:ext cx="913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All 4th Grade Units</a:t>
            </a:r>
            <a:r>
              <a:rPr lang="en">
                <a:latin typeface="Poppins"/>
                <a:ea typeface="Poppins"/>
                <a:cs typeface="Poppins"/>
                <a:sym typeface="Poppins"/>
              </a:rPr>
              <a:t> • </a:t>
            </a:r>
            <a:r>
              <a:rPr lang="en" sz="1200">
                <a:latin typeface="Poppins"/>
                <a:ea typeface="Poppins"/>
                <a:cs typeface="Poppins"/>
                <a:sym typeface="Poppins"/>
              </a:rPr>
              <a:t>Units may be taught in any order </a:t>
            </a:r>
            <a:endParaRPr sz="1200">
              <a:latin typeface="Poppins"/>
              <a:ea typeface="Poppins"/>
              <a:cs typeface="Poppins"/>
              <a:sym typeface="Poppins"/>
            </a:endParaRPr>
          </a:p>
        </p:txBody>
      </p:sp>
      <p:sp>
        <p:nvSpPr>
          <p:cNvPr id="883" name="Google Shape;883;p70"/>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uFill>
                  <a:noFill/>
                </a:uFill>
                <a:latin typeface="Poppins"/>
                <a:ea typeface="Poppins"/>
                <a:cs typeface="Poppins"/>
                <a:sym typeface="Poppins"/>
                <a:hlinkClick r:id="rId22">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grpSp>
        <p:nvGrpSpPr>
          <p:cNvPr id="884" name="Google Shape;884;p70"/>
          <p:cNvGrpSpPr/>
          <p:nvPr/>
        </p:nvGrpSpPr>
        <p:grpSpPr>
          <a:xfrm>
            <a:off x="3582766" y="1867181"/>
            <a:ext cx="1371600" cy="1371600"/>
            <a:chOff x="3602393" y="1867188"/>
            <a:chExt cx="1371600" cy="1371600"/>
          </a:xfrm>
        </p:grpSpPr>
        <p:pic>
          <p:nvPicPr>
            <p:cNvPr id="885" name="Google Shape;885;p70"/>
            <p:cNvPicPr preferRelativeResize="0"/>
            <p:nvPr/>
          </p:nvPicPr>
          <p:blipFill rotWithShape="1">
            <a:blip r:embed="rId23">
              <a:alphaModFix/>
            </a:blip>
            <a:srcRect b="6148" l="0" r="0" t="6156"/>
            <a:stretch/>
          </p:blipFill>
          <p:spPr>
            <a:xfrm>
              <a:off x="3611843" y="1867188"/>
              <a:ext cx="1352700" cy="1371600"/>
            </a:xfrm>
            <a:prstGeom prst="ellipse">
              <a:avLst/>
            </a:prstGeom>
            <a:noFill/>
            <a:ln>
              <a:noFill/>
            </a:ln>
          </p:spPr>
        </p:pic>
        <p:sp>
          <p:nvSpPr>
            <p:cNvPr id="886" name="Google Shape;886;p70"/>
            <p:cNvSpPr/>
            <p:nvPr/>
          </p:nvSpPr>
          <p:spPr>
            <a:xfrm>
              <a:off x="3602393" y="1867188"/>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887" name="Google Shape;887;p70"/>
            <p:cNvSpPr txBox="1"/>
            <p:nvPr/>
          </p:nvSpPr>
          <p:spPr>
            <a:xfrm>
              <a:off x="3667943" y="2183538"/>
              <a:ext cx="1240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Earth’s Features &amp; Processes </a:t>
              </a:r>
              <a:endParaRPr sz="1200">
                <a:solidFill>
                  <a:schemeClr val="lt1"/>
                </a:solidFill>
                <a:latin typeface="Poppins"/>
                <a:ea typeface="Poppins"/>
                <a:cs typeface="Poppins"/>
                <a:sym typeface="Poppins"/>
              </a:endParaRPr>
            </a:p>
          </p:txBody>
        </p:sp>
      </p:grpSp>
      <p:grpSp>
        <p:nvGrpSpPr>
          <p:cNvPr id="888" name="Google Shape;888;p70"/>
          <p:cNvGrpSpPr/>
          <p:nvPr/>
        </p:nvGrpSpPr>
        <p:grpSpPr>
          <a:xfrm>
            <a:off x="8213288" y="1867181"/>
            <a:ext cx="1371600" cy="1371600"/>
            <a:chOff x="8213288" y="1867186"/>
            <a:chExt cx="1371600" cy="1371600"/>
          </a:xfrm>
        </p:grpSpPr>
        <p:pic>
          <p:nvPicPr>
            <p:cNvPr id="889" name="Google Shape;889;p70"/>
            <p:cNvPicPr preferRelativeResize="0"/>
            <p:nvPr/>
          </p:nvPicPr>
          <p:blipFill rotWithShape="1">
            <a:blip r:embed="rId24">
              <a:alphaModFix/>
            </a:blip>
            <a:srcRect b="0" l="690" r="690" t="0"/>
            <a:stretch/>
          </p:blipFill>
          <p:spPr>
            <a:xfrm>
              <a:off x="8222738" y="1867186"/>
              <a:ext cx="1352700" cy="1371600"/>
            </a:xfrm>
            <a:prstGeom prst="ellipse">
              <a:avLst/>
            </a:prstGeom>
            <a:noFill/>
            <a:ln>
              <a:noFill/>
            </a:ln>
          </p:spPr>
        </p:pic>
        <p:sp>
          <p:nvSpPr>
            <p:cNvPr id="890" name="Google Shape;890;p70"/>
            <p:cNvSpPr/>
            <p:nvPr/>
          </p:nvSpPr>
          <p:spPr>
            <a:xfrm>
              <a:off x="8213288" y="1867186"/>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891" name="Google Shape;891;p70"/>
            <p:cNvSpPr txBox="1"/>
            <p:nvPr/>
          </p:nvSpPr>
          <p:spPr>
            <a:xfrm>
              <a:off x="8222738" y="2183536"/>
              <a:ext cx="13527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FFFF"/>
                  </a:solidFill>
                  <a:latin typeface="Poppins"/>
                  <a:ea typeface="Poppins"/>
                  <a:cs typeface="Poppins"/>
                  <a:sym typeface="Poppins"/>
                </a:rPr>
                <a:t>Electricity, Light, &amp;</a:t>
              </a:r>
              <a:endParaRPr b="1" sz="1200">
                <a:solidFill>
                  <a:srgbClr val="FFFFFF"/>
                </a:solidFill>
                <a:latin typeface="Poppins"/>
                <a:ea typeface="Poppins"/>
                <a:cs typeface="Poppins"/>
                <a:sym typeface="Poppins"/>
              </a:endParaRPr>
            </a:p>
            <a:p>
              <a:pPr indent="0" lvl="0" marL="0" rtl="0" algn="ctr">
                <a:spcBef>
                  <a:spcPts val="0"/>
                </a:spcBef>
                <a:spcAft>
                  <a:spcPts val="0"/>
                </a:spcAft>
                <a:buNone/>
              </a:pPr>
              <a:r>
                <a:rPr b="1" lang="en" sz="1200">
                  <a:solidFill>
                    <a:srgbClr val="FFFFFF"/>
                  </a:solidFill>
                  <a:latin typeface="Poppins"/>
                  <a:ea typeface="Poppins"/>
                  <a:cs typeface="Poppins"/>
                  <a:sym typeface="Poppins"/>
                </a:rPr>
                <a:t>Heat</a:t>
              </a:r>
              <a:endParaRPr>
                <a:solidFill>
                  <a:srgbClr val="FFFFFF"/>
                </a:solidFill>
              </a:endParaRPr>
            </a:p>
          </p:txBody>
        </p:sp>
      </p:grpSp>
      <p:grpSp>
        <p:nvGrpSpPr>
          <p:cNvPr id="892" name="Google Shape;892;p70"/>
          <p:cNvGrpSpPr/>
          <p:nvPr/>
        </p:nvGrpSpPr>
        <p:grpSpPr>
          <a:xfrm>
            <a:off x="527728" y="1867181"/>
            <a:ext cx="1371600" cy="1371600"/>
            <a:chOff x="527728" y="1867175"/>
            <a:chExt cx="1371600" cy="1371600"/>
          </a:xfrm>
        </p:grpSpPr>
        <p:pic>
          <p:nvPicPr>
            <p:cNvPr id="893" name="Google Shape;893;p70"/>
            <p:cNvPicPr preferRelativeResize="0"/>
            <p:nvPr/>
          </p:nvPicPr>
          <p:blipFill rotWithShape="1">
            <a:blip r:embed="rId25">
              <a:alphaModFix/>
            </a:blip>
            <a:srcRect b="6148" l="0" r="0" t="6156"/>
            <a:stretch/>
          </p:blipFill>
          <p:spPr>
            <a:xfrm>
              <a:off x="537178" y="1867175"/>
              <a:ext cx="1352700" cy="1371600"/>
            </a:xfrm>
            <a:prstGeom prst="ellipse">
              <a:avLst/>
            </a:prstGeom>
            <a:noFill/>
            <a:ln>
              <a:noFill/>
            </a:ln>
          </p:spPr>
        </p:pic>
        <p:sp>
          <p:nvSpPr>
            <p:cNvPr id="894" name="Google Shape;894;p70"/>
            <p:cNvSpPr/>
            <p:nvPr/>
          </p:nvSpPr>
          <p:spPr>
            <a:xfrm>
              <a:off x="527728" y="1867175"/>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Human Body, Vision, &amp; The Brain</a:t>
              </a:r>
              <a:endParaRPr b="1" sz="1200">
                <a:solidFill>
                  <a:schemeClr val="lt1"/>
                </a:solidFill>
                <a:latin typeface="Poppins"/>
                <a:ea typeface="Poppins"/>
                <a:cs typeface="Poppins"/>
                <a:sym typeface="Poppins"/>
              </a:endParaRPr>
            </a:p>
          </p:txBody>
        </p:sp>
      </p:grpSp>
      <p:grpSp>
        <p:nvGrpSpPr>
          <p:cNvPr id="895" name="Google Shape;895;p70"/>
          <p:cNvGrpSpPr/>
          <p:nvPr/>
        </p:nvGrpSpPr>
        <p:grpSpPr>
          <a:xfrm>
            <a:off x="5110284" y="1867181"/>
            <a:ext cx="1412100" cy="1371600"/>
            <a:chOff x="5120294" y="1867188"/>
            <a:chExt cx="1412100" cy="1371600"/>
          </a:xfrm>
        </p:grpSpPr>
        <p:pic>
          <p:nvPicPr>
            <p:cNvPr id="896" name="Google Shape;896;p70"/>
            <p:cNvPicPr preferRelativeResize="0"/>
            <p:nvPr/>
          </p:nvPicPr>
          <p:blipFill rotWithShape="1">
            <a:blip r:embed="rId26">
              <a:alphaModFix/>
            </a:blip>
            <a:srcRect b="0" l="22397" r="22397" t="0"/>
            <a:stretch/>
          </p:blipFill>
          <p:spPr>
            <a:xfrm>
              <a:off x="5149994" y="1867188"/>
              <a:ext cx="1352700" cy="1371600"/>
            </a:xfrm>
            <a:prstGeom prst="ellipse">
              <a:avLst/>
            </a:prstGeom>
            <a:noFill/>
            <a:ln>
              <a:noFill/>
            </a:ln>
          </p:spPr>
        </p:pic>
        <p:sp>
          <p:nvSpPr>
            <p:cNvPr id="897" name="Google Shape;897;p70"/>
            <p:cNvSpPr/>
            <p:nvPr/>
          </p:nvSpPr>
          <p:spPr>
            <a:xfrm>
              <a:off x="5140544" y="1867188"/>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898" name="Google Shape;898;p70"/>
            <p:cNvSpPr txBox="1"/>
            <p:nvPr/>
          </p:nvSpPr>
          <p:spPr>
            <a:xfrm>
              <a:off x="5120294" y="2191338"/>
              <a:ext cx="14121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Sound, </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Waves, &amp;</a:t>
              </a:r>
              <a:r>
                <a:rPr b="1" lang="en" sz="1100">
                  <a:solidFill>
                    <a:schemeClr val="lt1"/>
                  </a:solidFill>
                  <a:uFill>
                    <a:noFill/>
                  </a:uFill>
                  <a:latin typeface="Poppins"/>
                  <a:ea typeface="Poppins"/>
                  <a:cs typeface="Poppins"/>
                  <a:sym typeface="Poppins"/>
                  <a:hlinkClick>
                    <a:extLst>
                      <a:ext uri="{A12FA001-AC4F-418D-AE19-62706E023703}">
                        <ahyp:hlinkClr val="tx"/>
                      </a:ext>
                    </a:extLst>
                  </a:hlinkClick>
                </a:rPr>
                <a:t> Communication</a:t>
              </a:r>
              <a:endParaRPr sz="1200">
                <a:solidFill>
                  <a:schemeClr val="lt1"/>
                </a:solidFill>
              </a:endParaRPr>
            </a:p>
          </p:txBody>
        </p:sp>
      </p:grpSp>
      <p:grpSp>
        <p:nvGrpSpPr>
          <p:cNvPr id="899" name="Google Shape;899;p70"/>
          <p:cNvGrpSpPr/>
          <p:nvPr/>
        </p:nvGrpSpPr>
        <p:grpSpPr>
          <a:xfrm>
            <a:off x="6678303" y="1867181"/>
            <a:ext cx="1379066" cy="1371600"/>
            <a:chOff x="6679576" y="1867188"/>
            <a:chExt cx="1379066" cy="1371600"/>
          </a:xfrm>
        </p:grpSpPr>
        <p:pic>
          <p:nvPicPr>
            <p:cNvPr id="900" name="Google Shape;900;p70"/>
            <p:cNvPicPr preferRelativeResize="0"/>
            <p:nvPr/>
          </p:nvPicPr>
          <p:blipFill rotWithShape="1">
            <a:blip r:embed="rId27">
              <a:alphaModFix/>
            </a:blip>
            <a:srcRect b="0" l="22021" r="22016" t="0"/>
            <a:stretch/>
          </p:blipFill>
          <p:spPr>
            <a:xfrm>
              <a:off x="6689026" y="1867188"/>
              <a:ext cx="1352700" cy="1371600"/>
            </a:xfrm>
            <a:prstGeom prst="ellipse">
              <a:avLst/>
            </a:prstGeom>
            <a:noFill/>
            <a:ln>
              <a:noFill/>
            </a:ln>
          </p:spPr>
        </p:pic>
        <p:sp>
          <p:nvSpPr>
            <p:cNvPr id="901" name="Google Shape;901;p70"/>
            <p:cNvSpPr/>
            <p:nvPr/>
          </p:nvSpPr>
          <p:spPr>
            <a:xfrm>
              <a:off x="6679576" y="1867188"/>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902" name="Google Shape;902;p70"/>
            <p:cNvSpPr txBox="1"/>
            <p:nvPr/>
          </p:nvSpPr>
          <p:spPr>
            <a:xfrm>
              <a:off x="6687042" y="2183538"/>
              <a:ext cx="13716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Energy &amp;  Energy Transfer </a:t>
              </a:r>
              <a:endParaRPr>
                <a:solidFill>
                  <a:schemeClr val="lt1"/>
                </a:solidFill>
              </a:endParaRPr>
            </a:p>
          </p:txBody>
        </p:sp>
      </p:grpSp>
      <p:grpSp>
        <p:nvGrpSpPr>
          <p:cNvPr id="903" name="Google Shape;903;p70"/>
          <p:cNvGrpSpPr/>
          <p:nvPr/>
        </p:nvGrpSpPr>
        <p:grpSpPr>
          <a:xfrm>
            <a:off x="2055247" y="1867181"/>
            <a:ext cx="1371600" cy="1371600"/>
            <a:chOff x="2060331" y="1867175"/>
            <a:chExt cx="1371600" cy="1371600"/>
          </a:xfrm>
        </p:grpSpPr>
        <p:pic>
          <p:nvPicPr>
            <p:cNvPr id="904" name="Google Shape;904;p70"/>
            <p:cNvPicPr preferRelativeResize="0"/>
            <p:nvPr/>
          </p:nvPicPr>
          <p:blipFill rotWithShape="1">
            <a:blip r:embed="rId28">
              <a:alphaModFix/>
            </a:blip>
            <a:srcRect b="0" l="690" r="690" t="0"/>
            <a:stretch/>
          </p:blipFill>
          <p:spPr>
            <a:xfrm>
              <a:off x="2069781" y="1867175"/>
              <a:ext cx="1352700" cy="1371600"/>
            </a:xfrm>
            <a:prstGeom prst="ellipse">
              <a:avLst/>
            </a:prstGeom>
            <a:noFill/>
            <a:ln>
              <a:noFill/>
            </a:ln>
          </p:spPr>
        </p:pic>
        <p:sp>
          <p:nvSpPr>
            <p:cNvPr id="905" name="Google Shape;905;p70"/>
            <p:cNvSpPr/>
            <p:nvPr/>
          </p:nvSpPr>
          <p:spPr>
            <a:xfrm>
              <a:off x="2060331" y="1867175"/>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906" name="Google Shape;906;p70"/>
            <p:cNvSpPr txBox="1"/>
            <p:nvPr/>
          </p:nvSpPr>
          <p:spPr>
            <a:xfrm>
              <a:off x="2125881" y="2183525"/>
              <a:ext cx="1240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Animal &amp; Plant Adaptations</a:t>
              </a:r>
              <a:endParaRPr sz="1200">
                <a:solidFill>
                  <a:schemeClr val="lt1"/>
                </a:solidFill>
                <a:latin typeface="Poppins"/>
                <a:ea typeface="Poppins"/>
                <a:cs typeface="Poppins"/>
                <a:sym typeface="Poppins"/>
              </a:endParaRPr>
            </a:p>
          </p:txBody>
        </p:sp>
      </p:grpSp>
      <p:sp>
        <p:nvSpPr>
          <p:cNvPr id="907" name="Google Shape;907;p70"/>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08" name="Google Shape;908;p7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All Units at a Glance</a:t>
            </a:r>
            <a:endParaRPr sz="1200">
              <a:latin typeface="Poppins"/>
              <a:ea typeface="Poppins"/>
              <a:cs typeface="Poppins"/>
              <a:sym typeface="Poppins"/>
            </a:endParaRPr>
          </a:p>
        </p:txBody>
      </p:sp>
      <p:pic>
        <p:nvPicPr>
          <p:cNvPr id="909" name="Google Shape;909;p70"/>
          <p:cNvPicPr preferRelativeResize="0"/>
          <p:nvPr/>
        </p:nvPicPr>
        <p:blipFill rotWithShape="1">
          <a:blip r:embed="rId29">
            <a:alphaModFix/>
          </a:blip>
          <a:srcRect b="1663" l="0" r="0" t="1663"/>
          <a:stretch/>
        </p:blipFill>
        <p:spPr>
          <a:xfrm>
            <a:off x="7953375" y="305775"/>
            <a:ext cx="1647825" cy="209550"/>
          </a:xfrm>
          <a:prstGeom prst="rect">
            <a:avLst/>
          </a:prstGeom>
          <a:noFill/>
          <a:ln>
            <a:noFill/>
          </a:ln>
        </p:spPr>
      </p:pic>
      <p:grpSp>
        <p:nvGrpSpPr>
          <p:cNvPr id="910" name="Google Shape;910;p70"/>
          <p:cNvGrpSpPr/>
          <p:nvPr/>
        </p:nvGrpSpPr>
        <p:grpSpPr>
          <a:xfrm>
            <a:off x="527725" y="667512"/>
            <a:ext cx="1684375" cy="117000"/>
            <a:chOff x="527725" y="667512"/>
            <a:chExt cx="1684375" cy="117000"/>
          </a:xfrm>
        </p:grpSpPr>
        <p:sp>
          <p:nvSpPr>
            <p:cNvPr id="911" name="Google Shape;911;p70"/>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30">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912" name="Google Shape;912;p70"/>
            <p:cNvPicPr preferRelativeResize="0"/>
            <p:nvPr/>
          </p:nvPicPr>
          <p:blipFill rotWithShape="1">
            <a:blip r:embed="rId31">
              <a:alphaModFix/>
            </a:blip>
            <a:srcRect b="0" l="9423" r="9415" t="0"/>
            <a:stretch/>
          </p:blipFill>
          <p:spPr>
            <a:xfrm rot="10800000">
              <a:off x="527725" y="680300"/>
              <a:ext cx="147875" cy="86475"/>
            </a:xfrm>
            <a:prstGeom prst="rect">
              <a:avLst/>
            </a:prstGeom>
            <a:noFill/>
            <a:ln>
              <a:noFill/>
            </a:ln>
          </p:spPr>
        </p:pic>
      </p:grpSp>
      <p:sp>
        <p:nvSpPr>
          <p:cNvPr id="913" name="Google Shape;913;p70"/>
          <p:cNvSpPr txBox="1"/>
          <p:nvPr/>
        </p:nvSpPr>
        <p:spPr>
          <a:xfrm>
            <a:off x="7819575" y="7312200"/>
            <a:ext cx="1844700" cy="307800"/>
          </a:xfrm>
          <a:prstGeom prst="rect">
            <a:avLst/>
          </a:prstGeom>
          <a:noFill/>
          <a:ln>
            <a:noFill/>
          </a:ln>
        </p:spPr>
        <p:txBody>
          <a:bodyPr anchorCtr="0" anchor="t" bIns="91425" lIns="91425" spcFirstLastPara="1" rIns="0" wrap="square" tIns="91425">
            <a:spAutoFit/>
          </a:bodyPr>
          <a:lstStyle/>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rgbClr val="000000"/>
                </a:solidFill>
                <a:latin typeface="Poppins"/>
                <a:ea typeface="Poppins"/>
                <a:cs typeface="Poppins"/>
                <a:sym typeface="Poppins"/>
              </a:rPr>
              <a:t>New </a:t>
            </a:r>
            <a:r>
              <a:rPr lang="en" sz="800">
                <a:latin typeface="Poppins"/>
                <a:ea typeface="Poppins"/>
                <a:cs typeface="Poppins"/>
                <a:sym typeface="Poppins"/>
              </a:rPr>
              <a:t>or Revised</a:t>
            </a:r>
            <a:r>
              <a:rPr lang="en" sz="800">
                <a:solidFill>
                  <a:srgbClr val="000000"/>
                </a:solidFill>
                <a:latin typeface="Poppins"/>
                <a:ea typeface="Poppins"/>
                <a:cs typeface="Poppins"/>
                <a:sym typeface="Poppins"/>
              </a:rPr>
              <a:t> Lesson</a:t>
            </a:r>
            <a:endParaRPr sz="800">
              <a:latin typeface="Poppins"/>
              <a:ea typeface="Poppins"/>
              <a:cs typeface="Poppins"/>
              <a:sym typeface="Poppins"/>
            </a:endParaRPr>
          </a:p>
        </p:txBody>
      </p:sp>
      <p:sp>
        <p:nvSpPr>
          <p:cNvPr id="914" name="Google Shape;914;p70"/>
          <p:cNvSpPr txBox="1"/>
          <p:nvPr/>
        </p:nvSpPr>
        <p:spPr>
          <a:xfrm>
            <a:off x="3582777" y="3254975"/>
            <a:ext cx="1492800" cy="3078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pic>
        <p:nvPicPr>
          <p:cNvPr id="919" name="Google Shape;919;p71"/>
          <p:cNvPicPr preferRelativeResize="0"/>
          <p:nvPr/>
        </p:nvPicPr>
        <p:blipFill rotWithShape="1">
          <a:blip r:embed="rId3">
            <a:alphaModFix/>
          </a:blip>
          <a:srcRect b="9397" l="0" r="0" t="9388"/>
          <a:stretch/>
        </p:blipFill>
        <p:spPr>
          <a:xfrm>
            <a:off x="448050" y="5429900"/>
            <a:ext cx="982600" cy="914400"/>
          </a:xfrm>
          <a:prstGeom prst="rect">
            <a:avLst/>
          </a:prstGeom>
          <a:noFill/>
          <a:ln>
            <a:noFill/>
          </a:ln>
        </p:spPr>
      </p:pic>
      <p:pic>
        <p:nvPicPr>
          <p:cNvPr id="920" name="Google Shape;920;p71"/>
          <p:cNvPicPr preferRelativeResize="0"/>
          <p:nvPr/>
        </p:nvPicPr>
        <p:blipFill rotWithShape="1">
          <a:blip r:embed="rId4">
            <a:alphaModFix/>
          </a:blip>
          <a:srcRect b="0" l="6025" r="6025" t="0"/>
          <a:stretch/>
        </p:blipFill>
        <p:spPr>
          <a:xfrm>
            <a:off x="448050" y="4149800"/>
            <a:ext cx="914400" cy="1280125"/>
          </a:xfrm>
          <a:prstGeom prst="rect">
            <a:avLst/>
          </a:prstGeom>
          <a:noFill/>
          <a:ln>
            <a:noFill/>
          </a:ln>
        </p:spPr>
      </p:pic>
      <p:pic>
        <p:nvPicPr>
          <p:cNvPr id="921" name="Google Shape;921;p71"/>
          <p:cNvPicPr preferRelativeResize="0"/>
          <p:nvPr/>
        </p:nvPicPr>
        <p:blipFill rotWithShape="1">
          <a:blip r:embed="rId5">
            <a:alphaModFix/>
          </a:blip>
          <a:srcRect b="0" l="38992" r="17003" t="0"/>
          <a:stretch/>
        </p:blipFill>
        <p:spPr>
          <a:xfrm>
            <a:off x="448050" y="2980950"/>
            <a:ext cx="914401" cy="1168851"/>
          </a:xfrm>
          <a:prstGeom prst="rect">
            <a:avLst/>
          </a:prstGeom>
          <a:noFill/>
          <a:ln>
            <a:noFill/>
          </a:ln>
        </p:spPr>
      </p:pic>
      <p:pic>
        <p:nvPicPr>
          <p:cNvPr id="922" name="Google Shape;922;p71"/>
          <p:cNvPicPr preferRelativeResize="0"/>
          <p:nvPr/>
        </p:nvPicPr>
        <p:blipFill rotWithShape="1">
          <a:blip r:embed="rId6">
            <a:alphaModFix/>
          </a:blip>
          <a:srcRect b="9763" l="0" r="0" t="9755"/>
          <a:stretch/>
        </p:blipFill>
        <p:spPr>
          <a:xfrm>
            <a:off x="448050" y="2066550"/>
            <a:ext cx="982600" cy="914400"/>
          </a:xfrm>
          <a:prstGeom prst="rect">
            <a:avLst/>
          </a:prstGeom>
          <a:noFill/>
          <a:ln>
            <a:noFill/>
          </a:ln>
        </p:spPr>
      </p:pic>
      <p:graphicFrame>
        <p:nvGraphicFramePr>
          <p:cNvPr id="923" name="Google Shape;923;p71"/>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2785125"/>
                <a:gridCol w="1396725"/>
                <a:gridCol w="1352800"/>
                <a:gridCol w="13862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7"/>
                        </a:rPr>
                        <a:t>Muscles &amp; Skeleton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8"/>
                        </a:rPr>
                        <a:t>Why do your biceps bulge?</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4-LS1-1.</a:t>
                      </a:r>
                      <a:r>
                        <a:rPr lang="en" sz="800">
                          <a:solidFill>
                            <a:schemeClr val="dk1"/>
                          </a:solidFill>
                          <a:highlight>
                            <a:srgbClr val="EAEADF"/>
                          </a:highlight>
                          <a:latin typeface="Poppins"/>
                          <a:ea typeface="Poppins"/>
                          <a:cs typeface="Poppins"/>
                          <a:sym typeface="Poppins"/>
                        </a:rPr>
                        <a:t> Construct an argument that plants and animals have internal and external structures that function to support survival, growth, behavior, and reproduction. </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9"/>
                        </a:rPr>
                        <a:t>Light, Eyes, &amp; Vision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0"/>
                        </a:rPr>
                        <a:t>What do people who are blind see?</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4-LS1-1. </a:t>
                      </a:r>
                      <a:r>
                        <a:rPr lang="en" sz="800">
                          <a:solidFill>
                            <a:schemeClr val="dk1"/>
                          </a:solidFill>
                          <a:highlight>
                            <a:srgbClr val="FFFFFF"/>
                          </a:highlight>
                          <a:latin typeface="Poppins"/>
                          <a:ea typeface="Poppins"/>
                          <a:cs typeface="Poppins"/>
                          <a:sym typeface="Poppins"/>
                        </a:rPr>
                        <a:t>Construct an argument that plants and animals have internal and external structures that function to support survival, growth, behavior, and reproduction.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4-PS4-2. </a:t>
                      </a:r>
                      <a:r>
                        <a:rPr lang="en" sz="800">
                          <a:solidFill>
                            <a:schemeClr val="dk1"/>
                          </a:solidFill>
                          <a:highlight>
                            <a:srgbClr val="FFFFFF"/>
                          </a:highlight>
                          <a:latin typeface="Poppins"/>
                          <a:ea typeface="Poppins"/>
                          <a:cs typeface="Poppins"/>
                          <a:sym typeface="Poppins"/>
                        </a:rPr>
                        <a:t>Develop a model to describe that light reflecting from objects and entering the eye allows objects to be seen. </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PS4.B:</a:t>
                      </a:r>
                      <a:r>
                        <a:rPr lang="en" sz="800">
                          <a:solidFill>
                            <a:schemeClr val="dk1"/>
                          </a:solidFill>
                          <a:latin typeface="Poppins"/>
                          <a:ea typeface="Poppins"/>
                          <a:cs typeface="Poppins"/>
                          <a:sym typeface="Poppins"/>
                        </a:rPr>
                        <a:t> Electromagnetic Radiation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1"/>
                        </a:rPr>
                        <a:t>Structure &amp; Function of Eyes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2"/>
                        </a:rPr>
                        <a:t>How can some animals see in the dark?</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4-LS1-1. </a:t>
                      </a:r>
                      <a:r>
                        <a:rPr lang="en" sz="800">
                          <a:solidFill>
                            <a:schemeClr val="dk1"/>
                          </a:solidFill>
                          <a:highlight>
                            <a:srgbClr val="EAEADF"/>
                          </a:highlight>
                          <a:latin typeface="Poppins"/>
                          <a:ea typeface="Poppins"/>
                          <a:cs typeface="Poppins"/>
                          <a:sym typeface="Poppins"/>
                        </a:rPr>
                        <a:t>Construct an argument that plants and animals have internal and external structures that function to support survival, growth, behavior, and reproduction. </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4-PS4-2. </a:t>
                      </a:r>
                      <a:r>
                        <a:rPr lang="en" sz="800">
                          <a:solidFill>
                            <a:schemeClr val="dk1"/>
                          </a:solidFill>
                          <a:highlight>
                            <a:srgbClr val="EAEADF"/>
                          </a:highlight>
                          <a:latin typeface="Poppins"/>
                          <a:ea typeface="Poppins"/>
                          <a:cs typeface="Poppins"/>
                          <a:sym typeface="Poppins"/>
                        </a:rPr>
                        <a:t>Develop a model to describe that light reflecting from objects and entering the eye allows objects to be seen. </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PS4.B:</a:t>
                      </a:r>
                      <a:r>
                        <a:rPr lang="en" sz="800">
                          <a:solidFill>
                            <a:schemeClr val="dk1"/>
                          </a:solidFill>
                          <a:latin typeface="Poppins"/>
                          <a:ea typeface="Poppins"/>
                          <a:cs typeface="Poppins"/>
                          <a:sym typeface="Poppins"/>
                        </a:rPr>
                        <a:t> Electromagnetic Radiation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3"/>
                        </a:rPr>
                        <a:t>Brain, Nerves, &amp; Information Processing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4"/>
                        </a:rPr>
                        <a:t>How does your brain control your body?</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4-LS1-2. </a:t>
                      </a:r>
                      <a:r>
                        <a:rPr lang="en" sz="800">
                          <a:solidFill>
                            <a:schemeClr val="dk1"/>
                          </a:solidFill>
                          <a:highlight>
                            <a:srgbClr val="FFFFFF"/>
                          </a:highlight>
                          <a:latin typeface="Poppins"/>
                          <a:ea typeface="Poppins"/>
                          <a:cs typeface="Poppins"/>
                          <a:sym typeface="Poppins"/>
                        </a:rPr>
                        <a:t>Use a model to describe that animals receive different types of information through their senses, process the information in their brain, and respond to the information in different ways. </a:t>
                      </a:r>
                      <a:endParaRPr b="1"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LS1.D: </a:t>
                      </a:r>
                      <a:r>
                        <a:rPr lang="en" sz="800">
                          <a:solidFill>
                            <a:schemeClr val="dk1"/>
                          </a:solidFill>
                          <a:latin typeface="Poppins"/>
                          <a:ea typeface="Poppins"/>
                          <a:cs typeface="Poppins"/>
                          <a:sym typeface="Poppins"/>
                        </a:rPr>
                        <a:t>Information Processing</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
        <p:nvSpPr>
          <p:cNvPr id="924" name="Google Shape;924;p71"/>
          <p:cNvSpPr/>
          <p:nvPr/>
        </p:nvSpPr>
        <p:spPr>
          <a:xfrm>
            <a:off x="457200" y="299923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925" name="Google Shape;925;p71"/>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926" name="Google Shape;926;p71"/>
          <p:cNvSpPr/>
          <p:nvPr/>
        </p:nvSpPr>
        <p:spPr>
          <a:xfrm>
            <a:off x="457200" y="4149801"/>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927" name="Google Shape;927;p71"/>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28" name="Google Shape;928;p7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Life Science</a:t>
            </a:r>
            <a:endParaRPr sz="1200">
              <a:latin typeface="Poppins"/>
              <a:ea typeface="Poppins"/>
              <a:cs typeface="Poppins"/>
              <a:sym typeface="Poppins"/>
            </a:endParaRPr>
          </a:p>
        </p:txBody>
      </p:sp>
      <p:sp>
        <p:nvSpPr>
          <p:cNvPr id="929" name="Google Shape;929;p71"/>
          <p:cNvSpPr txBox="1"/>
          <p:nvPr/>
        </p:nvSpPr>
        <p:spPr>
          <a:xfrm>
            <a:off x="457200" y="1143000"/>
            <a:ext cx="7177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18"/>
              </a:rPr>
              <a:t>Human Body, Vision, &amp; The Brain </a:t>
            </a:r>
            <a:r>
              <a:rPr lang="en" sz="1200">
                <a:solidFill>
                  <a:schemeClr val="hlink"/>
                </a:solidFill>
                <a:uFill>
                  <a:noFill/>
                </a:uFill>
                <a:latin typeface="Poppins"/>
                <a:ea typeface="Poppins"/>
                <a:cs typeface="Poppins"/>
                <a:sym typeface="Poppins"/>
                <a:hlinkClick r:id="rId19"/>
              </a:rPr>
              <a:t>(Human Machine)</a:t>
            </a:r>
            <a:endParaRPr sz="1200">
              <a:latin typeface="Poppins"/>
              <a:ea typeface="Poppins"/>
              <a:cs typeface="Poppins"/>
              <a:sym typeface="Poppins"/>
            </a:endParaRPr>
          </a:p>
        </p:txBody>
      </p:sp>
      <p:sp>
        <p:nvSpPr>
          <p:cNvPr id="930" name="Google Shape;930;p71"/>
          <p:cNvSpPr/>
          <p:nvPr/>
        </p:nvSpPr>
        <p:spPr>
          <a:xfrm>
            <a:off x="457200" y="542991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931" name="Google Shape;931;p71"/>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32" name="Google Shape;932;p71"/>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933" name="Google Shape;933;p71"/>
          <p:cNvPicPr preferRelativeResize="0"/>
          <p:nvPr/>
        </p:nvPicPr>
        <p:blipFill rotWithShape="1">
          <a:blip r:embed="rId22">
            <a:alphaModFix/>
          </a:blip>
          <a:srcRect b="1663" l="0" r="0" t="1663"/>
          <a:stretch/>
        </p:blipFill>
        <p:spPr>
          <a:xfrm>
            <a:off x="7953375" y="305775"/>
            <a:ext cx="1647825" cy="209550"/>
          </a:xfrm>
          <a:prstGeom prst="rect">
            <a:avLst/>
          </a:prstGeom>
          <a:noFill/>
          <a:ln>
            <a:noFill/>
          </a:ln>
        </p:spPr>
      </p:pic>
      <p:grpSp>
        <p:nvGrpSpPr>
          <p:cNvPr id="934" name="Google Shape;934;p71"/>
          <p:cNvGrpSpPr/>
          <p:nvPr/>
        </p:nvGrpSpPr>
        <p:grpSpPr>
          <a:xfrm>
            <a:off x="527725" y="667512"/>
            <a:ext cx="1684375" cy="117000"/>
            <a:chOff x="527725" y="667512"/>
            <a:chExt cx="1684375" cy="117000"/>
          </a:xfrm>
        </p:grpSpPr>
        <p:sp>
          <p:nvSpPr>
            <p:cNvPr id="935" name="Google Shape;935;p71"/>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3">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936" name="Google Shape;936;p71">
              <a:hlinkClick action="ppaction://hlinksldjump" r:id="rId24"/>
            </p:cNvPr>
            <p:cNvPicPr preferRelativeResize="0"/>
            <p:nvPr/>
          </p:nvPicPr>
          <p:blipFill rotWithShape="1">
            <a:blip r:embed="rId25">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pic>
        <p:nvPicPr>
          <p:cNvPr id="941" name="Google Shape;941;p72"/>
          <p:cNvPicPr preferRelativeResize="0"/>
          <p:nvPr/>
        </p:nvPicPr>
        <p:blipFill rotWithShape="1">
          <a:blip r:embed="rId3">
            <a:alphaModFix/>
          </a:blip>
          <a:srcRect b="0" l="13280" r="16717" t="0"/>
          <a:stretch/>
        </p:blipFill>
        <p:spPr>
          <a:xfrm>
            <a:off x="468000" y="4467525"/>
            <a:ext cx="1168405" cy="1083500"/>
          </a:xfrm>
          <a:prstGeom prst="rect">
            <a:avLst/>
          </a:prstGeom>
          <a:noFill/>
          <a:ln>
            <a:noFill/>
          </a:ln>
        </p:spPr>
      </p:pic>
      <p:pic>
        <p:nvPicPr>
          <p:cNvPr id="942" name="Google Shape;942;p72"/>
          <p:cNvPicPr preferRelativeResize="0"/>
          <p:nvPr/>
        </p:nvPicPr>
        <p:blipFill rotWithShape="1">
          <a:blip r:embed="rId4">
            <a:alphaModFix/>
          </a:blip>
          <a:srcRect b="0" l="44840" r="0" t="0"/>
          <a:stretch/>
        </p:blipFill>
        <p:spPr>
          <a:xfrm>
            <a:off x="468000" y="3344275"/>
            <a:ext cx="1126726" cy="1154501"/>
          </a:xfrm>
          <a:prstGeom prst="rect">
            <a:avLst/>
          </a:prstGeom>
          <a:noFill/>
          <a:ln>
            <a:noFill/>
          </a:ln>
        </p:spPr>
      </p:pic>
      <p:pic>
        <p:nvPicPr>
          <p:cNvPr id="943" name="Google Shape;943;p72"/>
          <p:cNvPicPr preferRelativeResize="0"/>
          <p:nvPr/>
        </p:nvPicPr>
        <p:blipFill rotWithShape="1">
          <a:blip r:embed="rId5">
            <a:alphaModFix/>
          </a:blip>
          <a:srcRect b="0" l="25573" r="0" t="0"/>
          <a:stretch/>
        </p:blipFill>
        <p:spPr>
          <a:xfrm>
            <a:off x="468000" y="2189775"/>
            <a:ext cx="1371600" cy="1154488"/>
          </a:xfrm>
          <a:prstGeom prst="rect">
            <a:avLst/>
          </a:prstGeom>
          <a:noFill/>
          <a:ln>
            <a:noFill/>
          </a:ln>
        </p:spPr>
      </p:pic>
      <p:sp>
        <p:nvSpPr>
          <p:cNvPr id="944" name="Google Shape;944;p72"/>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45" name="Google Shape;945;p7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a:t>
            </a:r>
            <a:r>
              <a:rPr lang="en" sz="1200">
                <a:solidFill>
                  <a:schemeClr val="dk1"/>
                </a:solidFill>
                <a:latin typeface="Poppins"/>
                <a:ea typeface="Poppins"/>
                <a:cs typeface="Poppins"/>
                <a:sym typeface="Poppins"/>
              </a:rPr>
              <a:t>Life Science</a:t>
            </a:r>
            <a:endParaRPr sz="1200">
              <a:latin typeface="Poppins"/>
              <a:ea typeface="Poppins"/>
              <a:cs typeface="Poppins"/>
              <a:sym typeface="Poppins"/>
            </a:endParaRPr>
          </a:p>
        </p:txBody>
      </p:sp>
      <p:graphicFrame>
        <p:nvGraphicFramePr>
          <p:cNvPr id="946" name="Google Shape;946;p72"/>
          <p:cNvGraphicFramePr/>
          <p:nvPr/>
        </p:nvGraphicFramePr>
        <p:xfrm>
          <a:off x="467988" y="1606185"/>
          <a:ext cx="3000000" cy="3000000"/>
        </p:xfrm>
        <a:graphic>
          <a:graphicData uri="http://schemas.openxmlformats.org/drawingml/2006/table">
            <a:tbl>
              <a:tblPr>
                <a:noFill/>
                <a:tableStyleId>{35F001AE-25DE-4A0F-B737-F835FF61FC73}</a:tableStyleId>
              </a:tblPr>
              <a:tblGrid>
                <a:gridCol w="914400"/>
                <a:gridCol w="1308700"/>
                <a:gridCol w="2731175"/>
                <a:gridCol w="1370025"/>
                <a:gridCol w="1483350"/>
                <a:gridCol w="1336350"/>
              </a:tblGrid>
              <a:tr h="5836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48375">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6"/>
                        </a:rPr>
                        <a:t>Animal Adaptations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Why do some sea creatures look so strange?</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4-LS1-1.</a:t>
                      </a:r>
                      <a:r>
                        <a:rPr lang="en" sz="800">
                          <a:solidFill>
                            <a:schemeClr val="dk1"/>
                          </a:solidFill>
                          <a:latin typeface="Poppins"/>
                          <a:ea typeface="Poppins"/>
                          <a:cs typeface="Poppins"/>
                          <a:sym typeface="Poppins"/>
                        </a:rPr>
                        <a:t> Construct an argument that plants and animals have internal and external structures that function to support survival, growth, behavior, and reproduction.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Engaging in Argument from Evidence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483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7"/>
                        </a:rPr>
                        <a:t>Learned Behavior &amp; Instinct</a:t>
                      </a:r>
                      <a:endParaRPr b="1" sz="800" strike="sngStrike">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Why would a sea turtle eat a plastic bag?</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4-LS1-2. </a:t>
                      </a:r>
                      <a:r>
                        <a:rPr lang="en" sz="800">
                          <a:solidFill>
                            <a:schemeClr val="dk1"/>
                          </a:solidFill>
                          <a:latin typeface="Poppins"/>
                          <a:ea typeface="Poppins"/>
                          <a:cs typeface="Poppins"/>
                          <a:sym typeface="Poppins"/>
                        </a:rPr>
                        <a:t>Use a model to describe that animals receive different types of information through their senses, process the information in their brain, and respond to the information in different ways.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LS1.D: </a:t>
                      </a:r>
                      <a:r>
                        <a:rPr lang="en" sz="800">
                          <a:solidFill>
                            <a:schemeClr val="dk1"/>
                          </a:solidFill>
                          <a:latin typeface="Poppins"/>
                          <a:ea typeface="Poppins"/>
                          <a:cs typeface="Poppins"/>
                          <a:sym typeface="Poppins"/>
                        </a:rPr>
                        <a:t>Information Processing</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0448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Plant Adaptations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Why don’t the same trees grow everywhere?</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4-LS1-1.</a:t>
                      </a:r>
                      <a:r>
                        <a:rPr lang="en" sz="800">
                          <a:solidFill>
                            <a:schemeClr val="dk1"/>
                          </a:solidFill>
                          <a:latin typeface="Poppins"/>
                          <a:ea typeface="Poppins"/>
                          <a:cs typeface="Poppins"/>
                          <a:sym typeface="Poppins"/>
                        </a:rPr>
                        <a:t> Construct an argument that plants and animals have internal and external structures that function to support survival, growth, behavior, and reproduction.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Engaging in Argument from Evidence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LS1.A: </a:t>
                      </a:r>
                      <a:r>
                        <a:rPr lang="en" sz="800">
                          <a:solidFill>
                            <a:schemeClr val="dk1"/>
                          </a:solidFill>
                          <a:latin typeface="Poppins"/>
                          <a:ea typeface="Poppins"/>
                          <a:cs typeface="Poppins"/>
                          <a:sym typeface="Poppins"/>
                        </a:rPr>
                        <a:t>Structure and Function</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947" name="Google Shape;947;p72"/>
          <p:cNvSpPr/>
          <p:nvPr/>
        </p:nvSpPr>
        <p:spPr>
          <a:xfrm>
            <a:off x="468000" y="3344276"/>
            <a:ext cx="831600" cy="333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9">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948" name="Google Shape;948;p72"/>
          <p:cNvSpPr/>
          <p:nvPr/>
        </p:nvSpPr>
        <p:spPr>
          <a:xfrm>
            <a:off x="468001" y="2189781"/>
            <a:ext cx="6879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0">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949" name="Google Shape;949;p72"/>
          <p:cNvSpPr/>
          <p:nvPr/>
        </p:nvSpPr>
        <p:spPr>
          <a:xfrm>
            <a:off x="468000" y="4467517"/>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1">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950" name="Google Shape;950;p7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12">
                  <a:extLst>
                    <a:ext uri="{A12FA001-AC4F-418D-AE19-62706E023703}">
                      <ahyp:hlinkClr val="tx"/>
                    </a:ext>
                  </a:extLst>
                </a:hlinkClick>
              </a:rPr>
              <a:t>Animal &amp; Plant Adaptations </a:t>
            </a:r>
            <a:r>
              <a:rPr lang="en" sz="1200">
                <a:solidFill>
                  <a:schemeClr val="dk1"/>
                </a:solidFill>
                <a:uFill>
                  <a:noFill/>
                </a:uFill>
                <a:latin typeface="Poppins"/>
                <a:ea typeface="Poppins"/>
                <a:cs typeface="Poppins"/>
                <a:sym typeface="Poppins"/>
                <a:hlinkClick r:id="rId13">
                  <a:extLst>
                    <a:ext uri="{A12FA001-AC4F-418D-AE19-62706E023703}">
                      <ahyp:hlinkClr val="tx"/>
                    </a:ext>
                  </a:extLst>
                </a:hlinkClick>
              </a:rPr>
              <a:t>(Animal &amp; Plant Adaptations) </a:t>
            </a:r>
            <a:endParaRPr sz="1200">
              <a:solidFill>
                <a:schemeClr val="dk1"/>
              </a:solidFill>
              <a:latin typeface="Poppins"/>
              <a:ea typeface="Poppins"/>
              <a:cs typeface="Poppins"/>
              <a:sym typeface="Poppins"/>
            </a:endParaRPr>
          </a:p>
        </p:txBody>
      </p:sp>
      <p:sp>
        <p:nvSpPr>
          <p:cNvPr id="951" name="Google Shape;951;p72"/>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952" name="Google Shape;952;p72"/>
          <p:cNvPicPr preferRelativeResize="0"/>
          <p:nvPr/>
        </p:nvPicPr>
        <p:blipFill rotWithShape="1">
          <a:blip r:embed="rId15">
            <a:alphaModFix/>
          </a:blip>
          <a:srcRect b="1663" l="0" r="0" t="1663"/>
          <a:stretch/>
        </p:blipFill>
        <p:spPr>
          <a:xfrm>
            <a:off x="7953375" y="305775"/>
            <a:ext cx="1647825" cy="209550"/>
          </a:xfrm>
          <a:prstGeom prst="rect">
            <a:avLst/>
          </a:prstGeom>
          <a:noFill/>
          <a:ln>
            <a:noFill/>
          </a:ln>
        </p:spPr>
      </p:pic>
      <p:grpSp>
        <p:nvGrpSpPr>
          <p:cNvPr id="953" name="Google Shape;953;p72"/>
          <p:cNvGrpSpPr/>
          <p:nvPr/>
        </p:nvGrpSpPr>
        <p:grpSpPr>
          <a:xfrm>
            <a:off x="527725" y="667512"/>
            <a:ext cx="1684375" cy="117000"/>
            <a:chOff x="527725" y="667512"/>
            <a:chExt cx="1684375" cy="117000"/>
          </a:xfrm>
        </p:grpSpPr>
        <p:sp>
          <p:nvSpPr>
            <p:cNvPr id="954" name="Google Shape;954;p72"/>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6">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955" name="Google Shape;955;p72"/>
            <p:cNvPicPr preferRelativeResize="0"/>
            <p:nvPr/>
          </p:nvPicPr>
          <p:blipFill rotWithShape="1">
            <a:blip r:embed="rId17">
              <a:alphaModFix/>
            </a:blip>
            <a:srcRect b="0" l="9423" r="9415" t="0"/>
            <a:stretch/>
          </p:blipFill>
          <p:spPr>
            <a:xfrm rot="10800000">
              <a:off x="527725" y="680300"/>
              <a:ext cx="147875" cy="86475"/>
            </a:xfrm>
            <a:prstGeom prst="rect">
              <a:avLst/>
            </a:prstGeom>
            <a:noFill/>
            <a:ln>
              <a:noFill/>
            </a:ln>
          </p:spPr>
        </p:pic>
      </p:grpSp>
      <p:sp>
        <p:nvSpPr>
          <p:cNvPr id="956" name="Google Shape;956;p72"/>
          <p:cNvSpPr txBox="1"/>
          <p:nvPr/>
        </p:nvSpPr>
        <p:spPr>
          <a:xfrm>
            <a:off x="4965013" y="7312204"/>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p:txBody>
      </p:sp>
      <p:sp>
        <p:nvSpPr>
          <p:cNvPr id="957" name="Google Shape;957;p72"/>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1" name="Shape 961"/>
        <p:cNvGrpSpPr/>
        <p:nvPr/>
      </p:nvGrpSpPr>
      <p:grpSpPr>
        <a:xfrm>
          <a:off x="0" y="0"/>
          <a:ext cx="0" cy="0"/>
          <a:chOff x="0" y="0"/>
          <a:chExt cx="0" cy="0"/>
        </a:xfrm>
      </p:grpSpPr>
      <p:pic>
        <p:nvPicPr>
          <p:cNvPr id="962" name="Google Shape;962;p73" title="Lesson-Can you design a building that survives an earthquake__Thumbnail-Website-Video copy.png"/>
          <p:cNvPicPr preferRelativeResize="0"/>
          <p:nvPr/>
        </p:nvPicPr>
        <p:blipFill rotWithShape="1">
          <a:blip r:embed="rId3">
            <a:alphaModFix/>
          </a:blip>
          <a:srcRect b="0" l="46605" r="22684" t="0"/>
          <a:stretch/>
        </p:blipFill>
        <p:spPr>
          <a:xfrm>
            <a:off x="459600" y="5603775"/>
            <a:ext cx="902851" cy="1653626"/>
          </a:xfrm>
          <a:prstGeom prst="rect">
            <a:avLst/>
          </a:prstGeom>
          <a:noFill/>
          <a:ln>
            <a:noFill/>
          </a:ln>
        </p:spPr>
      </p:pic>
      <p:pic>
        <p:nvPicPr>
          <p:cNvPr id="963" name="Google Shape;963;p73"/>
          <p:cNvPicPr preferRelativeResize="0"/>
          <p:nvPr/>
        </p:nvPicPr>
        <p:blipFill rotWithShape="1">
          <a:blip r:embed="rId4">
            <a:alphaModFix/>
          </a:blip>
          <a:srcRect b="9397" l="0" r="0" t="9388"/>
          <a:stretch/>
        </p:blipFill>
        <p:spPr>
          <a:xfrm>
            <a:off x="448050" y="4689375"/>
            <a:ext cx="982600" cy="914400"/>
          </a:xfrm>
          <a:prstGeom prst="rect">
            <a:avLst/>
          </a:prstGeom>
          <a:noFill/>
          <a:ln>
            <a:noFill/>
          </a:ln>
        </p:spPr>
      </p:pic>
      <p:sp>
        <p:nvSpPr>
          <p:cNvPr id="964" name="Google Shape;964;p73"/>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65" name="Google Shape;965;p7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Earth &amp; Space Science</a:t>
            </a:r>
            <a:endParaRPr sz="1200">
              <a:latin typeface="Poppins"/>
              <a:ea typeface="Poppins"/>
              <a:cs typeface="Poppins"/>
              <a:sym typeface="Poppins"/>
            </a:endParaRPr>
          </a:p>
        </p:txBody>
      </p:sp>
      <p:pic>
        <p:nvPicPr>
          <p:cNvPr id="966" name="Google Shape;966;p73"/>
          <p:cNvPicPr preferRelativeResize="0"/>
          <p:nvPr/>
        </p:nvPicPr>
        <p:blipFill rotWithShape="1">
          <a:blip r:embed="rId5">
            <a:alphaModFix/>
          </a:blip>
          <a:srcRect b="14750" l="0" r="0" t="1631"/>
          <a:stretch/>
        </p:blipFill>
        <p:spPr>
          <a:xfrm>
            <a:off x="448050" y="3738350"/>
            <a:ext cx="982600" cy="972050"/>
          </a:xfrm>
          <a:prstGeom prst="rect">
            <a:avLst/>
          </a:prstGeom>
          <a:noFill/>
          <a:ln>
            <a:noFill/>
          </a:ln>
        </p:spPr>
      </p:pic>
      <p:pic>
        <p:nvPicPr>
          <p:cNvPr id="967" name="Google Shape;967;p73"/>
          <p:cNvPicPr preferRelativeResize="0"/>
          <p:nvPr/>
        </p:nvPicPr>
        <p:blipFill rotWithShape="1">
          <a:blip r:embed="rId6">
            <a:alphaModFix/>
          </a:blip>
          <a:srcRect b="11234" l="0" r="0" t="11234"/>
          <a:stretch/>
        </p:blipFill>
        <p:spPr>
          <a:xfrm>
            <a:off x="448050" y="2964275"/>
            <a:ext cx="914400" cy="819750"/>
          </a:xfrm>
          <a:prstGeom prst="rect">
            <a:avLst/>
          </a:prstGeom>
          <a:noFill/>
          <a:ln>
            <a:noFill/>
          </a:ln>
        </p:spPr>
      </p:pic>
      <p:pic>
        <p:nvPicPr>
          <p:cNvPr id="968" name="Google Shape;968;p73"/>
          <p:cNvPicPr preferRelativeResize="0"/>
          <p:nvPr/>
        </p:nvPicPr>
        <p:blipFill rotWithShape="1">
          <a:blip r:embed="rId7">
            <a:alphaModFix/>
          </a:blip>
          <a:srcRect b="9763" l="0" r="0" t="9755"/>
          <a:stretch/>
        </p:blipFill>
        <p:spPr>
          <a:xfrm>
            <a:off x="448050" y="2066550"/>
            <a:ext cx="982600" cy="914400"/>
          </a:xfrm>
          <a:prstGeom prst="rect">
            <a:avLst/>
          </a:prstGeom>
          <a:noFill/>
          <a:ln>
            <a:noFill/>
          </a:ln>
        </p:spPr>
      </p:pic>
      <p:graphicFrame>
        <p:nvGraphicFramePr>
          <p:cNvPr id="969" name="Google Shape;969;p73"/>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37275"/>
                <a:gridCol w="2887950"/>
                <a:gridCol w="1379975"/>
                <a:gridCol w="1284000"/>
                <a:gridCol w="134040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Volcanoes &amp; Patterns of Earth’s Features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Could a volcano pop up where you live?</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4-ESS2-2. </a:t>
                      </a:r>
                      <a:r>
                        <a:rPr lang="en" sz="800">
                          <a:solidFill>
                            <a:schemeClr val="dk1"/>
                          </a:solidFill>
                          <a:latin typeface="Poppins"/>
                          <a:ea typeface="Poppins"/>
                          <a:cs typeface="Poppins"/>
                          <a:sym typeface="Poppins"/>
                        </a:rPr>
                        <a:t>Analyze and interpret data from maps to describe patterns of Earth’s features.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Analyzing and Interpreting Data</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Engaging in Argument from Evidence</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ESS2.B: </a:t>
                      </a:r>
                      <a:r>
                        <a:rPr lang="en" sz="800">
                          <a:solidFill>
                            <a:schemeClr val="dk1"/>
                          </a:solidFill>
                          <a:latin typeface="Poppins"/>
                          <a:ea typeface="Poppins"/>
                          <a:cs typeface="Poppins"/>
                          <a:sym typeface="Poppins"/>
                        </a:rPr>
                        <a:t>Plate Tectonics and Large-Scale System Interactions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0"/>
                        </a:rPr>
                        <a:t>Volcanoes &amp; Rock Cycle</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1"/>
                        </a:rPr>
                        <a:t>Why do some volcanoes explode?</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4-ESS1-1. </a:t>
                      </a:r>
                      <a:r>
                        <a:rPr lang="en" sz="800">
                          <a:solidFill>
                            <a:schemeClr val="dk1"/>
                          </a:solidFill>
                          <a:latin typeface="Poppins"/>
                          <a:ea typeface="Poppins"/>
                          <a:cs typeface="Poppins"/>
                          <a:sym typeface="Poppins"/>
                        </a:rPr>
                        <a:t>Identify evidence from patterns in rock formations and fossils in rock layers to support an explanation for changes in a landscape over time.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lnSpc>
                          <a:spcPct val="75000"/>
                        </a:lnSpc>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12">
                            <a:extLst>
                              <a:ext uri="{A12FA001-AC4F-418D-AE19-62706E023703}">
                                <ahyp:hlinkClr val="tx"/>
                              </a:ext>
                            </a:extLst>
                          </a:hlinkClick>
                        </a:rPr>
                        <a:t>ESS1.C: </a:t>
                      </a:r>
                      <a:r>
                        <a:rPr lang="en" sz="800">
                          <a:solidFill>
                            <a:schemeClr val="dk1"/>
                          </a:solidFill>
                          <a:latin typeface="Poppins"/>
                          <a:ea typeface="Poppins"/>
                          <a:cs typeface="Poppins"/>
                          <a:sym typeface="Poppins"/>
                        </a:rPr>
                        <a:t>The History of Planet Earth</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3"/>
                        </a:rPr>
                        <a:t>Weathering &amp; Erosion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4"/>
                        </a:rPr>
                        <a:t>Will a mountain last forever?</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4-ESS2-1. </a:t>
                      </a:r>
                      <a:r>
                        <a:rPr lang="en" sz="800">
                          <a:solidFill>
                            <a:schemeClr val="dk1"/>
                          </a:solidFill>
                          <a:latin typeface="Poppins"/>
                          <a:ea typeface="Poppins"/>
                          <a:cs typeface="Poppins"/>
                          <a:sym typeface="Poppins"/>
                        </a:rPr>
                        <a:t>Make observations and/or measurements to provide evidence of the effects of weathering or the rate of erosion by water, ice, wind, or vegetation.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ESS2.A: </a:t>
                      </a:r>
                      <a:r>
                        <a:rPr lang="en" sz="800">
                          <a:solidFill>
                            <a:schemeClr val="dk1"/>
                          </a:solidFill>
                          <a:latin typeface="Poppins"/>
                          <a:ea typeface="Poppins"/>
                          <a:cs typeface="Poppins"/>
                          <a:sym typeface="Poppins"/>
                        </a:rPr>
                        <a:t>Earth Materials and Systems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ESS2.E: </a:t>
                      </a:r>
                      <a:r>
                        <a:rPr lang="en" sz="800">
                          <a:solidFill>
                            <a:schemeClr val="dk1"/>
                          </a:solidFill>
                          <a:latin typeface="Poppins"/>
                          <a:ea typeface="Poppins"/>
                          <a:cs typeface="Poppins"/>
                          <a:sym typeface="Poppins"/>
                        </a:rPr>
                        <a:t>Biogeology</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5"/>
                        </a:rPr>
                        <a:t>Sedimentary Rock &amp; Fossils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6"/>
                        </a:rPr>
                        <a:t>What did your town look like 100 million years ago?</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4-ESS1-1. </a:t>
                      </a:r>
                      <a:r>
                        <a:rPr lang="en" sz="800">
                          <a:solidFill>
                            <a:schemeClr val="dk1"/>
                          </a:solidFill>
                          <a:latin typeface="Poppins"/>
                          <a:ea typeface="Poppins"/>
                          <a:cs typeface="Poppins"/>
                          <a:sym typeface="Poppins"/>
                        </a:rPr>
                        <a:t>Identify evidence from patterns in rock formations and fossils in rock layers to support an explanation for changes in a landscape over time.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lnSpc>
                          <a:spcPct val="75000"/>
                        </a:lnSpc>
                        <a:spcBef>
                          <a:spcPts val="0"/>
                        </a:spcBef>
                        <a:spcAft>
                          <a:spcPts val="0"/>
                        </a:spcAft>
                        <a:buNone/>
                      </a:pPr>
                      <a:r>
                        <a:rPr b="1"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ESS1.C: </a:t>
                      </a:r>
                      <a:r>
                        <a:rPr lang="en" sz="800">
                          <a:solidFill>
                            <a:schemeClr val="dk1"/>
                          </a:solidFill>
                          <a:latin typeface="Poppins"/>
                          <a:ea typeface="Poppins"/>
                          <a:cs typeface="Poppins"/>
                          <a:sym typeface="Poppins"/>
                        </a:rPr>
                        <a:t>The History of Planet Earth</a:t>
                      </a:r>
                      <a:endParaRPr sz="800">
                        <a:solidFill>
                          <a:schemeClr val="dk1"/>
                        </a:solidFill>
                        <a:latin typeface="Poppins"/>
                        <a:ea typeface="Poppins"/>
                        <a:cs typeface="Poppins"/>
                        <a:sym typeface="Poppins"/>
                      </a:endParaRPr>
                    </a:p>
                    <a:p>
                      <a:pPr indent="0" lvl="0" marL="0" rtl="0" algn="l">
                        <a:lnSpc>
                          <a:spcPct val="75000"/>
                        </a:lnSpc>
                        <a:spcBef>
                          <a:spcPts val="0"/>
                        </a:spcBef>
                        <a:spcAft>
                          <a:spcPts val="0"/>
                        </a:spcAft>
                        <a:buClr>
                          <a:schemeClr val="dk1"/>
                        </a:buClr>
                        <a:buSzPts val="1100"/>
                        <a:buFont typeface="Arial"/>
                        <a:buNone/>
                      </a:pPr>
                      <a:r>
                        <a:t/>
                      </a:r>
                      <a:endParaRPr b="1"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t>
                      </a:r>
                      <a:r>
                        <a:rPr b="1" lang="en" sz="800">
                          <a:solidFill>
                            <a:schemeClr val="dk1"/>
                          </a:solidFill>
                          <a:latin typeface="Poppins"/>
                          <a:ea typeface="Poppins"/>
                          <a:cs typeface="Poppins"/>
                          <a:sym typeface="Poppins"/>
                        </a:rPr>
                        <a:t>  </a:t>
                      </a:r>
                      <a:r>
                        <a:rPr b="1" lang="en" sz="800">
                          <a:latin typeface="Poppins"/>
                          <a:ea typeface="Poppins"/>
                          <a:cs typeface="Poppins"/>
                          <a:sym typeface="Poppins"/>
                        </a:rPr>
                        <a:t>Earthquakes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Can you design a building that survives an earthquake?</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4-ESS3-2. </a:t>
                      </a:r>
                      <a:r>
                        <a:rPr lang="en" sz="800">
                          <a:solidFill>
                            <a:schemeClr val="dk1"/>
                          </a:solidFill>
                          <a:latin typeface="Poppins"/>
                          <a:ea typeface="Poppins"/>
                          <a:cs typeface="Poppins"/>
                          <a:sym typeface="Poppins"/>
                        </a:rPr>
                        <a:t>Generate and compare multiple solutions to reduce the impacts of natural Earth processes on humans.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3-5</a:t>
                      </a:r>
                      <a:r>
                        <a:rPr b="1" lang="en" sz="800">
                          <a:solidFill>
                            <a:schemeClr val="dk1"/>
                          </a:solidFill>
                          <a:latin typeface="Poppins"/>
                          <a:ea typeface="Poppins"/>
                          <a:cs typeface="Poppins"/>
                          <a:sym typeface="Poppins"/>
                        </a:rPr>
                        <a:t>-ETS1-1. </a:t>
                      </a:r>
                      <a:r>
                        <a:rPr lang="en" sz="800">
                          <a:solidFill>
                            <a:schemeClr val="dk1"/>
                          </a:solidFill>
                          <a:latin typeface="Poppins"/>
                          <a:ea typeface="Poppins"/>
                          <a:cs typeface="Poppins"/>
                          <a:sym typeface="Poppins"/>
                        </a:rPr>
                        <a:t>Define a simple design problem reflecting a need or a want that includes specified criteria and constraints on materials, time, or cost.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3-5</a:t>
                      </a:r>
                      <a:r>
                        <a:rPr b="1" lang="en" sz="800">
                          <a:solidFill>
                            <a:schemeClr val="dk1"/>
                          </a:solidFill>
                          <a:latin typeface="Poppins"/>
                          <a:ea typeface="Poppins"/>
                          <a:cs typeface="Poppins"/>
                          <a:sym typeface="Poppins"/>
                        </a:rPr>
                        <a:t>-ETS1-2. </a:t>
                      </a:r>
                      <a:r>
                        <a:rPr lang="en" sz="800">
                          <a:solidFill>
                            <a:schemeClr val="dk1"/>
                          </a:solidFill>
                          <a:latin typeface="Poppins"/>
                          <a:ea typeface="Poppins"/>
                          <a:cs typeface="Poppins"/>
                          <a:sym typeface="Poppins"/>
                        </a:rPr>
                        <a:t>Generate and compare multiple possible solutions to </a:t>
                      </a:r>
                      <a:r>
                        <a:rPr lang="en" sz="800">
                          <a:solidFill>
                            <a:schemeClr val="dk1"/>
                          </a:solidFill>
                          <a:latin typeface="Poppins"/>
                          <a:ea typeface="Poppins"/>
                          <a:cs typeface="Poppins"/>
                          <a:sym typeface="Poppins"/>
                        </a:rPr>
                        <a:t>a problem based on how well each is likely to meet the criteria and constraints of the problem.</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latin typeface="Poppins"/>
                          <a:ea typeface="Poppins"/>
                          <a:cs typeface="Poppins"/>
                          <a:sym typeface="Poppins"/>
                        </a:rPr>
                        <a:t>Constructing Explanations and Designing Solutions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strike="sngStrike">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Asking Questions and Defining Problems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lnSpc>
                          <a:spcPct val="75000"/>
                        </a:lnSpc>
                        <a:spcBef>
                          <a:spcPts val="0"/>
                        </a:spcBef>
                        <a:spcAft>
                          <a:spcPts val="0"/>
                        </a:spcAft>
                        <a:buNone/>
                      </a:pPr>
                      <a:r>
                        <a:rPr b="1" lang="en" sz="800">
                          <a:solidFill>
                            <a:schemeClr val="dk1"/>
                          </a:solidFill>
                          <a:uFill>
                            <a:noFill/>
                          </a:uFill>
                          <a:latin typeface="Poppins"/>
                          <a:ea typeface="Poppins"/>
                          <a:cs typeface="Poppins"/>
                          <a:sym typeface="Poppins"/>
                          <a:hlinkClick r:id="rId18">
                            <a:extLst>
                              <a:ext uri="{A12FA001-AC4F-418D-AE19-62706E023703}">
                                <ahyp:hlinkClr val="tx"/>
                              </a:ext>
                            </a:extLst>
                          </a:hlinkClick>
                        </a:rPr>
                        <a:t>ESS3.B: </a:t>
                      </a:r>
                      <a:r>
                        <a:rPr lang="en" sz="800">
                          <a:solidFill>
                            <a:schemeClr val="dk1"/>
                          </a:solidFill>
                          <a:uFill>
                            <a:noFill/>
                          </a:uFill>
                          <a:latin typeface="Poppins"/>
                          <a:ea typeface="Poppins"/>
                          <a:cs typeface="Poppins"/>
                          <a:sym typeface="Poppins"/>
                          <a:hlinkClick r:id="rId19">
                            <a:extLst>
                              <a:ext uri="{A12FA001-AC4F-418D-AE19-62706E023703}">
                                <ahyp:hlinkClr val="tx"/>
                              </a:ext>
                            </a:extLst>
                          </a:hlinkClick>
                        </a:rPr>
                        <a:t>Natural Hazards</a:t>
                      </a:r>
                      <a:endParaRPr sz="800">
                        <a:solidFill>
                          <a:schemeClr val="dk1"/>
                        </a:solidFill>
                        <a:latin typeface="Poppins"/>
                        <a:ea typeface="Poppins"/>
                        <a:cs typeface="Poppins"/>
                        <a:sym typeface="Poppins"/>
                      </a:endParaRPr>
                    </a:p>
                    <a:p>
                      <a:pPr indent="0" lvl="0" marL="0" rtl="0" algn="l">
                        <a:lnSpc>
                          <a:spcPct val="75000"/>
                        </a:lnSpc>
                        <a:spcBef>
                          <a:spcPts val="0"/>
                        </a:spcBef>
                        <a:spcAft>
                          <a:spcPts val="0"/>
                        </a:spcAft>
                        <a:buNone/>
                      </a:pPr>
                      <a:r>
                        <a:t/>
                      </a:r>
                      <a:endParaRPr sz="800">
                        <a:solidFill>
                          <a:schemeClr val="dk1"/>
                        </a:solidFill>
                        <a:latin typeface="Poppins"/>
                        <a:ea typeface="Poppins"/>
                        <a:cs typeface="Poppins"/>
                        <a:sym typeface="Poppins"/>
                      </a:endParaRPr>
                    </a:p>
                    <a:p>
                      <a:pPr indent="0" lvl="0" marL="0" rtl="0" algn="l">
                        <a:lnSpc>
                          <a:spcPct val="75000"/>
                        </a:lnSpc>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20">
                            <a:extLst>
                              <a:ext uri="{A12FA001-AC4F-418D-AE19-62706E023703}">
                                <ahyp:hlinkClr val="tx"/>
                              </a:ext>
                            </a:extLst>
                          </a:hlinkClick>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lnSpc>
                          <a:spcPct val="75000"/>
                        </a:lnSpc>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lnSpc>
                          <a:spcPct val="75000"/>
                        </a:lnSpc>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ETS1.B: </a:t>
                      </a:r>
                      <a:r>
                        <a:rPr lang="en" sz="800">
                          <a:solidFill>
                            <a:schemeClr val="dk1"/>
                          </a:solidFill>
                          <a:latin typeface="Poppins"/>
                          <a:ea typeface="Poppins"/>
                          <a:cs typeface="Poppins"/>
                          <a:sym typeface="Poppins"/>
                        </a:rPr>
                        <a:t>Designing Solutions to Engineering Problems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970" name="Google Shape;970;p73"/>
          <p:cNvSpPr/>
          <p:nvPr/>
        </p:nvSpPr>
        <p:spPr>
          <a:xfrm>
            <a:off x="457200" y="298937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2</a:t>
            </a:r>
            <a:endParaRPr b="1" sz="800">
              <a:solidFill>
                <a:schemeClr val="lt1"/>
              </a:solidFill>
              <a:latin typeface="Poppins"/>
              <a:ea typeface="Poppins"/>
              <a:cs typeface="Poppins"/>
              <a:sym typeface="Poppins"/>
            </a:endParaRPr>
          </a:p>
        </p:txBody>
      </p:sp>
      <p:sp>
        <p:nvSpPr>
          <p:cNvPr id="971" name="Google Shape;971;p73"/>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p:txBody>
      </p:sp>
      <p:sp>
        <p:nvSpPr>
          <p:cNvPr id="972" name="Google Shape;972;p73"/>
          <p:cNvSpPr/>
          <p:nvPr/>
        </p:nvSpPr>
        <p:spPr>
          <a:xfrm>
            <a:off x="457200" y="379476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3</a:t>
            </a:r>
            <a:endParaRPr b="1" sz="800">
              <a:solidFill>
                <a:schemeClr val="lt1"/>
              </a:solidFill>
              <a:latin typeface="Poppins"/>
              <a:ea typeface="Poppins"/>
              <a:cs typeface="Poppins"/>
              <a:sym typeface="Poppins"/>
            </a:endParaRPr>
          </a:p>
        </p:txBody>
      </p:sp>
      <p:sp>
        <p:nvSpPr>
          <p:cNvPr id="973" name="Google Shape;973;p7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22"/>
              </a:rPr>
              <a:t>Earth’s Features &amp; Processes </a:t>
            </a:r>
            <a:r>
              <a:rPr lang="en" sz="1200">
                <a:solidFill>
                  <a:schemeClr val="hlink"/>
                </a:solidFill>
                <a:uFill>
                  <a:noFill/>
                </a:uFill>
                <a:latin typeface="Poppins"/>
                <a:ea typeface="Poppins"/>
                <a:cs typeface="Poppins"/>
                <a:sym typeface="Poppins"/>
                <a:hlinkClick r:id="rId23"/>
              </a:rPr>
              <a:t>(Birth of Rocks)</a:t>
            </a:r>
            <a:r>
              <a:rPr b="1" lang="en" sz="1200">
                <a:solidFill>
                  <a:schemeClr val="hlink"/>
                </a:solidFill>
                <a:uFill>
                  <a:noFill/>
                </a:uFill>
                <a:latin typeface="Poppins"/>
                <a:ea typeface="Poppins"/>
                <a:cs typeface="Poppins"/>
                <a:sym typeface="Poppins"/>
                <a:hlinkClick r:id="rId24"/>
              </a:rPr>
              <a:t> </a:t>
            </a:r>
            <a:endParaRPr sz="1200">
              <a:latin typeface="Poppins"/>
              <a:ea typeface="Poppins"/>
              <a:cs typeface="Poppins"/>
              <a:sym typeface="Poppins"/>
            </a:endParaRPr>
          </a:p>
        </p:txBody>
      </p:sp>
      <p:sp>
        <p:nvSpPr>
          <p:cNvPr id="974" name="Google Shape;974;p73"/>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75" name="Google Shape;975;p73"/>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5">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976" name="Google Shape;976;p73"/>
          <p:cNvSpPr/>
          <p:nvPr/>
        </p:nvSpPr>
        <p:spPr>
          <a:xfrm>
            <a:off x="456150" y="469394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6">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977" name="Google Shape;977;p73"/>
          <p:cNvSpPr/>
          <p:nvPr/>
        </p:nvSpPr>
        <p:spPr>
          <a:xfrm>
            <a:off x="457200" y="5614416"/>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5</a:t>
            </a:r>
            <a:endParaRPr b="1" sz="800">
              <a:solidFill>
                <a:schemeClr val="lt1"/>
              </a:solidFill>
              <a:latin typeface="Poppins"/>
              <a:ea typeface="Poppins"/>
              <a:cs typeface="Poppins"/>
              <a:sym typeface="Poppins"/>
            </a:endParaRPr>
          </a:p>
        </p:txBody>
      </p:sp>
      <p:pic>
        <p:nvPicPr>
          <p:cNvPr id="978" name="Google Shape;978;p73"/>
          <p:cNvPicPr preferRelativeResize="0"/>
          <p:nvPr/>
        </p:nvPicPr>
        <p:blipFill rotWithShape="1">
          <a:blip r:embed="rId27">
            <a:alphaModFix/>
          </a:blip>
          <a:srcRect b="1663" l="0" r="0" t="1663"/>
          <a:stretch/>
        </p:blipFill>
        <p:spPr>
          <a:xfrm>
            <a:off x="7953375" y="305775"/>
            <a:ext cx="1647825" cy="209550"/>
          </a:xfrm>
          <a:prstGeom prst="rect">
            <a:avLst/>
          </a:prstGeom>
          <a:noFill/>
          <a:ln>
            <a:noFill/>
          </a:ln>
        </p:spPr>
      </p:pic>
      <p:grpSp>
        <p:nvGrpSpPr>
          <p:cNvPr id="979" name="Google Shape;979;p73"/>
          <p:cNvGrpSpPr/>
          <p:nvPr/>
        </p:nvGrpSpPr>
        <p:grpSpPr>
          <a:xfrm>
            <a:off x="527725" y="667512"/>
            <a:ext cx="1684375" cy="117000"/>
            <a:chOff x="527725" y="667512"/>
            <a:chExt cx="1684375" cy="117000"/>
          </a:xfrm>
        </p:grpSpPr>
        <p:sp>
          <p:nvSpPr>
            <p:cNvPr id="980" name="Google Shape;980;p73"/>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8">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981" name="Google Shape;981;p73"/>
            <p:cNvPicPr preferRelativeResize="0"/>
            <p:nvPr/>
          </p:nvPicPr>
          <p:blipFill rotWithShape="1">
            <a:blip r:embed="rId29">
              <a:alphaModFix/>
            </a:blip>
            <a:srcRect b="0" l="9423" r="9415" t="0"/>
            <a:stretch/>
          </p:blipFill>
          <p:spPr>
            <a:xfrm rot="10800000">
              <a:off x="527725" y="680300"/>
              <a:ext cx="147875" cy="86475"/>
            </a:xfrm>
            <a:prstGeom prst="rect">
              <a:avLst/>
            </a:prstGeom>
            <a:noFill/>
            <a:ln>
              <a:noFill/>
            </a:ln>
          </p:spPr>
        </p:pic>
      </p:grpSp>
      <p:sp>
        <p:nvSpPr>
          <p:cNvPr id="982" name="Google Shape;982;p73"/>
          <p:cNvSpPr txBox="1"/>
          <p:nvPr/>
        </p:nvSpPr>
        <p:spPr>
          <a:xfrm>
            <a:off x="5022175" y="7305375"/>
            <a:ext cx="4425000" cy="307800"/>
          </a:xfrm>
          <a:prstGeom prst="rect">
            <a:avLst/>
          </a:prstGeom>
          <a:noFill/>
          <a:ln>
            <a:noFill/>
          </a:ln>
        </p:spPr>
        <p:txBody>
          <a:bodyPr anchorCtr="0" anchor="t" bIns="91425" lIns="91425" spcFirstLastPara="1" rIns="91425" wrap="square" tIns="91425">
            <a:spAutoFit/>
          </a:bodyPr>
          <a:lstStyle/>
          <a:p>
            <a:pPr indent="0" lvl="0" marL="0" marR="28575" rtl="0" algn="r">
              <a:spcBef>
                <a:spcPts val="0"/>
              </a:spcBef>
              <a:spcAft>
                <a:spcPts val="0"/>
              </a:spcAft>
              <a:buClr>
                <a:schemeClr val="dk1"/>
              </a:buClr>
              <a:buSzPts val="1100"/>
              <a:buFont typeface="Arial"/>
              <a:buNone/>
            </a:pPr>
            <a:r>
              <a:rPr lang="en" sz="800">
                <a:latin typeface="Poppins"/>
                <a:ea typeface="Poppins"/>
                <a:cs typeface="Poppins"/>
                <a:sym typeface="Poppins"/>
              </a:rPr>
              <a:t>⭐</a:t>
            </a:r>
            <a:r>
              <a:rPr lang="en" sz="800">
                <a:solidFill>
                  <a:schemeClr val="dk1"/>
                </a:solidFill>
                <a:latin typeface="Poppins"/>
                <a:ea typeface="Poppins"/>
                <a:cs typeface="Poppins"/>
                <a:sym typeface="Poppins"/>
              </a:rPr>
              <a:t> New or Revised Lesson	See all </a:t>
            </a:r>
            <a:r>
              <a:rPr lang="en" sz="800" u="sng">
                <a:solidFill>
                  <a:schemeClr val="hlink"/>
                </a:solidFill>
                <a:latin typeface="Poppins"/>
                <a:ea typeface="Poppins"/>
                <a:cs typeface="Poppins"/>
                <a:sym typeface="Poppins"/>
                <a:hlinkClick r:id="rId30"/>
              </a:rPr>
              <a:t>Curriculum Updates</a:t>
            </a:r>
            <a:endParaRPr sz="800">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pic>
        <p:nvPicPr>
          <p:cNvPr id="987" name="Google Shape;987;p74"/>
          <p:cNvPicPr preferRelativeResize="0"/>
          <p:nvPr/>
        </p:nvPicPr>
        <p:blipFill rotWithShape="1">
          <a:blip r:embed="rId3">
            <a:alphaModFix/>
          </a:blip>
          <a:srcRect b="0" l="17333" r="33662" t="0"/>
          <a:stretch/>
        </p:blipFill>
        <p:spPr>
          <a:xfrm>
            <a:off x="448050" y="2077200"/>
            <a:ext cx="914400" cy="1049576"/>
          </a:xfrm>
          <a:prstGeom prst="rect">
            <a:avLst/>
          </a:prstGeom>
          <a:noFill/>
          <a:ln>
            <a:noFill/>
          </a:ln>
        </p:spPr>
      </p:pic>
      <p:sp>
        <p:nvSpPr>
          <p:cNvPr id="988" name="Google Shape;988;p74"/>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989" name="Google Shape;989;p7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Physical Science</a:t>
            </a:r>
            <a:endParaRPr sz="1200">
              <a:latin typeface="Poppins"/>
              <a:ea typeface="Poppins"/>
              <a:cs typeface="Poppins"/>
              <a:sym typeface="Poppins"/>
            </a:endParaRPr>
          </a:p>
        </p:txBody>
      </p:sp>
      <p:pic>
        <p:nvPicPr>
          <p:cNvPr id="990" name="Google Shape;990;p74"/>
          <p:cNvPicPr preferRelativeResize="0"/>
          <p:nvPr/>
        </p:nvPicPr>
        <p:blipFill rotWithShape="1">
          <a:blip r:embed="rId4">
            <a:alphaModFix/>
          </a:blip>
          <a:srcRect b="15129" l="0" r="0" t="15122"/>
          <a:stretch/>
        </p:blipFill>
        <p:spPr>
          <a:xfrm>
            <a:off x="448050" y="4393625"/>
            <a:ext cx="982600" cy="792450"/>
          </a:xfrm>
          <a:prstGeom prst="rect">
            <a:avLst/>
          </a:prstGeom>
          <a:noFill/>
          <a:ln>
            <a:noFill/>
          </a:ln>
        </p:spPr>
      </p:pic>
      <p:pic>
        <p:nvPicPr>
          <p:cNvPr id="991" name="Google Shape;991;p74"/>
          <p:cNvPicPr preferRelativeResize="0"/>
          <p:nvPr/>
        </p:nvPicPr>
        <p:blipFill rotWithShape="1">
          <a:blip r:embed="rId5">
            <a:alphaModFix/>
          </a:blip>
          <a:srcRect b="0" l="23216" r="36604" t="0"/>
          <a:stretch/>
        </p:blipFill>
        <p:spPr>
          <a:xfrm>
            <a:off x="448050" y="3113500"/>
            <a:ext cx="914401" cy="1280125"/>
          </a:xfrm>
          <a:prstGeom prst="rect">
            <a:avLst/>
          </a:prstGeom>
          <a:noFill/>
          <a:ln>
            <a:noFill/>
          </a:ln>
        </p:spPr>
      </p:pic>
      <p:pic>
        <p:nvPicPr>
          <p:cNvPr id="992" name="Google Shape;992;p74"/>
          <p:cNvPicPr preferRelativeResize="0"/>
          <p:nvPr/>
        </p:nvPicPr>
        <p:blipFill rotWithShape="1">
          <a:blip r:embed="rId6">
            <a:alphaModFix/>
          </a:blip>
          <a:srcRect b="3985" l="0" r="0" t="3976"/>
          <a:stretch/>
        </p:blipFill>
        <p:spPr>
          <a:xfrm>
            <a:off x="448050" y="5172800"/>
            <a:ext cx="982600" cy="1049575"/>
          </a:xfrm>
          <a:prstGeom prst="rect">
            <a:avLst/>
          </a:prstGeom>
          <a:noFill/>
          <a:ln>
            <a:noFill/>
          </a:ln>
        </p:spPr>
      </p:pic>
      <p:graphicFrame>
        <p:nvGraphicFramePr>
          <p:cNvPr id="993" name="Google Shape;993;p74"/>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2916525"/>
                <a:gridCol w="1379975"/>
                <a:gridCol w="1277750"/>
                <a:gridCol w="1346650"/>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7"/>
                        </a:rPr>
                        <a:t>Pattern Transfer &amp; Technology</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8"/>
                        </a:rPr>
                        <a:t>How do you send a secret code?</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4-PS4-3. </a:t>
                      </a:r>
                      <a:r>
                        <a:rPr lang="en" sz="800">
                          <a:solidFill>
                            <a:schemeClr val="dk1"/>
                          </a:solidFill>
                          <a:highlight>
                            <a:srgbClr val="EAEADF"/>
                          </a:highlight>
                          <a:latin typeface="Poppins"/>
                          <a:ea typeface="Poppins"/>
                          <a:cs typeface="Poppins"/>
                          <a:sym typeface="Poppins"/>
                        </a:rPr>
                        <a:t>Generate and compare multiple solutions that use patterns to transfer information.</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3-5-ETS1-3. </a:t>
                      </a:r>
                      <a:r>
                        <a:rPr lang="en" sz="800">
                          <a:solidFill>
                            <a:schemeClr val="dk1"/>
                          </a:solidFill>
                          <a:highlight>
                            <a:srgbClr val="EAEADF"/>
                          </a:highlight>
                          <a:latin typeface="Poppins"/>
                          <a:ea typeface="Poppins"/>
                          <a:cs typeface="Poppins"/>
                          <a:sym typeface="Poppins"/>
                        </a:rPr>
                        <a:t>Plan and carry out fair tests in which variables are controlled and failure points are considered to identify aspects of a model or prototype that can be improved.</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PS4.C: </a:t>
                      </a:r>
                      <a:r>
                        <a:rPr lang="en" sz="800">
                          <a:solidFill>
                            <a:schemeClr val="dk1"/>
                          </a:solidFill>
                          <a:latin typeface="Poppins"/>
                          <a:ea typeface="Poppins"/>
                          <a:cs typeface="Poppins"/>
                          <a:sym typeface="Poppins"/>
                        </a:rPr>
                        <a:t>Information Technologies and Instrumentation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9">
                            <a:extLst>
                              <a:ext uri="{A12FA001-AC4F-418D-AE19-62706E023703}">
                                <ahyp:hlinkClr val="tx"/>
                              </a:ext>
                            </a:extLst>
                          </a:hlinkClick>
                        </a:rPr>
                        <a:t>Sound, Vibration,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How far can a whisper travel?</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Foundational for 4-PS4-1.</a:t>
                      </a:r>
                      <a:r>
                        <a:rPr lang="en" sz="800">
                          <a:solidFill>
                            <a:schemeClr val="dk1"/>
                          </a:solidFill>
                          <a:highlight>
                            <a:srgbClr val="FFFFFF"/>
                          </a:highlight>
                          <a:latin typeface="Poppins"/>
                          <a:ea typeface="Poppins"/>
                          <a:cs typeface="Poppins"/>
                          <a:sym typeface="Poppins"/>
                        </a:rPr>
                        <a:t> Develop a model of waves to describe patterns in terms of amplitude and wavelength and that waves can cause objects to move.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3-5-ETS1-2. </a:t>
                      </a:r>
                      <a:r>
                        <a:rPr lang="en" sz="800">
                          <a:solidFill>
                            <a:schemeClr val="dk1"/>
                          </a:solidFill>
                          <a:highlight>
                            <a:srgbClr val="FFFFFF"/>
                          </a:highlight>
                          <a:latin typeface="Poppins"/>
                          <a:ea typeface="Poppins"/>
                          <a:cs typeface="Poppins"/>
                          <a:sym typeface="Poppins"/>
                        </a:rPr>
                        <a:t>Generate and compare multiple possible solutions to a problem based on how well each is likely to meet the criteria and constraints of the problem. </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PS4.A: </a:t>
                      </a:r>
                      <a:r>
                        <a:rPr lang="en" sz="800">
                          <a:solidFill>
                            <a:schemeClr val="dk1"/>
                          </a:solidFill>
                          <a:latin typeface="Poppins"/>
                          <a:ea typeface="Poppins"/>
                          <a:cs typeface="Poppins"/>
                          <a:sym typeface="Poppins"/>
                        </a:rPr>
                        <a:t>Wave Properties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0"/>
                        </a:rPr>
                        <a:t>Sound &amp; Vibrations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1"/>
                        </a:rPr>
                        <a:t>What would happen if you screamed in outer space?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Foundational for 4-PS4-1.</a:t>
                      </a:r>
                      <a:r>
                        <a:rPr lang="en" sz="800">
                          <a:solidFill>
                            <a:schemeClr val="dk1"/>
                          </a:solidFill>
                          <a:highlight>
                            <a:srgbClr val="EAEADF"/>
                          </a:highlight>
                          <a:latin typeface="Poppins"/>
                          <a:ea typeface="Poppins"/>
                          <a:cs typeface="Poppins"/>
                          <a:sym typeface="Poppins"/>
                        </a:rPr>
                        <a:t> Develop a model of waves to describe patterns in terms of amplitude and wavelength and that waves can cause objects to move. </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PS4.A: </a:t>
                      </a:r>
                      <a:r>
                        <a:rPr lang="en" sz="800">
                          <a:solidFill>
                            <a:schemeClr val="dk1"/>
                          </a:solidFill>
                          <a:latin typeface="Poppins"/>
                          <a:ea typeface="Poppins"/>
                          <a:cs typeface="Poppins"/>
                          <a:sym typeface="Poppins"/>
                        </a:rPr>
                        <a:t>Wave Properties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2"/>
                        </a:rPr>
                        <a:t>Sound Waves &amp; Wavelength</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Why are some sounds high and some sounds low?</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FFFFFF"/>
                          </a:highlight>
                          <a:latin typeface="Poppins"/>
                          <a:ea typeface="Poppins"/>
                          <a:cs typeface="Poppins"/>
                          <a:sym typeface="Poppins"/>
                        </a:rPr>
                        <a:t>4-PS4-1.</a:t>
                      </a:r>
                      <a:r>
                        <a:rPr lang="en" sz="800">
                          <a:solidFill>
                            <a:schemeClr val="dk1"/>
                          </a:solidFill>
                          <a:highlight>
                            <a:srgbClr val="FFFFFF"/>
                          </a:highlight>
                          <a:latin typeface="Poppins"/>
                          <a:ea typeface="Poppins"/>
                          <a:cs typeface="Poppins"/>
                          <a:sym typeface="Poppins"/>
                        </a:rPr>
                        <a:t> Develop a model of waves to describe patterns in terms of amplitude and wavelength and that waves can cause objects to move. </a:t>
                      </a:r>
                      <a:endParaRPr sz="800">
                        <a:solidFill>
                          <a:schemeClr val="dk1"/>
                        </a:solidFill>
                        <a:highlight>
                          <a:srgbClr val="FFFFF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rgbClr val="FFFF00"/>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PS4.A: </a:t>
                      </a:r>
                      <a:r>
                        <a:rPr lang="en" sz="800">
                          <a:solidFill>
                            <a:schemeClr val="dk1"/>
                          </a:solidFill>
                          <a:latin typeface="Poppins"/>
                          <a:ea typeface="Poppins"/>
                          <a:cs typeface="Poppins"/>
                          <a:sym typeface="Poppins"/>
                        </a:rPr>
                        <a:t>Wave Properties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
        <p:nvSpPr>
          <p:cNvPr id="994" name="Google Shape;994;p74"/>
          <p:cNvSpPr/>
          <p:nvPr/>
        </p:nvSpPr>
        <p:spPr>
          <a:xfrm>
            <a:off x="457200" y="440919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4">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995" name="Google Shape;995;p74"/>
          <p:cNvSpPr/>
          <p:nvPr/>
        </p:nvSpPr>
        <p:spPr>
          <a:xfrm>
            <a:off x="457200" y="3108960"/>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a:t>
            </a: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2</a:t>
            </a:r>
            <a:endParaRPr b="1" sz="800">
              <a:solidFill>
                <a:schemeClr val="lt1"/>
              </a:solidFill>
              <a:latin typeface="Poppins"/>
              <a:ea typeface="Poppins"/>
              <a:cs typeface="Poppins"/>
              <a:sym typeface="Poppins"/>
            </a:endParaRPr>
          </a:p>
        </p:txBody>
      </p:sp>
      <p:sp>
        <p:nvSpPr>
          <p:cNvPr id="996" name="Google Shape;996;p74"/>
          <p:cNvSpPr/>
          <p:nvPr/>
        </p:nvSpPr>
        <p:spPr>
          <a:xfrm>
            <a:off x="457200" y="518464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997" name="Google Shape;997;p74"/>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18">
                  <a:extLst>
                    <a:ext uri="{A12FA001-AC4F-418D-AE19-62706E023703}">
                      <ahyp:hlinkClr val="tx"/>
                    </a:ext>
                  </a:extLst>
                </a:hlinkClick>
              </a:rPr>
              <a:t>Sound, Waves, &amp; Communication </a:t>
            </a:r>
            <a:r>
              <a:rPr lang="en" sz="1200">
                <a:solidFill>
                  <a:schemeClr val="dk1"/>
                </a:solidFill>
                <a:uFill>
                  <a:noFill/>
                </a:uFill>
                <a:latin typeface="Poppins"/>
                <a:ea typeface="Poppins"/>
                <a:cs typeface="Poppins"/>
                <a:sym typeface="Poppins"/>
                <a:hlinkClick r:id="rId19">
                  <a:extLst>
                    <a:ext uri="{A12FA001-AC4F-418D-AE19-62706E023703}">
                      <ahyp:hlinkClr val="tx"/>
                    </a:ext>
                  </a:extLst>
                </a:hlinkClick>
              </a:rPr>
              <a:t>(Waves of Sound)</a:t>
            </a:r>
            <a:endParaRPr b="1">
              <a:latin typeface="Poppins"/>
              <a:ea typeface="Poppins"/>
              <a:cs typeface="Poppins"/>
              <a:sym typeface="Poppins"/>
            </a:endParaRPr>
          </a:p>
        </p:txBody>
      </p:sp>
      <p:sp>
        <p:nvSpPr>
          <p:cNvPr id="998" name="Google Shape;998;p74"/>
          <p:cNvSpPr/>
          <p:nvPr/>
        </p:nvSpPr>
        <p:spPr>
          <a:xfrm>
            <a:off x="457201" y="2075688"/>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a:t>
            </a:r>
            <a:r>
              <a:rPr b="1" lang="en" sz="800">
                <a:solidFill>
                  <a:schemeClr val="lt1"/>
                </a:solidFill>
                <a:uFill>
                  <a:noFill/>
                </a:uFill>
                <a:latin typeface="Poppins"/>
                <a:ea typeface="Poppins"/>
                <a:cs typeface="Poppins"/>
                <a:sym typeface="Poppins"/>
                <a:hlinkClick r:id="rId21">
                  <a:extLst>
                    <a:ext uri="{A12FA001-AC4F-418D-AE19-62706E023703}">
                      <ahyp:hlinkClr val="tx"/>
                    </a:ext>
                  </a:extLst>
                </a:hlinkClick>
              </a:rPr>
              <a:t> 1</a:t>
            </a:r>
            <a:endParaRPr b="1" sz="800">
              <a:solidFill>
                <a:schemeClr val="lt1"/>
              </a:solidFill>
              <a:latin typeface="Poppins"/>
              <a:ea typeface="Poppins"/>
              <a:cs typeface="Poppins"/>
              <a:sym typeface="Poppins"/>
            </a:endParaRPr>
          </a:p>
        </p:txBody>
      </p:sp>
      <p:sp>
        <p:nvSpPr>
          <p:cNvPr id="999" name="Google Shape;999;p74"/>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000" name="Google Shape;1000;p74"/>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2">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1001" name="Google Shape;1001;p74"/>
          <p:cNvSpPr txBox="1"/>
          <p:nvPr/>
        </p:nvSpPr>
        <p:spPr>
          <a:xfrm>
            <a:off x="5623560" y="6949440"/>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t/>
            </a:r>
            <a:endParaRPr sz="800">
              <a:latin typeface="Poppins"/>
              <a:ea typeface="Poppins"/>
              <a:cs typeface="Poppins"/>
              <a:sym typeface="Poppins"/>
            </a:endParaRPr>
          </a:p>
        </p:txBody>
      </p:sp>
      <p:pic>
        <p:nvPicPr>
          <p:cNvPr id="1002" name="Google Shape;1002;p74"/>
          <p:cNvPicPr preferRelativeResize="0"/>
          <p:nvPr/>
        </p:nvPicPr>
        <p:blipFill rotWithShape="1">
          <a:blip r:embed="rId23">
            <a:alphaModFix/>
          </a:blip>
          <a:srcRect b="1663" l="0" r="0" t="1663"/>
          <a:stretch/>
        </p:blipFill>
        <p:spPr>
          <a:xfrm>
            <a:off x="7953375" y="305775"/>
            <a:ext cx="1647825" cy="209550"/>
          </a:xfrm>
          <a:prstGeom prst="rect">
            <a:avLst/>
          </a:prstGeom>
          <a:noFill/>
          <a:ln>
            <a:noFill/>
          </a:ln>
        </p:spPr>
      </p:pic>
      <p:grpSp>
        <p:nvGrpSpPr>
          <p:cNvPr id="1003" name="Google Shape;1003;p74"/>
          <p:cNvGrpSpPr/>
          <p:nvPr/>
        </p:nvGrpSpPr>
        <p:grpSpPr>
          <a:xfrm>
            <a:off x="527725" y="667512"/>
            <a:ext cx="1684375" cy="117000"/>
            <a:chOff x="527725" y="667512"/>
            <a:chExt cx="1684375" cy="117000"/>
          </a:xfrm>
        </p:grpSpPr>
        <p:sp>
          <p:nvSpPr>
            <p:cNvPr id="1004" name="Google Shape;1004;p74"/>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4">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005" name="Google Shape;1005;p74">
              <a:hlinkClick action="ppaction://hlinksldjump" r:id="rId25"/>
            </p:cNvPr>
            <p:cNvPicPr preferRelativeResize="0"/>
            <p:nvPr/>
          </p:nvPicPr>
          <p:blipFill rotWithShape="1">
            <a:blip r:embed="rId26">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pic>
        <p:nvPicPr>
          <p:cNvPr id="1010" name="Google Shape;1010;p75"/>
          <p:cNvPicPr preferRelativeResize="0"/>
          <p:nvPr/>
        </p:nvPicPr>
        <p:blipFill rotWithShape="1">
          <a:blip r:embed="rId3">
            <a:alphaModFix/>
          </a:blip>
          <a:srcRect b="0" l="4979" r="4979" t="0"/>
          <a:stretch/>
        </p:blipFill>
        <p:spPr>
          <a:xfrm>
            <a:off x="468000" y="5442975"/>
            <a:ext cx="1070492" cy="1527475"/>
          </a:xfrm>
          <a:prstGeom prst="rect">
            <a:avLst/>
          </a:prstGeom>
          <a:noFill/>
          <a:ln>
            <a:noFill/>
          </a:ln>
        </p:spPr>
      </p:pic>
      <p:sp>
        <p:nvSpPr>
          <p:cNvPr id="1011" name="Google Shape;1011;p75"/>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12" name="Google Shape;1012;p75"/>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Physical Science</a:t>
            </a:r>
            <a:endParaRPr sz="1200">
              <a:latin typeface="Poppins"/>
              <a:ea typeface="Poppins"/>
              <a:cs typeface="Poppins"/>
              <a:sym typeface="Poppins"/>
            </a:endParaRPr>
          </a:p>
        </p:txBody>
      </p:sp>
      <p:pic>
        <p:nvPicPr>
          <p:cNvPr id="1013" name="Google Shape;1013;p75"/>
          <p:cNvPicPr preferRelativeResize="0"/>
          <p:nvPr/>
        </p:nvPicPr>
        <p:blipFill rotWithShape="1">
          <a:blip r:embed="rId4">
            <a:alphaModFix/>
          </a:blip>
          <a:srcRect b="0" l="45563" r="15016" t="0"/>
          <a:stretch/>
        </p:blipFill>
        <p:spPr>
          <a:xfrm>
            <a:off x="459300" y="4043925"/>
            <a:ext cx="982968" cy="1402574"/>
          </a:xfrm>
          <a:prstGeom prst="rect">
            <a:avLst/>
          </a:prstGeom>
          <a:noFill/>
          <a:ln>
            <a:noFill/>
          </a:ln>
        </p:spPr>
      </p:pic>
      <p:pic>
        <p:nvPicPr>
          <p:cNvPr id="1014" name="Google Shape;1014;p75"/>
          <p:cNvPicPr preferRelativeResize="0"/>
          <p:nvPr/>
        </p:nvPicPr>
        <p:blipFill rotWithShape="1">
          <a:blip r:embed="rId5">
            <a:alphaModFix/>
          </a:blip>
          <a:srcRect b="6956" l="0" r="0" t="6956"/>
          <a:stretch/>
        </p:blipFill>
        <p:spPr>
          <a:xfrm>
            <a:off x="459325" y="3004350"/>
            <a:ext cx="923075" cy="1046134"/>
          </a:xfrm>
          <a:prstGeom prst="rect">
            <a:avLst/>
          </a:prstGeom>
          <a:noFill/>
          <a:ln>
            <a:noFill/>
          </a:ln>
        </p:spPr>
      </p:pic>
      <p:pic>
        <p:nvPicPr>
          <p:cNvPr id="1015" name="Google Shape;1015;p75"/>
          <p:cNvPicPr preferRelativeResize="0"/>
          <p:nvPr/>
        </p:nvPicPr>
        <p:blipFill rotWithShape="1">
          <a:blip r:embed="rId6">
            <a:alphaModFix/>
          </a:blip>
          <a:srcRect b="1974" l="0" r="0" t="25980"/>
          <a:stretch/>
        </p:blipFill>
        <p:spPr>
          <a:xfrm>
            <a:off x="459325" y="2093825"/>
            <a:ext cx="971340" cy="914400"/>
          </a:xfrm>
          <a:prstGeom prst="rect">
            <a:avLst/>
          </a:prstGeom>
          <a:noFill/>
          <a:ln>
            <a:noFill/>
          </a:ln>
        </p:spPr>
      </p:pic>
      <p:graphicFrame>
        <p:nvGraphicFramePr>
          <p:cNvPr id="1016" name="Google Shape;1016;p75"/>
          <p:cNvGraphicFramePr/>
          <p:nvPr/>
        </p:nvGraphicFramePr>
        <p:xfrm>
          <a:off x="467988" y="1606185"/>
          <a:ext cx="3000000" cy="3000000"/>
        </p:xfrm>
        <a:graphic>
          <a:graphicData uri="http://schemas.openxmlformats.org/drawingml/2006/table">
            <a:tbl>
              <a:tblPr>
                <a:noFill/>
                <a:tableStyleId>{35F001AE-25DE-4A0F-B737-F835FF61FC73}</a:tableStyleId>
              </a:tblPr>
              <a:tblGrid>
                <a:gridCol w="914400"/>
                <a:gridCol w="1308700"/>
                <a:gridCol w="2731175"/>
                <a:gridCol w="1370025"/>
                <a:gridCol w="1483350"/>
                <a:gridCol w="1336350"/>
              </a:tblGrid>
              <a:tr h="4674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834275">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7">
                            <a:extLst>
                              <a:ext uri="{A12FA001-AC4F-418D-AE19-62706E023703}">
                                <ahyp:hlinkClr val="tx"/>
                              </a:ext>
                            </a:extLst>
                          </a:hlinkClick>
                        </a:rPr>
                        <a:t>Speed &amp; Energy</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8">
                            <a:extLst>
                              <a:ext uri="{A12FA001-AC4F-418D-AE19-62706E023703}">
                                <ahyp:hlinkClr val="tx"/>
                              </a:ext>
                            </a:extLst>
                          </a:hlinkClick>
                        </a:rPr>
                        <a:t>How is your body similar to a car?</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4-PS3-1. </a:t>
                      </a:r>
                      <a:r>
                        <a:rPr lang="en" sz="800">
                          <a:solidFill>
                            <a:schemeClr val="dk1"/>
                          </a:solidFill>
                          <a:latin typeface="Poppins"/>
                          <a:ea typeface="Poppins"/>
                          <a:cs typeface="Poppins"/>
                          <a:sym typeface="Poppins"/>
                        </a:rPr>
                        <a:t>Use evidence to construct an explanation relating the speed of an object to the energy of that object.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b="1" lang="en" sz="800">
                          <a:solidFill>
                            <a:schemeClr val="dk1"/>
                          </a:solidFill>
                          <a:latin typeface="Poppins"/>
                          <a:ea typeface="Poppins"/>
                          <a:cs typeface="Poppins"/>
                          <a:sym typeface="Poppins"/>
                        </a:rPr>
                        <a:t>PS3.A: </a:t>
                      </a:r>
                      <a:r>
                        <a:rPr lang="en" sz="800">
                          <a:solidFill>
                            <a:schemeClr val="dk1"/>
                          </a:solidFill>
                          <a:latin typeface="Poppins"/>
                          <a:ea typeface="Poppins"/>
                          <a:cs typeface="Poppins"/>
                          <a:sym typeface="Poppins"/>
                        </a:rPr>
                        <a:t>Definitions of Energy</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932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9">
                            <a:extLst>
                              <a:ext uri="{A12FA001-AC4F-418D-AE19-62706E023703}">
                                <ahyp:hlinkClr val="tx"/>
                              </a:ext>
                            </a:extLst>
                          </a:hlinkClick>
                        </a:rPr>
                        <a:t>Gravitational Energy, Speed, &amp; Collisions</a:t>
                      </a:r>
                      <a:endParaRPr b="1" sz="800" strike="sngStrike">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0">
                            <a:extLst>
                              <a:ext uri="{A12FA001-AC4F-418D-AE19-62706E023703}">
                                <ahyp:hlinkClr val="tx"/>
                              </a:ext>
                            </a:extLst>
                          </a:hlinkClick>
                        </a:rPr>
                        <a:t>What makes roller coasters go so fast?</a:t>
                      </a:r>
                      <a:endParaRPr>
                        <a:solidFill>
                          <a:schemeClr val="dk1"/>
                        </a:solidFill>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4-PS3-1. </a:t>
                      </a:r>
                      <a:r>
                        <a:rPr lang="en" sz="800">
                          <a:solidFill>
                            <a:schemeClr val="dk1"/>
                          </a:solidFill>
                          <a:latin typeface="Poppins"/>
                          <a:ea typeface="Poppins"/>
                          <a:cs typeface="Poppins"/>
                          <a:sym typeface="Poppins"/>
                        </a:rPr>
                        <a:t>Use evidence to construct an explanation relating the speed of an object to the energy of that object.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4-PS3-3. </a:t>
                      </a:r>
                      <a:r>
                        <a:rPr lang="en" sz="800">
                          <a:solidFill>
                            <a:schemeClr val="dk1"/>
                          </a:solidFill>
                          <a:latin typeface="Poppins"/>
                          <a:ea typeface="Poppins"/>
                          <a:cs typeface="Poppins"/>
                          <a:sym typeface="Poppins"/>
                        </a:rPr>
                        <a:t>Ask questions and predict outcomes about the changes in energy that occur when objects collide.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PS3.A: </a:t>
                      </a:r>
                      <a:r>
                        <a:rPr lang="en" sz="800">
                          <a:solidFill>
                            <a:schemeClr val="dk1"/>
                          </a:solidFill>
                          <a:latin typeface="Poppins"/>
                          <a:ea typeface="Poppins"/>
                          <a:cs typeface="Poppins"/>
                          <a:sym typeface="Poppins"/>
                        </a:rPr>
                        <a:t>Definitions of Energy</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PS3.B: </a:t>
                      </a:r>
                      <a:r>
                        <a:rPr lang="en" sz="800">
                          <a:solidFill>
                            <a:schemeClr val="dk1"/>
                          </a:solidFill>
                          <a:latin typeface="Poppins"/>
                          <a:ea typeface="Poppins"/>
                          <a:cs typeface="Poppins"/>
                          <a:sym typeface="Poppins"/>
                        </a:rPr>
                        <a:t>Conservation of Energy and Energy Transfer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3438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36709"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11">
                            <a:extLst>
                              <a:ext uri="{A12FA001-AC4F-418D-AE19-62706E023703}">
                                <ahyp:hlinkClr val="tx"/>
                              </a:ext>
                            </a:extLst>
                          </a:hlinkClick>
                        </a:rPr>
                        <a:t>Collisions &amp; Energy Transfer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2">
                            <a:extLst>
                              <a:ext uri="{A12FA001-AC4F-418D-AE19-62706E023703}">
                                <ahyp:hlinkClr val="tx"/>
                              </a:ext>
                            </a:extLst>
                          </a:hlinkClick>
                        </a:rPr>
                        <a:t>How can marbles save the world?</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4-PS3-3. </a:t>
                      </a:r>
                      <a:r>
                        <a:rPr lang="en" sz="800">
                          <a:solidFill>
                            <a:schemeClr val="dk1"/>
                          </a:solidFill>
                          <a:latin typeface="Poppins"/>
                          <a:ea typeface="Poppins"/>
                          <a:cs typeface="Poppins"/>
                          <a:sym typeface="Poppins"/>
                        </a:rPr>
                        <a:t>Ask questions and predict outcomes about the changes in energy that occur when objects collide.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Asking Questions and Defining Problems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PS3.A: </a:t>
                      </a:r>
                      <a:r>
                        <a:rPr lang="en" sz="800">
                          <a:solidFill>
                            <a:schemeClr val="dk1"/>
                          </a:solidFill>
                          <a:latin typeface="Poppins"/>
                          <a:ea typeface="Poppins"/>
                          <a:cs typeface="Poppins"/>
                          <a:sym typeface="Poppins"/>
                        </a:rPr>
                        <a:t>Definitions of Energy</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PS3.B: </a:t>
                      </a:r>
                      <a:r>
                        <a:rPr lang="en" sz="800">
                          <a:solidFill>
                            <a:schemeClr val="dk1"/>
                          </a:solidFill>
                          <a:latin typeface="Poppins"/>
                          <a:ea typeface="Poppins"/>
                          <a:cs typeface="Poppins"/>
                          <a:sym typeface="Poppins"/>
                        </a:rPr>
                        <a:t>Conservation of Energy and Energy Transfer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PS3.C: </a:t>
                      </a:r>
                      <a:r>
                        <a:rPr lang="en" sz="800">
                          <a:solidFill>
                            <a:schemeClr val="dk1"/>
                          </a:solidFill>
                          <a:latin typeface="Poppins"/>
                          <a:ea typeface="Poppins"/>
                          <a:cs typeface="Poppins"/>
                          <a:sym typeface="Poppins"/>
                        </a:rPr>
                        <a:t>Relationship Between Energy and Forces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3438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13">
                            <a:extLst>
                              <a:ext uri="{A12FA001-AC4F-418D-AE19-62706E023703}">
                                <ahyp:hlinkClr val="tx"/>
                              </a:ext>
                            </a:extLst>
                          </a:hlinkClick>
                        </a:rPr>
                        <a:t>Energy Transfer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Could you knock down a building using only dominoes?</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4-PS3-4. </a:t>
                      </a:r>
                      <a:r>
                        <a:rPr lang="en" sz="800">
                          <a:solidFill>
                            <a:schemeClr val="dk1"/>
                          </a:solidFill>
                          <a:latin typeface="Poppins"/>
                          <a:ea typeface="Poppins"/>
                          <a:cs typeface="Poppins"/>
                          <a:sym typeface="Poppins"/>
                        </a:rPr>
                        <a:t>Apply scientific ideas to design, test, and refine a device that converts energy from one form to another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3-5-ETS1-1. </a:t>
                      </a:r>
                      <a:r>
                        <a:rPr lang="en" sz="800">
                          <a:solidFill>
                            <a:schemeClr val="dk1"/>
                          </a:solidFill>
                          <a:latin typeface="Poppins"/>
                          <a:ea typeface="Poppins"/>
                          <a:cs typeface="Poppins"/>
                          <a:sym typeface="Poppins"/>
                        </a:rPr>
                        <a:t>Define a simple design problem reflecting a need or a want that includes specified criteria for success and constraints on materials, time, or cost.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PS3.B: </a:t>
                      </a:r>
                      <a:r>
                        <a:rPr lang="en" sz="800">
                          <a:solidFill>
                            <a:schemeClr val="dk1"/>
                          </a:solidFill>
                          <a:latin typeface="Poppins"/>
                          <a:ea typeface="Poppins"/>
                          <a:cs typeface="Poppins"/>
                          <a:sym typeface="Poppins"/>
                        </a:rPr>
                        <a:t>Conservation of Energy and Energy Transfer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PS3.C: </a:t>
                      </a:r>
                      <a:r>
                        <a:rPr lang="en" sz="800">
                          <a:solidFill>
                            <a:schemeClr val="dk1"/>
                          </a:solidFill>
                          <a:latin typeface="Poppins"/>
                          <a:ea typeface="Poppins"/>
                          <a:cs typeface="Poppins"/>
                          <a:sym typeface="Poppins"/>
                        </a:rPr>
                        <a:t>Relationship Between Energy and Forces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r h="464100">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1017" name="Google Shape;1017;p75"/>
          <p:cNvSpPr/>
          <p:nvPr/>
        </p:nvSpPr>
        <p:spPr>
          <a:xfrm>
            <a:off x="457200" y="3008176"/>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5">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1018" name="Google Shape;1018;p75"/>
          <p:cNvSpPr/>
          <p:nvPr/>
        </p:nvSpPr>
        <p:spPr>
          <a:xfrm>
            <a:off x="466951" y="2093819"/>
            <a:ext cx="6879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6">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1019" name="Google Shape;1019;p75"/>
          <p:cNvSpPr/>
          <p:nvPr/>
        </p:nvSpPr>
        <p:spPr>
          <a:xfrm>
            <a:off x="468000" y="4050467"/>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1020" name="Google Shape;1020;p75"/>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18">
                  <a:extLst>
                    <a:ext uri="{A12FA001-AC4F-418D-AE19-62706E023703}">
                      <ahyp:hlinkClr val="tx"/>
                    </a:ext>
                  </a:extLst>
                </a:hlinkClick>
              </a:rPr>
              <a:t>Energy &amp;  Energy Transfer </a:t>
            </a:r>
            <a:r>
              <a:rPr lang="en" sz="1200">
                <a:solidFill>
                  <a:schemeClr val="dk1"/>
                </a:solidFill>
                <a:uFill>
                  <a:noFill/>
                </a:uFill>
                <a:latin typeface="Poppins"/>
                <a:ea typeface="Poppins"/>
                <a:cs typeface="Poppins"/>
                <a:sym typeface="Poppins"/>
                <a:hlinkClick r:id="rId19">
                  <a:extLst>
                    <a:ext uri="{A12FA001-AC4F-418D-AE19-62706E023703}">
                      <ahyp:hlinkClr val="tx"/>
                    </a:ext>
                  </a:extLst>
                </a:hlinkClick>
              </a:rPr>
              <a:t>(Energizing Everything)</a:t>
            </a:r>
            <a:r>
              <a:rPr lang="en" sz="1200">
                <a:solidFill>
                  <a:schemeClr val="dk1"/>
                </a:solidFill>
                <a:latin typeface="Poppins"/>
                <a:ea typeface="Poppins"/>
                <a:cs typeface="Poppins"/>
                <a:sym typeface="Poppins"/>
              </a:rPr>
              <a:t> • Page 1 of 2</a:t>
            </a:r>
            <a:endParaRPr sz="1200">
              <a:solidFill>
                <a:schemeClr val="dk1"/>
              </a:solidFill>
              <a:latin typeface="Poppins"/>
              <a:ea typeface="Poppins"/>
              <a:cs typeface="Poppins"/>
              <a:sym typeface="Poppins"/>
            </a:endParaRPr>
          </a:p>
        </p:txBody>
      </p:sp>
      <p:sp>
        <p:nvSpPr>
          <p:cNvPr id="1021" name="Google Shape;1021;p75"/>
          <p:cNvSpPr/>
          <p:nvPr/>
        </p:nvSpPr>
        <p:spPr>
          <a:xfrm>
            <a:off x="468000" y="5446505"/>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1022" name="Google Shape;1022;p75"/>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023" name="Google Shape;1023;p75"/>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1">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1024" name="Google Shape;1024;p75"/>
          <p:cNvPicPr preferRelativeResize="0"/>
          <p:nvPr/>
        </p:nvPicPr>
        <p:blipFill rotWithShape="1">
          <a:blip r:embed="rId22">
            <a:alphaModFix/>
          </a:blip>
          <a:srcRect b="1663" l="0" r="0" t="1663"/>
          <a:stretch/>
        </p:blipFill>
        <p:spPr>
          <a:xfrm>
            <a:off x="7953375" y="305775"/>
            <a:ext cx="1647825" cy="209550"/>
          </a:xfrm>
          <a:prstGeom prst="rect">
            <a:avLst/>
          </a:prstGeom>
          <a:noFill/>
          <a:ln>
            <a:noFill/>
          </a:ln>
        </p:spPr>
      </p:pic>
      <p:grpSp>
        <p:nvGrpSpPr>
          <p:cNvPr id="1025" name="Google Shape;1025;p75"/>
          <p:cNvGrpSpPr/>
          <p:nvPr/>
        </p:nvGrpSpPr>
        <p:grpSpPr>
          <a:xfrm>
            <a:off x="527725" y="667512"/>
            <a:ext cx="1684375" cy="117000"/>
            <a:chOff x="527725" y="667512"/>
            <a:chExt cx="1684375" cy="117000"/>
          </a:xfrm>
        </p:grpSpPr>
        <p:sp>
          <p:nvSpPr>
            <p:cNvPr id="1026" name="Google Shape;1026;p75"/>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3">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027" name="Google Shape;1027;p75"/>
            <p:cNvPicPr preferRelativeResize="0"/>
            <p:nvPr/>
          </p:nvPicPr>
          <p:blipFill rotWithShape="1">
            <a:blip r:embed="rId24">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sp>
        <p:nvSpPr>
          <p:cNvPr id="1032" name="Google Shape;1032;p76"/>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33" name="Google Shape;1033;p76"/>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Physical Science</a:t>
            </a:r>
            <a:endParaRPr sz="1200">
              <a:latin typeface="Poppins"/>
              <a:ea typeface="Poppins"/>
              <a:cs typeface="Poppins"/>
              <a:sym typeface="Poppins"/>
            </a:endParaRPr>
          </a:p>
        </p:txBody>
      </p:sp>
      <p:pic>
        <p:nvPicPr>
          <p:cNvPr id="1034" name="Google Shape;1034;p76"/>
          <p:cNvPicPr preferRelativeResize="0"/>
          <p:nvPr/>
        </p:nvPicPr>
        <p:blipFill rotWithShape="1">
          <a:blip r:embed="rId3">
            <a:alphaModFix/>
          </a:blip>
          <a:srcRect b="0" l="37831" r="37828" t="0"/>
          <a:stretch/>
        </p:blipFill>
        <p:spPr>
          <a:xfrm>
            <a:off x="457200" y="2075700"/>
            <a:ext cx="985128" cy="2276551"/>
          </a:xfrm>
          <a:prstGeom prst="rect">
            <a:avLst/>
          </a:prstGeom>
          <a:noFill/>
          <a:ln>
            <a:noFill/>
          </a:ln>
        </p:spPr>
      </p:pic>
      <p:graphicFrame>
        <p:nvGraphicFramePr>
          <p:cNvPr id="1035" name="Google Shape;1035;p76"/>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232500"/>
                <a:gridCol w="3064100"/>
                <a:gridCol w="1308600"/>
                <a:gridCol w="1272800"/>
                <a:gridCol w="1351600"/>
              </a:tblGrid>
              <a:tr h="4666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2275050">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4">
                            <a:extLst>
                              <a:ext uri="{A12FA001-AC4F-418D-AE19-62706E023703}">
                                <ahyp:hlinkClr val="tx"/>
                              </a:ext>
                            </a:extLst>
                          </a:hlinkClick>
                        </a:rPr>
                        <a:t>Energy Transfer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5">
                            <a:extLst>
                              <a:ext uri="{A12FA001-AC4F-418D-AE19-62706E023703}">
                                <ahyp:hlinkClr val="tx"/>
                              </a:ext>
                            </a:extLst>
                          </a:hlinkClick>
                        </a:rPr>
                        <a:t>Can you build a chain reaction machine?</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4-PS3-4. </a:t>
                      </a:r>
                      <a:r>
                        <a:rPr lang="en" sz="800">
                          <a:solidFill>
                            <a:schemeClr val="dk1"/>
                          </a:solidFill>
                          <a:latin typeface="Poppins"/>
                          <a:ea typeface="Poppins"/>
                          <a:cs typeface="Poppins"/>
                          <a:sym typeface="Poppins"/>
                        </a:rPr>
                        <a:t>Apply scientific ideas to design, test, and refine a device that converts energy from one form to another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3-5-ETS1-1. </a:t>
                      </a:r>
                      <a:r>
                        <a:rPr lang="en" sz="800">
                          <a:solidFill>
                            <a:schemeClr val="dk1"/>
                          </a:solidFill>
                          <a:latin typeface="Poppins"/>
                          <a:ea typeface="Poppins"/>
                          <a:cs typeface="Poppins"/>
                          <a:sym typeface="Poppins"/>
                        </a:rPr>
                        <a:t>Define a simple design problem reflecting a need or a want that includes specified criteria for success and constraints on materials, time, or cost.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3-5-ETS1-2. </a:t>
                      </a:r>
                      <a:r>
                        <a:rPr lang="en" sz="800">
                          <a:solidFill>
                            <a:schemeClr val="dk1"/>
                          </a:solidFill>
                          <a:latin typeface="Poppins"/>
                          <a:ea typeface="Poppins"/>
                          <a:cs typeface="Poppins"/>
                          <a:sym typeface="Poppins"/>
                        </a:rPr>
                        <a:t>Generate and compare multiple possible solutions to a problem based on how well each is likely to meet the criteria and constraints of the problem.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3-5-ETS1-3. </a:t>
                      </a:r>
                      <a:r>
                        <a:rPr lang="en" sz="800">
                          <a:solidFill>
                            <a:schemeClr val="dk1"/>
                          </a:solidFill>
                          <a:latin typeface="Poppins"/>
                          <a:ea typeface="Poppins"/>
                          <a:cs typeface="Poppins"/>
                          <a:sym typeface="Poppins"/>
                        </a:rPr>
                        <a:t>Plan and carry out fair tests in which variables are controlled and failure points are considered to identify aspects of a model or prototype that can be improved.</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PS3.A: </a:t>
                      </a:r>
                      <a:r>
                        <a:rPr lang="en" sz="800">
                          <a:solidFill>
                            <a:schemeClr val="dk1"/>
                          </a:solidFill>
                          <a:latin typeface="Poppins"/>
                          <a:ea typeface="Poppins"/>
                          <a:cs typeface="Poppins"/>
                          <a:sym typeface="Poppins"/>
                        </a:rPr>
                        <a:t>Definitions of Energy</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PS3.C: </a:t>
                      </a:r>
                      <a:r>
                        <a:rPr lang="en" sz="800">
                          <a:solidFill>
                            <a:schemeClr val="dk1"/>
                          </a:solidFill>
                          <a:latin typeface="Poppins"/>
                          <a:ea typeface="Poppins"/>
                          <a:cs typeface="Poppins"/>
                          <a:sym typeface="Poppins"/>
                        </a:rPr>
                        <a:t>Relationship Between Energy and Forces</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036" name="Google Shape;1036;p76"/>
          <p:cNvSpPr/>
          <p:nvPr/>
        </p:nvSpPr>
        <p:spPr>
          <a:xfrm>
            <a:off x="457201" y="2075694"/>
            <a:ext cx="6879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6">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sp>
        <p:nvSpPr>
          <p:cNvPr id="1037" name="Google Shape;1037;p76"/>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7">
                  <a:extLst>
                    <a:ext uri="{A12FA001-AC4F-418D-AE19-62706E023703}">
                      <ahyp:hlinkClr val="tx"/>
                    </a:ext>
                  </a:extLst>
                </a:hlinkClick>
              </a:rPr>
              <a:t>Energy &amp;  Energy Transfer </a:t>
            </a:r>
            <a:r>
              <a:rPr lang="en" sz="1200">
                <a:solidFill>
                  <a:schemeClr val="dk1"/>
                </a:solidFill>
                <a:uFill>
                  <a:noFill/>
                </a:uFill>
                <a:latin typeface="Poppins"/>
                <a:ea typeface="Poppins"/>
                <a:cs typeface="Poppins"/>
                <a:sym typeface="Poppins"/>
                <a:hlinkClick r:id="rId8">
                  <a:extLst>
                    <a:ext uri="{A12FA001-AC4F-418D-AE19-62706E023703}">
                      <ahyp:hlinkClr val="tx"/>
                    </a:ext>
                  </a:extLst>
                </a:hlinkClick>
              </a:rPr>
              <a:t>(Energizing Everything)</a:t>
            </a:r>
            <a:r>
              <a:rPr lang="en" sz="1200">
                <a:latin typeface="Poppins"/>
                <a:ea typeface="Poppins"/>
                <a:cs typeface="Poppins"/>
                <a:sym typeface="Poppins"/>
              </a:rPr>
              <a:t> • Page 2 of 2</a:t>
            </a:r>
            <a:endParaRPr sz="1200">
              <a:latin typeface="Poppins"/>
              <a:ea typeface="Poppins"/>
              <a:cs typeface="Poppins"/>
              <a:sym typeface="Poppins"/>
            </a:endParaRPr>
          </a:p>
        </p:txBody>
      </p:sp>
      <p:sp>
        <p:nvSpPr>
          <p:cNvPr id="1038" name="Google Shape;1038;p76"/>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9">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1039" name="Google Shape;1039;p76"/>
          <p:cNvPicPr preferRelativeResize="0"/>
          <p:nvPr/>
        </p:nvPicPr>
        <p:blipFill rotWithShape="1">
          <a:blip r:embed="rId10">
            <a:alphaModFix/>
          </a:blip>
          <a:srcRect b="1663" l="0" r="0" t="1663"/>
          <a:stretch/>
        </p:blipFill>
        <p:spPr>
          <a:xfrm>
            <a:off x="7953375" y="305775"/>
            <a:ext cx="1647825" cy="209550"/>
          </a:xfrm>
          <a:prstGeom prst="rect">
            <a:avLst/>
          </a:prstGeom>
          <a:noFill/>
          <a:ln>
            <a:noFill/>
          </a:ln>
        </p:spPr>
      </p:pic>
      <p:grpSp>
        <p:nvGrpSpPr>
          <p:cNvPr id="1040" name="Google Shape;1040;p76"/>
          <p:cNvGrpSpPr/>
          <p:nvPr/>
        </p:nvGrpSpPr>
        <p:grpSpPr>
          <a:xfrm>
            <a:off x="527725" y="667512"/>
            <a:ext cx="1684375" cy="117000"/>
            <a:chOff x="527725" y="667512"/>
            <a:chExt cx="1684375" cy="117000"/>
          </a:xfrm>
        </p:grpSpPr>
        <p:sp>
          <p:nvSpPr>
            <p:cNvPr id="1041" name="Google Shape;1041;p76"/>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1">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042" name="Google Shape;1042;p76"/>
            <p:cNvPicPr preferRelativeResize="0"/>
            <p:nvPr/>
          </p:nvPicPr>
          <p:blipFill rotWithShape="1">
            <a:blip r:embed="rId12">
              <a:alphaModFix/>
            </a:blip>
            <a:srcRect b="0" l="9423" r="9415" t="0"/>
            <a:stretch/>
          </p:blipFill>
          <p:spPr>
            <a:xfrm rot="10800000">
              <a:off x="527725" y="680300"/>
              <a:ext cx="147875" cy="86475"/>
            </a:xfrm>
            <a:prstGeom prst="rect">
              <a:avLst/>
            </a:prstGeom>
            <a:noFill/>
            <a:ln>
              <a:noFill/>
            </a:ln>
          </p:spPr>
        </p:pic>
      </p:grpSp>
      <p:sp>
        <p:nvSpPr>
          <p:cNvPr id="1043" name="Google Shape;1043;p76"/>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pic>
        <p:nvPicPr>
          <p:cNvPr id="1048" name="Google Shape;1048;p77"/>
          <p:cNvPicPr preferRelativeResize="0"/>
          <p:nvPr/>
        </p:nvPicPr>
        <p:blipFill rotWithShape="1">
          <a:blip r:embed="rId3">
            <a:alphaModFix/>
          </a:blip>
          <a:srcRect b="0" l="52983" r="22161" t="0"/>
          <a:stretch/>
        </p:blipFill>
        <p:spPr>
          <a:xfrm>
            <a:off x="457200" y="3311600"/>
            <a:ext cx="914400" cy="2069304"/>
          </a:xfrm>
          <a:prstGeom prst="rect">
            <a:avLst/>
          </a:prstGeom>
          <a:noFill/>
          <a:ln>
            <a:noFill/>
          </a:ln>
        </p:spPr>
      </p:pic>
      <p:pic>
        <p:nvPicPr>
          <p:cNvPr id="1049" name="Google Shape;1049;p77"/>
          <p:cNvPicPr preferRelativeResize="0"/>
          <p:nvPr/>
        </p:nvPicPr>
        <p:blipFill rotWithShape="1">
          <a:blip r:embed="rId4">
            <a:alphaModFix/>
          </a:blip>
          <a:srcRect b="4111" l="0" r="0" t="4120"/>
          <a:stretch/>
        </p:blipFill>
        <p:spPr>
          <a:xfrm>
            <a:off x="457199" y="5354200"/>
            <a:ext cx="982569" cy="1036275"/>
          </a:xfrm>
          <a:prstGeom prst="rect">
            <a:avLst/>
          </a:prstGeom>
          <a:noFill/>
          <a:ln>
            <a:noFill/>
          </a:ln>
        </p:spPr>
      </p:pic>
      <p:sp>
        <p:nvSpPr>
          <p:cNvPr id="1050" name="Google Shape;1050;p77"/>
          <p:cNvSpPr/>
          <p:nvPr/>
        </p:nvSpPr>
        <p:spPr>
          <a:xfrm>
            <a:off x="0" y="0"/>
            <a:ext cx="10080000" cy="914400"/>
          </a:xfrm>
          <a:prstGeom prst="rect">
            <a:avLst/>
          </a:prstGeom>
          <a:solidFill>
            <a:srgbClr val="4999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51" name="Google Shape;1051;p77"/>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4th Grade • Physical Science</a:t>
            </a:r>
            <a:endParaRPr sz="1200">
              <a:latin typeface="Poppins"/>
              <a:ea typeface="Poppins"/>
              <a:cs typeface="Poppins"/>
              <a:sym typeface="Poppins"/>
            </a:endParaRPr>
          </a:p>
        </p:txBody>
      </p:sp>
      <p:sp>
        <p:nvSpPr>
          <p:cNvPr id="1052" name="Google Shape;1052;p77"/>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5"/>
              </a:rPr>
              <a:t>Electricity, Light, &amp; Heat </a:t>
            </a:r>
            <a:r>
              <a:rPr lang="en" sz="1200">
                <a:solidFill>
                  <a:schemeClr val="hlink"/>
                </a:solidFill>
                <a:uFill>
                  <a:noFill/>
                </a:uFill>
                <a:latin typeface="Poppins"/>
                <a:ea typeface="Poppins"/>
                <a:cs typeface="Poppins"/>
                <a:sym typeface="Poppins"/>
                <a:hlinkClick r:id="rId6"/>
              </a:rPr>
              <a:t>(Electricity, Light &amp; Heat)</a:t>
            </a:r>
            <a:endParaRPr sz="1200">
              <a:latin typeface="Poppins"/>
              <a:ea typeface="Poppins"/>
              <a:cs typeface="Poppins"/>
              <a:sym typeface="Poppins"/>
            </a:endParaRPr>
          </a:p>
        </p:txBody>
      </p:sp>
      <p:sp>
        <p:nvSpPr>
          <p:cNvPr id="1053" name="Google Shape;1053;p77"/>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7">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1054" name="Google Shape;1054;p77"/>
          <p:cNvPicPr preferRelativeResize="0"/>
          <p:nvPr/>
        </p:nvPicPr>
        <p:blipFill rotWithShape="1">
          <a:blip r:embed="rId8">
            <a:alphaModFix/>
          </a:blip>
          <a:srcRect b="1663" l="0" r="0" t="1663"/>
          <a:stretch/>
        </p:blipFill>
        <p:spPr>
          <a:xfrm>
            <a:off x="7953375" y="305775"/>
            <a:ext cx="1647825" cy="209550"/>
          </a:xfrm>
          <a:prstGeom prst="rect">
            <a:avLst/>
          </a:prstGeom>
          <a:noFill/>
          <a:ln>
            <a:noFill/>
          </a:ln>
        </p:spPr>
      </p:pic>
      <p:grpSp>
        <p:nvGrpSpPr>
          <p:cNvPr id="1055" name="Google Shape;1055;p77"/>
          <p:cNvGrpSpPr/>
          <p:nvPr/>
        </p:nvGrpSpPr>
        <p:grpSpPr>
          <a:xfrm>
            <a:off x="527725" y="667512"/>
            <a:ext cx="1684375" cy="117000"/>
            <a:chOff x="527725" y="667512"/>
            <a:chExt cx="1684375" cy="117000"/>
          </a:xfrm>
        </p:grpSpPr>
        <p:sp>
          <p:nvSpPr>
            <p:cNvPr id="1056" name="Google Shape;1056;p77"/>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9">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057" name="Google Shape;1057;p77"/>
            <p:cNvPicPr preferRelativeResize="0"/>
            <p:nvPr/>
          </p:nvPicPr>
          <p:blipFill rotWithShape="1">
            <a:blip r:embed="rId10">
              <a:alphaModFix/>
            </a:blip>
            <a:srcRect b="0" l="9423" r="9415" t="0"/>
            <a:stretch/>
          </p:blipFill>
          <p:spPr>
            <a:xfrm rot="10800000">
              <a:off x="527725" y="680300"/>
              <a:ext cx="147875" cy="86475"/>
            </a:xfrm>
            <a:prstGeom prst="rect">
              <a:avLst/>
            </a:prstGeom>
            <a:noFill/>
            <a:ln>
              <a:noFill/>
            </a:ln>
          </p:spPr>
        </p:pic>
      </p:grpSp>
      <p:pic>
        <p:nvPicPr>
          <p:cNvPr id="1058" name="Google Shape;1058;p77"/>
          <p:cNvPicPr preferRelativeResize="0"/>
          <p:nvPr/>
        </p:nvPicPr>
        <p:blipFill rotWithShape="1">
          <a:blip r:embed="rId11">
            <a:alphaModFix/>
          </a:blip>
          <a:srcRect b="17157" l="0" r="0" t="0"/>
          <a:stretch/>
        </p:blipFill>
        <p:spPr>
          <a:xfrm>
            <a:off x="457200" y="2077200"/>
            <a:ext cx="1647824" cy="1283227"/>
          </a:xfrm>
          <a:prstGeom prst="rect">
            <a:avLst/>
          </a:prstGeom>
          <a:noFill/>
          <a:ln>
            <a:noFill/>
          </a:ln>
        </p:spPr>
      </p:pic>
      <p:graphicFrame>
        <p:nvGraphicFramePr>
          <p:cNvPr id="1059" name="Google Shape;1059;p77"/>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232500"/>
                <a:gridCol w="3064100"/>
                <a:gridCol w="1308600"/>
                <a:gridCol w="1272800"/>
                <a:gridCol w="1351600"/>
              </a:tblGrid>
              <a:tr h="6015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280625">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2"/>
                        </a:rPr>
                        <a:t>Renewable Energy &amp; Natural Resources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What’s the best way to light up a city?</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4-ESS3-1. </a:t>
                      </a:r>
                      <a:r>
                        <a:rPr lang="en" sz="800">
                          <a:solidFill>
                            <a:schemeClr val="dk1"/>
                          </a:solidFill>
                          <a:latin typeface="Poppins"/>
                          <a:ea typeface="Poppins"/>
                          <a:cs typeface="Poppins"/>
                          <a:sym typeface="Poppins"/>
                        </a:rPr>
                        <a:t>Obtain and combine information to describe that energy and fuels are derived from natural resources and their uses affect the environment.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Obtaining, Evaluating, and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Communicating Information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Using Mathematics and Computational Thinking</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ESS3.A: </a:t>
                      </a:r>
                      <a:r>
                        <a:rPr lang="en" sz="800">
                          <a:solidFill>
                            <a:schemeClr val="dk1"/>
                          </a:solidFill>
                          <a:latin typeface="Poppins"/>
                          <a:ea typeface="Poppins"/>
                          <a:cs typeface="Poppins"/>
                          <a:sym typeface="Poppins"/>
                        </a:rPr>
                        <a:t>Natural Resources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2782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3"/>
                        </a:rPr>
                        <a:t>Electrical Energy</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What if there were no electricity?</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4-PS3-2.</a:t>
                      </a:r>
                      <a:r>
                        <a:rPr lang="en" sz="800">
                          <a:solidFill>
                            <a:schemeClr val="dk1"/>
                          </a:solidFill>
                          <a:latin typeface="Poppins"/>
                          <a:ea typeface="Poppins"/>
                          <a:cs typeface="Poppins"/>
                          <a:sym typeface="Poppins"/>
                        </a:rPr>
                        <a:t> Make observations to provide evidence that energy can be transferred from place to place by sound, light, heat, and electric currents.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4-PS3-4. </a:t>
                      </a:r>
                      <a:r>
                        <a:rPr lang="en" sz="800">
                          <a:solidFill>
                            <a:schemeClr val="dk1"/>
                          </a:solidFill>
                          <a:latin typeface="Poppins"/>
                          <a:ea typeface="Poppins"/>
                          <a:cs typeface="Poppins"/>
                          <a:sym typeface="Poppins"/>
                        </a:rPr>
                        <a:t>Apply scientific ideas to design, test, and refine a device that converts energy from one form to another.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3-5-ETS1-1. </a:t>
                      </a:r>
                      <a:r>
                        <a:rPr lang="en" sz="800">
                          <a:solidFill>
                            <a:schemeClr val="dk1"/>
                          </a:solidFill>
                          <a:latin typeface="Poppins"/>
                          <a:ea typeface="Poppins"/>
                          <a:cs typeface="Poppins"/>
                          <a:sym typeface="Poppins"/>
                        </a:rPr>
                        <a:t>Define a simple design problem reflecting a need or a want that includes specified criteria for success and constraints on materials, time, or cost.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PS3.D: </a:t>
                      </a:r>
                      <a:r>
                        <a:rPr lang="en" sz="800">
                          <a:solidFill>
                            <a:schemeClr val="dk1"/>
                          </a:solidFill>
                          <a:latin typeface="Poppins"/>
                          <a:ea typeface="Poppins"/>
                          <a:cs typeface="Poppins"/>
                          <a:sym typeface="Poppins"/>
                        </a:rPr>
                        <a:t>Energy in Chemical Processes and Everyday Life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ETS1.C: </a:t>
                      </a:r>
                      <a:r>
                        <a:rPr lang="en" sz="800">
                          <a:solidFill>
                            <a:schemeClr val="dk1"/>
                          </a:solidFill>
                          <a:latin typeface="Poppins"/>
                          <a:ea typeface="Poppins"/>
                          <a:cs typeface="Poppins"/>
                          <a:sym typeface="Poppins"/>
                        </a:rPr>
                        <a:t>Optimizing the Design Solution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1428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5"/>
                        </a:rPr>
                        <a:t>Heat Energy &amp; Energy Transfer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How long did it take to travel across the country before cars and planes?</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4-PS3-2.</a:t>
                      </a:r>
                      <a:r>
                        <a:rPr lang="en" sz="800">
                          <a:solidFill>
                            <a:schemeClr val="dk1"/>
                          </a:solidFill>
                          <a:latin typeface="Poppins"/>
                          <a:ea typeface="Poppins"/>
                          <a:cs typeface="Poppins"/>
                          <a:sym typeface="Poppins"/>
                        </a:rPr>
                        <a:t> Make observations to provide evidence that energy can be transferred from place to place by sound, light, heat, and electric currents.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4-PS3-4. </a:t>
                      </a:r>
                      <a:r>
                        <a:rPr lang="en" sz="800">
                          <a:solidFill>
                            <a:schemeClr val="dk1"/>
                          </a:solidFill>
                          <a:latin typeface="Poppins"/>
                          <a:ea typeface="Poppins"/>
                          <a:cs typeface="Poppins"/>
                          <a:sym typeface="Poppins"/>
                        </a:rPr>
                        <a:t>Apply scientific ideas to design, test, and refine a device that converts energy from one form to another.</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PS3.B: </a:t>
                      </a:r>
                      <a:r>
                        <a:rPr lang="en" sz="800">
                          <a:solidFill>
                            <a:schemeClr val="dk1"/>
                          </a:solidFill>
                          <a:latin typeface="Poppins"/>
                          <a:ea typeface="Poppins"/>
                          <a:cs typeface="Poppins"/>
                          <a:sym typeface="Poppins"/>
                        </a:rPr>
                        <a:t>Conservation of Energy and Energy Transfer</a:t>
                      </a:r>
                      <a:br>
                        <a:rPr lang="en" sz="800">
                          <a:solidFill>
                            <a:schemeClr val="dk1"/>
                          </a:solidFill>
                          <a:latin typeface="Poppins"/>
                          <a:ea typeface="Poppins"/>
                          <a:cs typeface="Poppins"/>
                          <a:sym typeface="Poppins"/>
                        </a:rPr>
                      </a:br>
                      <a:br>
                        <a:rPr lang="en" sz="800">
                          <a:solidFill>
                            <a:schemeClr val="dk1"/>
                          </a:solidFill>
                          <a:latin typeface="Poppins"/>
                          <a:ea typeface="Poppins"/>
                          <a:cs typeface="Poppins"/>
                          <a:sym typeface="Poppins"/>
                        </a:rPr>
                      </a:br>
                      <a:r>
                        <a:rPr b="1" lang="en" sz="800">
                          <a:solidFill>
                            <a:schemeClr val="dk1"/>
                          </a:solidFill>
                          <a:latin typeface="Poppins"/>
                          <a:ea typeface="Poppins"/>
                          <a:cs typeface="Poppins"/>
                          <a:sym typeface="Poppins"/>
                        </a:rPr>
                        <a:t>PS3.D: </a:t>
                      </a:r>
                      <a:r>
                        <a:rPr lang="en" sz="800">
                          <a:solidFill>
                            <a:schemeClr val="dk1"/>
                          </a:solidFill>
                          <a:latin typeface="Poppins"/>
                          <a:ea typeface="Poppins"/>
                          <a:cs typeface="Poppins"/>
                          <a:sym typeface="Poppins"/>
                        </a:rPr>
                        <a:t>Energy in Chemical Processes and Everyday Life</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060" name="Google Shape;1060;p77"/>
          <p:cNvSpPr/>
          <p:nvPr/>
        </p:nvSpPr>
        <p:spPr>
          <a:xfrm>
            <a:off x="457201" y="2077194"/>
            <a:ext cx="6879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7">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1061" name="Google Shape;1061;p77"/>
          <p:cNvSpPr txBox="1"/>
          <p:nvPr/>
        </p:nvSpPr>
        <p:spPr>
          <a:xfrm>
            <a:off x="5331425" y="7188892"/>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t/>
            </a:r>
            <a:endParaRPr sz="800">
              <a:latin typeface="Poppins"/>
              <a:ea typeface="Poppins"/>
              <a:cs typeface="Poppins"/>
              <a:sym typeface="Poppins"/>
            </a:endParaRPr>
          </a:p>
        </p:txBody>
      </p:sp>
      <p:sp>
        <p:nvSpPr>
          <p:cNvPr id="1062" name="Google Shape;1062;p77"/>
          <p:cNvSpPr/>
          <p:nvPr/>
        </p:nvSpPr>
        <p:spPr>
          <a:xfrm>
            <a:off x="457200" y="3360434"/>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1063" name="Google Shape;1063;p77"/>
          <p:cNvSpPr/>
          <p:nvPr/>
        </p:nvSpPr>
        <p:spPr>
          <a:xfrm>
            <a:off x="457200" y="5354206"/>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1064" name="Google Shape;1064;p77"/>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graphicFrame>
        <p:nvGraphicFramePr>
          <p:cNvPr id="1070" name="Google Shape;1070;p78"/>
          <p:cNvGraphicFramePr/>
          <p:nvPr/>
        </p:nvGraphicFramePr>
        <p:xfrm>
          <a:off x="457200" y="3562772"/>
          <a:ext cx="3000000" cy="3000000"/>
        </p:xfrm>
        <a:graphic>
          <a:graphicData uri="http://schemas.openxmlformats.org/drawingml/2006/table">
            <a:tbl>
              <a:tblPr>
                <a:noFill/>
                <a:tableStyleId>{35F001AE-25DE-4A0F-B737-F835FF61FC73}</a:tableStyleId>
              </a:tblPr>
              <a:tblGrid>
                <a:gridCol w="1826875"/>
                <a:gridCol w="1826875"/>
                <a:gridCol w="1826875"/>
                <a:gridCol w="1826875"/>
                <a:gridCol w="1826875"/>
              </a:tblGrid>
              <a:tr h="150050">
                <a:tc>
                  <a:txBody>
                    <a:bodyPr/>
                    <a:lstStyle/>
                    <a:p>
                      <a:pPr indent="0" lvl="0" marL="0" rtl="0" algn="ctr">
                        <a:spcBef>
                          <a:spcPts val="0"/>
                        </a:spcBef>
                        <a:spcAft>
                          <a:spcPts val="0"/>
                        </a:spcAft>
                        <a:buNone/>
                      </a:pPr>
                      <a:r>
                        <a:rPr lang="en" sz="1000" u="sng">
                          <a:solidFill>
                            <a:schemeClr val="hlink"/>
                          </a:solidFill>
                          <a:latin typeface="Poppins"/>
                          <a:ea typeface="Poppins"/>
                          <a:cs typeface="Poppins"/>
                          <a:sym typeface="Poppins"/>
                          <a:hlinkClick action="ppaction://hlinksldjump" r:id="rId3"/>
                        </a:rPr>
                        <a:t>Page 43</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4">
                            <a:extLst>
                              <a:ext uri="{A12FA001-AC4F-418D-AE19-62706E023703}">
                                <ahyp:hlinkClr val="tx"/>
                              </a:ext>
                            </a:extLst>
                          </a:hlinkClick>
                        </a:rPr>
                        <a:t>Web Link</a:t>
                      </a:r>
                      <a:endParaRPr sz="1000">
                        <a:solidFill>
                          <a:schemeClr val="dk1"/>
                        </a:solidFill>
                        <a:latin typeface="Poppins"/>
                        <a:ea typeface="Poppins"/>
                        <a:cs typeface="Poppins"/>
                        <a:sym typeface="Poppins"/>
                      </a:endParaRPr>
                    </a:p>
                  </a:txBody>
                  <a:tcPr marT="91425" marB="91425" marR="91425" marL="91425" anchor="ctr">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latin typeface="Poppins"/>
                          <a:ea typeface="Poppins"/>
                          <a:cs typeface="Poppins"/>
                          <a:sym typeface="Poppins"/>
                          <a:hlinkClick action="ppaction://hlinksldjump" r:id="rId5"/>
                        </a:rPr>
                        <a:t>Page 45</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6">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000" u="sng">
                          <a:solidFill>
                            <a:schemeClr val="hlink"/>
                          </a:solidFill>
                          <a:latin typeface="Poppins"/>
                          <a:ea typeface="Poppins"/>
                          <a:cs typeface="Poppins"/>
                          <a:sym typeface="Poppins"/>
                          <a:hlinkClick action="ppaction://hlinksldjump" r:id="rId7"/>
                        </a:rPr>
                        <a:t>Page 46</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8">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lnSpc>
                          <a:spcPct val="100000"/>
                        </a:lnSpc>
                        <a:spcBef>
                          <a:spcPts val="0"/>
                        </a:spcBef>
                        <a:spcAft>
                          <a:spcPts val="0"/>
                        </a:spcAft>
                        <a:buNone/>
                      </a:pPr>
                      <a:r>
                        <a:rPr lang="en" sz="1000" u="sng">
                          <a:solidFill>
                            <a:schemeClr val="hlink"/>
                          </a:solidFill>
                          <a:latin typeface="Poppins"/>
                          <a:ea typeface="Poppins"/>
                          <a:cs typeface="Poppins"/>
                          <a:sym typeface="Poppins"/>
                          <a:hlinkClick action="ppaction://hlinksldjump" r:id="rId9"/>
                        </a:rPr>
                        <a:t>Page 47</a:t>
                      </a:r>
                      <a:r>
                        <a:rPr b="1" lang="en" sz="1000">
                          <a:solidFill>
                            <a:schemeClr val="dk1"/>
                          </a:solidFill>
                          <a:latin typeface="Poppins"/>
                          <a:ea typeface="Poppins"/>
                          <a:cs typeface="Poppins"/>
                          <a:sym typeface="Poppins"/>
                        </a:rPr>
                        <a:t> </a:t>
                      </a:r>
                      <a:r>
                        <a:rPr lang="en" sz="1000">
                          <a:solidFill>
                            <a:schemeClr val="dk1"/>
                          </a:solidFill>
                          <a:latin typeface="Poppins"/>
                          <a:ea typeface="Poppins"/>
                          <a:cs typeface="Poppins"/>
                          <a:sym typeface="Poppins"/>
                        </a:rPr>
                        <a:t>• </a:t>
                      </a:r>
                      <a:r>
                        <a:rPr lang="en" sz="1000" u="sng">
                          <a:solidFill>
                            <a:schemeClr val="hlink"/>
                          </a:solidFill>
                          <a:latin typeface="Poppins"/>
                          <a:ea typeface="Poppins"/>
                          <a:cs typeface="Poppins"/>
                          <a:sym typeface="Poppins"/>
                          <a:hlinkClick r:id="rId10"/>
                        </a:rPr>
                        <a:t>Web Link</a:t>
                      </a:r>
                      <a:endParaRPr b="1" sz="1000">
                        <a:solidFill>
                          <a:schemeClr val="dk1"/>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latin typeface="Poppins"/>
                          <a:ea typeface="Poppins"/>
                          <a:cs typeface="Poppins"/>
                          <a:sym typeface="Poppins"/>
                          <a:hlinkClick action="ppaction://hlinksldjump" r:id="rId11"/>
                        </a:rPr>
                        <a:t>Page 48</a:t>
                      </a:r>
                      <a:r>
                        <a:rPr lang="en" sz="1000">
                          <a:solidFill>
                            <a:schemeClr val="dk1"/>
                          </a:solidFill>
                          <a:latin typeface="Poppins"/>
                          <a:ea typeface="Poppins"/>
                          <a:cs typeface="Poppins"/>
                          <a:sym typeface="Poppins"/>
                        </a:rPr>
                        <a:t> • </a:t>
                      </a:r>
                      <a:r>
                        <a:rPr lang="en" sz="1000" u="sng">
                          <a:solidFill>
                            <a:schemeClr val="dk1"/>
                          </a:solidFill>
                          <a:latin typeface="Poppins"/>
                          <a:ea typeface="Poppins"/>
                          <a:cs typeface="Poppins"/>
                          <a:sym typeface="Poppins"/>
                          <a:hlinkClick r:id="rId12">
                            <a:extLst>
                              <a:ext uri="{A12FA001-AC4F-418D-AE19-62706E023703}">
                                <ahyp:hlinkClr val="tx"/>
                              </a:ext>
                            </a:extLst>
                          </a:hlinkClick>
                        </a:rPr>
                        <a:t>Web Link</a:t>
                      </a:r>
                      <a:endParaRPr b="1" sz="1000">
                        <a:solidFill>
                          <a:schemeClr val="dk1"/>
                        </a:solidFill>
                        <a:latin typeface="Poppins"/>
                        <a:ea typeface="Poppins"/>
                        <a:cs typeface="Poppins"/>
                        <a:sym typeface="Poppins"/>
                      </a:endParaRPr>
                    </a:p>
                  </a:txBody>
                  <a:tcPr marT="91425" marB="91425" marR="91425" marL="91425" anchor="ctr">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301925">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5-LS1-1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5-LS2-1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5-ESS3-1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5-PS3-1</a:t>
                      </a:r>
                      <a:endParaRPr sz="800">
                        <a:solidFill>
                          <a:schemeClr val="dk1"/>
                        </a:solidFill>
                        <a:latin typeface="Poppins"/>
                        <a:ea typeface="Poppins"/>
                        <a:cs typeface="Poppins"/>
                        <a:sym typeface="Poppins"/>
                      </a:endParaRPr>
                    </a:p>
                  </a:txBody>
                  <a:tcPr marT="91425" marB="91425" marR="91425" marL="457200">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5-ESS2-1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5-ESS2-2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5-PS1-2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3-5-ETS1-3</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000">
                          <a:solidFill>
                            <a:schemeClr val="dk1"/>
                          </a:solidFill>
                          <a:latin typeface="Poppins"/>
                          <a:ea typeface="Poppins"/>
                          <a:cs typeface="Poppins"/>
                          <a:sym typeface="Poppins"/>
                        </a:rPr>
                        <a:t>Michigan Science Standards: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5-ESS1-2</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5-ESS1-1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5-PS2-1</a:t>
                      </a:r>
                      <a:endParaRPr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Michigan Science Standards:</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5-PS1-1</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5-PS1-2</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5-PS1-3</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5-PS1-4</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r h="1193425">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7 Lessons &amp; Activities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7 Lesson Assessments</a:t>
                      </a:r>
                      <a:endParaRPr sz="800">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 7 Extension Blocks</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3">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7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latin typeface="Poppins"/>
                        <a:ea typeface="Poppins"/>
                        <a:cs typeface="Poppins"/>
                        <a:sym typeface="Poppins"/>
                      </a:endParaRPr>
                    </a:p>
                  </a:txBody>
                  <a:tcPr marT="91425" marB="91425" marR="91425" marL="457200">
                    <a:lnL cap="flat" cmpd="sng" w="9525">
                      <a:solidFill>
                        <a:srgbClr val="CFCFBE">
                          <a:alpha val="0"/>
                        </a:srgbClr>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5">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3 Extension Blocks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Anchor Layer Adds: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3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1 Performance Task</a:t>
                      </a:r>
                      <a:endParaRPr i="1" sz="800">
                        <a:solidFill>
                          <a:schemeClr val="dk1"/>
                        </a:solidFill>
                        <a:latin typeface="Poppins"/>
                        <a:ea typeface="Poppins"/>
                        <a:cs typeface="Poppins"/>
                        <a:sym typeface="Poppins"/>
                      </a:endParaRPr>
                    </a:p>
                  </a:txBody>
                  <a:tcPr marT="91425" marB="91425" marR="91425" marL="91425">
                    <a:lnL cap="flat" cmpd="sng" w="9525">
                      <a:solidFill>
                        <a:srgbClr val="CFCFBE"/>
                      </a:solidFill>
                      <a:prstDash val="solid"/>
                      <a:round/>
                      <a:headEnd len="sm" w="sm" type="none"/>
                      <a:tailEnd len="sm" w="sm" type="none"/>
                    </a:lnL>
                    <a:lnR cap="flat" cmpd="sng" w="9525">
                      <a:solidFill>
                        <a:srgbClr val="CFCFBE"/>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1"/>
                          </a:solidFill>
                          <a:latin typeface="Poppins"/>
                          <a:ea typeface="Poppins"/>
                          <a:cs typeface="Poppins"/>
                          <a:sym typeface="Poppins"/>
                        </a:rPr>
                        <a:t>Unit Breakdown:</a:t>
                      </a:r>
                      <a:endParaRPr b="1" sz="10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Lessons &amp; Activities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Lesson Assessments</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 5 Extension Blocks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1 Unit Assessment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Anchor Layer</a:t>
                      </a:r>
                      <a:r>
                        <a:rPr lang="en" sz="800">
                          <a:solidFill>
                            <a:schemeClr val="dk1"/>
                          </a:solidFill>
                          <a:latin typeface="Poppins"/>
                          <a:ea typeface="Poppins"/>
                          <a:cs typeface="Poppins"/>
                          <a:sym typeface="Poppins"/>
                        </a:rPr>
                        <a:t> Adds: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Anchor Phenomenon</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5 Anchor Connections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1 Performance Task</a:t>
                      </a:r>
                      <a:endParaRPr sz="800">
                        <a:solidFill>
                          <a:schemeClr val="dk1"/>
                        </a:solidFill>
                        <a:latin typeface="Poppins"/>
                        <a:ea typeface="Poppins"/>
                        <a:cs typeface="Poppins"/>
                        <a:sym typeface="Poppins"/>
                      </a:endParaRPr>
                    </a:p>
                  </a:txBody>
                  <a:tcPr marT="91425" marB="91425" marR="91425" marL="457200">
                    <a:lnL cap="flat" cmpd="sng" w="9525">
                      <a:solidFill>
                        <a:srgbClr val="CFCFBE"/>
                      </a:solidFill>
                      <a:prstDash val="solid"/>
                      <a:round/>
                      <a:headEnd len="sm" w="sm" type="none"/>
                      <a:tailEnd len="sm" w="sm" type="none"/>
                    </a:lnL>
                    <a:lnR cap="flat" cmpd="sng" w="9525">
                      <a:solidFill>
                        <a:srgbClr val="CFCFBE">
                          <a:alpha val="0"/>
                        </a:srgbClr>
                      </a:solidFill>
                      <a:prstDash val="solid"/>
                      <a:round/>
                      <a:headEnd len="sm" w="sm" type="none"/>
                      <a:tailEnd len="sm" w="sm" type="none"/>
                    </a:lnR>
                    <a:lnT cap="flat" cmpd="sng" w="9525">
                      <a:solidFill>
                        <a:srgbClr val="CFCFBE">
                          <a:alpha val="0"/>
                        </a:srgbClr>
                      </a:solidFill>
                      <a:prstDash val="solid"/>
                      <a:round/>
                      <a:headEnd len="sm" w="sm" type="none"/>
                      <a:tailEnd len="sm" w="sm" type="none"/>
                    </a:lnT>
                    <a:lnB cap="flat" cmpd="sng" w="9525">
                      <a:solidFill>
                        <a:srgbClr val="CFCFBE">
                          <a:alpha val="0"/>
                        </a:srgbClr>
                      </a:solidFill>
                      <a:prstDash val="solid"/>
                      <a:round/>
                      <a:headEnd len="sm" w="sm" type="none"/>
                      <a:tailEnd len="sm" w="sm" type="none"/>
                    </a:lnB>
                  </a:tcPr>
                </a:tc>
              </a:tr>
            </a:tbl>
          </a:graphicData>
        </a:graphic>
      </p:graphicFrame>
      <p:sp>
        <p:nvSpPr>
          <p:cNvPr id="1071" name="Google Shape;1071;p78"/>
          <p:cNvSpPr txBox="1"/>
          <p:nvPr/>
        </p:nvSpPr>
        <p:spPr>
          <a:xfrm>
            <a:off x="457200" y="1143000"/>
            <a:ext cx="9134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
                <a:latin typeface="Poppins"/>
                <a:ea typeface="Poppins"/>
                <a:cs typeface="Poppins"/>
                <a:sym typeface="Poppins"/>
              </a:rPr>
              <a:t>All 5th Grade </a:t>
            </a:r>
            <a:r>
              <a:rPr b="1" lang="en">
                <a:solidFill>
                  <a:schemeClr val="dk1"/>
                </a:solidFill>
                <a:uFill>
                  <a:noFill/>
                </a:uFill>
                <a:latin typeface="Poppins"/>
                <a:ea typeface="Poppins"/>
                <a:cs typeface="Poppins"/>
                <a:sym typeface="Poppins"/>
                <a:hlinkClick r:id="rId17">
                  <a:extLst>
                    <a:ext uri="{A12FA001-AC4F-418D-AE19-62706E023703}">
                      <ahyp:hlinkClr val="tx"/>
                    </a:ext>
                  </a:extLst>
                </a:hlinkClick>
              </a:rPr>
              <a:t>Units</a:t>
            </a:r>
            <a:r>
              <a:rPr lang="en">
                <a:latin typeface="Poppins"/>
                <a:ea typeface="Poppins"/>
                <a:cs typeface="Poppins"/>
                <a:sym typeface="Poppins"/>
              </a:rPr>
              <a:t> • </a:t>
            </a:r>
            <a:r>
              <a:rPr lang="en" sz="1200">
                <a:latin typeface="Poppins"/>
                <a:ea typeface="Poppins"/>
                <a:cs typeface="Poppins"/>
                <a:sym typeface="Poppins"/>
              </a:rPr>
              <a:t>Units may be taught in any order </a:t>
            </a:r>
            <a:endParaRPr i="1" sz="1200">
              <a:latin typeface="Poppins"/>
              <a:ea typeface="Poppins"/>
              <a:cs typeface="Poppins"/>
              <a:sym typeface="Poppins"/>
            </a:endParaRPr>
          </a:p>
        </p:txBody>
      </p:sp>
      <p:sp>
        <p:nvSpPr>
          <p:cNvPr id="1072" name="Google Shape;1072;p78"/>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highlight>
                  <a:schemeClr val="lt1"/>
                </a:highlight>
                <a:uFill>
                  <a:noFill/>
                </a:uFill>
                <a:latin typeface="Poppins"/>
                <a:ea typeface="Poppins"/>
                <a:cs typeface="Poppins"/>
                <a:sym typeface="Poppins"/>
                <a:hlinkClick r:id="rId1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grpSp>
        <p:nvGrpSpPr>
          <p:cNvPr id="1073" name="Google Shape;1073;p78"/>
          <p:cNvGrpSpPr/>
          <p:nvPr/>
        </p:nvGrpSpPr>
        <p:grpSpPr>
          <a:xfrm>
            <a:off x="680118" y="1856888"/>
            <a:ext cx="1371600" cy="1371600"/>
            <a:chOff x="527718" y="1867175"/>
            <a:chExt cx="1371600" cy="1371600"/>
          </a:xfrm>
        </p:grpSpPr>
        <p:pic>
          <p:nvPicPr>
            <p:cNvPr id="1074" name="Google Shape;1074;p78"/>
            <p:cNvPicPr preferRelativeResize="0"/>
            <p:nvPr/>
          </p:nvPicPr>
          <p:blipFill rotWithShape="1">
            <a:blip r:embed="rId19">
              <a:alphaModFix/>
            </a:blip>
            <a:srcRect b="0" l="5822" r="5831" t="0"/>
            <a:stretch/>
          </p:blipFill>
          <p:spPr>
            <a:xfrm>
              <a:off x="537168" y="1867175"/>
              <a:ext cx="1352700" cy="1371600"/>
            </a:xfrm>
            <a:prstGeom prst="ellipse">
              <a:avLst/>
            </a:prstGeom>
            <a:noFill/>
            <a:ln>
              <a:noFill/>
            </a:ln>
          </p:spPr>
        </p:pic>
        <p:sp>
          <p:nvSpPr>
            <p:cNvPr id="1075" name="Google Shape;1075;p78"/>
            <p:cNvSpPr/>
            <p:nvPr/>
          </p:nvSpPr>
          <p:spPr>
            <a:xfrm>
              <a:off x="527718" y="1867175"/>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1076" name="Google Shape;1076;p78"/>
            <p:cNvSpPr txBox="1"/>
            <p:nvPr/>
          </p:nvSpPr>
          <p:spPr>
            <a:xfrm>
              <a:off x="593268" y="2183525"/>
              <a:ext cx="1240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Ecosystems &amp; The Food Web </a:t>
              </a:r>
              <a:endParaRPr b="1" sz="1200">
                <a:solidFill>
                  <a:schemeClr val="lt1"/>
                </a:solidFill>
                <a:latin typeface="Poppins"/>
                <a:ea typeface="Poppins"/>
                <a:cs typeface="Poppins"/>
                <a:sym typeface="Poppins"/>
              </a:endParaRPr>
            </a:p>
          </p:txBody>
        </p:sp>
      </p:grpSp>
      <p:grpSp>
        <p:nvGrpSpPr>
          <p:cNvPr id="1077" name="Google Shape;1077;p78"/>
          <p:cNvGrpSpPr/>
          <p:nvPr/>
        </p:nvGrpSpPr>
        <p:grpSpPr>
          <a:xfrm>
            <a:off x="2471873" y="1856888"/>
            <a:ext cx="1371600" cy="1371600"/>
            <a:chOff x="2517493" y="1846600"/>
            <a:chExt cx="1371600" cy="1371600"/>
          </a:xfrm>
        </p:grpSpPr>
        <p:pic>
          <p:nvPicPr>
            <p:cNvPr id="1078" name="Google Shape;1078;p78"/>
            <p:cNvPicPr preferRelativeResize="0"/>
            <p:nvPr/>
          </p:nvPicPr>
          <p:blipFill rotWithShape="1">
            <a:blip r:embed="rId20">
              <a:alphaModFix/>
            </a:blip>
            <a:srcRect b="6148" l="0" r="0" t="6156"/>
            <a:stretch/>
          </p:blipFill>
          <p:spPr>
            <a:xfrm>
              <a:off x="2526943" y="1846600"/>
              <a:ext cx="1352700" cy="1371600"/>
            </a:xfrm>
            <a:prstGeom prst="ellipse">
              <a:avLst/>
            </a:prstGeom>
            <a:noFill/>
            <a:ln>
              <a:noFill/>
            </a:ln>
          </p:spPr>
        </p:pic>
        <p:sp>
          <p:nvSpPr>
            <p:cNvPr id="1079" name="Google Shape;1079;p78"/>
            <p:cNvSpPr/>
            <p:nvPr/>
          </p:nvSpPr>
          <p:spPr>
            <a:xfrm>
              <a:off x="2517493" y="184660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1080" name="Google Shape;1080;p78"/>
            <p:cNvSpPr txBox="1"/>
            <p:nvPr/>
          </p:nvSpPr>
          <p:spPr>
            <a:xfrm>
              <a:off x="2583043" y="2162950"/>
              <a:ext cx="12405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Water Cycle &amp; Earth’s Systems</a:t>
              </a:r>
              <a:endParaRPr sz="1200">
                <a:solidFill>
                  <a:schemeClr val="lt1"/>
                </a:solidFill>
                <a:latin typeface="Poppins"/>
                <a:ea typeface="Poppins"/>
                <a:cs typeface="Poppins"/>
                <a:sym typeface="Poppins"/>
              </a:endParaRPr>
            </a:p>
          </p:txBody>
        </p:sp>
      </p:grpSp>
      <p:grpSp>
        <p:nvGrpSpPr>
          <p:cNvPr id="1081" name="Google Shape;1081;p78"/>
          <p:cNvGrpSpPr/>
          <p:nvPr/>
        </p:nvGrpSpPr>
        <p:grpSpPr>
          <a:xfrm>
            <a:off x="4263628" y="1856887"/>
            <a:ext cx="1412100" cy="1371601"/>
            <a:chOff x="4270544" y="1846600"/>
            <a:chExt cx="1412100" cy="1371601"/>
          </a:xfrm>
        </p:grpSpPr>
        <p:pic>
          <p:nvPicPr>
            <p:cNvPr id="1082" name="Google Shape;1082;p78"/>
            <p:cNvPicPr preferRelativeResize="0"/>
            <p:nvPr/>
          </p:nvPicPr>
          <p:blipFill>
            <a:blip r:embed="rId21">
              <a:alphaModFix/>
            </a:blip>
            <a:stretch>
              <a:fillRect/>
            </a:stretch>
          </p:blipFill>
          <p:spPr>
            <a:xfrm>
              <a:off x="4290799" y="1846600"/>
              <a:ext cx="1371601" cy="1371601"/>
            </a:xfrm>
            <a:prstGeom prst="rect">
              <a:avLst/>
            </a:prstGeom>
            <a:noFill/>
            <a:ln>
              <a:noFill/>
            </a:ln>
          </p:spPr>
        </p:pic>
        <p:sp>
          <p:nvSpPr>
            <p:cNvPr id="1083" name="Google Shape;1083;p78"/>
            <p:cNvSpPr/>
            <p:nvPr/>
          </p:nvSpPr>
          <p:spPr>
            <a:xfrm>
              <a:off x="4290794" y="184660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1084" name="Google Shape;1084;p78"/>
            <p:cNvSpPr txBox="1"/>
            <p:nvPr/>
          </p:nvSpPr>
          <p:spPr>
            <a:xfrm>
              <a:off x="4270544" y="2255350"/>
              <a:ext cx="1412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Earth &amp; Space Patterns</a:t>
              </a:r>
              <a:endParaRPr sz="1200">
                <a:solidFill>
                  <a:schemeClr val="lt1"/>
                </a:solidFill>
              </a:endParaRPr>
            </a:p>
          </p:txBody>
        </p:sp>
      </p:grpSp>
      <p:grpSp>
        <p:nvGrpSpPr>
          <p:cNvPr id="1085" name="Google Shape;1085;p78"/>
          <p:cNvGrpSpPr/>
          <p:nvPr/>
        </p:nvGrpSpPr>
        <p:grpSpPr>
          <a:xfrm>
            <a:off x="6095883" y="1856887"/>
            <a:ext cx="1412100" cy="1371601"/>
            <a:chOff x="6099344" y="1846606"/>
            <a:chExt cx="1412100" cy="1371601"/>
          </a:xfrm>
        </p:grpSpPr>
        <p:pic>
          <p:nvPicPr>
            <p:cNvPr id="1086" name="Google Shape;1086;p78"/>
            <p:cNvPicPr preferRelativeResize="0"/>
            <p:nvPr/>
          </p:nvPicPr>
          <p:blipFill>
            <a:blip r:embed="rId22">
              <a:alphaModFix/>
            </a:blip>
            <a:stretch>
              <a:fillRect/>
            </a:stretch>
          </p:blipFill>
          <p:spPr>
            <a:xfrm>
              <a:off x="6119596" y="1846606"/>
              <a:ext cx="1371601" cy="1371601"/>
            </a:xfrm>
            <a:prstGeom prst="rect">
              <a:avLst/>
            </a:prstGeom>
            <a:noFill/>
            <a:ln>
              <a:noFill/>
            </a:ln>
          </p:spPr>
        </p:pic>
        <p:sp>
          <p:nvSpPr>
            <p:cNvPr id="1087" name="Google Shape;1087;p78"/>
            <p:cNvSpPr/>
            <p:nvPr/>
          </p:nvSpPr>
          <p:spPr>
            <a:xfrm>
              <a:off x="6119597" y="1846606"/>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1088" name="Google Shape;1088;p78"/>
            <p:cNvSpPr txBox="1"/>
            <p:nvPr/>
          </p:nvSpPr>
          <p:spPr>
            <a:xfrm>
              <a:off x="6099344" y="2273188"/>
              <a:ext cx="14121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latin typeface="Poppins"/>
                  <a:ea typeface="Poppins"/>
                  <a:cs typeface="Poppins"/>
                  <a:sym typeface="Poppins"/>
                </a:rPr>
                <a:t>Stars &amp;</a:t>
              </a:r>
              <a:endParaRPr b="1" sz="1200">
                <a:solidFill>
                  <a:schemeClr val="lt1"/>
                </a:solidFill>
                <a:latin typeface="Poppins"/>
                <a:ea typeface="Poppins"/>
                <a:cs typeface="Poppins"/>
                <a:sym typeface="Poppins"/>
              </a:endParaRPr>
            </a:p>
            <a:p>
              <a:pPr indent="0" lvl="0" marL="0" rtl="0" algn="ctr">
                <a:spcBef>
                  <a:spcPts val="0"/>
                </a:spcBef>
                <a:spcAft>
                  <a:spcPts val="0"/>
                </a:spcAft>
                <a:buNone/>
              </a:pPr>
              <a:r>
                <a:rPr b="1" lang="en" sz="1200">
                  <a:solidFill>
                    <a:schemeClr val="lt1"/>
                  </a:solidFill>
                  <a:latin typeface="Poppins"/>
                  <a:ea typeface="Poppins"/>
                  <a:cs typeface="Poppins"/>
                  <a:sym typeface="Poppins"/>
                </a:rPr>
                <a:t>Planets</a:t>
              </a:r>
              <a:endParaRPr sz="1200">
                <a:solidFill>
                  <a:schemeClr val="lt1"/>
                </a:solidFill>
              </a:endParaRPr>
            </a:p>
          </p:txBody>
        </p:sp>
      </p:grpSp>
      <p:grpSp>
        <p:nvGrpSpPr>
          <p:cNvPr id="1089" name="Google Shape;1089;p78"/>
          <p:cNvGrpSpPr/>
          <p:nvPr/>
        </p:nvGrpSpPr>
        <p:grpSpPr>
          <a:xfrm>
            <a:off x="7928138" y="1856888"/>
            <a:ext cx="1379066" cy="1371600"/>
            <a:chOff x="7928138" y="1846600"/>
            <a:chExt cx="1379066" cy="1371600"/>
          </a:xfrm>
        </p:grpSpPr>
        <p:pic>
          <p:nvPicPr>
            <p:cNvPr id="1090" name="Google Shape;1090;p78"/>
            <p:cNvPicPr preferRelativeResize="0"/>
            <p:nvPr/>
          </p:nvPicPr>
          <p:blipFill rotWithShape="1">
            <a:blip r:embed="rId23">
              <a:alphaModFix/>
            </a:blip>
            <a:srcRect b="6148" l="0" r="0" t="6156"/>
            <a:stretch/>
          </p:blipFill>
          <p:spPr>
            <a:xfrm>
              <a:off x="7937588" y="1846600"/>
              <a:ext cx="1352700" cy="1371600"/>
            </a:xfrm>
            <a:prstGeom prst="ellipse">
              <a:avLst/>
            </a:prstGeom>
            <a:noFill/>
            <a:ln>
              <a:noFill/>
            </a:ln>
          </p:spPr>
        </p:pic>
        <p:sp>
          <p:nvSpPr>
            <p:cNvPr id="1091" name="Google Shape;1091;p78"/>
            <p:cNvSpPr/>
            <p:nvPr/>
          </p:nvSpPr>
          <p:spPr>
            <a:xfrm>
              <a:off x="7928138" y="1846600"/>
              <a:ext cx="1371600" cy="1371600"/>
            </a:xfrm>
            <a:prstGeom prst="ellipse">
              <a:avLst/>
            </a:prstGeom>
            <a:gradFill>
              <a:gsLst>
                <a:gs pos="0">
                  <a:srgbClr val="BEBEBE">
                    <a:alpha val="10588"/>
                  </a:srgbClr>
                </a:gs>
                <a:gs pos="43000">
                  <a:srgbClr val="000000">
                    <a:alpha val="38431"/>
                  </a:srgbClr>
                </a:gs>
                <a:gs pos="100000">
                  <a:srgbClr val="000000">
                    <a:alpha val="38431"/>
                  </a:srgbClr>
                </a:gs>
              </a:gsLst>
              <a:lin ang="10800025" scaled="0"/>
            </a:gra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FFFFFF"/>
                </a:solidFill>
                <a:latin typeface="Poppins"/>
                <a:ea typeface="Poppins"/>
                <a:cs typeface="Poppins"/>
                <a:sym typeface="Poppins"/>
              </a:endParaRPr>
            </a:p>
          </p:txBody>
        </p:sp>
        <p:sp>
          <p:nvSpPr>
            <p:cNvPr id="1092" name="Google Shape;1092;p78"/>
            <p:cNvSpPr txBox="1"/>
            <p:nvPr/>
          </p:nvSpPr>
          <p:spPr>
            <a:xfrm>
              <a:off x="7935604" y="2070700"/>
              <a:ext cx="13716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uFill>
                    <a:noFill/>
                  </a:uFill>
                  <a:latin typeface="Poppins"/>
                  <a:ea typeface="Poppins"/>
                  <a:cs typeface="Poppins"/>
                  <a:sym typeface="Poppins"/>
                  <a:hlinkClick>
                    <a:extLst>
                      <a:ext uri="{A12FA001-AC4F-418D-AE19-62706E023703}">
                        <ahyp:hlinkClr val="tx"/>
                      </a:ext>
                    </a:extLst>
                  </a:hlinkClick>
                </a:rPr>
                <a:t>Chemical Reactions &amp; Properties of Matter</a:t>
              </a:r>
              <a:endParaRPr>
                <a:solidFill>
                  <a:schemeClr val="lt1"/>
                </a:solidFill>
              </a:endParaRPr>
            </a:p>
          </p:txBody>
        </p:sp>
      </p:grpSp>
      <p:sp>
        <p:nvSpPr>
          <p:cNvPr id="1093" name="Google Shape;1093;p78"/>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094" name="Google Shape;1094;p78"/>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All Units at a Glance</a:t>
            </a:r>
            <a:endParaRPr sz="1200">
              <a:latin typeface="Poppins"/>
              <a:ea typeface="Poppins"/>
              <a:cs typeface="Poppins"/>
              <a:sym typeface="Poppins"/>
            </a:endParaRPr>
          </a:p>
        </p:txBody>
      </p:sp>
      <p:pic>
        <p:nvPicPr>
          <p:cNvPr id="1095" name="Google Shape;1095;p78"/>
          <p:cNvPicPr preferRelativeResize="0"/>
          <p:nvPr/>
        </p:nvPicPr>
        <p:blipFill rotWithShape="1">
          <a:blip r:embed="rId24">
            <a:alphaModFix/>
          </a:blip>
          <a:srcRect b="1663" l="0" r="0" t="1663"/>
          <a:stretch/>
        </p:blipFill>
        <p:spPr>
          <a:xfrm>
            <a:off x="7953375" y="305775"/>
            <a:ext cx="1647825" cy="209550"/>
          </a:xfrm>
          <a:prstGeom prst="rect">
            <a:avLst/>
          </a:prstGeom>
          <a:noFill/>
          <a:ln>
            <a:noFill/>
          </a:ln>
        </p:spPr>
      </p:pic>
      <p:grpSp>
        <p:nvGrpSpPr>
          <p:cNvPr id="1096" name="Google Shape;1096;p78"/>
          <p:cNvGrpSpPr/>
          <p:nvPr/>
        </p:nvGrpSpPr>
        <p:grpSpPr>
          <a:xfrm>
            <a:off x="527725" y="667512"/>
            <a:ext cx="1684375" cy="117000"/>
            <a:chOff x="527725" y="667512"/>
            <a:chExt cx="1684375" cy="117000"/>
          </a:xfrm>
        </p:grpSpPr>
        <p:sp>
          <p:nvSpPr>
            <p:cNvPr id="1097" name="Google Shape;1097;p78"/>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25">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1098" name="Google Shape;1098;p78"/>
            <p:cNvPicPr preferRelativeResize="0"/>
            <p:nvPr/>
          </p:nvPicPr>
          <p:blipFill rotWithShape="1">
            <a:blip r:embed="rId26">
              <a:alphaModFix/>
            </a:blip>
            <a:srcRect b="0" l="9423" r="9415" t="0"/>
            <a:stretch/>
          </p:blipFill>
          <p:spPr>
            <a:xfrm rot="10800000">
              <a:off x="527725" y="680300"/>
              <a:ext cx="147875" cy="86475"/>
            </a:xfrm>
            <a:prstGeom prst="rect">
              <a:avLst/>
            </a:prstGeom>
            <a:noFill/>
            <a:ln>
              <a:noFill/>
            </a:ln>
          </p:spPr>
        </p:pic>
      </p:grpSp>
      <p:sp>
        <p:nvSpPr>
          <p:cNvPr id="1099" name="Google Shape;1099;p78"/>
          <p:cNvSpPr txBox="1"/>
          <p:nvPr/>
        </p:nvSpPr>
        <p:spPr>
          <a:xfrm>
            <a:off x="6627893" y="6864203"/>
            <a:ext cx="3050700" cy="800400"/>
          </a:xfrm>
          <a:prstGeom prst="rect">
            <a:avLst/>
          </a:prstGeom>
          <a:noFill/>
          <a:ln>
            <a:noFill/>
          </a:ln>
        </p:spPr>
        <p:txBody>
          <a:bodyPr anchorCtr="0" anchor="t" bIns="91425" lIns="91425" spcFirstLastPara="1" rIns="0" wrap="square" tIns="91425">
            <a:spAutoFit/>
          </a:bodyPr>
          <a:lstStyle/>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Lessons</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Unit Restructured for the 2026-2027 School Year </a:t>
            </a:r>
            <a:endParaRPr sz="800">
              <a:solidFill>
                <a:schemeClr val="dk1"/>
              </a:solidFill>
              <a:latin typeface="Poppins"/>
              <a:ea typeface="Poppins"/>
              <a:cs typeface="Poppins"/>
              <a:sym typeface="Poppins"/>
            </a:endParaRPr>
          </a:p>
          <a:p>
            <a:pPr indent="0" lvl="0" marL="0" marR="28575"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27">
                  <a:extLst>
                    <a:ext uri="{A12FA001-AC4F-418D-AE19-62706E023703}">
                      <ahyp:hlinkClr val="tx"/>
                    </a:ext>
                  </a:extLst>
                </a:hlinkClick>
              </a:rPr>
              <a:t>Curriculum Updates</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p:txBody>
      </p:sp>
      <p:sp>
        <p:nvSpPr>
          <p:cNvPr id="1100" name="Google Shape;1100;p78"/>
          <p:cNvSpPr txBox="1"/>
          <p:nvPr/>
        </p:nvSpPr>
        <p:spPr>
          <a:xfrm>
            <a:off x="537102" y="3254975"/>
            <a:ext cx="1684500" cy="3078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endParaRPr/>
          </a:p>
        </p:txBody>
      </p:sp>
      <p:sp>
        <p:nvSpPr>
          <p:cNvPr id="1101" name="Google Shape;1101;p78"/>
          <p:cNvSpPr txBox="1"/>
          <p:nvPr/>
        </p:nvSpPr>
        <p:spPr>
          <a:xfrm>
            <a:off x="7690707" y="3241738"/>
            <a:ext cx="1844700" cy="307800"/>
          </a:xfrm>
          <a:prstGeom prst="rect">
            <a:avLst/>
          </a:prstGeom>
          <a:noFill/>
          <a:ln>
            <a:noFill/>
          </a:ln>
        </p:spPr>
        <p:txBody>
          <a:bodyPr anchorCtr="0" anchor="t" bIns="91425" lIns="91425" spcFirstLastPara="1" rIns="91425" wrap="square" tIns="91425">
            <a:spAutoFit/>
          </a:bodyPr>
          <a:lstStyle/>
          <a:p>
            <a:pPr indent="0" lvl="0" marL="0" rtl="0" algn="ctr">
              <a:spcBef>
                <a:spcPts val="1000"/>
              </a:spcBef>
              <a:spcAft>
                <a:spcPts val="0"/>
              </a:spcAft>
              <a:buNone/>
            </a:pPr>
            <a:r>
              <a:rPr lang="en" sz="800">
                <a:solidFill>
                  <a:schemeClr val="dk1"/>
                </a:solidFill>
                <a:uFill>
                  <a:noFill/>
                </a:uFill>
                <a:latin typeface="Poppins"/>
                <a:ea typeface="Poppins"/>
                <a:cs typeface="Poppins"/>
                <a:sym typeface="Poppins"/>
                <a:hlinkClick r:id="rId28">
                  <a:extLst>
                    <a:ext uri="{A12FA001-AC4F-418D-AE19-62706E023703}">
                      <ahyp:hlinkClr val="tx"/>
                    </a:ext>
                  </a:extLst>
                </a:hlinkClick>
              </a:rPr>
              <a:t>✔</a:t>
            </a:r>
            <a:r>
              <a:rPr lang="en" sz="800">
                <a:latin typeface="Poppins"/>
                <a:ea typeface="Poppins"/>
                <a:cs typeface="Poppins"/>
                <a:sym typeface="Poppins"/>
              </a:rPr>
              <a:t> </a:t>
            </a: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pic>
        <p:nvPicPr>
          <p:cNvPr id="1106" name="Google Shape;1106;p79" title="5_Life_4.png"/>
          <p:cNvPicPr preferRelativeResize="0"/>
          <p:nvPr/>
        </p:nvPicPr>
        <p:blipFill rotWithShape="1">
          <a:blip r:embed="rId3">
            <a:alphaModFix/>
          </a:blip>
          <a:srcRect b="0" l="20945" r="10294" t="0"/>
          <a:stretch/>
        </p:blipFill>
        <p:spPr>
          <a:xfrm>
            <a:off x="457200" y="5765175"/>
            <a:ext cx="982600" cy="1280125"/>
          </a:xfrm>
          <a:prstGeom prst="rect">
            <a:avLst/>
          </a:prstGeom>
          <a:noFill/>
          <a:ln>
            <a:noFill/>
          </a:ln>
        </p:spPr>
      </p:pic>
      <p:sp>
        <p:nvSpPr>
          <p:cNvPr id="1107" name="Google Shape;1107;p79"/>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08" name="Google Shape;1108;p79"/>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Life Science</a:t>
            </a:r>
            <a:endParaRPr sz="1200">
              <a:latin typeface="Poppins"/>
              <a:ea typeface="Poppins"/>
              <a:cs typeface="Poppins"/>
              <a:sym typeface="Poppins"/>
            </a:endParaRPr>
          </a:p>
        </p:txBody>
      </p:sp>
      <p:pic>
        <p:nvPicPr>
          <p:cNvPr id="1109" name="Google Shape;1109;p79" title="image (11).png"/>
          <p:cNvPicPr preferRelativeResize="0"/>
          <p:nvPr/>
        </p:nvPicPr>
        <p:blipFill rotWithShape="1">
          <a:blip r:embed="rId4">
            <a:alphaModFix/>
          </a:blip>
          <a:srcRect b="0" l="28433" r="-19624" t="0"/>
          <a:stretch/>
        </p:blipFill>
        <p:spPr>
          <a:xfrm>
            <a:off x="448050" y="4466100"/>
            <a:ext cx="1396812" cy="1329550"/>
          </a:xfrm>
          <a:prstGeom prst="rect">
            <a:avLst/>
          </a:prstGeom>
          <a:noFill/>
          <a:ln>
            <a:noFill/>
          </a:ln>
        </p:spPr>
      </p:pic>
      <p:pic>
        <p:nvPicPr>
          <p:cNvPr id="1110" name="Google Shape;1110;p79" title="image (10).png"/>
          <p:cNvPicPr preferRelativeResize="0"/>
          <p:nvPr/>
        </p:nvPicPr>
        <p:blipFill rotWithShape="1">
          <a:blip r:embed="rId5">
            <a:alphaModFix/>
          </a:blip>
          <a:srcRect b="0" l="3141" r="32888" t="0"/>
          <a:stretch/>
        </p:blipFill>
        <p:spPr>
          <a:xfrm>
            <a:off x="448050" y="3235400"/>
            <a:ext cx="975278" cy="1280125"/>
          </a:xfrm>
          <a:prstGeom prst="rect">
            <a:avLst/>
          </a:prstGeom>
          <a:noFill/>
          <a:ln>
            <a:noFill/>
          </a:ln>
        </p:spPr>
      </p:pic>
      <p:pic>
        <p:nvPicPr>
          <p:cNvPr id="1111" name="Google Shape;1111;p79" title="image (9).png"/>
          <p:cNvPicPr preferRelativeResize="0"/>
          <p:nvPr/>
        </p:nvPicPr>
        <p:blipFill rotWithShape="1">
          <a:blip r:embed="rId6">
            <a:alphaModFix/>
          </a:blip>
          <a:srcRect b="0" l="26312" r="-13931" t="0"/>
          <a:stretch/>
        </p:blipFill>
        <p:spPr>
          <a:xfrm>
            <a:off x="448050" y="2066550"/>
            <a:ext cx="1201268" cy="1168850"/>
          </a:xfrm>
          <a:prstGeom prst="rect">
            <a:avLst/>
          </a:prstGeom>
          <a:noFill/>
          <a:ln>
            <a:noFill/>
          </a:ln>
        </p:spPr>
      </p:pic>
      <p:graphicFrame>
        <p:nvGraphicFramePr>
          <p:cNvPr id="1112" name="Google Shape;1112;p79"/>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2916525"/>
                <a:gridCol w="1379975"/>
                <a:gridCol w="1310850"/>
                <a:gridCol w="1313550"/>
              </a:tblGrid>
              <a:tr h="4136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879075">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Food Chains &amp; Matter Flow</a:t>
                      </a:r>
                      <a:endParaRPr b="1" sz="800" strike="sngStrike">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What if all the ants disappeared?</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5-LS2-1. </a:t>
                      </a:r>
                      <a:r>
                        <a:rPr lang="en" sz="800">
                          <a:solidFill>
                            <a:schemeClr val="dk1"/>
                          </a:solidFill>
                          <a:highlight>
                            <a:srgbClr val="EAEADF"/>
                          </a:highlight>
                          <a:latin typeface="Poppins"/>
                          <a:ea typeface="Poppins"/>
                          <a:cs typeface="Poppins"/>
                          <a:sym typeface="Poppins"/>
                        </a:rPr>
                        <a:t>Develop a model to describe the movement of matter among plants, animals, decomposers, and the environment.</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LS2.B: </a:t>
                      </a:r>
                      <a:r>
                        <a:rPr lang="en" sz="800">
                          <a:solidFill>
                            <a:schemeClr val="dk1"/>
                          </a:solidFill>
                          <a:latin typeface="Poppins"/>
                          <a:ea typeface="Poppins"/>
                          <a:cs typeface="Poppins"/>
                          <a:sym typeface="Poppins"/>
                        </a:rPr>
                        <a:t>Cycles of Matter and Energy Transfer in Ecosystems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2050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b="1" lang="en" sz="800">
                          <a:solidFill>
                            <a:schemeClr val="dk1"/>
                          </a:solidFill>
                          <a:latin typeface="Poppins"/>
                          <a:ea typeface="Poppins"/>
                          <a:cs typeface="Poppins"/>
                          <a:sym typeface="Poppins"/>
                        </a:rPr>
                        <a:t>Plant Growth &amp; Matter</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latin typeface="Poppins"/>
                          <a:ea typeface="Poppins"/>
                          <a:cs typeface="Poppins"/>
                          <a:sym typeface="Poppins"/>
                        </a:rPr>
                        <a:t>How does a tiny seed become one of the heaviest trees on Earth?</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5-LS1-1. </a:t>
                      </a:r>
                      <a:r>
                        <a:rPr lang="en" sz="800">
                          <a:solidFill>
                            <a:schemeClr val="dk1"/>
                          </a:solidFill>
                          <a:highlight>
                            <a:schemeClr val="lt1"/>
                          </a:highlight>
                          <a:latin typeface="Poppins"/>
                          <a:ea typeface="Poppins"/>
                          <a:cs typeface="Poppins"/>
                          <a:sym typeface="Poppins"/>
                        </a:rPr>
                        <a:t>Support an argument that plants get the materials they need for growth chiefly from air and water.</a:t>
                      </a:r>
                      <a:endParaRPr sz="800">
                        <a:solidFill>
                          <a:schemeClr val="dk1"/>
                        </a:solidFill>
                        <a:highlight>
                          <a:schemeClr val="lt1"/>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Foundational for 5-LS2-1. </a:t>
                      </a:r>
                      <a:r>
                        <a:rPr lang="en" sz="800">
                          <a:solidFill>
                            <a:schemeClr val="dk1"/>
                          </a:solidFill>
                          <a:highlight>
                            <a:schemeClr val="lt1"/>
                          </a:highlight>
                          <a:latin typeface="Poppins"/>
                          <a:ea typeface="Poppins"/>
                          <a:cs typeface="Poppins"/>
                          <a:sym typeface="Poppins"/>
                        </a:rPr>
                        <a:t>Develop a model to describe the movement of matter among plants, animals, decomposers, and the environment.</a:t>
                      </a:r>
                      <a:endParaRPr b="1"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Engaging in Argument from Evidence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LS1.C. </a:t>
                      </a:r>
                      <a:r>
                        <a:rPr lang="en" sz="800">
                          <a:solidFill>
                            <a:schemeClr val="dk1"/>
                          </a:solidFill>
                          <a:latin typeface="Poppins"/>
                          <a:ea typeface="Poppins"/>
                          <a:cs typeface="Poppins"/>
                          <a:sym typeface="Poppins"/>
                        </a:rPr>
                        <a:t>Organization for Matter and Energy Flow in Organisms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LS2.B: </a:t>
                      </a:r>
                      <a:r>
                        <a:rPr lang="en" sz="800">
                          <a:solidFill>
                            <a:schemeClr val="dk1"/>
                          </a:solidFill>
                          <a:latin typeface="Poppins"/>
                          <a:ea typeface="Poppins"/>
                          <a:cs typeface="Poppins"/>
                          <a:sym typeface="Poppins"/>
                        </a:rPr>
                        <a:t>Cycles of Matter and Energy Transfer in Ecosystems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Energy and Matter</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8790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7"/>
                        </a:rPr>
                        <a:t>Decomposers &amp; Matter </a:t>
                      </a:r>
                      <a:r>
                        <a:rPr b="1" lang="en" sz="800">
                          <a:solidFill>
                            <a:schemeClr val="dk1"/>
                          </a:solidFill>
                          <a:latin typeface="Poppins"/>
                          <a:ea typeface="Poppins"/>
                          <a:cs typeface="Poppins"/>
                          <a:sym typeface="Poppins"/>
                        </a:rPr>
                        <a:t>Flow</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8"/>
                        </a:rPr>
                        <a:t>Where do fallen leaves go?</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5-LS2-1. </a:t>
                      </a:r>
                      <a:r>
                        <a:rPr lang="en" sz="800">
                          <a:solidFill>
                            <a:schemeClr val="dk1"/>
                          </a:solidFill>
                          <a:highlight>
                            <a:srgbClr val="EAEADF"/>
                          </a:highlight>
                          <a:latin typeface="Poppins"/>
                          <a:ea typeface="Poppins"/>
                          <a:cs typeface="Poppins"/>
                          <a:sym typeface="Poppins"/>
                        </a:rPr>
                        <a:t>Develop a model to describe the movement of matter among plants, animals, decomposers, and the environment.</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highlight>
                          <a:schemeClr val="accent6"/>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LS2.B: </a:t>
                      </a:r>
                      <a:r>
                        <a:rPr lang="en" sz="800">
                          <a:solidFill>
                            <a:schemeClr val="dk1"/>
                          </a:solidFill>
                          <a:latin typeface="Poppins"/>
                          <a:ea typeface="Poppins"/>
                          <a:cs typeface="Poppins"/>
                          <a:sym typeface="Poppins"/>
                        </a:rPr>
                        <a:t>Cycles of Matter and Energy Transfer in Ecosystems</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Energy and Matter</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rgbClr val="EAEADF"/>
                    </a:solidFill>
                  </a:tcPr>
                </a:tc>
              </a:tr>
              <a:tr h="8790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9">
                            <a:extLst>
                              <a:ext uri="{A12FA001-AC4F-418D-AE19-62706E023703}">
                                <ahyp:hlinkClr val="tx"/>
                              </a:ext>
                            </a:extLst>
                          </a:hlinkClick>
                        </a:rPr>
                        <a:t>Decomposers</a:t>
                      </a:r>
                      <a:r>
                        <a:rPr b="1" lang="en" sz="800">
                          <a:solidFill>
                            <a:schemeClr val="dk1"/>
                          </a:solidFill>
                          <a:latin typeface="Poppins"/>
                          <a:ea typeface="Poppins"/>
                          <a:cs typeface="Poppins"/>
                          <a:sym typeface="Poppins"/>
                        </a:rPr>
                        <a:t> &amp; Soil Nutrients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0">
                            <a:extLst>
                              <a:ext uri="{A12FA001-AC4F-418D-AE19-62706E023703}">
                                <ahyp:hlinkClr val="tx"/>
                              </a:ext>
                            </a:extLst>
                          </a:hlinkClick>
                        </a:rPr>
                        <a:t>Do worms really eat dirt?</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chemeClr val="lt1"/>
                          </a:highlight>
                          <a:latin typeface="Poppins"/>
                          <a:ea typeface="Poppins"/>
                          <a:cs typeface="Poppins"/>
                          <a:sym typeface="Poppins"/>
                        </a:rPr>
                        <a:t>5-LS2-1. </a:t>
                      </a:r>
                      <a:r>
                        <a:rPr lang="en" sz="800">
                          <a:solidFill>
                            <a:schemeClr val="dk1"/>
                          </a:solidFill>
                          <a:highlight>
                            <a:schemeClr val="lt1"/>
                          </a:highlight>
                          <a:latin typeface="Poppins"/>
                          <a:ea typeface="Poppins"/>
                          <a:cs typeface="Poppins"/>
                          <a:sym typeface="Poppins"/>
                        </a:rPr>
                        <a:t>Develop a model to describe the movement of matter among plants, animals, decomposers, and the environment.</a:t>
                      </a:r>
                      <a:endParaRPr b="1" sz="800">
                        <a:solidFill>
                          <a:schemeClr val="dk1"/>
                        </a:solidFill>
                        <a:highlight>
                          <a:schemeClr val="lt1"/>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LS2.B: </a:t>
                      </a:r>
                      <a:r>
                        <a:rPr lang="en" sz="800">
                          <a:solidFill>
                            <a:schemeClr val="dk1"/>
                          </a:solidFill>
                          <a:latin typeface="Poppins"/>
                          <a:ea typeface="Poppins"/>
                          <a:cs typeface="Poppins"/>
                          <a:sym typeface="Poppins"/>
                        </a:rPr>
                        <a:t>Cycles of Matter and Energy Transfer in Ecosystems</a:t>
                      </a:r>
                      <a:endParaRPr b="1"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FFFFF"/>
                    </a:solidFill>
                  </a:tcPr>
                </a:tc>
              </a:tr>
              <a:tr h="582625">
                <a:tc gridSpan="3">
                  <a:txBody>
                    <a:bodyPr/>
                    <a:lstStyle/>
                    <a:p>
                      <a:pPr indent="0" lvl="0" marL="0" rtl="0" algn="l">
                        <a:spcBef>
                          <a:spcPts val="0"/>
                        </a:spcBef>
                        <a:spcAft>
                          <a:spcPts val="0"/>
                        </a:spcAft>
                        <a:buNone/>
                      </a:pPr>
                      <a:r>
                        <a:rPr b="1" lang="en" sz="800">
                          <a:latin typeface="Poppins"/>
                          <a:ea typeface="Poppins"/>
                          <a:cs typeface="Poppins"/>
                          <a:sym typeface="Poppins"/>
                        </a:rPr>
                        <a:t>Continued on next page</a:t>
                      </a:r>
                      <a:endParaRPr b="1" sz="800">
                        <a:latin typeface="Poppins"/>
                        <a:ea typeface="Poppins"/>
                        <a:cs typeface="Poppins"/>
                        <a:sym typeface="Poppins"/>
                      </a:endParaRPr>
                    </a:p>
                  </a:txBody>
                  <a:tcPr marT="91425" marB="91425" marR="91425" marL="0">
                    <a:lnL cap="flat" cmpd="sng" w="19050">
                      <a:solidFill>
                        <a:schemeClr val="dk1">
                          <a:alpha val="0"/>
                        </a:scheme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hMerge="1"/>
                <a:tc hMerge="1"/>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bl>
          </a:graphicData>
        </a:graphic>
      </p:graphicFrame>
      <p:sp>
        <p:nvSpPr>
          <p:cNvPr id="1113" name="Google Shape;1113;p79"/>
          <p:cNvSpPr/>
          <p:nvPr/>
        </p:nvSpPr>
        <p:spPr>
          <a:xfrm>
            <a:off x="459600" y="323539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1">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1114" name="Google Shape;1114;p79"/>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2">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1115" name="Google Shape;1115;p79"/>
          <p:cNvSpPr/>
          <p:nvPr/>
        </p:nvSpPr>
        <p:spPr>
          <a:xfrm>
            <a:off x="459600" y="451745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1116" name="Google Shape;1116;p79"/>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000000"/>
                </a:solidFill>
                <a:uFill>
                  <a:noFill/>
                </a:uFill>
                <a:latin typeface="Poppins"/>
                <a:ea typeface="Poppins"/>
                <a:cs typeface="Poppins"/>
                <a:sym typeface="Poppins"/>
                <a:hlinkClick r:id="rId14">
                  <a:extLst>
                    <a:ext uri="{A12FA001-AC4F-418D-AE19-62706E023703}">
                      <ahyp:hlinkClr val="tx"/>
                    </a:ext>
                  </a:extLst>
                </a:hlinkClick>
              </a:rPr>
              <a:t>Ecosystems &amp; The Food Web </a:t>
            </a:r>
            <a:r>
              <a:rPr lang="en" sz="1200">
                <a:solidFill>
                  <a:srgbClr val="000000"/>
                </a:solidFill>
                <a:uFill>
                  <a:noFill/>
                </a:uFill>
                <a:latin typeface="Poppins"/>
                <a:ea typeface="Poppins"/>
                <a:cs typeface="Poppins"/>
                <a:sym typeface="Poppins"/>
                <a:hlinkClick r:id="rId15">
                  <a:extLst>
                    <a:ext uri="{A12FA001-AC4F-418D-AE19-62706E023703}">
                      <ahyp:hlinkClr val="tx"/>
                    </a:ext>
                  </a:extLst>
                </a:hlinkClick>
              </a:rPr>
              <a:t>(Web of Life)</a:t>
            </a:r>
            <a:r>
              <a:rPr lang="en" sz="1200">
                <a:latin typeface="Poppins"/>
                <a:ea typeface="Poppins"/>
                <a:cs typeface="Poppins"/>
                <a:sym typeface="Poppins"/>
              </a:rPr>
              <a:t> • Page 1 of 2</a:t>
            </a:r>
            <a:endParaRPr sz="1200">
              <a:solidFill>
                <a:srgbClr val="000000"/>
              </a:solidFill>
              <a:latin typeface="Poppins"/>
              <a:ea typeface="Poppins"/>
              <a:cs typeface="Poppins"/>
              <a:sym typeface="Poppins"/>
            </a:endParaRPr>
          </a:p>
        </p:txBody>
      </p:sp>
      <p:sp>
        <p:nvSpPr>
          <p:cNvPr id="1117" name="Google Shape;1117;p79"/>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18" name="Google Shape;1118;p79"/>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1119" name="Google Shape;1119;p79"/>
          <p:cNvPicPr preferRelativeResize="0"/>
          <p:nvPr/>
        </p:nvPicPr>
        <p:blipFill rotWithShape="1">
          <a:blip r:embed="rId17">
            <a:alphaModFix/>
          </a:blip>
          <a:srcRect b="1663" l="0" r="0" t="1663"/>
          <a:stretch/>
        </p:blipFill>
        <p:spPr>
          <a:xfrm>
            <a:off x="7953375" y="305775"/>
            <a:ext cx="1647825" cy="209550"/>
          </a:xfrm>
          <a:prstGeom prst="rect">
            <a:avLst/>
          </a:prstGeom>
          <a:noFill/>
          <a:ln>
            <a:noFill/>
          </a:ln>
        </p:spPr>
      </p:pic>
      <p:grpSp>
        <p:nvGrpSpPr>
          <p:cNvPr id="1120" name="Google Shape;1120;p79"/>
          <p:cNvGrpSpPr/>
          <p:nvPr/>
        </p:nvGrpSpPr>
        <p:grpSpPr>
          <a:xfrm>
            <a:off x="527725" y="667512"/>
            <a:ext cx="1684375" cy="117000"/>
            <a:chOff x="527725" y="667512"/>
            <a:chExt cx="1684375" cy="117000"/>
          </a:xfrm>
        </p:grpSpPr>
        <p:sp>
          <p:nvSpPr>
            <p:cNvPr id="1121" name="Google Shape;1121;p79"/>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8">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122" name="Google Shape;1122;p79">
              <a:hlinkClick action="ppaction://hlinksldjump" r:id="rId19"/>
            </p:cNvPr>
            <p:cNvPicPr preferRelativeResize="0"/>
            <p:nvPr/>
          </p:nvPicPr>
          <p:blipFill rotWithShape="1">
            <a:blip r:embed="rId20">
              <a:alphaModFix/>
            </a:blip>
            <a:srcRect b="0" l="9423" r="9415" t="0"/>
            <a:stretch/>
          </p:blipFill>
          <p:spPr>
            <a:xfrm rot="10800000">
              <a:off x="527725" y="680300"/>
              <a:ext cx="147875" cy="86475"/>
            </a:xfrm>
            <a:prstGeom prst="rect">
              <a:avLst/>
            </a:prstGeom>
            <a:noFill/>
            <a:ln>
              <a:noFill/>
            </a:ln>
          </p:spPr>
        </p:pic>
      </p:grpSp>
      <p:sp>
        <p:nvSpPr>
          <p:cNvPr id="1123" name="Google Shape;1123;p79"/>
          <p:cNvSpPr/>
          <p:nvPr/>
        </p:nvSpPr>
        <p:spPr>
          <a:xfrm>
            <a:off x="459600" y="5799505"/>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1">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1124" name="Google Shape;1124;p79"/>
          <p:cNvSpPr txBox="1"/>
          <p:nvPr/>
        </p:nvSpPr>
        <p:spPr>
          <a:xfrm>
            <a:off x="5531575" y="6952492"/>
            <a:ext cx="4100100" cy="3078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pic>
        <p:nvPicPr>
          <p:cNvPr id="1129" name="Google Shape;1129;p80" title="How-could-a-fish-feed-a-forest_Thumbnail-Website copy.png"/>
          <p:cNvPicPr preferRelativeResize="0"/>
          <p:nvPr/>
        </p:nvPicPr>
        <p:blipFill rotWithShape="1">
          <a:blip r:embed="rId3">
            <a:alphaModFix/>
          </a:blip>
          <a:srcRect b="0" l="31383" r="18779" t="0"/>
          <a:stretch/>
        </p:blipFill>
        <p:spPr>
          <a:xfrm>
            <a:off x="457202" y="2072975"/>
            <a:ext cx="914400" cy="1032051"/>
          </a:xfrm>
          <a:prstGeom prst="rect">
            <a:avLst/>
          </a:prstGeom>
          <a:noFill/>
          <a:ln>
            <a:noFill/>
          </a:ln>
        </p:spPr>
      </p:pic>
      <p:pic>
        <p:nvPicPr>
          <p:cNvPr id="1130" name="Google Shape;1130;p80"/>
          <p:cNvPicPr preferRelativeResize="0"/>
          <p:nvPr/>
        </p:nvPicPr>
        <p:blipFill rotWithShape="1">
          <a:blip r:embed="rId4">
            <a:alphaModFix/>
          </a:blip>
          <a:srcRect b="5805" l="0" r="5714" t="104"/>
          <a:stretch/>
        </p:blipFill>
        <p:spPr>
          <a:xfrm>
            <a:off x="446700" y="4110575"/>
            <a:ext cx="982600" cy="1071250"/>
          </a:xfrm>
          <a:prstGeom prst="rect">
            <a:avLst/>
          </a:prstGeom>
          <a:noFill/>
          <a:ln>
            <a:noFill/>
          </a:ln>
        </p:spPr>
      </p:pic>
      <p:sp>
        <p:nvSpPr>
          <p:cNvPr id="1131" name="Google Shape;1131;p80"/>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32" name="Google Shape;1132;p80"/>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Life Science</a:t>
            </a:r>
            <a:endParaRPr sz="1200">
              <a:latin typeface="Poppins"/>
              <a:ea typeface="Poppins"/>
              <a:cs typeface="Poppins"/>
              <a:sym typeface="Poppins"/>
            </a:endParaRPr>
          </a:p>
        </p:txBody>
      </p:sp>
      <p:pic>
        <p:nvPicPr>
          <p:cNvPr id="1133" name="Google Shape;1133;p80"/>
          <p:cNvPicPr preferRelativeResize="0"/>
          <p:nvPr/>
        </p:nvPicPr>
        <p:blipFill rotWithShape="1">
          <a:blip r:embed="rId5">
            <a:alphaModFix/>
          </a:blip>
          <a:srcRect b="0" l="20629" r="0" t="0"/>
          <a:stretch/>
        </p:blipFill>
        <p:spPr>
          <a:xfrm>
            <a:off x="446700" y="3109250"/>
            <a:ext cx="914400" cy="1032050"/>
          </a:xfrm>
          <a:prstGeom prst="rect">
            <a:avLst/>
          </a:prstGeom>
          <a:noFill/>
          <a:ln>
            <a:noFill/>
          </a:ln>
        </p:spPr>
      </p:pic>
      <p:graphicFrame>
        <p:nvGraphicFramePr>
          <p:cNvPr id="1134" name="Google Shape;1134;p80"/>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2916525"/>
                <a:gridCol w="1305825"/>
                <a:gridCol w="1363225"/>
                <a:gridCol w="133532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Ecosystems &amp; Matter Cycle</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How could a fish feed a forest?</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5-LS2-1. </a:t>
                      </a:r>
                      <a:r>
                        <a:rPr lang="en" sz="800">
                          <a:solidFill>
                            <a:schemeClr val="dk1"/>
                          </a:solidFill>
                          <a:latin typeface="Poppins"/>
                          <a:ea typeface="Poppins"/>
                          <a:cs typeface="Poppins"/>
                          <a:sym typeface="Poppins"/>
                        </a:rPr>
                        <a:t>Develop a model to describe the movement of matter among plants, animals, decomposers, and the environment.</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LS2.A: </a:t>
                      </a:r>
                      <a:r>
                        <a:rPr lang="en" sz="800">
                          <a:solidFill>
                            <a:schemeClr val="dk1"/>
                          </a:solidFill>
                          <a:latin typeface="Poppins"/>
                          <a:ea typeface="Poppins"/>
                          <a:cs typeface="Poppins"/>
                          <a:sym typeface="Poppins"/>
                        </a:rPr>
                        <a:t>Interdependent Relationships in Ecosystems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LS2.B: </a:t>
                      </a:r>
                      <a:r>
                        <a:rPr lang="en" sz="800">
                          <a:solidFill>
                            <a:schemeClr val="dk1"/>
                          </a:solidFill>
                          <a:latin typeface="Poppins"/>
                          <a:ea typeface="Poppins"/>
                          <a:cs typeface="Poppins"/>
                          <a:sym typeface="Poppins"/>
                        </a:rPr>
                        <a:t>Cycles of Matter and Energy Transfer in Ecosystems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latin typeface="Poppins"/>
                          <a:ea typeface="Poppins"/>
                          <a:cs typeface="Poppins"/>
                          <a:sym typeface="Poppins"/>
                        </a:rPr>
                        <a:t>Protecting Environments</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6"/>
                        </a:rPr>
                        <a:t>How can we protect Earth’s environments?</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5-ESS3-1. </a:t>
                      </a:r>
                      <a:r>
                        <a:rPr lang="en" sz="800">
                          <a:solidFill>
                            <a:schemeClr val="dk1"/>
                          </a:solidFill>
                          <a:latin typeface="Poppins"/>
                          <a:ea typeface="Poppins"/>
                          <a:cs typeface="Poppins"/>
                          <a:sym typeface="Poppins"/>
                        </a:rPr>
                        <a:t>Obtain and combine information about ways individual communities use science ideas to protect the Earth’s resources and environment.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Obtaining, Evaluating, and Communicating Information</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50">
                          <a:solidFill>
                            <a:schemeClr val="dk1"/>
                          </a:solidFill>
                          <a:uFill>
                            <a:noFill/>
                          </a:uFill>
                          <a:hlinkClick r:id="rId7">
                            <a:extLst>
                              <a:ext uri="{A12FA001-AC4F-418D-AE19-62706E023703}">
                                <ahyp:hlinkClr val="tx"/>
                              </a:ext>
                            </a:extLst>
                          </a:hlinkClick>
                        </a:rPr>
                        <a:t>ESS3.C: </a:t>
                      </a:r>
                      <a:r>
                        <a:rPr lang="en" sz="850">
                          <a:solidFill>
                            <a:schemeClr val="dk1"/>
                          </a:solidFill>
                          <a:uFill>
                            <a:noFill/>
                          </a:uFill>
                          <a:hlinkClick r:id="rId8">
                            <a:extLst>
                              <a:ext uri="{A12FA001-AC4F-418D-AE19-62706E023703}">
                                <ahyp:hlinkClr val="tx"/>
                              </a:ext>
                            </a:extLst>
                          </a:hlinkClick>
                        </a:rPr>
                        <a:t>Human Impacts on Earth Systems</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rgbClr val="F26C55"/>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000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latin typeface="Poppins"/>
                          <a:ea typeface="Poppins"/>
                          <a:cs typeface="Poppins"/>
                          <a:sym typeface="Poppins"/>
                        </a:rPr>
                        <a:t>Food Webs &amp; Flow of Energy</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9"/>
                        </a:rPr>
                        <a:t>Why did the dinosaurs go extinct?</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5-PS3-1. </a:t>
                      </a:r>
                      <a:r>
                        <a:rPr lang="en" sz="800">
                          <a:solidFill>
                            <a:schemeClr val="dk1"/>
                          </a:solidFill>
                          <a:latin typeface="Poppins"/>
                          <a:ea typeface="Poppins"/>
                          <a:cs typeface="Poppins"/>
                          <a:sym typeface="Poppins"/>
                        </a:rPr>
                        <a:t>Use models to describe that energy in animals’ food (used for body repair, growth, motion, and to maintain body warmth) was once energy from the sun.</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PS3.D: </a:t>
                      </a:r>
                      <a:r>
                        <a:rPr lang="en" sz="800">
                          <a:solidFill>
                            <a:schemeClr val="dk1"/>
                          </a:solidFill>
                          <a:latin typeface="Poppins"/>
                          <a:ea typeface="Poppins"/>
                          <a:cs typeface="Poppins"/>
                          <a:sym typeface="Poppins"/>
                        </a:rPr>
                        <a:t>Energy in Chemical Processes and Everyday Life</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LS1.C. </a:t>
                      </a:r>
                      <a:r>
                        <a:rPr lang="en" sz="800">
                          <a:solidFill>
                            <a:schemeClr val="dk1"/>
                          </a:solidFill>
                          <a:latin typeface="Poppins"/>
                          <a:ea typeface="Poppins"/>
                          <a:cs typeface="Poppins"/>
                          <a:sym typeface="Poppins"/>
                        </a:rPr>
                        <a:t>Organization for Matter and Energy Flow in Organisms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Energy and Matter</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r>
            </a:tbl>
          </a:graphicData>
        </a:graphic>
      </p:graphicFrame>
      <p:sp>
        <p:nvSpPr>
          <p:cNvPr id="1135" name="Google Shape;1135;p80"/>
          <p:cNvSpPr/>
          <p:nvPr/>
        </p:nvSpPr>
        <p:spPr>
          <a:xfrm>
            <a:off x="455850" y="2080602"/>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5</a:t>
            </a:r>
            <a:endParaRPr b="1" sz="800">
              <a:solidFill>
                <a:schemeClr val="lt1"/>
              </a:solidFill>
              <a:latin typeface="Poppins"/>
              <a:ea typeface="Poppins"/>
              <a:cs typeface="Poppins"/>
              <a:sym typeface="Poppins"/>
            </a:endParaRPr>
          </a:p>
        </p:txBody>
      </p:sp>
      <p:sp>
        <p:nvSpPr>
          <p:cNvPr id="1136" name="Google Shape;1136;p80"/>
          <p:cNvSpPr/>
          <p:nvPr/>
        </p:nvSpPr>
        <p:spPr>
          <a:xfrm>
            <a:off x="454800" y="4145520"/>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7</a:t>
            </a:r>
            <a:endParaRPr b="1" sz="800">
              <a:solidFill>
                <a:schemeClr val="lt1"/>
              </a:solidFill>
              <a:latin typeface="Poppins"/>
              <a:ea typeface="Poppins"/>
              <a:cs typeface="Poppins"/>
              <a:sym typeface="Poppins"/>
            </a:endParaRPr>
          </a:p>
        </p:txBody>
      </p:sp>
      <p:sp>
        <p:nvSpPr>
          <p:cNvPr id="1137" name="Google Shape;1137;p80"/>
          <p:cNvSpPr/>
          <p:nvPr/>
        </p:nvSpPr>
        <p:spPr>
          <a:xfrm>
            <a:off x="455850" y="310986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6</a:t>
            </a:r>
            <a:endParaRPr b="1" sz="800">
              <a:solidFill>
                <a:schemeClr val="lt1"/>
              </a:solidFill>
              <a:latin typeface="Poppins"/>
              <a:ea typeface="Poppins"/>
              <a:cs typeface="Poppins"/>
              <a:sym typeface="Poppins"/>
            </a:endParaRPr>
          </a:p>
        </p:txBody>
      </p:sp>
      <p:sp>
        <p:nvSpPr>
          <p:cNvPr id="1138" name="Google Shape;1138;p80"/>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000000"/>
                </a:solidFill>
                <a:uFill>
                  <a:noFill/>
                </a:uFill>
                <a:latin typeface="Poppins"/>
                <a:ea typeface="Poppins"/>
                <a:cs typeface="Poppins"/>
                <a:sym typeface="Poppins"/>
                <a:hlinkClick r:id="rId10">
                  <a:extLst>
                    <a:ext uri="{A12FA001-AC4F-418D-AE19-62706E023703}">
                      <ahyp:hlinkClr val="tx"/>
                    </a:ext>
                  </a:extLst>
                </a:hlinkClick>
              </a:rPr>
              <a:t>Ecosystems &amp; The Food Web </a:t>
            </a:r>
            <a:r>
              <a:rPr lang="en" sz="1200">
                <a:solidFill>
                  <a:srgbClr val="000000"/>
                </a:solidFill>
                <a:uFill>
                  <a:noFill/>
                </a:uFill>
                <a:latin typeface="Poppins"/>
                <a:ea typeface="Poppins"/>
                <a:cs typeface="Poppins"/>
                <a:sym typeface="Poppins"/>
                <a:hlinkClick r:id="rId11">
                  <a:extLst>
                    <a:ext uri="{A12FA001-AC4F-418D-AE19-62706E023703}">
                      <ahyp:hlinkClr val="tx"/>
                    </a:ext>
                  </a:extLst>
                </a:hlinkClick>
              </a:rPr>
              <a:t>(Web of Life)</a:t>
            </a:r>
            <a:r>
              <a:rPr lang="en" sz="1200">
                <a:latin typeface="Poppins"/>
                <a:ea typeface="Poppins"/>
                <a:cs typeface="Poppins"/>
                <a:sym typeface="Poppins"/>
              </a:rPr>
              <a:t> • Page 2 of 2</a:t>
            </a:r>
            <a:endParaRPr sz="1200">
              <a:solidFill>
                <a:srgbClr val="000000"/>
              </a:solidFill>
              <a:latin typeface="Poppins"/>
              <a:ea typeface="Poppins"/>
              <a:cs typeface="Poppins"/>
              <a:sym typeface="Poppins"/>
            </a:endParaRPr>
          </a:p>
        </p:txBody>
      </p:sp>
      <p:sp>
        <p:nvSpPr>
          <p:cNvPr id="1139" name="Google Shape;1139;p80"/>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40" name="Google Shape;1140;p80"/>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2">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1141" name="Google Shape;1141;p80"/>
          <p:cNvPicPr preferRelativeResize="0"/>
          <p:nvPr/>
        </p:nvPicPr>
        <p:blipFill rotWithShape="1">
          <a:blip r:embed="rId13">
            <a:alphaModFix/>
          </a:blip>
          <a:srcRect b="1663" l="0" r="0" t="1663"/>
          <a:stretch/>
        </p:blipFill>
        <p:spPr>
          <a:xfrm>
            <a:off x="7953375" y="305775"/>
            <a:ext cx="1647825" cy="209550"/>
          </a:xfrm>
          <a:prstGeom prst="rect">
            <a:avLst/>
          </a:prstGeom>
          <a:noFill/>
          <a:ln>
            <a:noFill/>
          </a:ln>
        </p:spPr>
      </p:pic>
      <p:grpSp>
        <p:nvGrpSpPr>
          <p:cNvPr id="1142" name="Google Shape;1142;p80"/>
          <p:cNvGrpSpPr/>
          <p:nvPr/>
        </p:nvGrpSpPr>
        <p:grpSpPr>
          <a:xfrm>
            <a:off x="527725" y="667512"/>
            <a:ext cx="1684375" cy="117000"/>
            <a:chOff x="527725" y="667512"/>
            <a:chExt cx="1684375" cy="117000"/>
          </a:xfrm>
        </p:grpSpPr>
        <p:sp>
          <p:nvSpPr>
            <p:cNvPr id="1143" name="Google Shape;1143;p80"/>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a:t>
              </a:r>
              <a:r>
                <a:rPr lang="en" sz="800">
                  <a:solidFill>
                    <a:schemeClr val="dk1"/>
                  </a:solidFill>
                  <a:uFill>
                    <a:noFill/>
                  </a:uFill>
                  <a:latin typeface="Poppins"/>
                  <a:ea typeface="Poppins"/>
                  <a:cs typeface="Poppins"/>
                  <a:sym typeface="Poppins"/>
                  <a:hlinkClick action="ppaction://hlinksldjump" r:id="rId14">
                    <a:extLst>
                      <a:ext uri="{A12FA001-AC4F-418D-AE19-62706E023703}">
                        <ahyp:hlinkClr val="tx"/>
                      </a:ext>
                    </a:extLst>
                  </a:hlinkClick>
                </a:rPr>
                <a:t>Table of Contents</a:t>
              </a:r>
              <a:endParaRPr sz="800">
                <a:solidFill>
                  <a:schemeClr val="dk1"/>
                </a:solidFill>
                <a:latin typeface="Poppins"/>
                <a:ea typeface="Poppins"/>
                <a:cs typeface="Poppins"/>
                <a:sym typeface="Poppins"/>
              </a:endParaRPr>
            </a:p>
          </p:txBody>
        </p:sp>
        <p:pic>
          <p:nvPicPr>
            <p:cNvPr id="1144" name="Google Shape;1144;p80"/>
            <p:cNvPicPr preferRelativeResize="0"/>
            <p:nvPr/>
          </p:nvPicPr>
          <p:blipFill rotWithShape="1">
            <a:blip r:embed="rId15">
              <a:alphaModFix/>
            </a:blip>
            <a:srcRect b="0" l="9423" r="9415" t="0"/>
            <a:stretch/>
          </p:blipFill>
          <p:spPr>
            <a:xfrm rot="10800000">
              <a:off x="527725" y="680300"/>
              <a:ext cx="147875" cy="86475"/>
            </a:xfrm>
            <a:prstGeom prst="rect">
              <a:avLst/>
            </a:prstGeom>
            <a:noFill/>
            <a:ln>
              <a:noFill/>
            </a:ln>
          </p:spPr>
        </p:pic>
      </p:grpSp>
      <p:sp>
        <p:nvSpPr>
          <p:cNvPr id="1145" name="Google Shape;1145;p80"/>
          <p:cNvSpPr txBox="1"/>
          <p:nvPr/>
        </p:nvSpPr>
        <p:spPr>
          <a:xfrm>
            <a:off x="5623560" y="6983690"/>
            <a:ext cx="4100100" cy="431100"/>
          </a:xfrm>
          <a:prstGeom prst="rect">
            <a:avLst/>
          </a:prstGeom>
          <a:noFill/>
          <a:ln>
            <a:noFill/>
          </a:ln>
        </p:spPr>
        <p:txBody>
          <a:bodyPr anchorCtr="0" anchor="t" bIns="91425" lIns="91425" spcFirstLastPara="1" rIns="91425" wrap="square" tIns="91425">
            <a:sp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Lessons</a:t>
            </a:r>
            <a:endParaRPr sz="800">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hlink"/>
                </a:solidFill>
                <a:latin typeface="Poppins"/>
                <a:ea typeface="Poppins"/>
                <a:cs typeface="Poppins"/>
                <a:sym typeface="Poppins"/>
                <a:hlinkClick r:id="rId16"/>
              </a:rPr>
              <a:t>Curriculum Updates</a:t>
            </a:r>
            <a:endParaRPr sz="800">
              <a:latin typeface="Poppins"/>
              <a:ea typeface="Poppins"/>
              <a:cs typeface="Poppins"/>
              <a:sym typeface="Poppi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pic>
        <p:nvPicPr>
          <p:cNvPr id="1150" name="Google Shape;1150;p81"/>
          <p:cNvPicPr preferRelativeResize="0"/>
          <p:nvPr/>
        </p:nvPicPr>
        <p:blipFill rotWithShape="1">
          <a:blip r:embed="rId3">
            <a:alphaModFix/>
          </a:blip>
          <a:srcRect b="0" l="51238" r="19678" t="0"/>
          <a:stretch/>
        </p:blipFill>
        <p:spPr>
          <a:xfrm>
            <a:off x="448050" y="5368925"/>
            <a:ext cx="982598" cy="1889725"/>
          </a:xfrm>
          <a:prstGeom prst="rect">
            <a:avLst/>
          </a:prstGeom>
          <a:noFill/>
          <a:ln>
            <a:noFill/>
          </a:ln>
        </p:spPr>
      </p:pic>
      <p:pic>
        <p:nvPicPr>
          <p:cNvPr id="1151" name="Google Shape;1151;p81"/>
          <p:cNvPicPr preferRelativeResize="0"/>
          <p:nvPr/>
        </p:nvPicPr>
        <p:blipFill rotWithShape="1">
          <a:blip r:embed="rId4">
            <a:alphaModFix/>
          </a:blip>
          <a:srcRect b="14459" l="0" r="0" t="14452"/>
          <a:stretch/>
        </p:blipFill>
        <p:spPr>
          <a:xfrm>
            <a:off x="448050" y="4576500"/>
            <a:ext cx="982600" cy="800400"/>
          </a:xfrm>
          <a:prstGeom prst="rect">
            <a:avLst/>
          </a:prstGeom>
          <a:noFill/>
          <a:ln>
            <a:noFill/>
          </a:ln>
        </p:spPr>
      </p:pic>
      <p:sp>
        <p:nvSpPr>
          <p:cNvPr id="1152" name="Google Shape;1152;p81"/>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53" name="Google Shape;1153;p81"/>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Earth &amp; Space Science</a:t>
            </a:r>
            <a:endParaRPr sz="1200">
              <a:latin typeface="Poppins"/>
              <a:ea typeface="Poppins"/>
              <a:cs typeface="Poppins"/>
              <a:sym typeface="Poppins"/>
            </a:endParaRPr>
          </a:p>
        </p:txBody>
      </p:sp>
      <p:pic>
        <p:nvPicPr>
          <p:cNvPr id="1154" name="Google Shape;1154;p81"/>
          <p:cNvPicPr preferRelativeResize="0"/>
          <p:nvPr/>
        </p:nvPicPr>
        <p:blipFill rotWithShape="1">
          <a:blip r:embed="rId5">
            <a:alphaModFix/>
          </a:blip>
          <a:srcRect b="9397" l="0" r="0" t="9388"/>
          <a:stretch/>
        </p:blipFill>
        <p:spPr>
          <a:xfrm>
            <a:off x="448050" y="3662100"/>
            <a:ext cx="982600" cy="914400"/>
          </a:xfrm>
          <a:prstGeom prst="rect">
            <a:avLst/>
          </a:prstGeom>
          <a:noFill/>
          <a:ln>
            <a:noFill/>
          </a:ln>
        </p:spPr>
      </p:pic>
      <p:pic>
        <p:nvPicPr>
          <p:cNvPr id="1155" name="Google Shape;1155;p81"/>
          <p:cNvPicPr preferRelativeResize="0"/>
          <p:nvPr/>
        </p:nvPicPr>
        <p:blipFill rotWithShape="1">
          <a:blip r:embed="rId6">
            <a:alphaModFix/>
          </a:blip>
          <a:srcRect b="11083" l="0" r="0" t="11083"/>
          <a:stretch/>
        </p:blipFill>
        <p:spPr>
          <a:xfrm>
            <a:off x="448050" y="2839175"/>
            <a:ext cx="914400" cy="822925"/>
          </a:xfrm>
          <a:prstGeom prst="rect">
            <a:avLst/>
          </a:prstGeom>
          <a:noFill/>
          <a:ln>
            <a:noFill/>
          </a:ln>
        </p:spPr>
      </p:pic>
      <p:pic>
        <p:nvPicPr>
          <p:cNvPr id="1156" name="Google Shape;1156;p81"/>
          <p:cNvPicPr preferRelativeResize="0"/>
          <p:nvPr/>
        </p:nvPicPr>
        <p:blipFill rotWithShape="1">
          <a:blip r:embed="rId7">
            <a:alphaModFix/>
          </a:blip>
          <a:srcRect b="14780" l="0" r="0" t="14773"/>
          <a:stretch/>
        </p:blipFill>
        <p:spPr>
          <a:xfrm>
            <a:off x="448050" y="2066550"/>
            <a:ext cx="982600" cy="800400"/>
          </a:xfrm>
          <a:prstGeom prst="rect">
            <a:avLst/>
          </a:prstGeom>
          <a:noFill/>
          <a:ln>
            <a:noFill/>
          </a:ln>
        </p:spPr>
      </p:pic>
      <p:graphicFrame>
        <p:nvGraphicFramePr>
          <p:cNvPr id="1157" name="Google Shape;1157;p81"/>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98875"/>
                <a:gridCol w="2531100"/>
                <a:gridCol w="1692900"/>
                <a:gridCol w="1262725"/>
                <a:gridCol w="1344000"/>
              </a:tblGrid>
              <a:tr h="45837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5215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Hydrosphere &amp; </a:t>
                      </a:r>
                      <a:r>
                        <a:rPr b="1" lang="en" sz="800">
                          <a:solidFill>
                            <a:schemeClr val="dk1"/>
                          </a:solidFill>
                          <a:latin typeface="Poppins"/>
                          <a:ea typeface="Poppins"/>
                          <a:cs typeface="Poppins"/>
                          <a:sym typeface="Poppins"/>
                        </a:rPr>
                        <a:t>Water Distribution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How much water is in the world?</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5-ESS2-2. </a:t>
                      </a:r>
                      <a:r>
                        <a:rPr lang="en" sz="800">
                          <a:solidFill>
                            <a:schemeClr val="dk1"/>
                          </a:solidFill>
                          <a:highlight>
                            <a:srgbClr val="EAEADF"/>
                          </a:highlight>
                          <a:latin typeface="Poppins"/>
                          <a:ea typeface="Poppins"/>
                          <a:cs typeface="Poppins"/>
                          <a:sym typeface="Poppins"/>
                        </a:rPr>
                        <a:t>Describe and graph the amounts and percentages of water and fresh water in various reservoirs to provide evidence about the distribution of water on Earth. </a:t>
                      </a:r>
                      <a:endParaRPr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Using Mathematics and Computational Thinking</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ESS2.C: </a:t>
                      </a:r>
                      <a:r>
                        <a:rPr lang="en" sz="800">
                          <a:solidFill>
                            <a:schemeClr val="dk1"/>
                          </a:solidFill>
                          <a:latin typeface="Poppins"/>
                          <a:ea typeface="Poppins"/>
                          <a:cs typeface="Poppins"/>
                          <a:sym typeface="Poppins"/>
                        </a:rPr>
                        <a:t>The Roles of Water in Earth’s Surface Processes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Scale, Proportion, and Quantity</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58412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chemeClr val="hlink"/>
                          </a:solidFill>
                          <a:uFill>
                            <a:noFill/>
                          </a:uFill>
                          <a:latin typeface="Poppins"/>
                          <a:ea typeface="Poppins"/>
                          <a:cs typeface="Poppins"/>
                          <a:sym typeface="Poppins"/>
                          <a:hlinkClick r:id="rId10"/>
                        </a:rPr>
                        <a:t>Mixtures &amp; Solutions</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1"/>
                        </a:rPr>
                        <a:t>How much salt is in the ocean?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highlight>
                            <a:srgbClr val="FFFFFF"/>
                          </a:highlight>
                          <a:latin typeface="Poppins"/>
                          <a:ea typeface="Poppins"/>
                          <a:cs typeface="Poppins"/>
                          <a:sym typeface="Poppins"/>
                        </a:rPr>
                        <a:t>5-PS1-2. </a:t>
                      </a:r>
                      <a:r>
                        <a:rPr lang="en" sz="800">
                          <a:solidFill>
                            <a:schemeClr val="dk1"/>
                          </a:solidFill>
                          <a:highlight>
                            <a:srgbClr val="FFFFFF"/>
                          </a:highlight>
                          <a:latin typeface="Poppins"/>
                          <a:ea typeface="Poppins"/>
                          <a:cs typeface="Poppins"/>
                          <a:sym typeface="Poppins"/>
                        </a:rPr>
                        <a:t>Measure and graph quantities to provide evidence that regardless of the type of change that occurs when heating, cooling, or mixing substances, the total weight of matter is conserved.</a:t>
                      </a:r>
                      <a:endParaRPr sz="800">
                        <a:solidFill>
                          <a:schemeClr val="dk1"/>
                        </a:solidFill>
                        <a:highlight>
                          <a:srgbClr val="FFFFF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Using Mathematics and Computational Thinking</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PS1.A</a:t>
                      </a:r>
                      <a:r>
                        <a:rPr lang="en" sz="800">
                          <a:solidFill>
                            <a:schemeClr val="dk1"/>
                          </a:solidFill>
                          <a:latin typeface="Poppins"/>
                          <a:ea typeface="Poppins"/>
                          <a:cs typeface="Poppins"/>
                          <a:sym typeface="Poppins"/>
                        </a:rPr>
                        <a:t>: Structure and Properties of Matter</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Scale, Proportion, and Quantity</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6486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2"/>
                        </a:rPr>
                        <a:t>Groundwater as a Natural Resource</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When you turn on the faucet, where does the water come from?</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highlight>
                            <a:srgbClr val="EAEADF"/>
                          </a:highlight>
                          <a:latin typeface="Poppins"/>
                          <a:ea typeface="Poppins"/>
                          <a:cs typeface="Poppins"/>
                          <a:sym typeface="Poppins"/>
                        </a:rPr>
                        <a:t>5-ESS2-2. </a:t>
                      </a:r>
                      <a:r>
                        <a:rPr lang="en" sz="800">
                          <a:solidFill>
                            <a:schemeClr val="dk1"/>
                          </a:solidFill>
                          <a:highlight>
                            <a:srgbClr val="EAEADF"/>
                          </a:highlight>
                          <a:latin typeface="Poppins"/>
                          <a:ea typeface="Poppins"/>
                          <a:cs typeface="Poppins"/>
                          <a:sym typeface="Poppins"/>
                        </a:rPr>
                        <a:t>Describe and graph the amounts and percentages of water and fresh water in various reservoirs to provide evidence about the distribution of water on Earth. </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Obtaining, Evaluating, and Communicating Information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Engaging in Argument from Evidence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ESS2.C: </a:t>
                      </a:r>
                      <a:r>
                        <a:rPr lang="en" sz="800">
                          <a:solidFill>
                            <a:schemeClr val="dk1"/>
                          </a:solidFill>
                          <a:latin typeface="Poppins"/>
                          <a:ea typeface="Poppins"/>
                          <a:cs typeface="Poppins"/>
                          <a:sym typeface="Poppins"/>
                        </a:rPr>
                        <a:t>The Roles of Water in Earth’s Surface Processes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17200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4"/>
                        </a:rPr>
                        <a:t>Water Cycle</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lang="en" sz="800">
                          <a:solidFill>
                            <a:schemeClr val="hlink"/>
                          </a:solidFill>
                          <a:uFill>
                            <a:noFill/>
                          </a:uFill>
                          <a:latin typeface="Poppins"/>
                          <a:ea typeface="Poppins"/>
                          <a:cs typeface="Poppins"/>
                          <a:sym typeface="Poppins"/>
                          <a:hlinkClick r:id="rId15"/>
                        </a:rPr>
                        <a:t>Can we make it rain?</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5-ESS2-1. </a:t>
                      </a:r>
                      <a:r>
                        <a:rPr lang="en" sz="800">
                          <a:solidFill>
                            <a:schemeClr val="dk1"/>
                          </a:solidFill>
                          <a:latin typeface="Poppins"/>
                          <a:ea typeface="Poppins"/>
                          <a:cs typeface="Poppins"/>
                          <a:sym typeface="Poppins"/>
                        </a:rPr>
                        <a:t>Develop a model using an example to describe ways the geosphere, biosphere, hydrosphere, and/or atmosphere interact.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ESS2.A: </a:t>
                      </a:r>
                      <a:r>
                        <a:rPr lang="en" sz="800">
                          <a:solidFill>
                            <a:schemeClr val="dk1"/>
                          </a:solidFill>
                          <a:latin typeface="Poppins"/>
                          <a:ea typeface="Poppins"/>
                          <a:cs typeface="Poppins"/>
                          <a:sym typeface="Poppins"/>
                        </a:rPr>
                        <a:t>Earth Materials and Systems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alpha val="0"/>
                        </a:schemeClr>
                      </a:solidFill>
                      <a:prstDash val="solid"/>
                      <a:round/>
                      <a:headEnd len="sm" w="sm" type="none"/>
                      <a:tailEnd len="sm" w="sm" type="none"/>
                    </a:lnB>
                    <a:solidFill>
                      <a:schemeClr val="lt1"/>
                    </a:solidFill>
                  </a:tcPr>
                </a:tc>
              </a:tr>
              <a:tr h="744875">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16">
                            <a:extLst>
                              <a:ext uri="{A12FA001-AC4F-418D-AE19-62706E023703}">
                                <ahyp:hlinkClr val="tx"/>
                              </a:ext>
                            </a:extLst>
                          </a:hlinkClick>
                        </a:rPr>
                        <a:t>Natural Disasters &amp; Engineering</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7">
                            <a:extLst>
                              <a:ext uri="{A12FA001-AC4F-418D-AE19-62706E023703}">
                                <ahyp:hlinkClr val="tx"/>
                              </a:ext>
                            </a:extLst>
                          </a:hlinkClick>
                        </a:rPr>
                        <a:t>How can you save a town from a hurricane?</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3-5-ETS1-1. </a:t>
                      </a:r>
                      <a:r>
                        <a:rPr lang="en" sz="800">
                          <a:solidFill>
                            <a:schemeClr val="dk1"/>
                          </a:solidFill>
                          <a:highlight>
                            <a:srgbClr val="EAEADF"/>
                          </a:highlight>
                          <a:latin typeface="Poppins"/>
                          <a:ea typeface="Poppins"/>
                          <a:cs typeface="Poppins"/>
                          <a:sym typeface="Poppins"/>
                        </a:rPr>
                        <a:t>Define a simple design problem reflecting a need or a want that includes specified criteria for success and constraints on materials, time, or cost. </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3-5-ETS1-2. </a:t>
                      </a:r>
                      <a:r>
                        <a:rPr lang="en" sz="800">
                          <a:solidFill>
                            <a:schemeClr val="dk1"/>
                          </a:solidFill>
                          <a:highlight>
                            <a:srgbClr val="EAEADF"/>
                          </a:highlight>
                          <a:latin typeface="Poppins"/>
                          <a:ea typeface="Poppins"/>
                          <a:cs typeface="Poppins"/>
                          <a:sym typeface="Poppins"/>
                        </a:rPr>
                        <a:t>Generate and compare multiple possible solutions to a problem based on how well each is likely to meet the criteria and constraints of the problem. </a:t>
                      </a:r>
                      <a:endParaRPr sz="800">
                        <a:solidFill>
                          <a:schemeClr val="dk1"/>
                        </a:solidFill>
                        <a:highlight>
                          <a:srgbClr val="EAEADF"/>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highlight>
                          <a:srgbClr val="FFFF00"/>
                        </a:highlight>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highlight>
                            <a:srgbClr val="EAEADF"/>
                          </a:highlight>
                          <a:latin typeface="Poppins"/>
                          <a:ea typeface="Poppins"/>
                          <a:cs typeface="Poppins"/>
                          <a:sym typeface="Poppins"/>
                        </a:rPr>
                        <a:t>3-5-ETS1-3. </a:t>
                      </a:r>
                      <a:r>
                        <a:rPr lang="en" sz="800">
                          <a:solidFill>
                            <a:schemeClr val="dk1"/>
                          </a:solidFill>
                          <a:highlight>
                            <a:srgbClr val="EAEADF"/>
                          </a:highlight>
                          <a:latin typeface="Poppins"/>
                          <a:ea typeface="Poppins"/>
                          <a:cs typeface="Poppins"/>
                          <a:sym typeface="Poppins"/>
                        </a:rPr>
                        <a:t>Plan and carry out fair tests in which variables are controlled and failure points are considered to identify aspects of a model or prototype that can be improved.</a:t>
                      </a:r>
                      <a:endParaRPr b="1" sz="800">
                        <a:solidFill>
                          <a:schemeClr val="dk1"/>
                        </a:solidFill>
                        <a:highlight>
                          <a:srgbClr val="EAEADF"/>
                        </a:highlight>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Asking Questions and Defining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Obtaining, Evaluating, and Communicating Information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Using Mathematics and Computational Thinking</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ETS1.A: </a:t>
                      </a:r>
                      <a:r>
                        <a:rPr lang="en" sz="800">
                          <a:solidFill>
                            <a:schemeClr val="dk1"/>
                          </a:solidFill>
                          <a:latin typeface="Poppins"/>
                          <a:ea typeface="Poppins"/>
                          <a:cs typeface="Poppins"/>
                          <a:sym typeface="Poppins"/>
                        </a:rPr>
                        <a:t>Defining and Delimiting Engineering Problems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b="1" lang="en" sz="800">
                          <a:solidFill>
                            <a:schemeClr val="dk1"/>
                          </a:solidFill>
                          <a:latin typeface="Poppins"/>
                          <a:ea typeface="Poppins"/>
                          <a:cs typeface="Poppins"/>
                          <a:sym typeface="Poppins"/>
                        </a:rPr>
                        <a:t>ETS1.B: </a:t>
                      </a:r>
                      <a:r>
                        <a:rPr lang="en" sz="800">
                          <a:solidFill>
                            <a:schemeClr val="dk1"/>
                          </a:solidFill>
                          <a:latin typeface="Poppins"/>
                          <a:ea typeface="Poppins"/>
                          <a:cs typeface="Poppins"/>
                          <a:sym typeface="Poppins"/>
                        </a:rPr>
                        <a:t>Developing Possible Solutions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ETS1.C:</a:t>
                      </a:r>
                      <a:r>
                        <a:rPr lang="en" sz="800">
                          <a:solidFill>
                            <a:schemeClr val="dk1"/>
                          </a:solidFill>
                          <a:latin typeface="Poppins"/>
                          <a:ea typeface="Poppins"/>
                          <a:cs typeface="Poppins"/>
                          <a:sym typeface="Poppins"/>
                        </a:rPr>
                        <a:t> Optimizing the Design Solution</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Systems and System Models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158" name="Google Shape;1158;p81"/>
          <p:cNvSpPr/>
          <p:nvPr/>
        </p:nvSpPr>
        <p:spPr>
          <a:xfrm>
            <a:off x="457200" y="2882401"/>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1159" name="Google Shape;1159;p81"/>
          <p:cNvSpPr/>
          <p:nvPr/>
        </p:nvSpPr>
        <p:spPr>
          <a:xfrm>
            <a:off x="458551"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1160" name="Google Shape;1160;p81"/>
          <p:cNvSpPr/>
          <p:nvPr/>
        </p:nvSpPr>
        <p:spPr>
          <a:xfrm>
            <a:off x="457200" y="365760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1161" name="Google Shape;1161;p81"/>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1"/>
                </a:solidFill>
                <a:uFill>
                  <a:noFill/>
                </a:uFill>
                <a:latin typeface="Poppins"/>
                <a:ea typeface="Poppins"/>
                <a:cs typeface="Poppins"/>
                <a:sym typeface="Poppins"/>
                <a:hlinkClick r:id="rId21">
                  <a:extLst>
                    <a:ext uri="{A12FA001-AC4F-418D-AE19-62706E023703}">
                      <ahyp:hlinkClr val="tx"/>
                    </a:ext>
                  </a:extLst>
                </a:hlinkClick>
              </a:rPr>
              <a:t>Water Cycle &amp; Earth’s Systems </a:t>
            </a:r>
            <a:r>
              <a:rPr lang="en" sz="1200">
                <a:solidFill>
                  <a:schemeClr val="dk1"/>
                </a:solidFill>
                <a:uFill>
                  <a:noFill/>
                </a:uFill>
                <a:latin typeface="Poppins"/>
                <a:ea typeface="Poppins"/>
                <a:cs typeface="Poppins"/>
                <a:sym typeface="Poppins"/>
                <a:hlinkClick r:id="rId22">
                  <a:extLst>
                    <a:ext uri="{A12FA001-AC4F-418D-AE19-62706E023703}">
                      <ahyp:hlinkClr val="tx"/>
                    </a:ext>
                  </a:extLst>
                </a:hlinkClick>
              </a:rPr>
              <a:t>(Watery Planet)</a:t>
            </a:r>
            <a:r>
              <a:rPr lang="en" sz="1200">
                <a:solidFill>
                  <a:schemeClr val="dk1"/>
                </a:solidFill>
                <a:latin typeface="Poppins"/>
                <a:ea typeface="Poppins"/>
                <a:cs typeface="Poppins"/>
                <a:sym typeface="Poppins"/>
              </a:rPr>
              <a:t> </a:t>
            </a:r>
            <a:endParaRPr sz="1200">
              <a:solidFill>
                <a:schemeClr val="dk1"/>
              </a:solidFill>
              <a:latin typeface="Poppins"/>
              <a:ea typeface="Poppins"/>
              <a:cs typeface="Poppins"/>
              <a:sym typeface="Poppins"/>
            </a:endParaRPr>
          </a:p>
        </p:txBody>
      </p:sp>
      <p:sp>
        <p:nvSpPr>
          <p:cNvPr id="1162" name="Google Shape;1162;p81"/>
          <p:cNvSpPr/>
          <p:nvPr/>
        </p:nvSpPr>
        <p:spPr>
          <a:xfrm>
            <a:off x="459600" y="4572000"/>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3">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sp>
        <p:nvSpPr>
          <p:cNvPr id="1163" name="Google Shape;1163;p81"/>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64" name="Google Shape;1164;p81"/>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uFill>
                  <a:noFill/>
                </a:uFill>
                <a:latin typeface="Poppins"/>
                <a:ea typeface="Poppins"/>
                <a:cs typeface="Poppins"/>
                <a:sym typeface="Poppins"/>
                <a:hlinkClick r:id="rId24">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1165" name="Google Shape;1165;p81"/>
          <p:cNvSpPr/>
          <p:nvPr/>
        </p:nvSpPr>
        <p:spPr>
          <a:xfrm>
            <a:off x="457200" y="536752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5">
                  <a:extLst>
                    <a:ext uri="{A12FA001-AC4F-418D-AE19-62706E023703}">
                      <ahyp:hlinkClr val="tx"/>
                    </a:ext>
                  </a:extLst>
                </a:hlinkClick>
              </a:rPr>
              <a:t>Lesson 5</a:t>
            </a:r>
            <a:endParaRPr b="1" sz="800">
              <a:solidFill>
                <a:schemeClr val="lt1"/>
              </a:solidFill>
              <a:latin typeface="Poppins"/>
              <a:ea typeface="Poppins"/>
              <a:cs typeface="Poppins"/>
              <a:sym typeface="Poppins"/>
            </a:endParaRPr>
          </a:p>
        </p:txBody>
      </p:sp>
      <p:pic>
        <p:nvPicPr>
          <p:cNvPr id="1166" name="Google Shape;1166;p81"/>
          <p:cNvPicPr preferRelativeResize="0"/>
          <p:nvPr/>
        </p:nvPicPr>
        <p:blipFill rotWithShape="1">
          <a:blip r:embed="rId26">
            <a:alphaModFix/>
          </a:blip>
          <a:srcRect b="1663" l="0" r="0" t="1663"/>
          <a:stretch/>
        </p:blipFill>
        <p:spPr>
          <a:xfrm>
            <a:off x="7953375" y="305775"/>
            <a:ext cx="1647825" cy="209550"/>
          </a:xfrm>
          <a:prstGeom prst="rect">
            <a:avLst/>
          </a:prstGeom>
          <a:noFill/>
          <a:ln>
            <a:noFill/>
          </a:ln>
        </p:spPr>
      </p:pic>
      <p:grpSp>
        <p:nvGrpSpPr>
          <p:cNvPr id="1167" name="Google Shape;1167;p81"/>
          <p:cNvGrpSpPr/>
          <p:nvPr/>
        </p:nvGrpSpPr>
        <p:grpSpPr>
          <a:xfrm>
            <a:off x="527725" y="667512"/>
            <a:ext cx="1684375" cy="117000"/>
            <a:chOff x="527725" y="667512"/>
            <a:chExt cx="1684375" cy="117000"/>
          </a:xfrm>
        </p:grpSpPr>
        <p:sp>
          <p:nvSpPr>
            <p:cNvPr id="1168" name="Google Shape;1168;p81"/>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7">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169" name="Google Shape;1169;p81">
              <a:hlinkClick action="ppaction://hlinksldjump" r:id="rId28"/>
            </p:cNvPr>
            <p:cNvPicPr preferRelativeResize="0"/>
            <p:nvPr/>
          </p:nvPicPr>
          <p:blipFill rotWithShape="1">
            <a:blip r:embed="rId29">
              <a:alphaModFix/>
            </a:blip>
            <a:srcRect b="0" l="9423" r="9415" t="0"/>
            <a:stretch/>
          </p:blipFill>
          <p:spPr>
            <a:xfrm rot="10800000">
              <a:off x="527725" y="680300"/>
              <a:ext cx="147875" cy="86475"/>
            </a:xfrm>
            <a:prstGeom prst="rect">
              <a:avLst/>
            </a:prstGeom>
            <a:noFill/>
            <a:ln>
              <a:noFill/>
            </a:ln>
          </p:spPr>
        </p:pic>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pic>
        <p:nvPicPr>
          <p:cNvPr id="1174" name="Google Shape;1174;p82"/>
          <p:cNvPicPr preferRelativeResize="0"/>
          <p:nvPr/>
        </p:nvPicPr>
        <p:blipFill rotWithShape="1">
          <a:blip r:embed="rId3">
            <a:alphaModFix/>
          </a:blip>
          <a:srcRect b="9763" l="0" r="0" t="9755"/>
          <a:stretch/>
        </p:blipFill>
        <p:spPr>
          <a:xfrm>
            <a:off x="458550" y="5856525"/>
            <a:ext cx="914400" cy="850925"/>
          </a:xfrm>
          <a:prstGeom prst="rect">
            <a:avLst/>
          </a:prstGeom>
          <a:noFill/>
          <a:ln>
            <a:noFill/>
          </a:ln>
        </p:spPr>
      </p:pic>
      <p:pic>
        <p:nvPicPr>
          <p:cNvPr id="1175" name="Google Shape;1175;p82"/>
          <p:cNvPicPr preferRelativeResize="0"/>
          <p:nvPr/>
        </p:nvPicPr>
        <p:blipFill rotWithShape="1">
          <a:blip r:embed="rId4">
            <a:alphaModFix/>
          </a:blip>
          <a:srcRect b="0" l="2669" r="2669" t="0"/>
          <a:stretch/>
        </p:blipFill>
        <p:spPr>
          <a:xfrm>
            <a:off x="448050" y="4888775"/>
            <a:ext cx="982600" cy="967825"/>
          </a:xfrm>
          <a:prstGeom prst="rect">
            <a:avLst/>
          </a:prstGeom>
          <a:noFill/>
          <a:ln>
            <a:noFill/>
          </a:ln>
        </p:spPr>
      </p:pic>
      <p:sp>
        <p:nvSpPr>
          <p:cNvPr id="1176" name="Google Shape;1176;p82"/>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177" name="Google Shape;1177;p82"/>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Earth &amp; Space Science</a:t>
            </a:r>
            <a:endParaRPr sz="1200">
              <a:latin typeface="Poppins"/>
              <a:ea typeface="Poppins"/>
              <a:cs typeface="Poppins"/>
              <a:sym typeface="Poppins"/>
            </a:endParaRPr>
          </a:p>
        </p:txBody>
      </p:sp>
      <p:pic>
        <p:nvPicPr>
          <p:cNvPr id="1178" name="Google Shape;1178;p82"/>
          <p:cNvPicPr preferRelativeResize="0"/>
          <p:nvPr/>
        </p:nvPicPr>
        <p:blipFill rotWithShape="1">
          <a:blip r:embed="rId5">
            <a:alphaModFix/>
          </a:blip>
          <a:srcRect b="13366" l="0" r="0" t="13358"/>
          <a:stretch/>
        </p:blipFill>
        <p:spPr>
          <a:xfrm>
            <a:off x="448050" y="4020575"/>
            <a:ext cx="982600" cy="925025"/>
          </a:xfrm>
          <a:prstGeom prst="rect">
            <a:avLst/>
          </a:prstGeom>
          <a:noFill/>
          <a:ln>
            <a:noFill/>
          </a:ln>
        </p:spPr>
      </p:pic>
      <p:pic>
        <p:nvPicPr>
          <p:cNvPr id="1179" name="Google Shape;1179;p82"/>
          <p:cNvPicPr preferRelativeResize="0"/>
          <p:nvPr/>
        </p:nvPicPr>
        <p:blipFill rotWithShape="1">
          <a:blip r:embed="rId6">
            <a:alphaModFix/>
          </a:blip>
          <a:srcRect b="6101" l="0" r="0" t="6110"/>
          <a:stretch/>
        </p:blipFill>
        <p:spPr>
          <a:xfrm>
            <a:off x="448050" y="2991575"/>
            <a:ext cx="914400" cy="1039625"/>
          </a:xfrm>
          <a:prstGeom prst="rect">
            <a:avLst/>
          </a:prstGeom>
          <a:noFill/>
          <a:ln>
            <a:noFill/>
          </a:ln>
        </p:spPr>
      </p:pic>
      <p:pic>
        <p:nvPicPr>
          <p:cNvPr id="1180" name="Google Shape;1180;p82"/>
          <p:cNvPicPr preferRelativeResize="0"/>
          <p:nvPr/>
        </p:nvPicPr>
        <p:blipFill rotWithShape="1">
          <a:blip r:embed="rId7">
            <a:alphaModFix/>
          </a:blip>
          <a:srcRect b="13563" l="0" r="0" t="13556"/>
          <a:stretch/>
        </p:blipFill>
        <p:spPr>
          <a:xfrm>
            <a:off x="448050" y="2066550"/>
            <a:ext cx="982600" cy="925025"/>
          </a:xfrm>
          <a:prstGeom prst="rect">
            <a:avLst/>
          </a:prstGeom>
          <a:noFill/>
          <a:ln>
            <a:noFill/>
          </a:ln>
        </p:spPr>
      </p:pic>
      <p:graphicFrame>
        <p:nvGraphicFramePr>
          <p:cNvPr id="1181" name="Google Shape;1181;p82"/>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2916525"/>
                <a:gridCol w="1379975"/>
                <a:gridCol w="1277750"/>
                <a:gridCol w="1346650"/>
              </a:tblGrid>
              <a:tr h="4545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a:t>
                      </a:r>
                      <a:r>
                        <a:rPr lang="en" sz="1000">
                          <a:solidFill>
                            <a:schemeClr val="dk1"/>
                          </a:solidFill>
                          <a:latin typeface="Poppins"/>
                          <a:ea typeface="Poppins"/>
                          <a:cs typeface="Poppins"/>
                          <a:sym typeface="Poppins"/>
                        </a:rPr>
                        <a:t>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852250">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8"/>
                        </a:rPr>
                        <a:t>Day, Night, &amp; Earth’s Rotation</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9"/>
                        </a:rPr>
                        <a:t>How fast does the Earth spin?</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Foundational for 5-ESS1-2. </a:t>
                      </a:r>
                      <a:r>
                        <a:rPr lang="en" sz="800">
                          <a:solidFill>
                            <a:schemeClr val="dk1"/>
                          </a:solidFill>
                          <a:latin typeface="Poppins"/>
                          <a:ea typeface="Poppins"/>
                          <a:cs typeface="Poppins"/>
                          <a:sym typeface="Poppins"/>
                        </a:rPr>
                        <a:t>Represent data in graphical displays to reveal patterns of daily changes in length and direction of shadows, day and night, and the seasonal appearance of some stars in the night sky.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Using Mathematics and Computational Thinking</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ESS1.B: </a:t>
                      </a:r>
                      <a:r>
                        <a:rPr lang="en" sz="800">
                          <a:solidFill>
                            <a:schemeClr val="dk1"/>
                          </a:solidFill>
                          <a:latin typeface="Poppins"/>
                          <a:ea typeface="Poppins"/>
                          <a:cs typeface="Poppins"/>
                          <a:sym typeface="Poppins"/>
                        </a:rPr>
                        <a:t>Earth and the Solar System</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658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10"/>
                        </a:rPr>
                        <a:t>Earth’s Rotation &amp; Daily Shadow Patterns</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1"/>
                        </a:rPr>
                        <a:t>Who set the first clock?</a:t>
                      </a:r>
                      <a:endParaRPr sz="800">
                        <a:latin typeface="Poppins"/>
                        <a:ea typeface="Poppins"/>
                        <a:cs typeface="Poppins"/>
                        <a:sym typeface="Poppins"/>
                      </a:endParaRPr>
                    </a:p>
                    <a:p>
                      <a:pPr indent="0" lvl="0" marL="0" rtl="0" algn="l">
                        <a:spcBef>
                          <a:spcPts val="0"/>
                        </a:spcBef>
                        <a:spcAft>
                          <a:spcPts val="0"/>
                        </a:spcAft>
                        <a:buNone/>
                      </a:pPr>
                      <a:r>
                        <a:t/>
                      </a:r>
                      <a:endParaRPr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5-ESS1-2. </a:t>
                      </a:r>
                      <a:r>
                        <a:rPr lang="en" sz="800">
                          <a:solidFill>
                            <a:schemeClr val="dk1"/>
                          </a:solidFill>
                          <a:latin typeface="Poppins"/>
                          <a:ea typeface="Poppins"/>
                          <a:cs typeface="Poppins"/>
                          <a:sym typeface="Poppins"/>
                        </a:rPr>
                        <a:t>Represent data in graphical displays to reveal patterns of daily changes in length and direction of shadows, day and night, and the seasonal appearance of some stars in the night sky.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ESS1.B: </a:t>
                      </a:r>
                      <a:r>
                        <a:rPr lang="en" sz="800">
                          <a:solidFill>
                            <a:schemeClr val="dk1"/>
                          </a:solidFill>
                          <a:latin typeface="Poppins"/>
                          <a:ea typeface="Poppins"/>
                          <a:cs typeface="Poppins"/>
                          <a:sym typeface="Poppins"/>
                        </a:rPr>
                        <a:t>Earth and the Solar System</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8522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hlink"/>
                          </a:solidFill>
                          <a:uFill>
                            <a:noFill/>
                          </a:uFill>
                          <a:latin typeface="Poppins"/>
                          <a:ea typeface="Poppins"/>
                          <a:cs typeface="Poppins"/>
                          <a:sym typeface="Poppins"/>
                          <a:hlinkClick r:id="rId12"/>
                        </a:rPr>
                        <a:t>Seasonal Changes &amp; Shadow Length</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hlink"/>
                          </a:solidFill>
                          <a:uFill>
                            <a:noFill/>
                          </a:uFill>
                          <a:latin typeface="Poppins"/>
                          <a:ea typeface="Poppins"/>
                          <a:cs typeface="Poppins"/>
                          <a:sym typeface="Poppins"/>
                          <a:hlinkClick r:id="rId13"/>
                        </a:rPr>
                        <a:t>How can the Sun tell you the season?</a:t>
                      </a:r>
                      <a:endParaRPr b="1" sz="800">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5-ESS1-2. </a:t>
                      </a:r>
                      <a:r>
                        <a:rPr lang="en" sz="800">
                          <a:solidFill>
                            <a:schemeClr val="dk1"/>
                          </a:solidFill>
                          <a:latin typeface="Poppins"/>
                          <a:ea typeface="Poppins"/>
                          <a:cs typeface="Poppins"/>
                          <a:sym typeface="Poppins"/>
                        </a:rPr>
                        <a:t>Represent data in graphical displays to reveal patterns of daily changes in length and direction of shadows, day and night, and the seasonal appearance of some stars in the night sky.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Analyzing and Interpreting Data</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Engaging in Argument from Evidence</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ESS1.B: </a:t>
                      </a:r>
                      <a:r>
                        <a:rPr lang="en" sz="800">
                          <a:solidFill>
                            <a:schemeClr val="dk1"/>
                          </a:solidFill>
                          <a:latin typeface="Poppins"/>
                          <a:ea typeface="Poppins"/>
                          <a:cs typeface="Poppins"/>
                          <a:sym typeface="Poppins"/>
                        </a:rPr>
                        <a:t>Earth and the Solar System</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8522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chemeClr val="hlink"/>
                          </a:solidFill>
                          <a:uFill>
                            <a:noFill/>
                          </a:uFill>
                          <a:latin typeface="Poppins"/>
                          <a:ea typeface="Poppins"/>
                          <a:cs typeface="Poppins"/>
                          <a:sym typeface="Poppins"/>
                          <a:hlinkClick r:id="rId14"/>
                        </a:rPr>
                        <a:t>Seasonal Patterns &amp; Earth’s Orbit</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hlink"/>
                          </a:solidFill>
                          <a:uFill>
                            <a:noFill/>
                          </a:uFill>
                          <a:latin typeface="Poppins"/>
                          <a:ea typeface="Poppins"/>
                          <a:cs typeface="Poppins"/>
                          <a:sym typeface="Poppins"/>
                          <a:hlinkClick r:id="rId15"/>
                        </a:rPr>
                        <a:t>Why do the stars change with the seasons?</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5-ESS1-2. </a:t>
                      </a:r>
                      <a:r>
                        <a:rPr lang="en" sz="800">
                          <a:solidFill>
                            <a:schemeClr val="dk1"/>
                          </a:solidFill>
                          <a:latin typeface="Poppins"/>
                          <a:ea typeface="Poppins"/>
                          <a:cs typeface="Poppins"/>
                          <a:sym typeface="Poppins"/>
                        </a:rPr>
                        <a:t>Represent data in graphical displays to reveal patterns of daily changes in length and direction of shadows, day and night, and the seasonal appearance of some stars in the night sky.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Constructing Explanations and Designing Solutions</a:t>
                      </a:r>
                      <a:endParaRPr sz="800" strike="sngStrike">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ESS1.B: </a:t>
                      </a:r>
                      <a:r>
                        <a:rPr lang="en" sz="800">
                          <a:solidFill>
                            <a:schemeClr val="dk1"/>
                          </a:solidFill>
                          <a:latin typeface="Poppins"/>
                          <a:ea typeface="Poppins"/>
                          <a:cs typeface="Poppins"/>
                          <a:sym typeface="Poppins"/>
                        </a:rPr>
                        <a:t>Earth and the Solar System</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Patterns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852250">
                <a:tc>
                  <a:txBody>
                    <a:bodyPr/>
                    <a:lstStyle/>
                    <a:p>
                      <a:pPr indent="0" lvl="0" marL="0" rtl="0" algn="l">
                        <a:lnSpc>
                          <a:spcPct val="100000"/>
                        </a:lnSpc>
                        <a:spcBef>
                          <a:spcPts val="0"/>
                        </a:spcBef>
                        <a:spcAft>
                          <a:spcPts val="0"/>
                        </a:spcAft>
                        <a:buNone/>
                      </a:pPr>
                      <a:r>
                        <a:t/>
                      </a:r>
                      <a:endParaRPr b="1" sz="800">
                        <a:solidFill>
                          <a:srgbClr val="FFFFFF"/>
                        </a:solidFill>
                        <a:latin typeface="Poppins"/>
                        <a:ea typeface="Poppins"/>
                        <a:cs typeface="Poppins"/>
                        <a:sym typeface="Poppins"/>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16">
                            <a:extLst>
                              <a:ext uri="{A12FA001-AC4F-418D-AE19-62706E023703}">
                                <ahyp:hlinkClr val="tx"/>
                              </a:ext>
                            </a:extLst>
                          </a:hlinkClick>
                        </a:rPr>
                        <a:t>Moon Phases, Lunar Cycle</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17">
                            <a:extLst>
                              <a:ext uri="{A12FA001-AC4F-418D-AE19-62706E023703}">
                                <ahyp:hlinkClr val="tx"/>
                              </a:ext>
                            </a:extLst>
                          </a:hlinkClick>
                        </a:rPr>
                        <a:t>Why does the Moon change shape?</a:t>
                      </a:r>
                      <a:endParaRPr b="1" sz="800">
                        <a:solidFill>
                          <a:srgbClr val="000000"/>
                        </a:solidFill>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5-ESS1-2. </a:t>
                      </a:r>
                      <a:r>
                        <a:rPr lang="en" sz="800">
                          <a:solidFill>
                            <a:srgbClr val="000000"/>
                          </a:solidFill>
                          <a:latin typeface="Poppins"/>
                          <a:ea typeface="Poppins"/>
                          <a:cs typeface="Poppins"/>
                          <a:sym typeface="Poppins"/>
                        </a:rPr>
                        <a:t>Represent data in graphical displays to reveal patterns of daily changes in length and direction of shadows, day and night, and the seasonal appearance of some stars in the night sky.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Developing and Using Models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Planning and Carrying Out Investigations</a:t>
                      </a:r>
                      <a:endParaRPr sz="800" strike="sngStrike">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ESS1.B: </a:t>
                      </a:r>
                      <a:r>
                        <a:rPr lang="en" sz="800">
                          <a:solidFill>
                            <a:srgbClr val="000000"/>
                          </a:solidFill>
                          <a:latin typeface="Poppins"/>
                          <a:ea typeface="Poppins"/>
                          <a:cs typeface="Poppins"/>
                          <a:sym typeface="Poppins"/>
                        </a:rPr>
                        <a:t>Earth and the Solar System</a:t>
                      </a:r>
                      <a:endParaRPr b="1"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Patterns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Cause and Effect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182" name="Google Shape;1182;p82"/>
          <p:cNvSpPr/>
          <p:nvPr/>
        </p:nvSpPr>
        <p:spPr>
          <a:xfrm>
            <a:off x="457200" y="2991576"/>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8">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1183" name="Google Shape;1183;p82"/>
          <p:cNvSpPr/>
          <p:nvPr/>
        </p:nvSpPr>
        <p:spPr>
          <a:xfrm>
            <a:off x="456151" y="2077206"/>
            <a:ext cx="6879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9">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1184" name="Google Shape;1184;p82"/>
          <p:cNvSpPr/>
          <p:nvPr/>
        </p:nvSpPr>
        <p:spPr>
          <a:xfrm>
            <a:off x="457200" y="4023360"/>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0">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1185" name="Google Shape;1185;p82"/>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21"/>
              </a:rPr>
              <a:t>Earth &amp; Space Patterns </a:t>
            </a:r>
            <a:r>
              <a:rPr lang="en" sz="1200">
                <a:solidFill>
                  <a:schemeClr val="hlink"/>
                </a:solidFill>
                <a:uFill>
                  <a:noFill/>
                </a:uFill>
                <a:latin typeface="Poppins"/>
                <a:ea typeface="Poppins"/>
                <a:cs typeface="Poppins"/>
                <a:sym typeface="Poppins"/>
                <a:hlinkClick r:id="rId22"/>
              </a:rPr>
              <a:t>(Spaceship Earth)</a:t>
            </a:r>
            <a:endParaRPr sz="1200">
              <a:solidFill>
                <a:schemeClr val="dk1"/>
              </a:solidFill>
              <a:latin typeface="Poppins"/>
              <a:ea typeface="Poppins"/>
              <a:cs typeface="Poppins"/>
              <a:sym typeface="Poppins"/>
            </a:endParaRPr>
          </a:p>
        </p:txBody>
      </p:sp>
      <p:sp>
        <p:nvSpPr>
          <p:cNvPr id="1186" name="Google Shape;1186;p82"/>
          <p:cNvSpPr/>
          <p:nvPr/>
        </p:nvSpPr>
        <p:spPr>
          <a:xfrm>
            <a:off x="457200" y="4942261"/>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23">
                  <a:extLst>
                    <a:ext uri="{A12FA001-AC4F-418D-AE19-62706E023703}">
                      <ahyp:hlinkClr val="tx"/>
                    </a:ext>
                  </a:extLst>
                </a:hlinkClick>
              </a:rPr>
              <a:t>Lesson 4</a:t>
            </a:r>
            <a:endParaRPr b="1" sz="800">
              <a:solidFill>
                <a:schemeClr val="lt1"/>
              </a:solidFill>
              <a:latin typeface="Poppins"/>
              <a:ea typeface="Poppins"/>
              <a:cs typeface="Poppins"/>
              <a:sym typeface="Poppins"/>
            </a:endParaRPr>
          </a:p>
        </p:txBody>
      </p:sp>
      <p:pic>
        <p:nvPicPr>
          <p:cNvPr id="1187" name="Google Shape;1187;p82"/>
          <p:cNvPicPr preferRelativeResize="0"/>
          <p:nvPr/>
        </p:nvPicPr>
        <p:blipFill rotWithShape="1">
          <a:blip r:embed="rId24">
            <a:alphaModFix/>
          </a:blip>
          <a:srcRect b="1663" l="0" r="0" t="1663"/>
          <a:stretch/>
        </p:blipFill>
        <p:spPr>
          <a:xfrm>
            <a:off x="7953375" y="305775"/>
            <a:ext cx="1647825" cy="209550"/>
          </a:xfrm>
          <a:prstGeom prst="rect">
            <a:avLst/>
          </a:prstGeom>
          <a:noFill/>
          <a:ln>
            <a:noFill/>
          </a:ln>
        </p:spPr>
      </p:pic>
      <p:grpSp>
        <p:nvGrpSpPr>
          <p:cNvPr id="1188" name="Google Shape;1188;p82"/>
          <p:cNvGrpSpPr/>
          <p:nvPr/>
        </p:nvGrpSpPr>
        <p:grpSpPr>
          <a:xfrm>
            <a:off x="527725" y="667512"/>
            <a:ext cx="1684375" cy="117000"/>
            <a:chOff x="527725" y="667512"/>
            <a:chExt cx="1684375" cy="117000"/>
          </a:xfrm>
        </p:grpSpPr>
        <p:sp>
          <p:nvSpPr>
            <p:cNvPr id="1189" name="Google Shape;1189;p82"/>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25">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190" name="Google Shape;1190;p82"/>
            <p:cNvPicPr preferRelativeResize="0"/>
            <p:nvPr/>
          </p:nvPicPr>
          <p:blipFill rotWithShape="1">
            <a:blip r:embed="rId26">
              <a:alphaModFix/>
            </a:blip>
            <a:srcRect b="0" l="9423" r="9415" t="0"/>
            <a:stretch/>
          </p:blipFill>
          <p:spPr>
            <a:xfrm rot="10800000">
              <a:off x="527725" y="680300"/>
              <a:ext cx="147875" cy="86475"/>
            </a:xfrm>
            <a:prstGeom prst="rect">
              <a:avLst/>
            </a:prstGeom>
            <a:noFill/>
            <a:ln>
              <a:noFill/>
            </a:ln>
          </p:spPr>
        </p:pic>
      </p:grpSp>
      <p:sp>
        <p:nvSpPr>
          <p:cNvPr id="1191" name="Google Shape;1191;p82"/>
          <p:cNvSpPr/>
          <p:nvPr/>
        </p:nvSpPr>
        <p:spPr>
          <a:xfrm>
            <a:off x="448051" y="5856519"/>
            <a:ext cx="687900" cy="2742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rgbClr val="FFFFFF"/>
                </a:solidFill>
                <a:uFill>
                  <a:noFill/>
                </a:uFill>
                <a:latin typeface="Poppins"/>
                <a:ea typeface="Poppins"/>
                <a:cs typeface="Poppins"/>
                <a:sym typeface="Poppins"/>
                <a:hlinkClick r:id="rId27">
                  <a:extLst>
                    <a:ext uri="{A12FA001-AC4F-418D-AE19-62706E023703}">
                      <ahyp:hlinkClr val="tx"/>
                    </a:ext>
                  </a:extLst>
                </a:hlinkClick>
              </a:rPr>
              <a:t>Lesson 5</a:t>
            </a:r>
            <a:endParaRPr b="1" sz="800">
              <a:solidFill>
                <a:srgbClr val="FFFFFF"/>
              </a:solidFill>
              <a:latin typeface="Poppins"/>
              <a:ea typeface="Poppins"/>
              <a:cs typeface="Poppins"/>
              <a:sym typeface="Poppins"/>
            </a:endParaRPr>
          </a:p>
        </p:txBody>
      </p:sp>
      <p:sp>
        <p:nvSpPr>
          <p:cNvPr id="1192" name="Google Shape;1192;p82"/>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8">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1193" name="Google Shape;1193;p82"/>
          <p:cNvSpPr txBox="1"/>
          <p:nvPr/>
        </p:nvSpPr>
        <p:spPr>
          <a:xfrm>
            <a:off x="5162100" y="7328997"/>
            <a:ext cx="4100100" cy="274200"/>
          </a:xfrm>
          <a:prstGeom prst="rect">
            <a:avLst/>
          </a:prstGeom>
          <a:noFill/>
          <a:ln>
            <a:noFill/>
          </a:ln>
        </p:spPr>
        <p:txBody>
          <a:bodyPr anchorCtr="0" anchor="b" bIns="91425" lIns="91425" spcFirstLastPara="1" rIns="91425" wrap="square" tIns="91425">
            <a:noAutofit/>
          </a:bodyPr>
          <a:lstStyle/>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 </a:t>
            </a:r>
            <a:endParaRPr sz="800">
              <a:latin typeface="Poppins"/>
              <a:ea typeface="Poppins"/>
              <a:cs typeface="Poppins"/>
              <a:sym typeface="Poppins"/>
            </a:endParaRPr>
          </a:p>
        </p:txBody>
      </p:sp>
      <p:sp>
        <p:nvSpPr>
          <p:cNvPr id="1194" name="Google Shape;1194;p82"/>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pic>
        <p:nvPicPr>
          <p:cNvPr id="1199" name="Google Shape;1199;p83"/>
          <p:cNvPicPr preferRelativeResize="0"/>
          <p:nvPr/>
        </p:nvPicPr>
        <p:blipFill rotWithShape="1">
          <a:blip r:embed="rId3">
            <a:alphaModFix/>
          </a:blip>
          <a:srcRect b="28361" l="0" r="0" t="6305"/>
          <a:stretch/>
        </p:blipFill>
        <p:spPr>
          <a:xfrm>
            <a:off x="457187" y="3957425"/>
            <a:ext cx="982600" cy="902775"/>
          </a:xfrm>
          <a:prstGeom prst="rect">
            <a:avLst/>
          </a:prstGeom>
          <a:noFill/>
          <a:ln>
            <a:noFill/>
          </a:ln>
        </p:spPr>
      </p:pic>
      <p:pic>
        <p:nvPicPr>
          <p:cNvPr id="1200" name="Google Shape;1200;p83"/>
          <p:cNvPicPr preferRelativeResize="0"/>
          <p:nvPr/>
        </p:nvPicPr>
        <p:blipFill rotWithShape="1">
          <a:blip r:embed="rId4">
            <a:alphaModFix/>
          </a:blip>
          <a:srcRect b="25980" l="0" r="0" t="1974"/>
          <a:stretch/>
        </p:blipFill>
        <p:spPr>
          <a:xfrm>
            <a:off x="458550" y="2991575"/>
            <a:ext cx="1037887" cy="965850"/>
          </a:xfrm>
          <a:prstGeom prst="rect">
            <a:avLst/>
          </a:prstGeom>
          <a:noFill/>
          <a:ln>
            <a:noFill/>
          </a:ln>
        </p:spPr>
      </p:pic>
      <p:pic>
        <p:nvPicPr>
          <p:cNvPr id="1201" name="Google Shape;1201;p83"/>
          <p:cNvPicPr preferRelativeResize="0"/>
          <p:nvPr/>
        </p:nvPicPr>
        <p:blipFill rotWithShape="1">
          <a:blip r:embed="rId5">
            <a:alphaModFix/>
          </a:blip>
          <a:srcRect b="10981" l="0" r="0" t="10973"/>
          <a:stretch/>
        </p:blipFill>
        <p:spPr>
          <a:xfrm>
            <a:off x="457200" y="2077200"/>
            <a:ext cx="914400" cy="914400"/>
          </a:xfrm>
          <a:prstGeom prst="rect">
            <a:avLst/>
          </a:prstGeom>
          <a:noFill/>
          <a:ln>
            <a:noFill/>
          </a:ln>
        </p:spPr>
      </p:pic>
      <p:sp>
        <p:nvSpPr>
          <p:cNvPr id="1202" name="Google Shape;1202;p83"/>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203" name="Google Shape;1203;p83"/>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Earth &amp; Space Science</a:t>
            </a:r>
            <a:endParaRPr sz="1200">
              <a:latin typeface="Poppins"/>
              <a:ea typeface="Poppins"/>
              <a:cs typeface="Poppins"/>
              <a:sym typeface="Poppins"/>
            </a:endParaRPr>
          </a:p>
        </p:txBody>
      </p:sp>
      <p:graphicFrame>
        <p:nvGraphicFramePr>
          <p:cNvPr id="1204" name="Google Shape;1204;p83"/>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08700"/>
                <a:gridCol w="2916525"/>
                <a:gridCol w="1379975"/>
                <a:gridCol w="1277750"/>
                <a:gridCol w="1346650"/>
              </a:tblGrid>
              <a:tr h="454525">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a:t>
                      </a:r>
                      <a:r>
                        <a:rPr lang="en" sz="1000">
                          <a:solidFill>
                            <a:schemeClr val="dk1"/>
                          </a:solidFill>
                          <a:latin typeface="Poppins"/>
                          <a:ea typeface="Poppins"/>
                          <a:cs typeface="Poppins"/>
                          <a:sym typeface="Poppins"/>
                        </a:rPr>
                        <a:t>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7FAF44">
                        <a:alpha val="13730"/>
                      </a:srgbClr>
                    </a:solidFill>
                  </a:tcPr>
                </a:tc>
              </a:tr>
              <a:tr h="852250">
                <a:tc>
                  <a:txBody>
                    <a:bodyPr/>
                    <a:lstStyle/>
                    <a:p>
                      <a:pPr indent="0" lvl="0" marL="0" rtl="0" algn="l">
                        <a:lnSpc>
                          <a:spcPct val="100000"/>
                        </a:lnSpc>
                        <a:spcBef>
                          <a:spcPts val="0"/>
                        </a:spcBef>
                        <a:spcAft>
                          <a:spcPts val="0"/>
                        </a:spcAft>
                        <a:buNone/>
                      </a:pPr>
                      <a:r>
                        <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b="1" lang="en" sz="800">
                          <a:solidFill>
                            <a:srgbClr val="000000"/>
                          </a:solidFill>
                          <a:uFill>
                            <a:noFill/>
                          </a:uFill>
                          <a:latin typeface="Poppins"/>
                          <a:ea typeface="Poppins"/>
                          <a:cs typeface="Poppins"/>
                          <a:sym typeface="Poppins"/>
                          <a:hlinkClick r:id="rId6">
                            <a:extLst>
                              <a:ext uri="{A12FA001-AC4F-418D-AE19-62706E023703}">
                                <ahyp:hlinkClr val="tx"/>
                              </a:ext>
                            </a:extLst>
                          </a:hlinkClick>
                        </a:rPr>
                        <a:t>Solar System &amp; Sun Brightness</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7">
                            <a:extLst>
                              <a:ext uri="{A12FA001-AC4F-418D-AE19-62706E023703}">
                                <ahyp:hlinkClr val="tx"/>
                              </a:ext>
                            </a:extLst>
                          </a:hlinkClick>
                        </a:rPr>
                        <a:t>How can the Sun help us explore other planets?</a:t>
                      </a:r>
                      <a:endParaRPr b="1" sz="800">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5-ESS1-1. </a:t>
                      </a:r>
                      <a:r>
                        <a:rPr lang="en" sz="800">
                          <a:solidFill>
                            <a:srgbClr val="000000"/>
                          </a:solidFill>
                          <a:latin typeface="Poppins"/>
                          <a:ea typeface="Poppins"/>
                          <a:cs typeface="Poppins"/>
                          <a:sym typeface="Poppins"/>
                        </a:rPr>
                        <a:t>Support an argument that differences in the apparent brightness of the sun compared to other stars is due to their relative distances from Earth.</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Developing and Using Models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Engaging in Argument from Evidence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rgbClr val="000000"/>
                        </a:buClr>
                        <a:buSzPts val="1100"/>
                        <a:buFont typeface="Arial"/>
                        <a:buNone/>
                      </a:pPr>
                      <a:r>
                        <a:rPr b="1" lang="en" sz="800">
                          <a:solidFill>
                            <a:srgbClr val="000000"/>
                          </a:solidFill>
                          <a:latin typeface="Poppins"/>
                          <a:ea typeface="Poppins"/>
                          <a:cs typeface="Poppins"/>
                          <a:sym typeface="Poppins"/>
                        </a:rPr>
                        <a:t>ESS1.A: </a:t>
                      </a:r>
                      <a:r>
                        <a:rPr lang="en" sz="800">
                          <a:solidFill>
                            <a:srgbClr val="000000"/>
                          </a:solidFill>
                          <a:latin typeface="Poppins"/>
                          <a:ea typeface="Poppins"/>
                          <a:cs typeface="Poppins"/>
                          <a:sym typeface="Poppins"/>
                        </a:rPr>
                        <a:t>The Universe and its Stars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Scale, Proportion, and Quantity</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Systems and System Models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9658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rgbClr val="000000"/>
                        </a:buClr>
                        <a:buSzPts val="1100"/>
                        <a:buFont typeface="Arial"/>
                        <a:buNone/>
                      </a:pPr>
                      <a:r>
                        <a:rPr b="1" lang="en" sz="800">
                          <a:solidFill>
                            <a:srgbClr val="000000"/>
                          </a:solidFill>
                          <a:uFill>
                            <a:noFill/>
                          </a:uFill>
                          <a:latin typeface="Poppins"/>
                          <a:ea typeface="Poppins"/>
                          <a:cs typeface="Poppins"/>
                          <a:sym typeface="Poppins"/>
                          <a:hlinkClick r:id="rId8">
                            <a:extLst>
                              <a:ext uri="{A12FA001-AC4F-418D-AE19-62706E023703}">
                                <ahyp:hlinkClr val="tx"/>
                              </a:ext>
                            </a:extLst>
                          </a:hlinkClick>
                        </a:rPr>
                        <a:t>Gravity</a:t>
                      </a:r>
                      <a:endParaRPr b="1" sz="800">
                        <a:solidFill>
                          <a:srgbClr val="000000"/>
                        </a:solidFill>
                        <a:latin typeface="Poppins"/>
                        <a:ea typeface="Poppins"/>
                        <a:cs typeface="Poppins"/>
                        <a:sym typeface="Poppins"/>
                      </a:endParaRPr>
                    </a:p>
                    <a:p>
                      <a:pPr indent="0" lvl="0" marL="0" marR="28575" rtl="0" algn="l">
                        <a:spcBef>
                          <a:spcPts val="0"/>
                        </a:spcBef>
                        <a:spcAft>
                          <a:spcPts val="0"/>
                        </a:spcAft>
                        <a:buClr>
                          <a:srgbClr val="000000"/>
                        </a:buClr>
                        <a:buSzPts val="1100"/>
                        <a:buFont typeface="Arial"/>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Clr>
                          <a:srgbClr val="000000"/>
                        </a:buClr>
                        <a:buSzPts val="1100"/>
                        <a:buFont typeface="Arial"/>
                        <a:buNone/>
                      </a:pPr>
                      <a:r>
                        <a:rPr lang="en" sz="800">
                          <a:solidFill>
                            <a:srgbClr val="000000"/>
                          </a:solidFill>
                          <a:uFill>
                            <a:noFill/>
                          </a:uFill>
                          <a:latin typeface="Poppins"/>
                          <a:ea typeface="Poppins"/>
                          <a:cs typeface="Poppins"/>
                          <a:sym typeface="Poppins"/>
                          <a:hlinkClick r:id="rId9">
                            <a:extLst>
                              <a:ext uri="{A12FA001-AC4F-418D-AE19-62706E023703}">
                                <ahyp:hlinkClr val="tx"/>
                              </a:ext>
                            </a:extLst>
                          </a:hlinkClick>
                        </a:rPr>
                        <a:t>Why is gravity different on other planets?</a:t>
                      </a:r>
                      <a:endParaRPr b="1" sz="800">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5-PS2-1. </a:t>
                      </a:r>
                      <a:r>
                        <a:rPr lang="en" sz="800">
                          <a:solidFill>
                            <a:srgbClr val="000000"/>
                          </a:solidFill>
                          <a:latin typeface="Poppins"/>
                          <a:ea typeface="Poppins"/>
                          <a:cs typeface="Poppins"/>
                          <a:sym typeface="Poppins"/>
                        </a:rPr>
                        <a:t>Support an argument that the gravitational force exerted by Earth on objects is directed down.</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Using Mathematics and Computational Thinking</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Analyzing and Interpreting Data</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PS2.B: </a:t>
                      </a:r>
                      <a:r>
                        <a:rPr lang="en" sz="800">
                          <a:solidFill>
                            <a:srgbClr val="000000"/>
                          </a:solidFill>
                          <a:latin typeface="Poppins"/>
                          <a:ea typeface="Poppins"/>
                          <a:cs typeface="Poppins"/>
                          <a:sym typeface="Poppins"/>
                        </a:rPr>
                        <a:t>Types of Interactions  </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Patterns</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Cause and Effect</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8522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solidFill>
                            <a:srgbClr val="000000"/>
                          </a:solidFill>
                          <a:uFill>
                            <a:noFill/>
                          </a:uFill>
                          <a:latin typeface="Poppins"/>
                          <a:ea typeface="Poppins"/>
                          <a:cs typeface="Poppins"/>
                          <a:sym typeface="Poppins"/>
                          <a:hlinkClick r:id="rId10">
                            <a:extLst>
                              <a:ext uri="{A12FA001-AC4F-418D-AE19-62706E023703}">
                                <ahyp:hlinkClr val="tx"/>
                              </a:ext>
                            </a:extLst>
                          </a:hlinkClick>
                        </a:rPr>
                        <a:t>Star Brightness &amp; Habitable Planets</a:t>
                      </a:r>
                      <a:endParaRPr b="1" sz="800">
                        <a:solidFill>
                          <a:srgbClr val="000000"/>
                        </a:solidFill>
                        <a:latin typeface="Poppins"/>
                        <a:ea typeface="Poppins"/>
                        <a:cs typeface="Poppins"/>
                        <a:sym typeface="Poppins"/>
                      </a:endParaRPr>
                    </a:p>
                    <a:p>
                      <a:pPr indent="0" lvl="0" marL="0" marR="28575" rtl="0" algn="l">
                        <a:spcBef>
                          <a:spcPts val="0"/>
                        </a:spcBef>
                        <a:spcAft>
                          <a:spcPts val="0"/>
                        </a:spcAft>
                        <a:buNone/>
                      </a:pPr>
                      <a:r>
                        <a:t/>
                      </a:r>
                      <a:endParaRPr b="1"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uFill>
                            <a:noFill/>
                          </a:uFill>
                          <a:latin typeface="Poppins"/>
                          <a:ea typeface="Poppins"/>
                          <a:cs typeface="Poppins"/>
                          <a:sym typeface="Poppins"/>
                          <a:hlinkClick r:id="rId11">
                            <a:extLst>
                              <a:ext uri="{A12FA001-AC4F-418D-AE19-62706E023703}">
                                <ahyp:hlinkClr val="tx"/>
                              </a:ext>
                            </a:extLst>
                          </a:hlinkClick>
                        </a:rPr>
                        <a:t>Could there be life on other planets?</a:t>
                      </a:r>
                      <a:endParaRPr b="1" sz="800">
                        <a:latin typeface="Poppins"/>
                        <a:ea typeface="Poppins"/>
                        <a:cs typeface="Poppins"/>
                        <a:sym typeface="Poppins"/>
                      </a:endParaRPr>
                    </a:p>
                  </a:txBody>
                  <a:tcPr marT="91425" marB="91425" marR="91425" marL="137150">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5-ESS1-1. </a:t>
                      </a:r>
                      <a:r>
                        <a:rPr lang="en" sz="800">
                          <a:solidFill>
                            <a:srgbClr val="000000"/>
                          </a:solidFill>
                          <a:latin typeface="Poppins"/>
                          <a:ea typeface="Poppins"/>
                          <a:cs typeface="Poppins"/>
                          <a:sym typeface="Poppins"/>
                        </a:rPr>
                        <a:t>Support an argument that differences in the apparent brightness of the sun compared to other stars is due to their relative distances from Earth.</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Obtaining, Evaluating, and Communicating Information</a:t>
                      </a:r>
                      <a:endParaRPr sz="800">
                        <a:solidFill>
                          <a:srgbClr val="000000"/>
                        </a:solidFill>
                        <a:latin typeface="Poppins"/>
                        <a:ea typeface="Poppins"/>
                        <a:cs typeface="Poppins"/>
                        <a:sym typeface="Poppins"/>
                      </a:endParaRPr>
                    </a:p>
                    <a:p>
                      <a:pPr indent="0" lvl="0" marL="0" rtl="0" algn="l">
                        <a:spcBef>
                          <a:spcPts val="0"/>
                        </a:spcBef>
                        <a:spcAft>
                          <a:spcPts val="0"/>
                        </a:spcAft>
                        <a:buNone/>
                      </a:pPr>
                      <a:r>
                        <a:t/>
                      </a:r>
                      <a:endParaRPr sz="800">
                        <a:solidFill>
                          <a:srgbClr val="000000"/>
                        </a:solidFill>
                        <a:latin typeface="Poppins"/>
                        <a:ea typeface="Poppins"/>
                        <a:cs typeface="Poppins"/>
                        <a:sym typeface="Poppins"/>
                      </a:endParaRPr>
                    </a:p>
                    <a:p>
                      <a:pPr indent="0" lvl="0" marL="0" rtl="0" algn="l">
                        <a:spcBef>
                          <a:spcPts val="0"/>
                        </a:spcBef>
                        <a:spcAft>
                          <a:spcPts val="0"/>
                        </a:spcAft>
                        <a:buNone/>
                      </a:pPr>
                      <a:r>
                        <a:rPr lang="en" sz="800">
                          <a:solidFill>
                            <a:srgbClr val="000000"/>
                          </a:solidFill>
                          <a:latin typeface="Poppins"/>
                          <a:ea typeface="Poppins"/>
                          <a:cs typeface="Poppins"/>
                          <a:sym typeface="Poppins"/>
                        </a:rPr>
                        <a:t>Engaging in Argument from Evidence</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rgbClr val="000000"/>
                          </a:solidFill>
                          <a:latin typeface="Poppins"/>
                          <a:ea typeface="Poppins"/>
                          <a:cs typeface="Poppins"/>
                          <a:sym typeface="Poppins"/>
                        </a:rPr>
                        <a:t>ESS1.A: </a:t>
                      </a:r>
                      <a:r>
                        <a:rPr lang="en" sz="800">
                          <a:solidFill>
                            <a:srgbClr val="000000"/>
                          </a:solidFill>
                          <a:latin typeface="Poppins"/>
                          <a:ea typeface="Poppins"/>
                          <a:cs typeface="Poppins"/>
                          <a:sym typeface="Poppins"/>
                        </a:rPr>
                        <a:t>The Universe and its Stars</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rgbClr val="000000"/>
                          </a:solidFill>
                          <a:latin typeface="Poppins"/>
                          <a:ea typeface="Poppins"/>
                          <a:cs typeface="Poppins"/>
                          <a:sym typeface="Poppins"/>
                        </a:rPr>
                        <a:t>Scale, Proportion, and Quantity</a:t>
                      </a:r>
                      <a:endParaRPr sz="800">
                        <a:solidFill>
                          <a:srgbClr val="000000"/>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EADF"/>
                    </a:solidFill>
                  </a:tcPr>
                </a:tc>
              </a:tr>
            </a:tbl>
          </a:graphicData>
        </a:graphic>
      </p:graphicFrame>
      <p:sp>
        <p:nvSpPr>
          <p:cNvPr id="1205" name="Google Shape;1205;p83"/>
          <p:cNvSpPr/>
          <p:nvPr/>
        </p:nvSpPr>
        <p:spPr>
          <a:xfrm>
            <a:off x="457200" y="2991576"/>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2">
                  <a:extLst>
                    <a:ext uri="{A12FA001-AC4F-418D-AE19-62706E023703}">
                      <ahyp:hlinkClr val="tx"/>
                    </a:ext>
                  </a:extLst>
                </a:hlinkClick>
              </a:rPr>
              <a:t>Lesson 2</a:t>
            </a:r>
            <a:endParaRPr b="1" sz="800">
              <a:solidFill>
                <a:schemeClr val="lt1"/>
              </a:solidFill>
              <a:latin typeface="Poppins"/>
              <a:ea typeface="Poppins"/>
              <a:cs typeface="Poppins"/>
              <a:sym typeface="Poppins"/>
            </a:endParaRPr>
          </a:p>
        </p:txBody>
      </p:sp>
      <p:sp>
        <p:nvSpPr>
          <p:cNvPr id="1206" name="Google Shape;1206;p83"/>
          <p:cNvSpPr/>
          <p:nvPr/>
        </p:nvSpPr>
        <p:spPr>
          <a:xfrm>
            <a:off x="456151" y="2077194"/>
            <a:ext cx="6879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3">
                  <a:extLst>
                    <a:ext uri="{A12FA001-AC4F-418D-AE19-62706E023703}">
                      <ahyp:hlinkClr val="tx"/>
                    </a:ext>
                  </a:extLst>
                </a:hlinkClick>
              </a:rPr>
              <a:t>Lesson 1</a:t>
            </a:r>
            <a:endParaRPr b="1" sz="800">
              <a:solidFill>
                <a:schemeClr val="lt1"/>
              </a:solidFill>
              <a:latin typeface="Poppins"/>
              <a:ea typeface="Poppins"/>
              <a:cs typeface="Poppins"/>
              <a:sym typeface="Poppins"/>
            </a:endParaRPr>
          </a:p>
        </p:txBody>
      </p:sp>
      <p:sp>
        <p:nvSpPr>
          <p:cNvPr id="1207" name="Google Shape;1207;p83"/>
          <p:cNvSpPr/>
          <p:nvPr/>
        </p:nvSpPr>
        <p:spPr>
          <a:xfrm>
            <a:off x="457200" y="3957435"/>
            <a:ext cx="685800" cy="27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uFill>
                  <a:noFill/>
                </a:uFill>
                <a:latin typeface="Poppins"/>
                <a:ea typeface="Poppins"/>
                <a:cs typeface="Poppins"/>
                <a:sym typeface="Poppins"/>
                <a:hlinkClick r:id="rId14">
                  <a:extLst>
                    <a:ext uri="{A12FA001-AC4F-418D-AE19-62706E023703}">
                      <ahyp:hlinkClr val="tx"/>
                    </a:ext>
                  </a:extLst>
                </a:hlinkClick>
              </a:rPr>
              <a:t>Lesson 3</a:t>
            </a:r>
            <a:endParaRPr b="1" sz="800">
              <a:solidFill>
                <a:schemeClr val="lt1"/>
              </a:solidFill>
              <a:latin typeface="Poppins"/>
              <a:ea typeface="Poppins"/>
              <a:cs typeface="Poppins"/>
              <a:sym typeface="Poppins"/>
            </a:endParaRPr>
          </a:p>
        </p:txBody>
      </p:sp>
      <p:sp>
        <p:nvSpPr>
          <p:cNvPr id="1208" name="Google Shape;1208;p83"/>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hlink"/>
                </a:solidFill>
                <a:uFill>
                  <a:noFill/>
                </a:uFill>
                <a:latin typeface="Poppins"/>
                <a:ea typeface="Poppins"/>
                <a:cs typeface="Poppins"/>
                <a:sym typeface="Poppins"/>
                <a:hlinkClick r:id="rId15"/>
              </a:rPr>
              <a:t>Stars &amp; Planets </a:t>
            </a:r>
            <a:r>
              <a:rPr lang="en" sz="1200">
                <a:solidFill>
                  <a:schemeClr val="hlink"/>
                </a:solidFill>
                <a:uFill>
                  <a:noFill/>
                </a:uFill>
                <a:latin typeface="Poppins"/>
                <a:ea typeface="Poppins"/>
                <a:cs typeface="Poppins"/>
                <a:sym typeface="Poppins"/>
                <a:hlinkClick r:id="rId16"/>
              </a:rPr>
              <a:t>(Stars &amp; Planets)</a:t>
            </a:r>
            <a:endParaRPr sz="1200">
              <a:solidFill>
                <a:schemeClr val="dk1"/>
              </a:solidFill>
              <a:latin typeface="Poppins"/>
              <a:ea typeface="Poppins"/>
              <a:cs typeface="Poppins"/>
              <a:sym typeface="Poppins"/>
            </a:endParaRPr>
          </a:p>
        </p:txBody>
      </p:sp>
      <p:pic>
        <p:nvPicPr>
          <p:cNvPr id="1209" name="Google Shape;1209;p83"/>
          <p:cNvPicPr preferRelativeResize="0"/>
          <p:nvPr/>
        </p:nvPicPr>
        <p:blipFill rotWithShape="1">
          <a:blip r:embed="rId17">
            <a:alphaModFix/>
          </a:blip>
          <a:srcRect b="1663" l="0" r="0" t="1663"/>
          <a:stretch/>
        </p:blipFill>
        <p:spPr>
          <a:xfrm>
            <a:off x="7953375" y="305775"/>
            <a:ext cx="1647825" cy="209550"/>
          </a:xfrm>
          <a:prstGeom prst="rect">
            <a:avLst/>
          </a:prstGeom>
          <a:noFill/>
          <a:ln>
            <a:noFill/>
          </a:ln>
        </p:spPr>
      </p:pic>
      <p:grpSp>
        <p:nvGrpSpPr>
          <p:cNvPr id="1210" name="Google Shape;1210;p83"/>
          <p:cNvGrpSpPr/>
          <p:nvPr/>
        </p:nvGrpSpPr>
        <p:grpSpPr>
          <a:xfrm>
            <a:off x="527725" y="667512"/>
            <a:ext cx="1684375" cy="117000"/>
            <a:chOff x="527725" y="667512"/>
            <a:chExt cx="1684375" cy="117000"/>
          </a:xfrm>
        </p:grpSpPr>
        <p:sp>
          <p:nvSpPr>
            <p:cNvPr id="1211" name="Google Shape;1211;p83"/>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rtl="0" algn="l">
                <a:lnSpc>
                  <a:spcPct val="130000"/>
                </a:lnSpc>
                <a:spcBef>
                  <a:spcPts val="0"/>
                </a:spcBef>
                <a:spcAft>
                  <a:spcPts val="0"/>
                </a:spcAft>
                <a:buClr>
                  <a:schemeClr val="dk1"/>
                </a:buClr>
                <a:buFont typeface="Arial"/>
                <a:buNone/>
              </a:pPr>
              <a:r>
                <a:rPr lang="en" sz="800">
                  <a:solidFill>
                    <a:schemeClr val="dk1"/>
                  </a:solidFill>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8">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212" name="Google Shape;1212;p83"/>
            <p:cNvPicPr preferRelativeResize="0"/>
            <p:nvPr/>
          </p:nvPicPr>
          <p:blipFill rotWithShape="1">
            <a:blip r:embed="rId19">
              <a:alphaModFix/>
            </a:blip>
            <a:srcRect b="0" l="9423" r="9415" t="0"/>
            <a:stretch/>
          </p:blipFill>
          <p:spPr>
            <a:xfrm rot="10800000">
              <a:off x="527725" y="680300"/>
              <a:ext cx="147875" cy="86475"/>
            </a:xfrm>
            <a:prstGeom prst="rect">
              <a:avLst/>
            </a:prstGeom>
            <a:noFill/>
            <a:ln>
              <a:noFill/>
            </a:ln>
          </p:spPr>
        </p:pic>
      </p:grpSp>
      <p:sp>
        <p:nvSpPr>
          <p:cNvPr id="1213" name="Google Shape;1213;p83"/>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20">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sp>
        <p:nvSpPr>
          <p:cNvPr id="1214" name="Google Shape;1214;p83"/>
          <p:cNvSpPr txBox="1"/>
          <p:nvPr/>
        </p:nvSpPr>
        <p:spPr>
          <a:xfrm>
            <a:off x="5204425" y="7328997"/>
            <a:ext cx="4100100" cy="274200"/>
          </a:xfrm>
          <a:prstGeom prst="rect">
            <a:avLst/>
          </a:prstGeom>
          <a:noFill/>
          <a:ln>
            <a:noFill/>
          </a:ln>
        </p:spPr>
        <p:txBody>
          <a:bodyPr anchorCtr="0" anchor="b" bIns="91425" lIns="91425" spcFirstLastPara="1" rIns="91425" wrap="square" tIns="91425">
            <a:noAutofit/>
          </a:bodyPr>
          <a:lstStyle/>
          <a:p>
            <a:pPr indent="0" lvl="0" marL="137160" marR="36709" rtl="0" algn="ctr">
              <a:spcBef>
                <a:spcPts val="0"/>
              </a:spcBef>
              <a:spcAft>
                <a:spcPts val="0"/>
              </a:spcAft>
              <a:buClr>
                <a:schemeClr val="dk1"/>
              </a:buClr>
              <a:buSzPts val="1100"/>
              <a:buFont typeface="Arial"/>
              <a:buNone/>
            </a:pPr>
            <a:r>
              <a:t/>
            </a:r>
            <a:endParaRPr sz="800">
              <a:latin typeface="Poppins"/>
              <a:ea typeface="Poppins"/>
              <a:cs typeface="Poppins"/>
              <a:sym typeface="Poppins"/>
            </a:endParaRPr>
          </a:p>
        </p:txBody>
      </p:sp>
      <p:sp>
        <p:nvSpPr>
          <p:cNvPr id="1215" name="Google Shape;1215;p83"/>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84" title="Lesson-Why do some things explode_Thumbnail-Website copy.png"/>
          <p:cNvPicPr preferRelativeResize="0"/>
          <p:nvPr/>
        </p:nvPicPr>
        <p:blipFill rotWithShape="1">
          <a:blip r:embed="rId3">
            <a:alphaModFix/>
          </a:blip>
          <a:srcRect b="0" l="23251" r="21259" t="0"/>
          <a:stretch/>
        </p:blipFill>
        <p:spPr>
          <a:xfrm>
            <a:off x="459601" y="4819700"/>
            <a:ext cx="914400" cy="926875"/>
          </a:xfrm>
          <a:prstGeom prst="rect">
            <a:avLst/>
          </a:prstGeom>
          <a:noFill/>
          <a:ln>
            <a:noFill/>
          </a:ln>
        </p:spPr>
      </p:pic>
      <p:pic>
        <p:nvPicPr>
          <p:cNvPr id="1221" name="Google Shape;1221;p84" title="Lesson-How can you tell if acids are hiding in your fridge_Thumbnail-Website copy.png"/>
          <p:cNvPicPr preferRelativeResize="0"/>
          <p:nvPr/>
        </p:nvPicPr>
        <p:blipFill rotWithShape="1">
          <a:blip r:embed="rId4">
            <a:alphaModFix/>
          </a:blip>
          <a:srcRect b="13986" l="35654" r="22016" t="0"/>
          <a:stretch/>
        </p:blipFill>
        <p:spPr>
          <a:xfrm>
            <a:off x="459600" y="3775025"/>
            <a:ext cx="914400" cy="1045224"/>
          </a:xfrm>
          <a:prstGeom prst="rect">
            <a:avLst/>
          </a:prstGeom>
          <a:noFill/>
          <a:ln>
            <a:noFill/>
          </a:ln>
        </p:spPr>
      </p:pic>
      <p:pic>
        <p:nvPicPr>
          <p:cNvPr id="1222" name="Google Shape;1222;p84" title="Lesson-Why can you smell things you can't see_Thumbnail-Website copy.png"/>
          <p:cNvPicPr preferRelativeResize="0"/>
          <p:nvPr/>
        </p:nvPicPr>
        <p:blipFill rotWithShape="1">
          <a:blip r:embed="rId5">
            <a:alphaModFix/>
          </a:blip>
          <a:srcRect b="0" l="17181" r="16838" t="0"/>
          <a:stretch/>
        </p:blipFill>
        <p:spPr>
          <a:xfrm>
            <a:off x="459600" y="2991575"/>
            <a:ext cx="914400" cy="779549"/>
          </a:xfrm>
          <a:prstGeom prst="rect">
            <a:avLst/>
          </a:prstGeom>
          <a:noFill/>
          <a:ln>
            <a:noFill/>
          </a:ln>
        </p:spPr>
      </p:pic>
      <p:pic>
        <p:nvPicPr>
          <p:cNvPr id="1223" name="Google Shape;1223;p84" title="Lesson-Can you identify a mysterious ingredient_Thumbnail-Website copy.png"/>
          <p:cNvPicPr preferRelativeResize="0"/>
          <p:nvPr/>
        </p:nvPicPr>
        <p:blipFill rotWithShape="1">
          <a:blip r:embed="rId6">
            <a:alphaModFix/>
          </a:blip>
          <a:srcRect b="0" l="34652" r="9096" t="0"/>
          <a:stretch/>
        </p:blipFill>
        <p:spPr>
          <a:xfrm>
            <a:off x="457200" y="2077200"/>
            <a:ext cx="914400" cy="914374"/>
          </a:xfrm>
          <a:prstGeom prst="rect">
            <a:avLst/>
          </a:prstGeom>
          <a:noFill/>
          <a:ln>
            <a:noFill/>
          </a:ln>
        </p:spPr>
      </p:pic>
      <p:pic>
        <p:nvPicPr>
          <p:cNvPr id="1224" name="Google Shape;1224;p84"/>
          <p:cNvPicPr preferRelativeResize="0"/>
          <p:nvPr/>
        </p:nvPicPr>
        <p:blipFill rotWithShape="1">
          <a:blip r:embed="rId7">
            <a:alphaModFix/>
          </a:blip>
          <a:srcRect b="0" l="19778" r="19778" t="0"/>
          <a:stretch/>
        </p:blipFill>
        <p:spPr>
          <a:xfrm>
            <a:off x="459600" y="5734100"/>
            <a:ext cx="996004" cy="926876"/>
          </a:xfrm>
          <a:prstGeom prst="rect">
            <a:avLst/>
          </a:prstGeom>
          <a:noFill/>
          <a:ln>
            <a:noFill/>
          </a:ln>
        </p:spPr>
      </p:pic>
      <p:sp>
        <p:nvSpPr>
          <p:cNvPr id="1225" name="Google Shape;1225;p84"/>
          <p:cNvSpPr/>
          <p:nvPr/>
        </p:nvSpPr>
        <p:spPr>
          <a:xfrm>
            <a:off x="0" y="0"/>
            <a:ext cx="10080000" cy="914400"/>
          </a:xfrm>
          <a:prstGeom prst="rect">
            <a:avLst/>
          </a:prstGeom>
          <a:solidFill>
            <a:srgbClr val="CAAF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1226" name="Google Shape;1226;p84"/>
          <p:cNvSpPr txBox="1"/>
          <p:nvPr/>
        </p:nvSpPr>
        <p:spPr>
          <a:xfrm>
            <a:off x="457200" y="152400"/>
            <a:ext cx="6324300" cy="5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Poppins"/>
                <a:ea typeface="Poppins"/>
                <a:cs typeface="Poppins"/>
                <a:sym typeface="Poppins"/>
              </a:rPr>
              <a:t>Michigan Science Standards Alignment</a:t>
            </a:r>
            <a:endParaRPr b="1">
              <a:latin typeface="Poppins"/>
              <a:ea typeface="Poppins"/>
              <a:cs typeface="Poppins"/>
              <a:sym typeface="Poppins"/>
            </a:endParaRPr>
          </a:p>
          <a:p>
            <a:pPr indent="0" lvl="0" marL="0" rtl="0" algn="l">
              <a:spcBef>
                <a:spcPts val="0"/>
              </a:spcBef>
              <a:spcAft>
                <a:spcPts val="0"/>
              </a:spcAft>
              <a:buNone/>
            </a:pPr>
            <a:r>
              <a:rPr lang="en" sz="1200">
                <a:latin typeface="Poppins"/>
                <a:ea typeface="Poppins"/>
                <a:cs typeface="Poppins"/>
                <a:sym typeface="Poppins"/>
              </a:rPr>
              <a:t>5th Grade • Physical Science</a:t>
            </a:r>
            <a:endParaRPr sz="1200">
              <a:latin typeface="Poppins"/>
              <a:ea typeface="Poppins"/>
              <a:cs typeface="Poppins"/>
              <a:sym typeface="Poppins"/>
            </a:endParaRPr>
          </a:p>
        </p:txBody>
      </p:sp>
      <p:graphicFrame>
        <p:nvGraphicFramePr>
          <p:cNvPr id="1227" name="Google Shape;1227;p84"/>
          <p:cNvGraphicFramePr/>
          <p:nvPr/>
        </p:nvGraphicFramePr>
        <p:xfrm>
          <a:off x="457188" y="1589560"/>
          <a:ext cx="3000000" cy="3000000"/>
        </p:xfrm>
        <a:graphic>
          <a:graphicData uri="http://schemas.openxmlformats.org/drawingml/2006/table">
            <a:tbl>
              <a:tblPr>
                <a:noFill/>
                <a:tableStyleId>{35F001AE-25DE-4A0F-B737-F835FF61FC73}</a:tableStyleId>
              </a:tblPr>
              <a:tblGrid>
                <a:gridCol w="914400"/>
                <a:gridCol w="1344525"/>
                <a:gridCol w="2944900"/>
                <a:gridCol w="1357200"/>
                <a:gridCol w="1269150"/>
                <a:gridCol w="1313825"/>
              </a:tblGrid>
              <a:tr h="183700">
                <a:tc>
                  <a:txBody>
                    <a:bodyPr/>
                    <a:lstStyle/>
                    <a:p>
                      <a:pPr indent="0" lvl="0" marL="0" rtl="0" algn="l">
                        <a:lnSpc>
                          <a:spcPct val="100000"/>
                        </a:lnSpc>
                        <a:spcBef>
                          <a:spcPts val="0"/>
                        </a:spcBef>
                        <a:spcAft>
                          <a:spcPts val="0"/>
                        </a:spcAft>
                        <a:buNone/>
                      </a:pPr>
                      <a:r>
                        <a:t/>
                      </a:r>
                      <a:endParaRPr>
                        <a:solidFill>
                          <a:srgbClr val="000000"/>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 sz="1000">
                          <a:solidFill>
                            <a:srgbClr val="000000"/>
                          </a:solidFill>
                          <a:latin typeface="Poppins"/>
                          <a:ea typeface="Poppins"/>
                          <a:cs typeface="Poppins"/>
                          <a:sym typeface="Poppins"/>
                        </a:rPr>
                        <a:t>Topic &amp; Guiding Question</a:t>
                      </a:r>
                      <a:endParaRPr sz="1000">
                        <a:solidFill>
                          <a:srgbClr val="000000"/>
                        </a:solidFill>
                        <a:latin typeface="Poppins"/>
                        <a:ea typeface="Poppins"/>
                        <a:cs typeface="Poppins"/>
                        <a:sym typeface="Poppins"/>
                      </a:endParaRPr>
                    </a:p>
                  </a:txBody>
                  <a:tcPr marT="91425" marB="91425" marR="91425" marL="137150"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Michigan Science Standards (2015)</a:t>
                      </a:r>
                      <a:endParaRPr sz="10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AFAF6"/>
                    </a:solidFill>
                  </a:tcPr>
                </a:tc>
                <a:tc>
                  <a:txBody>
                    <a:bodyPr/>
                    <a:lstStyle/>
                    <a:p>
                      <a:pPr indent="0" lvl="0" marL="0" rtl="0" algn="l">
                        <a:spcBef>
                          <a:spcPts val="0"/>
                        </a:spcBef>
                        <a:spcAft>
                          <a:spcPts val="0"/>
                        </a:spcAft>
                        <a:buClr>
                          <a:schemeClr val="dk1"/>
                        </a:buClr>
                        <a:buSzPts val="1100"/>
                        <a:buFont typeface="Arial"/>
                        <a:buNone/>
                      </a:pPr>
                      <a:r>
                        <a:rPr lang="en" sz="1000">
                          <a:solidFill>
                            <a:schemeClr val="dk1"/>
                          </a:solidFill>
                          <a:latin typeface="Poppins"/>
                          <a:ea typeface="Poppins"/>
                          <a:cs typeface="Poppins"/>
                          <a:sym typeface="Poppins"/>
                        </a:rPr>
                        <a:t>Science &amp; Eng. Practices (SEPs) </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4999ED">
                        <a:alpha val="2157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Disciplinary Core Ideas (DCIs)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F26C55">
                        <a:alpha val="17650"/>
                      </a:srgbClr>
                    </a:solidFill>
                  </a:tcPr>
                </a:tc>
                <a:tc>
                  <a:txBody>
                    <a:bodyPr/>
                    <a:lstStyle/>
                    <a:p>
                      <a:pPr indent="0" lvl="0" marL="0" rtl="0" algn="l">
                        <a:spcBef>
                          <a:spcPts val="0"/>
                        </a:spcBef>
                        <a:spcAft>
                          <a:spcPts val="0"/>
                        </a:spcAft>
                        <a:buNone/>
                      </a:pPr>
                      <a:r>
                        <a:rPr lang="en" sz="1000">
                          <a:solidFill>
                            <a:schemeClr val="dk1"/>
                          </a:solidFill>
                          <a:latin typeface="Poppins"/>
                          <a:ea typeface="Poppins"/>
                          <a:cs typeface="Poppins"/>
                          <a:sym typeface="Poppins"/>
                        </a:rPr>
                        <a:t>Crosscutting Concepts (CCCs)</a:t>
                      </a:r>
                      <a:endParaRPr sz="1000">
                        <a:solidFill>
                          <a:schemeClr val="dk1"/>
                        </a:solidFill>
                        <a:latin typeface="Poppins"/>
                        <a:ea typeface="Poppins"/>
                        <a:cs typeface="Poppins"/>
                        <a:sym typeface="Poppins"/>
                      </a:endParaRPr>
                    </a:p>
                  </a:txBody>
                  <a:tcPr marT="91425" marB="91425" marR="91425" marL="91425" anchor="ctr">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solidFill>
                      <a:prstDash val="solid"/>
                      <a:round/>
                      <a:headEnd len="sm" w="sm" type="none"/>
                      <a:tailEnd len="sm" w="sm" type="none"/>
                    </a:lnB>
                    <a:solidFill>
                      <a:srgbClr val="7FAF44">
                        <a:alpha val="13730"/>
                      </a:srgbClr>
                    </a:solidFill>
                  </a:tcPr>
                </a:tc>
              </a:tr>
              <a:tr h="903750">
                <a:tc>
                  <a:txBody>
                    <a:bodyPr/>
                    <a:lstStyle/>
                    <a:p>
                      <a:pPr indent="0" lvl="0" marL="0" rtl="0" algn="l">
                        <a:lnSpc>
                          <a:spcPct val="100000"/>
                        </a:lnSpc>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 Properties of Matter</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Can you identify a mysterious ingredient?</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5-PS1-3. </a:t>
                      </a:r>
                      <a:r>
                        <a:rPr lang="en" sz="800">
                          <a:solidFill>
                            <a:schemeClr val="dk1"/>
                          </a:solidFill>
                          <a:latin typeface="Poppins"/>
                          <a:ea typeface="Poppins"/>
                          <a:cs typeface="Poppins"/>
                          <a:sym typeface="Poppins"/>
                        </a:rPr>
                        <a:t>Make observations and measurements to identify materials based on their properties.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Scale, Proportion, &amp; Quantity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692775">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None/>
                      </a:pPr>
                      <a:r>
                        <a:rPr b="1" lang="en" sz="800">
                          <a:latin typeface="Poppins"/>
                          <a:ea typeface="Poppins"/>
                          <a:cs typeface="Poppins"/>
                          <a:sym typeface="Poppins"/>
                        </a:rPr>
                        <a:t>⭐ Particle Models</a:t>
                      </a:r>
                      <a:endParaRPr b="1"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rPr lang="en" sz="800">
                          <a:solidFill>
                            <a:schemeClr val="dk1"/>
                          </a:solidFill>
                          <a:latin typeface="Poppins"/>
                          <a:ea typeface="Poppins"/>
                          <a:cs typeface="Poppins"/>
                          <a:sym typeface="Poppins"/>
                        </a:rPr>
                        <a:t>Why can you smell things you can’t see?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5-PS1-1. </a:t>
                      </a:r>
                      <a:r>
                        <a:rPr lang="en" sz="800">
                          <a:solidFill>
                            <a:schemeClr val="dk1"/>
                          </a:solidFill>
                          <a:latin typeface="Poppins"/>
                          <a:ea typeface="Poppins"/>
                          <a:cs typeface="Poppins"/>
                          <a:sym typeface="Poppins"/>
                        </a:rPr>
                        <a:t>Develop a model to describe that matter is made of particles too small to be seen.</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Developing and Using Models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 </a:t>
                      </a:r>
                      <a:endParaRPr>
                        <a:solidFill>
                          <a:schemeClr val="dk1"/>
                        </a:solidFill>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Scale, Proportion, &amp; Quantity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 Properties of Matter: Acids</a:t>
                      </a:r>
                      <a:endParaRPr b="1"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b="1"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How can you tell if acids are hiding in your fridge?</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5-PS1-3. </a:t>
                      </a:r>
                      <a:r>
                        <a:rPr lang="en" sz="800">
                          <a:solidFill>
                            <a:schemeClr val="dk1"/>
                          </a:solidFill>
                          <a:latin typeface="Poppins"/>
                          <a:ea typeface="Poppins"/>
                          <a:cs typeface="Poppins"/>
                          <a:sym typeface="Poppins"/>
                        </a:rPr>
                        <a:t>Make observations and measurements to identify materials based on their properties.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PS1.A: </a:t>
                      </a:r>
                      <a:r>
                        <a:rPr lang="en" sz="800">
                          <a:solidFill>
                            <a:schemeClr val="dk1"/>
                          </a:solidFill>
                          <a:latin typeface="Poppins"/>
                          <a:ea typeface="Poppins"/>
                          <a:cs typeface="Poppins"/>
                          <a:sym typeface="Poppins"/>
                        </a:rPr>
                        <a:t>Structure and Properties of Matter </a:t>
                      </a:r>
                      <a:endParaRPr>
                        <a:solidFill>
                          <a:schemeClr val="dk1"/>
                        </a:solidFill>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Scale, Proportion, &amp; Quantity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rgbClr val="EAEADF"/>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 Chemical Reactions &amp; Fair Tests</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lang="en" sz="800">
                          <a:solidFill>
                            <a:schemeClr val="dk1"/>
                          </a:solidFill>
                          <a:latin typeface="Poppins"/>
                          <a:ea typeface="Poppins"/>
                          <a:cs typeface="Poppins"/>
                          <a:sym typeface="Poppins"/>
                        </a:rPr>
                        <a:t>Why do some things explode?</a:t>
                      </a:r>
                      <a:endParaRPr b="1" sz="800">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b="1" lang="en" sz="800">
                          <a:solidFill>
                            <a:schemeClr val="dk1"/>
                          </a:solidFill>
                          <a:latin typeface="Poppins"/>
                          <a:ea typeface="Poppins"/>
                          <a:cs typeface="Poppins"/>
                          <a:sym typeface="Poppins"/>
                        </a:rPr>
                        <a:t>5-PS1-4. </a:t>
                      </a:r>
                      <a:r>
                        <a:rPr lang="en" sz="800">
                          <a:solidFill>
                            <a:schemeClr val="dk1"/>
                          </a:solidFill>
                          <a:latin typeface="Poppins"/>
                          <a:ea typeface="Poppins"/>
                          <a:cs typeface="Poppins"/>
                          <a:sym typeface="Poppins"/>
                        </a:rPr>
                        <a:t>Conduct an investigation to determine whether the mixing of two or more substances results in new substances.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PS1.B: </a:t>
                      </a:r>
                      <a:r>
                        <a:rPr lang="en" sz="800">
                          <a:solidFill>
                            <a:schemeClr val="dk1"/>
                          </a:solidFill>
                          <a:latin typeface="Poppins"/>
                          <a:ea typeface="Poppins"/>
                          <a:cs typeface="Poppins"/>
                          <a:sym typeface="Poppins"/>
                        </a:rPr>
                        <a:t>Chemical Reactions  </a:t>
                      </a:r>
                      <a:endParaRPr b="1" sz="800">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strike="sngStrike">
                        <a:solidFill>
                          <a:schemeClr val="dk1"/>
                        </a:solidFill>
                        <a:latin typeface="Poppins"/>
                        <a:ea typeface="Poppins"/>
                        <a:cs typeface="Poppins"/>
                        <a:sym typeface="Poppins"/>
                      </a:endParaRPr>
                    </a:p>
                    <a:p>
                      <a:pPr indent="0" lvl="0" marL="0" rtl="0" algn="l">
                        <a:spcBef>
                          <a:spcPts val="0"/>
                        </a:spcBef>
                        <a:spcAft>
                          <a:spcPts val="0"/>
                        </a:spcAft>
                        <a:buNone/>
                      </a:pPr>
                      <a:r>
                        <a:t/>
                      </a:r>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rgbClr val="000000">
                          <a:alpha val="0"/>
                        </a:srgbClr>
                      </a:solidFill>
                      <a:prstDash val="solid"/>
                      <a:round/>
                      <a:headEnd len="sm" w="sm" type="none"/>
                      <a:tailEnd len="sm" w="sm" type="none"/>
                    </a:lnB>
                    <a:solidFill>
                      <a:schemeClr val="lt1"/>
                    </a:solidFill>
                  </a:tcPr>
                </a:tc>
              </a:tr>
              <a:tr h="792450">
                <a:tc>
                  <a:txBody>
                    <a:bodyPr/>
                    <a:lstStyle/>
                    <a:p>
                      <a:pPr indent="0" lvl="0" marL="0" rtl="0" algn="l">
                        <a:spcBef>
                          <a:spcPts val="0"/>
                        </a:spcBef>
                        <a:spcAft>
                          <a:spcPts val="0"/>
                        </a:spcAft>
                        <a:buNone/>
                      </a:pPr>
                      <a:r>
                        <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28575" rtl="0" algn="l">
                        <a:spcBef>
                          <a:spcPts val="0"/>
                        </a:spcBef>
                        <a:spcAft>
                          <a:spcPts val="0"/>
                        </a:spcAft>
                        <a:buClr>
                          <a:schemeClr val="dk1"/>
                        </a:buClr>
                        <a:buSzPts val="1100"/>
                        <a:buFont typeface="Arial"/>
                        <a:buNone/>
                      </a:pPr>
                      <a:r>
                        <a:rPr b="1" lang="en" sz="800">
                          <a:solidFill>
                            <a:schemeClr val="dk1"/>
                          </a:solidFill>
                          <a:uFill>
                            <a:noFill/>
                          </a:uFill>
                          <a:latin typeface="Poppins"/>
                          <a:ea typeface="Poppins"/>
                          <a:cs typeface="Poppins"/>
                          <a:sym typeface="Poppins"/>
                          <a:hlinkClick r:id="rId8">
                            <a:extLst>
                              <a:ext uri="{A12FA001-AC4F-418D-AE19-62706E023703}">
                                <ahyp:hlinkClr val="tx"/>
                              </a:ext>
                            </a:extLst>
                          </a:hlinkClick>
                        </a:rPr>
                        <a:t>Chemical Reactions</a:t>
                      </a:r>
                      <a:endParaRPr sz="800">
                        <a:solidFill>
                          <a:schemeClr val="dk1"/>
                        </a:solidFill>
                        <a:latin typeface="Poppins"/>
                        <a:ea typeface="Poppins"/>
                        <a:cs typeface="Poppins"/>
                        <a:sym typeface="Poppins"/>
                      </a:endParaRPr>
                    </a:p>
                    <a:p>
                      <a:pPr indent="0" lvl="0" marL="0" marR="28575"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marR="28575" rtl="0" algn="l">
                        <a:spcBef>
                          <a:spcPts val="0"/>
                        </a:spcBef>
                        <a:spcAft>
                          <a:spcPts val="0"/>
                        </a:spcAft>
                        <a:buNone/>
                      </a:pPr>
                      <a:r>
                        <a:rPr lang="en" sz="800">
                          <a:solidFill>
                            <a:schemeClr val="dk1"/>
                          </a:solidFill>
                          <a:uFill>
                            <a:noFill/>
                          </a:uFill>
                          <a:latin typeface="Poppins"/>
                          <a:ea typeface="Poppins"/>
                          <a:cs typeface="Poppins"/>
                          <a:sym typeface="Poppins"/>
                          <a:hlinkClick r:id="rId9">
                            <a:extLst>
                              <a:ext uri="{A12FA001-AC4F-418D-AE19-62706E023703}">
                                <ahyp:hlinkClr val="tx"/>
                              </a:ext>
                            </a:extLst>
                          </a:hlinkClick>
                        </a:rPr>
                        <a:t>What do fireworks, rubber, and Silly Putty have in common?</a:t>
                      </a:r>
                      <a:endParaRPr b="1" sz="800">
                        <a:solidFill>
                          <a:schemeClr val="dk1"/>
                        </a:solidFill>
                        <a:latin typeface="Poppins"/>
                        <a:ea typeface="Poppins"/>
                        <a:cs typeface="Poppins"/>
                        <a:sym typeface="Poppins"/>
                      </a:endParaRPr>
                    </a:p>
                  </a:txBody>
                  <a:tcPr marT="91425" marB="91425" marR="91425" marL="137150">
                    <a:lnL cap="flat" cmpd="sng" w="19050">
                      <a:solidFill>
                        <a:schemeClr val="dk1"/>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5-PS1-4. </a:t>
                      </a:r>
                      <a:r>
                        <a:rPr lang="en" sz="800">
                          <a:solidFill>
                            <a:schemeClr val="dk1"/>
                          </a:solidFill>
                          <a:latin typeface="Poppins"/>
                          <a:ea typeface="Poppins"/>
                          <a:cs typeface="Poppins"/>
                          <a:sym typeface="Poppins"/>
                        </a:rPr>
                        <a:t>Conduct an investigation to determine whether the mixing of two or more substances results in new substances.</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None/>
                      </a:pPr>
                      <a:r>
                        <a:rPr lang="en" sz="800">
                          <a:solidFill>
                            <a:schemeClr val="dk1"/>
                          </a:solidFill>
                          <a:latin typeface="Poppins"/>
                          <a:ea typeface="Poppins"/>
                          <a:cs typeface="Poppins"/>
                          <a:sym typeface="Poppins"/>
                        </a:rPr>
                        <a:t>Planning and Carrying Out Investigations</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800">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Constructing Explanations and Designing Solutions</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latin typeface="Poppins"/>
                          <a:ea typeface="Poppins"/>
                          <a:cs typeface="Poppins"/>
                          <a:sym typeface="Poppins"/>
                        </a:rPr>
                        <a:t>PS1.B: </a:t>
                      </a:r>
                      <a:r>
                        <a:rPr lang="en" sz="800">
                          <a:solidFill>
                            <a:schemeClr val="dk1"/>
                          </a:solidFill>
                          <a:latin typeface="Poppins"/>
                          <a:ea typeface="Poppins"/>
                          <a:cs typeface="Poppins"/>
                          <a:sym typeface="Poppins"/>
                        </a:rPr>
                        <a:t>Chemical Reactions  </a:t>
                      </a:r>
                      <a:endParaRPr b="1"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Cause and Effect</a:t>
                      </a:r>
                      <a:endParaRPr sz="800" strike="sngStrike">
                        <a:solidFill>
                          <a:schemeClr val="dk1"/>
                        </a:solidFill>
                        <a:latin typeface="Poppins"/>
                        <a:ea typeface="Poppins"/>
                        <a:cs typeface="Poppins"/>
                        <a:sym typeface="Poppins"/>
                      </a:endParaRPr>
                    </a:p>
                    <a:p>
                      <a:pPr indent="0" lvl="0" marL="0" rtl="0" algn="l">
                        <a:spcBef>
                          <a:spcPts val="0"/>
                        </a:spcBef>
                        <a:spcAft>
                          <a:spcPts val="0"/>
                        </a:spcAft>
                        <a:buNone/>
                      </a:pPr>
                      <a:r>
                        <a:t/>
                      </a:r>
                      <a:endParaRPr sz="800">
                        <a:solidFill>
                          <a:schemeClr val="dk1"/>
                        </a:solidFill>
                        <a:latin typeface="Poppins"/>
                        <a:ea typeface="Poppins"/>
                        <a:cs typeface="Poppins"/>
                        <a:sym typeface="Poppins"/>
                      </a:endParaRPr>
                    </a:p>
                  </a:txBody>
                  <a:tcPr marT="91425" marB="91425" marR="91425" marL="91425">
                    <a:lnL cap="flat" cmpd="sng" w="19050">
                      <a:solidFill>
                        <a:srgbClr val="000000">
                          <a:alpha val="0"/>
                        </a:srgbClr>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alpha val="0"/>
                        </a:srgb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EAEADF"/>
                    </a:solidFill>
                  </a:tcPr>
                </a:tc>
              </a:tr>
            </a:tbl>
          </a:graphicData>
        </a:graphic>
      </p:graphicFrame>
      <p:sp>
        <p:nvSpPr>
          <p:cNvPr id="1228" name="Google Shape;1228;p84"/>
          <p:cNvSpPr/>
          <p:nvPr/>
        </p:nvSpPr>
        <p:spPr>
          <a:xfrm>
            <a:off x="458250" y="299522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2</a:t>
            </a:r>
            <a:endParaRPr b="1" sz="800">
              <a:solidFill>
                <a:schemeClr val="lt1"/>
              </a:solidFill>
              <a:latin typeface="Poppins"/>
              <a:ea typeface="Poppins"/>
              <a:cs typeface="Poppins"/>
              <a:sym typeface="Poppins"/>
            </a:endParaRPr>
          </a:p>
        </p:txBody>
      </p:sp>
      <p:sp>
        <p:nvSpPr>
          <p:cNvPr id="1229" name="Google Shape;1229;p84"/>
          <p:cNvSpPr/>
          <p:nvPr/>
        </p:nvSpPr>
        <p:spPr>
          <a:xfrm>
            <a:off x="457200" y="2075694"/>
            <a:ext cx="6879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1</a:t>
            </a:r>
            <a:endParaRPr b="1" sz="800">
              <a:solidFill>
                <a:schemeClr val="lt1"/>
              </a:solidFill>
              <a:latin typeface="Poppins"/>
              <a:ea typeface="Poppins"/>
              <a:cs typeface="Poppins"/>
              <a:sym typeface="Poppins"/>
            </a:endParaRPr>
          </a:p>
        </p:txBody>
      </p:sp>
      <p:sp>
        <p:nvSpPr>
          <p:cNvPr id="1230" name="Google Shape;1230;p84"/>
          <p:cNvSpPr/>
          <p:nvPr/>
        </p:nvSpPr>
        <p:spPr>
          <a:xfrm>
            <a:off x="458250" y="3786117"/>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3</a:t>
            </a:r>
            <a:endParaRPr b="1" sz="800">
              <a:solidFill>
                <a:schemeClr val="lt1"/>
              </a:solidFill>
              <a:latin typeface="Poppins"/>
              <a:ea typeface="Poppins"/>
              <a:cs typeface="Poppins"/>
              <a:sym typeface="Poppins"/>
            </a:endParaRPr>
          </a:p>
        </p:txBody>
      </p:sp>
      <p:sp>
        <p:nvSpPr>
          <p:cNvPr id="1231" name="Google Shape;1231;p84"/>
          <p:cNvSpPr/>
          <p:nvPr/>
        </p:nvSpPr>
        <p:spPr>
          <a:xfrm>
            <a:off x="458250" y="4824146"/>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4</a:t>
            </a:r>
            <a:endParaRPr b="1" sz="800">
              <a:solidFill>
                <a:schemeClr val="lt1"/>
              </a:solidFill>
              <a:latin typeface="Poppins"/>
              <a:ea typeface="Poppins"/>
              <a:cs typeface="Poppins"/>
              <a:sym typeface="Poppins"/>
            </a:endParaRPr>
          </a:p>
        </p:txBody>
      </p:sp>
      <p:sp>
        <p:nvSpPr>
          <p:cNvPr id="1232" name="Google Shape;1232;p84"/>
          <p:cNvSpPr txBox="1"/>
          <p:nvPr/>
        </p:nvSpPr>
        <p:spPr>
          <a:xfrm>
            <a:off x="457200" y="1143000"/>
            <a:ext cx="678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uFill>
                  <a:noFill/>
                </a:uFill>
                <a:latin typeface="Poppins"/>
                <a:ea typeface="Poppins"/>
                <a:cs typeface="Poppins"/>
                <a:sym typeface="Poppins"/>
                <a:hlinkClick r:id="rId10">
                  <a:extLst>
                    <a:ext uri="{A12FA001-AC4F-418D-AE19-62706E023703}">
                      <ahyp:hlinkClr val="tx"/>
                    </a:ext>
                  </a:extLst>
                </a:hlinkClick>
              </a:rPr>
              <a:t>✔</a:t>
            </a:r>
            <a:r>
              <a:rPr lang="en">
                <a:solidFill>
                  <a:schemeClr val="dk1"/>
                </a:solidFill>
              </a:rPr>
              <a:t> </a:t>
            </a:r>
            <a:r>
              <a:rPr b="1" lang="en">
                <a:solidFill>
                  <a:schemeClr val="dk1"/>
                </a:solidFill>
                <a:uFill>
                  <a:noFill/>
                </a:uFill>
                <a:latin typeface="Poppins"/>
                <a:ea typeface="Poppins"/>
                <a:cs typeface="Poppins"/>
                <a:sym typeface="Poppins"/>
                <a:hlinkClick r:id="rId11">
                  <a:extLst>
                    <a:ext uri="{A12FA001-AC4F-418D-AE19-62706E023703}">
                      <ahyp:hlinkClr val="tx"/>
                    </a:ext>
                  </a:extLst>
                </a:hlinkClick>
              </a:rPr>
              <a:t>Chemic</a:t>
            </a:r>
            <a:r>
              <a:rPr b="1" lang="en">
                <a:solidFill>
                  <a:schemeClr val="dk1"/>
                </a:solidFill>
                <a:uFill>
                  <a:noFill/>
                </a:uFill>
                <a:latin typeface="Poppins"/>
                <a:ea typeface="Poppins"/>
                <a:cs typeface="Poppins"/>
                <a:sym typeface="Poppins"/>
                <a:hlinkClick r:id="rId12">
                  <a:extLst>
                    <a:ext uri="{A12FA001-AC4F-418D-AE19-62706E023703}">
                      <ahyp:hlinkClr val="tx"/>
                    </a:ext>
                  </a:extLst>
                </a:hlinkClick>
              </a:rPr>
              <a:t>al Reactions &amp; Properties of Matter  </a:t>
            </a:r>
            <a:r>
              <a:rPr lang="en" sz="1200">
                <a:solidFill>
                  <a:schemeClr val="dk1"/>
                </a:solidFill>
                <a:uFill>
                  <a:noFill/>
                </a:uFill>
                <a:latin typeface="Poppins"/>
                <a:ea typeface="Poppins"/>
                <a:cs typeface="Poppins"/>
                <a:sym typeface="Poppins"/>
                <a:hlinkClick r:id="rId13">
                  <a:extLst>
                    <a:ext uri="{A12FA001-AC4F-418D-AE19-62706E023703}">
                      <ahyp:hlinkClr val="tx"/>
                    </a:ext>
                  </a:extLst>
                </a:hlinkClick>
              </a:rPr>
              <a:t>(Chemical Magic)</a:t>
            </a:r>
            <a:endParaRPr b="1">
              <a:solidFill>
                <a:schemeClr val="dk1"/>
              </a:solidFill>
              <a:latin typeface="Poppins"/>
              <a:ea typeface="Poppins"/>
              <a:cs typeface="Poppins"/>
              <a:sym typeface="Poppins"/>
            </a:endParaRPr>
          </a:p>
        </p:txBody>
      </p:sp>
      <p:sp>
        <p:nvSpPr>
          <p:cNvPr id="1233" name="Google Shape;1233;p84"/>
          <p:cNvSpPr/>
          <p:nvPr/>
        </p:nvSpPr>
        <p:spPr>
          <a:xfrm>
            <a:off x="458250" y="5746568"/>
            <a:ext cx="685800" cy="274200"/>
          </a:xfrm>
          <a:prstGeom prst="rect">
            <a:avLst/>
          </a:prstGeom>
          <a:solidFill>
            <a:schemeClr val="dk1"/>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800">
                <a:solidFill>
                  <a:schemeClr val="lt1"/>
                </a:solidFill>
                <a:latin typeface="Poppins"/>
                <a:ea typeface="Poppins"/>
                <a:cs typeface="Poppins"/>
                <a:sym typeface="Poppins"/>
              </a:rPr>
              <a:t>Lesson 5</a:t>
            </a:r>
            <a:endParaRPr b="1" sz="800">
              <a:solidFill>
                <a:schemeClr val="lt1"/>
              </a:solidFill>
              <a:latin typeface="Poppins"/>
              <a:ea typeface="Poppins"/>
              <a:cs typeface="Poppins"/>
              <a:sym typeface="Poppins"/>
            </a:endParaRPr>
          </a:p>
        </p:txBody>
      </p:sp>
      <p:sp>
        <p:nvSpPr>
          <p:cNvPr id="1234" name="Google Shape;1234;p84"/>
          <p:cNvSpPr txBox="1"/>
          <p:nvPr>
            <p:ph idx="12" type="sldNum"/>
          </p:nvPr>
        </p:nvSpPr>
        <p:spPr>
          <a:xfrm>
            <a:off x="9089136" y="7178040"/>
            <a:ext cx="603600" cy="5949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35" name="Google Shape;1235;p84"/>
          <p:cNvSpPr txBox="1"/>
          <p:nvPr/>
        </p:nvSpPr>
        <p:spPr>
          <a:xfrm>
            <a:off x="381000" y="7312200"/>
            <a:ext cx="52110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800">
                <a:solidFill>
                  <a:schemeClr val="dk1"/>
                </a:solidFill>
                <a:uFill>
                  <a:noFill/>
                </a:uFill>
                <a:latin typeface="Poppins"/>
                <a:ea typeface="Poppins"/>
                <a:cs typeface="Poppins"/>
                <a:sym typeface="Poppins"/>
                <a:hlinkClick r:id="rId14">
                  <a:extLst>
                    <a:ext uri="{A12FA001-AC4F-418D-AE19-62706E023703}">
                      <ahyp:hlinkClr val="tx"/>
                    </a:ext>
                  </a:extLst>
                </a:hlinkClick>
              </a:rPr>
              <a:t>www.mysteryscience.com/docs/michigan</a:t>
            </a:r>
            <a:endParaRPr sz="800">
              <a:solidFill>
                <a:schemeClr val="dk1"/>
              </a:solidFill>
              <a:latin typeface="Poppins"/>
              <a:ea typeface="Poppins"/>
              <a:cs typeface="Poppins"/>
              <a:sym typeface="Poppins"/>
            </a:endParaRPr>
          </a:p>
        </p:txBody>
      </p:sp>
      <p:pic>
        <p:nvPicPr>
          <p:cNvPr id="1236" name="Google Shape;1236;p84"/>
          <p:cNvPicPr preferRelativeResize="0"/>
          <p:nvPr/>
        </p:nvPicPr>
        <p:blipFill rotWithShape="1">
          <a:blip r:embed="rId15">
            <a:alphaModFix/>
          </a:blip>
          <a:srcRect b="1663" l="0" r="0" t="1663"/>
          <a:stretch/>
        </p:blipFill>
        <p:spPr>
          <a:xfrm>
            <a:off x="7953375" y="305775"/>
            <a:ext cx="1647825" cy="209550"/>
          </a:xfrm>
          <a:prstGeom prst="rect">
            <a:avLst/>
          </a:prstGeom>
          <a:noFill/>
          <a:ln>
            <a:noFill/>
          </a:ln>
        </p:spPr>
      </p:pic>
      <p:grpSp>
        <p:nvGrpSpPr>
          <p:cNvPr id="1237" name="Google Shape;1237;p84"/>
          <p:cNvGrpSpPr/>
          <p:nvPr/>
        </p:nvGrpSpPr>
        <p:grpSpPr>
          <a:xfrm>
            <a:off x="527725" y="667512"/>
            <a:ext cx="1684375" cy="117000"/>
            <a:chOff x="527725" y="667512"/>
            <a:chExt cx="1684375" cy="117000"/>
          </a:xfrm>
        </p:grpSpPr>
        <p:sp>
          <p:nvSpPr>
            <p:cNvPr id="1238" name="Google Shape;1238;p84"/>
            <p:cNvSpPr/>
            <p:nvPr/>
          </p:nvSpPr>
          <p:spPr>
            <a:xfrm>
              <a:off x="584600" y="667512"/>
              <a:ext cx="1627500" cy="117000"/>
            </a:xfrm>
            <a:prstGeom prst="rect">
              <a:avLst/>
            </a:prstGeom>
            <a:noFill/>
            <a:ln>
              <a:noFill/>
            </a:ln>
          </p:spPr>
          <p:txBody>
            <a:bodyPr anchorCtr="0" anchor="ctr" bIns="0" lIns="0" spcFirstLastPara="1" rIns="0" wrap="square" tIns="0">
              <a:noAutofit/>
            </a:bodyPr>
            <a:lstStyle/>
            <a:p>
              <a:pPr indent="0" lvl="0" marL="0" marR="0" rtl="0" algn="l">
                <a:lnSpc>
                  <a:spcPct val="130000"/>
                </a:lnSpc>
                <a:spcBef>
                  <a:spcPts val="0"/>
                </a:spcBef>
                <a:spcAft>
                  <a:spcPts val="0"/>
                </a:spcAft>
                <a:buNone/>
              </a:pPr>
              <a:r>
                <a:rPr lang="en" sz="800">
                  <a:latin typeface="Poppins"/>
                  <a:ea typeface="Poppins"/>
                  <a:cs typeface="Poppins"/>
                  <a:sym typeface="Poppins"/>
                </a:rPr>
                <a:t>     T</a:t>
              </a:r>
              <a:r>
                <a:rPr lang="en" sz="800">
                  <a:solidFill>
                    <a:schemeClr val="dk1"/>
                  </a:solidFill>
                  <a:uFill>
                    <a:noFill/>
                  </a:uFill>
                  <a:latin typeface="Poppins"/>
                  <a:ea typeface="Poppins"/>
                  <a:cs typeface="Poppins"/>
                  <a:sym typeface="Poppins"/>
                  <a:hlinkClick action="ppaction://hlinksldjump" r:id="rId16">
                    <a:extLst>
                      <a:ext uri="{A12FA001-AC4F-418D-AE19-62706E023703}">
                        <ahyp:hlinkClr val="tx"/>
                      </a:ext>
                    </a:extLst>
                  </a:hlinkClick>
                </a:rPr>
                <a:t>able of Contents</a:t>
              </a:r>
              <a:endParaRPr sz="800">
                <a:solidFill>
                  <a:schemeClr val="dk1"/>
                </a:solidFill>
                <a:latin typeface="Poppins"/>
                <a:ea typeface="Poppins"/>
                <a:cs typeface="Poppins"/>
                <a:sym typeface="Poppins"/>
              </a:endParaRPr>
            </a:p>
          </p:txBody>
        </p:sp>
        <p:pic>
          <p:nvPicPr>
            <p:cNvPr id="1239" name="Google Shape;1239;p84"/>
            <p:cNvPicPr preferRelativeResize="0"/>
            <p:nvPr/>
          </p:nvPicPr>
          <p:blipFill rotWithShape="1">
            <a:blip r:embed="rId17">
              <a:alphaModFix/>
            </a:blip>
            <a:srcRect b="0" l="9423" r="9415" t="0"/>
            <a:stretch/>
          </p:blipFill>
          <p:spPr>
            <a:xfrm rot="10800000">
              <a:off x="527725" y="680300"/>
              <a:ext cx="147875" cy="86475"/>
            </a:xfrm>
            <a:prstGeom prst="rect">
              <a:avLst/>
            </a:prstGeom>
            <a:noFill/>
            <a:ln>
              <a:noFill/>
            </a:ln>
          </p:spPr>
        </p:pic>
      </p:grpSp>
      <p:sp>
        <p:nvSpPr>
          <p:cNvPr id="1240" name="Google Shape;1240;p84"/>
          <p:cNvSpPr txBox="1"/>
          <p:nvPr/>
        </p:nvSpPr>
        <p:spPr>
          <a:xfrm>
            <a:off x="6627893" y="6864203"/>
            <a:ext cx="3050700" cy="800400"/>
          </a:xfrm>
          <a:prstGeom prst="rect">
            <a:avLst/>
          </a:prstGeom>
          <a:noFill/>
          <a:ln>
            <a:noFill/>
          </a:ln>
        </p:spPr>
        <p:txBody>
          <a:bodyPr anchorCtr="0" anchor="t" bIns="91425" lIns="91425" spcFirstLastPara="1" rIns="0" wrap="square" tIns="91425">
            <a:spAutoFit/>
          </a:bodyPr>
          <a:lstStyle/>
          <a:p>
            <a:pPr indent="0" lvl="0" marL="137160" marR="36709" rtl="0" algn="r">
              <a:spcBef>
                <a:spcPts val="0"/>
              </a:spcBef>
              <a:spcAft>
                <a:spcPts val="0"/>
              </a:spcAft>
              <a:buClr>
                <a:srgbClr val="000000"/>
              </a:buClr>
              <a:buSzPts val="1100"/>
              <a:buFont typeface="Arial"/>
              <a:buNone/>
            </a:pPr>
            <a:r>
              <a:rPr lang="en" sz="800">
                <a:solidFill>
                  <a:srgbClr val="000000"/>
                </a:solidFill>
                <a:latin typeface="Poppins"/>
                <a:ea typeface="Poppins"/>
                <a:cs typeface="Poppins"/>
                <a:sym typeface="Poppins"/>
              </a:rPr>
              <a:t> </a:t>
            </a:r>
            <a:r>
              <a:rPr lang="en" sz="800">
                <a:latin typeface="Poppins"/>
                <a:ea typeface="Poppins"/>
                <a:cs typeface="Poppins"/>
                <a:sym typeface="Poppins"/>
              </a:rPr>
              <a:t>⭐</a:t>
            </a:r>
            <a:r>
              <a:rPr b="1" lang="en" sz="800">
                <a:solidFill>
                  <a:srgbClr val="000000"/>
                </a:solidFill>
                <a:latin typeface="Poppins"/>
                <a:ea typeface="Poppins"/>
                <a:cs typeface="Poppins"/>
                <a:sym typeface="Poppins"/>
              </a:rPr>
              <a:t> </a:t>
            </a:r>
            <a:r>
              <a:rPr lang="en" sz="800">
                <a:solidFill>
                  <a:schemeClr val="dk1"/>
                </a:solidFill>
                <a:latin typeface="Poppins"/>
                <a:ea typeface="Poppins"/>
                <a:cs typeface="Poppins"/>
                <a:sym typeface="Poppins"/>
              </a:rPr>
              <a:t>New or Revised Lessons</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a:t>
            </a:r>
            <a:r>
              <a:rPr b="1" lang="en" sz="800">
                <a:solidFill>
                  <a:schemeClr val="dk1"/>
                </a:solidFill>
                <a:latin typeface="Poppins"/>
                <a:ea typeface="Poppins"/>
                <a:cs typeface="Poppins"/>
                <a:sym typeface="Poppins"/>
              </a:rPr>
              <a:t>  </a:t>
            </a:r>
            <a:r>
              <a:rPr lang="en" sz="800">
                <a:solidFill>
                  <a:schemeClr val="dk1"/>
                </a:solidFill>
                <a:latin typeface="Poppins"/>
                <a:ea typeface="Poppins"/>
                <a:cs typeface="Poppins"/>
                <a:sym typeface="Poppins"/>
              </a:rPr>
              <a:t>Unit Restructured for the 2026-2027 School Year </a:t>
            </a:r>
            <a:endParaRPr sz="800">
              <a:solidFill>
                <a:schemeClr val="dk1"/>
              </a:solidFill>
              <a:latin typeface="Poppins"/>
              <a:ea typeface="Poppins"/>
              <a:cs typeface="Poppins"/>
              <a:sym typeface="Poppins"/>
            </a:endParaRPr>
          </a:p>
          <a:p>
            <a:pPr indent="0" lvl="0" marL="0" marR="28575" rtl="0" algn="r">
              <a:spcBef>
                <a:spcPts val="0"/>
              </a:spcBef>
              <a:spcAft>
                <a:spcPts val="0"/>
              </a:spcAft>
              <a:buClr>
                <a:schemeClr val="dk1"/>
              </a:buClr>
              <a:buSzPts val="1100"/>
              <a:buFont typeface="Arial"/>
              <a:buNone/>
            </a:pPr>
            <a:r>
              <a:rPr lang="en" sz="800">
                <a:solidFill>
                  <a:schemeClr val="dk1"/>
                </a:solidFill>
                <a:latin typeface="Poppins"/>
                <a:ea typeface="Poppins"/>
                <a:cs typeface="Poppins"/>
                <a:sym typeface="Poppins"/>
              </a:rPr>
              <a:t>See all </a:t>
            </a:r>
            <a:r>
              <a:rPr lang="en" sz="800" u="sng">
                <a:solidFill>
                  <a:schemeClr val="dk1"/>
                </a:solidFill>
                <a:latin typeface="Poppins"/>
                <a:ea typeface="Poppins"/>
                <a:cs typeface="Poppins"/>
                <a:sym typeface="Poppins"/>
                <a:hlinkClick r:id="rId18">
                  <a:extLst>
                    <a:ext uri="{A12FA001-AC4F-418D-AE19-62706E023703}">
                      <ahyp:hlinkClr val="tx"/>
                    </a:ext>
                  </a:extLst>
                </a:hlinkClick>
              </a:rPr>
              <a:t>Curriculum Updates</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t/>
            </a:r>
            <a:endParaRPr sz="800">
              <a:solidFill>
                <a:schemeClr val="dk1"/>
              </a:solidFill>
              <a:latin typeface="Poppins"/>
              <a:ea typeface="Poppins"/>
              <a:cs typeface="Poppins"/>
              <a:sym typeface="Poppins"/>
            </a:endParaRPr>
          </a:p>
          <a:p>
            <a:pPr indent="0" lvl="0" marL="137160" marR="36709" rtl="0" algn="r">
              <a:spcBef>
                <a:spcPts val="0"/>
              </a:spcBef>
              <a:spcAft>
                <a:spcPts val="0"/>
              </a:spcAft>
              <a:buClr>
                <a:srgbClr val="000000"/>
              </a:buClr>
              <a:buSzPts val="1100"/>
              <a:buFont typeface="Arial"/>
              <a:buNone/>
            </a:pPr>
            <a:r>
              <a:t/>
            </a:r>
            <a:endParaRPr sz="800">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