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21ADB4-DCBC-4C26-9155-ACF7604D9F77}">
  <a:tblStyle styleId="{6721ADB4-DCBC-4C26-9155-ACF7604D9F7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 pos="244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2b5b52673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2b5b526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72b5b52673_0_12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72b5b52673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2b5b52673_0_13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72b5b52673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2b5b52673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72b5b5267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72b5b52673_0_3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72b5b5267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72b5b52673_0_4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72b5b5267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72b5b52673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72b5b5267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2b5b52673_0_7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72b5b5267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2b5b52673_0_8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72b5b52673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72b5b52673_0_9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72b5b5267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72b5b52673_0_10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72b5b52673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sunlight/sunlight-warmth"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5.png"/><Relationship Id="rId7" Type="http://schemas.openxmlformats.org/officeDocument/2006/relationships/hyperlink" Target="http://mysteryscience.com/anchor" TargetMode="External"/><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16.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sunlight/mystery-3/sunlight-warmth/722" TargetMode="External"/><Relationship Id="rId10" Type="http://schemas.openxmlformats.org/officeDocument/2006/relationships/hyperlink" Target="https://mysteryscience.com/sunlight/mystery-2/sunlight-warming-engineering/718" TargetMode="External"/><Relationship Id="rId13" Type="http://schemas.openxmlformats.org/officeDocument/2006/relationships/hyperlink" Target="https://mysteryscience.com/sunlight/mystery-11/sunlight-heat-earth-s-surface/1006" TargetMode="External"/><Relationship Id="rId12" Type="http://schemas.openxmlformats.org/officeDocument/2006/relationships/hyperlink" Target="https://mysteryscience.com/sunlight/mystery-3/sunlight-warmth/722"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hyperlink" Target="https://mysteryscience.com/sunlight/mystery-0/sunlight-heat-earth-s-surface/1005" TargetMode="External"/><Relationship Id="rId9" Type="http://schemas.openxmlformats.org/officeDocument/2006/relationships/hyperlink" Target="https://mysteryscience.com/sunlight/mystery-2/sunlight-warming-engineering/718" TargetMode="External"/><Relationship Id="rId15" Type="http://schemas.openxmlformats.org/officeDocument/2006/relationships/image" Target="../media/image7.png"/><Relationship Id="rId14" Type="http://schemas.openxmlformats.org/officeDocument/2006/relationships/hyperlink" Target="https://mysteryscience.com/sunlight/mystery-11/sunlight-heat-earth-s-surface/1006" TargetMode="External"/><Relationship Id="rId5" Type="http://schemas.openxmlformats.org/officeDocument/2006/relationships/hyperlink" Target="https://mysteryscience.com/sunlight/mystery-0/sunlight-heat-earth-s-surface/1005" TargetMode="External"/><Relationship Id="rId6" Type="http://schemas.openxmlformats.org/officeDocument/2006/relationships/hyperlink" Target="https://mysteryscience.com/sunlight/mystery-1/sunlight-heat-earth-s-surface/716" TargetMode="External"/><Relationship Id="rId7" Type="http://schemas.openxmlformats.org/officeDocument/2006/relationships/hyperlink" Target="https://mysteryscience.com/sunlight/mystery-1/sunlight-heat-earth-s-surface/716" TargetMode="External"/><Relationship Id="rId8" Type="http://schemas.openxmlformats.org/officeDocument/2006/relationships/hyperlink" Target="https://mysteryscience.com/sunlight/mystery-1/sunlight-heat-earth-s-surface/71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3050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13236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Sunlight &amp; Warmth</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6" name="Google Shape;186;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7" name="Google Shape;187;p22"/>
          <p:cNvSpPr txBox="1"/>
          <p:nvPr/>
        </p:nvSpPr>
        <p:spPr>
          <a:xfrm>
            <a:off x="457200" y="1280150"/>
            <a:ext cx="4918800" cy="640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does it get cold in winter?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Sunlight &amp; Warmth</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observed how sunlight can cause food to heat up. This is the same thing that happens with the cooker they have studied throughout the unit. Sunlight is what causes the food to heat up!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if objects are in the shade, they won’t get hot. Solar cookers have to be in full Sun to work correctly.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Will solar cookers work anywhere?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p:txBody>
      </p:sp>
      <p:pic>
        <p:nvPicPr>
          <p:cNvPr id="188" name="Google Shape;188;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89" name="Google Shape;189;p22"/>
          <p:cNvPicPr preferRelativeResize="0"/>
          <p:nvPr/>
        </p:nvPicPr>
        <p:blipFill>
          <a:blip r:embed="rId4">
            <a:alphaModFix/>
          </a:blip>
          <a:stretch>
            <a:fillRect/>
          </a:stretch>
        </p:blipFill>
        <p:spPr>
          <a:xfrm>
            <a:off x="5577250" y="1280150"/>
            <a:ext cx="1738275" cy="986370"/>
          </a:xfrm>
          <a:prstGeom prst="rect">
            <a:avLst/>
          </a:prstGeom>
          <a:noFill/>
          <a:ln>
            <a:noFill/>
          </a:ln>
        </p:spPr>
      </p:pic>
      <p:graphicFrame>
        <p:nvGraphicFramePr>
          <p:cNvPr id="190" name="Google Shape;190;p22"/>
          <p:cNvGraphicFramePr/>
          <p:nvPr/>
        </p:nvGraphicFramePr>
        <p:xfrm>
          <a:off x="5576925" y="1280160"/>
          <a:ext cx="3000000" cy="3000000"/>
        </p:xfrm>
        <a:graphic>
          <a:graphicData uri="http://schemas.openxmlformats.org/drawingml/2006/table">
            <a:tbl>
              <a:tblPr>
                <a:noFill/>
                <a:tableStyleId>{6721ADB4-DCBC-4C26-9155-ACF7604D9F77}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1" name="Google Shape;191;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23"/>
          <p:cNvPicPr preferRelativeResize="0"/>
          <p:nvPr/>
        </p:nvPicPr>
        <p:blipFill>
          <a:blip r:embed="rId3">
            <a:alphaModFix/>
          </a:blip>
          <a:stretch>
            <a:fillRect/>
          </a:stretch>
        </p:blipFill>
        <p:spPr>
          <a:xfrm>
            <a:off x="5578125" y="1268824"/>
            <a:ext cx="1737400" cy="985858"/>
          </a:xfrm>
          <a:prstGeom prst="rect">
            <a:avLst/>
          </a:prstGeom>
          <a:noFill/>
          <a:ln>
            <a:noFill/>
          </a:ln>
        </p:spPr>
      </p:pic>
      <p:sp>
        <p:nvSpPr>
          <p:cNvPr id="197" name="Google Shape;197;p23"/>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8" name="Google Shape;198;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9" name="Google Shape;199;p23"/>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Can you use the Sun to cook food?</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Sunlight, Heat, &amp; Earth’s Surface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investigate the effect of sunlight on Earth's surface.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brief review of the unit, students gather observations of how shade influences the warming effect of sunlight, and then use those observations to predict where sunlight can be used to cook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200" name="Google Shape;200;p23"/>
          <p:cNvGraphicFramePr/>
          <p:nvPr/>
        </p:nvGraphicFramePr>
        <p:xfrm>
          <a:off x="5577800" y="1280160"/>
          <a:ext cx="3000000" cy="3000000"/>
        </p:xfrm>
        <a:graphic>
          <a:graphicData uri="http://schemas.openxmlformats.org/drawingml/2006/table">
            <a:tbl>
              <a:tblPr>
                <a:noFill/>
                <a:tableStyleId>{6721ADB4-DCBC-4C26-9155-ACF7604D9F77}</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01" name="Google Shape;201;p23"/>
          <p:cNvSpPr/>
          <p:nvPr/>
        </p:nvSpPr>
        <p:spPr>
          <a:xfrm>
            <a:off x="457650" y="4023525"/>
            <a:ext cx="6857700" cy="2832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23"/>
          <p:cNvSpPr txBox="1"/>
          <p:nvPr/>
        </p:nvSpPr>
        <p:spPr>
          <a:xfrm>
            <a:off x="798000" y="4345000"/>
            <a:ext cx="368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work as a class, in small groups, or individually. Each student will need one copy of the Where will the cooker get hot?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sp>
        <p:nvSpPr>
          <p:cNvPr id="203" name="Google Shape;203;p23"/>
          <p:cNvSpPr/>
          <p:nvPr/>
        </p:nvSpPr>
        <p:spPr>
          <a:xfrm>
            <a:off x="457200" y="7161450"/>
            <a:ext cx="6857700" cy="2205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4" name="Google Shape;204;p23"/>
          <p:cNvSpPr txBox="1"/>
          <p:nvPr/>
        </p:nvSpPr>
        <p:spPr>
          <a:xfrm>
            <a:off x="821475" y="7492250"/>
            <a:ext cx="61509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i="1" lang="en" sz="1000">
                <a:solidFill>
                  <a:schemeClr val="dk1"/>
                </a:solidFill>
                <a:latin typeface="Poppins"/>
                <a:ea typeface="Poppins"/>
                <a:cs typeface="Poppins"/>
                <a:sym typeface="Poppins"/>
              </a:rPr>
              <a:t>Cause and Effect: </a:t>
            </a:r>
            <a:r>
              <a:rPr lang="en" sz="1000">
                <a:solidFill>
                  <a:schemeClr val="dk1"/>
                </a:solidFill>
                <a:latin typeface="Poppins"/>
                <a:ea typeface="Poppins"/>
                <a:cs typeface="Poppins"/>
                <a:sym typeface="Poppins"/>
              </a:rPr>
              <a:t>By understanding cause and effect relationships, we can understand how things work. The solar cooker in this Anchor Layer is covered in mirrors. Mirrors cause sunlight to reflect, which has the effect of changing the direction of that light. Sunlight causes a warming effect. These cause and effect relationships explain how the solar cooker is able to warm up food.</a:t>
            </a:r>
            <a:endParaRPr sz="1000">
              <a:solidFill>
                <a:schemeClr val="dk1"/>
              </a:solidFill>
              <a:latin typeface="Poppins"/>
              <a:ea typeface="Poppins"/>
              <a:cs typeface="Poppins"/>
              <a:sym typeface="Poppins"/>
            </a:endParaRPr>
          </a:p>
        </p:txBody>
      </p:sp>
      <p:pic>
        <p:nvPicPr>
          <p:cNvPr id="205" name="Google Shape;205;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06" name="Google Shape;206;p23"/>
          <p:cNvPicPr preferRelativeResize="0"/>
          <p:nvPr/>
        </p:nvPicPr>
        <p:blipFill>
          <a:blip r:embed="rId5">
            <a:alphaModFix/>
          </a:blip>
          <a:stretch>
            <a:fillRect/>
          </a:stretch>
        </p:blipFill>
        <p:spPr>
          <a:xfrm>
            <a:off x="4555200" y="4527450"/>
            <a:ext cx="2425049" cy="1824750"/>
          </a:xfrm>
          <a:prstGeom prst="rect">
            <a:avLst/>
          </a:prstGeom>
          <a:noFill/>
          <a:ln>
            <a:noFill/>
          </a:ln>
          <a:effectLst>
            <a:outerShdw blurRad="57150" rotWithShape="0" algn="bl" dir="5400000" dist="19050">
              <a:srgbClr val="000000">
                <a:alpha val="50000"/>
              </a:srgbClr>
            </a:outerShdw>
          </a:effectLst>
        </p:spPr>
      </p:pic>
      <p:sp>
        <p:nvSpPr>
          <p:cNvPr id="207" name="Google Shape;207;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39" l="0" r="0" t="39"/>
          <a:stretch/>
        </p:blipFill>
        <p:spPr>
          <a:xfrm>
            <a:off x="457200" y="5764100"/>
            <a:ext cx="6857998" cy="4081750"/>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9" name="Google Shape;69;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make observations to explore how sunlight warms the Earth's surface. The Sun's energy heats up the pavement, keeps us warm, and can even melt marshmallows. Using what they learn, students think about ways that shade and structures can reduce the warming effect of the Sun.</a:t>
            </a:r>
            <a:endParaRPr sz="1000">
              <a:latin typeface="Poppins"/>
              <a:ea typeface="Poppins"/>
              <a:cs typeface="Poppins"/>
              <a:sym typeface="Poppins"/>
            </a:endParaRPr>
          </a:p>
        </p:txBody>
      </p:sp>
      <p:graphicFrame>
        <p:nvGraphicFramePr>
          <p:cNvPr id="70" name="Google Shape;70;p14"/>
          <p:cNvGraphicFramePr/>
          <p:nvPr/>
        </p:nvGraphicFramePr>
        <p:xfrm>
          <a:off x="457200" y="2667000"/>
          <a:ext cx="3000000" cy="3000000"/>
        </p:xfrm>
        <a:graphic>
          <a:graphicData uri="http://schemas.openxmlformats.org/drawingml/2006/table">
            <a:tbl>
              <a:tblPr>
                <a:noFill/>
                <a:tableStyleId>{6721ADB4-DCBC-4C26-9155-ACF7604D9F77}</a:tableStyleId>
              </a:tblPr>
              <a:tblGrid>
                <a:gridCol w="3142500"/>
                <a:gridCol w="1522200"/>
                <a:gridCol w="1242600"/>
                <a:gridCol w="950700"/>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K-PS3-1. Make observations to determine the effect of sunlight on Earth’s surface.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K-PS3-2. Use tools and materials to design and build a structure that will reduce the warming effect of sunlight on an area.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K-2-ETS1-1. Ask questions, make observations, and gather information about a situation people want to change to define a simple problem that can be solved through the development of a new or improved object or tool.</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K-2-ETS1-3. Analyze data from tests of two objects designed to solve the same problem to compare the strengths and weaknesses of how each performs.</a:t>
                      </a:r>
                      <a:endParaRPr sz="800">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L</a:t>
                      </a:r>
                      <a:r>
                        <a:rPr lang="en" sz="800">
                          <a:latin typeface="Poppins"/>
                          <a:ea typeface="Poppins"/>
                          <a:cs typeface="Poppins"/>
                          <a:sym typeface="Poppins"/>
                        </a:rPr>
                        <a:t>S1.C. Organization for Matter and Energy Flow in Organisms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ESS3.A. Natural Resources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ESS2.E. Biogeology</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Systems and System Models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8388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528625" y="80809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838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838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838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5532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Sunlight, Heat, &amp; Earth’s Surface</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Solar Sizzle</a:t>
            </a:r>
            <a:endParaRPr sz="800">
              <a:solidFill>
                <a:schemeClr val="dk1"/>
              </a:solidFill>
              <a:latin typeface="Poppins"/>
              <a:ea typeface="Poppins"/>
              <a:cs typeface="Poppins"/>
              <a:sym typeface="Poppins"/>
            </a:endParaRPr>
          </a:p>
        </p:txBody>
      </p:sp>
      <p:sp>
        <p:nvSpPr>
          <p:cNvPr id="77" name="Google Shape;77;p14"/>
          <p:cNvSpPr txBox="1"/>
          <p:nvPr/>
        </p:nvSpPr>
        <p:spPr>
          <a:xfrm>
            <a:off x="2326500" y="6522720"/>
            <a:ext cx="1338900" cy="375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Sunlight, Heat, &amp; Earth’s Surface</a:t>
            </a: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 </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700">
                <a:solidFill>
                  <a:schemeClr val="dk1"/>
                </a:solidFill>
                <a:uFill>
                  <a:noFill/>
                </a:uFill>
                <a:latin typeface="Poppins"/>
                <a:ea typeface="Poppins"/>
                <a:cs typeface="Poppins"/>
                <a:sym typeface="Poppins"/>
                <a:hlinkClick r:id="rId8">
                  <a:extLst>
                    <a:ext uri="{A12FA001-AC4F-418D-AE19-62706E023703}">
                      <ahyp:hlinkClr val="tx"/>
                    </a:ext>
                  </a:extLst>
                </a:hlinkClick>
              </a:rPr>
              <a:t>How could you walk barefoot across hot pavement without burning your feet?</a:t>
            </a:r>
            <a:endParaRPr sz="700">
              <a:solidFill>
                <a:schemeClr val="dk1"/>
              </a:solidFill>
              <a:latin typeface="Poppins"/>
              <a:ea typeface="Poppins"/>
              <a:cs typeface="Poppins"/>
              <a:sym typeface="Poppins"/>
            </a:endParaRPr>
          </a:p>
        </p:txBody>
      </p:sp>
      <p:sp>
        <p:nvSpPr>
          <p:cNvPr id="78" name="Google Shape;78;p14"/>
          <p:cNvSpPr txBox="1"/>
          <p:nvPr/>
        </p:nvSpPr>
        <p:spPr>
          <a:xfrm>
            <a:off x="4139100" y="65532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Sunlight, Warming, &amp; Engineering</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How could you warm up a frozen playground?</a:t>
            </a:r>
            <a:endParaRPr sz="800">
              <a:solidFill>
                <a:schemeClr val="dk1"/>
              </a:solidFill>
              <a:latin typeface="Poppins"/>
              <a:ea typeface="Poppins"/>
              <a:cs typeface="Poppins"/>
              <a:sym typeface="Poppins"/>
            </a:endParaRPr>
          </a:p>
        </p:txBody>
      </p:sp>
      <p:sp>
        <p:nvSpPr>
          <p:cNvPr id="79" name="Google Shape;79;p14"/>
          <p:cNvSpPr txBox="1"/>
          <p:nvPr/>
        </p:nvSpPr>
        <p:spPr>
          <a:xfrm>
            <a:off x="5930250" y="6553200"/>
            <a:ext cx="12732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Sunlight &amp; Warmth</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Why does it get cold in winter?</a:t>
            </a:r>
            <a:endParaRPr sz="800">
              <a:solidFill>
                <a:schemeClr val="dk1"/>
              </a:solidFill>
              <a:latin typeface="Poppins"/>
              <a:ea typeface="Poppins"/>
              <a:cs typeface="Poppins"/>
              <a:sym typeface="Poppins"/>
            </a:endParaRPr>
          </a:p>
        </p:txBody>
      </p:sp>
      <p:sp>
        <p:nvSpPr>
          <p:cNvPr id="80" name="Google Shape;80;p14"/>
          <p:cNvSpPr txBox="1"/>
          <p:nvPr/>
        </p:nvSpPr>
        <p:spPr>
          <a:xfrm>
            <a:off x="531150" y="88068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Sunlight, Heat, &amp; Earth’s Surface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Can you use the Sun to cook food?</a:t>
            </a:r>
            <a:endParaRPr sz="800">
              <a:solidFill>
                <a:schemeClr val="dk1"/>
              </a:solidFill>
              <a:latin typeface="Poppins"/>
              <a:ea typeface="Poppins"/>
              <a:cs typeface="Poppins"/>
              <a:sym typeface="Poppins"/>
            </a:endParaRPr>
          </a:p>
        </p:txBody>
      </p:sp>
      <p:sp>
        <p:nvSpPr>
          <p:cNvPr id="81" name="Google Shape;81;p14"/>
          <p:cNvSpPr txBox="1"/>
          <p:nvPr/>
        </p:nvSpPr>
        <p:spPr>
          <a:xfrm>
            <a:off x="2326500" y="7377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7377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7377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4" name="Google Shape;84;p14"/>
          <p:cNvPicPr preferRelativeResize="0"/>
          <p:nvPr/>
        </p:nvPicPr>
        <p:blipFill rotWithShape="1">
          <a:blip r:embed="rId15">
            <a:alphaModFix/>
          </a:blip>
          <a:srcRect b="1276" l="0" r="0" t="1276"/>
          <a:stretch/>
        </p:blipFill>
        <p:spPr>
          <a:xfrm>
            <a:off x="6055623" y="354825"/>
            <a:ext cx="1232057" cy="161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0" name="Google Shape;90;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1" name="Google Shape;91;p15"/>
          <p:cNvSpPr txBox="1"/>
          <p:nvPr/>
        </p:nvSpPr>
        <p:spPr>
          <a:xfrm>
            <a:off x="457200" y="4645200"/>
            <a:ext cx="6830400" cy="4275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People all over the world cook a variety of foods in a variety of ways. Most food is heated with fire or electricity, but those aren’t the only ways to heat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Sunlight can also be used to cook food. In some of the hottest places on Earth, it can be hot enough outside that simply setting food out in direct sunlight will cook the food. However, most places on Earth simply never get hot enough to directly cook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Solar cookers help people to heat food with sunlight, even if they live somewhere that isn’t particularly hot. The solar cookers in this lesson use mirrors. The mirrors take a large amount of sunlight, that is spread out over a large area, and reflect it all onto a small area. By taking sunlight that is spread out and focusing it down onto a small area, it makes that small area much, much hotter.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is why the mirrored area of the cookers is so big, while the pot is so small. This detail is not mentioned in the Anchor Layer lesson itself, but you may consider adding it in for your students if you decide to do so.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are other types of solar cookers that use things like lenses or sealed boxes instead of mirrors. Each of them works in a slightly different way, but they all use energy from sunlight to heat things up!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92" name="Google Shape;92;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3" name="Google Shape;93;p15"/>
          <p:cNvSpPr txBox="1"/>
          <p:nvPr/>
        </p:nvSpPr>
        <p:spPr>
          <a:xfrm>
            <a:off x="457200" y="42168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can we use mirrors to cook food?</a:t>
            </a:r>
            <a:endParaRPr sz="1200">
              <a:solidFill>
                <a:schemeClr val="dk1"/>
              </a:solidFill>
              <a:latin typeface="Poppins"/>
              <a:ea typeface="Poppins"/>
              <a:cs typeface="Poppins"/>
              <a:sym typeface="Poppins"/>
            </a:endParaRPr>
          </a:p>
        </p:txBody>
      </p:sp>
      <p:pic>
        <p:nvPicPr>
          <p:cNvPr id="94" name="Google Shape;94;p15"/>
          <p:cNvPicPr preferRelativeResize="0"/>
          <p:nvPr/>
        </p:nvPicPr>
        <p:blipFill rotWithShape="1">
          <a:blip r:embed="rId3">
            <a:alphaModFix/>
          </a:blip>
          <a:srcRect b="8273" l="0" r="0" t="0"/>
          <a:stretch/>
        </p:blipFill>
        <p:spPr>
          <a:xfrm>
            <a:off x="457200" y="1719100"/>
            <a:ext cx="6858324" cy="2368075"/>
          </a:xfrm>
          <a:prstGeom prst="rect">
            <a:avLst/>
          </a:prstGeom>
          <a:noFill/>
          <a:ln>
            <a:noFill/>
          </a:ln>
        </p:spPr>
      </p:pic>
      <p:pic>
        <p:nvPicPr>
          <p:cNvPr id="95" name="Google Shape;95;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6"/>
          <p:cNvPicPr preferRelativeResize="0"/>
          <p:nvPr/>
        </p:nvPicPr>
        <p:blipFill>
          <a:blip r:embed="rId3">
            <a:alphaModFix/>
          </a:blip>
          <a:stretch>
            <a:fillRect/>
          </a:stretch>
        </p:blipFill>
        <p:spPr>
          <a:xfrm>
            <a:off x="5577825" y="1284425"/>
            <a:ext cx="1737400" cy="985882"/>
          </a:xfrm>
          <a:prstGeom prst="rect">
            <a:avLst/>
          </a:prstGeom>
          <a:noFill/>
          <a:ln>
            <a:noFill/>
          </a:ln>
        </p:spPr>
      </p:pic>
      <p:sp>
        <p:nvSpPr>
          <p:cNvPr id="102" name="Google Shape;102;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3" name="Google Shape;103;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4" name="Google Shape;104;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5" name="Google Shape;105;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Solar Sizzle</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Heat, &amp; Earth’s Surface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cooker that can be used to heat food, even though it doesn't have any obvious heat source.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6" name="Google Shape;106;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07" name="Google Shape;107;p16"/>
          <p:cNvGraphicFramePr/>
          <p:nvPr/>
        </p:nvGraphicFramePr>
        <p:xfrm>
          <a:off x="5577800" y="1280185"/>
          <a:ext cx="3000000" cy="3000000"/>
        </p:xfrm>
        <a:graphic>
          <a:graphicData uri="http://schemas.openxmlformats.org/drawingml/2006/table">
            <a:tbl>
              <a:tblPr>
                <a:noFill/>
                <a:tableStyleId>{6721ADB4-DCBC-4C26-9155-ACF7604D9F77}</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08" name="Google Shape;108;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09" name="Google Shape;109;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A bunch of little mirrors</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A metal stand</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A metal pot</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The mirrors look blue and white</a:t>
            </a:r>
            <a:endParaRPr i="1" sz="800">
              <a:solidFill>
                <a:schemeClr val="dk1"/>
              </a:solidFill>
              <a:latin typeface="Comic Sans MS"/>
              <a:ea typeface="Comic Sans MS"/>
              <a:cs typeface="Comic Sans MS"/>
              <a:sym typeface="Comic Sans MS"/>
            </a:endParaRPr>
          </a:p>
        </p:txBody>
      </p:sp>
      <p:sp>
        <p:nvSpPr>
          <p:cNvPr id="110" name="Google Shape;110;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i="1" lang="en" sz="800">
                <a:solidFill>
                  <a:schemeClr val="dk1"/>
                </a:solidFill>
                <a:latin typeface="Comic Sans MS"/>
                <a:ea typeface="Comic Sans MS"/>
                <a:cs typeface="Comic Sans MS"/>
                <a:sym typeface="Comic Sans MS"/>
              </a:rPr>
              <a:t>I think maybe there is a fire we can’t see</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I think maybe it’s hot from the Sun</a:t>
            </a:r>
            <a:endParaRPr i="1" sz="800">
              <a:solidFill>
                <a:schemeClr val="dk1"/>
              </a:solidFill>
              <a:latin typeface="Comic Sans MS"/>
              <a:ea typeface="Comic Sans MS"/>
              <a:cs typeface="Comic Sans MS"/>
              <a:sym typeface="Comic Sans MS"/>
            </a:endParaRPr>
          </a:p>
        </p:txBody>
      </p:sp>
      <p:sp>
        <p:nvSpPr>
          <p:cNvPr id="111" name="Google Shape;111;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i="1" lang="en" sz="800">
                <a:solidFill>
                  <a:schemeClr val="dk1"/>
                </a:solidFill>
                <a:latin typeface="Comic Sans MS"/>
                <a:ea typeface="Comic Sans MS"/>
                <a:cs typeface="Comic Sans MS"/>
                <a:sym typeface="Comic Sans MS"/>
              </a:rPr>
              <a:t>How does it get hot?</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i="1" lang="en" sz="800">
                <a:solidFill>
                  <a:schemeClr val="dk1"/>
                </a:solidFill>
                <a:latin typeface="Comic Sans MS"/>
                <a:ea typeface="Comic Sans MS"/>
                <a:cs typeface="Comic Sans MS"/>
                <a:sym typeface="Comic Sans MS"/>
              </a:rPr>
              <a:t>Why do people use it?</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i="1"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i="1" lang="en" sz="800">
                <a:solidFill>
                  <a:schemeClr val="dk1"/>
                </a:solidFill>
                <a:latin typeface="Comic Sans MS"/>
                <a:ea typeface="Comic Sans MS"/>
                <a:cs typeface="Comic Sans MS"/>
                <a:sym typeface="Comic Sans MS"/>
              </a:rPr>
              <a:t>How do people make it?</a:t>
            </a:r>
            <a:endParaRPr i="1" sz="800">
              <a:solidFill>
                <a:schemeClr val="dk1"/>
              </a:solidFill>
              <a:latin typeface="Comic Sans MS"/>
              <a:ea typeface="Comic Sans MS"/>
              <a:cs typeface="Comic Sans MS"/>
              <a:sym typeface="Comic Sans MS"/>
            </a:endParaRPr>
          </a:p>
        </p:txBody>
      </p:sp>
      <p:pic>
        <p:nvPicPr>
          <p:cNvPr id="112" name="Google Shape;112;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19" name="Google Shape;119;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0" name="Google Shape;120;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1" name="Google Shape;121;p17"/>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could you walk barefoot across hot pavement without burning your feet?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Heat, &amp; Earth’s Surface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students listen to an illustrated digital storybook with student participation. If you would prefer to read the book aloud yourself, you can switch to the non-narrated version. In the story, Keya needs to find a way to get from the swimming pool to the ice cream truck without burning her bare feet on the hot pavement.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Cool Cows, students notice that cows (like people) use shade to stay cool. Then, they think through how they would design a shade structure for cows.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22" name="Google Shape;122;p17"/>
          <p:cNvGraphicFramePr/>
          <p:nvPr/>
        </p:nvGraphicFramePr>
        <p:xfrm>
          <a:off x="5576925" y="1280160"/>
          <a:ext cx="3000000" cy="3000000"/>
        </p:xfrm>
        <a:graphic>
          <a:graphicData uri="http://schemas.openxmlformats.org/drawingml/2006/table">
            <a:tbl>
              <a:tblPr>
                <a:noFill/>
                <a:tableStyleId>{6721ADB4-DCBC-4C26-9155-ACF7604D9F77}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3" name="Google Shape;123;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4" name="Google Shape;124;p17"/>
          <p:cNvSpPr/>
          <p:nvPr/>
        </p:nvSpPr>
        <p:spPr>
          <a:xfrm>
            <a:off x="457650" y="4709325"/>
            <a:ext cx="6857700" cy="3920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17"/>
          <p:cNvSpPr txBox="1"/>
          <p:nvPr/>
        </p:nvSpPr>
        <p:spPr>
          <a:xfrm>
            <a:off x="3247550" y="5024400"/>
            <a:ext cx="3775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need the printout for the Read-Along.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activity, students are presented with a problem: How can Farmer Josie’s cows stay cool in a sunny field with no shade trees? In a series of steps, students consider the problem and come to an understanding of what attributes a solution must have. Then they help Farmer Josie come up with a solution.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At the end, we include the option of having students draw their imagined solutions. If you would like your students to draw their ideas, make sure to have paper and crayons ready!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26" name="Google Shape;126;p17"/>
          <p:cNvPicPr preferRelativeResize="0"/>
          <p:nvPr/>
        </p:nvPicPr>
        <p:blipFill>
          <a:blip r:embed="rId5">
            <a:alphaModFix/>
          </a:blip>
          <a:stretch>
            <a:fillRect/>
          </a:stretch>
        </p:blipFill>
        <p:spPr>
          <a:xfrm>
            <a:off x="843875" y="6769722"/>
            <a:ext cx="1967673" cy="1454402"/>
          </a:xfrm>
          <a:prstGeom prst="rect">
            <a:avLst/>
          </a:prstGeom>
          <a:noFill/>
          <a:ln>
            <a:noFill/>
          </a:ln>
          <a:effectLst>
            <a:outerShdw blurRad="57150" rotWithShape="0" algn="bl" dir="5400000" dist="19050">
              <a:srgbClr val="000000">
                <a:alpha val="50000"/>
              </a:srgbClr>
            </a:outerShdw>
          </a:effectLst>
        </p:spPr>
      </p:pic>
      <p:pic>
        <p:nvPicPr>
          <p:cNvPr id="127" name="Google Shape;127;p17"/>
          <p:cNvPicPr preferRelativeResize="0"/>
          <p:nvPr/>
        </p:nvPicPr>
        <p:blipFill>
          <a:blip r:embed="rId6">
            <a:alphaModFix/>
          </a:blip>
          <a:stretch>
            <a:fillRect/>
          </a:stretch>
        </p:blipFill>
        <p:spPr>
          <a:xfrm>
            <a:off x="843876" y="5030800"/>
            <a:ext cx="1967674" cy="1573152"/>
          </a:xfrm>
          <a:prstGeom prst="rect">
            <a:avLst/>
          </a:prstGeom>
          <a:noFill/>
          <a:ln>
            <a:noFill/>
          </a:ln>
          <a:effectLst>
            <a:outerShdw blurRad="57150" rotWithShape="0" algn="bl" dir="5400000" dist="19050">
              <a:srgbClr val="000000">
                <a:alpha val="50000"/>
              </a:srgbClr>
            </a:outerShdw>
          </a:effectLst>
        </p:spPr>
      </p:pic>
      <p:sp>
        <p:nvSpPr>
          <p:cNvPr id="128" name="Google Shape;128;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4" name="Google Shape;13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5" name="Google Shape;135;p18"/>
          <p:cNvSpPr txBox="1"/>
          <p:nvPr/>
        </p:nvSpPr>
        <p:spPr>
          <a:xfrm>
            <a:off x="457200" y="1280150"/>
            <a:ext cx="4918800" cy="674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could you walk barefoot across hot pavement without burning your feet?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Heat, &amp; Earth’s Surface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observed how sunlight causes the surface of the Earth to warm. This only happens during the day because the Sun is only out during the day. This explains why the solar cooker only works during the day.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sunlight causes objects to warm up. If you gather enough sunlight, you can even use it to cook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the heat comes from the Sun, why is the pot hot on the bottom and not  the top?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6" name="Google Shape;136;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37" name="Google Shape;137;p18"/>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38" name="Google Shape;138;p18"/>
          <p:cNvGraphicFramePr/>
          <p:nvPr/>
        </p:nvGraphicFramePr>
        <p:xfrm>
          <a:off x="5576925" y="1280160"/>
          <a:ext cx="3000000" cy="3000000"/>
        </p:xfrm>
        <a:graphic>
          <a:graphicData uri="http://schemas.openxmlformats.org/drawingml/2006/table">
            <a:tbl>
              <a:tblPr>
                <a:noFill/>
                <a:tableStyleId>{6721ADB4-DCBC-4C26-9155-ACF7604D9F77}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(W/Audio)</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9" name="Google Shape;139;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9"/>
          <p:cNvPicPr preferRelativeResize="0"/>
          <p:nvPr/>
        </p:nvPicPr>
        <p:blipFill>
          <a:blip r:embed="rId3">
            <a:alphaModFix/>
          </a:blip>
          <a:stretch>
            <a:fillRect/>
          </a:stretch>
        </p:blipFill>
        <p:spPr>
          <a:xfrm>
            <a:off x="5576916" y="1280150"/>
            <a:ext cx="1738284" cy="986375"/>
          </a:xfrm>
          <a:prstGeom prst="rect">
            <a:avLst/>
          </a:prstGeom>
          <a:noFill/>
          <a:ln>
            <a:noFill/>
          </a:ln>
        </p:spPr>
      </p:pic>
      <p:sp>
        <p:nvSpPr>
          <p:cNvPr id="145" name="Google Shape;145;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6" name="Google Shape;146;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7" name="Google Shape;147;p19"/>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could you warm up a frozen playground?</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Warming, &amp; Engineering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think about their experiences with hot and cold weather, and learn about a real city where the sun never shines in winter.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Chill City, students experiment with different types of materials (opaque, transparent, and reflective) to figure out how to reflect light. They use this to bring light and warmth to an imaginary paper town.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48" name="Google Shape;148;p19"/>
          <p:cNvGraphicFramePr/>
          <p:nvPr/>
        </p:nvGraphicFramePr>
        <p:xfrm>
          <a:off x="5576925" y="1280160"/>
          <a:ext cx="3000000" cy="3000000"/>
        </p:xfrm>
        <a:graphic>
          <a:graphicData uri="http://schemas.openxmlformats.org/drawingml/2006/table">
            <a:tbl>
              <a:tblPr>
                <a:noFill/>
                <a:tableStyleId>{6721ADB4-DCBC-4C26-9155-ACF7604D9F77}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9" name="Google Shape;149;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0" name="Google Shape;150;p19"/>
          <p:cNvSpPr/>
          <p:nvPr/>
        </p:nvSpPr>
        <p:spPr>
          <a:xfrm>
            <a:off x="466125" y="3965625"/>
            <a:ext cx="4664700" cy="4846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p19"/>
          <p:cNvSpPr txBox="1"/>
          <p:nvPr/>
        </p:nvSpPr>
        <p:spPr>
          <a:xfrm>
            <a:off x="774900" y="4299900"/>
            <a:ext cx="3920100" cy="2157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activity, students fold their worksheet so that part of the paper acts as the mountains, casting a shadow over “Chill City,” the paper town on the worksheet.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For this to work, you need a light source that is NOT overhead. We have used desk lamps, table lamps, or light from a window.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recommend preparing the materials and assembling envelopes before beginning the lesson. See the lesson page for additional prep notes. </a:t>
            </a:r>
            <a:endParaRPr sz="1000">
              <a:solidFill>
                <a:schemeClr val="dk1"/>
              </a:solidFill>
              <a:latin typeface="Poppins"/>
              <a:ea typeface="Poppins"/>
              <a:cs typeface="Poppins"/>
              <a:sym typeface="Poppins"/>
            </a:endParaRPr>
          </a:p>
        </p:txBody>
      </p:sp>
      <p:pic>
        <p:nvPicPr>
          <p:cNvPr id="152" name="Google Shape;152;p19"/>
          <p:cNvPicPr preferRelativeResize="0"/>
          <p:nvPr/>
        </p:nvPicPr>
        <p:blipFill>
          <a:blip r:embed="rId5">
            <a:alphaModFix/>
          </a:blip>
          <a:stretch>
            <a:fillRect/>
          </a:stretch>
        </p:blipFill>
        <p:spPr>
          <a:xfrm>
            <a:off x="797976" y="7222590"/>
            <a:ext cx="1887462" cy="1211177"/>
          </a:xfrm>
          <a:prstGeom prst="rect">
            <a:avLst/>
          </a:prstGeom>
          <a:noFill/>
          <a:ln>
            <a:noFill/>
          </a:ln>
          <a:effectLst>
            <a:outerShdw blurRad="57150" rotWithShape="0" algn="bl" dir="5400000" dist="19050">
              <a:srgbClr val="000000">
                <a:alpha val="50000"/>
              </a:srgbClr>
            </a:outerShdw>
          </a:effectLst>
        </p:spPr>
      </p:pic>
      <p:pic>
        <p:nvPicPr>
          <p:cNvPr id="153" name="Google Shape;153;p19"/>
          <p:cNvPicPr preferRelativeResize="0"/>
          <p:nvPr/>
        </p:nvPicPr>
        <p:blipFill>
          <a:blip r:embed="rId6">
            <a:alphaModFix/>
          </a:blip>
          <a:stretch>
            <a:fillRect/>
          </a:stretch>
        </p:blipFill>
        <p:spPr>
          <a:xfrm>
            <a:off x="2830626" y="7220900"/>
            <a:ext cx="1887450" cy="1214574"/>
          </a:xfrm>
          <a:prstGeom prst="rect">
            <a:avLst/>
          </a:prstGeom>
          <a:noFill/>
          <a:ln>
            <a:noFill/>
          </a:ln>
          <a:effectLst>
            <a:outerShdw blurRad="57150" rotWithShape="0" algn="bl" dir="5400000" dist="19050">
              <a:srgbClr val="000000">
                <a:alpha val="50000"/>
              </a:srgbClr>
            </a:outerShdw>
          </a:effectLst>
        </p:spPr>
      </p:pic>
      <p:sp>
        <p:nvSpPr>
          <p:cNvPr id="154" name="Google Shape;154;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0" name="Google Shape;160;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1" name="Google Shape;161;p20"/>
          <p:cNvSpPr txBox="1"/>
          <p:nvPr/>
        </p:nvSpPr>
        <p:spPr>
          <a:xfrm>
            <a:off x="457200" y="1280150"/>
            <a:ext cx="4918800" cy="664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could you warm up a frozen playground?</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Sunlight, Warming, &amp; Engineering (pg 2 of 2)</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observed how sunlight causes the surface of the Earth to warm. This only happens during the day because the Sun is only out during the day. This explains why the solar cooker only works during the day.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light can change direction by reflecting off of other objects. Solar cookers use mirrors to reflect sunlight onto pots to cook food.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happens if the solar cooker is in the shade?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i="1"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2" name="Google Shape;162;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63" name="Google Shape;163;p20"/>
          <p:cNvPicPr preferRelativeResize="0"/>
          <p:nvPr/>
        </p:nvPicPr>
        <p:blipFill>
          <a:blip r:embed="rId4">
            <a:alphaModFix/>
          </a:blip>
          <a:stretch>
            <a:fillRect/>
          </a:stretch>
        </p:blipFill>
        <p:spPr>
          <a:xfrm>
            <a:off x="5576916" y="1280150"/>
            <a:ext cx="1738284" cy="986375"/>
          </a:xfrm>
          <a:prstGeom prst="rect">
            <a:avLst/>
          </a:prstGeom>
          <a:noFill/>
          <a:ln>
            <a:noFill/>
          </a:ln>
        </p:spPr>
      </p:pic>
      <p:graphicFrame>
        <p:nvGraphicFramePr>
          <p:cNvPr id="164" name="Google Shape;164;p20"/>
          <p:cNvGraphicFramePr/>
          <p:nvPr/>
        </p:nvGraphicFramePr>
        <p:xfrm>
          <a:off x="5576925" y="1280160"/>
          <a:ext cx="3000000" cy="3000000"/>
        </p:xfrm>
        <a:graphic>
          <a:graphicData uri="http://schemas.openxmlformats.org/drawingml/2006/table">
            <a:tbl>
              <a:tblPr>
                <a:noFill/>
                <a:tableStyleId>{6721ADB4-DCBC-4C26-9155-ACF7604D9F77}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5" name="Google Shape;165;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1"/>
          <p:cNvPicPr preferRelativeResize="0"/>
          <p:nvPr/>
        </p:nvPicPr>
        <p:blipFill>
          <a:blip r:embed="rId3">
            <a:alphaModFix/>
          </a:blip>
          <a:stretch>
            <a:fillRect/>
          </a:stretch>
        </p:blipFill>
        <p:spPr>
          <a:xfrm>
            <a:off x="5577250" y="1280150"/>
            <a:ext cx="1738275" cy="986370"/>
          </a:xfrm>
          <a:prstGeom prst="rect">
            <a:avLst/>
          </a:prstGeom>
          <a:noFill/>
          <a:ln>
            <a:noFill/>
          </a:ln>
        </p:spPr>
      </p:pic>
      <p:sp>
        <p:nvSpPr>
          <p:cNvPr id="171" name="Google Shape;171;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2" name="Google Shape;172;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3" name="Google Shape;173;p21"/>
          <p:cNvSpPr txBox="1"/>
          <p:nvPr/>
        </p:nvSpPr>
        <p:spPr>
          <a:xfrm>
            <a:off x="457200" y="1280150"/>
            <a:ext cx="4918800" cy="7532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does it get cold in winter?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Sunlight &amp; Warmth</a:t>
            </a:r>
            <a:endParaRPr sz="12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observe the path of the Sun in the summer and in the winter and realize that light from the Sun keeps the Earth warm.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Mysterious Melting Marshmallows, students solve a mystery: what made the marshmallows melt? (The answer, of course, is the heat of the Sun.)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74" name="Google Shape;174;p21"/>
          <p:cNvGraphicFramePr/>
          <p:nvPr/>
        </p:nvGraphicFramePr>
        <p:xfrm>
          <a:off x="5576925" y="1280160"/>
          <a:ext cx="3000000" cy="3000000"/>
        </p:xfrm>
        <a:graphic>
          <a:graphicData uri="http://schemas.openxmlformats.org/drawingml/2006/table">
            <a:tbl>
              <a:tblPr>
                <a:noFill/>
                <a:tableStyleId>{6721ADB4-DCBC-4C26-9155-ACF7604D9F77}</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5" name="Google Shape;175;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6" name="Google Shape;176;p21"/>
          <p:cNvSpPr/>
          <p:nvPr/>
        </p:nvSpPr>
        <p:spPr>
          <a:xfrm>
            <a:off x="469950" y="3904850"/>
            <a:ext cx="4664700" cy="5086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1"/>
          <p:cNvSpPr txBox="1"/>
          <p:nvPr/>
        </p:nvSpPr>
        <p:spPr>
          <a:xfrm>
            <a:off x="790075" y="4184800"/>
            <a:ext cx="3980700" cy="17241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activity, students solve a mystery: Why do marshmallows and chocolate melt in one car, but not in another car parked nearby? Be prepared to help your students think and talk about what they notice in the video.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a series of steps, students consider the problem and think about experiments that will help them solve the mystery. After watching the results of some experiments, students realize that the heat of the Sun melted the marshmallows. (If you want to keep your car cool, park in the shade!)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78" name="Google Shape;178;p21"/>
          <p:cNvPicPr preferRelativeResize="0"/>
          <p:nvPr/>
        </p:nvPicPr>
        <p:blipFill>
          <a:blip r:embed="rId5">
            <a:alphaModFix/>
          </a:blip>
          <a:stretch>
            <a:fillRect/>
          </a:stretch>
        </p:blipFill>
        <p:spPr>
          <a:xfrm>
            <a:off x="790074" y="7364525"/>
            <a:ext cx="1802001" cy="1219423"/>
          </a:xfrm>
          <a:prstGeom prst="rect">
            <a:avLst/>
          </a:prstGeom>
          <a:noFill/>
          <a:ln>
            <a:noFill/>
          </a:ln>
          <a:effectLst>
            <a:outerShdw blurRad="57150" rotWithShape="0" algn="bl" dir="5400000" dist="19050">
              <a:srgbClr val="000000">
                <a:alpha val="50000"/>
              </a:srgbClr>
            </a:outerShdw>
          </a:effectLst>
        </p:spPr>
      </p:pic>
      <p:pic>
        <p:nvPicPr>
          <p:cNvPr id="179" name="Google Shape;179;p21"/>
          <p:cNvPicPr preferRelativeResize="0"/>
          <p:nvPr/>
        </p:nvPicPr>
        <p:blipFill>
          <a:blip r:embed="rId6">
            <a:alphaModFix/>
          </a:blip>
          <a:stretch>
            <a:fillRect/>
          </a:stretch>
        </p:blipFill>
        <p:spPr>
          <a:xfrm>
            <a:off x="2832388" y="7364531"/>
            <a:ext cx="1938385" cy="1219419"/>
          </a:xfrm>
          <a:prstGeom prst="rect">
            <a:avLst/>
          </a:prstGeom>
          <a:noFill/>
          <a:ln>
            <a:noFill/>
          </a:ln>
          <a:effectLst>
            <a:outerShdw blurRad="57150" rotWithShape="0" algn="bl" dir="5400000" dist="19050">
              <a:srgbClr val="000000">
                <a:alpha val="50000"/>
              </a:srgbClr>
            </a:outerShdw>
          </a:effectLst>
        </p:spPr>
      </p:pic>
      <p:sp>
        <p:nvSpPr>
          <p:cNvPr id="180" name="Google Shape;180;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Sunlight &amp; Warmth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