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Martel Heavy"/>
      <p:bold r:id="rId22"/>
    </p:embeddedFont>
    <p:embeddedFont>
      <p:font typeface="Assistant"/>
      <p:regular r:id="rId23"/>
      <p:bold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25" roundtripDataSignature="AMtx7mg+0j4a8nzZV1/F5sdScAQnuOFM6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artelHeavy-bold.fntdata"/><Relationship Id="rId21" Type="http://schemas.openxmlformats.org/officeDocument/2006/relationships/slide" Target="slides/slide16.xml"/><Relationship Id="rId24" Type="http://schemas.openxmlformats.org/officeDocument/2006/relationships/font" Target="fonts/Assistant-bold.fntdata"/><Relationship Id="rId23" Type="http://schemas.openxmlformats.org/officeDocument/2006/relationships/font" Target="fonts/Assistan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2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2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2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2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2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6"/>
          <p:cNvSpPr/>
          <p:nvPr>
            <p:ph idx="2" type="pic"/>
          </p:nvPr>
        </p:nvSpPr>
        <p:spPr>
          <a:xfrm>
            <a:off x="1792288" y="612775"/>
            <a:ext cx="5486400" cy="4114800"/>
          </a:xfrm>
          <a:prstGeom prst="rect">
            <a:avLst/>
          </a:prstGeom>
          <a:noFill/>
          <a:ln>
            <a:noFill/>
          </a:ln>
        </p:spPr>
      </p:sp>
      <p:sp>
        <p:nvSpPr>
          <p:cNvPr id="64" name="Google Shape;64;p2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jpg"/><Relationship Id="rId4" Type="http://schemas.openxmlformats.org/officeDocument/2006/relationships/image" Target="../media/image13.png"/><Relationship Id="rId5"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jpg"/><Relationship Id="rId4" Type="http://schemas.openxmlformats.org/officeDocument/2006/relationships/image" Target="../media/image6.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18.png"/><Relationship Id="rId5" Type="http://schemas.openxmlformats.org/officeDocument/2006/relationships/hyperlink" Target="https://civic-debates.eu" TargetMode="External"/><Relationship Id="rId6" Type="http://schemas.openxmlformats.org/officeDocument/2006/relationships/image" Target="../media/image29.png"/><Relationship Id="rId7"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jpg"/><Relationship Id="rId4" Type="http://schemas.openxmlformats.org/officeDocument/2006/relationships/image" Target="../media/image18.png"/><Relationship Id="rId9" Type="http://schemas.openxmlformats.org/officeDocument/2006/relationships/image" Target="../media/image21.png"/><Relationship Id="rId5" Type="http://schemas.openxmlformats.org/officeDocument/2006/relationships/hyperlink" Target="https://civic-debates.eu" TargetMode="External"/><Relationship Id="rId6" Type="http://schemas.openxmlformats.org/officeDocument/2006/relationships/image" Target="../media/image29.png"/><Relationship Id="rId7" Type="http://schemas.openxmlformats.org/officeDocument/2006/relationships/hyperlink" Target="https://www.youtube.com/watch?v=pAIexI0nWfQ" TargetMode="External"/><Relationship Id="rId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4.jpg"/><Relationship Id="rId4" Type="http://schemas.openxmlformats.org/officeDocument/2006/relationships/image" Target="../media/image1.pn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4.jpg"/><Relationship Id="rId4" Type="http://schemas.openxmlformats.org/officeDocument/2006/relationships/image" Target="../media/image12.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4.jpg"/><Relationship Id="rId4" Type="http://schemas.openxmlformats.org/officeDocument/2006/relationships/image" Target="../media/image11.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4.jpg"/><Relationship Id="rId4" Type="http://schemas.openxmlformats.org/officeDocument/2006/relationships/image" Target="../media/image10.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jpg"/><Relationship Id="rId4" Type="http://schemas.openxmlformats.org/officeDocument/2006/relationships/image" Target="../media/image15.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E9"/>
        </a:solidFill>
      </p:bgPr>
    </p:bg>
    <p:spTree>
      <p:nvGrpSpPr>
        <p:cNvPr id="83" name="Shape 83"/>
        <p:cNvGrpSpPr/>
        <p:nvPr/>
      </p:nvGrpSpPr>
      <p:grpSpPr>
        <a:xfrm>
          <a:off x="0" y="0"/>
          <a:ext cx="0" cy="0"/>
          <a:chOff x="0" y="0"/>
          <a:chExt cx="0" cy="0"/>
        </a:xfrm>
      </p:grpSpPr>
      <p:sp>
        <p:nvSpPr>
          <p:cNvPr id="84" name="Google Shape;84;p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0000"/>
            </a:blip>
            <a:stretch>
              <a:fillRect b="-9219" l="0" r="0" t="-9220"/>
            </a:stretch>
          </a:blipFill>
          <a:ln>
            <a:noFill/>
          </a:ln>
        </p:spPr>
      </p:sp>
      <p:cxnSp>
        <p:nvCxnSpPr>
          <p:cNvPr id="85" name="Google Shape;85;p1"/>
          <p:cNvCxnSpPr/>
          <p:nvPr/>
        </p:nvCxnSpPr>
        <p:spPr>
          <a:xfrm rot="-5400000">
            <a:off x="-3503127" y="5138738"/>
            <a:ext cx="10287000" cy="0"/>
          </a:xfrm>
          <a:prstGeom prst="straightConnector1">
            <a:avLst/>
          </a:prstGeom>
          <a:noFill/>
          <a:ln cap="rnd" cmpd="sng" w="9525">
            <a:solidFill>
              <a:srgbClr val="DC661F"/>
            </a:solidFill>
            <a:prstDash val="solid"/>
            <a:round/>
            <a:headEnd len="sm" w="sm" type="none"/>
            <a:tailEnd len="sm" w="sm" type="none"/>
          </a:ln>
        </p:spPr>
      </p:cxnSp>
      <p:sp>
        <p:nvSpPr>
          <p:cNvPr id="86" name="Google Shape;86;p1"/>
          <p:cNvSpPr/>
          <p:nvPr/>
        </p:nvSpPr>
        <p:spPr>
          <a:xfrm>
            <a:off x="644962" y="968493"/>
            <a:ext cx="493152" cy="647335"/>
          </a:xfrm>
          <a:custGeom>
            <a:rect b="b" l="l" r="r" t="t"/>
            <a:pathLst>
              <a:path extrusionOk="0" h="647335" w="493152">
                <a:moveTo>
                  <a:pt x="0" y="0"/>
                </a:moveTo>
                <a:lnTo>
                  <a:pt x="493152" y="0"/>
                </a:lnTo>
                <a:lnTo>
                  <a:pt x="493152" y="647335"/>
                </a:lnTo>
                <a:lnTo>
                  <a:pt x="0" y="647335"/>
                </a:lnTo>
                <a:lnTo>
                  <a:pt x="0" y="0"/>
                </a:lnTo>
                <a:close/>
              </a:path>
            </a:pathLst>
          </a:custGeom>
          <a:blipFill rotWithShape="1">
            <a:blip r:embed="rId4">
              <a:alphaModFix/>
            </a:blip>
            <a:stretch>
              <a:fillRect b="0" l="0" r="0" t="0"/>
            </a:stretch>
          </a:blipFill>
          <a:ln>
            <a:noFill/>
          </a:ln>
        </p:spPr>
      </p:sp>
      <p:sp>
        <p:nvSpPr>
          <p:cNvPr id="87" name="Google Shape;87;p1"/>
          <p:cNvSpPr/>
          <p:nvPr/>
        </p:nvSpPr>
        <p:spPr>
          <a:xfrm>
            <a:off x="12962624" y="7787804"/>
            <a:ext cx="4296676" cy="1470496"/>
          </a:xfrm>
          <a:custGeom>
            <a:rect b="b" l="l" r="r" t="t"/>
            <a:pathLst>
              <a:path extrusionOk="0" h="1470496" w="4296676">
                <a:moveTo>
                  <a:pt x="0" y="0"/>
                </a:moveTo>
                <a:lnTo>
                  <a:pt x="4296676" y="0"/>
                </a:lnTo>
                <a:lnTo>
                  <a:pt x="4296676" y="1470496"/>
                </a:lnTo>
                <a:lnTo>
                  <a:pt x="0" y="1470496"/>
                </a:lnTo>
                <a:lnTo>
                  <a:pt x="0" y="0"/>
                </a:lnTo>
                <a:close/>
              </a:path>
            </a:pathLst>
          </a:custGeom>
          <a:blipFill rotWithShape="1">
            <a:blip r:embed="rId5">
              <a:alphaModFix/>
            </a:blip>
            <a:stretch>
              <a:fillRect b="-171780" l="-40018" r="-30556" t="-226624"/>
            </a:stretch>
          </a:blipFill>
          <a:ln>
            <a:noFill/>
          </a:ln>
        </p:spPr>
      </p:sp>
      <p:sp>
        <p:nvSpPr>
          <p:cNvPr id="88" name="Google Shape;88;p1"/>
          <p:cNvSpPr txBox="1"/>
          <p:nvPr/>
        </p:nvSpPr>
        <p:spPr>
          <a:xfrm>
            <a:off x="3721661" y="2878892"/>
            <a:ext cx="12410100" cy="4747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5422">
                <a:solidFill>
                  <a:srgbClr val="1D7151"/>
                </a:solidFill>
                <a:latin typeface="Martel Heavy"/>
                <a:ea typeface="Martel Heavy"/>
                <a:cs typeface="Martel Heavy"/>
                <a:sym typeface="Martel Heavy"/>
              </a:rPr>
              <a:t>kako pričeti debato</a:t>
            </a:r>
            <a:endParaRPr/>
          </a:p>
        </p:txBody>
      </p:sp>
      <p:sp>
        <p:nvSpPr>
          <p:cNvPr id="89" name="Google Shape;89;p1"/>
          <p:cNvSpPr txBox="1"/>
          <p:nvPr/>
        </p:nvSpPr>
        <p:spPr>
          <a:xfrm>
            <a:off x="3721661" y="1963925"/>
            <a:ext cx="10894200" cy="5385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499">
                <a:solidFill>
                  <a:srgbClr val="7B3911"/>
                </a:solidFill>
                <a:latin typeface="Assistant"/>
                <a:ea typeface="Assistant"/>
                <a:cs typeface="Assistant"/>
                <a:sym typeface="Assistant"/>
              </a:rPr>
              <a:t>Pogovorimo se o tem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57" l="0" r="0" t="-9258"/>
            </a:stretch>
          </a:blipFill>
          <a:ln>
            <a:noFill/>
          </a:ln>
        </p:spPr>
      </p:sp>
      <p:cxnSp>
        <p:nvCxnSpPr>
          <p:cNvPr id="171" name="Google Shape;171;p10"/>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172" name="Google Shape;172;p10"/>
          <p:cNvSpPr/>
          <p:nvPr/>
        </p:nvSpPr>
        <p:spPr>
          <a:xfrm>
            <a:off x="785837" y="968493"/>
            <a:ext cx="258934" cy="647335"/>
          </a:xfrm>
          <a:custGeom>
            <a:rect b="b" l="l" r="r" t="t"/>
            <a:pathLst>
              <a:path extrusionOk="0" h="647335" w="258934">
                <a:moveTo>
                  <a:pt x="0" y="0"/>
                </a:moveTo>
                <a:lnTo>
                  <a:pt x="258934" y="0"/>
                </a:lnTo>
                <a:lnTo>
                  <a:pt x="258934" y="647335"/>
                </a:lnTo>
                <a:lnTo>
                  <a:pt x="0" y="647335"/>
                </a:lnTo>
                <a:lnTo>
                  <a:pt x="0" y="0"/>
                </a:lnTo>
                <a:close/>
              </a:path>
            </a:pathLst>
          </a:custGeom>
          <a:blipFill rotWithShape="1">
            <a:blip r:embed="rId4">
              <a:alphaModFix/>
            </a:blip>
            <a:stretch>
              <a:fillRect b="0" l="0" r="0" t="0"/>
            </a:stretch>
          </a:blipFill>
          <a:ln>
            <a:noFill/>
          </a:ln>
        </p:spPr>
      </p:sp>
      <p:sp>
        <p:nvSpPr>
          <p:cNvPr id="173" name="Google Shape;173;p10"/>
          <p:cNvSpPr/>
          <p:nvPr/>
        </p:nvSpPr>
        <p:spPr>
          <a:xfrm>
            <a:off x="8134888" y="3349560"/>
            <a:ext cx="8852045" cy="5908740"/>
          </a:xfrm>
          <a:custGeom>
            <a:rect b="b" l="l" r="r" t="t"/>
            <a:pathLst>
              <a:path extrusionOk="0" h="5908740" w="8852045">
                <a:moveTo>
                  <a:pt x="0" y="0"/>
                </a:moveTo>
                <a:lnTo>
                  <a:pt x="8852044" y="0"/>
                </a:lnTo>
                <a:lnTo>
                  <a:pt x="8852044" y="5908740"/>
                </a:lnTo>
                <a:lnTo>
                  <a:pt x="0" y="5908740"/>
                </a:lnTo>
                <a:lnTo>
                  <a:pt x="0" y="0"/>
                </a:lnTo>
                <a:close/>
              </a:path>
            </a:pathLst>
          </a:custGeom>
          <a:blipFill rotWithShape="1">
            <a:blip r:embed="rId5">
              <a:alphaModFix/>
            </a:blip>
            <a:stretch>
              <a:fillRect b="0" l="0" r="0" t="0"/>
            </a:stretch>
          </a:blipFill>
          <a:ln>
            <a:noFill/>
          </a:ln>
        </p:spPr>
      </p:sp>
      <p:sp>
        <p:nvSpPr>
          <p:cNvPr id="174" name="Google Shape;174;p10"/>
          <p:cNvSpPr txBox="1"/>
          <p:nvPr/>
        </p:nvSpPr>
        <p:spPr>
          <a:xfrm>
            <a:off x="2613317" y="3071570"/>
            <a:ext cx="5088300" cy="5861400"/>
          </a:xfrm>
          <a:prstGeom prst="rect">
            <a:avLst/>
          </a:prstGeom>
          <a:noFill/>
          <a:ln>
            <a:noFill/>
          </a:ln>
        </p:spPr>
        <p:txBody>
          <a:bodyPr anchorCtr="0" anchor="t" bIns="0" lIns="0" spcFirstLastPara="1" rIns="0" wrap="square" tIns="0">
            <a:spAutoFit/>
          </a:bodyPr>
          <a:lstStyle/>
          <a:p>
            <a:pPr indent="0" lvl="0" marL="0" rtl="0" algn="l">
              <a:lnSpc>
                <a:spcPct val="140000"/>
              </a:lnSpc>
              <a:spcBef>
                <a:spcPts val="0"/>
              </a:spcBef>
              <a:spcAft>
                <a:spcPts val="0"/>
              </a:spcAft>
              <a:buClr>
                <a:schemeClr val="dk1"/>
              </a:buClr>
              <a:buSzPts val="1100"/>
              <a:buFont typeface="Arial"/>
              <a:buNone/>
            </a:pPr>
            <a:r>
              <a:rPr lang="en-US" sz="2800">
                <a:solidFill>
                  <a:srgbClr val="7B3911"/>
                </a:solidFill>
                <a:latin typeface="Assistant"/>
                <a:ea typeface="Assistant"/>
                <a:cs typeface="Assistant"/>
                <a:sym typeface="Assistant"/>
              </a:rPr>
              <a:t>Televizijske debate pomembno vplivajo na javno mnenje.</a:t>
            </a:r>
            <a:endParaRPr sz="2800">
              <a:solidFill>
                <a:srgbClr val="7B3911"/>
              </a:solidFill>
              <a:latin typeface="Assistant"/>
              <a:ea typeface="Assistant"/>
              <a:cs typeface="Assistant"/>
              <a:sym typeface="Assistant"/>
            </a:endParaRPr>
          </a:p>
          <a:p>
            <a:pPr indent="0" lvl="0" marL="0" rtl="0" algn="l">
              <a:lnSpc>
                <a:spcPct val="140000"/>
              </a:lnSpc>
              <a:spcBef>
                <a:spcPts val="0"/>
              </a:spcBef>
              <a:spcAft>
                <a:spcPts val="0"/>
              </a:spcAft>
              <a:buClr>
                <a:schemeClr val="dk1"/>
              </a:buClr>
              <a:buSzPts val="1100"/>
              <a:buFont typeface="Arial"/>
              <a:buNone/>
            </a:pPr>
            <a:r>
              <a:t/>
            </a:r>
            <a:endParaRPr sz="2800">
              <a:solidFill>
                <a:srgbClr val="7B3911"/>
              </a:solidFill>
              <a:latin typeface="Assistant"/>
              <a:ea typeface="Assistant"/>
              <a:cs typeface="Assistant"/>
              <a:sym typeface="Assistant"/>
            </a:endParaRPr>
          </a:p>
          <a:p>
            <a:pPr indent="0" lvl="0" marL="0" rtl="0" algn="l">
              <a:lnSpc>
                <a:spcPct val="140000"/>
              </a:lnSpc>
              <a:spcBef>
                <a:spcPts val="0"/>
              </a:spcBef>
              <a:spcAft>
                <a:spcPts val="0"/>
              </a:spcAft>
              <a:buSzPts val="1100"/>
              <a:buNone/>
            </a:pPr>
            <a:r>
              <a:rPr lang="en-US" sz="2800">
                <a:solidFill>
                  <a:srgbClr val="7B3911"/>
                </a:solidFill>
                <a:latin typeface="Assistant"/>
                <a:ea typeface="Assistant"/>
                <a:cs typeface="Assistant"/>
                <a:sym typeface="Assistant"/>
              </a:rPr>
              <a:t>Čeprav so dragoceno orodje za javno razpravo, niso brez kritik. Nekateri trdijo, da se lahko razprave preveč osredotočajo na slog in ne na vsebino ter da lahko časovne omejitve omejijo globino razprave.</a:t>
            </a:r>
            <a:endParaRPr/>
          </a:p>
        </p:txBody>
      </p:sp>
      <p:sp>
        <p:nvSpPr>
          <p:cNvPr id="175" name="Google Shape;175;p10"/>
          <p:cNvSpPr txBox="1"/>
          <p:nvPr/>
        </p:nvSpPr>
        <p:spPr>
          <a:xfrm>
            <a:off x="2235685" y="1482660"/>
            <a:ext cx="14751300" cy="1637700"/>
          </a:xfrm>
          <a:prstGeom prst="rect">
            <a:avLst/>
          </a:prstGeom>
          <a:noFill/>
          <a:ln>
            <a:noFill/>
          </a:ln>
        </p:spPr>
        <p:txBody>
          <a:bodyPr anchorCtr="0" anchor="t" bIns="0" lIns="0" spcFirstLastPara="1" rIns="0" wrap="square" tIns="0">
            <a:spAutoFit/>
          </a:bodyPr>
          <a:lstStyle/>
          <a:p>
            <a:pPr indent="-302261" lvl="1" marL="604523" marR="0" rtl="0" algn="l">
              <a:lnSpc>
                <a:spcPct val="140000"/>
              </a:lnSpc>
              <a:spcBef>
                <a:spcPts val="0"/>
              </a:spcBef>
              <a:spcAft>
                <a:spcPts val="0"/>
              </a:spcAft>
              <a:buClr>
                <a:srgbClr val="7B3911"/>
              </a:buClr>
              <a:buSzPts val="2800"/>
              <a:buFont typeface="Arial"/>
              <a:buChar char="•"/>
            </a:pPr>
            <a:r>
              <a:rPr lang="en-US" sz="2800">
                <a:solidFill>
                  <a:srgbClr val="7B3911"/>
                </a:solidFill>
                <a:latin typeface="Assistant"/>
                <a:ea typeface="Assistant"/>
                <a:cs typeface="Assistant"/>
                <a:sym typeface="Assistant"/>
              </a:rPr>
              <a:t>Pogosto vključujejo občinstvo v živo ali pa se predvajajo širšemu občinstvu. To ljudem omogoča, da so iz prve roke priča izmenjavi idej in argumentov. V nekaterih primerih imajo lahko gledalci možnost postavljati vprašanja ali sodelovati v anketah.</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7151"/>
        </a:solidFill>
      </p:bgPr>
    </p:bg>
    <p:spTree>
      <p:nvGrpSpPr>
        <p:cNvPr id="179" name="Shape 179"/>
        <p:cNvGrpSpPr/>
        <p:nvPr/>
      </p:nvGrpSpPr>
      <p:grpSpPr>
        <a:xfrm>
          <a:off x="0" y="0"/>
          <a:ext cx="0" cy="0"/>
          <a:chOff x="0" y="0"/>
          <a:chExt cx="0" cy="0"/>
        </a:xfrm>
      </p:grpSpPr>
      <p:cxnSp>
        <p:nvCxnSpPr>
          <p:cNvPr id="180" name="Google Shape;180;p11"/>
          <p:cNvCxnSpPr/>
          <p:nvPr/>
        </p:nvCxnSpPr>
        <p:spPr>
          <a:xfrm rot="-5400000">
            <a:off x="-3503127" y="5138738"/>
            <a:ext cx="10287000" cy="0"/>
          </a:xfrm>
          <a:prstGeom prst="straightConnector1">
            <a:avLst/>
          </a:prstGeom>
          <a:noFill/>
          <a:ln cap="rnd" cmpd="sng" w="9525">
            <a:solidFill>
              <a:srgbClr val="EBA327"/>
            </a:solidFill>
            <a:prstDash val="solid"/>
            <a:round/>
            <a:headEnd len="sm" w="sm" type="none"/>
            <a:tailEnd len="sm" w="sm" type="none"/>
          </a:ln>
        </p:spPr>
      </p:cxnSp>
      <p:sp>
        <p:nvSpPr>
          <p:cNvPr id="181" name="Google Shape;181;p11"/>
          <p:cNvSpPr/>
          <p:nvPr/>
        </p:nvSpPr>
        <p:spPr>
          <a:xfrm>
            <a:off x="618420" y="1000596"/>
            <a:ext cx="567225" cy="583128"/>
          </a:xfrm>
          <a:custGeom>
            <a:rect b="b" l="l" r="r" t="t"/>
            <a:pathLst>
              <a:path extrusionOk="0" h="583128" w="567225">
                <a:moveTo>
                  <a:pt x="0" y="0"/>
                </a:moveTo>
                <a:lnTo>
                  <a:pt x="567225" y="0"/>
                </a:lnTo>
                <a:lnTo>
                  <a:pt x="567225" y="583128"/>
                </a:lnTo>
                <a:lnTo>
                  <a:pt x="0" y="583128"/>
                </a:lnTo>
                <a:lnTo>
                  <a:pt x="0" y="0"/>
                </a:lnTo>
                <a:close/>
              </a:path>
            </a:pathLst>
          </a:custGeom>
          <a:blipFill rotWithShape="1">
            <a:blip r:embed="rId3">
              <a:alphaModFix/>
            </a:blip>
            <a:stretch>
              <a:fillRect b="0" l="0" r="0" t="0"/>
            </a:stretch>
          </a:blipFill>
          <a:ln>
            <a:noFill/>
          </a:ln>
        </p:spPr>
      </p:sp>
      <p:sp>
        <p:nvSpPr>
          <p:cNvPr id="182" name="Google Shape;182;p11"/>
          <p:cNvSpPr/>
          <p:nvPr/>
        </p:nvSpPr>
        <p:spPr>
          <a:xfrm>
            <a:off x="1640373" y="0"/>
            <a:ext cx="17904013" cy="10287000"/>
          </a:xfrm>
          <a:custGeom>
            <a:rect b="b" l="l" r="r" t="t"/>
            <a:pathLst>
              <a:path extrusionOk="0" h="10287000" w="17904013">
                <a:moveTo>
                  <a:pt x="0" y="0"/>
                </a:moveTo>
                <a:lnTo>
                  <a:pt x="17904013" y="0"/>
                </a:lnTo>
                <a:lnTo>
                  <a:pt x="17904013" y="10287000"/>
                </a:lnTo>
                <a:lnTo>
                  <a:pt x="0" y="10287000"/>
                </a:lnTo>
                <a:lnTo>
                  <a:pt x="0" y="0"/>
                </a:lnTo>
                <a:close/>
              </a:path>
            </a:pathLst>
          </a:custGeom>
          <a:blipFill rotWithShape="1">
            <a:blip r:embed="rId4">
              <a:alphaModFix amt="9999"/>
            </a:blip>
            <a:stretch>
              <a:fillRect b="0" l="0" r="-2141" t="0"/>
            </a:stretch>
          </a:blipFill>
          <a:ln>
            <a:noFill/>
          </a:ln>
        </p:spPr>
      </p:sp>
      <p:sp>
        <p:nvSpPr>
          <p:cNvPr id="183" name="Google Shape;183;p11"/>
          <p:cNvSpPr txBox="1"/>
          <p:nvPr/>
        </p:nvSpPr>
        <p:spPr>
          <a:xfrm>
            <a:off x="2424297" y="952500"/>
            <a:ext cx="13998000" cy="2478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7000">
                <a:solidFill>
                  <a:srgbClr val="F6F6E9"/>
                </a:solidFill>
                <a:latin typeface="Martel Heavy"/>
                <a:ea typeface="Martel Heavy"/>
                <a:cs typeface="Martel Heavy"/>
                <a:sym typeface="Martel Heavy"/>
              </a:rPr>
              <a:t>pred debato temeljito raziščite temo.</a:t>
            </a:r>
            <a:endParaRPr/>
          </a:p>
        </p:txBody>
      </p:sp>
      <p:sp>
        <p:nvSpPr>
          <p:cNvPr id="184" name="Google Shape;184;p11"/>
          <p:cNvSpPr txBox="1"/>
          <p:nvPr/>
        </p:nvSpPr>
        <p:spPr>
          <a:xfrm>
            <a:off x="2544442" y="3856019"/>
            <a:ext cx="6579600" cy="1077600"/>
          </a:xfrm>
          <a:prstGeom prst="rect">
            <a:avLst/>
          </a:prstGeom>
          <a:noFill/>
          <a:ln>
            <a:noFill/>
          </a:ln>
        </p:spPr>
        <p:txBody>
          <a:bodyPr anchorCtr="0" anchor="t" bIns="0" lIns="0" spcFirstLastPara="1" rIns="0" wrap="square" tIns="0">
            <a:spAutoFit/>
          </a:bodyPr>
          <a:lstStyle/>
          <a:p>
            <a:pPr indent="-302261" lvl="1" marL="604521" marR="0" rtl="0" algn="l">
              <a:lnSpc>
                <a:spcPct val="150000"/>
              </a:lnSpc>
              <a:spcBef>
                <a:spcPts val="0"/>
              </a:spcBef>
              <a:spcAft>
                <a:spcPts val="0"/>
              </a:spcAft>
              <a:buClr>
                <a:srgbClr val="F6F6E9"/>
              </a:buClr>
              <a:buSzPts val="2800"/>
              <a:buFont typeface="Arial"/>
              <a:buChar char="•"/>
            </a:pPr>
            <a:r>
              <a:rPr lang="en-US" sz="2800">
                <a:solidFill>
                  <a:srgbClr val="F6F6E9"/>
                </a:solidFill>
                <a:latin typeface="Assistant"/>
                <a:ea typeface="Assistant"/>
                <a:cs typeface="Assistant"/>
                <a:sym typeface="Assistant"/>
              </a:rPr>
              <a:t>Razumeti različna stališča in argumente, povezane s temo.</a:t>
            </a:r>
            <a:endParaRPr/>
          </a:p>
        </p:txBody>
      </p:sp>
      <p:sp>
        <p:nvSpPr>
          <p:cNvPr id="185" name="Google Shape;185;p11"/>
          <p:cNvSpPr txBox="1"/>
          <p:nvPr/>
        </p:nvSpPr>
        <p:spPr>
          <a:xfrm>
            <a:off x="9423346" y="3784095"/>
            <a:ext cx="6999000" cy="1723800"/>
          </a:xfrm>
          <a:prstGeom prst="rect">
            <a:avLst/>
          </a:prstGeom>
          <a:noFill/>
          <a:ln>
            <a:noFill/>
          </a:ln>
        </p:spPr>
        <p:txBody>
          <a:bodyPr anchorCtr="0" anchor="t" bIns="0" lIns="0" spcFirstLastPara="1" rIns="0" wrap="square" tIns="0">
            <a:spAutoFit/>
          </a:bodyPr>
          <a:lstStyle/>
          <a:p>
            <a:pPr indent="-302261" lvl="1" marL="604521" marR="0" rtl="0" algn="l">
              <a:lnSpc>
                <a:spcPct val="150000"/>
              </a:lnSpc>
              <a:spcBef>
                <a:spcPts val="0"/>
              </a:spcBef>
              <a:spcAft>
                <a:spcPts val="0"/>
              </a:spcAft>
              <a:buClr>
                <a:srgbClr val="F6F6E9"/>
              </a:buClr>
              <a:buSzPts val="2800"/>
              <a:buFont typeface="Arial"/>
              <a:buChar char="•"/>
            </a:pPr>
            <a:r>
              <a:rPr lang="en-US" sz="2800">
                <a:solidFill>
                  <a:srgbClr val="F6F6E9"/>
                </a:solidFill>
                <a:latin typeface="Assistant"/>
                <a:ea typeface="Assistant"/>
                <a:cs typeface="Assistant"/>
                <a:sym typeface="Assistant"/>
              </a:rPr>
              <a:t>Identificirajte ključne točke in argumente, predvidite protiargumente in pripravite odgovore.</a:t>
            </a:r>
            <a:endParaRPr/>
          </a:p>
        </p:txBody>
      </p:sp>
      <p:sp>
        <p:nvSpPr>
          <p:cNvPr id="186" name="Google Shape;186;p11"/>
          <p:cNvSpPr txBox="1"/>
          <p:nvPr/>
        </p:nvSpPr>
        <p:spPr>
          <a:xfrm>
            <a:off x="2544442" y="6046434"/>
            <a:ext cx="14051400" cy="30168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800">
                <a:solidFill>
                  <a:srgbClr val="F6F6E9"/>
                </a:solidFill>
                <a:latin typeface="Assistant"/>
                <a:ea typeface="Assistant"/>
                <a:cs typeface="Assistant"/>
                <a:sym typeface="Assistant"/>
              </a:rPr>
              <a:t>Zbrane podatke vedno preverite. Zagotovite točnost in zanesljivost podatkov, na katere se zanašate. Poskrbite, da ne boste širili dezinformacij o pomembnih temah.</a:t>
            </a:r>
            <a:endParaRPr sz="2800">
              <a:solidFill>
                <a:srgbClr val="F6F6E9"/>
              </a:solidFill>
              <a:latin typeface="Assistant"/>
              <a:ea typeface="Assistant"/>
              <a:cs typeface="Assistant"/>
              <a:sym typeface="Assistant"/>
            </a:endParaRPr>
          </a:p>
          <a:p>
            <a:pPr indent="0" lvl="0" marL="0" marR="0" rtl="0" algn="l">
              <a:lnSpc>
                <a:spcPct val="150000"/>
              </a:lnSpc>
              <a:spcBef>
                <a:spcPts val="0"/>
              </a:spcBef>
              <a:spcAft>
                <a:spcPts val="0"/>
              </a:spcAft>
              <a:buNone/>
            </a:pPr>
            <a:r>
              <a:t/>
            </a:r>
            <a:endParaRPr sz="2800">
              <a:solidFill>
                <a:srgbClr val="F6F6E9"/>
              </a:solidFill>
              <a:latin typeface="Assistant"/>
              <a:ea typeface="Assistant"/>
              <a:cs typeface="Assistant"/>
              <a:sym typeface="Assistant"/>
            </a:endParaRPr>
          </a:p>
          <a:p>
            <a:pPr indent="0" lvl="0" marL="0" marR="0" rtl="0" algn="l">
              <a:lnSpc>
                <a:spcPct val="150000"/>
              </a:lnSpc>
              <a:spcBef>
                <a:spcPts val="0"/>
              </a:spcBef>
              <a:spcAft>
                <a:spcPts val="0"/>
              </a:spcAft>
              <a:buNone/>
            </a:pPr>
            <a:r>
              <a:rPr lang="en-US" sz="2800">
                <a:solidFill>
                  <a:srgbClr val="F6F6E9"/>
                </a:solidFill>
                <a:latin typeface="Assistant"/>
                <a:ea typeface="Assistant"/>
                <a:cs typeface="Assistant"/>
                <a:sym typeface="Assistant"/>
              </a:rPr>
              <a:t>Na naslednjih spletnih mestih lahko preverite svoja dejstva in zagotovite, da so vaši podatki pravilni: npr. Snopes, FactCheck.org, Reuters Fact Check</a:t>
            </a:r>
            <a:endParaRPr sz="2800">
              <a:solidFill>
                <a:srgbClr val="F6F6E9"/>
              </a:solidFill>
              <a:latin typeface="Assistant"/>
              <a:ea typeface="Assistant"/>
              <a:cs typeface="Assistant"/>
              <a:sym typeface="Assistan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E9"/>
        </a:solidFill>
      </p:bgPr>
    </p:bg>
    <p:spTree>
      <p:nvGrpSpPr>
        <p:cNvPr id="190" name="Shape 190"/>
        <p:cNvGrpSpPr/>
        <p:nvPr/>
      </p:nvGrpSpPr>
      <p:grpSpPr>
        <a:xfrm>
          <a:off x="0" y="0"/>
          <a:ext cx="0" cy="0"/>
          <a:chOff x="0" y="0"/>
          <a:chExt cx="0" cy="0"/>
        </a:xfrm>
      </p:grpSpPr>
      <p:cxnSp>
        <p:nvCxnSpPr>
          <p:cNvPr id="191" name="Google Shape;191;p12"/>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192" name="Google Shape;192;p12"/>
          <p:cNvSpPr/>
          <p:nvPr/>
        </p:nvSpPr>
        <p:spPr>
          <a:xfrm>
            <a:off x="1950613" y="2087964"/>
            <a:ext cx="5664565" cy="7170336"/>
          </a:xfrm>
          <a:custGeom>
            <a:rect b="b" l="l" r="r" t="t"/>
            <a:pathLst>
              <a:path extrusionOk="0" h="7170336" w="5664565">
                <a:moveTo>
                  <a:pt x="0" y="0"/>
                </a:moveTo>
                <a:lnTo>
                  <a:pt x="5664566" y="0"/>
                </a:lnTo>
                <a:lnTo>
                  <a:pt x="5664566" y="7170336"/>
                </a:lnTo>
                <a:lnTo>
                  <a:pt x="0" y="7170336"/>
                </a:lnTo>
                <a:lnTo>
                  <a:pt x="0" y="0"/>
                </a:lnTo>
                <a:close/>
              </a:path>
            </a:pathLst>
          </a:custGeom>
          <a:blipFill rotWithShape="1">
            <a:blip r:embed="rId3">
              <a:alphaModFix/>
            </a:blip>
            <a:stretch>
              <a:fillRect b="0" l="0" r="0" t="0"/>
            </a:stretch>
          </a:blipFill>
          <a:ln>
            <a:noFill/>
          </a:ln>
        </p:spPr>
      </p:sp>
      <p:sp>
        <p:nvSpPr>
          <p:cNvPr id="193" name="Google Shape;193;p12"/>
          <p:cNvSpPr txBox="1"/>
          <p:nvPr/>
        </p:nvSpPr>
        <p:spPr>
          <a:xfrm>
            <a:off x="7920657" y="962025"/>
            <a:ext cx="10192800" cy="2538900"/>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None/>
            </a:pPr>
            <a:r>
              <a:rPr lang="en-US" sz="7171">
                <a:solidFill>
                  <a:srgbClr val="1D7151"/>
                </a:solidFill>
                <a:latin typeface="Martel Heavy"/>
                <a:ea typeface="Martel Heavy"/>
                <a:cs typeface="Martel Heavy"/>
                <a:sym typeface="Martel Heavy"/>
              </a:rPr>
              <a:t>potem je čisto enostavno.</a:t>
            </a:r>
            <a:endParaRPr/>
          </a:p>
        </p:txBody>
      </p:sp>
      <p:sp>
        <p:nvSpPr>
          <p:cNvPr id="194" name="Google Shape;194;p12"/>
          <p:cNvSpPr txBox="1"/>
          <p:nvPr/>
        </p:nvSpPr>
        <p:spPr>
          <a:xfrm>
            <a:off x="7920657" y="3976474"/>
            <a:ext cx="8283600" cy="4956300"/>
          </a:xfrm>
          <a:prstGeom prst="rect">
            <a:avLst/>
          </a:prstGeom>
          <a:noFill/>
          <a:ln>
            <a:noFill/>
          </a:ln>
        </p:spPr>
        <p:txBody>
          <a:bodyPr anchorCtr="0" anchor="t" bIns="0" lIns="0" spcFirstLastPara="1" rIns="0" wrap="square" tIns="0">
            <a:spAutoFit/>
          </a:bodyPr>
          <a:lstStyle/>
          <a:p>
            <a:pPr indent="-406400" lvl="1" marL="914400" rtl="0" algn="l">
              <a:lnSpc>
                <a:spcPct val="150000"/>
              </a:lnSpc>
              <a:spcBef>
                <a:spcPts val="0"/>
              </a:spcBef>
              <a:spcAft>
                <a:spcPts val="0"/>
              </a:spcAft>
              <a:buClr>
                <a:srgbClr val="7B3911"/>
              </a:buClr>
              <a:buSzPts val="2800"/>
              <a:buChar char="•"/>
            </a:pPr>
            <a:r>
              <a:rPr lang="en-US" sz="2800">
                <a:solidFill>
                  <a:srgbClr val="7B3911"/>
                </a:solidFill>
                <a:latin typeface="Assistant"/>
                <a:ea typeface="Assistant"/>
                <a:cs typeface="Assistant"/>
                <a:sym typeface="Assistant"/>
              </a:rPr>
              <a:t>Izberite svojo ekipo. Katero stran želite zastopati?</a:t>
            </a:r>
            <a:endParaRPr sz="2800">
              <a:solidFill>
                <a:srgbClr val="7B3911"/>
              </a:solidFill>
              <a:latin typeface="Assistant"/>
              <a:ea typeface="Assistant"/>
              <a:cs typeface="Assistant"/>
              <a:sym typeface="Assistant"/>
            </a:endParaRPr>
          </a:p>
          <a:p>
            <a:pPr indent="0" lvl="0" marL="914400" rtl="0" algn="l">
              <a:lnSpc>
                <a:spcPct val="150000"/>
              </a:lnSpc>
              <a:spcBef>
                <a:spcPts val="0"/>
              </a:spcBef>
              <a:spcAft>
                <a:spcPts val="0"/>
              </a:spcAft>
              <a:buNone/>
            </a:pPr>
            <a:r>
              <a:t/>
            </a:r>
            <a:endParaRPr sz="2800">
              <a:solidFill>
                <a:srgbClr val="7B3911"/>
              </a:solidFill>
              <a:latin typeface="Assistant"/>
              <a:ea typeface="Assistant"/>
              <a:cs typeface="Assistant"/>
              <a:sym typeface="Assistant"/>
            </a:endParaRPr>
          </a:p>
          <a:p>
            <a:pPr indent="-406400" lvl="1" marL="914400" rtl="0" algn="l">
              <a:lnSpc>
                <a:spcPct val="150000"/>
              </a:lnSpc>
              <a:spcBef>
                <a:spcPts val="0"/>
              </a:spcBef>
              <a:spcAft>
                <a:spcPts val="0"/>
              </a:spcAft>
              <a:buClr>
                <a:srgbClr val="7B3911"/>
              </a:buClr>
              <a:buSzPts val="2800"/>
              <a:buChar char="•"/>
            </a:pPr>
            <a:r>
              <a:rPr lang="en-US" sz="2800">
                <a:solidFill>
                  <a:srgbClr val="7B3911"/>
                </a:solidFill>
                <a:latin typeface="Assistant"/>
                <a:ea typeface="Assistant"/>
                <a:cs typeface="Assistant"/>
                <a:sym typeface="Assistant"/>
              </a:rPr>
              <a:t>Začnite razpravo z uvodnimi izjavami vsake strani.</a:t>
            </a:r>
            <a:endParaRPr sz="2800">
              <a:solidFill>
                <a:srgbClr val="7B3911"/>
              </a:solidFill>
              <a:latin typeface="Assistant"/>
              <a:ea typeface="Assistant"/>
              <a:cs typeface="Assistant"/>
              <a:sym typeface="Assistant"/>
            </a:endParaRPr>
          </a:p>
          <a:p>
            <a:pPr indent="0" lvl="0" marL="914400" rtl="0" algn="l">
              <a:lnSpc>
                <a:spcPct val="150000"/>
              </a:lnSpc>
              <a:spcBef>
                <a:spcPts val="0"/>
              </a:spcBef>
              <a:spcAft>
                <a:spcPts val="0"/>
              </a:spcAft>
              <a:buNone/>
            </a:pPr>
            <a:r>
              <a:t/>
            </a:r>
            <a:endParaRPr sz="2800">
              <a:solidFill>
                <a:srgbClr val="7B3911"/>
              </a:solidFill>
              <a:latin typeface="Assistant"/>
              <a:ea typeface="Assistant"/>
              <a:cs typeface="Assistant"/>
              <a:sym typeface="Assistant"/>
            </a:endParaRPr>
          </a:p>
          <a:p>
            <a:pPr indent="-406400" lvl="1" marL="914400" rtl="0" algn="l">
              <a:lnSpc>
                <a:spcPct val="150000"/>
              </a:lnSpc>
              <a:spcBef>
                <a:spcPts val="0"/>
              </a:spcBef>
              <a:spcAft>
                <a:spcPts val="0"/>
              </a:spcAft>
              <a:buClr>
                <a:srgbClr val="7B3911"/>
              </a:buClr>
              <a:buSzPts val="2800"/>
              <a:buChar char="•"/>
            </a:pPr>
            <a:r>
              <a:rPr lang="en-US" sz="2800">
                <a:solidFill>
                  <a:srgbClr val="7B3911"/>
                </a:solidFill>
                <a:latin typeface="Assistant"/>
                <a:ea typeface="Assistant"/>
                <a:cs typeface="Assistant"/>
                <a:sym typeface="Assistant"/>
              </a:rPr>
              <a:t>Ne pozabite slediti oblikovanju razprave.</a:t>
            </a:r>
            <a:endParaRPr sz="2800">
              <a:solidFill>
                <a:srgbClr val="7B3911"/>
              </a:solidFill>
              <a:latin typeface="Assistant"/>
              <a:ea typeface="Assistant"/>
              <a:cs typeface="Assistant"/>
              <a:sym typeface="Assistant"/>
            </a:endParaRPr>
          </a:p>
          <a:p>
            <a:pPr indent="0" lvl="0" marL="914400" rtl="0" algn="l">
              <a:lnSpc>
                <a:spcPct val="150000"/>
              </a:lnSpc>
              <a:spcBef>
                <a:spcPts val="0"/>
              </a:spcBef>
              <a:spcAft>
                <a:spcPts val="0"/>
              </a:spcAft>
              <a:buNone/>
            </a:pPr>
            <a:r>
              <a:t/>
            </a:r>
            <a:endParaRPr sz="2800">
              <a:solidFill>
                <a:srgbClr val="7B3911"/>
              </a:solidFill>
              <a:latin typeface="Assistant"/>
              <a:ea typeface="Assistant"/>
              <a:cs typeface="Assistant"/>
              <a:sym typeface="Assistant"/>
            </a:endParaRPr>
          </a:p>
          <a:p>
            <a:pPr indent="-406400" lvl="1" marL="914400" rtl="0" algn="l">
              <a:lnSpc>
                <a:spcPct val="150000"/>
              </a:lnSpc>
              <a:spcBef>
                <a:spcPts val="0"/>
              </a:spcBef>
              <a:spcAft>
                <a:spcPts val="0"/>
              </a:spcAft>
              <a:buClr>
                <a:srgbClr val="7B3911"/>
              </a:buClr>
              <a:buSzPts val="2800"/>
              <a:buChar char="•"/>
            </a:pPr>
            <a:r>
              <a:rPr lang="en-US" sz="2800">
                <a:solidFill>
                  <a:srgbClr val="7B3911"/>
                </a:solidFill>
                <a:latin typeface="Assistant"/>
                <a:ea typeface="Assistant"/>
                <a:cs typeface="Assistant"/>
                <a:sym typeface="Assistant"/>
              </a:rPr>
              <a:t>V</a:t>
            </a:r>
            <a:r>
              <a:rPr lang="en-US" sz="2800">
                <a:solidFill>
                  <a:srgbClr val="7B3911"/>
                </a:solidFill>
                <a:latin typeface="Assistant"/>
                <a:ea typeface="Assistant"/>
                <a:cs typeface="Assistant"/>
                <a:sym typeface="Assistant"/>
              </a:rPr>
              <a:t>edno bodite obzirni do druge ekipe.</a:t>
            </a:r>
            <a:endParaRPr sz="2800">
              <a:solidFill>
                <a:srgbClr val="7B3911"/>
              </a:solidFill>
              <a:latin typeface="Assistant"/>
              <a:ea typeface="Assistant"/>
              <a:cs typeface="Assistant"/>
              <a:sym typeface="Assistant"/>
            </a:endParaRPr>
          </a:p>
          <a:p>
            <a:pPr indent="0" lvl="0" marL="914400" marR="0" rtl="0" algn="l">
              <a:lnSpc>
                <a:spcPct val="150000"/>
              </a:lnSpc>
              <a:spcBef>
                <a:spcPts val="0"/>
              </a:spcBef>
              <a:spcAft>
                <a:spcPts val="0"/>
              </a:spcAft>
              <a:buNone/>
            </a:pPr>
            <a:r>
              <a:t/>
            </a:r>
            <a:endParaRPr sz="2800">
              <a:solidFill>
                <a:srgbClr val="7B3911"/>
              </a:solidFill>
              <a:latin typeface="Assistant"/>
              <a:ea typeface="Assistant"/>
              <a:cs typeface="Assistant"/>
              <a:sym typeface="Assistant"/>
            </a:endParaRPr>
          </a:p>
        </p:txBody>
      </p:sp>
      <p:sp>
        <p:nvSpPr>
          <p:cNvPr id="195" name="Google Shape;195;p12"/>
          <p:cNvSpPr/>
          <p:nvPr/>
        </p:nvSpPr>
        <p:spPr>
          <a:xfrm>
            <a:off x="604668" y="1028700"/>
            <a:ext cx="621270" cy="448444"/>
          </a:xfrm>
          <a:custGeom>
            <a:rect b="b" l="l" r="r" t="t"/>
            <a:pathLst>
              <a:path extrusionOk="0" h="448444" w="621270">
                <a:moveTo>
                  <a:pt x="0" y="0"/>
                </a:moveTo>
                <a:lnTo>
                  <a:pt x="621271" y="0"/>
                </a:lnTo>
                <a:lnTo>
                  <a:pt x="621271" y="448444"/>
                </a:lnTo>
                <a:lnTo>
                  <a:pt x="0" y="44844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E9"/>
        </a:solidFill>
      </p:bgPr>
    </p:bg>
    <p:spTree>
      <p:nvGrpSpPr>
        <p:cNvPr id="199" name="Shape 199"/>
        <p:cNvGrpSpPr/>
        <p:nvPr/>
      </p:nvGrpSpPr>
      <p:grpSpPr>
        <a:xfrm>
          <a:off x="0" y="0"/>
          <a:ext cx="0" cy="0"/>
          <a:chOff x="0" y="0"/>
          <a:chExt cx="0" cy="0"/>
        </a:xfrm>
      </p:grpSpPr>
      <p:sp>
        <p:nvSpPr>
          <p:cNvPr id="200" name="Google Shape;200;p13"/>
          <p:cNvSpPr/>
          <p:nvPr/>
        </p:nvSpPr>
        <p:spPr>
          <a:xfrm>
            <a:off x="0" y="0"/>
            <a:ext cx="18288000" cy="12192000"/>
          </a:xfrm>
          <a:custGeom>
            <a:rect b="b" l="l" r="r" t="t"/>
            <a:pathLst>
              <a:path extrusionOk="0" h="12192000" w="18288000">
                <a:moveTo>
                  <a:pt x="0" y="0"/>
                </a:moveTo>
                <a:lnTo>
                  <a:pt x="18288000" y="0"/>
                </a:lnTo>
                <a:lnTo>
                  <a:pt x="18288000" y="12192000"/>
                </a:lnTo>
                <a:lnTo>
                  <a:pt x="0" y="12192000"/>
                </a:lnTo>
                <a:lnTo>
                  <a:pt x="0" y="0"/>
                </a:lnTo>
                <a:close/>
              </a:path>
            </a:pathLst>
          </a:custGeom>
          <a:blipFill rotWithShape="1">
            <a:blip r:embed="rId3">
              <a:alphaModFix amt="60000"/>
            </a:blip>
            <a:stretch>
              <a:fillRect b="0" l="0" r="0" t="0"/>
            </a:stretch>
          </a:blipFill>
          <a:ln>
            <a:noFill/>
          </a:ln>
        </p:spPr>
      </p:sp>
      <p:cxnSp>
        <p:nvCxnSpPr>
          <p:cNvPr id="201" name="Google Shape;201;p13"/>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202" name="Google Shape;202;p13"/>
          <p:cNvSpPr txBox="1"/>
          <p:nvPr/>
        </p:nvSpPr>
        <p:spPr>
          <a:xfrm>
            <a:off x="2098563" y="1165225"/>
            <a:ext cx="15532200" cy="9235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8000">
                <a:solidFill>
                  <a:srgbClr val="7B3911"/>
                </a:solidFill>
                <a:latin typeface="Martel Heavy"/>
                <a:ea typeface="Martel Heavy"/>
                <a:cs typeface="Martel Heavy"/>
                <a:sym typeface="Martel Heavy"/>
              </a:rPr>
              <a:t>Ne pozabite na zlato pravilo!</a:t>
            </a:r>
            <a:endParaRPr/>
          </a:p>
          <a:p>
            <a:pPr indent="0" lvl="0" marL="0" marR="0" rtl="0" algn="l">
              <a:lnSpc>
                <a:spcPct val="130000"/>
              </a:lnSpc>
              <a:spcBef>
                <a:spcPts val="0"/>
              </a:spcBef>
              <a:spcAft>
                <a:spcPts val="0"/>
              </a:spcAft>
              <a:buNone/>
            </a:pPr>
            <a:r>
              <a:t/>
            </a:r>
            <a:endParaRPr b="0" i="0" sz="8000" u="none" cap="none" strike="noStrike">
              <a:solidFill>
                <a:srgbClr val="7B3911"/>
              </a:solidFill>
              <a:latin typeface="Martel Heavy"/>
              <a:ea typeface="Martel Heavy"/>
              <a:cs typeface="Martel Heavy"/>
              <a:sym typeface="Martel Heavy"/>
            </a:endParaRPr>
          </a:p>
          <a:p>
            <a:pPr indent="0" lvl="0" marL="0" marR="0" rtl="0" algn="l">
              <a:lnSpc>
                <a:spcPct val="130000"/>
              </a:lnSpc>
              <a:spcBef>
                <a:spcPts val="0"/>
              </a:spcBef>
              <a:spcAft>
                <a:spcPts val="0"/>
              </a:spcAft>
              <a:buNone/>
            </a:pPr>
            <a:r>
              <a:t/>
            </a:r>
            <a:endParaRPr b="0" i="0" sz="8000" u="none" cap="none" strike="noStrike">
              <a:solidFill>
                <a:srgbClr val="7B3911"/>
              </a:solidFill>
              <a:latin typeface="Martel Heavy"/>
              <a:ea typeface="Martel Heavy"/>
              <a:cs typeface="Martel Heavy"/>
              <a:sym typeface="Martel Heavy"/>
            </a:endParaRPr>
          </a:p>
          <a:p>
            <a:pPr indent="0" lvl="0" marL="0" rtl="0" algn="ctr">
              <a:lnSpc>
                <a:spcPct val="130000"/>
              </a:lnSpc>
              <a:spcBef>
                <a:spcPts val="0"/>
              </a:spcBef>
              <a:spcAft>
                <a:spcPts val="0"/>
              </a:spcAft>
              <a:buClr>
                <a:schemeClr val="dk1"/>
              </a:buClr>
              <a:buSzPts val="1100"/>
              <a:buFont typeface="Arial"/>
              <a:buNone/>
            </a:pPr>
            <a:r>
              <a:rPr lang="en-US" sz="8000">
                <a:solidFill>
                  <a:srgbClr val="7B3911"/>
                </a:solidFill>
                <a:latin typeface="Martel Heavy"/>
                <a:ea typeface="Martel Heavy"/>
                <a:cs typeface="Martel Heavy"/>
                <a:sym typeface="Martel Heavy"/>
              </a:rPr>
              <a:t>Razpravljate o temi;</a:t>
            </a:r>
            <a:endParaRPr sz="8000">
              <a:solidFill>
                <a:srgbClr val="7B3911"/>
              </a:solidFill>
              <a:latin typeface="Martel Heavy"/>
              <a:ea typeface="Martel Heavy"/>
              <a:cs typeface="Martel Heavy"/>
              <a:sym typeface="Martel Heavy"/>
            </a:endParaRPr>
          </a:p>
          <a:p>
            <a:pPr indent="0" lvl="0" marL="0" rtl="0" algn="ctr">
              <a:lnSpc>
                <a:spcPct val="130000"/>
              </a:lnSpc>
              <a:spcBef>
                <a:spcPts val="0"/>
              </a:spcBef>
              <a:spcAft>
                <a:spcPts val="0"/>
              </a:spcAft>
              <a:buClr>
                <a:schemeClr val="dk1"/>
              </a:buClr>
              <a:buSzPts val="1100"/>
              <a:buFont typeface="Arial"/>
              <a:buNone/>
            </a:pPr>
            <a:r>
              <a:rPr lang="en-US" sz="8000">
                <a:solidFill>
                  <a:srgbClr val="7B3911"/>
                </a:solidFill>
                <a:latin typeface="Martel Heavy"/>
                <a:ea typeface="Martel Heavy"/>
                <a:cs typeface="Martel Heavy"/>
                <a:sym typeface="Martel Heavy"/>
              </a:rPr>
              <a:t>ne o osebi!</a:t>
            </a:r>
            <a:endParaRPr sz="8000">
              <a:solidFill>
                <a:srgbClr val="7B3911"/>
              </a:solidFill>
              <a:latin typeface="Martel Heavy"/>
              <a:ea typeface="Martel Heavy"/>
              <a:cs typeface="Martel Heavy"/>
              <a:sym typeface="Martel Heavy"/>
            </a:endParaRPr>
          </a:p>
          <a:p>
            <a:pPr indent="0" lvl="0" marL="0" marR="0" rtl="0" algn="ctr">
              <a:lnSpc>
                <a:spcPct val="130000"/>
              </a:lnSpc>
              <a:spcBef>
                <a:spcPts val="0"/>
              </a:spcBef>
              <a:spcAft>
                <a:spcPts val="0"/>
              </a:spcAft>
              <a:buNone/>
            </a:pPr>
            <a:r>
              <a:t/>
            </a:r>
            <a:endParaRPr sz="8000">
              <a:solidFill>
                <a:srgbClr val="7B3911"/>
              </a:solidFill>
              <a:latin typeface="Martel Heavy"/>
              <a:ea typeface="Martel Heavy"/>
              <a:cs typeface="Martel Heavy"/>
              <a:sym typeface="Martel Heavy"/>
            </a:endParaRPr>
          </a:p>
        </p:txBody>
      </p:sp>
      <p:sp>
        <p:nvSpPr>
          <p:cNvPr id="203" name="Google Shape;203;p13"/>
          <p:cNvSpPr/>
          <p:nvPr/>
        </p:nvSpPr>
        <p:spPr>
          <a:xfrm>
            <a:off x="728753" y="1028700"/>
            <a:ext cx="373100" cy="647335"/>
          </a:xfrm>
          <a:custGeom>
            <a:rect b="b" l="l" r="r" t="t"/>
            <a:pathLst>
              <a:path extrusionOk="0" h="647335" w="373100">
                <a:moveTo>
                  <a:pt x="0" y="0"/>
                </a:moveTo>
                <a:lnTo>
                  <a:pt x="373101" y="0"/>
                </a:lnTo>
                <a:lnTo>
                  <a:pt x="373101" y="647335"/>
                </a:lnTo>
                <a:lnTo>
                  <a:pt x="0" y="647335"/>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E9"/>
        </a:solidFill>
      </p:bgPr>
    </p:bg>
    <p:spTree>
      <p:nvGrpSpPr>
        <p:cNvPr id="207" name="Shape 207"/>
        <p:cNvGrpSpPr/>
        <p:nvPr/>
      </p:nvGrpSpPr>
      <p:grpSpPr>
        <a:xfrm>
          <a:off x="0" y="0"/>
          <a:ext cx="0" cy="0"/>
          <a:chOff x="0" y="0"/>
          <a:chExt cx="0" cy="0"/>
        </a:xfrm>
      </p:grpSpPr>
      <p:sp>
        <p:nvSpPr>
          <p:cNvPr id="208" name="Google Shape;208;p14"/>
          <p:cNvSpPr/>
          <p:nvPr/>
        </p:nvSpPr>
        <p:spPr>
          <a:xfrm>
            <a:off x="0" y="0"/>
            <a:ext cx="18288000" cy="12192000"/>
          </a:xfrm>
          <a:custGeom>
            <a:rect b="b" l="l" r="r" t="t"/>
            <a:pathLst>
              <a:path extrusionOk="0" h="12192000" w="18288000">
                <a:moveTo>
                  <a:pt x="0" y="0"/>
                </a:moveTo>
                <a:lnTo>
                  <a:pt x="18288000" y="0"/>
                </a:lnTo>
                <a:lnTo>
                  <a:pt x="18288000" y="12192000"/>
                </a:lnTo>
                <a:lnTo>
                  <a:pt x="0" y="12192000"/>
                </a:lnTo>
                <a:lnTo>
                  <a:pt x="0" y="0"/>
                </a:lnTo>
                <a:close/>
              </a:path>
            </a:pathLst>
          </a:custGeom>
          <a:blipFill rotWithShape="1">
            <a:blip r:embed="rId3">
              <a:alphaModFix amt="60000"/>
            </a:blip>
            <a:stretch>
              <a:fillRect b="0" l="0" r="0" t="0"/>
            </a:stretch>
          </a:blipFill>
          <a:ln>
            <a:noFill/>
          </a:ln>
        </p:spPr>
      </p:sp>
      <p:cxnSp>
        <p:nvCxnSpPr>
          <p:cNvPr id="209" name="Google Shape;209;p14"/>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210" name="Google Shape;210;p14"/>
          <p:cNvSpPr/>
          <p:nvPr/>
        </p:nvSpPr>
        <p:spPr>
          <a:xfrm>
            <a:off x="728753" y="1028700"/>
            <a:ext cx="373100" cy="647335"/>
          </a:xfrm>
          <a:custGeom>
            <a:rect b="b" l="l" r="r" t="t"/>
            <a:pathLst>
              <a:path extrusionOk="0" h="647335" w="373100">
                <a:moveTo>
                  <a:pt x="0" y="0"/>
                </a:moveTo>
                <a:lnTo>
                  <a:pt x="373101" y="0"/>
                </a:lnTo>
                <a:lnTo>
                  <a:pt x="373101" y="647335"/>
                </a:lnTo>
                <a:lnTo>
                  <a:pt x="0" y="647335"/>
                </a:lnTo>
                <a:lnTo>
                  <a:pt x="0" y="0"/>
                </a:lnTo>
                <a:close/>
              </a:path>
            </a:pathLst>
          </a:custGeom>
          <a:blipFill rotWithShape="1">
            <a:blip r:embed="rId4">
              <a:alphaModFix/>
            </a:blip>
            <a:stretch>
              <a:fillRect b="0" l="0" r="0" t="0"/>
            </a:stretch>
          </a:blipFill>
          <a:ln>
            <a:noFill/>
          </a:ln>
        </p:spPr>
      </p:sp>
      <p:sp>
        <p:nvSpPr>
          <p:cNvPr id="211" name="Google Shape;211;p14">
            <a:hlinkClick r:id="rId5"/>
          </p:cNvPr>
          <p:cNvSpPr/>
          <p:nvPr/>
        </p:nvSpPr>
        <p:spPr>
          <a:xfrm>
            <a:off x="7080337" y="5194117"/>
            <a:ext cx="5728482" cy="4783282"/>
          </a:xfrm>
          <a:custGeom>
            <a:rect b="b" l="l" r="r" t="t"/>
            <a:pathLst>
              <a:path extrusionOk="0" h="4783282" w="5728482">
                <a:moveTo>
                  <a:pt x="0" y="0"/>
                </a:moveTo>
                <a:lnTo>
                  <a:pt x="5728481" y="0"/>
                </a:lnTo>
                <a:lnTo>
                  <a:pt x="5728481" y="4783282"/>
                </a:lnTo>
                <a:lnTo>
                  <a:pt x="0" y="4783282"/>
                </a:lnTo>
                <a:lnTo>
                  <a:pt x="0" y="0"/>
                </a:lnTo>
                <a:close/>
              </a:path>
            </a:pathLst>
          </a:custGeom>
          <a:blipFill rotWithShape="1">
            <a:blip r:embed="rId6">
              <a:alphaModFix/>
            </a:blip>
            <a:stretch>
              <a:fillRect b="0" l="0" r="0" t="0"/>
            </a:stretch>
          </a:blipFill>
          <a:ln>
            <a:noFill/>
          </a:ln>
        </p:spPr>
      </p:sp>
      <p:sp>
        <p:nvSpPr>
          <p:cNvPr id="212" name="Google Shape;212;p14"/>
          <p:cNvSpPr/>
          <p:nvPr/>
        </p:nvSpPr>
        <p:spPr>
          <a:xfrm rot="-10264101">
            <a:off x="11439750" y="5956754"/>
            <a:ext cx="3305289" cy="933744"/>
          </a:xfrm>
          <a:custGeom>
            <a:rect b="b" l="l" r="r" t="t"/>
            <a:pathLst>
              <a:path extrusionOk="0" h="933744" w="3305289">
                <a:moveTo>
                  <a:pt x="3305289" y="933744"/>
                </a:moveTo>
                <a:lnTo>
                  <a:pt x="0" y="933744"/>
                </a:lnTo>
                <a:lnTo>
                  <a:pt x="0" y="0"/>
                </a:lnTo>
                <a:lnTo>
                  <a:pt x="3305289" y="0"/>
                </a:lnTo>
                <a:lnTo>
                  <a:pt x="3305289" y="933744"/>
                </a:lnTo>
                <a:close/>
              </a:path>
            </a:pathLst>
          </a:custGeom>
          <a:blipFill rotWithShape="1">
            <a:blip r:embed="rId7">
              <a:alphaModFix/>
            </a:blip>
            <a:stretch>
              <a:fillRect b="0" l="0" r="0" t="0"/>
            </a:stretch>
          </a:blipFill>
          <a:ln>
            <a:noFill/>
          </a:ln>
        </p:spPr>
      </p:sp>
      <p:sp>
        <p:nvSpPr>
          <p:cNvPr id="213" name="Google Shape;213;p14"/>
          <p:cNvSpPr txBox="1"/>
          <p:nvPr/>
        </p:nvSpPr>
        <p:spPr>
          <a:xfrm>
            <a:off x="2178535" y="1266642"/>
            <a:ext cx="15532200" cy="4433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8000">
                <a:solidFill>
                  <a:srgbClr val="7B3911"/>
                </a:solidFill>
                <a:latin typeface="Martel Heavy"/>
                <a:ea typeface="Martel Heavy"/>
                <a:cs typeface="Martel Heavy"/>
                <a:sym typeface="Martel Heavy"/>
              </a:rPr>
              <a:t>Več o debatah v projektu Državljanski debatni klub (Civic Debate Club)!</a:t>
            </a:r>
            <a:endParaRPr/>
          </a:p>
        </p:txBody>
      </p:sp>
      <p:sp>
        <p:nvSpPr>
          <p:cNvPr id="214" name="Google Shape;214;p14"/>
          <p:cNvSpPr txBox="1"/>
          <p:nvPr/>
        </p:nvSpPr>
        <p:spPr>
          <a:xfrm>
            <a:off x="11724552" y="6849612"/>
            <a:ext cx="7045200" cy="2493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7B3911"/>
                </a:solidFill>
                <a:latin typeface="Martel Heavy"/>
                <a:ea typeface="Martel Heavy"/>
                <a:cs typeface="Martel Heavy"/>
                <a:sym typeface="Martel Heavy"/>
              </a:rPr>
              <a:t>kliknite tukaj ali pojdite na</a:t>
            </a:r>
            <a:r>
              <a:rPr b="0" i="0" lang="en-US" sz="4500" u="none" cap="none" strike="noStrike">
                <a:solidFill>
                  <a:srgbClr val="7B3911"/>
                </a:solidFill>
                <a:latin typeface="Martel Heavy"/>
                <a:ea typeface="Martel Heavy"/>
                <a:cs typeface="Martel Heavy"/>
                <a:sym typeface="Martel Heavy"/>
              </a:rPr>
              <a:t>: civic-debates.eu</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E9"/>
        </a:solidFill>
      </p:bgPr>
    </p:bg>
    <p:spTree>
      <p:nvGrpSpPr>
        <p:cNvPr id="218" name="Shape 218"/>
        <p:cNvGrpSpPr/>
        <p:nvPr/>
      </p:nvGrpSpPr>
      <p:grpSpPr>
        <a:xfrm>
          <a:off x="0" y="0"/>
          <a:ext cx="0" cy="0"/>
          <a:chOff x="0" y="0"/>
          <a:chExt cx="0" cy="0"/>
        </a:xfrm>
      </p:grpSpPr>
      <p:sp>
        <p:nvSpPr>
          <p:cNvPr id="219" name="Google Shape;219;p15"/>
          <p:cNvSpPr/>
          <p:nvPr/>
        </p:nvSpPr>
        <p:spPr>
          <a:xfrm>
            <a:off x="0" y="0"/>
            <a:ext cx="18288000" cy="12192000"/>
          </a:xfrm>
          <a:custGeom>
            <a:rect b="b" l="l" r="r" t="t"/>
            <a:pathLst>
              <a:path extrusionOk="0" h="12192000" w="18288000">
                <a:moveTo>
                  <a:pt x="0" y="0"/>
                </a:moveTo>
                <a:lnTo>
                  <a:pt x="18288000" y="0"/>
                </a:lnTo>
                <a:lnTo>
                  <a:pt x="18288000" y="12192000"/>
                </a:lnTo>
                <a:lnTo>
                  <a:pt x="0" y="12192000"/>
                </a:lnTo>
                <a:lnTo>
                  <a:pt x="0" y="0"/>
                </a:lnTo>
                <a:close/>
              </a:path>
            </a:pathLst>
          </a:custGeom>
          <a:blipFill rotWithShape="1">
            <a:blip r:embed="rId3">
              <a:alphaModFix amt="60000"/>
            </a:blip>
            <a:stretch>
              <a:fillRect b="0" l="0" r="0" t="0"/>
            </a:stretch>
          </a:blipFill>
          <a:ln>
            <a:noFill/>
          </a:ln>
        </p:spPr>
      </p:sp>
      <p:cxnSp>
        <p:nvCxnSpPr>
          <p:cNvPr id="220" name="Google Shape;220;p15"/>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221" name="Google Shape;221;p15"/>
          <p:cNvSpPr/>
          <p:nvPr/>
        </p:nvSpPr>
        <p:spPr>
          <a:xfrm>
            <a:off x="728753" y="1028700"/>
            <a:ext cx="373100" cy="647335"/>
          </a:xfrm>
          <a:custGeom>
            <a:rect b="b" l="l" r="r" t="t"/>
            <a:pathLst>
              <a:path extrusionOk="0" h="647335" w="373100">
                <a:moveTo>
                  <a:pt x="0" y="0"/>
                </a:moveTo>
                <a:lnTo>
                  <a:pt x="373101" y="0"/>
                </a:lnTo>
                <a:lnTo>
                  <a:pt x="373101" y="647335"/>
                </a:lnTo>
                <a:lnTo>
                  <a:pt x="0" y="647335"/>
                </a:lnTo>
                <a:lnTo>
                  <a:pt x="0" y="0"/>
                </a:lnTo>
                <a:close/>
              </a:path>
            </a:pathLst>
          </a:custGeom>
          <a:blipFill rotWithShape="1">
            <a:blip r:embed="rId4">
              <a:alphaModFix/>
            </a:blip>
            <a:stretch>
              <a:fillRect b="0" l="0" r="0" t="0"/>
            </a:stretch>
          </a:blipFill>
          <a:ln>
            <a:noFill/>
          </a:ln>
        </p:spPr>
      </p:sp>
      <p:sp>
        <p:nvSpPr>
          <p:cNvPr id="222" name="Google Shape;222;p15">
            <a:hlinkClick r:id="rId5"/>
          </p:cNvPr>
          <p:cNvSpPr/>
          <p:nvPr/>
        </p:nvSpPr>
        <p:spPr>
          <a:xfrm>
            <a:off x="-71996" y="2073081"/>
            <a:ext cx="1712369" cy="1429828"/>
          </a:xfrm>
          <a:custGeom>
            <a:rect b="b" l="l" r="r" t="t"/>
            <a:pathLst>
              <a:path extrusionOk="0" h="1429828" w="1712369">
                <a:moveTo>
                  <a:pt x="0" y="0"/>
                </a:moveTo>
                <a:lnTo>
                  <a:pt x="1712369" y="0"/>
                </a:lnTo>
                <a:lnTo>
                  <a:pt x="1712369" y="1429829"/>
                </a:lnTo>
                <a:lnTo>
                  <a:pt x="0" y="1429829"/>
                </a:lnTo>
                <a:lnTo>
                  <a:pt x="0" y="0"/>
                </a:lnTo>
                <a:close/>
              </a:path>
            </a:pathLst>
          </a:custGeom>
          <a:blipFill rotWithShape="1">
            <a:blip r:embed="rId6">
              <a:alphaModFix/>
            </a:blip>
            <a:stretch>
              <a:fillRect b="0" l="0" r="0" t="0"/>
            </a:stretch>
          </a:blipFill>
          <a:ln>
            <a:noFill/>
          </a:ln>
        </p:spPr>
      </p:sp>
      <p:sp>
        <p:nvSpPr>
          <p:cNvPr id="223" name="Google Shape;223;p15">
            <a:hlinkClick r:id="rId7"/>
          </p:cNvPr>
          <p:cNvSpPr/>
          <p:nvPr/>
        </p:nvSpPr>
        <p:spPr>
          <a:xfrm>
            <a:off x="2594437" y="156420"/>
            <a:ext cx="11725228" cy="6985000"/>
          </a:xfrm>
          <a:custGeom>
            <a:rect b="b" l="l" r="r" t="t"/>
            <a:pathLst>
              <a:path extrusionOk="0" h="6985000" w="11725228">
                <a:moveTo>
                  <a:pt x="0" y="0"/>
                </a:moveTo>
                <a:lnTo>
                  <a:pt x="11725229" y="0"/>
                </a:lnTo>
                <a:lnTo>
                  <a:pt x="11725229" y="6985000"/>
                </a:lnTo>
                <a:lnTo>
                  <a:pt x="0" y="6985000"/>
                </a:lnTo>
                <a:lnTo>
                  <a:pt x="0" y="0"/>
                </a:lnTo>
                <a:close/>
              </a:path>
            </a:pathLst>
          </a:custGeom>
          <a:blipFill rotWithShape="1">
            <a:blip r:embed="rId8">
              <a:alphaModFix/>
            </a:blip>
            <a:stretch>
              <a:fillRect b="0" l="0" r="0" t="0"/>
            </a:stretch>
          </a:blipFill>
          <a:ln>
            <a:noFill/>
          </a:ln>
        </p:spPr>
      </p:sp>
      <p:sp>
        <p:nvSpPr>
          <p:cNvPr id="224" name="Google Shape;224;p15"/>
          <p:cNvSpPr/>
          <p:nvPr/>
        </p:nvSpPr>
        <p:spPr>
          <a:xfrm rot="-8657084">
            <a:off x="13608744" y="5629128"/>
            <a:ext cx="3305289" cy="933744"/>
          </a:xfrm>
          <a:custGeom>
            <a:rect b="b" l="l" r="r" t="t"/>
            <a:pathLst>
              <a:path extrusionOk="0" h="933744" w="3305289">
                <a:moveTo>
                  <a:pt x="3305289" y="933744"/>
                </a:moveTo>
                <a:lnTo>
                  <a:pt x="0" y="933744"/>
                </a:lnTo>
                <a:lnTo>
                  <a:pt x="0" y="0"/>
                </a:lnTo>
                <a:lnTo>
                  <a:pt x="3305289" y="0"/>
                </a:lnTo>
                <a:lnTo>
                  <a:pt x="3305289" y="933744"/>
                </a:lnTo>
                <a:close/>
              </a:path>
            </a:pathLst>
          </a:custGeom>
          <a:blipFill rotWithShape="1">
            <a:blip r:embed="rId9">
              <a:alphaModFix/>
            </a:blip>
            <a:stretch>
              <a:fillRect b="0" l="0" r="0" t="0"/>
            </a:stretch>
          </a:blipFill>
          <a:ln>
            <a:noFill/>
          </a:ln>
        </p:spPr>
      </p:sp>
      <p:sp>
        <p:nvSpPr>
          <p:cNvPr id="225" name="Google Shape;225;p15"/>
          <p:cNvSpPr txBox="1"/>
          <p:nvPr/>
        </p:nvSpPr>
        <p:spPr>
          <a:xfrm>
            <a:off x="10796993" y="7334253"/>
            <a:ext cx="7045200" cy="3393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4500">
                <a:solidFill>
                  <a:srgbClr val="7B3911"/>
                </a:solidFill>
                <a:latin typeface="Martel Heavy"/>
                <a:ea typeface="Martel Heavy"/>
                <a:cs typeface="Martel Heavy"/>
                <a:sym typeface="Martel Heavy"/>
              </a:rPr>
              <a:t>kliknite tukaj za ogled videoposnetka debate, ki so ga ustvarili projektni partnerji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7151"/>
        </a:solidFill>
      </p:bgPr>
    </p:bg>
    <p:spTree>
      <p:nvGrpSpPr>
        <p:cNvPr id="229" name="Shape 229"/>
        <p:cNvGrpSpPr/>
        <p:nvPr/>
      </p:nvGrpSpPr>
      <p:grpSpPr>
        <a:xfrm>
          <a:off x="0" y="0"/>
          <a:ext cx="0" cy="0"/>
          <a:chOff x="0" y="0"/>
          <a:chExt cx="0" cy="0"/>
        </a:xfrm>
      </p:grpSpPr>
      <p:sp>
        <p:nvSpPr>
          <p:cNvPr id="230" name="Google Shape;230;p16"/>
          <p:cNvSpPr txBox="1"/>
          <p:nvPr/>
        </p:nvSpPr>
        <p:spPr>
          <a:xfrm>
            <a:off x="2912622" y="894080"/>
            <a:ext cx="13646700" cy="3681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10400">
                <a:solidFill>
                  <a:srgbClr val="F6F6E9"/>
                </a:solidFill>
                <a:latin typeface="Martel Heavy"/>
                <a:ea typeface="Martel Heavy"/>
                <a:cs typeface="Martel Heavy"/>
                <a:sym typeface="Martel Heavy"/>
              </a:rPr>
              <a:t>hvala, ker si se mi danes pridružil!</a:t>
            </a:r>
            <a:endParaRPr/>
          </a:p>
        </p:txBody>
      </p:sp>
      <p:cxnSp>
        <p:nvCxnSpPr>
          <p:cNvPr id="231" name="Google Shape;231;p16"/>
          <p:cNvCxnSpPr/>
          <p:nvPr/>
        </p:nvCxnSpPr>
        <p:spPr>
          <a:xfrm rot="-5400000">
            <a:off x="-3503127" y="5138738"/>
            <a:ext cx="10287000" cy="0"/>
          </a:xfrm>
          <a:prstGeom prst="straightConnector1">
            <a:avLst/>
          </a:prstGeom>
          <a:noFill/>
          <a:ln cap="rnd" cmpd="sng" w="9525">
            <a:solidFill>
              <a:srgbClr val="F6F6E9"/>
            </a:solidFill>
            <a:prstDash val="solid"/>
            <a:round/>
            <a:headEnd len="sm" w="sm" type="none"/>
            <a:tailEnd len="sm" w="sm" type="none"/>
          </a:ln>
        </p:spPr>
      </p:cxnSp>
      <p:sp>
        <p:nvSpPr>
          <p:cNvPr id="232" name="Google Shape;232;p16"/>
          <p:cNvSpPr/>
          <p:nvPr/>
        </p:nvSpPr>
        <p:spPr>
          <a:xfrm>
            <a:off x="668728" y="968493"/>
            <a:ext cx="493152" cy="647335"/>
          </a:xfrm>
          <a:custGeom>
            <a:rect b="b" l="l" r="r" t="t"/>
            <a:pathLst>
              <a:path extrusionOk="0" h="647335" w="493152">
                <a:moveTo>
                  <a:pt x="0" y="0"/>
                </a:moveTo>
                <a:lnTo>
                  <a:pt x="493151" y="0"/>
                </a:lnTo>
                <a:lnTo>
                  <a:pt x="493151" y="647335"/>
                </a:lnTo>
                <a:lnTo>
                  <a:pt x="0" y="647335"/>
                </a:lnTo>
                <a:lnTo>
                  <a:pt x="0" y="0"/>
                </a:lnTo>
                <a:close/>
              </a:path>
            </a:pathLst>
          </a:custGeom>
          <a:blipFill rotWithShape="1">
            <a:blip r:embed="rId3">
              <a:alphaModFix/>
            </a:blip>
            <a:stretch>
              <a:fillRect b="0" l="0" r="0" t="0"/>
            </a:stretch>
          </a:blipFill>
          <a:ln>
            <a:noFill/>
          </a:ln>
        </p:spPr>
      </p:sp>
      <p:sp>
        <p:nvSpPr>
          <p:cNvPr id="233" name="Google Shape;233;p16"/>
          <p:cNvSpPr txBox="1"/>
          <p:nvPr/>
        </p:nvSpPr>
        <p:spPr>
          <a:xfrm>
            <a:off x="2912622" y="6547485"/>
            <a:ext cx="14088000" cy="3231300"/>
          </a:xfrm>
          <a:prstGeom prst="rect">
            <a:avLst/>
          </a:prstGeom>
          <a:noFill/>
          <a:ln>
            <a:noFill/>
          </a:ln>
        </p:spPr>
        <p:txBody>
          <a:bodyPr anchorCtr="0" anchor="t" bIns="0" lIns="0" spcFirstLastPara="1" rIns="0" wrap="square" tIns="0">
            <a:spAutoFit/>
          </a:bodyPr>
          <a:lstStyle/>
          <a:p>
            <a:pPr indent="0" lvl="0" marL="0" marR="0" rtl="0" algn="l">
              <a:lnSpc>
                <a:spcPct val="150023"/>
              </a:lnSpc>
              <a:spcBef>
                <a:spcPts val="0"/>
              </a:spcBef>
              <a:spcAft>
                <a:spcPts val="0"/>
              </a:spcAft>
              <a:buNone/>
            </a:pPr>
            <a:r>
              <a:rPr b="1" lang="en-US" sz="2099">
                <a:solidFill>
                  <a:srgbClr val="FFFFFF"/>
                </a:solidFill>
                <a:latin typeface="Assistant"/>
                <a:ea typeface="Assistant"/>
                <a:cs typeface="Assistant"/>
                <a:sym typeface="Assistant"/>
              </a:rPr>
              <a:t>Agora NextGen je Erasmus+ partnerstvo za projekt YOUTH (2022-2-AT01-KA220-YOU-000099879)</a:t>
            </a:r>
            <a:endParaRPr b="1" sz="2099">
              <a:solidFill>
                <a:srgbClr val="FFFFFF"/>
              </a:solidFill>
              <a:latin typeface="Assistant"/>
              <a:ea typeface="Assistant"/>
              <a:cs typeface="Assistant"/>
              <a:sym typeface="Assistant"/>
            </a:endParaRPr>
          </a:p>
          <a:p>
            <a:pPr indent="0" lvl="0" marL="0" marR="0" rtl="0" algn="l">
              <a:lnSpc>
                <a:spcPct val="150023"/>
              </a:lnSpc>
              <a:spcBef>
                <a:spcPts val="0"/>
              </a:spcBef>
              <a:spcAft>
                <a:spcPts val="0"/>
              </a:spcAft>
              <a:buNone/>
            </a:pPr>
            <a:r>
              <a:rPr b="1" lang="en-US" sz="2099">
                <a:solidFill>
                  <a:srgbClr val="FFFFFF"/>
                </a:solidFill>
                <a:latin typeface="Assistant"/>
                <a:ea typeface="Assistant"/>
                <a:cs typeface="Assistant"/>
                <a:sym typeface="Assistant"/>
              </a:rPr>
              <a:t>Za več informacij obiščite spletno stran projekta: https://www.agoranx.eu/en</a:t>
            </a:r>
            <a:endParaRPr b="1" sz="2099">
              <a:solidFill>
                <a:srgbClr val="FFFFFF"/>
              </a:solidFill>
              <a:latin typeface="Assistant"/>
              <a:ea typeface="Assistant"/>
              <a:cs typeface="Assistant"/>
              <a:sym typeface="Assistant"/>
            </a:endParaRPr>
          </a:p>
          <a:p>
            <a:pPr indent="0" lvl="0" marL="0" marR="0" rtl="0" algn="l">
              <a:lnSpc>
                <a:spcPct val="150023"/>
              </a:lnSpc>
              <a:spcBef>
                <a:spcPts val="0"/>
              </a:spcBef>
              <a:spcAft>
                <a:spcPts val="0"/>
              </a:spcAft>
              <a:buNone/>
            </a:pPr>
            <a:r>
              <a:rPr b="1" lang="en-US" sz="2099">
                <a:solidFill>
                  <a:srgbClr val="FFFFFF"/>
                </a:solidFill>
                <a:latin typeface="Assistant"/>
                <a:ea typeface="Assistant"/>
                <a:cs typeface="Assistant"/>
                <a:sym typeface="Assistant"/>
              </a:rPr>
              <a:t> </a:t>
            </a:r>
            <a:endParaRPr b="1" sz="2099">
              <a:solidFill>
                <a:srgbClr val="FFFFFF"/>
              </a:solidFill>
              <a:latin typeface="Assistant"/>
              <a:ea typeface="Assistant"/>
              <a:cs typeface="Assistant"/>
              <a:sym typeface="Assistant"/>
            </a:endParaRPr>
          </a:p>
          <a:p>
            <a:pPr indent="0" lvl="0" marL="0" marR="0" rtl="0" algn="l">
              <a:lnSpc>
                <a:spcPct val="150023"/>
              </a:lnSpc>
              <a:spcBef>
                <a:spcPts val="0"/>
              </a:spcBef>
              <a:spcAft>
                <a:spcPts val="0"/>
              </a:spcAft>
              <a:buNone/>
            </a:pPr>
            <a:r>
              <a:rPr b="1" lang="en-US" sz="2099">
                <a:solidFill>
                  <a:srgbClr val="FFFFFF"/>
                </a:solidFill>
                <a:latin typeface="Assistant"/>
                <a:ea typeface="Assistant"/>
                <a:cs typeface="Assistant"/>
                <a:sym typeface="Assistant"/>
              </a:rPr>
              <a:t>Izjava o omejeni odgovornosti:</a:t>
            </a:r>
            <a:endParaRPr b="1" sz="2099">
              <a:solidFill>
                <a:srgbClr val="FFFFFF"/>
              </a:solidFill>
              <a:latin typeface="Assistant"/>
              <a:ea typeface="Assistant"/>
              <a:cs typeface="Assistant"/>
              <a:sym typeface="Assistant"/>
            </a:endParaRPr>
          </a:p>
          <a:p>
            <a:pPr indent="0" lvl="0" marL="0" marR="0" rtl="0" algn="l">
              <a:lnSpc>
                <a:spcPct val="150023"/>
              </a:lnSpc>
              <a:spcBef>
                <a:spcPts val="0"/>
              </a:spcBef>
              <a:spcAft>
                <a:spcPts val="0"/>
              </a:spcAft>
              <a:buNone/>
            </a:pPr>
            <a:r>
              <a:rPr lang="en-US" sz="2099">
                <a:solidFill>
                  <a:srgbClr val="FFFFFF"/>
                </a:solidFill>
                <a:latin typeface="Assistant"/>
                <a:ea typeface="Assistant"/>
                <a:cs typeface="Assistant"/>
                <a:sym typeface="Assistant"/>
              </a:rPr>
              <a:t>Financira Evropska unija. Vendar pa so izražena stališča in mnenja izključno stališča avtorja(-jev) in ne odražajo nujno stališč in mnenj Evropske unije ali Evropske izvajalske agencije za izobraževanje in kulturo (EACEA). Evropska unija in EACEA zanje nista odgovorni.</a:t>
            </a:r>
            <a:endParaRPr sz="2099">
              <a:solidFill>
                <a:srgbClr val="FFFFFF"/>
              </a:solidFill>
              <a:latin typeface="Assistant"/>
              <a:ea typeface="Assistant"/>
              <a:cs typeface="Assistant"/>
              <a:sym typeface="Assistan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E9"/>
        </a:solidFill>
      </p:bgPr>
    </p:bg>
    <p:spTree>
      <p:nvGrpSpPr>
        <p:cNvPr id="93" name="Shape 93"/>
        <p:cNvGrpSpPr/>
        <p:nvPr/>
      </p:nvGrpSpPr>
      <p:grpSpPr>
        <a:xfrm>
          <a:off x="0" y="0"/>
          <a:ext cx="0" cy="0"/>
          <a:chOff x="0" y="0"/>
          <a:chExt cx="0" cy="0"/>
        </a:xfrm>
      </p:grpSpPr>
      <p:sp>
        <p:nvSpPr>
          <p:cNvPr id="94" name="Google Shape;94;p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0000"/>
            </a:blip>
            <a:stretch>
              <a:fillRect b="-9219" l="0" r="0" t="-9220"/>
            </a:stretch>
          </a:blipFill>
          <a:ln>
            <a:noFill/>
          </a:ln>
        </p:spPr>
      </p:sp>
      <p:cxnSp>
        <p:nvCxnSpPr>
          <p:cNvPr id="95" name="Google Shape;95;p2"/>
          <p:cNvCxnSpPr/>
          <p:nvPr/>
        </p:nvCxnSpPr>
        <p:spPr>
          <a:xfrm rot="-5400000">
            <a:off x="-3503127" y="5138738"/>
            <a:ext cx="10287000" cy="0"/>
          </a:xfrm>
          <a:prstGeom prst="straightConnector1">
            <a:avLst/>
          </a:prstGeom>
          <a:noFill/>
          <a:ln cap="rnd" cmpd="sng" w="9525">
            <a:solidFill>
              <a:srgbClr val="DC661F"/>
            </a:solidFill>
            <a:prstDash val="solid"/>
            <a:round/>
            <a:headEnd len="sm" w="sm" type="none"/>
            <a:tailEnd len="sm" w="sm" type="none"/>
          </a:ln>
        </p:spPr>
      </p:cxnSp>
      <p:sp>
        <p:nvSpPr>
          <p:cNvPr id="96" name="Google Shape;96;p2"/>
          <p:cNvSpPr/>
          <p:nvPr/>
        </p:nvSpPr>
        <p:spPr>
          <a:xfrm>
            <a:off x="2120995" y="2058408"/>
            <a:ext cx="5884813" cy="6170184"/>
          </a:xfrm>
          <a:custGeom>
            <a:rect b="b" l="l" r="r" t="t"/>
            <a:pathLst>
              <a:path extrusionOk="0" h="6170184" w="5884813">
                <a:moveTo>
                  <a:pt x="0" y="0"/>
                </a:moveTo>
                <a:lnTo>
                  <a:pt x="5884813" y="0"/>
                </a:lnTo>
                <a:lnTo>
                  <a:pt x="5884813" y="6170184"/>
                </a:lnTo>
                <a:lnTo>
                  <a:pt x="0" y="6170184"/>
                </a:lnTo>
                <a:lnTo>
                  <a:pt x="0" y="0"/>
                </a:lnTo>
                <a:close/>
              </a:path>
            </a:pathLst>
          </a:custGeom>
          <a:blipFill rotWithShape="1">
            <a:blip r:embed="rId4">
              <a:alphaModFix/>
            </a:blip>
            <a:stretch>
              <a:fillRect b="0" l="0" r="0" t="0"/>
            </a:stretch>
          </a:blipFill>
          <a:ln>
            <a:noFill/>
          </a:ln>
        </p:spPr>
      </p:sp>
      <p:sp>
        <p:nvSpPr>
          <p:cNvPr id="97" name="Google Shape;97;p2"/>
          <p:cNvSpPr txBox="1"/>
          <p:nvPr/>
        </p:nvSpPr>
        <p:spPr>
          <a:xfrm>
            <a:off x="8481667" y="5491162"/>
            <a:ext cx="8708400" cy="3925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7B3911"/>
                </a:solidFill>
                <a:latin typeface="Assistant"/>
                <a:ea typeface="Assistant"/>
                <a:cs typeface="Assistant"/>
                <a:sym typeface="Assistant"/>
              </a:rPr>
              <a:t>Pripravite različne točke, ki bodo spodbujale razmišljanje in bodo pritegnile udeležence panela in občinstvo - Tukaj je nekaj primerov:</a:t>
            </a:r>
            <a:endParaRPr sz="3000">
              <a:solidFill>
                <a:srgbClr val="7B3911"/>
              </a:solidFill>
              <a:latin typeface="Assistant"/>
              <a:ea typeface="Assistant"/>
              <a:cs typeface="Assistant"/>
              <a:sym typeface="Assistant"/>
            </a:endParaRPr>
          </a:p>
          <a:p>
            <a:pPr indent="-323850" lvl="1" marL="647700" marR="0" rtl="0" algn="l">
              <a:lnSpc>
                <a:spcPct val="150000"/>
              </a:lnSpc>
              <a:spcBef>
                <a:spcPts val="0"/>
              </a:spcBef>
              <a:spcAft>
                <a:spcPts val="0"/>
              </a:spcAft>
              <a:buClr>
                <a:srgbClr val="7B3911"/>
              </a:buClr>
              <a:buSzPts val="3000"/>
              <a:buFont typeface="Arial"/>
              <a:buChar char="•"/>
            </a:pPr>
            <a:r>
              <a:rPr lang="en-US" sz="3000">
                <a:solidFill>
                  <a:srgbClr val="7B3911"/>
                </a:solidFill>
                <a:latin typeface="Assistant"/>
                <a:ea typeface="Assistant"/>
                <a:cs typeface="Assistant"/>
                <a:sym typeface="Assistant"/>
              </a:rPr>
              <a:t>Ananas na pici?</a:t>
            </a:r>
            <a:endParaRPr sz="3000">
              <a:solidFill>
                <a:srgbClr val="7B3911"/>
              </a:solidFill>
              <a:latin typeface="Assistant"/>
              <a:ea typeface="Assistant"/>
              <a:cs typeface="Assistant"/>
              <a:sym typeface="Assistant"/>
            </a:endParaRPr>
          </a:p>
          <a:p>
            <a:pPr indent="-323850" lvl="1" marL="647700" marR="0" rtl="0" algn="l">
              <a:lnSpc>
                <a:spcPct val="150000"/>
              </a:lnSpc>
              <a:spcBef>
                <a:spcPts val="0"/>
              </a:spcBef>
              <a:spcAft>
                <a:spcPts val="0"/>
              </a:spcAft>
              <a:buClr>
                <a:srgbClr val="7B3911"/>
              </a:buClr>
              <a:buSzPts val="3000"/>
              <a:buFont typeface="Arial"/>
              <a:buChar char="•"/>
            </a:pPr>
            <a:r>
              <a:rPr lang="en-US" sz="3000">
                <a:solidFill>
                  <a:srgbClr val="7B3911"/>
                </a:solidFill>
                <a:latin typeface="Assistant"/>
                <a:ea typeface="Assistant"/>
                <a:cs typeface="Assistant"/>
                <a:sym typeface="Assistant"/>
              </a:rPr>
              <a:t>Ali je hot dog sendvič?</a:t>
            </a:r>
            <a:endParaRPr sz="3000">
              <a:solidFill>
                <a:srgbClr val="7B3911"/>
              </a:solidFill>
              <a:latin typeface="Assistant"/>
              <a:ea typeface="Assistant"/>
              <a:cs typeface="Assistant"/>
              <a:sym typeface="Assistant"/>
            </a:endParaRPr>
          </a:p>
          <a:p>
            <a:pPr indent="-323850" lvl="1" marL="647700" marR="0" rtl="0" algn="l">
              <a:lnSpc>
                <a:spcPct val="150000"/>
              </a:lnSpc>
              <a:spcBef>
                <a:spcPts val="0"/>
              </a:spcBef>
              <a:spcAft>
                <a:spcPts val="0"/>
              </a:spcAft>
              <a:buClr>
                <a:srgbClr val="7B3911"/>
              </a:buClr>
              <a:buSzPts val="3000"/>
              <a:buFont typeface="Arial"/>
              <a:buChar char="•"/>
            </a:pPr>
            <a:r>
              <a:rPr lang="en-US" sz="3000">
                <a:solidFill>
                  <a:srgbClr val="7B3911"/>
                </a:solidFill>
                <a:latin typeface="Assistant"/>
                <a:ea typeface="Assistant"/>
                <a:cs typeface="Assistant"/>
                <a:sym typeface="Assistant"/>
              </a:rPr>
              <a:t>Mačke vs. psi</a:t>
            </a:r>
            <a:endParaRPr sz="3000">
              <a:solidFill>
                <a:srgbClr val="7B3911"/>
              </a:solidFill>
              <a:latin typeface="Assistant"/>
              <a:ea typeface="Assistant"/>
              <a:cs typeface="Assistant"/>
              <a:sym typeface="Assistant"/>
            </a:endParaRPr>
          </a:p>
        </p:txBody>
      </p:sp>
      <p:sp>
        <p:nvSpPr>
          <p:cNvPr id="98" name="Google Shape;98;p2"/>
          <p:cNvSpPr txBox="1"/>
          <p:nvPr/>
        </p:nvSpPr>
        <p:spPr>
          <a:xfrm>
            <a:off x="8551354" y="731838"/>
            <a:ext cx="8707800" cy="3879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7000">
                <a:solidFill>
                  <a:srgbClr val="7B3911"/>
                </a:solidFill>
                <a:latin typeface="Martel Heavy"/>
                <a:ea typeface="Martel Heavy"/>
                <a:cs typeface="Martel Heavy"/>
                <a:sym typeface="Martel Heavy"/>
              </a:rPr>
              <a:t>Izberite kontroverzno, a nežaljivo temo</a:t>
            </a:r>
            <a:endParaRPr/>
          </a:p>
        </p:txBody>
      </p:sp>
      <p:sp>
        <p:nvSpPr>
          <p:cNvPr id="99" name="Google Shape;99;p2"/>
          <p:cNvSpPr/>
          <p:nvPr/>
        </p:nvSpPr>
        <p:spPr>
          <a:xfrm>
            <a:off x="564375" y="1107176"/>
            <a:ext cx="621270" cy="448444"/>
          </a:xfrm>
          <a:custGeom>
            <a:rect b="b" l="l" r="r" t="t"/>
            <a:pathLst>
              <a:path extrusionOk="0" h="448444" w="621270">
                <a:moveTo>
                  <a:pt x="0" y="0"/>
                </a:moveTo>
                <a:lnTo>
                  <a:pt x="621270" y="0"/>
                </a:lnTo>
                <a:lnTo>
                  <a:pt x="621270" y="448444"/>
                </a:lnTo>
                <a:lnTo>
                  <a:pt x="0" y="44844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A327"/>
        </a:solidFill>
      </p:bgPr>
    </p:bg>
    <p:spTree>
      <p:nvGrpSpPr>
        <p:cNvPr id="103" name="Shape 103"/>
        <p:cNvGrpSpPr/>
        <p:nvPr/>
      </p:nvGrpSpPr>
      <p:grpSpPr>
        <a:xfrm>
          <a:off x="0" y="0"/>
          <a:ext cx="0" cy="0"/>
          <a:chOff x="0" y="0"/>
          <a:chExt cx="0" cy="0"/>
        </a:xfrm>
      </p:grpSpPr>
      <p:sp>
        <p:nvSpPr>
          <p:cNvPr id="104" name="Google Shape;104;p3"/>
          <p:cNvSpPr/>
          <p:nvPr/>
        </p:nvSpPr>
        <p:spPr>
          <a:xfrm>
            <a:off x="1640373" y="0"/>
            <a:ext cx="16647627" cy="10287000"/>
          </a:xfrm>
          <a:custGeom>
            <a:rect b="b" l="l" r="r" t="t"/>
            <a:pathLst>
              <a:path extrusionOk="0" h="10287000" w="16647627">
                <a:moveTo>
                  <a:pt x="0" y="0"/>
                </a:moveTo>
                <a:lnTo>
                  <a:pt x="16647627" y="0"/>
                </a:lnTo>
                <a:lnTo>
                  <a:pt x="16647627" y="10287000"/>
                </a:lnTo>
                <a:lnTo>
                  <a:pt x="0" y="10287000"/>
                </a:lnTo>
                <a:lnTo>
                  <a:pt x="0" y="0"/>
                </a:lnTo>
                <a:close/>
              </a:path>
            </a:pathLst>
          </a:custGeom>
          <a:blipFill rotWithShape="1">
            <a:blip r:embed="rId3">
              <a:alphaModFix amt="9999"/>
            </a:blip>
            <a:stretch>
              <a:fillRect b="0" l="-1312" r="-8539" t="0"/>
            </a:stretch>
          </a:blipFill>
          <a:ln>
            <a:noFill/>
          </a:ln>
        </p:spPr>
      </p:sp>
      <p:cxnSp>
        <p:nvCxnSpPr>
          <p:cNvPr id="105" name="Google Shape;105;p3"/>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106" name="Google Shape;106;p3"/>
          <p:cNvSpPr txBox="1"/>
          <p:nvPr/>
        </p:nvSpPr>
        <p:spPr>
          <a:xfrm>
            <a:off x="4228283" y="962025"/>
            <a:ext cx="12609900" cy="24078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6801">
                <a:solidFill>
                  <a:srgbClr val="7B3911"/>
                </a:solidFill>
                <a:latin typeface="Martel Heavy"/>
                <a:ea typeface="Martel Heavy"/>
                <a:cs typeface="Martel Heavy"/>
                <a:sym typeface="Martel Heavy"/>
              </a:rPr>
              <a:t>izogibajte se temam, ki so preveč enostranske</a:t>
            </a:r>
            <a:endParaRPr/>
          </a:p>
        </p:txBody>
      </p:sp>
      <p:sp>
        <p:nvSpPr>
          <p:cNvPr id="107" name="Google Shape;107;p3"/>
          <p:cNvSpPr txBox="1"/>
          <p:nvPr/>
        </p:nvSpPr>
        <p:spPr>
          <a:xfrm>
            <a:off x="4228283" y="4027487"/>
            <a:ext cx="10894200" cy="58170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499">
                <a:solidFill>
                  <a:srgbClr val="7B3911"/>
                </a:solidFill>
                <a:latin typeface="Assistant"/>
                <a:ea typeface="Assistant"/>
                <a:cs typeface="Assistant"/>
                <a:sym typeface="Assistant"/>
              </a:rPr>
              <a:t>Ohranite fokus in zanimanje za razpravo, poskrbite, da tema, ki ste jo izbrali, ni očitno enostranska.</a:t>
            </a:r>
            <a:endParaRPr sz="3499">
              <a:solidFill>
                <a:srgbClr val="7B3911"/>
              </a:solidFill>
              <a:latin typeface="Assistant"/>
              <a:ea typeface="Assistant"/>
              <a:cs typeface="Assistant"/>
              <a:sym typeface="Assistant"/>
            </a:endParaRPr>
          </a:p>
          <a:p>
            <a:pPr indent="0" lvl="0" marL="0" marR="0" rtl="0" algn="l">
              <a:lnSpc>
                <a:spcPct val="140011"/>
              </a:lnSpc>
              <a:spcBef>
                <a:spcPts val="0"/>
              </a:spcBef>
              <a:spcAft>
                <a:spcPts val="0"/>
              </a:spcAft>
              <a:buNone/>
            </a:pPr>
            <a:r>
              <a:rPr lang="en-US" sz="3499">
                <a:solidFill>
                  <a:srgbClr val="7B3911"/>
                </a:solidFill>
                <a:latin typeface="Assistant"/>
                <a:ea typeface="Assistant"/>
                <a:cs typeface="Assistant"/>
                <a:sym typeface="Assistant"/>
              </a:rPr>
              <a:t>Primeri, ki se jim je dobro izogniti:</a:t>
            </a:r>
            <a:endParaRPr sz="3499">
              <a:solidFill>
                <a:srgbClr val="7B3911"/>
              </a:solidFill>
              <a:latin typeface="Assistant"/>
              <a:ea typeface="Assistant"/>
              <a:cs typeface="Assistant"/>
              <a:sym typeface="Assistant"/>
            </a:endParaRPr>
          </a:p>
          <a:p>
            <a:pPr indent="-377823" lvl="1" marL="755648" marR="0" rtl="0" algn="l">
              <a:lnSpc>
                <a:spcPct val="140011"/>
              </a:lnSpc>
              <a:spcBef>
                <a:spcPts val="0"/>
              </a:spcBef>
              <a:spcAft>
                <a:spcPts val="0"/>
              </a:spcAft>
              <a:buClr>
                <a:srgbClr val="7B3911"/>
              </a:buClr>
              <a:buSzPts val="3499"/>
              <a:buFont typeface="Arial"/>
              <a:buChar char="•"/>
            </a:pPr>
            <a:r>
              <a:rPr lang="en-US" sz="3499">
                <a:solidFill>
                  <a:srgbClr val="7B3911"/>
                </a:solidFill>
                <a:latin typeface="Assistant"/>
                <a:ea typeface="Assistant"/>
                <a:cs typeface="Assistant"/>
                <a:sym typeface="Assistant"/>
              </a:rPr>
              <a:t>Kapitalizem je dober gospodarski in politični sistem</a:t>
            </a:r>
            <a:endParaRPr sz="3499">
              <a:solidFill>
                <a:srgbClr val="7B3911"/>
              </a:solidFill>
              <a:latin typeface="Assistant"/>
              <a:ea typeface="Assistant"/>
              <a:cs typeface="Assistant"/>
              <a:sym typeface="Assistant"/>
            </a:endParaRPr>
          </a:p>
          <a:p>
            <a:pPr indent="-377823" lvl="1" marL="755648" marR="0" rtl="0" algn="l">
              <a:lnSpc>
                <a:spcPct val="140011"/>
              </a:lnSpc>
              <a:spcBef>
                <a:spcPts val="0"/>
              </a:spcBef>
              <a:spcAft>
                <a:spcPts val="0"/>
              </a:spcAft>
              <a:buClr>
                <a:srgbClr val="7B3911"/>
              </a:buClr>
              <a:buSzPts val="3499"/>
              <a:buFont typeface="Arial"/>
              <a:buChar char="•"/>
            </a:pPr>
            <a:r>
              <a:rPr lang="en-US" sz="3499">
                <a:solidFill>
                  <a:srgbClr val="7B3911"/>
                </a:solidFill>
                <a:latin typeface="Assistant"/>
                <a:ea typeface="Assistant"/>
                <a:cs typeface="Assistant"/>
                <a:sym typeface="Assistant"/>
              </a:rPr>
              <a:t>Umetnost umetne inteligence je boljša od umetnosti, ki jo je ustvaril človek.</a:t>
            </a:r>
            <a:endParaRPr sz="3499">
              <a:solidFill>
                <a:srgbClr val="7B3911"/>
              </a:solidFill>
              <a:latin typeface="Assistant"/>
              <a:ea typeface="Assistant"/>
              <a:cs typeface="Assistant"/>
              <a:sym typeface="Assistant"/>
            </a:endParaRPr>
          </a:p>
          <a:p>
            <a:pPr indent="-377823" lvl="1" marL="755649" marR="0" rtl="0" algn="l">
              <a:lnSpc>
                <a:spcPct val="140011"/>
              </a:lnSpc>
              <a:spcBef>
                <a:spcPts val="0"/>
              </a:spcBef>
              <a:spcAft>
                <a:spcPts val="0"/>
              </a:spcAft>
              <a:buClr>
                <a:srgbClr val="7B3911"/>
              </a:buClr>
              <a:buSzPts val="3499"/>
              <a:buFont typeface="Arial"/>
              <a:buChar char="•"/>
            </a:pPr>
            <a:r>
              <a:rPr lang="en-US" sz="3499">
                <a:solidFill>
                  <a:srgbClr val="7B3911"/>
                </a:solidFill>
                <a:latin typeface="Assistant"/>
                <a:ea typeface="Assistant"/>
                <a:cs typeface="Assistant"/>
                <a:sym typeface="Assistant"/>
              </a:rPr>
              <a:t>Je Elon Musk izboljšal Twitter?</a:t>
            </a:r>
            <a:endParaRPr sz="3499">
              <a:solidFill>
                <a:srgbClr val="7B3911"/>
              </a:solidFill>
              <a:latin typeface="Assistant"/>
              <a:ea typeface="Assistant"/>
              <a:cs typeface="Assistant"/>
              <a:sym typeface="Assistant"/>
            </a:endParaRPr>
          </a:p>
          <a:p>
            <a:pPr indent="0" lvl="0" marL="0" marR="0" rtl="0" algn="l">
              <a:lnSpc>
                <a:spcPct val="140011"/>
              </a:lnSpc>
              <a:spcBef>
                <a:spcPts val="0"/>
              </a:spcBef>
              <a:spcAft>
                <a:spcPts val="0"/>
              </a:spcAft>
              <a:buNone/>
            </a:pPr>
            <a:r>
              <a:t/>
            </a:r>
            <a:endParaRPr b="0" i="0" sz="3499" u="none" cap="none" strike="noStrike">
              <a:solidFill>
                <a:srgbClr val="7B3911"/>
              </a:solidFill>
              <a:latin typeface="Assistant"/>
              <a:ea typeface="Assistant"/>
              <a:cs typeface="Assistant"/>
              <a:sym typeface="Assistant"/>
            </a:endParaRPr>
          </a:p>
        </p:txBody>
      </p:sp>
      <p:sp>
        <p:nvSpPr>
          <p:cNvPr id="108" name="Google Shape;108;p3"/>
          <p:cNvSpPr/>
          <p:nvPr/>
        </p:nvSpPr>
        <p:spPr>
          <a:xfrm>
            <a:off x="785837" y="968493"/>
            <a:ext cx="258934" cy="647335"/>
          </a:xfrm>
          <a:custGeom>
            <a:rect b="b" l="l" r="r" t="t"/>
            <a:pathLst>
              <a:path extrusionOk="0" h="647335" w="258934">
                <a:moveTo>
                  <a:pt x="0" y="0"/>
                </a:moveTo>
                <a:lnTo>
                  <a:pt x="258934" y="0"/>
                </a:lnTo>
                <a:lnTo>
                  <a:pt x="258934" y="647335"/>
                </a:lnTo>
                <a:lnTo>
                  <a:pt x="0" y="647335"/>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E9"/>
        </a:solidFill>
      </p:bgPr>
    </p:bg>
    <p:spTree>
      <p:nvGrpSpPr>
        <p:cNvPr id="112" name="Shape 112"/>
        <p:cNvGrpSpPr/>
        <p:nvPr/>
      </p:nvGrpSpPr>
      <p:grpSpPr>
        <a:xfrm>
          <a:off x="0" y="0"/>
          <a:ext cx="0" cy="0"/>
          <a:chOff x="0" y="0"/>
          <a:chExt cx="0" cy="0"/>
        </a:xfrm>
      </p:grpSpPr>
      <p:sp>
        <p:nvSpPr>
          <p:cNvPr id="113" name="Google Shape;113;p4"/>
          <p:cNvSpPr/>
          <p:nvPr/>
        </p:nvSpPr>
        <p:spPr>
          <a:xfrm>
            <a:off x="0" y="0"/>
            <a:ext cx="18288000" cy="12192000"/>
          </a:xfrm>
          <a:custGeom>
            <a:rect b="b" l="l" r="r" t="t"/>
            <a:pathLst>
              <a:path extrusionOk="0" h="12192000" w="18288000">
                <a:moveTo>
                  <a:pt x="0" y="0"/>
                </a:moveTo>
                <a:lnTo>
                  <a:pt x="18288000" y="0"/>
                </a:lnTo>
                <a:lnTo>
                  <a:pt x="18288000" y="12192000"/>
                </a:lnTo>
                <a:lnTo>
                  <a:pt x="0" y="12192000"/>
                </a:lnTo>
                <a:lnTo>
                  <a:pt x="0" y="0"/>
                </a:lnTo>
                <a:close/>
              </a:path>
            </a:pathLst>
          </a:custGeom>
          <a:blipFill rotWithShape="1">
            <a:blip r:embed="rId3">
              <a:alphaModFix amt="60000"/>
            </a:blip>
            <a:stretch>
              <a:fillRect b="0" l="0" r="0" t="0"/>
            </a:stretch>
          </a:blipFill>
          <a:ln>
            <a:noFill/>
          </a:ln>
        </p:spPr>
      </p:sp>
      <p:sp>
        <p:nvSpPr>
          <p:cNvPr id="114" name="Google Shape;114;p4"/>
          <p:cNvSpPr/>
          <p:nvPr/>
        </p:nvSpPr>
        <p:spPr>
          <a:xfrm>
            <a:off x="644962" y="1028700"/>
            <a:ext cx="540683" cy="526920"/>
          </a:xfrm>
          <a:custGeom>
            <a:rect b="b" l="l" r="r" t="t"/>
            <a:pathLst>
              <a:path extrusionOk="0" h="526920" w="540683">
                <a:moveTo>
                  <a:pt x="0" y="0"/>
                </a:moveTo>
                <a:lnTo>
                  <a:pt x="540683" y="0"/>
                </a:lnTo>
                <a:lnTo>
                  <a:pt x="540683" y="526920"/>
                </a:lnTo>
                <a:lnTo>
                  <a:pt x="0" y="526920"/>
                </a:lnTo>
                <a:lnTo>
                  <a:pt x="0" y="0"/>
                </a:lnTo>
                <a:close/>
              </a:path>
            </a:pathLst>
          </a:custGeom>
          <a:blipFill rotWithShape="1">
            <a:blip r:embed="rId4">
              <a:alphaModFix/>
            </a:blip>
            <a:stretch>
              <a:fillRect b="0" l="0" r="0" t="0"/>
            </a:stretch>
          </a:blipFill>
          <a:ln>
            <a:noFill/>
          </a:ln>
        </p:spPr>
      </p:sp>
      <p:cxnSp>
        <p:nvCxnSpPr>
          <p:cNvPr id="115" name="Google Shape;115;p4"/>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116" name="Google Shape;116;p4"/>
          <p:cNvSpPr/>
          <p:nvPr/>
        </p:nvSpPr>
        <p:spPr>
          <a:xfrm>
            <a:off x="6753161" y="4191476"/>
            <a:ext cx="4839056" cy="5281371"/>
          </a:xfrm>
          <a:custGeom>
            <a:rect b="b" l="l" r="r" t="t"/>
            <a:pathLst>
              <a:path extrusionOk="0" h="5281371" w="4839056">
                <a:moveTo>
                  <a:pt x="0" y="0"/>
                </a:moveTo>
                <a:lnTo>
                  <a:pt x="4839056" y="0"/>
                </a:lnTo>
                <a:lnTo>
                  <a:pt x="4839056" y="5281371"/>
                </a:lnTo>
                <a:lnTo>
                  <a:pt x="0" y="5281371"/>
                </a:lnTo>
                <a:lnTo>
                  <a:pt x="0" y="0"/>
                </a:lnTo>
                <a:close/>
              </a:path>
            </a:pathLst>
          </a:custGeom>
          <a:blipFill rotWithShape="1">
            <a:blip r:embed="rId5">
              <a:alphaModFix/>
            </a:blip>
            <a:stretch>
              <a:fillRect b="0" l="0" r="0" t="0"/>
            </a:stretch>
          </a:blipFill>
          <a:ln>
            <a:noFill/>
          </a:ln>
        </p:spPr>
      </p:sp>
      <p:sp>
        <p:nvSpPr>
          <p:cNvPr id="117" name="Google Shape;117;p4"/>
          <p:cNvSpPr txBox="1"/>
          <p:nvPr/>
        </p:nvSpPr>
        <p:spPr>
          <a:xfrm>
            <a:off x="2353740" y="1488945"/>
            <a:ext cx="8798700" cy="3590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6480">
                <a:solidFill>
                  <a:srgbClr val="1D7151"/>
                </a:solidFill>
                <a:latin typeface="Martel Heavy"/>
                <a:ea typeface="Martel Heavy"/>
                <a:cs typeface="Martel Heavy"/>
                <a:sym typeface="Martel Heavy"/>
              </a:rPr>
              <a:t>Zelo pomembno - določite obliko razprave</a:t>
            </a:r>
            <a:endParaRPr/>
          </a:p>
        </p:txBody>
      </p:sp>
      <p:sp>
        <p:nvSpPr>
          <p:cNvPr id="118" name="Google Shape;118;p4"/>
          <p:cNvSpPr txBox="1"/>
          <p:nvPr/>
        </p:nvSpPr>
        <p:spPr>
          <a:xfrm>
            <a:off x="11857433" y="1676400"/>
            <a:ext cx="5372100" cy="6695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7B3911"/>
                </a:solidFill>
                <a:latin typeface="Assistant"/>
                <a:ea typeface="Assistant"/>
                <a:cs typeface="Assistant"/>
                <a:sym typeface="Assistant"/>
              </a:rPr>
              <a:t>Izberite, ali želite formalno ali neformalno razpravo. Obstaja veliko možnosti, vsaka s svojim nizom pravil, ki se razlikujejo po prilagodljivosti.</a:t>
            </a:r>
            <a:endParaRPr sz="3000">
              <a:solidFill>
                <a:srgbClr val="7B3911"/>
              </a:solidFill>
              <a:latin typeface="Assistant"/>
              <a:ea typeface="Assistant"/>
              <a:cs typeface="Assistant"/>
              <a:sym typeface="Assistant"/>
            </a:endParaRPr>
          </a:p>
          <a:p>
            <a:pPr indent="0" lvl="0" marL="0" marR="0" rtl="0" algn="l">
              <a:lnSpc>
                <a:spcPct val="150000"/>
              </a:lnSpc>
              <a:spcBef>
                <a:spcPts val="0"/>
              </a:spcBef>
              <a:spcAft>
                <a:spcPts val="0"/>
              </a:spcAft>
              <a:buNone/>
            </a:pPr>
            <a:r>
              <a:t/>
            </a:r>
            <a:endParaRPr sz="3000">
              <a:solidFill>
                <a:srgbClr val="7B3911"/>
              </a:solidFill>
              <a:latin typeface="Assistant"/>
              <a:ea typeface="Assistant"/>
              <a:cs typeface="Assistant"/>
              <a:sym typeface="Assistant"/>
            </a:endParaRPr>
          </a:p>
          <a:p>
            <a:pPr indent="0" lvl="0" marL="0" marR="0" rtl="0" algn="l">
              <a:lnSpc>
                <a:spcPct val="150000"/>
              </a:lnSpc>
              <a:spcBef>
                <a:spcPts val="0"/>
              </a:spcBef>
              <a:spcAft>
                <a:spcPts val="0"/>
              </a:spcAft>
              <a:buNone/>
            </a:pPr>
            <a:r>
              <a:rPr lang="en-US" sz="3000">
                <a:solidFill>
                  <a:srgbClr val="7B3911"/>
                </a:solidFill>
                <a:latin typeface="Assistant"/>
                <a:ea typeface="Assistant"/>
                <a:cs typeface="Assistant"/>
                <a:sym typeface="Assistant"/>
              </a:rPr>
              <a:t>npr. timska politična debata, debata v stilu javnega foruma, debata v stilu Oxforda in druge.</a:t>
            </a:r>
            <a:endParaRPr sz="3000">
              <a:solidFill>
                <a:srgbClr val="7B3911"/>
              </a:solidFill>
              <a:latin typeface="Assistant"/>
              <a:ea typeface="Assistant"/>
              <a:cs typeface="Assistant"/>
              <a:sym typeface="Assistant"/>
            </a:endParaRPr>
          </a:p>
          <a:p>
            <a:pPr indent="0" lvl="0" marL="0" marR="0" rtl="0" algn="l">
              <a:lnSpc>
                <a:spcPct val="150000"/>
              </a:lnSpc>
              <a:spcBef>
                <a:spcPts val="0"/>
              </a:spcBef>
              <a:spcAft>
                <a:spcPts val="0"/>
              </a:spcAft>
              <a:buNone/>
            </a:pPr>
            <a:r>
              <a:t/>
            </a:r>
            <a:endParaRPr b="0" i="0" sz="3000" u="none" cap="none" strike="noStrike">
              <a:solidFill>
                <a:srgbClr val="7B3911"/>
              </a:solidFill>
              <a:latin typeface="Assistant"/>
              <a:ea typeface="Assistant"/>
              <a:cs typeface="Assistant"/>
              <a:sym typeface="Assistan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7151"/>
        </a:solidFill>
      </p:bgPr>
    </p:bg>
    <p:spTree>
      <p:nvGrpSpPr>
        <p:cNvPr id="122" name="Shape 122"/>
        <p:cNvGrpSpPr/>
        <p:nvPr/>
      </p:nvGrpSpPr>
      <p:grpSpPr>
        <a:xfrm>
          <a:off x="0" y="0"/>
          <a:ext cx="0" cy="0"/>
          <a:chOff x="0" y="0"/>
          <a:chExt cx="0" cy="0"/>
        </a:xfrm>
      </p:grpSpPr>
      <p:cxnSp>
        <p:nvCxnSpPr>
          <p:cNvPr id="123" name="Google Shape;123;p5"/>
          <p:cNvCxnSpPr/>
          <p:nvPr/>
        </p:nvCxnSpPr>
        <p:spPr>
          <a:xfrm rot="-5400000">
            <a:off x="-3503127" y="5138738"/>
            <a:ext cx="10287000" cy="0"/>
          </a:xfrm>
          <a:prstGeom prst="straightConnector1">
            <a:avLst/>
          </a:prstGeom>
          <a:noFill/>
          <a:ln cap="rnd" cmpd="sng" w="9525">
            <a:solidFill>
              <a:srgbClr val="F6F6E9"/>
            </a:solidFill>
            <a:prstDash val="solid"/>
            <a:round/>
            <a:headEnd len="sm" w="sm" type="none"/>
            <a:tailEnd len="sm" w="sm" type="none"/>
          </a:ln>
        </p:spPr>
      </p:cxnSp>
      <p:grpSp>
        <p:nvGrpSpPr>
          <p:cNvPr id="124" name="Google Shape;124;p5"/>
          <p:cNvGrpSpPr/>
          <p:nvPr/>
        </p:nvGrpSpPr>
        <p:grpSpPr>
          <a:xfrm>
            <a:off x="3277740" y="1037768"/>
            <a:ext cx="7053074" cy="7956776"/>
            <a:chOff x="0" y="-573433"/>
            <a:chExt cx="9404100" cy="10609035"/>
          </a:xfrm>
        </p:grpSpPr>
        <p:sp>
          <p:nvSpPr>
            <p:cNvPr id="125" name="Google Shape;125;p5"/>
            <p:cNvSpPr txBox="1"/>
            <p:nvPr/>
          </p:nvSpPr>
          <p:spPr>
            <a:xfrm>
              <a:off x="0" y="-573433"/>
              <a:ext cx="9404100" cy="7944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7900" u="none" cap="none" strike="noStrike">
                  <a:solidFill>
                    <a:srgbClr val="F6F6E9"/>
                  </a:solidFill>
                  <a:latin typeface="Martel Heavy"/>
                  <a:ea typeface="Martel Heavy"/>
                  <a:cs typeface="Martel Heavy"/>
                  <a:sym typeface="Martel Heavy"/>
                </a:rPr>
                <a:t>p</a:t>
              </a:r>
              <a:r>
                <a:rPr lang="en-US" sz="7900">
                  <a:solidFill>
                    <a:srgbClr val="F6F6E9"/>
                  </a:solidFill>
                  <a:latin typeface="Martel Heavy"/>
                  <a:ea typeface="Martel Heavy"/>
                  <a:cs typeface="Martel Heavy"/>
                  <a:sym typeface="Martel Heavy"/>
                </a:rPr>
                <a:t>za primer uporabimo razpravo v stilu Oxforda</a:t>
              </a:r>
              <a:endParaRPr/>
            </a:p>
          </p:txBody>
        </p:sp>
        <p:sp>
          <p:nvSpPr>
            <p:cNvPr id="126" name="Google Shape;126;p5"/>
            <p:cNvSpPr txBox="1"/>
            <p:nvPr/>
          </p:nvSpPr>
          <p:spPr>
            <a:xfrm>
              <a:off x="0" y="7572902"/>
              <a:ext cx="8541600" cy="2462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F6F6E9"/>
                  </a:solidFill>
                  <a:latin typeface="Assistant"/>
                  <a:ea typeface="Assistant"/>
                  <a:cs typeface="Assistant"/>
                  <a:sym typeface="Assistant"/>
                </a:rPr>
                <a:t>Ker je bolj tradicionalen evropski slog, se osredotoča na predlog, ki je pogosto zasnovan kot deklarativni stavek</a:t>
              </a:r>
              <a:endParaRPr/>
            </a:p>
          </p:txBody>
        </p:sp>
      </p:grpSp>
      <p:sp>
        <p:nvSpPr>
          <p:cNvPr id="127" name="Google Shape;127;p5"/>
          <p:cNvSpPr/>
          <p:nvPr/>
        </p:nvSpPr>
        <p:spPr>
          <a:xfrm flipH="1">
            <a:off x="11117961" y="1555620"/>
            <a:ext cx="5748125" cy="7702680"/>
          </a:xfrm>
          <a:custGeom>
            <a:rect b="b" l="l" r="r" t="t"/>
            <a:pathLst>
              <a:path extrusionOk="0" h="7702680" w="5748125">
                <a:moveTo>
                  <a:pt x="5748125" y="0"/>
                </a:moveTo>
                <a:lnTo>
                  <a:pt x="0" y="0"/>
                </a:lnTo>
                <a:lnTo>
                  <a:pt x="0" y="7702680"/>
                </a:lnTo>
                <a:lnTo>
                  <a:pt x="5748125" y="7702680"/>
                </a:lnTo>
                <a:lnTo>
                  <a:pt x="5748125" y="0"/>
                </a:lnTo>
                <a:close/>
              </a:path>
            </a:pathLst>
          </a:custGeom>
          <a:blipFill rotWithShape="1">
            <a:blip r:embed="rId3">
              <a:alphaModFix/>
            </a:blip>
            <a:stretch>
              <a:fillRect b="0" l="0" r="0" t="0"/>
            </a:stretch>
          </a:blipFill>
          <a:ln>
            <a:noFill/>
          </a:ln>
        </p:spPr>
      </p:sp>
      <p:sp>
        <p:nvSpPr>
          <p:cNvPr id="128" name="Google Shape;128;p5"/>
          <p:cNvSpPr/>
          <p:nvPr/>
        </p:nvSpPr>
        <p:spPr>
          <a:xfrm>
            <a:off x="519957" y="1100531"/>
            <a:ext cx="665689" cy="455089"/>
          </a:xfrm>
          <a:custGeom>
            <a:rect b="b" l="l" r="r" t="t"/>
            <a:pathLst>
              <a:path extrusionOk="0" h="455089" w="665689">
                <a:moveTo>
                  <a:pt x="0" y="0"/>
                </a:moveTo>
                <a:lnTo>
                  <a:pt x="665688" y="0"/>
                </a:lnTo>
                <a:lnTo>
                  <a:pt x="665688" y="455089"/>
                </a:lnTo>
                <a:lnTo>
                  <a:pt x="0" y="45508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E9"/>
        </a:solidFill>
      </p:bgPr>
    </p:bg>
    <p:spTree>
      <p:nvGrpSpPr>
        <p:cNvPr id="132" name="Shape 132"/>
        <p:cNvGrpSpPr/>
        <p:nvPr/>
      </p:nvGrpSpPr>
      <p:grpSpPr>
        <a:xfrm>
          <a:off x="0" y="0"/>
          <a:ext cx="0" cy="0"/>
          <a:chOff x="0" y="0"/>
          <a:chExt cx="0" cy="0"/>
        </a:xfrm>
      </p:grpSpPr>
      <p:sp>
        <p:nvSpPr>
          <p:cNvPr id="133" name="Google Shape;133;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0000"/>
            </a:blip>
            <a:stretch>
              <a:fillRect b="-9257" l="0" r="0" t="-9258"/>
            </a:stretch>
          </a:blipFill>
          <a:ln>
            <a:noFill/>
          </a:ln>
        </p:spPr>
      </p:sp>
      <p:cxnSp>
        <p:nvCxnSpPr>
          <p:cNvPr id="134" name="Google Shape;134;p6"/>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135" name="Google Shape;135;p6"/>
          <p:cNvSpPr txBox="1"/>
          <p:nvPr/>
        </p:nvSpPr>
        <p:spPr>
          <a:xfrm>
            <a:off x="2897413" y="2069782"/>
            <a:ext cx="12493200" cy="5814900"/>
          </a:xfrm>
          <a:prstGeom prst="rect">
            <a:avLst/>
          </a:prstGeom>
          <a:noFill/>
          <a:ln>
            <a:noFill/>
          </a:ln>
        </p:spPr>
        <p:txBody>
          <a:bodyPr anchorCtr="0" anchor="t" bIns="0" lIns="0" spcFirstLastPara="1" rIns="0" wrap="square" tIns="0">
            <a:spAutoFit/>
          </a:bodyPr>
          <a:lstStyle/>
          <a:p>
            <a:pPr indent="0" lvl="0" marL="0" marR="0" rtl="0" algn="l">
              <a:lnSpc>
                <a:spcPct val="160029"/>
              </a:lnSpc>
              <a:spcBef>
                <a:spcPts val="0"/>
              </a:spcBef>
              <a:spcAft>
                <a:spcPts val="0"/>
              </a:spcAft>
              <a:buNone/>
            </a:pPr>
            <a:r>
              <a:rPr b="0" i="0" lang="en-US" sz="2737" u="none" cap="none" strike="noStrike">
                <a:solidFill>
                  <a:srgbClr val="7B3911"/>
                </a:solidFill>
                <a:latin typeface="Assistant"/>
                <a:ea typeface="Assistant"/>
                <a:cs typeface="Assistant"/>
                <a:sym typeface="Assistant"/>
              </a:rPr>
              <a:t>1. </a:t>
            </a:r>
            <a:r>
              <a:rPr lang="en-US" sz="2737">
                <a:solidFill>
                  <a:srgbClr val="7B3911"/>
                </a:solidFill>
                <a:latin typeface="Assistant"/>
                <a:ea typeface="Assistant"/>
                <a:cs typeface="Assistant"/>
                <a:sym typeface="Assistant"/>
              </a:rPr>
              <a:t>1. TA FORMAT IMA DVE STRANI: ZA IN PROTI</a:t>
            </a:r>
            <a:endParaRPr sz="2737">
              <a:solidFill>
                <a:srgbClr val="7B3911"/>
              </a:solidFill>
              <a:latin typeface="Assistant"/>
              <a:ea typeface="Assistant"/>
              <a:cs typeface="Assistant"/>
              <a:sym typeface="Assistant"/>
            </a:endParaRPr>
          </a:p>
          <a:p>
            <a:pPr indent="0" lvl="0" marL="0" marR="0" rtl="0" algn="l">
              <a:lnSpc>
                <a:spcPct val="160029"/>
              </a:lnSpc>
              <a:spcBef>
                <a:spcPts val="0"/>
              </a:spcBef>
              <a:spcAft>
                <a:spcPts val="0"/>
              </a:spcAft>
              <a:buNone/>
            </a:pPr>
            <a:r>
              <a:t/>
            </a:r>
            <a:endParaRPr sz="2737">
              <a:solidFill>
                <a:srgbClr val="7B3911"/>
              </a:solidFill>
              <a:latin typeface="Assistant"/>
              <a:ea typeface="Assistant"/>
              <a:cs typeface="Assistant"/>
              <a:sym typeface="Assistant"/>
            </a:endParaRPr>
          </a:p>
          <a:p>
            <a:pPr indent="0" lvl="0" marL="0" marR="0" rtl="0" algn="l">
              <a:lnSpc>
                <a:spcPct val="160029"/>
              </a:lnSpc>
              <a:spcBef>
                <a:spcPts val="0"/>
              </a:spcBef>
              <a:spcAft>
                <a:spcPts val="0"/>
              </a:spcAft>
              <a:buNone/>
            </a:pPr>
            <a:r>
              <a:rPr lang="en-US" sz="2737">
                <a:solidFill>
                  <a:srgbClr val="7B3911"/>
                </a:solidFill>
                <a:latin typeface="Assistant"/>
                <a:ea typeface="Assistant"/>
                <a:cs typeface="Assistant"/>
                <a:sym typeface="Assistant"/>
              </a:rPr>
              <a:t>2. Običajno so udeleženci štirje, po dva na vsaki strani.</a:t>
            </a:r>
            <a:endParaRPr sz="2737">
              <a:solidFill>
                <a:srgbClr val="7B3911"/>
              </a:solidFill>
              <a:latin typeface="Assistant"/>
              <a:ea typeface="Assistant"/>
              <a:cs typeface="Assistant"/>
              <a:sym typeface="Assistant"/>
            </a:endParaRPr>
          </a:p>
          <a:p>
            <a:pPr indent="0" lvl="0" marL="0" marR="0" rtl="0" algn="l">
              <a:lnSpc>
                <a:spcPct val="160029"/>
              </a:lnSpc>
              <a:spcBef>
                <a:spcPts val="0"/>
              </a:spcBef>
              <a:spcAft>
                <a:spcPts val="0"/>
              </a:spcAft>
              <a:buNone/>
            </a:pPr>
            <a:r>
              <a:t/>
            </a:r>
            <a:endParaRPr sz="2737">
              <a:solidFill>
                <a:srgbClr val="7B3911"/>
              </a:solidFill>
              <a:latin typeface="Assistant"/>
              <a:ea typeface="Assistant"/>
              <a:cs typeface="Assistant"/>
              <a:sym typeface="Assistant"/>
            </a:endParaRPr>
          </a:p>
          <a:p>
            <a:pPr indent="0" lvl="0" marL="0" marR="0" rtl="0" algn="l">
              <a:lnSpc>
                <a:spcPct val="160029"/>
              </a:lnSpc>
              <a:spcBef>
                <a:spcPts val="0"/>
              </a:spcBef>
              <a:spcAft>
                <a:spcPts val="0"/>
              </a:spcAft>
              <a:buNone/>
            </a:pPr>
            <a:r>
              <a:rPr lang="en-US" sz="2737">
                <a:solidFill>
                  <a:srgbClr val="7B3911"/>
                </a:solidFill>
                <a:latin typeface="Assistant"/>
                <a:ea typeface="Assistant"/>
                <a:cs typeface="Assistant"/>
                <a:sym typeface="Assistant"/>
              </a:rPr>
              <a:t>3. Razprava se začne z navedbo predloga.</a:t>
            </a:r>
            <a:endParaRPr sz="2737">
              <a:solidFill>
                <a:srgbClr val="7B3911"/>
              </a:solidFill>
              <a:latin typeface="Assistant"/>
              <a:ea typeface="Assistant"/>
              <a:cs typeface="Assistant"/>
              <a:sym typeface="Assistant"/>
            </a:endParaRPr>
          </a:p>
          <a:p>
            <a:pPr indent="0" lvl="0" marL="0" marR="0" rtl="0" algn="l">
              <a:lnSpc>
                <a:spcPct val="160029"/>
              </a:lnSpc>
              <a:spcBef>
                <a:spcPts val="0"/>
              </a:spcBef>
              <a:spcAft>
                <a:spcPts val="0"/>
              </a:spcAft>
              <a:buNone/>
            </a:pPr>
            <a:r>
              <a:t/>
            </a:r>
            <a:endParaRPr sz="2737">
              <a:solidFill>
                <a:srgbClr val="7B3911"/>
              </a:solidFill>
              <a:latin typeface="Assistant"/>
              <a:ea typeface="Assistant"/>
              <a:cs typeface="Assistant"/>
              <a:sym typeface="Assistant"/>
            </a:endParaRPr>
          </a:p>
          <a:p>
            <a:pPr indent="0" lvl="0" marL="0" marR="0" rtl="0" algn="l">
              <a:lnSpc>
                <a:spcPct val="160029"/>
              </a:lnSpc>
              <a:spcBef>
                <a:spcPts val="0"/>
              </a:spcBef>
              <a:spcAft>
                <a:spcPts val="0"/>
              </a:spcAft>
              <a:buNone/>
            </a:pPr>
            <a:r>
              <a:rPr lang="en-US" sz="2737">
                <a:solidFill>
                  <a:srgbClr val="7B3911"/>
                </a:solidFill>
                <a:latin typeface="Assistant"/>
                <a:ea typeface="Assistant"/>
                <a:cs typeface="Assistant"/>
                <a:sym typeface="Assistant"/>
              </a:rPr>
              <a:t>4. Predavatelj mora pripraviti predlog in se z njim seznaniti.</a:t>
            </a:r>
            <a:endParaRPr sz="2737">
              <a:solidFill>
                <a:srgbClr val="7B3911"/>
              </a:solidFill>
              <a:latin typeface="Assistant"/>
              <a:ea typeface="Assistant"/>
              <a:cs typeface="Assistant"/>
              <a:sym typeface="Assistant"/>
            </a:endParaRPr>
          </a:p>
          <a:p>
            <a:pPr indent="0" lvl="0" marL="0" marR="0" rtl="0" algn="l">
              <a:lnSpc>
                <a:spcPct val="160029"/>
              </a:lnSpc>
              <a:spcBef>
                <a:spcPts val="0"/>
              </a:spcBef>
              <a:spcAft>
                <a:spcPts val="0"/>
              </a:spcAft>
              <a:buNone/>
            </a:pPr>
            <a:r>
              <a:t/>
            </a:r>
            <a:endParaRPr sz="2737">
              <a:solidFill>
                <a:srgbClr val="7B3911"/>
              </a:solidFill>
              <a:latin typeface="Assistant"/>
              <a:ea typeface="Assistant"/>
              <a:cs typeface="Assistant"/>
              <a:sym typeface="Assistant"/>
            </a:endParaRPr>
          </a:p>
          <a:p>
            <a:pPr indent="0" lvl="0" marL="0" marR="0" rtl="0" algn="l">
              <a:lnSpc>
                <a:spcPct val="160029"/>
              </a:lnSpc>
              <a:spcBef>
                <a:spcPts val="0"/>
              </a:spcBef>
              <a:spcAft>
                <a:spcPts val="0"/>
              </a:spcAft>
              <a:buNone/>
            </a:pPr>
            <a:r>
              <a:rPr lang="en-US" sz="2737">
                <a:solidFill>
                  <a:srgbClr val="7B3911"/>
                </a:solidFill>
                <a:latin typeface="Assistant"/>
                <a:ea typeface="Assistant"/>
                <a:cs typeface="Assistant"/>
                <a:sym typeface="Assistant"/>
              </a:rPr>
              <a:t>5. Oseba, ki podpira predlog, začne razpravo, sledi ji nasprotna oseba.</a:t>
            </a:r>
            <a:endParaRPr sz="2737">
              <a:solidFill>
                <a:srgbClr val="7B3911"/>
              </a:solidFill>
              <a:latin typeface="Assistant"/>
              <a:ea typeface="Assistant"/>
              <a:cs typeface="Assistant"/>
              <a:sym typeface="Assistant"/>
            </a:endParaRPr>
          </a:p>
        </p:txBody>
      </p:sp>
      <p:sp>
        <p:nvSpPr>
          <p:cNvPr id="136" name="Google Shape;136;p6"/>
          <p:cNvSpPr/>
          <p:nvPr/>
        </p:nvSpPr>
        <p:spPr>
          <a:xfrm>
            <a:off x="659441" y="1000126"/>
            <a:ext cx="526204" cy="555494"/>
          </a:xfrm>
          <a:custGeom>
            <a:rect b="b" l="l" r="r" t="t"/>
            <a:pathLst>
              <a:path extrusionOk="0" h="555494" w="526204">
                <a:moveTo>
                  <a:pt x="0" y="0"/>
                </a:moveTo>
                <a:lnTo>
                  <a:pt x="526204" y="0"/>
                </a:lnTo>
                <a:lnTo>
                  <a:pt x="526204" y="555494"/>
                </a:lnTo>
                <a:lnTo>
                  <a:pt x="0" y="555494"/>
                </a:lnTo>
                <a:lnTo>
                  <a:pt x="0" y="0"/>
                </a:lnTo>
                <a:close/>
              </a:path>
            </a:pathLst>
          </a:custGeom>
          <a:blipFill rotWithShape="1">
            <a:blip r:embed="rId4">
              <a:alphaModFix/>
            </a:blip>
            <a:stretch>
              <a:fillRect b="0" l="0" r="0" t="0"/>
            </a:stretch>
          </a:blipFill>
          <a:ln>
            <a:noFill/>
          </a:ln>
        </p:spPr>
      </p:sp>
      <p:sp>
        <p:nvSpPr>
          <p:cNvPr id="137" name="Google Shape;137;p6"/>
          <p:cNvSpPr/>
          <p:nvPr/>
        </p:nvSpPr>
        <p:spPr>
          <a:xfrm flipH="1">
            <a:off x="14469680" y="5587748"/>
            <a:ext cx="2789620" cy="3670552"/>
          </a:xfrm>
          <a:custGeom>
            <a:rect b="b" l="l" r="r" t="t"/>
            <a:pathLst>
              <a:path extrusionOk="0" h="3670552" w="2789620">
                <a:moveTo>
                  <a:pt x="2789620" y="0"/>
                </a:moveTo>
                <a:lnTo>
                  <a:pt x="0" y="0"/>
                </a:lnTo>
                <a:lnTo>
                  <a:pt x="0" y="3670552"/>
                </a:lnTo>
                <a:lnTo>
                  <a:pt x="2789620" y="3670552"/>
                </a:lnTo>
                <a:lnTo>
                  <a:pt x="2789620"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A327"/>
        </a:solidFill>
      </p:bgPr>
    </p:bg>
    <p:spTree>
      <p:nvGrpSpPr>
        <p:cNvPr id="141" name="Shape 141"/>
        <p:cNvGrpSpPr/>
        <p:nvPr/>
      </p:nvGrpSpPr>
      <p:grpSpPr>
        <a:xfrm>
          <a:off x="0" y="0"/>
          <a:ext cx="0" cy="0"/>
          <a:chOff x="0" y="0"/>
          <a:chExt cx="0" cy="0"/>
        </a:xfrm>
      </p:grpSpPr>
      <p:sp>
        <p:nvSpPr>
          <p:cNvPr id="142" name="Google Shape;142;p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0000"/>
            </a:blip>
            <a:stretch>
              <a:fillRect b="-9257" l="0" r="0" t="-9258"/>
            </a:stretch>
          </a:blipFill>
          <a:ln>
            <a:noFill/>
          </a:ln>
        </p:spPr>
      </p:sp>
      <p:cxnSp>
        <p:nvCxnSpPr>
          <p:cNvPr id="143" name="Google Shape;143;p7"/>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144" name="Google Shape;144;p7"/>
          <p:cNvSpPr txBox="1"/>
          <p:nvPr/>
        </p:nvSpPr>
        <p:spPr>
          <a:xfrm>
            <a:off x="2897413" y="614045"/>
            <a:ext cx="12493200" cy="87060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en-US" sz="2800">
                <a:solidFill>
                  <a:srgbClr val="7B3911"/>
                </a:solidFill>
                <a:latin typeface="Assistant"/>
                <a:ea typeface="Assistant"/>
                <a:cs typeface="Assistant"/>
                <a:sym typeface="Assistant"/>
              </a:rPr>
              <a:t>6. VSAK GOVOREC BO PREDSTAVIL NIZ ARGUMENTOV. PRVI GOVOREC Z VSAKE STRANI PREDSTAVI SVOJ PRIMER, DRUGI GA PODPIRE IN NADGRADI NA ŽE PREDSTAVLJENIH TOČKAH.</a:t>
            </a:r>
            <a:endParaRPr sz="2800">
              <a:solidFill>
                <a:srgbClr val="7B3911"/>
              </a:solidFill>
              <a:latin typeface="Assistant"/>
              <a:ea typeface="Assistant"/>
              <a:cs typeface="Assistant"/>
              <a:sym typeface="Assistant"/>
            </a:endParaRPr>
          </a:p>
          <a:p>
            <a:pPr indent="0" lvl="0" marL="0" marR="0" rtl="0" algn="l">
              <a:lnSpc>
                <a:spcPct val="160000"/>
              </a:lnSpc>
              <a:spcBef>
                <a:spcPts val="0"/>
              </a:spcBef>
              <a:spcAft>
                <a:spcPts val="0"/>
              </a:spcAft>
              <a:buNone/>
            </a:pPr>
            <a:r>
              <a:rPr lang="en-US" sz="2800">
                <a:solidFill>
                  <a:srgbClr val="7B3911"/>
                </a:solidFill>
                <a:latin typeface="Assistant"/>
                <a:ea typeface="Assistant"/>
                <a:cs typeface="Assistant"/>
                <a:sym typeface="Assistant"/>
              </a:rPr>
              <a:t>Člani opozicijske stranke lahko na kratko spregovorijo, da pojasnijo točko, vendar se na splošno pričakuje, da počakajo, da pridejo na vrsto za nasprotne argumente.</a:t>
            </a:r>
            <a:endParaRPr sz="2800">
              <a:solidFill>
                <a:srgbClr val="7B3911"/>
              </a:solidFill>
              <a:latin typeface="Assistant"/>
              <a:ea typeface="Assistant"/>
              <a:cs typeface="Assistant"/>
              <a:sym typeface="Assistant"/>
            </a:endParaRPr>
          </a:p>
          <a:p>
            <a:pPr indent="0" lvl="0" marL="0" marR="0" rtl="0" algn="l">
              <a:lnSpc>
                <a:spcPct val="160000"/>
              </a:lnSpc>
              <a:spcBef>
                <a:spcPts val="0"/>
              </a:spcBef>
              <a:spcAft>
                <a:spcPts val="0"/>
              </a:spcAft>
              <a:buNone/>
            </a:pPr>
            <a:r>
              <a:t/>
            </a:r>
            <a:endParaRPr sz="2800">
              <a:solidFill>
                <a:srgbClr val="7B3911"/>
              </a:solidFill>
              <a:latin typeface="Assistant"/>
              <a:ea typeface="Assistant"/>
              <a:cs typeface="Assistant"/>
              <a:sym typeface="Assistant"/>
            </a:endParaRPr>
          </a:p>
          <a:p>
            <a:pPr indent="0" lvl="0" marL="0" marR="0" rtl="0" algn="l">
              <a:lnSpc>
                <a:spcPct val="160000"/>
              </a:lnSpc>
              <a:spcBef>
                <a:spcPts val="0"/>
              </a:spcBef>
              <a:spcAft>
                <a:spcPts val="0"/>
              </a:spcAft>
              <a:buNone/>
            </a:pPr>
            <a:r>
              <a:rPr lang="en-US" sz="2800">
                <a:solidFill>
                  <a:srgbClr val="7B3911"/>
                </a:solidFill>
                <a:latin typeface="Assistant"/>
                <a:ea typeface="Assistant"/>
                <a:cs typeface="Assistant"/>
                <a:sym typeface="Assistant"/>
              </a:rPr>
              <a:t>7. Od razpravljavcev se pričakuje, da se v svojih govorih neposredno vključijo v argumente nasprotne strani.</a:t>
            </a:r>
            <a:endParaRPr sz="2800">
              <a:solidFill>
                <a:srgbClr val="7B3911"/>
              </a:solidFill>
              <a:latin typeface="Assistant"/>
              <a:ea typeface="Assistant"/>
              <a:cs typeface="Assistant"/>
              <a:sym typeface="Assistant"/>
            </a:endParaRPr>
          </a:p>
          <a:p>
            <a:pPr indent="0" lvl="0" marL="0" marR="0" rtl="0" algn="l">
              <a:lnSpc>
                <a:spcPct val="160000"/>
              </a:lnSpc>
              <a:spcBef>
                <a:spcPts val="0"/>
              </a:spcBef>
              <a:spcAft>
                <a:spcPts val="0"/>
              </a:spcAft>
              <a:buNone/>
            </a:pPr>
            <a:r>
              <a:t/>
            </a:r>
            <a:endParaRPr sz="2800">
              <a:solidFill>
                <a:srgbClr val="7B3911"/>
              </a:solidFill>
              <a:latin typeface="Assistant"/>
              <a:ea typeface="Assistant"/>
              <a:cs typeface="Assistant"/>
              <a:sym typeface="Assistant"/>
            </a:endParaRPr>
          </a:p>
          <a:p>
            <a:pPr indent="0" lvl="0" marL="0" marR="0" rtl="0" algn="l">
              <a:lnSpc>
                <a:spcPct val="160000"/>
              </a:lnSpc>
              <a:spcBef>
                <a:spcPts val="0"/>
              </a:spcBef>
              <a:spcAft>
                <a:spcPts val="0"/>
              </a:spcAft>
              <a:buNone/>
            </a:pPr>
            <a:r>
              <a:rPr lang="en-US" sz="2800">
                <a:solidFill>
                  <a:srgbClr val="7B3911"/>
                </a:solidFill>
                <a:latin typeface="Assistant"/>
                <a:ea typeface="Assistant"/>
                <a:cs typeface="Assistant"/>
                <a:sym typeface="Assistant"/>
              </a:rPr>
              <a:t>8. Po vseh govorih je čas za vprašanja in neposredno sodelovanje obeh strani.</a:t>
            </a:r>
            <a:endParaRPr sz="2800">
              <a:solidFill>
                <a:srgbClr val="7B3911"/>
              </a:solidFill>
              <a:latin typeface="Assistant"/>
              <a:ea typeface="Assistant"/>
              <a:cs typeface="Assistant"/>
              <a:sym typeface="Assistant"/>
            </a:endParaRPr>
          </a:p>
          <a:p>
            <a:pPr indent="0" lvl="0" marL="0" marR="0" rtl="0" algn="l">
              <a:lnSpc>
                <a:spcPct val="160000"/>
              </a:lnSpc>
              <a:spcBef>
                <a:spcPts val="0"/>
              </a:spcBef>
              <a:spcAft>
                <a:spcPts val="0"/>
              </a:spcAft>
              <a:buNone/>
            </a:pPr>
            <a:r>
              <a:t/>
            </a:r>
            <a:endParaRPr sz="2800">
              <a:solidFill>
                <a:srgbClr val="7B3911"/>
              </a:solidFill>
              <a:latin typeface="Assistant"/>
              <a:ea typeface="Assistant"/>
              <a:cs typeface="Assistant"/>
              <a:sym typeface="Assistant"/>
            </a:endParaRPr>
          </a:p>
          <a:p>
            <a:pPr indent="0" lvl="0" marL="0" marR="0" rtl="0" algn="l">
              <a:lnSpc>
                <a:spcPct val="160000"/>
              </a:lnSpc>
              <a:spcBef>
                <a:spcPts val="0"/>
              </a:spcBef>
              <a:spcAft>
                <a:spcPts val="0"/>
              </a:spcAft>
              <a:buNone/>
            </a:pPr>
            <a:r>
              <a:rPr lang="en-US" sz="2800">
                <a:solidFill>
                  <a:srgbClr val="7B3911"/>
                </a:solidFill>
                <a:latin typeface="Assistant"/>
                <a:ea typeface="Assistant"/>
                <a:cs typeface="Assistant"/>
                <a:sym typeface="Assistant"/>
              </a:rPr>
              <a:t>9. Občinstvo bo odločilo, katera stran je predstavila bolj prepričljive argumente glede predloga in na koncu izbrala zmagovalca.</a:t>
            </a:r>
            <a:endParaRPr sz="2800">
              <a:solidFill>
                <a:srgbClr val="7B3911"/>
              </a:solidFill>
              <a:latin typeface="Assistant"/>
              <a:ea typeface="Assistant"/>
              <a:cs typeface="Assistant"/>
              <a:sym typeface="Assistant"/>
            </a:endParaRPr>
          </a:p>
        </p:txBody>
      </p:sp>
      <p:sp>
        <p:nvSpPr>
          <p:cNvPr id="145" name="Google Shape;145;p7"/>
          <p:cNvSpPr/>
          <p:nvPr/>
        </p:nvSpPr>
        <p:spPr>
          <a:xfrm>
            <a:off x="659441" y="1028700"/>
            <a:ext cx="526204" cy="555494"/>
          </a:xfrm>
          <a:custGeom>
            <a:rect b="b" l="l" r="r" t="t"/>
            <a:pathLst>
              <a:path extrusionOk="0" h="555494" w="526204">
                <a:moveTo>
                  <a:pt x="0" y="0"/>
                </a:moveTo>
                <a:lnTo>
                  <a:pt x="526204" y="0"/>
                </a:lnTo>
                <a:lnTo>
                  <a:pt x="526204" y="555494"/>
                </a:lnTo>
                <a:lnTo>
                  <a:pt x="0" y="555494"/>
                </a:lnTo>
                <a:lnTo>
                  <a:pt x="0" y="0"/>
                </a:lnTo>
                <a:close/>
              </a:path>
            </a:pathLst>
          </a:custGeom>
          <a:blipFill rotWithShape="1">
            <a:blip r:embed="rId4">
              <a:alphaModFix/>
            </a:blip>
            <a:stretch>
              <a:fillRect b="0" l="0" r="0" t="0"/>
            </a:stretch>
          </a:blipFill>
          <a:ln>
            <a:noFill/>
          </a:ln>
        </p:spPr>
      </p:sp>
      <p:sp>
        <p:nvSpPr>
          <p:cNvPr id="146" name="Google Shape;146;p7"/>
          <p:cNvSpPr/>
          <p:nvPr/>
        </p:nvSpPr>
        <p:spPr>
          <a:xfrm flipH="1">
            <a:off x="14469680" y="5587748"/>
            <a:ext cx="2789620" cy="3670552"/>
          </a:xfrm>
          <a:custGeom>
            <a:rect b="b" l="l" r="r" t="t"/>
            <a:pathLst>
              <a:path extrusionOk="0" h="3670552" w="2789620">
                <a:moveTo>
                  <a:pt x="2789620" y="0"/>
                </a:moveTo>
                <a:lnTo>
                  <a:pt x="0" y="0"/>
                </a:lnTo>
                <a:lnTo>
                  <a:pt x="0" y="3670552"/>
                </a:lnTo>
                <a:lnTo>
                  <a:pt x="2789620" y="3670552"/>
                </a:lnTo>
                <a:lnTo>
                  <a:pt x="2789620" y="0"/>
                </a:lnTo>
                <a:close/>
              </a:path>
            </a:pathLst>
          </a:custGeom>
          <a:blipFill rotWithShape="1">
            <a:blip r:embed="rId5">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F6E9"/>
        </a:solidFill>
      </p:bgPr>
    </p:bg>
    <p:spTree>
      <p:nvGrpSpPr>
        <p:cNvPr id="150" name="Shape 150"/>
        <p:cNvGrpSpPr/>
        <p:nvPr/>
      </p:nvGrpSpPr>
      <p:grpSpPr>
        <a:xfrm>
          <a:off x="0" y="0"/>
          <a:ext cx="0" cy="0"/>
          <a:chOff x="0" y="0"/>
          <a:chExt cx="0" cy="0"/>
        </a:xfrm>
      </p:grpSpPr>
      <p:cxnSp>
        <p:nvCxnSpPr>
          <p:cNvPr id="151" name="Google Shape;151;p8"/>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152" name="Google Shape;152;p8"/>
          <p:cNvSpPr/>
          <p:nvPr/>
        </p:nvSpPr>
        <p:spPr>
          <a:xfrm>
            <a:off x="519957" y="1100531"/>
            <a:ext cx="665689" cy="455089"/>
          </a:xfrm>
          <a:custGeom>
            <a:rect b="b" l="l" r="r" t="t"/>
            <a:pathLst>
              <a:path extrusionOk="0" h="455089" w="665689">
                <a:moveTo>
                  <a:pt x="0" y="0"/>
                </a:moveTo>
                <a:lnTo>
                  <a:pt x="665688" y="0"/>
                </a:lnTo>
                <a:lnTo>
                  <a:pt x="665688" y="455089"/>
                </a:lnTo>
                <a:lnTo>
                  <a:pt x="0" y="455089"/>
                </a:lnTo>
                <a:lnTo>
                  <a:pt x="0" y="0"/>
                </a:lnTo>
                <a:close/>
              </a:path>
            </a:pathLst>
          </a:custGeom>
          <a:blipFill rotWithShape="1">
            <a:blip r:embed="rId3">
              <a:alphaModFix/>
            </a:blip>
            <a:stretch>
              <a:fillRect b="0" l="0" r="0" t="0"/>
            </a:stretch>
          </a:blipFill>
          <a:ln>
            <a:noFill/>
          </a:ln>
        </p:spPr>
      </p:sp>
      <p:sp>
        <p:nvSpPr>
          <p:cNvPr id="153" name="Google Shape;153;p8"/>
          <p:cNvSpPr txBox="1"/>
          <p:nvPr/>
        </p:nvSpPr>
        <p:spPr>
          <a:xfrm>
            <a:off x="2943801" y="304800"/>
            <a:ext cx="11298600" cy="2796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7900">
                <a:solidFill>
                  <a:srgbClr val="7B3911"/>
                </a:solidFill>
                <a:latin typeface="Martel Heavy"/>
                <a:ea typeface="Martel Heavy"/>
                <a:cs typeface="Martel Heavy"/>
                <a:sym typeface="Martel Heavy"/>
              </a:rPr>
              <a:t>Kaj so televizijske debate?</a:t>
            </a:r>
            <a:endParaRPr/>
          </a:p>
        </p:txBody>
      </p:sp>
      <p:sp>
        <p:nvSpPr>
          <p:cNvPr id="154" name="Google Shape;154;p8"/>
          <p:cNvSpPr txBox="1"/>
          <p:nvPr/>
        </p:nvSpPr>
        <p:spPr>
          <a:xfrm>
            <a:off x="2943801" y="3046884"/>
            <a:ext cx="7079400" cy="6003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3000">
                <a:solidFill>
                  <a:srgbClr val="7B3911"/>
                </a:solidFill>
                <a:latin typeface="Assistant"/>
                <a:ea typeface="Assistant"/>
                <a:cs typeface="Assistant"/>
                <a:sym typeface="Assistant"/>
              </a:rPr>
              <a:t>Televizijske razprave so oblika javne razprave, ki posameznikom ali skupinam nudi platformo za predstavitev svojih pogledov na pomembna vprašanja, kar gledalcem omogoča boljše razumevanje različnih plati vprašanja.</a:t>
            </a:r>
            <a:endParaRPr sz="3000">
              <a:solidFill>
                <a:srgbClr val="7B3911"/>
              </a:solidFill>
              <a:latin typeface="Assistant"/>
              <a:ea typeface="Assistant"/>
              <a:cs typeface="Assistant"/>
              <a:sym typeface="Assistant"/>
            </a:endParaRPr>
          </a:p>
          <a:p>
            <a:pPr indent="0" lvl="0" marL="0" marR="0" rtl="0" algn="l">
              <a:lnSpc>
                <a:spcPct val="150000"/>
              </a:lnSpc>
              <a:spcBef>
                <a:spcPts val="0"/>
              </a:spcBef>
              <a:spcAft>
                <a:spcPts val="0"/>
              </a:spcAft>
              <a:buNone/>
            </a:pPr>
            <a:r>
              <a:t/>
            </a:r>
            <a:endParaRPr sz="3000">
              <a:solidFill>
                <a:srgbClr val="7B3911"/>
              </a:solidFill>
              <a:latin typeface="Assistant"/>
              <a:ea typeface="Assistant"/>
              <a:cs typeface="Assistant"/>
              <a:sym typeface="Assistant"/>
            </a:endParaRPr>
          </a:p>
          <a:p>
            <a:pPr indent="0" lvl="0" marL="0" marR="0" rtl="0" algn="l">
              <a:lnSpc>
                <a:spcPct val="150000"/>
              </a:lnSpc>
              <a:spcBef>
                <a:spcPts val="0"/>
              </a:spcBef>
              <a:spcAft>
                <a:spcPts val="0"/>
              </a:spcAft>
              <a:buNone/>
            </a:pPr>
            <a:r>
              <a:rPr lang="en-US" sz="3000">
                <a:solidFill>
                  <a:srgbClr val="7B3911"/>
                </a:solidFill>
                <a:latin typeface="Assistant"/>
                <a:ea typeface="Assistant"/>
                <a:cs typeface="Assistant"/>
                <a:sym typeface="Assistant"/>
              </a:rPr>
              <a:t>Te razprave so običajno predvajane in so pogost pojav v medijih.</a:t>
            </a:r>
            <a:endParaRPr sz="3000">
              <a:solidFill>
                <a:srgbClr val="7B3911"/>
              </a:solidFill>
              <a:latin typeface="Assistant"/>
              <a:ea typeface="Assistant"/>
              <a:cs typeface="Assistant"/>
              <a:sym typeface="Assistant"/>
            </a:endParaRPr>
          </a:p>
        </p:txBody>
      </p:sp>
      <p:sp>
        <p:nvSpPr>
          <p:cNvPr id="155" name="Google Shape;155;p8"/>
          <p:cNvSpPr/>
          <p:nvPr/>
        </p:nvSpPr>
        <p:spPr>
          <a:xfrm>
            <a:off x="10387275" y="3142134"/>
            <a:ext cx="6872025" cy="5600700"/>
          </a:xfrm>
          <a:custGeom>
            <a:rect b="b" l="l" r="r" t="t"/>
            <a:pathLst>
              <a:path extrusionOk="0" h="5600700" w="6872025">
                <a:moveTo>
                  <a:pt x="0" y="0"/>
                </a:moveTo>
                <a:lnTo>
                  <a:pt x="6872025" y="0"/>
                </a:lnTo>
                <a:lnTo>
                  <a:pt x="6872025" y="5600700"/>
                </a:lnTo>
                <a:lnTo>
                  <a:pt x="0" y="56007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57" l="0" r="0" t="-9258"/>
            </a:stretch>
          </a:blipFill>
          <a:ln>
            <a:noFill/>
          </a:ln>
        </p:spPr>
      </p:sp>
      <p:cxnSp>
        <p:nvCxnSpPr>
          <p:cNvPr id="161" name="Google Shape;161;p9"/>
          <p:cNvCxnSpPr/>
          <p:nvPr/>
        </p:nvCxnSpPr>
        <p:spPr>
          <a:xfrm rot="-5400000">
            <a:off x="-3503127" y="5138738"/>
            <a:ext cx="10287000" cy="0"/>
          </a:xfrm>
          <a:prstGeom prst="straightConnector1">
            <a:avLst/>
          </a:prstGeom>
          <a:noFill/>
          <a:ln cap="rnd" cmpd="sng" w="9525">
            <a:solidFill>
              <a:srgbClr val="7B3911"/>
            </a:solidFill>
            <a:prstDash val="solid"/>
            <a:round/>
            <a:headEnd len="sm" w="sm" type="none"/>
            <a:tailEnd len="sm" w="sm" type="none"/>
          </a:ln>
        </p:spPr>
      </p:cxnSp>
      <p:sp>
        <p:nvSpPr>
          <p:cNvPr id="162" name="Google Shape;162;p9"/>
          <p:cNvSpPr/>
          <p:nvPr/>
        </p:nvSpPr>
        <p:spPr>
          <a:xfrm>
            <a:off x="785837" y="968493"/>
            <a:ext cx="258934" cy="647335"/>
          </a:xfrm>
          <a:custGeom>
            <a:rect b="b" l="l" r="r" t="t"/>
            <a:pathLst>
              <a:path extrusionOk="0" h="647335" w="258934">
                <a:moveTo>
                  <a:pt x="0" y="0"/>
                </a:moveTo>
                <a:lnTo>
                  <a:pt x="258934" y="0"/>
                </a:lnTo>
                <a:lnTo>
                  <a:pt x="258934" y="647335"/>
                </a:lnTo>
                <a:lnTo>
                  <a:pt x="0" y="647335"/>
                </a:lnTo>
                <a:lnTo>
                  <a:pt x="0" y="0"/>
                </a:lnTo>
                <a:close/>
              </a:path>
            </a:pathLst>
          </a:custGeom>
          <a:blipFill rotWithShape="1">
            <a:blip r:embed="rId4">
              <a:alphaModFix/>
            </a:blip>
            <a:stretch>
              <a:fillRect b="0" l="0" r="0" t="0"/>
            </a:stretch>
          </a:blipFill>
          <a:ln>
            <a:noFill/>
          </a:ln>
        </p:spPr>
      </p:sp>
      <p:sp>
        <p:nvSpPr>
          <p:cNvPr id="163" name="Google Shape;163;p9"/>
          <p:cNvSpPr/>
          <p:nvPr/>
        </p:nvSpPr>
        <p:spPr>
          <a:xfrm>
            <a:off x="12610381" y="1028700"/>
            <a:ext cx="3939921" cy="8229600"/>
          </a:xfrm>
          <a:custGeom>
            <a:rect b="b" l="l" r="r" t="t"/>
            <a:pathLst>
              <a:path extrusionOk="0" h="8229600" w="3939921">
                <a:moveTo>
                  <a:pt x="0" y="0"/>
                </a:moveTo>
                <a:lnTo>
                  <a:pt x="3939921" y="0"/>
                </a:lnTo>
                <a:lnTo>
                  <a:pt x="3939921" y="8229600"/>
                </a:lnTo>
                <a:lnTo>
                  <a:pt x="0" y="8229600"/>
                </a:lnTo>
                <a:lnTo>
                  <a:pt x="0" y="0"/>
                </a:lnTo>
                <a:close/>
              </a:path>
            </a:pathLst>
          </a:custGeom>
          <a:blipFill rotWithShape="1">
            <a:blip r:embed="rId5">
              <a:alphaModFix/>
            </a:blip>
            <a:stretch>
              <a:fillRect b="0" l="0" r="0" t="0"/>
            </a:stretch>
          </a:blipFill>
          <a:ln>
            <a:noFill/>
          </a:ln>
        </p:spPr>
      </p:sp>
      <p:sp>
        <p:nvSpPr>
          <p:cNvPr id="164" name="Google Shape;164;p9"/>
          <p:cNvSpPr txBox="1"/>
          <p:nvPr/>
        </p:nvSpPr>
        <p:spPr>
          <a:xfrm>
            <a:off x="2427213" y="1311028"/>
            <a:ext cx="10183200" cy="5258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lang="en-US" sz="2800">
                <a:solidFill>
                  <a:srgbClr val="692900"/>
                </a:solidFill>
                <a:latin typeface="Assistant"/>
                <a:ea typeface="Assistant"/>
                <a:cs typeface="Assistant"/>
                <a:sym typeface="Assistant"/>
              </a:rPr>
              <a:t>NEKATERE KLJUČNE ZNAČILNOSTI IN VIDIKI TELEVIZIJSKIH DEBAT SO:</a:t>
            </a:r>
            <a:endParaRPr/>
          </a:p>
          <a:p>
            <a:pPr indent="0" lvl="0" marL="0" marR="0" rtl="0" algn="l">
              <a:lnSpc>
                <a:spcPct val="140000"/>
              </a:lnSpc>
              <a:spcBef>
                <a:spcPts val="0"/>
              </a:spcBef>
              <a:spcAft>
                <a:spcPts val="0"/>
              </a:spcAft>
              <a:buNone/>
            </a:pPr>
            <a:r>
              <a:t/>
            </a:r>
            <a:endParaRPr b="1" i="0" sz="2800" u="none" cap="none" strike="noStrike">
              <a:solidFill>
                <a:srgbClr val="692900"/>
              </a:solidFill>
              <a:latin typeface="Assistant"/>
              <a:ea typeface="Assistant"/>
              <a:cs typeface="Assistant"/>
              <a:sym typeface="Assistant"/>
            </a:endParaRPr>
          </a:p>
          <a:p>
            <a:pPr indent="-302261" lvl="1" marL="604523" marR="0" rtl="0" algn="l">
              <a:lnSpc>
                <a:spcPct val="140000"/>
              </a:lnSpc>
              <a:spcBef>
                <a:spcPts val="0"/>
              </a:spcBef>
              <a:spcAft>
                <a:spcPts val="0"/>
              </a:spcAft>
              <a:buClr>
                <a:srgbClr val="692900"/>
              </a:buClr>
              <a:buSzPts val="2800"/>
              <a:buFont typeface="Arial"/>
              <a:buChar char="•"/>
            </a:pPr>
            <a:r>
              <a:rPr lang="en-US" sz="2800">
                <a:solidFill>
                  <a:srgbClr val="692900"/>
                </a:solidFill>
                <a:latin typeface="Assistant"/>
                <a:ea typeface="Assistant"/>
                <a:cs typeface="Assistant"/>
                <a:sym typeface="Assistant"/>
              </a:rPr>
              <a:t>Televizijske debate imajo običajno strukturiran format. Morda je moderator, ki predstavi temo, postavlja vprašanja in skrbi, da razprava poteka po določenih pravilih. Udeleženci pogosto izmenično predstavljajo svoja stališča, odgovarjajo na argumente drug drugega in odgovarjajo na vprašanja moderatorja ali občinstva.</a:t>
            </a:r>
            <a:endParaRPr/>
          </a:p>
        </p:txBody>
      </p:sp>
      <p:sp>
        <p:nvSpPr>
          <p:cNvPr id="165" name="Google Shape;165;p9"/>
          <p:cNvSpPr txBox="1"/>
          <p:nvPr/>
        </p:nvSpPr>
        <p:spPr>
          <a:xfrm>
            <a:off x="2427213" y="6679947"/>
            <a:ext cx="10790400" cy="2241000"/>
          </a:xfrm>
          <a:prstGeom prst="rect">
            <a:avLst/>
          </a:prstGeom>
          <a:noFill/>
          <a:ln>
            <a:noFill/>
          </a:ln>
        </p:spPr>
        <p:txBody>
          <a:bodyPr anchorCtr="0" anchor="t" bIns="0" lIns="0" spcFirstLastPara="1" rIns="0" wrap="square" tIns="0">
            <a:spAutoFit/>
          </a:bodyPr>
          <a:lstStyle/>
          <a:p>
            <a:pPr indent="-302261" lvl="1" marL="604523" marR="0" rtl="0" algn="l">
              <a:lnSpc>
                <a:spcPct val="140000"/>
              </a:lnSpc>
              <a:spcBef>
                <a:spcPts val="0"/>
              </a:spcBef>
              <a:spcAft>
                <a:spcPts val="0"/>
              </a:spcAft>
              <a:buClr>
                <a:srgbClr val="692900"/>
              </a:buClr>
              <a:buSzPts val="2800"/>
              <a:buFont typeface="Arial"/>
              <a:buChar char="•"/>
            </a:pPr>
            <a:r>
              <a:rPr lang="en-US" sz="2800">
                <a:solidFill>
                  <a:srgbClr val="692900"/>
                </a:solidFill>
                <a:latin typeface="Assistant"/>
                <a:ea typeface="Assistant"/>
                <a:cs typeface="Assistant"/>
                <a:sym typeface="Assistant"/>
              </a:rPr>
              <a:t>Udeleženci teh razprav so lahko različni. Med njimi so lahko politični kandidati, strokovnjaki na določenem področju, aktivisti ali predstavniki različnih organizacij. Število udeležencev se lahko tudi spreminja.</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