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AE5A18-0AEC-47F6-9633-AE38B6B5EE86}">
  <a:tblStyle styleId="{E0AE5A18-0AEC-47F6-9633-AE38B6B5EE8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84"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1dbcaaf95_0_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1dbcaaf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1dbcaaf95_0_125: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e1dbcaaf9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1dbcaaf95_0_135: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1dbcaaf9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1dbcaaf95_0_1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e1dbcaaf9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1dbcaaf95_0_33: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1dbcaaf9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e1dbcaaf95_0_45: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e1dbcaaf9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1dbcaaf95_0_61: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1dbcaaf9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1dbcaaf95_0_76: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1dbcaaf9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1dbcaaf95_0_86: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1dbcaaf9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1dbcaaf95_0_101: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e1dbcaaf9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1dbcaaf95_0_111: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1dbcaaf9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ysteryscience.com/fossils/fossils-changing-environments" TargetMode="External"/><Relationship Id="rId4" Type="http://schemas.openxmlformats.org/officeDocument/2006/relationships/hyperlink" Target="https://mysteryscience.com/getting-started?modal=pacing-guide-modal" TargetMode="External"/><Relationship Id="rId5" Type="http://schemas.openxmlformats.org/officeDocument/2006/relationships/hyperlink" Target="https://mysteryscience.com/getting-started?modal=anchor-layer-teacher-guides-modal" TargetMode="External"/><Relationship Id="rId6" Type="http://schemas.openxmlformats.org/officeDocument/2006/relationships/image" Target="../media/image8.png"/><Relationship Id="rId7" Type="http://schemas.openxmlformats.org/officeDocument/2006/relationships/hyperlink" Target="http://mysteryscience.com/anchor"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hyperlink" Target="https://mysteryscience.com/print/preview/g/1PwHzPIKMpRc6BXj5jPKygUj8p_wUADbliKqYy0PRKiQ/presentation" TargetMode="External"/><Relationship Id="rId6" Type="http://schemas.openxmlformats.org/officeDocument/2006/relationships/hyperlink" Target="https://mysteryscience.com/print/preview/g/1LAeAPKFdQnChoqzP_VbxUk19O__0m9G9cEyZcC9fmzc/presentation" TargetMode="External"/><Relationship Id="rId7" Type="http://schemas.openxmlformats.org/officeDocument/2006/relationships/hyperlink" Target="https://mysteryscience.com/print/preview/g/1tWtNuY0-XTufRB_kxopQbfZrIdmkve9DyBTiHq-ZpQ0/presentation"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mysteryscience.com/fossils/mystery-3/fossil-evidence-trace-fossils-animal-behavior/417" TargetMode="External"/><Relationship Id="rId10" Type="http://schemas.openxmlformats.org/officeDocument/2006/relationships/hyperlink" Target="https://mysteryscience.com/fossils/mystery-2/fossil-evidence-dinosaurs/967" TargetMode="External"/><Relationship Id="rId13" Type="http://schemas.openxmlformats.org/officeDocument/2006/relationships/hyperlink" Target="https://mysteryscience.com/fossils/mystery-3/fossil-evidence-trace-fossils-animal-behavior/417" TargetMode="External"/><Relationship Id="rId12" Type="http://schemas.openxmlformats.org/officeDocument/2006/relationships/hyperlink" Target="https://mysteryscience.com/fossils/mystery-3/fossil-evidence-trace-fossils-animal-behavior/417"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mysteryscience.com/fossils/fossils-changing-environments?modal=assessments_modal" TargetMode="External"/><Relationship Id="rId4" Type="http://schemas.openxmlformats.org/officeDocument/2006/relationships/image" Target="../media/image4.png"/><Relationship Id="rId9" Type="http://schemas.openxmlformats.org/officeDocument/2006/relationships/hyperlink" Target="https://mysteryscience.com/fossils/mystery-2/fossil-evidence-dinosaurs/967" TargetMode="External"/><Relationship Id="rId15" Type="http://schemas.openxmlformats.org/officeDocument/2006/relationships/hyperlink" Target="https://mysteryscience.com/fossils/mystery-10/fossil-evidence-habitat-change/578" TargetMode="External"/><Relationship Id="rId14" Type="http://schemas.openxmlformats.org/officeDocument/2006/relationships/hyperlink" Target="https://mysteryscience.com/fossils/mystery-3/fossil-evidence-trace-fossils-animal-behavior/417" TargetMode="External"/><Relationship Id="rId17" Type="http://schemas.openxmlformats.org/officeDocument/2006/relationships/image" Target="../media/image2.png"/><Relationship Id="rId16" Type="http://schemas.openxmlformats.org/officeDocument/2006/relationships/hyperlink" Target="https://mysteryscience.com/fossils/mystery-10/fossil-evidence-habitat-change/578" TargetMode="External"/><Relationship Id="rId5" Type="http://schemas.openxmlformats.org/officeDocument/2006/relationships/hyperlink" Target="https://mysteryscience.com/fossils/mystery-0/fossil-evidence-habitat-change/569" TargetMode="External"/><Relationship Id="rId6" Type="http://schemas.openxmlformats.org/officeDocument/2006/relationships/hyperlink" Target="https://mysteryscience.com/fossils/mystery-0/fossil-evidence-habitat-change/569" TargetMode="External"/><Relationship Id="rId7" Type="http://schemas.openxmlformats.org/officeDocument/2006/relationships/hyperlink" Target="https://mysteryscience.com/fossils/mystery-1/habitats-fossils-environments-over-time/379" TargetMode="External"/><Relationship Id="rId8" Type="http://schemas.openxmlformats.org/officeDocument/2006/relationships/hyperlink" Target="https://mysteryscience.com/fossils/mystery-1/habitats-fossils-environments-over-time/37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DF"/>
        </a:solidFill>
      </p:bgPr>
    </p:bg>
    <p:spTree>
      <p:nvGrpSpPr>
        <p:cNvPr id="53" name="Shape 53"/>
        <p:cNvGrpSpPr/>
        <p:nvPr/>
      </p:nvGrpSpPr>
      <p:grpSpPr>
        <a:xfrm>
          <a:off x="0" y="0"/>
          <a:ext cx="0" cy="0"/>
          <a:chOff x="0" y="0"/>
          <a:chExt cx="0" cy="0"/>
        </a:xfrm>
      </p:grpSpPr>
      <p:sp>
        <p:nvSpPr>
          <p:cNvPr id="54" name="Google Shape;54;p13"/>
          <p:cNvSpPr/>
          <p:nvPr/>
        </p:nvSpPr>
        <p:spPr>
          <a:xfrm>
            <a:off x="0" y="0"/>
            <a:ext cx="2726100" cy="10058400"/>
          </a:xfrm>
          <a:prstGeom prst="rect">
            <a:avLst/>
          </a:prstGeom>
          <a:solidFill>
            <a:srgbClr val="F26C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3305550" y="3782568"/>
            <a:ext cx="38973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en" sz="1200" u="sng">
                <a:solidFill>
                  <a:schemeClr val="dk1"/>
                </a:solidFill>
                <a:latin typeface="Poppins"/>
                <a:ea typeface="Poppins"/>
                <a:cs typeface="Poppins"/>
                <a:sym typeface="Poppins"/>
                <a:hlinkClick r:id="rId3">
                  <a:extLst>
                    <a:ext uri="{A12FA001-AC4F-418D-AE19-62706E023703}">
                      <ahyp:hlinkClr val="tx"/>
                    </a:ext>
                  </a:extLst>
                </a:hlinkClick>
              </a:rPr>
              <a:t>Unit Web Link</a:t>
            </a:r>
            <a:r>
              <a:rPr lang="en" sz="1200">
                <a:solidFill>
                  <a:schemeClr val="dk1"/>
                </a:solidFill>
                <a:latin typeface="Poppins"/>
                <a:ea typeface="Poppins"/>
                <a:cs typeface="Poppins"/>
                <a:sym typeface="Poppins"/>
              </a:rPr>
              <a:t> • </a:t>
            </a:r>
            <a:r>
              <a:rPr lang="en" sz="1200" u="sng">
                <a:solidFill>
                  <a:schemeClr val="dk1"/>
                </a:solidFill>
                <a:latin typeface="Poppins"/>
                <a:ea typeface="Poppins"/>
                <a:cs typeface="Poppins"/>
                <a:sym typeface="Poppins"/>
                <a:hlinkClick r:id="rId4">
                  <a:extLst>
                    <a:ext uri="{A12FA001-AC4F-418D-AE19-62706E023703}">
                      <ahyp:hlinkClr val="tx"/>
                    </a:ext>
                  </a:extLst>
                </a:hlinkClick>
              </a:rPr>
              <a:t>Pacing Guide</a:t>
            </a:r>
            <a:r>
              <a:rPr lang="en" sz="1200">
                <a:solidFill>
                  <a:schemeClr val="dk1"/>
                </a:solidFill>
                <a:latin typeface="Poppins"/>
                <a:ea typeface="Poppins"/>
                <a:cs typeface="Poppins"/>
                <a:sym typeface="Poppins"/>
              </a:rPr>
              <a:t> • </a:t>
            </a:r>
            <a:r>
              <a:rPr lang="en" sz="1200" u="sng">
                <a:solidFill>
                  <a:schemeClr val="dk1"/>
                </a:solidFill>
                <a:latin typeface="Poppins"/>
                <a:ea typeface="Poppins"/>
                <a:cs typeface="Poppins"/>
                <a:sym typeface="Poppins"/>
                <a:hlinkClick r:id="rId5">
                  <a:extLst>
                    <a:ext uri="{A12FA001-AC4F-418D-AE19-62706E023703}">
                      <ahyp:hlinkClr val="tx"/>
                    </a:ext>
                  </a:extLst>
                </a:hlinkClick>
              </a:rPr>
              <a:t>Other Units</a:t>
            </a:r>
            <a:endParaRPr sz="1200">
              <a:solidFill>
                <a:schemeClr val="dk1"/>
              </a:solidFill>
              <a:latin typeface="Poppins"/>
              <a:ea typeface="Poppins"/>
              <a:cs typeface="Poppins"/>
              <a:sym typeface="Poppins"/>
            </a:endParaRPr>
          </a:p>
        </p:txBody>
      </p:sp>
      <p:sp>
        <p:nvSpPr>
          <p:cNvPr id="56" name="Google Shape;56;p13"/>
          <p:cNvSpPr txBox="1"/>
          <p:nvPr/>
        </p:nvSpPr>
        <p:spPr>
          <a:xfrm>
            <a:off x="3305550" y="1709928"/>
            <a:ext cx="4009500" cy="1939500"/>
          </a:xfrm>
          <a:prstGeom prst="rect">
            <a:avLst/>
          </a:prstGeom>
          <a:noFill/>
          <a:ln>
            <a:noFill/>
          </a:ln>
        </p:spPr>
        <p:txBody>
          <a:bodyPr anchorCtr="0" anchor="t" bIns="91425" lIns="0" spcFirstLastPara="1" rIns="91425" wrap="square" tIns="0">
            <a:spAutoFit/>
          </a:bodyPr>
          <a:lstStyle/>
          <a:p>
            <a:pPr indent="0" lvl="0" marL="0" rtl="0" algn="l">
              <a:spcBef>
                <a:spcPts val="1000"/>
              </a:spcBef>
              <a:spcAft>
                <a:spcPts val="1000"/>
              </a:spcAft>
              <a:buNone/>
            </a:pPr>
            <a:r>
              <a:rPr b="1" lang="en" sz="4000">
                <a:solidFill>
                  <a:schemeClr val="dk1"/>
                </a:solidFill>
                <a:latin typeface="Poppins"/>
                <a:ea typeface="Poppins"/>
                <a:cs typeface="Poppins"/>
                <a:sym typeface="Poppins"/>
              </a:rPr>
              <a:t>Fossils &amp; Changing Environments</a:t>
            </a:r>
            <a:endParaRPr b="1" sz="1000"/>
          </a:p>
        </p:txBody>
      </p:sp>
      <p:pic>
        <p:nvPicPr>
          <p:cNvPr id="57" name="Google Shape;57;p13"/>
          <p:cNvPicPr preferRelativeResize="0"/>
          <p:nvPr/>
        </p:nvPicPr>
        <p:blipFill rotWithShape="1">
          <a:blip r:embed="rId6">
            <a:alphaModFix/>
          </a:blip>
          <a:srcRect b="2846" l="0" r="15640" t="0"/>
          <a:stretch/>
        </p:blipFill>
        <p:spPr>
          <a:xfrm>
            <a:off x="3305550" y="4928150"/>
            <a:ext cx="4466850" cy="5130249"/>
          </a:xfrm>
          <a:prstGeom prst="rect">
            <a:avLst/>
          </a:prstGeom>
          <a:noFill/>
          <a:ln>
            <a:noFill/>
          </a:ln>
        </p:spPr>
      </p:pic>
      <p:sp>
        <p:nvSpPr>
          <p:cNvPr id="58" name="Google Shape;58;p13"/>
          <p:cNvSpPr txBox="1"/>
          <p:nvPr/>
        </p:nvSpPr>
        <p:spPr>
          <a:xfrm>
            <a:off x="457200" y="953202"/>
            <a:ext cx="2008800" cy="12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000">
                <a:solidFill>
                  <a:srgbClr val="000000"/>
                </a:solidFill>
                <a:latin typeface="Poppins"/>
                <a:ea typeface="Poppins"/>
                <a:cs typeface="Poppins"/>
                <a:sym typeface="Poppins"/>
              </a:rPr>
              <a:t>Anchor Layer Teacher Guide</a:t>
            </a:r>
            <a:endParaRPr b="1" sz="20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500">
              <a:solidFill>
                <a:srgbClr val="000000"/>
              </a:solidFill>
              <a:latin typeface="Poppins"/>
              <a:ea typeface="Poppins"/>
              <a:cs typeface="Poppins"/>
              <a:sym typeface="Poppins"/>
            </a:endParaRPr>
          </a:p>
          <a:p>
            <a:pPr indent="0" lvl="0" marL="0" rtl="0" algn="l">
              <a:spcBef>
                <a:spcPts val="0"/>
              </a:spcBef>
              <a:spcAft>
                <a:spcPts val="0"/>
              </a:spcAft>
              <a:buNone/>
            </a:pPr>
            <a:r>
              <a:rPr lang="en" sz="1200">
                <a:solidFill>
                  <a:srgbClr val="000000"/>
                </a:solidFill>
                <a:latin typeface="Poppins"/>
                <a:ea typeface="Poppins"/>
                <a:cs typeface="Poppins"/>
                <a:sym typeface="Poppins"/>
              </a:rPr>
              <a:t>A curriculum companion for </a:t>
            </a:r>
            <a:r>
              <a:rPr lang="en" sz="1200" u="sng">
                <a:solidFill>
                  <a:srgbClr val="000000"/>
                </a:solidFill>
                <a:latin typeface="Poppins"/>
                <a:ea typeface="Poppins"/>
                <a:cs typeface="Poppins"/>
                <a:sym typeface="Poppins"/>
                <a:hlinkClick r:id="rId7">
                  <a:extLst>
                    <a:ext uri="{A12FA001-AC4F-418D-AE19-62706E023703}">
                      <ahyp:hlinkClr val="tx"/>
                    </a:ext>
                  </a:extLst>
                </a:hlinkClick>
              </a:rPr>
              <a:t>Anchor Layer</a:t>
            </a:r>
            <a:r>
              <a:rPr lang="en" sz="1200">
                <a:solidFill>
                  <a:srgbClr val="000000"/>
                </a:solidFill>
                <a:latin typeface="Poppins"/>
                <a:ea typeface="Poppins"/>
                <a:cs typeface="Poppins"/>
                <a:sym typeface="Poppins"/>
              </a:rPr>
              <a:t> users</a:t>
            </a:r>
            <a:endParaRPr sz="1200">
              <a:solidFill>
                <a:srgbClr val="000000"/>
              </a:solidFill>
              <a:latin typeface="Poppins"/>
              <a:ea typeface="Poppins"/>
              <a:cs typeface="Poppins"/>
              <a:sym typeface="Poppins"/>
            </a:endParaRPr>
          </a:p>
        </p:txBody>
      </p:sp>
      <p:pic>
        <p:nvPicPr>
          <p:cNvPr id="59" name="Google Shape;59;p13"/>
          <p:cNvPicPr preferRelativeResize="0"/>
          <p:nvPr/>
        </p:nvPicPr>
        <p:blipFill rotWithShape="1">
          <a:blip r:embed="rId8">
            <a:alphaModFix/>
          </a:blip>
          <a:srcRect b="1276" l="0" r="0" t="1276"/>
          <a:stretch/>
        </p:blipFill>
        <p:spPr>
          <a:xfrm>
            <a:off x="463261" y="457200"/>
            <a:ext cx="1232057" cy="161925"/>
          </a:xfrm>
          <a:prstGeom prst="rect">
            <a:avLst/>
          </a:prstGeom>
          <a:noFill/>
          <a:ln>
            <a:noFill/>
          </a:ln>
        </p:spPr>
      </p:pic>
      <p:sp>
        <p:nvSpPr>
          <p:cNvPr id="60" name="Google Shape;60;p13"/>
          <p:cNvSpPr txBox="1"/>
          <p:nvPr/>
        </p:nvSpPr>
        <p:spPr>
          <a:xfrm>
            <a:off x="3305550" y="1261872"/>
            <a:ext cx="3000000" cy="400200"/>
          </a:xfrm>
          <a:prstGeom prst="rect">
            <a:avLst/>
          </a:prstGeom>
          <a:noFill/>
          <a:ln>
            <a:noFill/>
          </a:ln>
        </p:spPr>
        <p:txBody>
          <a:bodyPr anchorCtr="0" anchor="t" bIns="91425" lIns="0" spcFirstLastPara="1" rIns="91425" wrap="square" tIns="0">
            <a:spAutoFit/>
          </a:bodyPr>
          <a:lstStyle/>
          <a:p>
            <a:pPr indent="0" lvl="0" marL="0" rtl="0" algn="l">
              <a:spcBef>
                <a:spcPts val="1000"/>
              </a:spcBef>
              <a:spcAft>
                <a:spcPts val="1000"/>
              </a:spcAft>
              <a:buNone/>
            </a:pPr>
            <a:r>
              <a:rPr b="1" lang="en" sz="2000">
                <a:solidFill>
                  <a:srgbClr val="000000"/>
                </a:solidFill>
                <a:latin typeface="Poppins"/>
                <a:ea typeface="Poppins"/>
                <a:cs typeface="Poppins"/>
                <a:sym typeface="Poppins"/>
              </a:rPr>
              <a:t>Grade </a:t>
            </a:r>
            <a:r>
              <a:rPr b="1" lang="en" sz="2000">
                <a:latin typeface="Poppins"/>
                <a:ea typeface="Poppins"/>
                <a:cs typeface="Poppins"/>
                <a:sym typeface="Poppins"/>
              </a:rPr>
              <a:t>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89" name="Google Shape;189;p22"/>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90" name="Google Shape;190;p22"/>
          <p:cNvPicPr preferRelativeResize="0"/>
          <p:nvPr/>
        </p:nvPicPr>
        <p:blipFill>
          <a:blip r:embed="rId3">
            <a:alphaModFix/>
          </a:blip>
          <a:stretch>
            <a:fillRect/>
          </a:stretch>
        </p:blipFill>
        <p:spPr>
          <a:xfrm>
            <a:off x="6034989" y="376247"/>
            <a:ext cx="1273319" cy="161925"/>
          </a:xfrm>
          <a:prstGeom prst="rect">
            <a:avLst/>
          </a:prstGeom>
          <a:noFill/>
          <a:ln>
            <a:noFill/>
          </a:ln>
        </p:spPr>
      </p:pic>
      <p:sp>
        <p:nvSpPr>
          <p:cNvPr id="191" name="Google Shape;191;p22"/>
          <p:cNvSpPr txBox="1"/>
          <p:nvPr/>
        </p:nvSpPr>
        <p:spPr>
          <a:xfrm>
            <a:off x="457200" y="1280150"/>
            <a:ext cx="4918800" cy="5641800"/>
          </a:xfrm>
          <a:prstGeom prst="rect">
            <a:avLst/>
          </a:prstGeom>
          <a:noFill/>
          <a:ln>
            <a:noFill/>
          </a:ln>
        </p:spPr>
        <p:txBody>
          <a:bodyPr anchorCtr="0" anchor="t" bIns="91425" lIns="0" spcFirstLastPara="1" rIns="91425" wrap="square" tIns="0">
            <a:noAutofit/>
          </a:bodyPr>
          <a:lstStyle/>
          <a:p>
            <a:pPr indent="0" lvl="0" marL="0" rtl="0" algn="l">
              <a:lnSpc>
                <a:spcPct val="100000"/>
              </a:lnSpc>
              <a:spcBef>
                <a:spcPts val="0"/>
              </a:spcBef>
              <a:spcAft>
                <a:spcPts val="0"/>
              </a:spcAft>
              <a:buNone/>
            </a:pPr>
            <a:r>
              <a:rPr b="1" lang="en" sz="1200">
                <a:solidFill>
                  <a:schemeClr val="dk1"/>
                </a:solidFill>
                <a:latin typeface="Poppins"/>
                <a:ea typeface="Poppins"/>
                <a:cs typeface="Poppins"/>
                <a:sym typeface="Poppins"/>
              </a:rPr>
              <a:t>Lesson 3: Can you outrun a dinosaur?</a:t>
            </a:r>
            <a:r>
              <a:rPr lang="en" sz="1200">
                <a:solidFill>
                  <a:schemeClr val="dk1"/>
                </a:solidFill>
                <a:latin typeface="Poppins"/>
                <a:ea typeface="Poppins"/>
                <a:cs typeface="Poppins"/>
                <a:sym typeface="Poppins"/>
              </a:rPr>
              <a:t> (pg 2 of 2)</a:t>
            </a:r>
            <a:endParaRPr sz="12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dk1"/>
                </a:solidFill>
                <a:latin typeface="Poppins"/>
                <a:ea typeface="Poppins"/>
                <a:cs typeface="Poppins"/>
                <a:sym typeface="Poppins"/>
              </a:rPr>
              <a:t>Fossil Evidence, Trace Fossils, &amp; Animal Behavior</a:t>
            </a:r>
            <a:endParaRPr sz="12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 Main Ideas</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footprints in the cave were likely formed when the ground was soft and wet but not fully underwater.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will revisit the explanation and/or drawing that they initially worked in during the Anchor Phenomenon. They should understand  that the animals that left footprints in the cave did so when the cave was wet inside but not completely full of water. The smaller footprints likely came from a small animal called a Paca, and the larger prints came from an ancient bear.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Is the cave still changing today?</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p:txBody>
      </p:sp>
      <p:pic>
        <p:nvPicPr>
          <p:cNvPr id="192" name="Google Shape;192;p22"/>
          <p:cNvPicPr preferRelativeResize="0"/>
          <p:nvPr/>
        </p:nvPicPr>
        <p:blipFill rotWithShape="1">
          <a:blip r:embed="rId4">
            <a:alphaModFix/>
          </a:blip>
          <a:srcRect b="39450" l="4342" r="0" t="14640"/>
          <a:stretch/>
        </p:blipFill>
        <p:spPr>
          <a:xfrm>
            <a:off x="5576925" y="1280150"/>
            <a:ext cx="1731375" cy="900100"/>
          </a:xfrm>
          <a:prstGeom prst="rect">
            <a:avLst/>
          </a:prstGeom>
          <a:noFill/>
          <a:ln>
            <a:noFill/>
          </a:ln>
        </p:spPr>
      </p:pic>
      <p:graphicFrame>
        <p:nvGraphicFramePr>
          <p:cNvPr id="193" name="Google Shape;193;p22"/>
          <p:cNvGraphicFramePr/>
          <p:nvPr/>
        </p:nvGraphicFramePr>
        <p:xfrm>
          <a:off x="5576925" y="1280160"/>
          <a:ext cx="3000000" cy="3000000"/>
        </p:xfrm>
        <a:graphic>
          <a:graphicData uri="http://schemas.openxmlformats.org/drawingml/2006/table">
            <a:tbl>
              <a:tblPr>
                <a:noFill/>
                <a:tableStyleId>{E0AE5A18-0AEC-47F6-9633-AE38B6B5EE86}</a:tableStyleId>
              </a:tblPr>
              <a:tblGrid>
                <a:gridCol w="1731375"/>
              </a:tblGrid>
              <a:tr h="95102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8032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8032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80325">
                <a:tc>
                  <a:txBody>
                    <a:bodyPr/>
                    <a:lstStyle/>
                    <a:p>
                      <a:pPr indent="0" lvl="0" marL="0" rtl="0" algn="l">
                        <a:spcBef>
                          <a:spcPts val="0"/>
                        </a:spcBef>
                        <a:spcAft>
                          <a:spcPts val="0"/>
                        </a:spcAft>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482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u="sng">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94" name="Google Shape;194;p22"/>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p:nvPr/>
        </p:nvSpPr>
        <p:spPr>
          <a:xfrm>
            <a:off x="431550" y="5432800"/>
            <a:ext cx="6857100" cy="3221700"/>
          </a:xfrm>
          <a:prstGeom prst="rect">
            <a:avLst/>
          </a:prstGeom>
          <a:solidFill>
            <a:srgbClr val="BBE28B">
              <a:alpha val="137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0" name="Google Shape;200;p23"/>
          <p:cNvPicPr preferRelativeResize="0"/>
          <p:nvPr/>
        </p:nvPicPr>
        <p:blipFill>
          <a:blip r:embed="rId3">
            <a:alphaModFix/>
          </a:blip>
          <a:stretch>
            <a:fillRect/>
          </a:stretch>
        </p:blipFill>
        <p:spPr>
          <a:xfrm>
            <a:off x="5577800" y="1280150"/>
            <a:ext cx="1737400" cy="908025"/>
          </a:xfrm>
          <a:prstGeom prst="rect">
            <a:avLst/>
          </a:prstGeom>
          <a:noFill/>
          <a:ln>
            <a:noFill/>
          </a:ln>
        </p:spPr>
      </p:pic>
      <p:sp>
        <p:nvSpPr>
          <p:cNvPr id="201" name="Google Shape;201;p23"/>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02" name="Google Shape;202;p23"/>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203" name="Google Shape;203;p23"/>
          <p:cNvPicPr preferRelativeResize="0"/>
          <p:nvPr/>
        </p:nvPicPr>
        <p:blipFill>
          <a:blip r:embed="rId4">
            <a:alphaModFix/>
          </a:blip>
          <a:stretch>
            <a:fillRect/>
          </a:stretch>
        </p:blipFill>
        <p:spPr>
          <a:xfrm>
            <a:off x="6034989" y="376247"/>
            <a:ext cx="1273319" cy="161925"/>
          </a:xfrm>
          <a:prstGeom prst="rect">
            <a:avLst/>
          </a:prstGeom>
          <a:noFill/>
          <a:ln>
            <a:noFill/>
          </a:ln>
        </p:spPr>
      </p:pic>
      <p:sp>
        <p:nvSpPr>
          <p:cNvPr id="204" name="Google Shape;204;p23"/>
          <p:cNvSpPr txBox="1"/>
          <p:nvPr/>
        </p:nvSpPr>
        <p:spPr>
          <a:xfrm>
            <a:off x="457200" y="1280150"/>
            <a:ext cx="4918800" cy="3885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Performance Task: How are you a part of the watery cave's story?</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 sz="1200">
                <a:solidFill>
                  <a:schemeClr val="dk1"/>
                </a:solidFill>
                <a:latin typeface="Poppins"/>
                <a:ea typeface="Poppins"/>
                <a:cs typeface="Poppins"/>
                <a:sym typeface="Poppins"/>
              </a:rPr>
              <a:t>Fossil Evidence &amp; Habitat Change</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Lesson 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performance task, students will apply what they have learned about the watery cave in a writing task. You have the choice of having students write a narrative text, an informational text, or an opinion text.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Review each of the options below, and select the one that best suits your needs. Note that this performance task does not include a typical step-by-step walkthrough, so that teachers have more control over the level of depth they go into with their students.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177800" lvl="0" marL="228600" rtl="0" algn="l">
              <a:lnSpc>
                <a:spcPct val="150000"/>
              </a:lnSpc>
              <a:spcBef>
                <a:spcPts val="0"/>
              </a:spcBef>
              <a:spcAft>
                <a:spcPts val="0"/>
              </a:spcAft>
              <a:buClr>
                <a:schemeClr val="dk1"/>
              </a:buClr>
              <a:buSzPts val="1000"/>
              <a:buFont typeface="Poppins"/>
              <a:buChar char="●"/>
            </a:pPr>
            <a:r>
              <a:rPr lang="en" sz="1000" u="sng">
                <a:solidFill>
                  <a:schemeClr val="dk1"/>
                </a:solidFill>
                <a:latin typeface="Poppins"/>
                <a:ea typeface="Poppins"/>
                <a:cs typeface="Poppins"/>
                <a:sym typeface="Poppins"/>
                <a:hlinkClick r:id="rId5">
                  <a:extLst>
                    <a:ext uri="{A12FA001-AC4F-418D-AE19-62706E023703}">
                      <ahyp:hlinkClr val="tx"/>
                    </a:ext>
                  </a:extLst>
                </a:hlinkClick>
              </a:rPr>
              <a:t>My Watery Cave Story</a:t>
            </a:r>
            <a:r>
              <a:rPr lang="en" sz="1000">
                <a:solidFill>
                  <a:schemeClr val="dk1"/>
                </a:solidFill>
                <a:latin typeface="Poppins"/>
                <a:ea typeface="Poppins"/>
                <a:cs typeface="Poppins"/>
                <a:sym typeface="Poppins"/>
              </a:rPr>
              <a:t> (Narrative text option)</a:t>
            </a:r>
            <a:endParaRPr sz="1000">
              <a:solidFill>
                <a:schemeClr val="dk1"/>
              </a:solidFill>
              <a:latin typeface="Poppins"/>
              <a:ea typeface="Poppins"/>
              <a:cs typeface="Poppins"/>
              <a:sym typeface="Poppins"/>
            </a:endParaRPr>
          </a:p>
          <a:p>
            <a:pPr indent="-177800" lvl="0" marL="228600" rtl="0" algn="l">
              <a:lnSpc>
                <a:spcPct val="150000"/>
              </a:lnSpc>
              <a:spcBef>
                <a:spcPts val="0"/>
              </a:spcBef>
              <a:spcAft>
                <a:spcPts val="0"/>
              </a:spcAft>
              <a:buClr>
                <a:schemeClr val="dk1"/>
              </a:buClr>
              <a:buSzPts val="1000"/>
              <a:buFont typeface="Poppins"/>
              <a:buChar char="●"/>
            </a:pPr>
            <a:r>
              <a:rPr lang="en" sz="1000" u="sng">
                <a:solidFill>
                  <a:schemeClr val="dk1"/>
                </a:solidFill>
                <a:latin typeface="Poppins"/>
                <a:ea typeface="Poppins"/>
                <a:cs typeface="Poppins"/>
                <a:sym typeface="Poppins"/>
                <a:hlinkClick r:id="rId6">
                  <a:extLst>
                    <a:ext uri="{A12FA001-AC4F-418D-AE19-62706E023703}">
                      <ahyp:hlinkClr val="tx"/>
                    </a:ext>
                  </a:extLst>
                </a:hlinkClick>
              </a:rPr>
              <a:t>Watery Cave Tours</a:t>
            </a:r>
            <a:r>
              <a:rPr lang="en" sz="1000">
                <a:solidFill>
                  <a:schemeClr val="dk1"/>
                </a:solidFill>
                <a:latin typeface="Poppins"/>
                <a:ea typeface="Poppins"/>
                <a:cs typeface="Poppins"/>
                <a:sym typeface="Poppins"/>
              </a:rPr>
              <a:t> (Informational text option)</a:t>
            </a:r>
            <a:endParaRPr sz="1000">
              <a:solidFill>
                <a:schemeClr val="dk1"/>
              </a:solidFill>
              <a:latin typeface="Poppins"/>
              <a:ea typeface="Poppins"/>
              <a:cs typeface="Poppins"/>
              <a:sym typeface="Poppins"/>
            </a:endParaRPr>
          </a:p>
          <a:p>
            <a:pPr indent="-177800" lvl="0" marL="228600" rtl="0" algn="l">
              <a:lnSpc>
                <a:spcPct val="150000"/>
              </a:lnSpc>
              <a:spcBef>
                <a:spcPts val="0"/>
              </a:spcBef>
              <a:spcAft>
                <a:spcPts val="0"/>
              </a:spcAft>
              <a:buClr>
                <a:schemeClr val="dk1"/>
              </a:buClr>
              <a:buSzPts val="1000"/>
              <a:buFont typeface="Poppins"/>
              <a:buChar char="●"/>
            </a:pPr>
            <a:r>
              <a:rPr lang="en" sz="1000" u="sng">
                <a:solidFill>
                  <a:schemeClr val="dk1"/>
                </a:solidFill>
                <a:latin typeface="Poppins"/>
                <a:ea typeface="Poppins"/>
                <a:cs typeface="Poppins"/>
                <a:sym typeface="Poppins"/>
                <a:hlinkClick r:id="rId7">
                  <a:extLst>
                    <a:ext uri="{A12FA001-AC4F-418D-AE19-62706E023703}">
                      <ahyp:hlinkClr val="tx"/>
                    </a:ext>
                  </a:extLst>
                </a:hlinkClick>
              </a:rPr>
              <a:t>What do you think?</a:t>
            </a:r>
            <a:r>
              <a:rPr lang="en" sz="1000">
                <a:solidFill>
                  <a:schemeClr val="dk1"/>
                </a:solidFill>
                <a:latin typeface="Poppins"/>
                <a:ea typeface="Poppins"/>
                <a:cs typeface="Poppins"/>
                <a:sym typeface="Poppins"/>
              </a:rPr>
              <a:t> (Opinion text option)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graphicFrame>
        <p:nvGraphicFramePr>
          <p:cNvPr id="205" name="Google Shape;205;p23"/>
          <p:cNvGraphicFramePr/>
          <p:nvPr/>
        </p:nvGraphicFramePr>
        <p:xfrm>
          <a:off x="5577800" y="1280160"/>
          <a:ext cx="3000000" cy="3000000"/>
        </p:xfrm>
        <a:graphic>
          <a:graphicData uri="http://schemas.openxmlformats.org/drawingml/2006/table">
            <a:tbl>
              <a:tblPr>
                <a:noFill/>
                <a:tableStyleId>{E0AE5A18-0AEC-47F6-9633-AE38B6B5EE86}</a:tableStyleId>
              </a:tblPr>
              <a:tblGrid>
                <a:gridCol w="1737400"/>
              </a:tblGrid>
              <a:tr h="93230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7085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Unit Review</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5497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50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206" name="Google Shape;206;p23"/>
          <p:cNvSpPr txBox="1"/>
          <p:nvPr/>
        </p:nvSpPr>
        <p:spPr>
          <a:xfrm>
            <a:off x="771750" y="5705500"/>
            <a:ext cx="6176700" cy="338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Crosscutting Concepts</a:t>
            </a:r>
            <a:endParaRPr/>
          </a:p>
        </p:txBody>
      </p:sp>
      <p:sp>
        <p:nvSpPr>
          <p:cNvPr id="207" name="Google Shape;207;p23"/>
          <p:cNvSpPr txBox="1"/>
          <p:nvPr/>
        </p:nvSpPr>
        <p:spPr>
          <a:xfrm>
            <a:off x="797850" y="5968000"/>
            <a:ext cx="2811000" cy="1723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i="1" lang="en" sz="1000">
                <a:solidFill>
                  <a:schemeClr val="dk1"/>
                </a:solidFill>
                <a:latin typeface="Poppins"/>
                <a:ea typeface="Poppins"/>
                <a:cs typeface="Poppins"/>
                <a:sym typeface="Poppins"/>
              </a:rPr>
              <a:t>Systems</a:t>
            </a:r>
            <a:r>
              <a:rPr lang="en" sz="1000">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This is a great opportunity to reinforce the crosscutting concept of systems.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A system is a group of related parts that interact with one another. The water, the cave, and the objects found in the cave all interacted in different ways over time.</a:t>
            </a:r>
            <a:endParaRPr/>
          </a:p>
        </p:txBody>
      </p:sp>
      <p:sp>
        <p:nvSpPr>
          <p:cNvPr id="208" name="Google Shape;208;p23"/>
          <p:cNvSpPr txBox="1"/>
          <p:nvPr/>
        </p:nvSpPr>
        <p:spPr>
          <a:xfrm>
            <a:off x="4277750" y="5968000"/>
            <a:ext cx="2696700" cy="241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 sz="1000">
                <a:solidFill>
                  <a:schemeClr val="dk1"/>
                </a:solidFill>
                <a:latin typeface="Poppins"/>
                <a:ea typeface="Poppins"/>
                <a:cs typeface="Poppins"/>
                <a:sym typeface="Poppins"/>
              </a:rPr>
              <a:t>Stability and Change: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This is a great opportunity to reinforce the crosscutting concept of stability and change. Some interactions cause systems to change, such as when a dry cave becomes filled with water. Other interactions cause systems to be very stable. The cave has been filled with water for thousands of years, and the objects in the cave are well preserved</a:t>
            </a:r>
            <a:endParaRPr>
              <a:solidFill>
                <a:schemeClr val="dk1"/>
              </a:solidFill>
            </a:endParaRPr>
          </a:p>
        </p:txBody>
      </p:sp>
      <p:sp>
        <p:nvSpPr>
          <p:cNvPr id="209" name="Google Shape;209;p23"/>
          <p:cNvSpPr txBox="1"/>
          <p:nvPr/>
        </p:nvSpPr>
        <p:spPr>
          <a:xfrm>
            <a:off x="457200" y="8951600"/>
            <a:ext cx="4725900" cy="8004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i="1" lang="en" sz="1000">
                <a:solidFill>
                  <a:schemeClr val="dk1"/>
                </a:solidFill>
                <a:latin typeface="Poppins"/>
                <a:ea typeface="Poppins"/>
                <a:cs typeface="Poppins"/>
                <a:sym typeface="Poppins"/>
              </a:rPr>
              <a:t>Student work notes and Unit Assessment info on following page</a:t>
            </a:r>
            <a:endParaRPr/>
          </a:p>
        </p:txBody>
      </p:sp>
      <p:sp>
        <p:nvSpPr>
          <p:cNvPr id="210" name="Google Shape;210;p23"/>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66" name="Google Shape;66;p14"/>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7" name="Google Shape;67;p14"/>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Fossils &amp; Changing Environments • Grade 3</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solidFill>
                  <a:schemeClr val="dk1"/>
                </a:solidFill>
                <a:latin typeface="Poppins"/>
                <a:ea typeface="Poppins"/>
                <a:cs typeface="Poppins"/>
                <a:sym typeface="Poppins"/>
              </a:rPr>
              <a:t>Anchor Layer Teacher Guide</a:t>
            </a:r>
            <a:endParaRPr sz="800">
              <a:latin typeface="Poppins"/>
              <a:ea typeface="Poppins"/>
              <a:cs typeface="Poppins"/>
              <a:sym typeface="Poppins"/>
            </a:endParaRPr>
          </a:p>
        </p:txBody>
      </p:sp>
      <p:sp>
        <p:nvSpPr>
          <p:cNvPr id="68" name="Google Shape;68;p14"/>
          <p:cNvSpPr txBox="1"/>
          <p:nvPr/>
        </p:nvSpPr>
        <p:spPr>
          <a:xfrm>
            <a:off x="457200" y="1280160"/>
            <a:ext cx="6858000" cy="1152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Unit Summary</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unit, students develop an understanding of how animals and their environments have changed through time. The anchor phenomenon for this unit is a water-filled cave that contains footprints, fossils, and ancient fire pits. Fossils provide a window into the animals and habitats of the past. Analyzing the traits of animals that are alive today and comparing them to fossils, provides evidence of how these ancient organisms and environments of the past may have appeared. The anchor phenomenon for this unit is a water-filled cave that contains footprints, fossils, and ancient fire pits. How can these things be found deep underwater? </a:t>
            </a:r>
            <a:r>
              <a:rPr lang="en" sz="1000" u="sng">
                <a:solidFill>
                  <a:schemeClr val="dk1"/>
                </a:solidFill>
                <a:latin typeface="Poppins"/>
                <a:ea typeface="Poppins"/>
                <a:cs typeface="Poppins"/>
                <a:sym typeface="Poppins"/>
                <a:hlinkClick r:id="rId3">
                  <a:extLst>
                    <a:ext uri="{A12FA001-AC4F-418D-AE19-62706E023703}">
                      <ahyp:hlinkClr val="tx"/>
                    </a:ext>
                  </a:extLst>
                </a:hlinkClick>
              </a:rPr>
              <a:t>Assessments</a:t>
            </a:r>
            <a:endParaRPr b="1" sz="1200">
              <a:solidFill>
                <a:schemeClr val="dk1"/>
              </a:solidFill>
              <a:latin typeface="Poppins"/>
              <a:ea typeface="Poppins"/>
              <a:cs typeface="Poppins"/>
              <a:sym typeface="Poppins"/>
            </a:endParaRPr>
          </a:p>
        </p:txBody>
      </p:sp>
      <p:graphicFrame>
        <p:nvGraphicFramePr>
          <p:cNvPr id="69" name="Google Shape;69;p14"/>
          <p:cNvGraphicFramePr/>
          <p:nvPr/>
        </p:nvGraphicFramePr>
        <p:xfrm>
          <a:off x="457200" y="3429000"/>
          <a:ext cx="3000000" cy="3000000"/>
        </p:xfrm>
        <a:graphic>
          <a:graphicData uri="http://schemas.openxmlformats.org/drawingml/2006/table">
            <a:tbl>
              <a:tblPr>
                <a:noFill/>
                <a:tableStyleId>{E0AE5A18-0AEC-47F6-9633-AE38B6B5EE86}</a:tableStyleId>
              </a:tblPr>
              <a:tblGrid>
                <a:gridCol w="2064075"/>
                <a:gridCol w="2017925"/>
                <a:gridCol w="1388525"/>
                <a:gridCol w="1387475"/>
              </a:tblGrid>
              <a:tr h="183700">
                <a:tc>
                  <a:txBody>
                    <a:bodyPr/>
                    <a:lstStyle/>
                    <a:p>
                      <a:pPr indent="0" lvl="0" marL="0" rtl="0" algn="l">
                        <a:spcBef>
                          <a:spcPts val="0"/>
                        </a:spcBef>
                        <a:spcAft>
                          <a:spcPts val="0"/>
                        </a:spcAft>
                        <a:buNone/>
                      </a:pPr>
                      <a:r>
                        <a:rPr b="1" lang="en" sz="800">
                          <a:latin typeface="Poppins"/>
                          <a:ea typeface="Poppins"/>
                          <a:cs typeface="Poppins"/>
                          <a:sym typeface="Poppins"/>
                        </a:rPr>
                        <a:t>Performance Expectations</a:t>
                      </a:r>
                      <a:endParaRPr b="1" sz="800">
                        <a:solidFill>
                          <a:srgbClr val="00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lt1"/>
                      </a:solidFill>
                      <a:prstDash val="solid"/>
                      <a:round/>
                      <a:headEnd len="sm" w="sm" type="none"/>
                      <a:tailEnd len="sm" w="sm" type="none"/>
                    </a:lnB>
                    <a:solidFill>
                      <a:srgbClr val="F4F4EE"/>
                    </a:solidFill>
                  </a:tcPr>
                </a:tc>
                <a:tc>
                  <a:txBody>
                    <a:bodyPr/>
                    <a:lstStyle/>
                    <a:p>
                      <a:pPr indent="0" lvl="0" marL="0" rtl="0" algn="l">
                        <a:spcBef>
                          <a:spcPts val="0"/>
                        </a:spcBef>
                        <a:spcAft>
                          <a:spcPts val="0"/>
                        </a:spcAft>
                        <a:buClr>
                          <a:srgbClr val="000000"/>
                        </a:buClr>
                        <a:buSzPts val="1100"/>
                        <a:buFont typeface="Arial"/>
                        <a:buNone/>
                      </a:pPr>
                      <a:r>
                        <a:rPr b="1" lang="en" sz="800">
                          <a:solidFill>
                            <a:srgbClr val="000000"/>
                          </a:solidFill>
                          <a:latin typeface="Poppins"/>
                          <a:ea typeface="Poppins"/>
                          <a:cs typeface="Poppins"/>
                          <a:sym typeface="Poppins"/>
                        </a:rPr>
                        <a:t>Science &amp; Eng</a:t>
                      </a:r>
                      <a:r>
                        <a:rPr b="1" lang="en" sz="800">
                          <a:latin typeface="Poppins"/>
                          <a:ea typeface="Poppins"/>
                          <a:cs typeface="Poppins"/>
                          <a:sym typeface="Poppins"/>
                        </a:rPr>
                        <a:t>ineering </a:t>
                      </a:r>
                      <a:r>
                        <a:rPr b="1" lang="en" sz="800">
                          <a:solidFill>
                            <a:srgbClr val="000000"/>
                          </a:solidFill>
                          <a:latin typeface="Poppins"/>
                          <a:ea typeface="Poppins"/>
                          <a:cs typeface="Poppins"/>
                          <a:sym typeface="Poppins"/>
                        </a:rPr>
                        <a:t>Practices </a:t>
                      </a:r>
                      <a:endParaRPr b="1" sz="800">
                        <a:solidFill>
                          <a:srgbClr val="000000"/>
                        </a:solidFill>
                        <a:latin typeface="Poppins"/>
                        <a:ea typeface="Poppins"/>
                        <a:cs typeface="Poppins"/>
                        <a:sym typeface="Poppins"/>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lt1"/>
                      </a:solidFill>
                      <a:prstDash val="solid"/>
                      <a:round/>
                      <a:headEnd len="sm" w="sm" type="none"/>
                      <a:tailEnd len="sm" w="sm" type="none"/>
                    </a:lnB>
                    <a:solidFill>
                      <a:srgbClr val="F4F4EE"/>
                    </a:solidFill>
                  </a:tcPr>
                </a:tc>
                <a:tc>
                  <a:txBody>
                    <a:bodyPr/>
                    <a:lstStyle/>
                    <a:p>
                      <a:pPr indent="0" lvl="0" marL="0" rtl="0" algn="l">
                        <a:spcBef>
                          <a:spcPts val="0"/>
                        </a:spcBef>
                        <a:spcAft>
                          <a:spcPts val="0"/>
                        </a:spcAft>
                        <a:buNone/>
                      </a:pPr>
                      <a:r>
                        <a:rPr b="1" lang="en" sz="800">
                          <a:solidFill>
                            <a:srgbClr val="000000"/>
                          </a:solidFill>
                          <a:latin typeface="Poppins"/>
                          <a:ea typeface="Poppins"/>
                          <a:cs typeface="Poppins"/>
                          <a:sym typeface="Poppins"/>
                        </a:rPr>
                        <a:t>Disciplinary Core Ideas </a:t>
                      </a:r>
                      <a:endParaRPr b="1" sz="800">
                        <a:solidFill>
                          <a:srgbClr val="000000"/>
                        </a:solidFill>
                        <a:latin typeface="Poppins"/>
                        <a:ea typeface="Poppins"/>
                        <a:cs typeface="Poppins"/>
                        <a:sym typeface="Poppins"/>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lt1"/>
                      </a:solidFill>
                      <a:prstDash val="solid"/>
                      <a:round/>
                      <a:headEnd len="sm" w="sm" type="none"/>
                      <a:tailEnd len="sm" w="sm" type="none"/>
                    </a:lnB>
                    <a:solidFill>
                      <a:srgbClr val="F4F4EE"/>
                    </a:solidFill>
                  </a:tcPr>
                </a:tc>
                <a:tc>
                  <a:txBody>
                    <a:bodyPr/>
                    <a:lstStyle/>
                    <a:p>
                      <a:pPr indent="0" lvl="0" marL="0" rtl="0" algn="l">
                        <a:spcBef>
                          <a:spcPts val="0"/>
                        </a:spcBef>
                        <a:spcAft>
                          <a:spcPts val="0"/>
                        </a:spcAft>
                        <a:buNone/>
                      </a:pPr>
                      <a:r>
                        <a:rPr b="1" lang="en" sz="800">
                          <a:solidFill>
                            <a:srgbClr val="000000"/>
                          </a:solidFill>
                          <a:latin typeface="Poppins"/>
                          <a:ea typeface="Poppins"/>
                          <a:cs typeface="Poppins"/>
                          <a:sym typeface="Poppins"/>
                        </a:rPr>
                        <a:t>Crosscutting Concepts </a:t>
                      </a:r>
                      <a:endParaRPr b="1" sz="800">
                        <a:solidFill>
                          <a:srgbClr val="000000"/>
                        </a:solidFill>
                        <a:latin typeface="Poppins"/>
                        <a:ea typeface="Poppins"/>
                        <a:cs typeface="Poppins"/>
                        <a:sym typeface="Poppins"/>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lt1"/>
                      </a:solidFill>
                      <a:prstDash val="solid"/>
                      <a:round/>
                      <a:headEnd len="sm" w="sm" type="none"/>
                      <a:tailEnd len="sm" w="sm" type="none"/>
                    </a:lnB>
                    <a:solidFill>
                      <a:srgbClr val="F4F4EE"/>
                    </a:solidFill>
                  </a:tcPr>
                </a:tc>
              </a:tr>
              <a:tr h="903750">
                <a:tc>
                  <a:txBody>
                    <a:bodyPr/>
                    <a:lstStyle/>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3-LS4-1. Analyze and interpret data from fossils to provide evidence of the organisms and the environments in which they lived long ago. </a:t>
                      </a:r>
                      <a:endParaRPr sz="800">
                        <a:solidFill>
                          <a:schemeClr val="dk1"/>
                        </a:solidFill>
                        <a:latin typeface="Poppins"/>
                        <a:ea typeface="Poppins"/>
                        <a:cs typeface="Poppins"/>
                        <a:sym typeface="Poppins"/>
                      </a:endParaRPr>
                    </a:p>
                  </a:txBody>
                  <a:tcPr marT="91425" marB="91425" marR="0" marL="91425">
                    <a:lnL cap="flat" cmpd="sng" w="19050">
                      <a:solidFill>
                        <a:schemeClr val="dk1">
                          <a:alpha val="0"/>
                        </a:schemeClr>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Analyzing and Interpreting Data</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Engaging in Argument from Evidence</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Using Mathematics and Computational Thinking</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Planning and Carrying Out Investigations</a:t>
                      </a:r>
                      <a:endParaRPr sz="800" strike="sngStrike">
                        <a:latin typeface="Poppins"/>
                        <a:ea typeface="Poppins"/>
                        <a:cs typeface="Poppins"/>
                        <a:sym typeface="Poppins"/>
                      </a:endParaRPr>
                    </a:p>
                  </a:txBody>
                  <a:tcPr marT="91425" marB="91425" marR="0"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LS4.A: Evidence of Common Ancestry and Diversity</a:t>
                      </a:r>
                      <a:endParaRPr sz="800" strike="sngStrike">
                        <a:solidFill>
                          <a:srgbClr val="000000"/>
                        </a:solidFill>
                        <a:latin typeface="Poppins"/>
                        <a:ea typeface="Poppins"/>
                        <a:cs typeface="Poppins"/>
                        <a:sym typeface="Poppins"/>
                      </a:endParaRPr>
                    </a:p>
                  </a:txBody>
                  <a:tcPr marT="91425" marB="91425" marR="0"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Scale, Proportion, and Quantity</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Structure and Function</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Patterns</a:t>
                      </a:r>
                      <a:endParaRPr sz="8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pic>
        <p:nvPicPr>
          <p:cNvPr id="70" name="Google Shape;70;p14"/>
          <p:cNvPicPr preferRelativeResize="0"/>
          <p:nvPr/>
        </p:nvPicPr>
        <p:blipFill rotWithShape="1">
          <a:blip r:embed="rId4">
            <a:alphaModFix/>
          </a:blip>
          <a:srcRect b="39" l="0" r="0" t="39"/>
          <a:stretch/>
        </p:blipFill>
        <p:spPr>
          <a:xfrm>
            <a:off x="450300" y="5610394"/>
            <a:ext cx="6857998" cy="3624532"/>
          </a:xfrm>
          <a:prstGeom prst="rect">
            <a:avLst/>
          </a:prstGeom>
          <a:noFill/>
          <a:ln>
            <a:noFill/>
          </a:ln>
        </p:spPr>
      </p:pic>
      <p:sp>
        <p:nvSpPr>
          <p:cNvPr id="71" name="Google Shape;71;p14"/>
          <p:cNvSpPr txBox="1"/>
          <p:nvPr/>
        </p:nvSpPr>
        <p:spPr>
          <a:xfrm>
            <a:off x="528625" y="5686475"/>
            <a:ext cx="9327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Anchor Phenomenon</a:t>
            </a:r>
            <a:endParaRPr b="1" sz="1000">
              <a:solidFill>
                <a:schemeClr val="lt1"/>
              </a:solidFill>
              <a:latin typeface="Poppins"/>
              <a:ea typeface="Poppins"/>
              <a:cs typeface="Poppins"/>
              <a:sym typeface="Poppins"/>
            </a:endParaRPr>
          </a:p>
        </p:txBody>
      </p:sp>
      <p:sp>
        <p:nvSpPr>
          <p:cNvPr id="72" name="Google Shape;72;p14"/>
          <p:cNvSpPr txBox="1"/>
          <p:nvPr/>
        </p:nvSpPr>
        <p:spPr>
          <a:xfrm>
            <a:off x="528625" y="7928500"/>
            <a:ext cx="9327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Performance Task</a:t>
            </a:r>
            <a:endParaRPr b="1" sz="1000">
              <a:solidFill>
                <a:schemeClr val="lt1"/>
              </a:solidFill>
              <a:latin typeface="Poppins"/>
              <a:ea typeface="Poppins"/>
              <a:cs typeface="Poppins"/>
              <a:sym typeface="Poppins"/>
            </a:endParaRPr>
          </a:p>
        </p:txBody>
      </p:sp>
      <p:sp>
        <p:nvSpPr>
          <p:cNvPr id="73" name="Google Shape;73;p14"/>
          <p:cNvSpPr txBox="1"/>
          <p:nvPr/>
        </p:nvSpPr>
        <p:spPr>
          <a:xfrm>
            <a:off x="2335075" y="56864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1</a:t>
            </a:r>
            <a:endParaRPr b="1" sz="1000">
              <a:solidFill>
                <a:schemeClr val="lt1"/>
              </a:solidFill>
              <a:latin typeface="Poppins"/>
              <a:ea typeface="Poppins"/>
              <a:cs typeface="Poppins"/>
              <a:sym typeface="Poppins"/>
            </a:endParaRPr>
          </a:p>
        </p:txBody>
      </p:sp>
      <p:sp>
        <p:nvSpPr>
          <p:cNvPr id="74" name="Google Shape;74;p14"/>
          <p:cNvSpPr txBox="1"/>
          <p:nvPr/>
        </p:nvSpPr>
        <p:spPr>
          <a:xfrm>
            <a:off x="4136575" y="56864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2</a:t>
            </a:r>
            <a:endParaRPr b="1" sz="1000">
              <a:solidFill>
                <a:schemeClr val="lt1"/>
              </a:solidFill>
              <a:latin typeface="Poppins"/>
              <a:ea typeface="Poppins"/>
              <a:cs typeface="Poppins"/>
              <a:sym typeface="Poppins"/>
            </a:endParaRPr>
          </a:p>
        </p:txBody>
      </p:sp>
      <p:sp>
        <p:nvSpPr>
          <p:cNvPr id="75" name="Google Shape;75;p14"/>
          <p:cNvSpPr txBox="1"/>
          <p:nvPr/>
        </p:nvSpPr>
        <p:spPr>
          <a:xfrm>
            <a:off x="5938075" y="56864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3</a:t>
            </a:r>
            <a:endParaRPr b="1" sz="1000">
              <a:solidFill>
                <a:schemeClr val="lt1"/>
              </a:solidFill>
              <a:latin typeface="Poppins"/>
              <a:ea typeface="Poppins"/>
              <a:cs typeface="Poppins"/>
              <a:sym typeface="Poppins"/>
            </a:endParaRPr>
          </a:p>
        </p:txBody>
      </p:sp>
      <p:sp>
        <p:nvSpPr>
          <p:cNvPr id="76" name="Google Shape;76;p14"/>
          <p:cNvSpPr txBox="1"/>
          <p:nvPr/>
        </p:nvSpPr>
        <p:spPr>
          <a:xfrm>
            <a:off x="531150" y="6400800"/>
            <a:ext cx="12732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Fossil Evidence &amp; Habitat Change</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Watery Cave</a:t>
            </a:r>
            <a:endParaRPr sz="800">
              <a:solidFill>
                <a:schemeClr val="dk1"/>
              </a:solidFill>
              <a:latin typeface="Poppins"/>
              <a:ea typeface="Poppins"/>
              <a:cs typeface="Poppins"/>
              <a:sym typeface="Poppins"/>
            </a:endParaRPr>
          </a:p>
        </p:txBody>
      </p:sp>
      <p:sp>
        <p:nvSpPr>
          <p:cNvPr id="77" name="Google Shape;77;p14"/>
          <p:cNvSpPr txBox="1"/>
          <p:nvPr/>
        </p:nvSpPr>
        <p:spPr>
          <a:xfrm>
            <a:off x="2337600" y="6400800"/>
            <a:ext cx="13278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Habitats, Fossils, &amp; Environments Over Time</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8">
                  <a:extLst>
                    <a:ext uri="{A12FA001-AC4F-418D-AE19-62706E023703}">
                      <ahyp:hlinkClr val="tx"/>
                    </a:ext>
                  </a:extLst>
                </a:hlinkClick>
              </a:rPr>
              <a:t>Where can you find whales in a desert?</a:t>
            </a:r>
            <a:endParaRPr sz="800">
              <a:solidFill>
                <a:schemeClr val="dk1"/>
              </a:solidFill>
              <a:latin typeface="Poppins"/>
              <a:ea typeface="Poppins"/>
              <a:cs typeface="Poppins"/>
              <a:sym typeface="Poppins"/>
            </a:endParaRPr>
          </a:p>
        </p:txBody>
      </p:sp>
      <p:sp>
        <p:nvSpPr>
          <p:cNvPr id="78" name="Google Shape;78;p14"/>
          <p:cNvSpPr txBox="1"/>
          <p:nvPr/>
        </p:nvSpPr>
        <p:spPr>
          <a:xfrm>
            <a:off x="4139100" y="6400800"/>
            <a:ext cx="12732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9">
                  <a:extLst>
                    <a:ext uri="{A12FA001-AC4F-418D-AE19-62706E023703}">
                      <ahyp:hlinkClr val="tx"/>
                    </a:ext>
                  </a:extLst>
                </a:hlinkClick>
              </a:rPr>
              <a:t>Fossil Evidence &amp; Dinosaurs</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10">
                  <a:extLst>
                    <a:ext uri="{A12FA001-AC4F-418D-AE19-62706E023703}">
                      <ahyp:hlinkClr val="tx"/>
                    </a:ext>
                  </a:extLst>
                </a:hlinkClick>
              </a:rPr>
              <a:t>How do we know what dinosaurs looked like?</a:t>
            </a:r>
            <a:endParaRPr sz="800">
              <a:solidFill>
                <a:schemeClr val="dk1"/>
              </a:solidFill>
              <a:latin typeface="Poppins"/>
              <a:ea typeface="Poppins"/>
              <a:cs typeface="Poppins"/>
              <a:sym typeface="Poppins"/>
            </a:endParaRPr>
          </a:p>
        </p:txBody>
      </p:sp>
      <p:sp>
        <p:nvSpPr>
          <p:cNvPr id="79" name="Google Shape;79;p14"/>
          <p:cNvSpPr txBox="1"/>
          <p:nvPr/>
        </p:nvSpPr>
        <p:spPr>
          <a:xfrm>
            <a:off x="5930250" y="6400800"/>
            <a:ext cx="12732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700">
                <a:solidFill>
                  <a:schemeClr val="dk1"/>
                </a:solidFill>
                <a:uFill>
                  <a:noFill/>
                </a:uFill>
                <a:latin typeface="Poppins"/>
                <a:ea typeface="Poppins"/>
                <a:cs typeface="Poppins"/>
                <a:sym typeface="Poppins"/>
                <a:hlinkClick r:id="rId11">
                  <a:extLst>
                    <a:ext uri="{A12FA001-AC4F-418D-AE19-62706E023703}">
                      <ahyp:hlinkClr val="tx"/>
                    </a:ext>
                  </a:extLst>
                </a:hlinkClick>
              </a:rPr>
              <a:t>Fossil</a:t>
            </a:r>
            <a:r>
              <a:rPr b="1" lang="en" sz="600">
                <a:solidFill>
                  <a:schemeClr val="dk1"/>
                </a:solidFill>
                <a:uFill>
                  <a:noFill/>
                </a:uFill>
                <a:latin typeface="Poppins"/>
                <a:ea typeface="Poppins"/>
                <a:cs typeface="Poppins"/>
                <a:sym typeface="Poppins"/>
                <a:hlinkClick r:id="rId12">
                  <a:extLst>
                    <a:ext uri="{A12FA001-AC4F-418D-AE19-62706E023703}">
                      <ahyp:hlinkClr val="tx"/>
                    </a:ext>
                  </a:extLst>
                </a:hlinkClick>
              </a:rPr>
              <a:t> </a:t>
            </a:r>
            <a:r>
              <a:rPr b="1" lang="en" sz="700">
                <a:solidFill>
                  <a:schemeClr val="dk1"/>
                </a:solidFill>
                <a:uFill>
                  <a:noFill/>
                </a:uFill>
                <a:latin typeface="Poppins"/>
                <a:ea typeface="Poppins"/>
                <a:cs typeface="Poppins"/>
                <a:sym typeface="Poppins"/>
                <a:hlinkClick r:id="rId13">
                  <a:extLst>
                    <a:ext uri="{A12FA001-AC4F-418D-AE19-62706E023703}">
                      <ahyp:hlinkClr val="tx"/>
                    </a:ext>
                  </a:extLst>
                </a:hlinkClick>
              </a:rPr>
              <a:t>Evidence, Trace Fossils, &amp; Animal Behavior</a:t>
            </a:r>
            <a:endParaRPr sz="7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4">
                  <a:extLst>
                    <a:ext uri="{A12FA001-AC4F-418D-AE19-62706E023703}">
                      <ahyp:hlinkClr val="tx"/>
                    </a:ext>
                  </a:extLst>
                </a:hlinkClick>
              </a:rPr>
              <a:t>Can you outrun a dinosaur?</a:t>
            </a:r>
            <a:endParaRPr sz="800">
              <a:solidFill>
                <a:schemeClr val="dk1"/>
              </a:solidFill>
              <a:latin typeface="Poppins"/>
              <a:ea typeface="Poppins"/>
              <a:cs typeface="Poppins"/>
              <a:sym typeface="Poppins"/>
            </a:endParaRPr>
          </a:p>
        </p:txBody>
      </p:sp>
      <p:sp>
        <p:nvSpPr>
          <p:cNvPr id="80" name="Google Shape;80;p14"/>
          <p:cNvSpPr txBox="1"/>
          <p:nvPr/>
        </p:nvSpPr>
        <p:spPr>
          <a:xfrm>
            <a:off x="531150" y="8654475"/>
            <a:ext cx="12732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5">
                  <a:extLst>
                    <a:ext uri="{A12FA001-AC4F-418D-AE19-62706E023703}">
                      <ahyp:hlinkClr val="tx"/>
                    </a:ext>
                  </a:extLst>
                </a:hlinkClick>
              </a:rPr>
              <a:t>Fossil Evidence &amp; Habitat Change</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Watery Cave</a:t>
            </a:r>
            <a:endParaRPr sz="800">
              <a:solidFill>
                <a:schemeClr val="dk1"/>
              </a:solidFill>
              <a:latin typeface="Poppins"/>
              <a:ea typeface="Poppins"/>
              <a:cs typeface="Poppins"/>
              <a:sym typeface="Poppins"/>
            </a:endParaRPr>
          </a:p>
        </p:txBody>
      </p:sp>
      <p:sp>
        <p:nvSpPr>
          <p:cNvPr id="81" name="Google Shape;81;p14"/>
          <p:cNvSpPr txBox="1"/>
          <p:nvPr/>
        </p:nvSpPr>
        <p:spPr>
          <a:xfrm>
            <a:off x="2326500" y="72250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chemeClr val="dk1"/>
                </a:solidFill>
                <a:latin typeface="Poppins"/>
                <a:ea typeface="Poppins"/>
                <a:cs typeface="Poppins"/>
                <a:sym typeface="Poppins"/>
              </a:rPr>
              <a:t>Anchor Connection</a:t>
            </a:r>
            <a:endParaRPr b="1" sz="800">
              <a:solidFill>
                <a:schemeClr val="dk1"/>
              </a:solidFill>
              <a:latin typeface="Poppins"/>
              <a:ea typeface="Poppins"/>
              <a:cs typeface="Poppins"/>
              <a:sym typeface="Poppins"/>
            </a:endParaRPr>
          </a:p>
        </p:txBody>
      </p:sp>
      <p:sp>
        <p:nvSpPr>
          <p:cNvPr id="82" name="Google Shape;82;p14"/>
          <p:cNvSpPr txBox="1"/>
          <p:nvPr/>
        </p:nvSpPr>
        <p:spPr>
          <a:xfrm>
            <a:off x="4119425" y="72250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chemeClr val="dk1"/>
                </a:solidFill>
                <a:latin typeface="Poppins"/>
                <a:ea typeface="Poppins"/>
                <a:cs typeface="Poppins"/>
                <a:sym typeface="Poppins"/>
              </a:rPr>
              <a:t>Anchor Connection</a:t>
            </a:r>
            <a:endParaRPr b="1" sz="800">
              <a:solidFill>
                <a:schemeClr val="dk1"/>
              </a:solidFill>
              <a:latin typeface="Poppins"/>
              <a:ea typeface="Poppins"/>
              <a:cs typeface="Poppins"/>
              <a:sym typeface="Poppins"/>
            </a:endParaRPr>
          </a:p>
        </p:txBody>
      </p:sp>
      <p:sp>
        <p:nvSpPr>
          <p:cNvPr id="83" name="Google Shape;83;p14"/>
          <p:cNvSpPr txBox="1"/>
          <p:nvPr/>
        </p:nvSpPr>
        <p:spPr>
          <a:xfrm>
            <a:off x="5929500" y="72250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chemeClr val="dk1"/>
                </a:solidFill>
                <a:latin typeface="Poppins"/>
                <a:ea typeface="Poppins"/>
                <a:cs typeface="Poppins"/>
                <a:sym typeface="Poppins"/>
              </a:rPr>
              <a:t>Anchor Connection</a:t>
            </a:r>
            <a:endParaRPr b="1" sz="800">
              <a:solidFill>
                <a:schemeClr val="dk1"/>
              </a:solidFill>
              <a:latin typeface="Poppins"/>
              <a:ea typeface="Poppins"/>
              <a:cs typeface="Poppins"/>
              <a:sym typeface="Poppins"/>
            </a:endParaRPr>
          </a:p>
        </p:txBody>
      </p:sp>
      <p:pic>
        <p:nvPicPr>
          <p:cNvPr id="84" name="Google Shape;84;p14"/>
          <p:cNvPicPr preferRelativeResize="0"/>
          <p:nvPr/>
        </p:nvPicPr>
        <p:blipFill rotWithShape="1">
          <a:blip r:embed="rId17">
            <a:alphaModFix/>
          </a:blip>
          <a:srcRect b="1276" l="0" r="0" t="1276"/>
          <a:stretch/>
        </p:blipFill>
        <p:spPr>
          <a:xfrm>
            <a:off x="6055623" y="354825"/>
            <a:ext cx="1232057" cy="161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90" name="Google Shape;90;p15"/>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 name="Google Shape;91;p15"/>
          <p:cNvSpPr txBox="1"/>
          <p:nvPr/>
        </p:nvSpPr>
        <p:spPr>
          <a:xfrm>
            <a:off x="457200" y="3730800"/>
            <a:ext cx="3292200" cy="59556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There are many different things that have been found all around the world that tell us about the past. Fossils tell us about the existence of dinosaurs. Ancient pottery and ruins tell us about the lives of people from long ago. Clay tablets hold information about early societies.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It would be an amazing experience to discover ancient footprints, fire pits, and bear fossils. However, finding these things underwater in a cave is both amazing and confusing! How can these things end up deep underwater?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The key to understanding this cave is that it wasn’t always filled with water. Thousands of years ago, a huge amount of water was frozen as glaciers. This meant there was less water in the oceans, so ocean levels were lower than we see today. As those glaciers melted, the water poured into the oceans and ocean levels rose. During this process, some caves became filled with water—this is one of those caves. This unit actually focuses on multiple giant cave systems composed of many smaller, connected caves. They are all presented as a single cave in this lesson for simplicity.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u="sng">
              <a:solidFill>
                <a:schemeClr val="dk1"/>
              </a:solidFill>
              <a:latin typeface="Poppins"/>
              <a:ea typeface="Poppins"/>
              <a:cs typeface="Poppins"/>
              <a:sym typeface="Poppins"/>
            </a:endParaRPr>
          </a:p>
        </p:txBody>
      </p:sp>
      <p:pic>
        <p:nvPicPr>
          <p:cNvPr id="92" name="Google Shape;92;p15"/>
          <p:cNvPicPr preferRelativeResize="0"/>
          <p:nvPr/>
        </p:nvPicPr>
        <p:blipFill rotWithShape="1">
          <a:blip r:embed="rId3">
            <a:alphaModFix/>
          </a:blip>
          <a:srcRect b="29781" l="0" r="0" t="29781"/>
          <a:stretch/>
        </p:blipFill>
        <p:spPr>
          <a:xfrm>
            <a:off x="457200" y="1667550"/>
            <a:ext cx="6858000" cy="1476449"/>
          </a:xfrm>
          <a:prstGeom prst="rect">
            <a:avLst/>
          </a:prstGeom>
          <a:noFill/>
          <a:ln>
            <a:noFill/>
          </a:ln>
        </p:spPr>
      </p:pic>
      <p:sp>
        <p:nvSpPr>
          <p:cNvPr id="93" name="Google Shape;93;p15"/>
          <p:cNvSpPr txBox="1"/>
          <p:nvPr/>
        </p:nvSpPr>
        <p:spPr>
          <a:xfrm>
            <a:off x="457200" y="1280160"/>
            <a:ext cx="3000000" cy="2769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Anchor Phenomenon  Background</a:t>
            </a:r>
            <a:endParaRPr b="1" sz="1600"/>
          </a:p>
        </p:txBody>
      </p:sp>
      <p:sp>
        <p:nvSpPr>
          <p:cNvPr id="94" name="Google Shape;94;p15"/>
          <p:cNvSpPr txBox="1"/>
          <p:nvPr/>
        </p:nvSpPr>
        <p:spPr>
          <a:xfrm>
            <a:off x="4022975" y="3730800"/>
            <a:ext cx="3292200" cy="600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footprints in the cave were likely made by small animals that walked in the cave when the ground was muddy. This likely happened when there was enough water in the cave to make the ground wet but not so much water that these animals couldn’t walk in and out.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Scientists studied the rock underneath the burned wood and found that the rock had been changed and discolored by very high heat. Other rock nearby had not. If the burned wood had simply been washed into the cave, the rock would not be heated up. This is the key piece of evidence that humans carried wood into the caves and set that wood on fire inside of the cave.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The bear skull is similar to modern bears. The bones are too far inside for the bears to have simply swam there; they would have drowned! There are also bear footprints in the cave, providing further evidence that these animals walked into the cave before it flooded.</a:t>
            </a:r>
            <a:endParaRPr b="1" sz="1000">
              <a:solidFill>
                <a:schemeClr val="dk1"/>
              </a:solidFill>
              <a:latin typeface="Poppins"/>
              <a:ea typeface="Poppins"/>
              <a:cs typeface="Poppins"/>
              <a:sym typeface="Poppins"/>
            </a:endParaRPr>
          </a:p>
        </p:txBody>
      </p:sp>
      <p:sp>
        <p:nvSpPr>
          <p:cNvPr id="95" name="Google Shape;95;p15"/>
          <p:cNvSpPr txBox="1"/>
          <p:nvPr/>
        </p:nvSpPr>
        <p:spPr>
          <a:xfrm>
            <a:off x="457200" y="3302400"/>
            <a:ext cx="6858000" cy="369300"/>
          </a:xfrm>
          <a:prstGeom prst="rect">
            <a:avLst/>
          </a:prstGeom>
          <a:noFill/>
          <a:ln>
            <a:noFill/>
          </a:ln>
        </p:spPr>
        <p:txBody>
          <a:bodyPr anchorCtr="0" anchor="b" bIns="91425" lIns="0" spcFirstLastPara="1" rIns="91425" wrap="square" tIns="91425">
            <a:noAutofit/>
          </a:bodyPr>
          <a:lstStyle/>
          <a:p>
            <a:pPr indent="0" lvl="0" marL="0" rtl="0" algn="l">
              <a:lnSpc>
                <a:spcPct val="150000"/>
              </a:lnSpc>
              <a:spcBef>
                <a:spcPts val="0"/>
              </a:spcBef>
              <a:spcAft>
                <a:spcPts val="0"/>
              </a:spcAft>
              <a:buNone/>
            </a:pPr>
            <a:r>
              <a:rPr lang="en" sz="1200">
                <a:solidFill>
                  <a:schemeClr val="dk1"/>
                </a:solidFill>
                <a:latin typeface="Poppins"/>
                <a:ea typeface="Poppins"/>
                <a:cs typeface="Poppins"/>
                <a:sym typeface="Poppins"/>
              </a:rPr>
              <a:t>How did footprints, burned wood, and animal bones end up deep in a watery cave?</a:t>
            </a:r>
            <a:endParaRPr sz="1200"/>
          </a:p>
        </p:txBody>
      </p:sp>
      <p:pic>
        <p:nvPicPr>
          <p:cNvPr id="96" name="Google Shape;96;p15"/>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97" name="Google Shape;97;p15"/>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p:nvPr/>
        </p:nvSpPr>
        <p:spPr>
          <a:xfrm>
            <a:off x="475050" y="6007525"/>
            <a:ext cx="6839100" cy="34116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3" name="Google Shape;103;p16"/>
          <p:cNvPicPr preferRelativeResize="0"/>
          <p:nvPr/>
        </p:nvPicPr>
        <p:blipFill>
          <a:blip r:embed="rId3">
            <a:alphaModFix/>
          </a:blip>
          <a:stretch>
            <a:fillRect/>
          </a:stretch>
        </p:blipFill>
        <p:spPr>
          <a:xfrm>
            <a:off x="5576925" y="1280150"/>
            <a:ext cx="1737400" cy="914400"/>
          </a:xfrm>
          <a:prstGeom prst="rect">
            <a:avLst/>
          </a:prstGeom>
          <a:noFill/>
          <a:ln>
            <a:noFill/>
          </a:ln>
        </p:spPr>
      </p:pic>
      <p:sp>
        <p:nvSpPr>
          <p:cNvPr id="104" name="Google Shape;104;p16"/>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05" name="Google Shape;105;p16"/>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6" name="Google Shape;106;p16"/>
          <p:cNvSpPr txBox="1"/>
          <p:nvPr/>
        </p:nvSpPr>
        <p:spPr>
          <a:xfrm>
            <a:off x="457250" y="1280150"/>
            <a:ext cx="4918800" cy="47118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Anchor Phenomenon: Watery Cave</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 Evidence &amp; Habitat Change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Phenomenon Lesson Overview</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This lesson is part of this unit’s Anchor Layer. It builds off of the first four lessons in this unit. If you have the Anchor Layer turned on, we recommend teaching the first four lessons of this unit in order. The performance task can be completed at any time after the Lesson 3.</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anchor phenomenon for this unit is a water-filled cave that contains footprints, fossils, and ancient fire pits. How can these things be found deep underwater?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During the introduction, students generate observations and questions about the phenomenon and create an initial conceptual model to explain how and why they think this is happening.  Students will use these initial ideas to track how their understanding grows throughout the unit.</a:t>
            </a:r>
            <a:endParaRPr sz="1000">
              <a:solidFill>
                <a:schemeClr val="dk1"/>
              </a:solidFill>
              <a:latin typeface="Poppins"/>
              <a:ea typeface="Poppins"/>
              <a:cs typeface="Poppins"/>
              <a:sym typeface="Poppins"/>
            </a:endParaRPr>
          </a:p>
        </p:txBody>
      </p:sp>
      <p:sp>
        <p:nvSpPr>
          <p:cNvPr id="107" name="Google Shape;107;p16"/>
          <p:cNvSpPr txBox="1"/>
          <p:nvPr/>
        </p:nvSpPr>
        <p:spPr>
          <a:xfrm>
            <a:off x="797850" y="6357700"/>
            <a:ext cx="2667300" cy="14595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Student work samples &amp; notes</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Students will gather clues during and after each lesson in this unit to help them improve their explanations. It is important to encourage students to recognize that even if they don't know the perfect answer yet, they are going to learn a lot throughout the unit and will have an opportunity to change or add to their first explanation.</a:t>
            </a:r>
            <a:endParaRPr sz="1000">
              <a:solidFill>
                <a:schemeClr val="dk1"/>
              </a:solidFill>
              <a:latin typeface="Poppins"/>
              <a:ea typeface="Poppins"/>
              <a:cs typeface="Poppins"/>
              <a:sym typeface="Poppins"/>
            </a:endParaRPr>
          </a:p>
        </p:txBody>
      </p:sp>
      <p:graphicFrame>
        <p:nvGraphicFramePr>
          <p:cNvPr id="108" name="Google Shape;108;p16"/>
          <p:cNvGraphicFramePr/>
          <p:nvPr/>
        </p:nvGraphicFramePr>
        <p:xfrm>
          <a:off x="5577800" y="1280185"/>
          <a:ext cx="3000000" cy="3000000"/>
        </p:xfrm>
        <a:graphic>
          <a:graphicData uri="http://schemas.openxmlformats.org/drawingml/2006/table">
            <a:tbl>
              <a:tblPr>
                <a:noFill/>
                <a:tableStyleId>{E0AE5A18-0AEC-47F6-9633-AE38B6B5EE86}</a:tableStyleId>
              </a:tblPr>
              <a:tblGrid>
                <a:gridCol w="1737400"/>
              </a:tblGrid>
              <a:tr h="91515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220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Anchor Phenomenon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2200">
                <a:tc>
                  <a:txBody>
                    <a:bodyPr/>
                    <a:lstStyle/>
                    <a:p>
                      <a:pPr indent="0" lvl="0" marL="0" rtl="0" algn="l">
                        <a:spcBef>
                          <a:spcPts val="0"/>
                        </a:spcBef>
                        <a:spcAft>
                          <a:spcPts val="0"/>
                        </a:spcAft>
                        <a:buNone/>
                      </a:pPr>
                      <a:r>
                        <a:rPr b="1" lang="en" sz="800">
                          <a:latin typeface="Poppins"/>
                          <a:ea typeface="Poppins"/>
                          <a:cs typeface="Poppins"/>
                          <a:sym typeface="Poppins"/>
                        </a:rPr>
                        <a:t>Guided Inquiry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2200">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55012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09" name="Google Shape;109;p16"/>
          <p:cNvPicPr preferRelativeResize="0"/>
          <p:nvPr/>
        </p:nvPicPr>
        <p:blipFill>
          <a:blip r:embed="rId4">
            <a:alphaModFix/>
          </a:blip>
          <a:stretch>
            <a:fillRect/>
          </a:stretch>
        </p:blipFill>
        <p:spPr>
          <a:xfrm>
            <a:off x="3433550" y="6357700"/>
            <a:ext cx="3538750" cy="2734178"/>
          </a:xfrm>
          <a:prstGeom prst="rect">
            <a:avLst/>
          </a:prstGeom>
          <a:noFill/>
          <a:ln>
            <a:noFill/>
          </a:ln>
          <a:effectLst>
            <a:outerShdw blurRad="57150" rotWithShape="0" algn="bl" dir="5400000" dist="19050">
              <a:srgbClr val="000000">
                <a:alpha val="50000"/>
              </a:srgbClr>
            </a:outerShdw>
          </a:effectLst>
        </p:spPr>
      </p:pic>
      <p:sp>
        <p:nvSpPr>
          <p:cNvPr id="110" name="Google Shape;110;p16"/>
          <p:cNvSpPr txBox="1"/>
          <p:nvPr/>
        </p:nvSpPr>
        <p:spPr>
          <a:xfrm>
            <a:off x="3631900" y="7257375"/>
            <a:ext cx="9321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rgbClr val="000000"/>
              </a:buClr>
              <a:buSzPts val="1100"/>
              <a:buFont typeface="Arial"/>
              <a:buNone/>
            </a:pPr>
            <a:r>
              <a:rPr lang="en" sz="800">
                <a:solidFill>
                  <a:srgbClr val="000000"/>
                </a:solidFill>
                <a:latin typeface="Comic Sans MS"/>
                <a:ea typeface="Comic Sans MS"/>
                <a:cs typeface="Comic Sans MS"/>
                <a:sym typeface="Comic Sans MS"/>
              </a:rPr>
              <a:t>The Moon looks gray and white in most pictures</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rPr lang="en" sz="800">
                <a:solidFill>
                  <a:srgbClr val="000000"/>
                </a:solidFill>
                <a:latin typeface="Comic Sans MS"/>
                <a:ea typeface="Comic Sans MS"/>
                <a:cs typeface="Comic Sans MS"/>
                <a:sym typeface="Comic Sans MS"/>
              </a:rPr>
              <a:t>The Moon looks blue and white in one picture</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rPr lang="en" sz="800">
                <a:solidFill>
                  <a:srgbClr val="000000"/>
                </a:solidFill>
                <a:latin typeface="Comic Sans MS"/>
                <a:ea typeface="Comic Sans MS"/>
                <a:cs typeface="Comic Sans MS"/>
                <a:sym typeface="Comic Sans MS"/>
              </a:rPr>
              <a:t>The sky around the Moon is either blue or black</a:t>
            </a:r>
            <a:endParaRPr sz="800">
              <a:solidFill>
                <a:srgbClr val="000000"/>
              </a:solidFill>
              <a:latin typeface="Comic Sans MS"/>
              <a:ea typeface="Comic Sans MS"/>
              <a:cs typeface="Comic Sans MS"/>
              <a:sym typeface="Comic Sans MS"/>
            </a:endParaRPr>
          </a:p>
        </p:txBody>
      </p:sp>
      <p:sp>
        <p:nvSpPr>
          <p:cNvPr id="111" name="Google Shape;111;p16"/>
          <p:cNvSpPr txBox="1"/>
          <p:nvPr/>
        </p:nvSpPr>
        <p:spPr>
          <a:xfrm>
            <a:off x="4688700" y="7257375"/>
            <a:ext cx="11226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rgbClr val="000000"/>
                </a:solidFill>
                <a:latin typeface="Comic Sans MS"/>
                <a:ea typeface="Comic Sans MS"/>
                <a:cs typeface="Comic Sans MS"/>
                <a:sym typeface="Comic Sans MS"/>
              </a:rPr>
              <a:t>The camera made the Moon blue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800">
                <a:solidFill>
                  <a:srgbClr val="000000"/>
                </a:solidFill>
                <a:latin typeface="Comic Sans MS"/>
                <a:ea typeface="Comic Sans MS"/>
                <a:cs typeface="Comic Sans MS"/>
                <a:sym typeface="Comic Sans MS"/>
              </a:rPr>
              <a:t>The Moon is out during the day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800">
                <a:solidFill>
                  <a:srgbClr val="000000"/>
                </a:solidFill>
                <a:latin typeface="Comic Sans MS"/>
                <a:ea typeface="Comic Sans MS"/>
                <a:cs typeface="Comic Sans MS"/>
                <a:sym typeface="Comic Sans MS"/>
              </a:rPr>
              <a:t>Somebody must have colored the picture</a:t>
            </a:r>
            <a:endParaRPr sz="800">
              <a:solidFill>
                <a:srgbClr val="000000"/>
              </a:solidFill>
              <a:latin typeface="Comic Sans MS"/>
              <a:ea typeface="Comic Sans MS"/>
              <a:cs typeface="Comic Sans MS"/>
              <a:sym typeface="Comic Sans MS"/>
            </a:endParaRPr>
          </a:p>
        </p:txBody>
      </p:sp>
      <p:sp>
        <p:nvSpPr>
          <p:cNvPr id="112" name="Google Shape;112;p16"/>
          <p:cNvSpPr txBox="1"/>
          <p:nvPr/>
        </p:nvSpPr>
        <p:spPr>
          <a:xfrm>
            <a:off x="5867975" y="7257375"/>
            <a:ext cx="9321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rgbClr val="000000"/>
                </a:solidFill>
                <a:latin typeface="Comic Sans MS"/>
                <a:ea typeface="Comic Sans MS"/>
                <a:cs typeface="Comic Sans MS"/>
                <a:sym typeface="Comic Sans MS"/>
              </a:rPr>
              <a:t>Why is the Moon different colors?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800">
                <a:solidFill>
                  <a:srgbClr val="000000"/>
                </a:solidFill>
                <a:latin typeface="Comic Sans MS"/>
                <a:ea typeface="Comic Sans MS"/>
                <a:cs typeface="Comic Sans MS"/>
                <a:sym typeface="Comic Sans MS"/>
              </a:rPr>
              <a:t>When do you see the Moon?</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800">
                <a:solidFill>
                  <a:srgbClr val="000000"/>
                </a:solidFill>
                <a:latin typeface="Comic Sans MS"/>
                <a:ea typeface="Comic Sans MS"/>
                <a:cs typeface="Comic Sans MS"/>
                <a:sym typeface="Comic Sans MS"/>
              </a:rPr>
              <a:t>Does the Moon change colors?</a:t>
            </a:r>
            <a:endParaRPr sz="800">
              <a:solidFill>
                <a:srgbClr val="000000"/>
              </a:solidFill>
              <a:latin typeface="Comic Sans MS"/>
              <a:ea typeface="Comic Sans MS"/>
              <a:cs typeface="Comic Sans MS"/>
              <a:sym typeface="Comic Sans MS"/>
            </a:endParaRPr>
          </a:p>
        </p:txBody>
      </p:sp>
      <p:pic>
        <p:nvPicPr>
          <p:cNvPr id="113" name="Google Shape;113;p16"/>
          <p:cNvPicPr preferRelativeResize="0"/>
          <p:nvPr/>
        </p:nvPicPr>
        <p:blipFill rotWithShape="1">
          <a:blip r:embed="rId5">
            <a:alphaModFix/>
          </a:blip>
          <a:srcRect b="1276" l="0" r="0" t="1276"/>
          <a:stretch/>
        </p:blipFill>
        <p:spPr>
          <a:xfrm>
            <a:off x="6055623" y="354825"/>
            <a:ext cx="1232057" cy="161925"/>
          </a:xfrm>
          <a:prstGeom prst="rect">
            <a:avLst/>
          </a:prstGeom>
          <a:noFill/>
          <a:ln>
            <a:noFill/>
          </a:ln>
        </p:spPr>
      </p:pic>
      <p:sp>
        <p:nvSpPr>
          <p:cNvPr id="114" name="Google Shape;114;p16"/>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22700" l="0" r="0" t="27853"/>
          <a:stretch/>
        </p:blipFill>
        <p:spPr>
          <a:xfrm>
            <a:off x="5576925" y="1280150"/>
            <a:ext cx="1738275" cy="914400"/>
          </a:xfrm>
          <a:prstGeom prst="rect">
            <a:avLst/>
          </a:prstGeom>
          <a:noFill/>
          <a:ln>
            <a:noFill/>
          </a:ln>
        </p:spPr>
      </p:pic>
      <p:sp>
        <p:nvSpPr>
          <p:cNvPr id="120" name="Google Shape;120;p17"/>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21" name="Google Shape;121;p17"/>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22" name="Google Shape;122;p17"/>
          <p:cNvSpPr txBox="1"/>
          <p:nvPr/>
        </p:nvSpPr>
        <p:spPr>
          <a:xfrm>
            <a:off x="457200" y="1280150"/>
            <a:ext cx="4918800" cy="76512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latin typeface="Poppins"/>
                <a:ea typeface="Poppins"/>
                <a:cs typeface="Poppins"/>
                <a:sym typeface="Poppins"/>
              </a:rPr>
              <a:t>Lesson 1:</a:t>
            </a:r>
            <a:r>
              <a:rPr b="1" lang="en" sz="1200">
                <a:solidFill>
                  <a:schemeClr val="dk1"/>
                </a:solidFill>
                <a:latin typeface="Poppins"/>
                <a:ea typeface="Poppins"/>
                <a:cs typeface="Poppins"/>
                <a:sym typeface="Poppins"/>
              </a:rPr>
              <a:t> Where can you find whales in the desert?</a:t>
            </a:r>
            <a:r>
              <a:rPr lang="en" sz="1200">
                <a:solidFill>
                  <a:schemeClr val="dk1"/>
                </a:solidFill>
                <a:latin typeface="Poppins"/>
                <a:ea typeface="Poppins"/>
                <a:cs typeface="Poppins"/>
                <a:sym typeface="Poppins"/>
              </a:rPr>
              <a:t> (pg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Habitats, Fossils, &amp; Environments Over Time</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explore the idea that the rock under our feet sometimes contains fossils, and investigate how these fossils reveal changes in habitat through time.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Fossil Dig, students use paper to create a model fossil dig. They identify traits of fossils to determine what the habitat looked like when these organisms were alive. Then they use this information to figure out where some Mystery Fossils belong in their fossil dig.</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i="1" sz="1000">
              <a:solidFill>
                <a:schemeClr val="dk1"/>
              </a:solidFill>
              <a:latin typeface="Poppins"/>
              <a:ea typeface="Poppins"/>
              <a:cs typeface="Poppins"/>
              <a:sym typeface="Poppins"/>
            </a:endParaRPr>
          </a:p>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graphicFrame>
        <p:nvGraphicFramePr>
          <p:cNvPr id="123" name="Google Shape;123;p17"/>
          <p:cNvGraphicFramePr/>
          <p:nvPr/>
        </p:nvGraphicFramePr>
        <p:xfrm>
          <a:off x="5576925" y="1280160"/>
          <a:ext cx="3000000" cy="3000000"/>
        </p:xfrm>
        <a:graphic>
          <a:graphicData uri="http://schemas.openxmlformats.org/drawingml/2006/table">
            <a:tbl>
              <a:tblPr>
                <a:noFill/>
                <a:tableStyleId>{E0AE5A18-0AEC-47F6-9633-AE38B6B5EE86}</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93050">
                <a:tc>
                  <a:txBody>
                    <a:bodyPr/>
                    <a:lstStyle/>
                    <a:p>
                      <a:pPr indent="0" lvl="0" marL="0" rtl="0" algn="l">
                        <a:spcBef>
                          <a:spcPts val="0"/>
                        </a:spcBef>
                        <a:spcAft>
                          <a:spcPts val="0"/>
                        </a:spcAft>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None/>
                      </a:pPr>
                      <a:r>
                        <a:rPr b="1" lang="en" sz="800">
                          <a:latin typeface="Poppins"/>
                          <a:ea typeface="Poppins"/>
                          <a:cs typeface="Poppins"/>
                          <a:sym typeface="Poppins"/>
                        </a:rPr>
                        <a:t>Assessment</a:t>
                      </a:r>
                      <a:endParaRPr b="1" sz="800" u="sng">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24" name="Google Shape;124;p17"/>
          <p:cNvSpPr/>
          <p:nvPr/>
        </p:nvSpPr>
        <p:spPr>
          <a:xfrm>
            <a:off x="457200" y="4492525"/>
            <a:ext cx="4786500" cy="35121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7"/>
          <p:cNvSpPr txBox="1"/>
          <p:nvPr/>
        </p:nvSpPr>
        <p:spPr>
          <a:xfrm>
            <a:off x="790075" y="4741300"/>
            <a:ext cx="4132800" cy="14106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 We recommend preparing the mystery fossils before clas. Mystery Fossils will print two per page so you may want to cut each page in half before class. Each student needs a ½ sheet for the activity.</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pic>
        <p:nvPicPr>
          <p:cNvPr id="126" name="Google Shape;126;p17"/>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27" name="Google Shape;127;p17"/>
          <p:cNvPicPr preferRelativeResize="0"/>
          <p:nvPr/>
        </p:nvPicPr>
        <p:blipFill>
          <a:blip r:embed="rId5">
            <a:alphaModFix/>
          </a:blip>
          <a:stretch>
            <a:fillRect/>
          </a:stretch>
        </p:blipFill>
        <p:spPr>
          <a:xfrm>
            <a:off x="805075" y="6228100"/>
            <a:ext cx="1909927" cy="1410599"/>
          </a:xfrm>
          <a:prstGeom prst="rect">
            <a:avLst/>
          </a:prstGeom>
          <a:noFill/>
          <a:ln>
            <a:noFill/>
          </a:ln>
          <a:effectLst>
            <a:outerShdw blurRad="57150" rotWithShape="0" algn="bl" dir="5400000" dist="19050">
              <a:srgbClr val="000000">
                <a:alpha val="50000"/>
              </a:srgbClr>
            </a:outerShdw>
          </a:effectLst>
        </p:spPr>
      </p:pic>
      <p:pic>
        <p:nvPicPr>
          <p:cNvPr id="128" name="Google Shape;128;p17"/>
          <p:cNvPicPr preferRelativeResize="0"/>
          <p:nvPr/>
        </p:nvPicPr>
        <p:blipFill>
          <a:blip r:embed="rId6">
            <a:alphaModFix/>
          </a:blip>
          <a:stretch>
            <a:fillRect/>
          </a:stretch>
        </p:blipFill>
        <p:spPr>
          <a:xfrm>
            <a:off x="2951823" y="6228098"/>
            <a:ext cx="2005440" cy="1410600"/>
          </a:xfrm>
          <a:prstGeom prst="rect">
            <a:avLst/>
          </a:prstGeom>
          <a:noFill/>
          <a:ln>
            <a:noFill/>
          </a:ln>
          <a:effectLst>
            <a:outerShdw blurRad="57150" rotWithShape="0" algn="bl" dir="5400000" dist="19050">
              <a:srgbClr val="000000">
                <a:alpha val="50000"/>
              </a:srgbClr>
            </a:outerShdw>
          </a:effectLst>
        </p:spPr>
      </p:pic>
      <p:sp>
        <p:nvSpPr>
          <p:cNvPr id="129" name="Google Shape;129;p17"/>
          <p:cNvSpPr txBox="1"/>
          <p:nvPr/>
        </p:nvSpPr>
        <p:spPr>
          <a:xfrm>
            <a:off x="457200" y="8654475"/>
            <a:ext cx="3000000" cy="5694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i="1" lang="en" sz="1000">
                <a:solidFill>
                  <a:schemeClr val="dk1"/>
                </a:solidFill>
                <a:latin typeface="Poppins"/>
                <a:ea typeface="Poppins"/>
                <a:cs typeface="Poppins"/>
                <a:sym typeface="Poppins"/>
              </a:rPr>
              <a:t>Anchor Connection on Next Page</a:t>
            </a:r>
            <a:endParaRPr/>
          </a:p>
        </p:txBody>
      </p:sp>
      <p:sp>
        <p:nvSpPr>
          <p:cNvPr id="130" name="Google Shape;130;p17"/>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36" name="Google Shape;136;p18"/>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7" name="Google Shape;137;p18"/>
          <p:cNvSpPr txBox="1"/>
          <p:nvPr/>
        </p:nvSpPr>
        <p:spPr>
          <a:xfrm>
            <a:off x="457200" y="1280150"/>
            <a:ext cx="5120700" cy="7698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1: Where can you find whales in the desert?</a:t>
            </a:r>
            <a:r>
              <a:rPr lang="en" sz="1200">
                <a:solidFill>
                  <a:schemeClr val="dk1"/>
                </a:solidFill>
                <a:latin typeface="Poppins"/>
                <a:ea typeface="Poppins"/>
                <a:cs typeface="Poppins"/>
                <a:sym typeface="Poppins"/>
              </a:rPr>
              <a:t> (pg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Habitats, Fossils, &amp; Environments Over Time</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i="1"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Anchor Connection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This cave wasn’t always filled with water. The cave we are studying used to be totally dry. Then it filled with water as the oceans became deeper and larger!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will revisit the explanation and/or drawing that they initially worked in during the Anchor Phenomenon. They should understand that there is evidence that humans went into the caves long ago and made wood fires. This would only be possible if the cave used to be dry.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If time permits, you can explain that up until ~8,000 years ago, huge amounts of water used to be frozen as glaciers. As this water melted, the oceans became deeper and larger.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and/or drawings by adding that the cave wasn’t always filled with water. This might mean that they decide to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completely change some or all of their explanations if they hadn’t considered that the cave used to be dry. Other students may not need to update their explanations at all. Students may also update that there is evidence of wood fires in the cave, and that this is only possible if the cave used to be dry.</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Did the bones in the cave come from an animal that lived on land or in the water?</a:t>
            </a:r>
            <a:endParaRPr i="1" sz="1200">
              <a:solidFill>
                <a:schemeClr val="dk1"/>
              </a:solidFill>
              <a:latin typeface="Poppins"/>
              <a:ea typeface="Poppins"/>
              <a:cs typeface="Poppins"/>
              <a:sym typeface="Poppins"/>
            </a:endParaRPr>
          </a:p>
        </p:txBody>
      </p:sp>
      <p:pic>
        <p:nvPicPr>
          <p:cNvPr id="138" name="Google Shape;138;p18"/>
          <p:cNvPicPr preferRelativeResize="0"/>
          <p:nvPr/>
        </p:nvPicPr>
        <p:blipFill rotWithShape="1">
          <a:blip r:embed="rId3">
            <a:alphaModFix/>
          </a:blip>
          <a:srcRect b="1276" l="0" r="0" t="1276"/>
          <a:stretch/>
        </p:blipFill>
        <p:spPr>
          <a:xfrm>
            <a:off x="6055623" y="354825"/>
            <a:ext cx="1232057" cy="161925"/>
          </a:xfrm>
          <a:prstGeom prst="rect">
            <a:avLst/>
          </a:prstGeom>
          <a:noFill/>
          <a:ln>
            <a:noFill/>
          </a:ln>
        </p:spPr>
      </p:pic>
      <p:pic>
        <p:nvPicPr>
          <p:cNvPr id="139" name="Google Shape;139;p18"/>
          <p:cNvPicPr preferRelativeResize="0"/>
          <p:nvPr/>
        </p:nvPicPr>
        <p:blipFill rotWithShape="1">
          <a:blip r:embed="rId4">
            <a:alphaModFix/>
          </a:blip>
          <a:srcRect b="22700" l="0" r="0" t="27853"/>
          <a:stretch/>
        </p:blipFill>
        <p:spPr>
          <a:xfrm>
            <a:off x="5576925" y="1280150"/>
            <a:ext cx="1738275" cy="914400"/>
          </a:xfrm>
          <a:prstGeom prst="rect">
            <a:avLst/>
          </a:prstGeom>
          <a:noFill/>
          <a:ln>
            <a:noFill/>
          </a:ln>
        </p:spPr>
      </p:pic>
      <p:graphicFrame>
        <p:nvGraphicFramePr>
          <p:cNvPr id="140" name="Google Shape;140;p18"/>
          <p:cNvGraphicFramePr/>
          <p:nvPr/>
        </p:nvGraphicFramePr>
        <p:xfrm>
          <a:off x="5576925" y="1280160"/>
          <a:ext cx="3000000" cy="3000000"/>
        </p:xfrm>
        <a:graphic>
          <a:graphicData uri="http://schemas.openxmlformats.org/drawingml/2006/table">
            <a:tbl>
              <a:tblPr>
                <a:noFill/>
                <a:tableStyleId>{E0AE5A18-0AEC-47F6-9633-AE38B6B5EE86}</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93050">
                <a:tc>
                  <a:txBody>
                    <a:bodyPr/>
                    <a:lstStyle/>
                    <a:p>
                      <a:pPr indent="0" lvl="0" marL="0" rtl="0" algn="l">
                        <a:spcBef>
                          <a:spcPts val="0"/>
                        </a:spcBef>
                        <a:spcAft>
                          <a:spcPts val="0"/>
                        </a:spcAft>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None/>
                      </a:pPr>
                      <a:r>
                        <a:rPr b="1" lang="en" sz="800">
                          <a:latin typeface="Poppins"/>
                          <a:ea typeface="Poppins"/>
                          <a:cs typeface="Poppins"/>
                          <a:sym typeface="Poppins"/>
                        </a:rPr>
                        <a:t>Assessment</a:t>
                      </a:r>
                      <a:endParaRPr b="1" sz="800" u="sng">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41" name="Google Shape;141;p18"/>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9"/>
          <p:cNvPicPr preferRelativeResize="0"/>
          <p:nvPr/>
        </p:nvPicPr>
        <p:blipFill>
          <a:blip r:embed="rId3">
            <a:alphaModFix/>
          </a:blip>
          <a:stretch>
            <a:fillRect/>
          </a:stretch>
        </p:blipFill>
        <p:spPr>
          <a:xfrm>
            <a:off x="5577800" y="1280150"/>
            <a:ext cx="1737398" cy="900099"/>
          </a:xfrm>
          <a:prstGeom prst="rect">
            <a:avLst/>
          </a:prstGeom>
          <a:noFill/>
          <a:ln>
            <a:noFill/>
          </a:ln>
        </p:spPr>
      </p:pic>
      <p:sp>
        <p:nvSpPr>
          <p:cNvPr id="147" name="Google Shape;147;p19"/>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48" name="Google Shape;148;p19"/>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49" name="Google Shape;149;p19"/>
          <p:cNvPicPr preferRelativeResize="0"/>
          <p:nvPr/>
        </p:nvPicPr>
        <p:blipFill>
          <a:blip r:embed="rId4">
            <a:alphaModFix/>
          </a:blip>
          <a:stretch>
            <a:fillRect/>
          </a:stretch>
        </p:blipFill>
        <p:spPr>
          <a:xfrm>
            <a:off x="6034989" y="376247"/>
            <a:ext cx="1273319" cy="161925"/>
          </a:xfrm>
          <a:prstGeom prst="rect">
            <a:avLst/>
          </a:prstGeom>
          <a:noFill/>
          <a:ln>
            <a:noFill/>
          </a:ln>
        </p:spPr>
      </p:pic>
      <p:sp>
        <p:nvSpPr>
          <p:cNvPr id="150" name="Google Shape;150;p19"/>
          <p:cNvSpPr txBox="1"/>
          <p:nvPr/>
        </p:nvSpPr>
        <p:spPr>
          <a:xfrm>
            <a:off x="457200" y="1280150"/>
            <a:ext cx="4918800" cy="75159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Lesson 2: How do we know what dinosaurs looked like?</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 sz="1200">
                <a:solidFill>
                  <a:schemeClr val="dk1"/>
                </a:solidFill>
                <a:latin typeface="Poppins"/>
                <a:ea typeface="Poppins"/>
                <a:cs typeface="Poppins"/>
                <a:sym typeface="Poppins"/>
              </a:rPr>
              <a:t>Fossil Evidence &amp; Dinosaurs</a:t>
            </a:r>
            <a:endParaRPr i="1" sz="1200">
              <a:solidFill>
                <a:schemeClr val="dk1"/>
              </a:solidFill>
              <a:latin typeface="Poppins"/>
              <a:ea typeface="Poppins"/>
              <a:cs typeface="Poppins"/>
              <a:sym typeface="Poppins"/>
            </a:endParaRPr>
          </a:p>
          <a:p>
            <a:pPr indent="0" lvl="0" marL="0" rtl="0" algn="l">
              <a:spcBef>
                <a:spcPts val="0"/>
              </a:spcBef>
              <a:spcAft>
                <a:spcPts val="0"/>
              </a:spcAft>
              <a:buNone/>
            </a:pPr>
            <a:r>
              <a:t/>
            </a:r>
            <a:endParaRPr i="1" sz="1200">
              <a:solidFill>
                <a:schemeClr val="dk1"/>
              </a:solidFill>
              <a:latin typeface="Poppins"/>
              <a:ea typeface="Poppins"/>
              <a:cs typeface="Poppins"/>
              <a:sym typeface="Poppins"/>
            </a:endParaRPr>
          </a:p>
          <a:p>
            <a:pPr indent="0" lvl="0" marL="0" rtl="0" algn="l">
              <a:spcBef>
                <a:spcPts val="0"/>
              </a:spcBef>
              <a:spcAft>
                <a:spcPts val="0"/>
              </a:spcAft>
              <a:buNone/>
            </a:pPr>
            <a:r>
              <a:t/>
            </a:r>
            <a:endParaRPr i="1"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Lesson 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lesson, students analyze data from dinosaur fossils in order to provide evidence about the appearance and behavior of those dinosaurs when they were living.</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the activity, Dinosaur Detectives, students compare the traits of dinosaur fossils with the traits of modern animals in order to help a paleoartist draw a dinosaur as accurately as possible.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p:txBody>
      </p:sp>
      <p:graphicFrame>
        <p:nvGraphicFramePr>
          <p:cNvPr id="151" name="Google Shape;151;p19"/>
          <p:cNvGraphicFramePr/>
          <p:nvPr/>
        </p:nvGraphicFramePr>
        <p:xfrm>
          <a:off x="5577800" y="1280160"/>
          <a:ext cx="3000000" cy="3000000"/>
        </p:xfrm>
        <a:graphic>
          <a:graphicData uri="http://schemas.openxmlformats.org/drawingml/2006/table">
            <a:tbl>
              <a:tblPr>
                <a:noFill/>
                <a:tableStyleId>{E0AE5A18-0AEC-47F6-9633-AE38B6B5EE86}</a:tableStyleId>
              </a:tblPr>
              <a:tblGrid>
                <a:gridCol w="1737400"/>
              </a:tblGrid>
              <a:tr h="93940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7445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74450">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74450">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74450">
                <a:tc>
                  <a:txBody>
                    <a:bodyPr/>
                    <a:lstStyle/>
                    <a:p>
                      <a:pPr indent="0" lvl="0" marL="0" rtl="0" algn="l">
                        <a:spcBef>
                          <a:spcPts val="0"/>
                        </a:spcBef>
                        <a:spcAft>
                          <a:spcPts val="0"/>
                        </a:spcAft>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30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u="sng">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52" name="Google Shape;152;p19"/>
          <p:cNvSpPr/>
          <p:nvPr/>
        </p:nvSpPr>
        <p:spPr>
          <a:xfrm>
            <a:off x="457200" y="4041150"/>
            <a:ext cx="4773600" cy="51771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19"/>
          <p:cNvSpPr txBox="1"/>
          <p:nvPr/>
        </p:nvSpPr>
        <p:spPr>
          <a:xfrm>
            <a:off x="816400" y="4231775"/>
            <a:ext cx="4043100" cy="20490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We suggest students work in pairs. Extra Evidence Bone Cards will print two per page so you will need to prep these cards by cutting along the thick black line in the middle of the page. Each pair of students will need a 1/2 sheet for the activity. Wait to distribute these cards until Step 16 of the activity.</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This activity involves students annotating illustrations of animal bones. Students are asked to write observations and circle patterns on their Animal Bone Cards. Prior to beginning the activity, it may be helpful to have a discussion about how circling similarities and writing notes on diagrams can be a useful way to compare and contrast multiple images.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sp>
        <p:nvSpPr>
          <p:cNvPr id="154" name="Google Shape;154;p19"/>
          <p:cNvSpPr txBox="1"/>
          <p:nvPr/>
        </p:nvSpPr>
        <p:spPr>
          <a:xfrm>
            <a:off x="457200" y="9111675"/>
            <a:ext cx="3000000" cy="5694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i="1" lang="en" sz="1000">
                <a:solidFill>
                  <a:schemeClr val="dk1"/>
                </a:solidFill>
                <a:latin typeface="Poppins"/>
                <a:ea typeface="Poppins"/>
                <a:cs typeface="Poppins"/>
                <a:sym typeface="Poppins"/>
              </a:rPr>
              <a:t>Anchor Connection on Next Page</a:t>
            </a:r>
            <a:endParaRPr/>
          </a:p>
        </p:txBody>
      </p:sp>
      <p:pic>
        <p:nvPicPr>
          <p:cNvPr id="155" name="Google Shape;155;p19"/>
          <p:cNvPicPr preferRelativeResize="0"/>
          <p:nvPr/>
        </p:nvPicPr>
        <p:blipFill>
          <a:blip r:embed="rId5">
            <a:alphaModFix/>
          </a:blip>
          <a:stretch>
            <a:fillRect/>
          </a:stretch>
        </p:blipFill>
        <p:spPr>
          <a:xfrm>
            <a:off x="816400" y="7495375"/>
            <a:ext cx="1844372" cy="1334494"/>
          </a:xfrm>
          <a:prstGeom prst="rect">
            <a:avLst/>
          </a:prstGeom>
          <a:noFill/>
          <a:ln>
            <a:noFill/>
          </a:ln>
          <a:effectLst>
            <a:outerShdw blurRad="57150" rotWithShape="0" algn="bl" dir="5400000" dist="19050">
              <a:srgbClr val="000000">
                <a:alpha val="50000"/>
              </a:srgbClr>
            </a:outerShdw>
          </a:effectLst>
        </p:spPr>
      </p:pic>
      <p:pic>
        <p:nvPicPr>
          <p:cNvPr id="156" name="Google Shape;156;p19"/>
          <p:cNvPicPr preferRelativeResize="0"/>
          <p:nvPr/>
        </p:nvPicPr>
        <p:blipFill>
          <a:blip r:embed="rId6">
            <a:alphaModFix/>
          </a:blip>
          <a:stretch>
            <a:fillRect/>
          </a:stretch>
        </p:blipFill>
        <p:spPr>
          <a:xfrm>
            <a:off x="2922752" y="7495382"/>
            <a:ext cx="1926885" cy="1334493"/>
          </a:xfrm>
          <a:prstGeom prst="rect">
            <a:avLst/>
          </a:prstGeom>
          <a:noFill/>
          <a:ln>
            <a:noFill/>
          </a:ln>
          <a:effectLst>
            <a:outerShdw blurRad="57150" rotWithShape="0" algn="bl" dir="5400000" dist="19050">
              <a:srgbClr val="000000">
                <a:alpha val="50000"/>
              </a:srgbClr>
            </a:outerShdw>
          </a:effectLst>
        </p:spPr>
      </p:pic>
      <p:sp>
        <p:nvSpPr>
          <p:cNvPr id="157" name="Google Shape;157;p19"/>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63" name="Google Shape;163;p20"/>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64" name="Google Shape;164;p20"/>
          <p:cNvPicPr preferRelativeResize="0"/>
          <p:nvPr/>
        </p:nvPicPr>
        <p:blipFill>
          <a:blip r:embed="rId3">
            <a:alphaModFix/>
          </a:blip>
          <a:stretch>
            <a:fillRect/>
          </a:stretch>
        </p:blipFill>
        <p:spPr>
          <a:xfrm>
            <a:off x="6034989" y="376247"/>
            <a:ext cx="1273319" cy="161925"/>
          </a:xfrm>
          <a:prstGeom prst="rect">
            <a:avLst/>
          </a:prstGeom>
          <a:noFill/>
          <a:ln>
            <a:noFill/>
          </a:ln>
        </p:spPr>
      </p:pic>
      <p:sp>
        <p:nvSpPr>
          <p:cNvPr id="165" name="Google Shape;165;p20"/>
          <p:cNvSpPr txBox="1"/>
          <p:nvPr/>
        </p:nvSpPr>
        <p:spPr>
          <a:xfrm>
            <a:off x="457200" y="1280150"/>
            <a:ext cx="4918800" cy="75159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Lesson 2: How do we know what dinosaurs looked like?</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 sz="1200">
                <a:solidFill>
                  <a:schemeClr val="dk1"/>
                </a:solidFill>
                <a:latin typeface="Poppins"/>
                <a:ea typeface="Poppins"/>
                <a:cs typeface="Poppins"/>
                <a:sym typeface="Poppins"/>
              </a:rPr>
              <a:t>Fossil Evidence &amp; Dinosaurs</a:t>
            </a:r>
            <a:endParaRPr i="1" sz="1200">
              <a:solidFill>
                <a:schemeClr val="dk1"/>
              </a:solidFill>
              <a:latin typeface="Poppins"/>
              <a:ea typeface="Poppins"/>
              <a:cs typeface="Poppins"/>
              <a:sym typeface="Poppins"/>
            </a:endParaRPr>
          </a:p>
          <a:p>
            <a:pPr indent="0" lvl="0" marL="0" rtl="0" algn="l">
              <a:spcBef>
                <a:spcPts val="0"/>
              </a:spcBef>
              <a:spcAft>
                <a:spcPts val="0"/>
              </a:spcAft>
              <a:buNone/>
            </a:pPr>
            <a:r>
              <a:t/>
            </a:r>
            <a:endParaRPr i="1" sz="1200">
              <a:solidFill>
                <a:schemeClr val="dk1"/>
              </a:solidFill>
              <a:latin typeface="Poppins"/>
              <a:ea typeface="Poppins"/>
              <a:cs typeface="Poppins"/>
              <a:sym typeface="Poppins"/>
            </a:endParaRPr>
          </a:p>
          <a:p>
            <a:pPr indent="0" lvl="0" marL="0" rtl="0" algn="l">
              <a:spcBef>
                <a:spcPts val="0"/>
              </a:spcBef>
              <a:spcAft>
                <a:spcPts val="0"/>
              </a:spcAft>
              <a:buNone/>
            </a:pPr>
            <a:r>
              <a:t/>
            </a:r>
            <a:endParaRPr i="1" sz="12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Skulls can tell us a great deal about the animals that they came from. The skull in the cave has teeth that indicate it could eat both meat and plants. The limb bones are almost an exact match for the bear that is shown in the lesson. Animals like this are very, very unlikely to have lived underwater. Therefore, the bear probably entered the cave when it was still dry.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will revisit the explanation and/or drawing that they initially worked in during the Anchor Phenomenon. They should understand that the skull in the cave likely belonged to an animal that ate plants and meat. It also walked on all fours. It likely entered the cave when the cave was dry.</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Were the shapes in the ground made by animals in the cave?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p:txBody>
      </p:sp>
      <p:pic>
        <p:nvPicPr>
          <p:cNvPr id="166" name="Google Shape;166;p20"/>
          <p:cNvPicPr preferRelativeResize="0"/>
          <p:nvPr/>
        </p:nvPicPr>
        <p:blipFill>
          <a:blip r:embed="rId4">
            <a:alphaModFix/>
          </a:blip>
          <a:stretch>
            <a:fillRect/>
          </a:stretch>
        </p:blipFill>
        <p:spPr>
          <a:xfrm>
            <a:off x="5577800" y="1280150"/>
            <a:ext cx="1737398" cy="900099"/>
          </a:xfrm>
          <a:prstGeom prst="rect">
            <a:avLst/>
          </a:prstGeom>
          <a:noFill/>
          <a:ln>
            <a:noFill/>
          </a:ln>
        </p:spPr>
      </p:pic>
      <p:graphicFrame>
        <p:nvGraphicFramePr>
          <p:cNvPr id="167" name="Google Shape;167;p20"/>
          <p:cNvGraphicFramePr/>
          <p:nvPr/>
        </p:nvGraphicFramePr>
        <p:xfrm>
          <a:off x="5577800" y="1280160"/>
          <a:ext cx="3000000" cy="3000000"/>
        </p:xfrm>
        <a:graphic>
          <a:graphicData uri="http://schemas.openxmlformats.org/drawingml/2006/table">
            <a:tbl>
              <a:tblPr>
                <a:noFill/>
                <a:tableStyleId>{E0AE5A18-0AEC-47F6-9633-AE38B6B5EE86}</a:tableStyleId>
              </a:tblPr>
              <a:tblGrid>
                <a:gridCol w="1737400"/>
              </a:tblGrid>
              <a:tr h="93940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7445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74450">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74450">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74450">
                <a:tc>
                  <a:txBody>
                    <a:bodyPr/>
                    <a:lstStyle/>
                    <a:p>
                      <a:pPr indent="0" lvl="0" marL="0" rtl="0" algn="l">
                        <a:spcBef>
                          <a:spcPts val="0"/>
                        </a:spcBef>
                        <a:spcAft>
                          <a:spcPts val="0"/>
                        </a:spcAft>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30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u="sng">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68" name="Google Shape;168;p20"/>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p:nvPr/>
        </p:nvSpPr>
        <p:spPr>
          <a:xfrm>
            <a:off x="457200" y="4737425"/>
            <a:ext cx="6857100" cy="33165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4" name="Google Shape;174;p21"/>
          <p:cNvPicPr preferRelativeResize="0"/>
          <p:nvPr/>
        </p:nvPicPr>
        <p:blipFill rotWithShape="1">
          <a:blip r:embed="rId3">
            <a:alphaModFix/>
          </a:blip>
          <a:srcRect b="39450" l="4342" r="0" t="14640"/>
          <a:stretch/>
        </p:blipFill>
        <p:spPr>
          <a:xfrm>
            <a:off x="5576925" y="1280150"/>
            <a:ext cx="1731375" cy="900100"/>
          </a:xfrm>
          <a:prstGeom prst="rect">
            <a:avLst/>
          </a:prstGeom>
          <a:noFill/>
          <a:ln>
            <a:noFill/>
          </a:ln>
        </p:spPr>
      </p:pic>
      <p:sp>
        <p:nvSpPr>
          <p:cNvPr id="175" name="Google Shape;175;p21"/>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76" name="Google Shape;176;p21"/>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77" name="Google Shape;177;p21"/>
          <p:cNvPicPr preferRelativeResize="0"/>
          <p:nvPr/>
        </p:nvPicPr>
        <p:blipFill>
          <a:blip r:embed="rId4">
            <a:alphaModFix/>
          </a:blip>
          <a:stretch>
            <a:fillRect/>
          </a:stretch>
        </p:blipFill>
        <p:spPr>
          <a:xfrm>
            <a:off x="6034989" y="376247"/>
            <a:ext cx="1273319" cy="161925"/>
          </a:xfrm>
          <a:prstGeom prst="rect">
            <a:avLst/>
          </a:prstGeom>
          <a:noFill/>
          <a:ln>
            <a:noFill/>
          </a:ln>
        </p:spPr>
      </p:pic>
      <p:sp>
        <p:nvSpPr>
          <p:cNvPr id="178" name="Google Shape;178;p21"/>
          <p:cNvSpPr txBox="1"/>
          <p:nvPr/>
        </p:nvSpPr>
        <p:spPr>
          <a:xfrm>
            <a:off x="457200" y="1280150"/>
            <a:ext cx="4918800" cy="5641800"/>
          </a:xfrm>
          <a:prstGeom prst="rect">
            <a:avLst/>
          </a:prstGeom>
          <a:noFill/>
          <a:ln>
            <a:noFill/>
          </a:ln>
        </p:spPr>
        <p:txBody>
          <a:bodyPr anchorCtr="0" anchor="t" bIns="91425" lIns="0" spcFirstLastPara="1" rIns="91425" wrap="square" tIns="0">
            <a:noAutofit/>
          </a:bodyPr>
          <a:lstStyle/>
          <a:p>
            <a:pPr indent="0" lvl="0" marL="0" rtl="0" algn="l">
              <a:lnSpc>
                <a:spcPct val="100000"/>
              </a:lnSpc>
              <a:spcBef>
                <a:spcPts val="0"/>
              </a:spcBef>
              <a:spcAft>
                <a:spcPts val="0"/>
              </a:spcAft>
              <a:buNone/>
            </a:pPr>
            <a:r>
              <a:rPr b="1" lang="en" sz="1200">
                <a:solidFill>
                  <a:schemeClr val="dk1"/>
                </a:solidFill>
                <a:latin typeface="Poppins"/>
                <a:ea typeface="Poppins"/>
                <a:cs typeface="Poppins"/>
                <a:sym typeface="Poppins"/>
              </a:rPr>
              <a:t>Lesson 3: Can you outrun a dinosaur?</a:t>
            </a:r>
            <a:r>
              <a:rPr lang="en" sz="1200">
                <a:solidFill>
                  <a:schemeClr val="dk1"/>
                </a:solidFill>
                <a:latin typeface="Poppins"/>
                <a:ea typeface="Poppins"/>
                <a:cs typeface="Poppins"/>
                <a:sym typeface="Poppins"/>
              </a:rPr>
              <a:t> (pg 1 of 2)</a:t>
            </a:r>
            <a:endParaRPr sz="12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1200">
                <a:solidFill>
                  <a:schemeClr val="dk1"/>
                </a:solidFill>
                <a:latin typeface="Poppins"/>
                <a:ea typeface="Poppins"/>
                <a:cs typeface="Poppins"/>
                <a:sym typeface="Poppins"/>
              </a:rPr>
              <a:t>Fossil Evidence, Trace Fossils, &amp; Animal Behavior</a:t>
            </a:r>
            <a:endParaRPr sz="12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Lesson 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lesson, students will learn about how fossil dinosaur tracks reveal how quickly a dinosaur was running.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the activity, Outrunning CeeLo, students figure out if they could have won a race with a dinosaur that was just their size. To determine the winner, students will compare the length of their running steps with the dinosaur’s steps.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p:txBody>
      </p:sp>
      <p:graphicFrame>
        <p:nvGraphicFramePr>
          <p:cNvPr id="179" name="Google Shape;179;p21"/>
          <p:cNvGraphicFramePr/>
          <p:nvPr/>
        </p:nvGraphicFramePr>
        <p:xfrm>
          <a:off x="5576925" y="1280160"/>
          <a:ext cx="3000000" cy="3000000"/>
        </p:xfrm>
        <a:graphic>
          <a:graphicData uri="http://schemas.openxmlformats.org/drawingml/2006/table">
            <a:tbl>
              <a:tblPr>
                <a:noFill/>
                <a:tableStyleId>{E0AE5A18-0AEC-47F6-9633-AE38B6B5EE86}</a:tableStyleId>
              </a:tblPr>
              <a:tblGrid>
                <a:gridCol w="1731375"/>
              </a:tblGrid>
              <a:tr h="95102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8032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8032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80325">
                <a:tc>
                  <a:txBody>
                    <a:bodyPr/>
                    <a:lstStyle/>
                    <a:p>
                      <a:pPr indent="0" lvl="0" marL="0" rtl="0" algn="l">
                        <a:spcBef>
                          <a:spcPts val="0"/>
                        </a:spcBef>
                        <a:spcAft>
                          <a:spcPts val="0"/>
                        </a:spcAft>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482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u="sng">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80" name="Google Shape;180;p21"/>
          <p:cNvPicPr preferRelativeResize="0"/>
          <p:nvPr/>
        </p:nvPicPr>
        <p:blipFill>
          <a:blip r:embed="rId5">
            <a:alphaModFix/>
          </a:blip>
          <a:stretch>
            <a:fillRect/>
          </a:stretch>
        </p:blipFill>
        <p:spPr>
          <a:xfrm>
            <a:off x="830125" y="5357100"/>
            <a:ext cx="1106250" cy="2077150"/>
          </a:xfrm>
          <a:prstGeom prst="rect">
            <a:avLst/>
          </a:prstGeom>
          <a:noFill/>
          <a:ln>
            <a:noFill/>
          </a:ln>
          <a:effectLst>
            <a:outerShdw blurRad="57150" rotWithShape="0" algn="bl" dir="5400000" dist="19050">
              <a:srgbClr val="000000">
                <a:alpha val="50000"/>
              </a:srgbClr>
            </a:outerShdw>
          </a:effectLst>
        </p:spPr>
      </p:pic>
      <p:sp>
        <p:nvSpPr>
          <p:cNvPr id="181" name="Google Shape;181;p21"/>
          <p:cNvSpPr txBox="1"/>
          <p:nvPr/>
        </p:nvSpPr>
        <p:spPr>
          <a:xfrm>
            <a:off x="2365050" y="5016950"/>
            <a:ext cx="4609500" cy="30369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For the activity, you will need an area where your students can run for eight steps. Ideally the area will be at least 55 feet (about 17 meters) long. That’s about ⅔ the length of a high school basketball court.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Before class, make the Dinosaur Step measuring strings. Find the black circle on the side of each Dinosaur Footprint printout. Fold two layers of clear tape over the spot to reinforce it. Then use your hole punch to punch a hole where marked. This is where you will tie the string.</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For more detailed prep instructions as well as common alternatives depending on the space you have for the activity, see our lesson page.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sp>
        <p:nvSpPr>
          <p:cNvPr id="182" name="Google Shape;182;p21"/>
          <p:cNvSpPr txBox="1"/>
          <p:nvPr/>
        </p:nvSpPr>
        <p:spPr>
          <a:xfrm>
            <a:off x="457200" y="8425875"/>
            <a:ext cx="3000000" cy="5694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i="1" lang="en" sz="1000">
                <a:solidFill>
                  <a:schemeClr val="dk1"/>
                </a:solidFill>
                <a:latin typeface="Poppins"/>
                <a:ea typeface="Poppins"/>
                <a:cs typeface="Poppins"/>
                <a:sym typeface="Poppins"/>
              </a:rPr>
              <a:t>Anchor Connection on Next Page</a:t>
            </a:r>
            <a:endParaRPr/>
          </a:p>
        </p:txBody>
      </p:sp>
      <p:sp>
        <p:nvSpPr>
          <p:cNvPr id="183" name="Google Shape;183;p21"/>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&amp; Changing Environments • Grade 3</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Anchor Layer Teacher Guide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