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" panose="02040604050505020304" pitchFamily="18" charset="0"/>
      <p:regular r:id="rId27"/>
    </p:embeddedFont>
    <p:embeddedFont>
      <p:font typeface="Impact" panose="020B0806030902050204" pitchFamily="34" charset="0"/>
      <p:regular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21fc7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21fc7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678b3d5d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678b3d5d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678b3d5d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678b3d5d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78b3d5d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78b3d5d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78b3d5d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78b3d5d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678b3d5d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678b3d5d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678b3d5d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678b3d5d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678b3d5d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678b3d5d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678b3d5d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678b3d5d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cf21fc7f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cf21fc7f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78b3d5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78b3d5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678b3d5d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678b3d5d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78b3d5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78b3d5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678b3d5d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678b3d5d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78b3d5d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678b3d5d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78b3d5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678b3d5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78b3d5d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678b3d5d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D7C8A"/>
                </a:solidFill>
              </a:rPr>
              <a:t>Warum gibt es Hassrede im Internet? &gt; Medienanalyse &gt; </a:t>
            </a:r>
            <a:r>
              <a:rPr lang="de-DE" b="1">
                <a:solidFill>
                  <a:srgbClr val="5D7C8A"/>
                </a:solidFill>
              </a:rPr>
              <a:t>Zwischen den Zeilen lesen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dirty="0"/>
              <a:t>Zwischen den Zeilen lesen</a:t>
            </a:r>
            <a:endParaRPr sz="4800" b="1" dirty="0"/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15694">
            <a:off x="7567691" y="1871942"/>
            <a:ext cx="1157907" cy="70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7451" y="977988"/>
            <a:ext cx="1064323" cy="83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/>
          <p:nvPr/>
        </p:nvSpPr>
        <p:spPr>
          <a:xfrm rot="-520883">
            <a:off x="6307487" y="2627742"/>
            <a:ext cx="806945" cy="85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200"/>
              <a:t>#</a:t>
            </a:r>
            <a:endParaRPr sz="7200"/>
          </a:p>
        </p:txBody>
      </p:sp>
      <p:pic>
        <p:nvPicPr>
          <p:cNvPr id="161" name="Google Shape;16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999" y="3400475"/>
            <a:ext cx="1196549" cy="10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72418B0-7109-4BD1-9578-C1736F6D8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3100" y="561406"/>
            <a:ext cx="5602204" cy="3559497"/>
            <a:chOff x="2063100" y="561406"/>
            <a:chExt cx="5602204" cy="3559497"/>
          </a:xfrm>
        </p:grpSpPr>
        <p:grpSp>
          <p:nvGrpSpPr>
            <p:cNvPr id="5" name="Group 4"/>
            <p:cNvGrpSpPr/>
            <p:nvPr/>
          </p:nvGrpSpPr>
          <p:grpSpPr>
            <a:xfrm>
              <a:off x="2063100" y="561406"/>
              <a:ext cx="5602204" cy="3559497"/>
              <a:chOff x="2063100" y="561406"/>
              <a:chExt cx="5602204" cy="3559497"/>
            </a:xfrm>
          </p:grpSpPr>
          <p:pic>
            <p:nvPicPr>
              <p:cNvPr id="7" name="Google Shape;233;p4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3100" y="561406"/>
                <a:ext cx="5602204" cy="35594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574950" y="1587398"/>
                <a:ext cx="4835348" cy="634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081985" y="577901"/>
              <a:ext cx="2631186" cy="1016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9" name="Google Shape;234;p46"/>
          <p:cNvSpPr/>
          <p:nvPr/>
        </p:nvSpPr>
        <p:spPr>
          <a:xfrm>
            <a:off x="3089300" y="2347975"/>
            <a:ext cx="3885600" cy="819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052725" y="1514249"/>
            <a:ext cx="4013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4000" dirty="0">
                <a:solidFill>
                  <a:schemeClr val="tx1"/>
                </a:solidFill>
              </a:rPr>
              <a:t>TOD DEN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1985" y="952470"/>
            <a:ext cx="2740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200" b="1" dirty="0"/>
              <a:t>Sie sollen brennen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9A3AF60-52A2-452A-867C-010CA58C9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9463" y="429675"/>
            <a:ext cx="5692219" cy="3761025"/>
            <a:chOff x="1979463" y="429675"/>
            <a:chExt cx="5692219" cy="3761025"/>
          </a:xfrm>
        </p:grpSpPr>
        <p:grpSp>
          <p:nvGrpSpPr>
            <p:cNvPr id="5" name="Group 4"/>
            <p:cNvGrpSpPr/>
            <p:nvPr/>
          </p:nvGrpSpPr>
          <p:grpSpPr>
            <a:xfrm>
              <a:off x="1979463" y="429675"/>
              <a:ext cx="5692219" cy="3761025"/>
              <a:chOff x="1979463" y="429675"/>
              <a:chExt cx="5692219" cy="3761025"/>
            </a:xfrm>
          </p:grpSpPr>
          <p:pic>
            <p:nvPicPr>
              <p:cNvPr id="7" name="Google Shape;239;p4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979463" y="429675"/>
                <a:ext cx="5692219" cy="376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979463" y="629107"/>
                <a:ext cx="5555193" cy="2138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10451" y="2926080"/>
                <a:ext cx="488636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749798" y="2767197"/>
              <a:ext cx="5492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" sz="6000" dirty="0">
                  <a:latin typeface="Century" panose="02040604050505020304" pitchFamily="18" charset="0"/>
                </a:rPr>
                <a:t>”</a:t>
              </a:r>
            </a:p>
          </p:txBody>
        </p:sp>
      </p:grpSp>
      <p:sp>
        <p:nvSpPr>
          <p:cNvPr id="10" name="Google Shape;240;p47"/>
          <p:cNvSpPr/>
          <p:nvPr/>
        </p:nvSpPr>
        <p:spPr>
          <a:xfrm>
            <a:off x="2523975" y="2874300"/>
            <a:ext cx="4230600" cy="990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312801" y="554860"/>
            <a:ext cx="5221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5000" b="1" spc="-150" dirty="0">
                <a:latin typeface="Century" panose="02040604050505020304" pitchFamily="18" charset="0"/>
              </a:rPr>
              <a:t>„IN EUROPA GIBT ES ZU VIELE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AB7560D-A072-4654-A9B7-C38A9AECA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775" y="785882"/>
            <a:ext cx="4831462" cy="3460275"/>
            <a:chOff x="2285775" y="785882"/>
            <a:chExt cx="4831462" cy="3460275"/>
          </a:xfrm>
        </p:grpSpPr>
        <p:pic>
          <p:nvPicPr>
            <p:cNvPr id="5" name="Google Shape;245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5775" y="785882"/>
              <a:ext cx="4831462" cy="34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699309" y="2092147"/>
              <a:ext cx="4242816" cy="20508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7" name="Google Shape;246;p48"/>
          <p:cNvSpPr/>
          <p:nvPr/>
        </p:nvSpPr>
        <p:spPr>
          <a:xfrm>
            <a:off x="2555825" y="1003225"/>
            <a:ext cx="4219800" cy="1016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85775" y="1983813"/>
            <a:ext cx="4736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4800" dirty="0">
                <a:solidFill>
                  <a:schemeClr val="bg1"/>
                </a:solidFill>
                <a:latin typeface="Impact" panose="020B0806030902050204" pitchFamily="34" charset="0"/>
              </a:rPr>
              <a:t>SIND HINTER UNSEREN KINDERN HER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B72871-2A55-47EB-A2A7-6E7A49B0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275" y="1178099"/>
            <a:ext cx="6378224" cy="2423832"/>
            <a:chOff x="1697275" y="1178099"/>
            <a:chExt cx="6378224" cy="2423832"/>
          </a:xfrm>
        </p:grpSpPr>
        <p:pic>
          <p:nvPicPr>
            <p:cNvPr id="5" name="Google Shape;251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7275" y="1178099"/>
              <a:ext cx="6378224" cy="242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08576" y="1367943"/>
              <a:ext cx="2223821" cy="336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1150" y="2457907"/>
              <a:ext cx="3288911" cy="569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07435" y="3035846"/>
              <a:ext cx="1018031" cy="3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9" name="Google Shape;252;p49"/>
          <p:cNvSpPr/>
          <p:nvPr/>
        </p:nvSpPr>
        <p:spPr>
          <a:xfrm>
            <a:off x="3141150" y="1830800"/>
            <a:ext cx="4120200" cy="551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608576" y="1367943"/>
            <a:ext cx="222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000" dirty="0">
                <a:solidFill>
                  <a:schemeClr val="bg1">
                    <a:lumMod val="50000"/>
                  </a:schemeClr>
                </a:solidFill>
              </a:rPr>
              <a:t>vor 10 Minuten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7435" y="3027586"/>
            <a:ext cx="237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000" dirty="0">
                <a:solidFill>
                  <a:schemeClr val="bg1">
                    <a:lumMod val="50000"/>
                  </a:schemeClr>
                </a:solidFill>
              </a:rPr>
              <a:t>ANTWORT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8000" y="2389515"/>
            <a:ext cx="34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3600" dirty="0">
                <a:solidFill>
                  <a:schemeClr val="tx1"/>
                </a:solidFill>
              </a:rPr>
              <a:t>SIND TIERE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DF69FD-FA67-45DA-BAC7-50A09E05F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62" y="4487650"/>
            <a:ext cx="769931" cy="353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0"/>
          <p:cNvGrpSpPr/>
          <p:nvPr/>
        </p:nvGrpSpPr>
        <p:grpSpPr>
          <a:xfrm>
            <a:off x="1566225" y="558406"/>
            <a:ext cx="6751200" cy="3600300"/>
            <a:chOff x="363950" y="653956"/>
            <a:chExt cx="6751200" cy="3600300"/>
          </a:xfrm>
        </p:grpSpPr>
        <p:pic>
          <p:nvPicPr>
            <p:cNvPr id="259" name="Google Shape;25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50"/>
            <p:cNvSpPr txBox="1"/>
            <p:nvPr/>
          </p:nvSpPr>
          <p:spPr>
            <a:xfrm>
              <a:off x="25869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latin typeface="Trebuchet MS"/>
                  <a:ea typeface="Trebuchet MS"/>
                  <a:cs typeface="Trebuchet MS"/>
                  <a:sym typeface="Trebuchet MS"/>
                </a:rPr>
                <a:t>IMHO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Google Shape;261;p50"/>
            <p:cNvSpPr txBox="1"/>
            <p:nvPr/>
          </p:nvSpPr>
          <p:spPr>
            <a:xfrm>
              <a:off x="623475" y="653956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Heute, 09:01 Uhr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2" name="Google Shape;262;p5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u="sng">
                  <a:latin typeface="Trebuchet MS"/>
                  <a:ea typeface="Trebuchet MS"/>
                  <a:cs typeface="Trebuchet MS"/>
                  <a:sym typeface="Trebuchet MS"/>
                </a:rPr>
                <a:t>Panther21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3" name="Google Shape;263;p5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latin typeface="Trebuchet MS"/>
                  <a:ea typeface="Trebuchet MS"/>
                  <a:cs typeface="Trebuchet MS"/>
                  <a:sym typeface="Trebuchet MS"/>
                </a:rPr>
                <a:t>Forummitglied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4" name="Google Shape;264;p50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Mitglied seit: Jan. 2017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Posts: 42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5" name="Google Shape;265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6238" y="1738331"/>
              <a:ext cx="513206" cy="5132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7" y="4487650"/>
            <a:ext cx="513196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0"/>
          <p:cNvSpPr txBox="1"/>
          <p:nvPr/>
        </p:nvSpPr>
        <p:spPr>
          <a:xfrm>
            <a:off x="3403000" y="1593558"/>
            <a:ext cx="5951400" cy="28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latin typeface="Trebuchet MS"/>
                <a:ea typeface="Trebuchet MS"/>
                <a:cs typeface="Trebuchet MS"/>
                <a:sym typeface="Trebuchet MS"/>
              </a:rPr>
              <a:t>Alle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latin typeface="Trebuchet MS"/>
                <a:ea typeface="Trebuchet MS"/>
                <a:cs typeface="Trebuchet MS"/>
                <a:sym typeface="Trebuchet MS"/>
              </a:rPr>
              <a:t>sind Diebe - EINVERSTANDEN?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50"/>
          <p:cNvSpPr/>
          <p:nvPr/>
        </p:nvSpPr>
        <p:spPr>
          <a:xfrm>
            <a:off x="4465951" y="1758137"/>
            <a:ext cx="2594068" cy="430568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8A73419-099F-4344-A80D-D75143603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51"/>
          <p:cNvGrpSpPr/>
          <p:nvPr/>
        </p:nvGrpSpPr>
        <p:grpSpPr>
          <a:xfrm>
            <a:off x="1843675" y="609114"/>
            <a:ext cx="5759195" cy="3659227"/>
            <a:chOff x="732525" y="617064"/>
            <a:chExt cx="5759195" cy="3659227"/>
          </a:xfrm>
        </p:grpSpPr>
        <p:pic>
          <p:nvPicPr>
            <p:cNvPr id="274" name="Google Shape;274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25" y="617064"/>
              <a:ext cx="5759195" cy="365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51"/>
            <p:cNvSpPr txBox="1"/>
            <p:nvPr/>
          </p:nvSpPr>
          <p:spPr>
            <a:xfrm>
              <a:off x="2024125" y="3519227"/>
              <a:ext cx="6843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51"/>
            <p:cNvSpPr txBox="1"/>
            <p:nvPr/>
          </p:nvSpPr>
          <p:spPr>
            <a:xfrm>
              <a:off x="3256500" y="3519200"/>
              <a:ext cx="6291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51"/>
            <p:cNvSpPr txBox="1"/>
            <p:nvPr/>
          </p:nvSpPr>
          <p:spPr>
            <a:xfrm>
              <a:off x="4488875" y="3496775"/>
              <a:ext cx="6291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Google Shape;278;p51"/>
          <p:cNvSpPr txBox="1"/>
          <p:nvPr/>
        </p:nvSpPr>
        <p:spPr>
          <a:xfrm>
            <a:off x="1164900" y="1482863"/>
            <a:ext cx="68142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Roboto"/>
                <a:ea typeface="Roboto"/>
                <a:cs typeface="Roboto"/>
                <a:sym typeface="Roboto"/>
              </a:rPr>
              <a:t>‚KÜMMERN‘ WIR UNS </a:t>
            </a:r>
            <a:br>
              <a:rPr lang="en" sz="4000" dirty="0">
                <a:latin typeface="Roboto"/>
                <a:ea typeface="Roboto"/>
                <a:cs typeface="Roboto"/>
                <a:sym typeface="Roboto"/>
              </a:rPr>
            </a:br>
            <a:r>
              <a:rPr lang="de-DE" sz="4000" dirty="0">
                <a:latin typeface="Roboto"/>
                <a:ea typeface="Roboto"/>
                <a:cs typeface="Roboto"/>
                <a:sym typeface="Roboto"/>
              </a:rPr>
              <a:t>ENDLICH UM DIE</a:t>
            </a:r>
            <a:endParaRPr sz="4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51"/>
          <p:cNvSpPr/>
          <p:nvPr/>
        </p:nvSpPr>
        <p:spPr>
          <a:xfrm>
            <a:off x="2675250" y="2826525"/>
            <a:ext cx="3853500" cy="621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2208CC-C449-45F8-A697-13B575B39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52"/>
          <p:cNvGrpSpPr/>
          <p:nvPr/>
        </p:nvGrpSpPr>
        <p:grpSpPr>
          <a:xfrm>
            <a:off x="1550300" y="517500"/>
            <a:ext cx="6750375" cy="3593406"/>
            <a:chOff x="363950" y="660850"/>
            <a:chExt cx="6750375" cy="3593406"/>
          </a:xfrm>
        </p:grpSpPr>
        <p:pic>
          <p:nvPicPr>
            <p:cNvPr id="285" name="Google Shape;285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52"/>
            <p:cNvSpPr txBox="1"/>
            <p:nvPr/>
          </p:nvSpPr>
          <p:spPr>
            <a:xfrm>
              <a:off x="2586125" y="1013594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latin typeface="Trebuchet MS"/>
                  <a:ea typeface="Trebuchet MS"/>
                  <a:cs typeface="Trebuchet MS"/>
                  <a:sym typeface="Trebuchet MS"/>
                </a:rPr>
                <a:t>Re: Monster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52"/>
            <p:cNvSpPr txBox="1"/>
            <p:nvPr/>
          </p:nvSpPr>
          <p:spPr>
            <a:xfrm>
              <a:off x="623475" y="660850"/>
              <a:ext cx="45282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14.11.2015, 02:34 Uhr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Google Shape;288;p52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u="sng"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Google Shape;289;p52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latin typeface="Trebuchet MS"/>
                  <a:ea typeface="Trebuchet MS"/>
                  <a:cs typeface="Trebuchet MS"/>
                  <a:sym typeface="Trebuchet MS"/>
                </a:rPr>
                <a:t>Moderator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90" name="Google Shape;29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52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Mitglied seit: Okt. 2001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Posts: 1732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2" name="Google Shape;292;p52"/>
          <p:cNvSpPr/>
          <p:nvPr/>
        </p:nvSpPr>
        <p:spPr>
          <a:xfrm>
            <a:off x="4675500" y="1733825"/>
            <a:ext cx="2880600" cy="694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2"/>
          <p:cNvSpPr txBox="1"/>
          <p:nvPr/>
        </p:nvSpPr>
        <p:spPr>
          <a:xfrm>
            <a:off x="3221900" y="1679069"/>
            <a:ext cx="1499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latin typeface="Trebuchet MS"/>
                <a:ea typeface="Trebuchet MS"/>
                <a:cs typeface="Trebuchet MS"/>
                <a:sym typeface="Trebuchet MS"/>
              </a:rPr>
              <a:t>ALLE</a:t>
            </a:r>
            <a:endParaRPr sz="40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3314374" y="2504225"/>
            <a:ext cx="4691942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800" b="1" dirty="0">
                <a:latin typeface="Trebuchet MS"/>
                <a:ea typeface="Trebuchet MS"/>
                <a:cs typeface="Trebuchet MS"/>
                <a:sym typeface="Trebuchet MS"/>
              </a:rPr>
              <a:t>SIND TERRORISTEN</a:t>
            </a:r>
            <a:endParaRPr sz="3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437D7D3-1B8A-485B-B4F7-7FD129F43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5288" y="516286"/>
            <a:ext cx="4554356" cy="3891941"/>
            <a:chOff x="2475288" y="516286"/>
            <a:chExt cx="4554356" cy="3891941"/>
          </a:xfrm>
        </p:grpSpPr>
        <p:pic>
          <p:nvPicPr>
            <p:cNvPr id="5" name="Google Shape;29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5288" y="516286"/>
              <a:ext cx="4554356" cy="3891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5288" y="1675180"/>
              <a:ext cx="4415630" cy="26407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7" name="Google Shape;300;p53"/>
          <p:cNvSpPr/>
          <p:nvPr/>
        </p:nvSpPr>
        <p:spPr>
          <a:xfrm>
            <a:off x="2770800" y="775700"/>
            <a:ext cx="3957000" cy="8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75288" y="1675181"/>
            <a:ext cx="44887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200" dirty="0">
                <a:solidFill>
                  <a:schemeClr val="bg1"/>
                </a:solidFill>
                <a:latin typeface="Impact" panose="020B0806030902050204" pitchFamily="34" charset="0"/>
              </a:rPr>
              <a:t>„SOLLTEN KEINE KINDER HABEN DÜRFEN“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672D3E-409C-46B7-B154-9F73629E8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4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4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308" name="Google Shape;308;p54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309" name="Google Shape;309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4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BEC06A-8C0E-4655-83AB-5C26C9FBC5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1852950" y="1640175"/>
            <a:ext cx="5438100" cy="26352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1223525" y="312500"/>
            <a:ext cx="7266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In den folgenden Überschriften/Aussagen fehlt die geschützte Personengruppe.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2049450" y="1640175"/>
            <a:ext cx="50451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FFFFFF"/>
                </a:solidFill>
              </a:rPr>
              <a:t>Überlege bei jedem Text: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e-DE" sz="2000" dirty="0">
                <a:solidFill>
                  <a:srgbClr val="FFFFFF"/>
                </a:solidFill>
              </a:rPr>
              <a:t>Das geschützte Merkmal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e-DE" sz="2000" dirty="0">
                <a:solidFill>
                  <a:srgbClr val="FFFFFF"/>
                </a:solidFill>
              </a:rPr>
              <a:t>Welche Gefühle löst der Text bei dir aus?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e-DE" sz="2000" dirty="0">
                <a:solidFill>
                  <a:srgbClr val="FFFFFF"/>
                </a:solidFill>
              </a:rPr>
              <a:t>Wer könnte der Autor sein?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e-DE" sz="2000" dirty="0">
                <a:solidFill>
                  <a:srgbClr val="FFFFFF"/>
                </a:solidFill>
              </a:rPr>
              <a:t>Welche Absicht steckt wohl dahinter?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e-DE" sz="2000" dirty="0">
                <a:solidFill>
                  <a:srgbClr val="FFFFFF"/>
                </a:solidFill>
              </a:rPr>
              <a:t>Wie sollst du dich fühlen?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e-DE" sz="2000" dirty="0">
                <a:solidFill>
                  <a:srgbClr val="FFFFFF"/>
                </a:solidFill>
              </a:rPr>
              <a:t>Welche Reaktion will er/sie erreichen?</a:t>
            </a: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1FDFCA-C4BB-4296-B17E-AF047D0C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232" y="462650"/>
            <a:ext cx="5595316" cy="3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4;p39"/>
          <p:cNvSpPr/>
          <p:nvPr/>
        </p:nvSpPr>
        <p:spPr>
          <a:xfrm>
            <a:off x="2667132" y="2677294"/>
            <a:ext cx="4597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4640" y="613588"/>
            <a:ext cx="5354726" cy="191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"/>
          </a:p>
        </p:txBody>
      </p:sp>
      <p:sp>
        <p:nvSpPr>
          <p:cNvPr id="7" name="TextBox 6"/>
          <p:cNvSpPr txBox="1"/>
          <p:nvPr/>
        </p:nvSpPr>
        <p:spPr>
          <a:xfrm>
            <a:off x="2244640" y="613588"/>
            <a:ext cx="5464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PATIENTEN GEFÄHRDET DURCH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84EBDE-90B1-4F35-AF67-88D18D20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0"/>
          <p:cNvGrpSpPr/>
          <p:nvPr/>
        </p:nvGrpSpPr>
        <p:grpSpPr>
          <a:xfrm>
            <a:off x="1383100" y="590206"/>
            <a:ext cx="6798125" cy="3592375"/>
            <a:chOff x="363950" y="661881"/>
            <a:chExt cx="6798125" cy="3592375"/>
          </a:xfrm>
        </p:grpSpPr>
        <p:pic>
          <p:nvPicPr>
            <p:cNvPr id="180" name="Google Shape;18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40"/>
            <p:cNvSpPr txBox="1"/>
            <p:nvPr/>
          </p:nvSpPr>
          <p:spPr>
            <a:xfrm>
              <a:off x="2633875" y="1033826"/>
              <a:ext cx="45282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latin typeface="Trebuchet MS"/>
                  <a:ea typeface="Trebuchet MS"/>
                  <a:cs typeface="Trebuchet MS"/>
                  <a:sym typeface="Trebuchet MS"/>
                </a:rPr>
                <a:t>Re: Was denkst du?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2" name="Google Shape;182;p40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Gestern, 23:34 Uhr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3" name="Google Shape;183;p4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u="sng">
                  <a:latin typeface="Trebuchet MS"/>
                  <a:ea typeface="Trebuchet MS"/>
                  <a:cs typeface="Trebuchet MS"/>
                  <a:sym typeface="Trebuchet MS"/>
                </a:rPr>
                <a:t>Oracle785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4" name="Google Shape;184;p4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latin typeface="Trebuchet MS"/>
                  <a:ea typeface="Trebuchet MS"/>
                  <a:cs typeface="Trebuchet MS"/>
                  <a:sym typeface="Trebuchet MS"/>
                </a:rPr>
                <a:t>Forummitglied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5" name="Google Shape;18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0"/>
            <p:cNvSpPr txBox="1"/>
            <p:nvPr/>
          </p:nvSpPr>
          <p:spPr>
            <a:xfrm>
              <a:off x="403775" y="2331925"/>
              <a:ext cx="2046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Mitglied seit: Nov. 2018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Posts: 74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7" name="Google Shape;187;p40"/>
          <p:cNvSpPr txBox="1"/>
          <p:nvPr/>
        </p:nvSpPr>
        <p:spPr>
          <a:xfrm>
            <a:off x="3267650" y="1858925"/>
            <a:ext cx="43122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200" b="1">
                <a:latin typeface="Trebuchet MS"/>
                <a:ea typeface="Trebuchet MS"/>
                <a:cs typeface="Trebuchet MS"/>
                <a:sym typeface="Trebuchet MS"/>
              </a:rPr>
              <a:t>                  SIND KRANK IM KOPF</a:t>
            </a:r>
            <a:endParaRPr sz="4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40"/>
          <p:cNvSpPr/>
          <p:nvPr/>
        </p:nvSpPr>
        <p:spPr>
          <a:xfrm>
            <a:off x="3367950" y="1858925"/>
            <a:ext cx="2739000" cy="7128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52D81D7-2720-483E-8DE7-A79C99DEC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700" y="487448"/>
            <a:ext cx="5251912" cy="37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4;p41"/>
          <p:cNvSpPr/>
          <p:nvPr/>
        </p:nvSpPr>
        <p:spPr>
          <a:xfrm>
            <a:off x="2486400" y="694225"/>
            <a:ext cx="4522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179930" y="1967789"/>
            <a:ext cx="4974336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"/>
          </a:p>
        </p:txBody>
      </p:sp>
      <p:sp>
        <p:nvSpPr>
          <p:cNvPr id="7" name="TextBox 6"/>
          <p:cNvSpPr txBox="1"/>
          <p:nvPr/>
        </p:nvSpPr>
        <p:spPr>
          <a:xfrm>
            <a:off x="2121700" y="2109832"/>
            <a:ext cx="5142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400" dirty="0">
                <a:solidFill>
                  <a:schemeClr val="bg1"/>
                </a:solidFill>
                <a:latin typeface="Impact" panose="020B0806030902050204" pitchFamily="34" charset="0"/>
              </a:rPr>
              <a:t>SCHAFFEN WEIHNACHTEN 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F8A0FA-53A3-4BF7-BFB7-12BBF77C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27125" y="1151163"/>
            <a:ext cx="6652880" cy="2528195"/>
            <a:chOff x="1627125" y="1151163"/>
            <a:chExt cx="6652880" cy="2528195"/>
          </a:xfrm>
        </p:grpSpPr>
        <p:pic>
          <p:nvPicPr>
            <p:cNvPr id="5" name="Google Shape;19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7125" y="1151163"/>
              <a:ext cx="6652880" cy="252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00;p42"/>
            <p:cNvSpPr/>
            <p:nvPr/>
          </p:nvSpPr>
          <p:spPr>
            <a:xfrm>
              <a:off x="3097250" y="1828325"/>
              <a:ext cx="4732500" cy="565800"/>
            </a:xfrm>
            <a:prstGeom prst="rect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4411" y="1353312"/>
              <a:ext cx="259689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51591" y="3117875"/>
              <a:ext cx="199705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4370" y="2473355"/>
              <a:ext cx="4732500" cy="55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74412" y="1353312"/>
            <a:ext cx="180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000" dirty="0">
                <a:solidFill>
                  <a:schemeClr val="bg1">
                    <a:lumMod val="50000"/>
                  </a:schemeClr>
                </a:solidFill>
              </a:rPr>
              <a:t>vor 2 Minuten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591" y="3080686"/>
            <a:ext cx="229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000" b="1" dirty="0">
                <a:solidFill>
                  <a:schemeClr val="bg1">
                    <a:lumMod val="50000"/>
                  </a:schemeClr>
                </a:solidFill>
              </a:rPr>
              <a:t>ANTWORT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3865" y="2424956"/>
            <a:ext cx="515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400" dirty="0">
                <a:solidFill>
                  <a:schemeClr val="tx1"/>
                </a:solidFill>
              </a:rPr>
              <a:t>NEHMEN UNS DIE JOBS WEG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A3AC7C6-0C09-4673-A7E9-DD07FDA20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1275" y="684431"/>
            <a:ext cx="6271388" cy="3565949"/>
            <a:chOff x="1651275" y="684431"/>
            <a:chExt cx="6271388" cy="3565949"/>
          </a:xfrm>
        </p:grpSpPr>
        <p:pic>
          <p:nvPicPr>
            <p:cNvPr id="5" name="Google Shape;20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51275" y="684431"/>
              <a:ext cx="6271388" cy="356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89120" y="1482525"/>
              <a:ext cx="1572768" cy="661880"/>
            </a:xfrm>
            <a:prstGeom prst="rect">
              <a:avLst/>
            </a:prstGeom>
            <a:solidFill>
              <a:srgbClr val="0F7B0F"/>
            </a:solidFill>
            <a:ln>
              <a:solidFill>
                <a:srgbClr val="0F7B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1050" y="1934000"/>
              <a:ext cx="1963712" cy="472015"/>
            </a:xfrm>
            <a:prstGeom prst="rect">
              <a:avLst/>
            </a:prstGeom>
            <a:solidFill>
              <a:srgbClr val="0F7B0F"/>
            </a:solidFill>
            <a:ln>
              <a:solidFill>
                <a:srgbClr val="0F7B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2584" y="2838298"/>
              <a:ext cx="2055573" cy="553998"/>
            </a:xfrm>
            <a:prstGeom prst="rect">
              <a:avLst/>
            </a:prstGeom>
            <a:solidFill>
              <a:srgbClr val="383837"/>
            </a:solidFill>
            <a:ln>
              <a:solidFill>
                <a:srgbClr val="383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9" name="Google Shape;206;p43"/>
          <p:cNvSpPr/>
          <p:nvPr/>
        </p:nvSpPr>
        <p:spPr>
          <a:xfrm>
            <a:off x="2301050" y="1482525"/>
            <a:ext cx="2028600" cy="414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329649" y="1445950"/>
            <a:ext cx="312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 eine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308" y="1882795"/>
            <a:ext cx="467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Laune der Natur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2584" y="2838298"/>
            <a:ext cx="2172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 denn?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0E8E02-FDB1-463F-B90B-41C21DD1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1063" y="492038"/>
            <a:ext cx="5344555" cy="3827736"/>
            <a:chOff x="2251063" y="492038"/>
            <a:chExt cx="5344555" cy="3827736"/>
          </a:xfrm>
        </p:grpSpPr>
        <p:pic>
          <p:nvPicPr>
            <p:cNvPr id="5" name="Google Shape;21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51063" y="492038"/>
              <a:ext cx="5344555" cy="382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326234" y="1872691"/>
              <a:ext cx="5113324" cy="23042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7" name="Google Shape;212;p44"/>
          <p:cNvSpPr/>
          <p:nvPr/>
        </p:nvSpPr>
        <p:spPr>
          <a:xfrm>
            <a:off x="2460275" y="707675"/>
            <a:ext cx="48489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51063" y="1931213"/>
            <a:ext cx="5261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0" dirty="0">
                <a:solidFill>
                  <a:schemeClr val="bg1"/>
                </a:solidFill>
                <a:latin typeface="Impact" panose="020B0806030902050204" pitchFamily="34" charset="0"/>
              </a:rPr>
              <a:t>„ZERSTÖREN UNSERE KULTUR“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01BB5B-B531-4CB8-BB34-EFE699CF4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62" y="4487650"/>
            <a:ext cx="769931" cy="353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45"/>
          <p:cNvGrpSpPr/>
          <p:nvPr/>
        </p:nvGrpSpPr>
        <p:grpSpPr>
          <a:xfrm>
            <a:off x="1645925" y="518556"/>
            <a:ext cx="6738300" cy="3592375"/>
            <a:chOff x="363950" y="661881"/>
            <a:chExt cx="6738300" cy="3592375"/>
          </a:xfrm>
        </p:grpSpPr>
        <p:pic>
          <p:nvPicPr>
            <p:cNvPr id="219" name="Google Shape;219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45"/>
            <p:cNvSpPr txBox="1"/>
            <p:nvPr/>
          </p:nvSpPr>
          <p:spPr>
            <a:xfrm>
              <a:off x="25740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latin typeface="Trebuchet MS"/>
                  <a:ea typeface="Trebuchet MS"/>
                  <a:cs typeface="Trebuchet MS"/>
                  <a:sym typeface="Trebuchet MS"/>
                </a:rPr>
                <a:t>Re: Baut die Mauer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1" name="Google Shape;221;p45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Heute, 8:16 Uhr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45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u="sng"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45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latin typeface="Trebuchet MS"/>
                  <a:ea typeface="Trebuchet MS"/>
                  <a:cs typeface="Trebuchet MS"/>
                  <a:sym typeface="Trebuchet MS"/>
                </a:rPr>
                <a:t>Moderator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4" name="Google Shape;224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5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Mitglied seit: Okt. 2001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latin typeface="Trebuchet MS"/>
                  <a:ea typeface="Trebuchet MS"/>
                  <a:cs typeface="Trebuchet MS"/>
                  <a:sym typeface="Trebuchet MS"/>
                </a:rPr>
                <a:t>Posts: 2431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26" name="Google Shape;22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7" y="4487650"/>
            <a:ext cx="513196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/>
        </p:nvSpPr>
        <p:spPr>
          <a:xfrm>
            <a:off x="3563278" y="1688700"/>
            <a:ext cx="59514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latin typeface="Trebuchet MS"/>
                <a:ea typeface="Trebuchet MS"/>
                <a:cs typeface="Trebuchet MS"/>
                <a:sym typeface="Trebuchet MS"/>
              </a:rPr>
              <a:t>Schützt unsere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latin typeface="Trebuchet MS"/>
                <a:ea typeface="Trebuchet MS"/>
                <a:cs typeface="Trebuchet MS"/>
                <a:sym typeface="Trebuchet MS"/>
              </a:rPr>
              <a:t>Grenzen vor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latin typeface="Trebuchet MS"/>
                <a:ea typeface="Trebuchet MS"/>
                <a:cs typeface="Trebuchet MS"/>
                <a:sym typeface="Trebuchet MS"/>
              </a:rPr>
              <a:t>dreckigen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5875877" y="2881515"/>
            <a:ext cx="1622198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966675-6FAC-426C-8EF5-00A35BB97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3" y="295154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(16:9)</PresentationFormat>
  <Paragraphs>68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Impact</vt:lpstr>
      <vt:lpstr>Roboto</vt:lpstr>
      <vt:lpstr>Arial</vt:lpstr>
      <vt:lpstr>Trebuchet MS</vt:lpstr>
      <vt:lpstr>Times New Roman</vt:lpstr>
      <vt:lpstr>Century</vt:lpstr>
      <vt:lpstr>Calibri</vt:lpstr>
      <vt:lpstr>Simple Light</vt:lpstr>
      <vt:lpstr>Simple Light</vt:lpstr>
      <vt:lpstr>Simple Light</vt:lpstr>
      <vt:lpstr>Zwischen den Zeilen 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 den Zeilen lesen</dc:title>
  <cp:lastModifiedBy>Groschup, Friederike</cp:lastModifiedBy>
  <cp:revision>3</cp:revision>
  <dcterms:modified xsi:type="dcterms:W3CDTF">2019-10-02T09:27:30Z</dcterms:modified>
</cp:coreProperties>
</file>