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81" r:id="rId1"/>
    <p:sldMasterId id="2147483682" r:id="rId2"/>
    <p:sldMasterId id="2147483683" r:id="rId3"/>
  </p:sldMasterIdLst>
  <p:notesMasterIdLst>
    <p:notesMasterId r:id="rId22"/>
  </p:notes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</p:sldIdLst>
  <p:sldSz cx="9144000" cy="5143500" type="screen16x9"/>
  <p:notesSz cx="6858000" cy="9144000"/>
  <p:embeddedFontLst>
    <p:embeddedFont>
      <p:font typeface="Calibri" panose="020F0502020204030204" pitchFamily="34" charset="0"/>
      <p:regular r:id="rId23"/>
      <p:bold r:id="rId24"/>
      <p:italic r:id="rId25"/>
      <p:boldItalic r:id="rId26"/>
    </p:embeddedFont>
    <p:embeddedFont>
      <p:font typeface="Century" panose="02040604050505020304" pitchFamily="18" charset="0"/>
      <p:regular r:id="rId27"/>
    </p:embeddedFont>
    <p:embeddedFont>
      <p:font typeface="Impact" panose="020B0806030902050204" pitchFamily="34" charset="0"/>
      <p:regular r:id="rId28"/>
    </p:embeddedFont>
    <p:embeddedFont>
      <p:font typeface="Roboto" panose="020B0604020202020204" charset="0"/>
      <p:regular r:id="rId29"/>
      <p:bold r:id="rId30"/>
      <p:italic r:id="rId31"/>
      <p:boldItalic r:id="rId32"/>
    </p:embeddedFont>
    <p:embeddedFont>
      <p:font typeface="Trebuchet MS" panose="020B0603020202020204" pitchFamily="34" charset="0"/>
      <p:regular r:id="rId33"/>
      <p:bold r:id="rId34"/>
      <p:italic r:id="rId35"/>
      <p:boldItalic r:id="rId3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11" d="100"/>
          <a:sy n="111" d="100"/>
        </p:scale>
        <p:origin x="1524" y="9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font" Target="fonts/font4.fntdata"/><Relationship Id="rId39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font" Target="fonts/font12.fntdata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font" Target="fonts/font3.fntdata"/><Relationship Id="rId33" Type="http://schemas.openxmlformats.org/officeDocument/2006/relationships/font" Target="fonts/font11.fntdata"/><Relationship Id="rId38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font" Target="fonts/font2.fntdata"/><Relationship Id="rId32" Type="http://schemas.openxmlformats.org/officeDocument/2006/relationships/font" Target="fonts/font10.fntdata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font" Target="fonts/font1.fntdata"/><Relationship Id="rId28" Type="http://schemas.openxmlformats.org/officeDocument/2006/relationships/font" Target="fonts/font6.fntdata"/><Relationship Id="rId36" Type="http://schemas.openxmlformats.org/officeDocument/2006/relationships/font" Target="fonts/font14.fntdata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font" Target="fonts/font9.fntdata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notesMaster" Target="notesMasters/notesMaster1.xml"/><Relationship Id="rId27" Type="http://schemas.openxmlformats.org/officeDocument/2006/relationships/font" Target="fonts/font5.fntdata"/><Relationship Id="rId30" Type="http://schemas.openxmlformats.org/officeDocument/2006/relationships/font" Target="fonts/font8.fntdata"/><Relationship Id="rId35" Type="http://schemas.openxmlformats.org/officeDocument/2006/relationships/font" Target="fonts/font13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9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g4cf21fc7ff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0" name="Google Shape;150;g4cf21fc7ff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g4678b3d5d6_0_1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1" name="Google Shape;231;g4678b3d5d6_0_15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g4678b3d5d6_0_9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7" name="Google Shape;237;g4678b3d5d6_0_9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g4678b3d5d6_0_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3" name="Google Shape;243;g4678b3d5d6_0_5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g4678b3d5d6_0_1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9" name="Google Shape;249;g4678b3d5d6_0_15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g4678b3d5d6_0_10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5" name="Google Shape;255;g4678b3d5d6_0_10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g4678b3d5d6_0_1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1" name="Google Shape;271;g4678b3d5d6_0_1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g4678b3d5d6_0_1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2" name="Google Shape;282;g4678b3d5d6_0_1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g4678b3d5d6_0_1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7" name="Google Shape;297;g4678b3d5d6_0_1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Google Shape;302;g4cf21fc7ff_0_7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3" name="Google Shape;303;g4cf21fc7ff_0_7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4" name="Google Shape;164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g4678b3d5d6_0_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1" name="Google Shape;171;g4678b3d5d6_0_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g4678b3d5d6_0_6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7" name="Google Shape;177;g4678b3d5d6_0_6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g4678b3d5d6_0_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1" name="Google Shape;191;g4678b3d5d6_0_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g4678b3d5d6_0_7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7" name="Google Shape;197;g4678b3d5d6_0_7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g4678b3d5d6_0_8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3" name="Google Shape;203;g4678b3d5d6_0_8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g4678b3d5d6_0_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9" name="Google Shape;209;g4678b3d5d6_0_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g4678b3d5d6_0_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5" name="Google Shape;215;g4678b3d5d6_0_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5" name="Google Shape;15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50" name="Google Shape;50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51" name="Google Shape;51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4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64" name="Google Shape;64;p14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65" name="Google Shape;65;p1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5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68" name="Google Shape;68;p1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6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72" name="Google Shape;72;p1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1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76" name="Google Shape;76;p17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77" name="Google Shape;77;p1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1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9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83" name="Google Shape;83;p19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84" name="Google Shape;84;p1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20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87" name="Google Shape;87;p2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21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90;p21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91" name="Google Shape;91;p21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92" name="Google Shape;92;p21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93" name="Google Shape;93;p2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2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228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96" name="Google Shape;96;p2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3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99" name="Google Shape;99;p23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 algn="ctr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00" name="Google Shape;100;p2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26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09" name="Google Shape;109;p26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10" name="Google Shape;110;p2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27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13" name="Google Shape;113;p2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2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16" name="Google Shape;116;p28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17" name="Google Shape;117;p2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2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20" name="Google Shape;120;p29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121" name="Google Shape;121;p29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122" name="Google Shape;122;p2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3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25" name="Google Shape;125;p3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31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128" name="Google Shape;128;p31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129" name="Google Shape;129;p3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32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132" name="Google Shape;132;p3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3" name="Google Shape;23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33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35;p33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136" name="Google Shape;136;p33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137" name="Google Shape;137;p33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38" name="Google Shape;138;p3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34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228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141" name="Google Shape;141;p3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35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144" name="Google Shape;144;p35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 algn="ctr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45" name="Google Shape;145;p3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3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7" name="Google Shape;27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8" name="Google Shape;28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4" name="Google Shape;34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5" name="Google Shape;35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8" name="Google Shape;38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" name="Google Shape;41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42" name="Google Shape;42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43" name="Google Shape;43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4" name="Google Shape;44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7" name="Google Shape;47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5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6.pn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4.pn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3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rgbClr val="FFFFFF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pic>
        <p:nvPicPr>
          <p:cNvPr id="9" name="Google Shape;9;p1"/>
          <p:cNvPicPr preferRelativeResize="0"/>
          <p:nvPr/>
        </p:nvPicPr>
        <p:blipFill rotWithShape="1">
          <a:blip r:embed="rId13">
            <a:alphaModFix/>
          </a:blip>
          <a:srcRect t="39" b="29"/>
          <a:stretch/>
        </p:blipFill>
        <p:spPr>
          <a:xfrm>
            <a:off x="1" y="0"/>
            <a:ext cx="497998" cy="514349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0;p1"/>
          <p:cNvPicPr preferRelativeResize="0"/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82850" y="512491"/>
            <a:ext cx="332296" cy="3316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11;p1"/>
          <p:cNvPicPr preferRelativeResize="0"/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570800" y="4743825"/>
            <a:ext cx="1761387" cy="331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Google Shape;12;p1"/>
          <p:cNvPicPr preferRelativeResize="0"/>
          <p:nvPr/>
        </p:nvPicPr>
        <p:blipFill>
          <a:blip r:embed="rId16">
            <a:alphaModFix/>
          </a:blip>
          <a:stretch>
            <a:fillRect/>
          </a:stretch>
        </p:blipFill>
        <p:spPr>
          <a:xfrm>
            <a:off x="8273610" y="4743825"/>
            <a:ext cx="801965" cy="331626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rgbClr val="FFFFFF"/>
        </a:solidFill>
        <a:effectLst/>
      </p:bgPr>
    </p:bg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56" name="Google Shape;56;p13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429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57" name="Google Shape;57;p1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buNone/>
              <a:defRPr sz="1000">
                <a:solidFill>
                  <a:schemeClr val="dk2"/>
                </a:solidFill>
              </a:defRPr>
            </a:lvl1pPr>
            <a:lvl2pPr lvl="1" algn="r" rtl="0">
              <a:buNone/>
              <a:defRPr sz="1000">
                <a:solidFill>
                  <a:schemeClr val="dk2"/>
                </a:solidFill>
              </a:defRPr>
            </a:lvl2pPr>
            <a:lvl3pPr lvl="2" algn="r" rtl="0">
              <a:buNone/>
              <a:defRPr sz="1000">
                <a:solidFill>
                  <a:schemeClr val="dk2"/>
                </a:solidFill>
              </a:defRPr>
            </a:lvl3pPr>
            <a:lvl4pPr lvl="3" algn="r" rtl="0">
              <a:buNone/>
              <a:defRPr sz="1000">
                <a:solidFill>
                  <a:schemeClr val="dk2"/>
                </a:solidFill>
              </a:defRPr>
            </a:lvl4pPr>
            <a:lvl5pPr lvl="4" algn="r" rtl="0">
              <a:buNone/>
              <a:defRPr sz="1000">
                <a:solidFill>
                  <a:schemeClr val="dk2"/>
                </a:solidFill>
              </a:defRPr>
            </a:lvl5pPr>
            <a:lvl6pPr lvl="5" algn="r" rtl="0">
              <a:buNone/>
              <a:defRPr sz="1000">
                <a:solidFill>
                  <a:schemeClr val="dk2"/>
                </a:solidFill>
              </a:defRPr>
            </a:lvl6pPr>
            <a:lvl7pPr lvl="6" algn="r" rtl="0">
              <a:buNone/>
              <a:defRPr sz="1000">
                <a:solidFill>
                  <a:schemeClr val="dk2"/>
                </a:solidFill>
              </a:defRPr>
            </a:lvl7pPr>
            <a:lvl8pPr lvl="7" algn="r" rtl="0">
              <a:buNone/>
              <a:defRPr sz="1000">
                <a:solidFill>
                  <a:schemeClr val="dk2"/>
                </a:solidFill>
              </a:defRPr>
            </a:lvl8pPr>
            <a:lvl9pPr lvl="8" algn="r" rtl="0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pic>
        <p:nvPicPr>
          <p:cNvPr id="58" name="Google Shape;58;p13"/>
          <p:cNvPicPr preferRelativeResize="0"/>
          <p:nvPr/>
        </p:nvPicPr>
        <p:blipFill rotWithShape="1">
          <a:blip r:embed="rId13">
            <a:alphaModFix/>
          </a:blip>
          <a:srcRect t="39" b="29"/>
          <a:stretch/>
        </p:blipFill>
        <p:spPr>
          <a:xfrm>
            <a:off x="1" y="0"/>
            <a:ext cx="497998" cy="5143498"/>
          </a:xfrm>
          <a:prstGeom prst="rect">
            <a:avLst/>
          </a:prstGeom>
          <a:noFill/>
          <a:ln>
            <a:noFill/>
          </a:ln>
        </p:spPr>
      </p:pic>
      <p:pic>
        <p:nvPicPr>
          <p:cNvPr id="59" name="Google Shape;59;p13"/>
          <p:cNvPicPr preferRelativeResize="0"/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570800" y="4743825"/>
            <a:ext cx="1761387" cy="331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60" name="Google Shape;60;p13"/>
          <p:cNvPicPr preferRelativeResize="0"/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8273610" y="4743825"/>
            <a:ext cx="801965" cy="331626"/>
          </a:xfrm>
          <a:prstGeom prst="rect">
            <a:avLst/>
          </a:prstGeom>
          <a:noFill/>
          <a:ln>
            <a:noFill/>
          </a:ln>
        </p:spPr>
      </p:pic>
      <p:pic>
        <p:nvPicPr>
          <p:cNvPr id="61" name="Google Shape;61;p13"/>
          <p:cNvPicPr preferRelativeResize="0"/>
          <p:nvPr/>
        </p:nvPicPr>
        <p:blipFill>
          <a:blip r:embed="rId16">
            <a:alphaModFix/>
          </a:blip>
          <a:stretch>
            <a:fillRect/>
          </a:stretch>
        </p:blipFill>
        <p:spPr>
          <a:xfrm>
            <a:off x="38286" y="512500"/>
            <a:ext cx="421426" cy="353098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rgbClr val="FFFFFF"/>
        </a:solidFill>
        <a:effectLst/>
      </p:bgPr>
    </p:bg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2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05" name="Google Shape;105;p2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429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06" name="Google Shape;106;p2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buNone/>
              <a:defRPr sz="1000">
                <a:solidFill>
                  <a:schemeClr val="dk2"/>
                </a:solidFill>
              </a:defRPr>
            </a:lvl1pPr>
            <a:lvl2pPr lvl="1" algn="r" rtl="0">
              <a:buNone/>
              <a:defRPr sz="1000">
                <a:solidFill>
                  <a:schemeClr val="dk2"/>
                </a:solidFill>
              </a:defRPr>
            </a:lvl2pPr>
            <a:lvl3pPr lvl="2" algn="r" rtl="0">
              <a:buNone/>
              <a:defRPr sz="1000">
                <a:solidFill>
                  <a:schemeClr val="dk2"/>
                </a:solidFill>
              </a:defRPr>
            </a:lvl3pPr>
            <a:lvl4pPr lvl="3" algn="r" rtl="0">
              <a:buNone/>
              <a:defRPr sz="1000">
                <a:solidFill>
                  <a:schemeClr val="dk2"/>
                </a:solidFill>
              </a:defRPr>
            </a:lvl4pPr>
            <a:lvl5pPr lvl="4" algn="r" rtl="0">
              <a:buNone/>
              <a:defRPr sz="1000">
                <a:solidFill>
                  <a:schemeClr val="dk2"/>
                </a:solidFill>
              </a:defRPr>
            </a:lvl5pPr>
            <a:lvl6pPr lvl="5" algn="r" rtl="0">
              <a:buNone/>
              <a:defRPr sz="1000">
                <a:solidFill>
                  <a:schemeClr val="dk2"/>
                </a:solidFill>
              </a:defRPr>
            </a:lvl6pPr>
            <a:lvl7pPr lvl="6" algn="r" rtl="0">
              <a:buNone/>
              <a:defRPr sz="1000">
                <a:solidFill>
                  <a:schemeClr val="dk2"/>
                </a:solidFill>
              </a:defRPr>
            </a:lvl7pPr>
            <a:lvl8pPr lvl="7" algn="r" rtl="0">
              <a:buNone/>
              <a:defRPr sz="1000">
                <a:solidFill>
                  <a:schemeClr val="dk2"/>
                </a:solidFill>
              </a:defRPr>
            </a:lvl8pPr>
            <a:lvl9pPr lvl="8" algn="r" rtl="0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7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10" Type="http://schemas.openxmlformats.org/officeDocument/2006/relationships/image" Target="../media/image11.png"/><Relationship Id="rId4" Type="http://schemas.openxmlformats.org/officeDocument/2006/relationships/image" Target="../media/image1.png"/><Relationship Id="rId9" Type="http://schemas.openxmlformats.org/officeDocument/2006/relationships/image" Target="../media/image10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png"/><Relationship Id="rId5" Type="http://schemas.openxmlformats.org/officeDocument/2006/relationships/image" Target="../media/image26.png"/><Relationship Id="rId4" Type="http://schemas.openxmlformats.org/officeDocument/2006/relationships/image" Target="../media/image1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png"/><Relationship Id="rId4" Type="http://schemas.openxmlformats.org/officeDocument/2006/relationships/image" Target="../media/image2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13" Type="http://schemas.openxmlformats.org/officeDocument/2006/relationships/image" Target="../media/image2.png"/><Relationship Id="rId3" Type="http://schemas.openxmlformats.org/officeDocument/2006/relationships/image" Target="../media/image1.png"/><Relationship Id="rId7" Type="http://schemas.openxmlformats.org/officeDocument/2006/relationships/image" Target="../media/image30.png"/><Relationship Id="rId12" Type="http://schemas.openxmlformats.org/officeDocument/2006/relationships/image" Target="../media/image3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3.png"/><Relationship Id="rId11" Type="http://schemas.openxmlformats.org/officeDocument/2006/relationships/image" Target="../media/image34.png"/><Relationship Id="rId5" Type="http://schemas.openxmlformats.org/officeDocument/2006/relationships/image" Target="../media/image29.png"/><Relationship Id="rId10" Type="http://schemas.openxmlformats.org/officeDocument/2006/relationships/image" Target="../media/image33.png"/><Relationship Id="rId4" Type="http://schemas.openxmlformats.org/officeDocument/2006/relationships/image" Target="../media/image4.png"/><Relationship Id="rId9" Type="http://schemas.openxmlformats.org/officeDocument/2006/relationships/image" Target="../media/image32.png"/><Relationship Id="rId14" Type="http://schemas.openxmlformats.org/officeDocument/2006/relationships/image" Target="../media/image1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png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2" name="Google Shape;152;p3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24010" y="63126"/>
            <a:ext cx="440988" cy="440099"/>
          </a:xfrm>
          <a:prstGeom prst="rect">
            <a:avLst/>
          </a:prstGeom>
          <a:noFill/>
          <a:ln>
            <a:noFill/>
          </a:ln>
        </p:spPr>
      </p:pic>
      <p:sp>
        <p:nvSpPr>
          <p:cNvPr id="153" name="Google Shape;153;p37"/>
          <p:cNvSpPr txBox="1"/>
          <p:nvPr/>
        </p:nvSpPr>
        <p:spPr>
          <a:xfrm>
            <a:off x="1065000" y="53850"/>
            <a:ext cx="8010900" cy="35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>
                <a:solidFill>
                  <a:srgbClr val="5D7C8A"/>
                </a:solidFill>
              </a:rPr>
              <a:t>Warum gibt es Hassrede im Internet? &gt; Medienanalyse &gt; </a:t>
            </a:r>
            <a:r>
              <a:rPr lang="de-DE" b="1">
                <a:solidFill>
                  <a:srgbClr val="5D7C8A"/>
                </a:solidFill>
              </a:rPr>
              <a:t>Zwischen den Zeilen lesen</a:t>
            </a:r>
            <a:endParaRPr b="1">
              <a:solidFill>
                <a:srgbClr val="5D7C8A"/>
              </a:solidFill>
            </a:endParaRPr>
          </a:p>
        </p:txBody>
      </p:sp>
      <p:pic>
        <p:nvPicPr>
          <p:cNvPr id="154" name="Google Shape;154;p37"/>
          <p:cNvPicPr preferRelativeResize="0"/>
          <p:nvPr/>
        </p:nvPicPr>
        <p:blipFill rotWithShape="1">
          <a:blip r:embed="rId4">
            <a:alphaModFix/>
          </a:blip>
          <a:srcRect t="39" b="29"/>
          <a:stretch/>
        </p:blipFill>
        <p:spPr>
          <a:xfrm>
            <a:off x="1" y="0"/>
            <a:ext cx="497998" cy="5143498"/>
          </a:xfrm>
          <a:prstGeom prst="rect">
            <a:avLst/>
          </a:prstGeom>
          <a:noFill/>
          <a:ln>
            <a:noFill/>
          </a:ln>
        </p:spPr>
      </p:pic>
      <p:pic>
        <p:nvPicPr>
          <p:cNvPr id="155" name="Google Shape;155;p3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70800" y="4743825"/>
            <a:ext cx="1761387" cy="331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6" name="Google Shape;156;p37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8273610" y="4743825"/>
            <a:ext cx="801965" cy="331626"/>
          </a:xfrm>
          <a:prstGeom prst="rect">
            <a:avLst/>
          </a:prstGeom>
          <a:noFill/>
          <a:ln>
            <a:noFill/>
          </a:ln>
        </p:spPr>
      </p:pic>
      <p:sp>
        <p:nvSpPr>
          <p:cNvPr id="157" name="Google Shape;157;p37"/>
          <p:cNvSpPr txBox="1">
            <a:spLocks noGrp="1"/>
          </p:cNvSpPr>
          <p:nvPr>
            <p:ph type="ctrTitle"/>
          </p:nvPr>
        </p:nvSpPr>
        <p:spPr>
          <a:xfrm>
            <a:off x="924275" y="1170175"/>
            <a:ext cx="4896900" cy="2613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4800" b="1" dirty="0"/>
              <a:t>Zwischen den Zeilen lesen</a:t>
            </a:r>
            <a:endParaRPr sz="4800" b="1" dirty="0"/>
          </a:p>
        </p:txBody>
      </p:sp>
      <p:pic>
        <p:nvPicPr>
          <p:cNvPr id="158" name="Google Shape;158;p37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 rot="-615694">
            <a:off x="7567691" y="1871942"/>
            <a:ext cx="1157907" cy="70633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9" name="Google Shape;159;p37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6247451" y="977988"/>
            <a:ext cx="1064323" cy="832818"/>
          </a:xfrm>
          <a:prstGeom prst="rect">
            <a:avLst/>
          </a:prstGeom>
          <a:noFill/>
          <a:ln>
            <a:noFill/>
          </a:ln>
        </p:spPr>
      </p:pic>
      <p:sp>
        <p:nvSpPr>
          <p:cNvPr id="160" name="Google Shape;160;p37"/>
          <p:cNvSpPr txBox="1"/>
          <p:nvPr/>
        </p:nvSpPr>
        <p:spPr>
          <a:xfrm rot="-520883">
            <a:off x="6307487" y="2627742"/>
            <a:ext cx="806945" cy="8570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7200"/>
              <a:t>#</a:t>
            </a:r>
            <a:endParaRPr sz="7200"/>
          </a:p>
        </p:txBody>
      </p:sp>
      <p:pic>
        <p:nvPicPr>
          <p:cNvPr id="161" name="Google Shape;161;p37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7365999" y="3400475"/>
            <a:ext cx="1196549" cy="1002576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Grafik 1">
            <a:extLst>
              <a:ext uri="{FF2B5EF4-FFF2-40B4-BE49-F238E27FC236}">
                <a16:creationId xmlns:a16="http://schemas.microsoft.com/office/drawing/2014/main" id="{A72418B0-7109-4BD1-9578-C1736F6D823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6963" y="2951544"/>
            <a:ext cx="401752" cy="201343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2063100" y="561406"/>
            <a:ext cx="5602204" cy="3559497"/>
            <a:chOff x="2063100" y="561406"/>
            <a:chExt cx="5602204" cy="3559497"/>
          </a:xfrm>
        </p:grpSpPr>
        <p:grpSp>
          <p:nvGrpSpPr>
            <p:cNvPr id="5" name="Group 4"/>
            <p:cNvGrpSpPr/>
            <p:nvPr/>
          </p:nvGrpSpPr>
          <p:grpSpPr>
            <a:xfrm>
              <a:off x="2063100" y="561406"/>
              <a:ext cx="5602204" cy="3559497"/>
              <a:chOff x="2063100" y="561406"/>
              <a:chExt cx="5602204" cy="3559497"/>
            </a:xfrm>
          </p:grpSpPr>
          <p:pic>
            <p:nvPicPr>
              <p:cNvPr id="7" name="Google Shape;233;p46"/>
              <p:cNvPicPr preferRelativeResize="0"/>
              <p:nvPr/>
            </p:nvPicPr>
            <p:blipFill>
              <a:blip r:embed="rId3">
                <a:alphaModFix/>
              </a:blip>
              <a:stretch>
                <a:fillRect/>
              </a:stretch>
            </p:blipFill>
            <p:spPr>
              <a:xfrm>
                <a:off x="2063100" y="561406"/>
                <a:ext cx="5602204" cy="3559497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8" name="Rectangle 7"/>
              <p:cNvSpPr/>
              <p:nvPr/>
            </p:nvSpPr>
            <p:spPr>
              <a:xfrm>
                <a:off x="2574950" y="1587398"/>
                <a:ext cx="4835348" cy="634737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"/>
              </a:p>
            </p:txBody>
          </p:sp>
        </p:grpSp>
        <p:sp>
          <p:nvSpPr>
            <p:cNvPr id="6" name="Rectangle 5"/>
            <p:cNvSpPr/>
            <p:nvPr/>
          </p:nvSpPr>
          <p:spPr>
            <a:xfrm>
              <a:off x="3081985" y="577901"/>
              <a:ext cx="2631186" cy="1016813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"/>
            </a:p>
          </p:txBody>
        </p:sp>
      </p:grpSp>
      <p:sp>
        <p:nvSpPr>
          <p:cNvPr id="9" name="Google Shape;234;p46"/>
          <p:cNvSpPr/>
          <p:nvPr/>
        </p:nvSpPr>
        <p:spPr>
          <a:xfrm>
            <a:off x="3089300" y="2347975"/>
            <a:ext cx="3885600" cy="819000"/>
          </a:xfrm>
          <a:prstGeom prst="rect">
            <a:avLst/>
          </a:prstGeom>
          <a:solidFill>
            <a:srgbClr val="5D7C8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3052725" y="1514249"/>
            <a:ext cx="401375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" sz="4000" dirty="0">
                <a:solidFill>
                  <a:schemeClr val="tx1"/>
                </a:solidFill>
              </a:rPr>
              <a:t>TOD DEN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081985" y="952470"/>
            <a:ext cx="274091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" sz="2200" b="1" dirty="0"/>
              <a:t>Sie sollen brennen</a:t>
            </a:r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49A3AF60-52A2-452A-867C-010CA58C9E2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963" y="2951544"/>
            <a:ext cx="401752" cy="201343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1979463" y="429675"/>
            <a:ext cx="5692219" cy="3761025"/>
            <a:chOff x="1979463" y="429675"/>
            <a:chExt cx="5692219" cy="3761025"/>
          </a:xfrm>
        </p:grpSpPr>
        <p:grpSp>
          <p:nvGrpSpPr>
            <p:cNvPr id="5" name="Group 4"/>
            <p:cNvGrpSpPr/>
            <p:nvPr/>
          </p:nvGrpSpPr>
          <p:grpSpPr>
            <a:xfrm>
              <a:off x="1979463" y="429675"/>
              <a:ext cx="5692219" cy="3761025"/>
              <a:chOff x="1979463" y="429675"/>
              <a:chExt cx="5692219" cy="3761025"/>
            </a:xfrm>
          </p:grpSpPr>
          <p:pic>
            <p:nvPicPr>
              <p:cNvPr id="7" name="Google Shape;239;p47"/>
              <p:cNvPicPr preferRelativeResize="0"/>
              <p:nvPr/>
            </p:nvPicPr>
            <p:blipFill>
              <a:blip r:embed="rId3">
                <a:alphaModFix/>
              </a:blip>
              <a:stretch>
                <a:fillRect/>
              </a:stretch>
            </p:blipFill>
            <p:spPr>
              <a:xfrm>
                <a:off x="1979463" y="429675"/>
                <a:ext cx="5692219" cy="3761025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8" name="Rectangle 7"/>
              <p:cNvSpPr/>
              <p:nvPr/>
            </p:nvSpPr>
            <p:spPr>
              <a:xfrm>
                <a:off x="1979463" y="629107"/>
                <a:ext cx="5555193" cy="213809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"/>
              </a:p>
            </p:txBody>
          </p:sp>
          <p:sp>
            <p:nvSpPr>
              <p:cNvPr id="9" name="Rectangle 8"/>
              <p:cNvSpPr/>
              <p:nvPr/>
            </p:nvSpPr>
            <p:spPr>
              <a:xfrm>
                <a:off x="6810451" y="2926080"/>
                <a:ext cx="488636" cy="73152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"/>
              </a:p>
            </p:txBody>
          </p:sp>
        </p:grpSp>
        <p:sp>
          <p:nvSpPr>
            <p:cNvPr id="6" name="Rectangle 5"/>
            <p:cNvSpPr/>
            <p:nvPr/>
          </p:nvSpPr>
          <p:spPr>
            <a:xfrm>
              <a:off x="6749798" y="2767197"/>
              <a:ext cx="549289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de" sz="6000" dirty="0">
                  <a:latin typeface="Century" panose="02040604050505020304" pitchFamily="18" charset="0"/>
                </a:rPr>
                <a:t>”</a:t>
              </a:r>
            </a:p>
          </p:txBody>
        </p:sp>
      </p:grpSp>
      <p:sp>
        <p:nvSpPr>
          <p:cNvPr id="10" name="Google Shape;240;p47"/>
          <p:cNvSpPr/>
          <p:nvPr/>
        </p:nvSpPr>
        <p:spPr>
          <a:xfrm>
            <a:off x="2523975" y="2874300"/>
            <a:ext cx="4230600" cy="990000"/>
          </a:xfrm>
          <a:prstGeom prst="rect">
            <a:avLst/>
          </a:prstGeom>
          <a:solidFill>
            <a:srgbClr val="5D7C8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2312801" y="554860"/>
            <a:ext cx="5221856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" sz="5000" b="1" spc="-150" dirty="0">
                <a:latin typeface="Century" panose="02040604050505020304" pitchFamily="18" charset="0"/>
              </a:rPr>
              <a:t>„IN EUROPA GIBT ES ZU VIELE</a:t>
            </a:r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3AB7560D-A072-4654-A9B7-C38A9AECAC6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963" y="2951544"/>
            <a:ext cx="401752" cy="201343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2285775" y="785882"/>
            <a:ext cx="4831462" cy="3460275"/>
            <a:chOff x="2285775" y="785882"/>
            <a:chExt cx="4831462" cy="3460275"/>
          </a:xfrm>
        </p:grpSpPr>
        <p:pic>
          <p:nvPicPr>
            <p:cNvPr id="5" name="Google Shape;245;p48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2285775" y="785882"/>
              <a:ext cx="4831462" cy="346027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6" name="Rectangle 5"/>
            <p:cNvSpPr/>
            <p:nvPr/>
          </p:nvSpPr>
          <p:spPr>
            <a:xfrm>
              <a:off x="2699309" y="2092147"/>
              <a:ext cx="4242816" cy="2050836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"/>
            </a:p>
          </p:txBody>
        </p:sp>
      </p:grpSp>
      <p:sp>
        <p:nvSpPr>
          <p:cNvPr id="7" name="Google Shape;246;p48"/>
          <p:cNvSpPr/>
          <p:nvPr/>
        </p:nvSpPr>
        <p:spPr>
          <a:xfrm>
            <a:off x="2555825" y="1003225"/>
            <a:ext cx="4219800" cy="1016100"/>
          </a:xfrm>
          <a:prstGeom prst="rect">
            <a:avLst/>
          </a:prstGeom>
          <a:solidFill>
            <a:srgbClr val="5D7C8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2285775" y="1983813"/>
            <a:ext cx="473646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" sz="4800" dirty="0">
                <a:solidFill>
                  <a:schemeClr val="bg1"/>
                </a:solidFill>
                <a:latin typeface="Impact" panose="020B0806030902050204" pitchFamily="34" charset="0"/>
              </a:rPr>
              <a:t>SIND HINTER UNSEREN KINDERN HER</a:t>
            </a: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62B72871-2A55-47EB-A2A7-6E7A49B0BE1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963" y="2951544"/>
            <a:ext cx="401752" cy="201343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1697275" y="1178099"/>
            <a:ext cx="6378224" cy="2423832"/>
            <a:chOff x="1697275" y="1178099"/>
            <a:chExt cx="6378224" cy="2423832"/>
          </a:xfrm>
        </p:grpSpPr>
        <p:pic>
          <p:nvPicPr>
            <p:cNvPr id="5" name="Google Shape;251;p49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1697275" y="1178099"/>
              <a:ext cx="6378224" cy="242383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6" name="Rectangle 5"/>
            <p:cNvSpPr/>
            <p:nvPr/>
          </p:nvSpPr>
          <p:spPr>
            <a:xfrm>
              <a:off x="4608576" y="1367943"/>
              <a:ext cx="2223821" cy="33649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"/>
            </a:p>
          </p:txBody>
        </p:sp>
        <p:sp>
          <p:nvSpPr>
            <p:cNvPr id="7" name="Rectangle 6"/>
            <p:cNvSpPr/>
            <p:nvPr/>
          </p:nvSpPr>
          <p:spPr>
            <a:xfrm>
              <a:off x="3141150" y="2457907"/>
              <a:ext cx="3288911" cy="56967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"/>
            </a:p>
          </p:txBody>
        </p:sp>
        <p:sp>
          <p:nvSpPr>
            <p:cNvPr id="8" name="Rectangle 7"/>
            <p:cNvSpPr/>
            <p:nvPr/>
          </p:nvSpPr>
          <p:spPr>
            <a:xfrm>
              <a:off x="4307435" y="3035846"/>
              <a:ext cx="1018031" cy="39185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"/>
            </a:p>
          </p:txBody>
        </p:sp>
      </p:grpSp>
      <p:sp>
        <p:nvSpPr>
          <p:cNvPr id="9" name="Google Shape;252;p49"/>
          <p:cNvSpPr/>
          <p:nvPr/>
        </p:nvSpPr>
        <p:spPr>
          <a:xfrm>
            <a:off x="3141150" y="1830800"/>
            <a:ext cx="4120200" cy="551400"/>
          </a:xfrm>
          <a:prstGeom prst="rect">
            <a:avLst/>
          </a:prstGeom>
          <a:solidFill>
            <a:srgbClr val="5D7C8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4608576" y="1367943"/>
            <a:ext cx="222382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" sz="2000" dirty="0">
                <a:solidFill>
                  <a:schemeClr val="bg1">
                    <a:lumMod val="50000"/>
                  </a:schemeClr>
                </a:solidFill>
              </a:rPr>
              <a:t>vor 10 Minuten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307435" y="3027586"/>
            <a:ext cx="23774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" sz="2000" dirty="0">
                <a:solidFill>
                  <a:schemeClr val="bg1">
                    <a:lumMod val="50000"/>
                  </a:schemeClr>
                </a:solidFill>
              </a:rPr>
              <a:t>ANTWORT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068000" y="2389515"/>
            <a:ext cx="34717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" sz="3600" dirty="0">
                <a:solidFill>
                  <a:schemeClr val="tx1"/>
                </a:solidFill>
              </a:rPr>
              <a:t>SIND TIERE</a:t>
            </a:r>
          </a:p>
        </p:txBody>
      </p:sp>
      <p:pic>
        <p:nvPicPr>
          <p:cNvPr id="13" name="Grafik 12">
            <a:extLst>
              <a:ext uri="{FF2B5EF4-FFF2-40B4-BE49-F238E27FC236}">
                <a16:creationId xmlns:a16="http://schemas.microsoft.com/office/drawing/2014/main" id="{E0DF69FD-FA67-45DA-BAC7-50A09E05F73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963" y="2951544"/>
            <a:ext cx="401752" cy="201343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7" name="Google Shape;257;p5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154962" y="4487650"/>
            <a:ext cx="769931" cy="35375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58" name="Google Shape;258;p50"/>
          <p:cNvGrpSpPr/>
          <p:nvPr/>
        </p:nvGrpSpPr>
        <p:grpSpPr>
          <a:xfrm>
            <a:off x="1566225" y="558406"/>
            <a:ext cx="6751200" cy="3600300"/>
            <a:chOff x="363950" y="653956"/>
            <a:chExt cx="6751200" cy="3600300"/>
          </a:xfrm>
        </p:grpSpPr>
        <p:pic>
          <p:nvPicPr>
            <p:cNvPr id="259" name="Google Shape;259;p50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363950" y="693725"/>
              <a:ext cx="6216563" cy="356053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60" name="Google Shape;260;p50"/>
            <p:cNvSpPr txBox="1"/>
            <p:nvPr/>
          </p:nvSpPr>
          <p:spPr>
            <a:xfrm>
              <a:off x="2586950" y="1033819"/>
              <a:ext cx="4528200" cy="284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de-DE" sz="2400" b="1">
                  <a:latin typeface="Trebuchet MS"/>
                  <a:ea typeface="Trebuchet MS"/>
                  <a:cs typeface="Trebuchet MS"/>
                  <a:sym typeface="Trebuchet MS"/>
                </a:rPr>
                <a:t>IMHO</a:t>
              </a:r>
              <a:endParaRPr sz="2400" b="1"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  <p:sp>
          <p:nvSpPr>
            <p:cNvPr id="261" name="Google Shape;261;p50"/>
            <p:cNvSpPr txBox="1"/>
            <p:nvPr/>
          </p:nvSpPr>
          <p:spPr>
            <a:xfrm>
              <a:off x="623475" y="653956"/>
              <a:ext cx="4528200" cy="284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de-DE">
                  <a:solidFill>
                    <a:srgbClr val="FFFFFF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Heute, 09:01 Uhr</a:t>
              </a:r>
              <a:endParaRPr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  <p:sp>
          <p:nvSpPr>
            <p:cNvPr id="262" name="Google Shape;262;p50"/>
            <p:cNvSpPr txBox="1"/>
            <p:nvPr/>
          </p:nvSpPr>
          <p:spPr>
            <a:xfrm>
              <a:off x="451550" y="1033819"/>
              <a:ext cx="1659900" cy="284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de-DE" sz="2400" u="sng">
                  <a:latin typeface="Trebuchet MS"/>
                  <a:ea typeface="Trebuchet MS"/>
                  <a:cs typeface="Trebuchet MS"/>
                  <a:sym typeface="Trebuchet MS"/>
                </a:rPr>
                <a:t>Panther21</a:t>
              </a:r>
              <a:endParaRPr sz="2400" u="sng"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  <p:sp>
          <p:nvSpPr>
            <p:cNvPr id="263" name="Google Shape;263;p50"/>
            <p:cNvSpPr txBox="1"/>
            <p:nvPr/>
          </p:nvSpPr>
          <p:spPr>
            <a:xfrm>
              <a:off x="451550" y="1373906"/>
              <a:ext cx="2046300" cy="284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de-DE">
                  <a:latin typeface="Trebuchet MS"/>
                  <a:ea typeface="Trebuchet MS"/>
                  <a:cs typeface="Trebuchet MS"/>
                  <a:sym typeface="Trebuchet MS"/>
                </a:rPr>
                <a:t>Forummitglied</a:t>
              </a:r>
              <a:endParaRPr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  <p:sp>
          <p:nvSpPr>
            <p:cNvPr id="264" name="Google Shape;264;p50"/>
            <p:cNvSpPr txBox="1"/>
            <p:nvPr/>
          </p:nvSpPr>
          <p:spPr>
            <a:xfrm>
              <a:off x="451550" y="2332013"/>
              <a:ext cx="2046300" cy="284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de-DE" sz="1200">
                  <a:latin typeface="Trebuchet MS"/>
                  <a:ea typeface="Trebuchet MS"/>
                  <a:cs typeface="Trebuchet MS"/>
                  <a:sym typeface="Trebuchet MS"/>
                </a:rPr>
                <a:t>Mitglied seit: Jan. 2017</a:t>
              </a:r>
              <a:endParaRPr sz="1200">
                <a:latin typeface="Trebuchet MS"/>
                <a:ea typeface="Trebuchet MS"/>
                <a:cs typeface="Trebuchet MS"/>
                <a:sym typeface="Trebuchet MS"/>
              </a:endParaRPr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de-DE" sz="1200">
                  <a:latin typeface="Trebuchet MS"/>
                  <a:ea typeface="Trebuchet MS"/>
                  <a:cs typeface="Trebuchet MS"/>
                  <a:sym typeface="Trebuchet MS"/>
                </a:rPr>
                <a:t>Posts: 42</a:t>
              </a:r>
              <a:endParaRPr sz="1200"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  <p:pic>
          <p:nvPicPr>
            <p:cNvPr id="265" name="Google Shape;265;p50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546238" y="1738331"/>
              <a:ext cx="513206" cy="513206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266" name="Google Shape;266;p50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8264777" y="4487650"/>
            <a:ext cx="513196" cy="353756"/>
          </a:xfrm>
          <a:prstGeom prst="rect">
            <a:avLst/>
          </a:prstGeom>
          <a:noFill/>
          <a:ln>
            <a:noFill/>
          </a:ln>
        </p:spPr>
      </p:pic>
      <p:sp>
        <p:nvSpPr>
          <p:cNvPr id="267" name="Google Shape;267;p50"/>
          <p:cNvSpPr txBox="1"/>
          <p:nvPr/>
        </p:nvSpPr>
        <p:spPr>
          <a:xfrm>
            <a:off x="3403000" y="1593558"/>
            <a:ext cx="5951400" cy="289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3600" b="1" dirty="0">
                <a:latin typeface="Trebuchet MS"/>
                <a:ea typeface="Trebuchet MS"/>
                <a:cs typeface="Trebuchet MS"/>
                <a:sym typeface="Trebuchet MS"/>
              </a:rPr>
              <a:t>Alle</a:t>
            </a:r>
            <a:endParaRPr sz="3600" b="1" dirty="0">
              <a:latin typeface="Trebuchet MS"/>
              <a:ea typeface="Trebuchet MS"/>
              <a:cs typeface="Trebuchet MS"/>
              <a:sym typeface="Trebuchet M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3600" b="1" dirty="0">
                <a:latin typeface="Trebuchet MS"/>
                <a:ea typeface="Trebuchet MS"/>
                <a:cs typeface="Trebuchet MS"/>
                <a:sym typeface="Trebuchet MS"/>
              </a:rPr>
              <a:t>sind Diebe - EINVERSTANDEN?</a:t>
            </a:r>
            <a:endParaRPr sz="3600" b="1" dirty="0"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268" name="Google Shape;268;p50"/>
          <p:cNvSpPr/>
          <p:nvPr/>
        </p:nvSpPr>
        <p:spPr>
          <a:xfrm>
            <a:off x="4465951" y="1758137"/>
            <a:ext cx="2594068" cy="430568"/>
          </a:xfrm>
          <a:prstGeom prst="rect">
            <a:avLst/>
          </a:prstGeom>
          <a:solidFill>
            <a:srgbClr val="5D7C8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4" name="Grafik 13">
            <a:extLst>
              <a:ext uri="{FF2B5EF4-FFF2-40B4-BE49-F238E27FC236}">
                <a16:creationId xmlns:a16="http://schemas.microsoft.com/office/drawing/2014/main" id="{48A73419-099F-4344-A80D-D7514360331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6963" y="2951544"/>
            <a:ext cx="401752" cy="201343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3" name="Google Shape;273;p51"/>
          <p:cNvGrpSpPr/>
          <p:nvPr/>
        </p:nvGrpSpPr>
        <p:grpSpPr>
          <a:xfrm>
            <a:off x="1843675" y="609114"/>
            <a:ext cx="5759195" cy="3659227"/>
            <a:chOff x="732525" y="617064"/>
            <a:chExt cx="5759195" cy="3659227"/>
          </a:xfrm>
        </p:grpSpPr>
        <p:pic>
          <p:nvPicPr>
            <p:cNvPr id="274" name="Google Shape;274;p51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732525" y="617064"/>
              <a:ext cx="5759195" cy="365922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75" name="Google Shape;275;p51"/>
            <p:cNvSpPr txBox="1"/>
            <p:nvPr/>
          </p:nvSpPr>
          <p:spPr>
            <a:xfrm>
              <a:off x="2024125" y="3519227"/>
              <a:ext cx="684300" cy="35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de-DE" sz="2400">
                  <a:solidFill>
                    <a:srgbClr val="666666"/>
                  </a:solidFill>
                  <a:latin typeface="Roboto"/>
                  <a:ea typeface="Roboto"/>
                  <a:cs typeface="Roboto"/>
                  <a:sym typeface="Roboto"/>
                </a:rPr>
                <a:t>17</a:t>
              </a:r>
              <a:endParaRPr sz="2400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276" name="Google Shape;276;p51"/>
            <p:cNvSpPr txBox="1"/>
            <p:nvPr/>
          </p:nvSpPr>
          <p:spPr>
            <a:xfrm>
              <a:off x="3256500" y="3519200"/>
              <a:ext cx="629100" cy="35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de-DE" sz="2400">
                  <a:solidFill>
                    <a:srgbClr val="666666"/>
                  </a:solidFill>
                  <a:latin typeface="Roboto"/>
                  <a:ea typeface="Roboto"/>
                  <a:cs typeface="Roboto"/>
                  <a:sym typeface="Roboto"/>
                </a:rPr>
                <a:t>35</a:t>
              </a:r>
              <a:endParaRPr sz="2400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277" name="Google Shape;277;p51"/>
            <p:cNvSpPr txBox="1"/>
            <p:nvPr/>
          </p:nvSpPr>
          <p:spPr>
            <a:xfrm>
              <a:off x="4488875" y="3496775"/>
              <a:ext cx="629100" cy="372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de-DE" sz="2400">
                  <a:solidFill>
                    <a:srgbClr val="666666"/>
                  </a:solidFill>
                  <a:latin typeface="Roboto"/>
                  <a:ea typeface="Roboto"/>
                  <a:cs typeface="Roboto"/>
                  <a:sym typeface="Roboto"/>
                </a:rPr>
                <a:t>22</a:t>
              </a:r>
              <a:endParaRPr sz="2400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sp>
        <p:nvSpPr>
          <p:cNvPr id="278" name="Google Shape;278;p51"/>
          <p:cNvSpPr txBox="1"/>
          <p:nvPr/>
        </p:nvSpPr>
        <p:spPr>
          <a:xfrm>
            <a:off x="1164900" y="1482863"/>
            <a:ext cx="6814200" cy="85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4000" dirty="0">
                <a:latin typeface="Roboto"/>
                <a:ea typeface="Roboto"/>
                <a:cs typeface="Roboto"/>
                <a:sym typeface="Roboto"/>
              </a:rPr>
              <a:t>‚KÜMMERN‘ WIR UNS </a:t>
            </a:r>
            <a:br>
              <a:rPr lang="en" sz="4000" dirty="0">
                <a:latin typeface="Roboto"/>
                <a:ea typeface="Roboto"/>
                <a:cs typeface="Roboto"/>
                <a:sym typeface="Roboto"/>
              </a:rPr>
            </a:br>
            <a:r>
              <a:rPr lang="de-DE" sz="4000" dirty="0">
                <a:latin typeface="Roboto"/>
                <a:ea typeface="Roboto"/>
                <a:cs typeface="Roboto"/>
                <a:sym typeface="Roboto"/>
              </a:rPr>
              <a:t>ENDLICH UM DIE</a:t>
            </a:r>
            <a:endParaRPr sz="4000" dirty="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79" name="Google Shape;279;p51"/>
          <p:cNvSpPr/>
          <p:nvPr/>
        </p:nvSpPr>
        <p:spPr>
          <a:xfrm>
            <a:off x="2675250" y="2826525"/>
            <a:ext cx="3853500" cy="621000"/>
          </a:xfrm>
          <a:prstGeom prst="rect">
            <a:avLst/>
          </a:prstGeom>
          <a:solidFill>
            <a:srgbClr val="5D7C8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552208CC-C449-45F8-A697-13B575B397C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963" y="2951544"/>
            <a:ext cx="401752" cy="201343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4" name="Google Shape;284;p52"/>
          <p:cNvGrpSpPr/>
          <p:nvPr/>
        </p:nvGrpSpPr>
        <p:grpSpPr>
          <a:xfrm>
            <a:off x="1550300" y="517500"/>
            <a:ext cx="6750375" cy="3593406"/>
            <a:chOff x="363950" y="660850"/>
            <a:chExt cx="6750375" cy="3593406"/>
          </a:xfrm>
        </p:grpSpPr>
        <p:pic>
          <p:nvPicPr>
            <p:cNvPr id="285" name="Google Shape;285;p52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363950" y="693725"/>
              <a:ext cx="6216563" cy="356053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86" name="Google Shape;286;p52"/>
            <p:cNvSpPr txBox="1"/>
            <p:nvPr/>
          </p:nvSpPr>
          <p:spPr>
            <a:xfrm>
              <a:off x="2586125" y="1013594"/>
              <a:ext cx="4528200" cy="284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de-DE" sz="2400" b="1">
                  <a:latin typeface="Trebuchet MS"/>
                  <a:ea typeface="Trebuchet MS"/>
                  <a:cs typeface="Trebuchet MS"/>
                  <a:sym typeface="Trebuchet MS"/>
                </a:rPr>
                <a:t>Re: Monster</a:t>
              </a:r>
              <a:endParaRPr sz="2400" b="1"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  <p:sp>
          <p:nvSpPr>
            <p:cNvPr id="287" name="Google Shape;287;p52"/>
            <p:cNvSpPr txBox="1"/>
            <p:nvPr/>
          </p:nvSpPr>
          <p:spPr>
            <a:xfrm>
              <a:off x="623475" y="660850"/>
              <a:ext cx="4528200" cy="317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de-DE">
                  <a:solidFill>
                    <a:srgbClr val="FFFFFF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14.11.2015, 02:34 Uhr</a:t>
              </a:r>
              <a:endParaRPr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  <p:sp>
          <p:nvSpPr>
            <p:cNvPr id="288" name="Google Shape;288;p52"/>
            <p:cNvSpPr txBox="1"/>
            <p:nvPr/>
          </p:nvSpPr>
          <p:spPr>
            <a:xfrm>
              <a:off x="451550" y="1033819"/>
              <a:ext cx="1659900" cy="284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de-DE" sz="2400" u="sng">
                  <a:latin typeface="Trebuchet MS"/>
                  <a:ea typeface="Trebuchet MS"/>
                  <a:cs typeface="Trebuchet MS"/>
                  <a:sym typeface="Trebuchet MS"/>
                </a:rPr>
                <a:t>FreedomK</a:t>
              </a:r>
              <a:endParaRPr sz="2400" u="sng"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  <p:sp>
          <p:nvSpPr>
            <p:cNvPr id="289" name="Google Shape;289;p52"/>
            <p:cNvSpPr txBox="1"/>
            <p:nvPr/>
          </p:nvSpPr>
          <p:spPr>
            <a:xfrm>
              <a:off x="451550" y="1373906"/>
              <a:ext cx="2046300" cy="284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de-DE">
                  <a:latin typeface="Trebuchet MS"/>
                  <a:ea typeface="Trebuchet MS"/>
                  <a:cs typeface="Trebuchet MS"/>
                  <a:sym typeface="Trebuchet MS"/>
                </a:rPr>
                <a:t>Moderator</a:t>
              </a:r>
              <a:endParaRPr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  <p:pic>
          <p:nvPicPr>
            <p:cNvPr id="290" name="Google Shape;290;p52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549000" y="1713994"/>
              <a:ext cx="513207" cy="51320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91" name="Google Shape;291;p52"/>
            <p:cNvSpPr txBox="1"/>
            <p:nvPr/>
          </p:nvSpPr>
          <p:spPr>
            <a:xfrm>
              <a:off x="451550" y="2332013"/>
              <a:ext cx="2046300" cy="284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de-DE" sz="1200">
                  <a:latin typeface="Trebuchet MS"/>
                  <a:ea typeface="Trebuchet MS"/>
                  <a:cs typeface="Trebuchet MS"/>
                  <a:sym typeface="Trebuchet MS"/>
                </a:rPr>
                <a:t>Mitglied seit: Okt. 2001</a:t>
              </a:r>
              <a:endParaRPr sz="1200">
                <a:latin typeface="Trebuchet MS"/>
                <a:ea typeface="Trebuchet MS"/>
                <a:cs typeface="Trebuchet MS"/>
                <a:sym typeface="Trebuchet MS"/>
              </a:endParaRPr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de-DE" sz="1200">
                  <a:latin typeface="Trebuchet MS"/>
                  <a:ea typeface="Trebuchet MS"/>
                  <a:cs typeface="Trebuchet MS"/>
                  <a:sym typeface="Trebuchet MS"/>
                </a:rPr>
                <a:t>Posts: 1732</a:t>
              </a:r>
              <a:endParaRPr sz="1200"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</p:grpSp>
      <p:sp>
        <p:nvSpPr>
          <p:cNvPr id="292" name="Google Shape;292;p52"/>
          <p:cNvSpPr/>
          <p:nvPr/>
        </p:nvSpPr>
        <p:spPr>
          <a:xfrm>
            <a:off x="4675500" y="1733825"/>
            <a:ext cx="2880600" cy="694200"/>
          </a:xfrm>
          <a:prstGeom prst="rect">
            <a:avLst/>
          </a:prstGeom>
          <a:solidFill>
            <a:srgbClr val="5D7C8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3" name="Google Shape;293;p52"/>
          <p:cNvSpPr txBox="1"/>
          <p:nvPr/>
        </p:nvSpPr>
        <p:spPr>
          <a:xfrm>
            <a:off x="3221900" y="1679069"/>
            <a:ext cx="1499700" cy="85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4000" b="1" dirty="0">
                <a:latin typeface="Trebuchet MS"/>
                <a:ea typeface="Trebuchet MS"/>
                <a:cs typeface="Trebuchet MS"/>
                <a:sym typeface="Trebuchet MS"/>
              </a:rPr>
              <a:t>ALLE</a:t>
            </a:r>
            <a:endParaRPr sz="4000" b="1" dirty="0"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294" name="Google Shape;294;p52"/>
          <p:cNvSpPr txBox="1"/>
          <p:nvPr/>
        </p:nvSpPr>
        <p:spPr>
          <a:xfrm>
            <a:off x="3314374" y="2504225"/>
            <a:ext cx="4691942" cy="85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3800" b="1" dirty="0">
                <a:latin typeface="Trebuchet MS"/>
                <a:ea typeface="Trebuchet MS"/>
                <a:cs typeface="Trebuchet MS"/>
                <a:sym typeface="Trebuchet MS"/>
              </a:rPr>
              <a:t>SIND TERRORISTEN</a:t>
            </a:r>
            <a:endParaRPr sz="3800" b="1" dirty="0">
              <a:latin typeface="Trebuchet MS"/>
              <a:ea typeface="Trebuchet MS"/>
              <a:cs typeface="Trebuchet MS"/>
              <a:sym typeface="Trebuchet MS"/>
            </a:endParaRPr>
          </a:p>
        </p:txBody>
      </p:sp>
      <p:pic>
        <p:nvPicPr>
          <p:cNvPr id="13" name="Grafik 12">
            <a:extLst>
              <a:ext uri="{FF2B5EF4-FFF2-40B4-BE49-F238E27FC236}">
                <a16:creationId xmlns:a16="http://schemas.microsoft.com/office/drawing/2014/main" id="{A437D7D3-1B8A-485B-B4F7-7FD129F4319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963" y="2951544"/>
            <a:ext cx="401752" cy="201343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2475288" y="516286"/>
            <a:ext cx="4554356" cy="3891941"/>
            <a:chOff x="2475288" y="516286"/>
            <a:chExt cx="4554356" cy="3891941"/>
          </a:xfrm>
        </p:grpSpPr>
        <p:pic>
          <p:nvPicPr>
            <p:cNvPr id="5" name="Google Shape;299;p53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2475288" y="516286"/>
              <a:ext cx="4554356" cy="389194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6" name="Rectangle 5"/>
            <p:cNvSpPr/>
            <p:nvPr/>
          </p:nvSpPr>
          <p:spPr>
            <a:xfrm>
              <a:off x="2475288" y="1675180"/>
              <a:ext cx="4415630" cy="2640787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"/>
            </a:p>
          </p:txBody>
        </p:sp>
      </p:grpSp>
      <p:sp>
        <p:nvSpPr>
          <p:cNvPr id="7" name="Google Shape;300;p53"/>
          <p:cNvSpPr/>
          <p:nvPr/>
        </p:nvSpPr>
        <p:spPr>
          <a:xfrm>
            <a:off x="2770800" y="775700"/>
            <a:ext cx="3957000" cy="803100"/>
          </a:xfrm>
          <a:prstGeom prst="rect">
            <a:avLst/>
          </a:prstGeom>
          <a:solidFill>
            <a:srgbClr val="5D7C8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2475288" y="1675181"/>
            <a:ext cx="4488782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" sz="5200" dirty="0">
                <a:solidFill>
                  <a:schemeClr val="bg1"/>
                </a:solidFill>
                <a:latin typeface="Impact" panose="020B0806030902050204" pitchFamily="34" charset="0"/>
              </a:rPr>
              <a:t>„SOLLTEN KEINE KINDER HABEN DÜRFEN“</a:t>
            </a: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80672D3E-409C-46B7-B154-9F73629E80F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963" y="2951544"/>
            <a:ext cx="401752" cy="201343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5" name="Google Shape;305;p54"/>
          <p:cNvPicPr preferRelativeResize="0"/>
          <p:nvPr/>
        </p:nvPicPr>
        <p:blipFill rotWithShape="1">
          <a:blip r:embed="rId3">
            <a:alphaModFix/>
          </a:blip>
          <a:srcRect t="39" b="29"/>
          <a:stretch/>
        </p:blipFill>
        <p:spPr>
          <a:xfrm>
            <a:off x="1" y="0"/>
            <a:ext cx="497998" cy="5143498"/>
          </a:xfrm>
          <a:prstGeom prst="rect">
            <a:avLst/>
          </a:prstGeom>
          <a:noFill/>
          <a:ln>
            <a:noFill/>
          </a:ln>
        </p:spPr>
      </p:pic>
      <p:pic>
        <p:nvPicPr>
          <p:cNvPr id="306" name="Google Shape;306;p5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313182" y="703750"/>
            <a:ext cx="4517626" cy="186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07" name="Google Shape;307;p54"/>
          <p:cNvSpPr txBox="1"/>
          <p:nvPr/>
        </p:nvSpPr>
        <p:spPr>
          <a:xfrm>
            <a:off x="1933950" y="2764750"/>
            <a:ext cx="5276100" cy="73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3600" b="1">
                <a:solidFill>
                  <a:srgbClr val="F7931D"/>
                </a:solidFill>
              </a:rPr>
              <a:t>www.hackinghate.eu</a:t>
            </a:r>
            <a:endParaRPr sz="3600" b="1">
              <a:solidFill>
                <a:srgbClr val="F7931D"/>
              </a:solidFill>
            </a:endParaRPr>
          </a:p>
        </p:txBody>
      </p:sp>
      <p:sp>
        <p:nvSpPr>
          <p:cNvPr id="308" name="Google Shape;308;p54"/>
          <p:cNvSpPr txBox="1"/>
          <p:nvPr/>
        </p:nvSpPr>
        <p:spPr>
          <a:xfrm>
            <a:off x="3498613" y="3742400"/>
            <a:ext cx="2146800" cy="41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2500" b="1">
                <a:solidFill>
                  <a:srgbClr val="F7931D"/>
                </a:solidFill>
              </a:rPr>
              <a:t>#SELMA_eu</a:t>
            </a:r>
            <a:endParaRPr sz="2500" b="1">
              <a:solidFill>
                <a:srgbClr val="F7931D"/>
              </a:solidFill>
            </a:endParaRPr>
          </a:p>
        </p:txBody>
      </p:sp>
      <p:pic>
        <p:nvPicPr>
          <p:cNvPr id="309" name="Google Shape;309;p5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994226" y="3738238"/>
            <a:ext cx="421425" cy="421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10" name="Google Shape;310;p5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98200" y="4566900"/>
            <a:ext cx="2193600" cy="413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11" name="Google Shape;311;p54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4951950" y="4627776"/>
            <a:ext cx="953696" cy="291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12" name="Google Shape;312;p54"/>
          <p:cNvPicPr preferRelativeResize="0"/>
          <p:nvPr/>
        </p:nvPicPr>
        <p:blipFill rotWithShape="1">
          <a:blip r:embed="rId8">
            <a:alphaModFix/>
          </a:blip>
          <a:srcRect t="6263" b="6254"/>
          <a:stretch/>
        </p:blipFill>
        <p:spPr>
          <a:xfrm>
            <a:off x="3022725" y="4566900"/>
            <a:ext cx="1169370" cy="412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313" name="Google Shape;313;p54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4323031" y="4524394"/>
            <a:ext cx="498000" cy="49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14" name="Google Shape;314;p54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6036575" y="4499890"/>
            <a:ext cx="498002" cy="547023"/>
          </a:xfrm>
          <a:prstGeom prst="rect">
            <a:avLst/>
          </a:prstGeom>
          <a:noFill/>
          <a:ln>
            <a:noFill/>
          </a:ln>
        </p:spPr>
      </p:pic>
      <p:pic>
        <p:nvPicPr>
          <p:cNvPr id="315" name="Google Shape;315;p54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6665500" y="4617700"/>
            <a:ext cx="953698" cy="311403"/>
          </a:xfrm>
          <a:prstGeom prst="rect">
            <a:avLst/>
          </a:prstGeom>
          <a:noFill/>
          <a:ln>
            <a:noFill/>
          </a:ln>
        </p:spPr>
      </p:pic>
      <p:pic>
        <p:nvPicPr>
          <p:cNvPr id="316" name="Google Shape;316;p54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7750125" y="4627775"/>
            <a:ext cx="1142175" cy="291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17" name="Google Shape;317;p54"/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82850" y="512491"/>
            <a:ext cx="332296" cy="3316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Grafik 14">
            <a:extLst>
              <a:ext uri="{FF2B5EF4-FFF2-40B4-BE49-F238E27FC236}">
                <a16:creationId xmlns:a16="http://schemas.microsoft.com/office/drawing/2014/main" id="{29BEC06A-8C0E-4655-83AB-5C26C9FBC556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6963" y="2951544"/>
            <a:ext cx="401752" cy="201343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38"/>
          <p:cNvSpPr/>
          <p:nvPr/>
        </p:nvSpPr>
        <p:spPr>
          <a:xfrm>
            <a:off x="1852950" y="1640175"/>
            <a:ext cx="5438100" cy="2635200"/>
          </a:xfrm>
          <a:prstGeom prst="round2DiagRect">
            <a:avLst>
              <a:gd name="adj1" fmla="val 9227"/>
              <a:gd name="adj2" fmla="val 0"/>
            </a:avLst>
          </a:prstGeom>
          <a:solidFill>
            <a:srgbClr val="5D7C8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7" name="Google Shape;167;p38"/>
          <p:cNvSpPr txBox="1"/>
          <p:nvPr/>
        </p:nvSpPr>
        <p:spPr>
          <a:xfrm>
            <a:off x="1223525" y="312500"/>
            <a:ext cx="7266900" cy="85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2400" dirty="0"/>
              <a:t>In den folgenden Überschriften/Aussagen fehlt die geschützte Personengruppe.</a:t>
            </a:r>
            <a:endParaRPr sz="24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dirty="0">
              <a:solidFill>
                <a:srgbClr val="FFFFFF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dirty="0">
              <a:solidFill>
                <a:srgbClr val="FFFFFF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dirty="0">
              <a:solidFill>
                <a:srgbClr val="FFFFFF"/>
              </a:solidFill>
            </a:endParaRPr>
          </a:p>
        </p:txBody>
      </p:sp>
      <p:sp>
        <p:nvSpPr>
          <p:cNvPr id="168" name="Google Shape;168;p38"/>
          <p:cNvSpPr txBox="1"/>
          <p:nvPr/>
        </p:nvSpPr>
        <p:spPr>
          <a:xfrm>
            <a:off x="2049450" y="1640175"/>
            <a:ext cx="5045100" cy="263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2000" dirty="0">
                <a:solidFill>
                  <a:srgbClr val="FFFFFF"/>
                </a:solidFill>
              </a:rPr>
              <a:t>Überlege bei jedem Text:</a:t>
            </a:r>
            <a:endParaRPr sz="2000" dirty="0">
              <a:solidFill>
                <a:srgbClr val="FFFFFF"/>
              </a:solidFill>
            </a:endParaRPr>
          </a:p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Char char="●"/>
            </a:pPr>
            <a:r>
              <a:rPr lang="de-DE" sz="2000" dirty="0">
                <a:solidFill>
                  <a:srgbClr val="FFFFFF"/>
                </a:solidFill>
              </a:rPr>
              <a:t>Das geschützte Merkmal</a:t>
            </a:r>
            <a:endParaRPr sz="2000" dirty="0">
              <a:solidFill>
                <a:srgbClr val="FFFFFF"/>
              </a:solidFill>
            </a:endParaRPr>
          </a:p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Char char="●"/>
            </a:pPr>
            <a:r>
              <a:rPr lang="de-DE" sz="2000" dirty="0">
                <a:solidFill>
                  <a:srgbClr val="FFFFFF"/>
                </a:solidFill>
              </a:rPr>
              <a:t>Welche Gefühle löst der Text bei dir aus?</a:t>
            </a:r>
            <a:endParaRPr sz="2000" dirty="0">
              <a:solidFill>
                <a:srgbClr val="FFFFFF"/>
              </a:solidFill>
            </a:endParaRPr>
          </a:p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Char char="●"/>
            </a:pPr>
            <a:r>
              <a:rPr lang="de-DE" sz="2000" dirty="0">
                <a:solidFill>
                  <a:srgbClr val="FFFFFF"/>
                </a:solidFill>
              </a:rPr>
              <a:t>Wer könnte der Autor sein?</a:t>
            </a:r>
            <a:endParaRPr sz="2000" dirty="0">
              <a:solidFill>
                <a:srgbClr val="FFFFFF"/>
              </a:solidFill>
            </a:endParaRPr>
          </a:p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Char char="●"/>
            </a:pPr>
            <a:r>
              <a:rPr lang="de-DE" sz="2000" dirty="0">
                <a:solidFill>
                  <a:srgbClr val="FFFFFF"/>
                </a:solidFill>
              </a:rPr>
              <a:t>Welche Absicht steckt wohl dahinter?</a:t>
            </a:r>
            <a:endParaRPr sz="2000" dirty="0">
              <a:solidFill>
                <a:srgbClr val="FFFFFF"/>
              </a:solidFill>
            </a:endParaRPr>
          </a:p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Char char="●"/>
            </a:pPr>
            <a:r>
              <a:rPr lang="de-DE" sz="2000" dirty="0">
                <a:solidFill>
                  <a:srgbClr val="FFFFFF"/>
                </a:solidFill>
              </a:rPr>
              <a:t>Wie sollst du dich fühlen?</a:t>
            </a:r>
            <a:endParaRPr sz="2000" dirty="0">
              <a:solidFill>
                <a:srgbClr val="FFFFFF"/>
              </a:solidFill>
            </a:endParaRPr>
          </a:p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Char char="●"/>
            </a:pPr>
            <a:r>
              <a:rPr lang="de-DE" sz="2000" dirty="0">
                <a:solidFill>
                  <a:srgbClr val="FFFFFF"/>
                </a:solidFill>
              </a:rPr>
              <a:t>Welche Reaktion will er/sie erreichen?</a:t>
            </a:r>
            <a:endParaRPr sz="2000" dirty="0">
              <a:solidFill>
                <a:srgbClr val="FFFFFF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dirty="0">
              <a:solidFill>
                <a:srgbClr val="FFFFFF"/>
              </a:solidFill>
            </a:endParaRP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AA1FDFCA-C4BB-4296-B17E-AF047D0C7D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963" y="2951544"/>
            <a:ext cx="401752" cy="201343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ogle Shape;173;p3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68232" y="462650"/>
            <a:ext cx="5595316" cy="3697015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Google Shape;174;p39"/>
          <p:cNvSpPr/>
          <p:nvPr/>
        </p:nvSpPr>
        <p:spPr>
          <a:xfrm>
            <a:off x="2667132" y="2677294"/>
            <a:ext cx="4597500" cy="1103100"/>
          </a:xfrm>
          <a:prstGeom prst="rect">
            <a:avLst/>
          </a:prstGeom>
          <a:solidFill>
            <a:srgbClr val="5D7C8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5D7C8A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244640" y="613588"/>
            <a:ext cx="5354726" cy="19174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"/>
          </a:p>
        </p:txBody>
      </p:sp>
      <p:sp>
        <p:nvSpPr>
          <p:cNvPr id="7" name="TextBox 6"/>
          <p:cNvSpPr txBox="1"/>
          <p:nvPr/>
        </p:nvSpPr>
        <p:spPr>
          <a:xfrm>
            <a:off x="2244640" y="613588"/>
            <a:ext cx="5464454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PATIENTEN GEFÄHRDET DURCH</a:t>
            </a: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9D84EBDE-90B1-4F35-AF67-88D18D20B19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963" y="2951544"/>
            <a:ext cx="401752" cy="201343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9" name="Google Shape;179;p40"/>
          <p:cNvGrpSpPr/>
          <p:nvPr/>
        </p:nvGrpSpPr>
        <p:grpSpPr>
          <a:xfrm>
            <a:off x="1383100" y="590206"/>
            <a:ext cx="6798125" cy="3592375"/>
            <a:chOff x="363950" y="661881"/>
            <a:chExt cx="6798125" cy="3592375"/>
          </a:xfrm>
        </p:grpSpPr>
        <p:pic>
          <p:nvPicPr>
            <p:cNvPr id="180" name="Google Shape;180;p40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363950" y="693725"/>
              <a:ext cx="6216563" cy="356053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81" name="Google Shape;181;p40"/>
            <p:cNvSpPr txBox="1"/>
            <p:nvPr/>
          </p:nvSpPr>
          <p:spPr>
            <a:xfrm>
              <a:off x="2633875" y="1033826"/>
              <a:ext cx="4528200" cy="340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de-DE" sz="2400" b="1">
                  <a:latin typeface="Trebuchet MS"/>
                  <a:ea typeface="Trebuchet MS"/>
                  <a:cs typeface="Trebuchet MS"/>
                  <a:sym typeface="Trebuchet MS"/>
                </a:rPr>
                <a:t>Re: Was denkst du?</a:t>
              </a:r>
              <a:endParaRPr sz="2400" b="1"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  <p:sp>
          <p:nvSpPr>
            <p:cNvPr id="182" name="Google Shape;182;p40"/>
            <p:cNvSpPr txBox="1"/>
            <p:nvPr/>
          </p:nvSpPr>
          <p:spPr>
            <a:xfrm>
              <a:off x="607550" y="661881"/>
              <a:ext cx="4528200" cy="284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de-DE">
                  <a:solidFill>
                    <a:srgbClr val="FFFFFF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Gestern, 23:34 Uhr</a:t>
              </a:r>
              <a:endParaRPr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  <p:sp>
          <p:nvSpPr>
            <p:cNvPr id="183" name="Google Shape;183;p40"/>
            <p:cNvSpPr txBox="1"/>
            <p:nvPr/>
          </p:nvSpPr>
          <p:spPr>
            <a:xfrm>
              <a:off x="451550" y="1033819"/>
              <a:ext cx="1659900" cy="284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de-DE" sz="2400" u="sng">
                  <a:latin typeface="Trebuchet MS"/>
                  <a:ea typeface="Trebuchet MS"/>
                  <a:cs typeface="Trebuchet MS"/>
                  <a:sym typeface="Trebuchet MS"/>
                </a:rPr>
                <a:t>Oracle785</a:t>
              </a:r>
              <a:endParaRPr sz="2400" u="sng"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  <p:sp>
          <p:nvSpPr>
            <p:cNvPr id="184" name="Google Shape;184;p40"/>
            <p:cNvSpPr txBox="1"/>
            <p:nvPr/>
          </p:nvSpPr>
          <p:spPr>
            <a:xfrm>
              <a:off x="451550" y="1373906"/>
              <a:ext cx="2046300" cy="284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de-DE">
                  <a:latin typeface="Trebuchet MS"/>
                  <a:ea typeface="Trebuchet MS"/>
                  <a:cs typeface="Trebuchet MS"/>
                  <a:sym typeface="Trebuchet MS"/>
                </a:rPr>
                <a:t>Forummitglied</a:t>
              </a:r>
              <a:endParaRPr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  <p:pic>
          <p:nvPicPr>
            <p:cNvPr id="185" name="Google Shape;185;p40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549000" y="1713994"/>
              <a:ext cx="513207" cy="51320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86" name="Google Shape;186;p40"/>
            <p:cNvSpPr txBox="1"/>
            <p:nvPr/>
          </p:nvSpPr>
          <p:spPr>
            <a:xfrm>
              <a:off x="403775" y="2331925"/>
              <a:ext cx="2046300" cy="669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de-DE" sz="1200">
                  <a:latin typeface="Trebuchet MS"/>
                  <a:ea typeface="Trebuchet MS"/>
                  <a:cs typeface="Trebuchet MS"/>
                  <a:sym typeface="Trebuchet MS"/>
                </a:rPr>
                <a:t>Mitglied seit: Nov. 2018</a:t>
              </a:r>
              <a:endParaRPr sz="1200">
                <a:latin typeface="Trebuchet MS"/>
                <a:ea typeface="Trebuchet MS"/>
                <a:cs typeface="Trebuchet MS"/>
                <a:sym typeface="Trebuchet MS"/>
              </a:endParaRPr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de-DE" sz="1200">
                  <a:latin typeface="Trebuchet MS"/>
                  <a:ea typeface="Trebuchet MS"/>
                  <a:cs typeface="Trebuchet MS"/>
                  <a:sym typeface="Trebuchet MS"/>
                </a:rPr>
                <a:t>Posts: 74</a:t>
              </a:r>
              <a:endParaRPr sz="1200"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</p:grpSp>
      <p:sp>
        <p:nvSpPr>
          <p:cNvPr id="187" name="Google Shape;187;p40"/>
          <p:cNvSpPr txBox="1"/>
          <p:nvPr/>
        </p:nvSpPr>
        <p:spPr>
          <a:xfrm>
            <a:off x="3267650" y="1858925"/>
            <a:ext cx="4312200" cy="176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4200" b="1">
                <a:latin typeface="Trebuchet MS"/>
                <a:ea typeface="Trebuchet MS"/>
                <a:cs typeface="Trebuchet MS"/>
                <a:sym typeface="Trebuchet MS"/>
              </a:rPr>
              <a:t>                  SIND KRANK IM KOPF</a:t>
            </a:r>
            <a:endParaRPr sz="4200" b="1"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88" name="Google Shape;188;p40"/>
          <p:cNvSpPr/>
          <p:nvPr/>
        </p:nvSpPr>
        <p:spPr>
          <a:xfrm>
            <a:off x="3367950" y="1858925"/>
            <a:ext cx="2739000" cy="712800"/>
          </a:xfrm>
          <a:prstGeom prst="rect">
            <a:avLst/>
          </a:prstGeom>
          <a:solidFill>
            <a:srgbClr val="5D7C8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E52D81D7-2720-483E-8DE7-A79C99DEC64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963" y="2951544"/>
            <a:ext cx="401752" cy="201343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ogle Shape;193;p4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21700" y="487448"/>
            <a:ext cx="5251912" cy="3761389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Google Shape;194;p41"/>
          <p:cNvSpPr/>
          <p:nvPr/>
        </p:nvSpPr>
        <p:spPr>
          <a:xfrm>
            <a:off x="2486400" y="694225"/>
            <a:ext cx="4522500" cy="1103100"/>
          </a:xfrm>
          <a:prstGeom prst="rect">
            <a:avLst/>
          </a:prstGeom>
          <a:solidFill>
            <a:srgbClr val="5D7C8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" name="Rectangle 5"/>
          <p:cNvSpPr/>
          <p:nvPr/>
        </p:nvSpPr>
        <p:spPr>
          <a:xfrm>
            <a:off x="2179930" y="1967789"/>
            <a:ext cx="4974336" cy="2123658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"/>
          </a:p>
        </p:txBody>
      </p:sp>
      <p:sp>
        <p:nvSpPr>
          <p:cNvPr id="7" name="TextBox 6"/>
          <p:cNvSpPr txBox="1"/>
          <p:nvPr/>
        </p:nvSpPr>
        <p:spPr>
          <a:xfrm>
            <a:off x="2121700" y="2109832"/>
            <a:ext cx="514229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" sz="5400" dirty="0">
                <a:solidFill>
                  <a:schemeClr val="bg1"/>
                </a:solidFill>
                <a:latin typeface="Impact" panose="020B0806030902050204" pitchFamily="34" charset="0"/>
              </a:rPr>
              <a:t>SCHAFFEN WEIHNACHTEN AB</a:t>
            </a: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53F8A0FA-53A3-4BF7-BFB7-12BBF77CC6F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963" y="2951544"/>
            <a:ext cx="401752" cy="201343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1627125" y="1151163"/>
            <a:ext cx="6652880" cy="2528195"/>
            <a:chOff x="1627125" y="1151163"/>
            <a:chExt cx="6652880" cy="2528195"/>
          </a:xfrm>
        </p:grpSpPr>
        <p:pic>
          <p:nvPicPr>
            <p:cNvPr id="5" name="Google Shape;199;p42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1627125" y="1151163"/>
              <a:ext cx="6652880" cy="252819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6" name="Google Shape;200;p42"/>
            <p:cNvSpPr/>
            <p:nvPr/>
          </p:nvSpPr>
          <p:spPr>
            <a:xfrm>
              <a:off x="3097250" y="1828325"/>
              <a:ext cx="4732500" cy="565800"/>
            </a:xfrm>
            <a:prstGeom prst="rect">
              <a:avLst/>
            </a:prstGeom>
            <a:solidFill>
              <a:srgbClr val="5D7C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" name="Rectangle 6"/>
            <p:cNvSpPr/>
            <p:nvPr/>
          </p:nvSpPr>
          <p:spPr>
            <a:xfrm>
              <a:off x="4674411" y="1353312"/>
              <a:ext cx="2596898" cy="40011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"/>
            </a:p>
          </p:txBody>
        </p:sp>
        <p:sp>
          <p:nvSpPr>
            <p:cNvPr id="8" name="Rectangle 7"/>
            <p:cNvSpPr/>
            <p:nvPr/>
          </p:nvSpPr>
          <p:spPr>
            <a:xfrm>
              <a:off x="4351591" y="3117875"/>
              <a:ext cx="1997050" cy="40011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"/>
            </a:p>
          </p:txBody>
        </p:sp>
        <p:sp>
          <p:nvSpPr>
            <p:cNvPr id="9" name="Rectangle 8"/>
            <p:cNvSpPr/>
            <p:nvPr/>
          </p:nvSpPr>
          <p:spPr>
            <a:xfrm>
              <a:off x="2914370" y="2473355"/>
              <a:ext cx="4732500" cy="55386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"/>
            </a:p>
          </p:txBody>
        </p:sp>
      </p:grpSp>
      <p:sp>
        <p:nvSpPr>
          <p:cNvPr id="10" name="TextBox 9"/>
          <p:cNvSpPr txBox="1"/>
          <p:nvPr/>
        </p:nvSpPr>
        <p:spPr>
          <a:xfrm>
            <a:off x="4674412" y="1353312"/>
            <a:ext cx="180685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" sz="2000" dirty="0">
                <a:solidFill>
                  <a:schemeClr val="bg1">
                    <a:lumMod val="50000"/>
                  </a:schemeClr>
                </a:solidFill>
              </a:rPr>
              <a:t>vor 2 Minuten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351591" y="3080686"/>
            <a:ext cx="22977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" sz="2000" b="1" dirty="0">
                <a:solidFill>
                  <a:schemeClr val="bg1">
                    <a:lumMod val="50000"/>
                  </a:schemeClr>
                </a:solidFill>
              </a:rPr>
              <a:t>ANTWORT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983865" y="2424956"/>
            <a:ext cx="51569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" sz="2400" dirty="0">
                <a:solidFill>
                  <a:schemeClr val="tx1"/>
                </a:solidFill>
              </a:rPr>
              <a:t>NEHMEN UNS DIE JOBS WEG</a:t>
            </a:r>
          </a:p>
        </p:txBody>
      </p:sp>
      <p:pic>
        <p:nvPicPr>
          <p:cNvPr id="13" name="Grafik 12">
            <a:extLst>
              <a:ext uri="{FF2B5EF4-FFF2-40B4-BE49-F238E27FC236}">
                <a16:creationId xmlns:a16="http://schemas.microsoft.com/office/drawing/2014/main" id="{DA3AC7C6-0C09-4673-A7E9-DD07FDA2020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963" y="2951544"/>
            <a:ext cx="401752" cy="201343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1651275" y="684431"/>
            <a:ext cx="6271388" cy="3565949"/>
            <a:chOff x="1651275" y="684431"/>
            <a:chExt cx="6271388" cy="3565949"/>
          </a:xfrm>
        </p:grpSpPr>
        <p:pic>
          <p:nvPicPr>
            <p:cNvPr id="5" name="Google Shape;205;p43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1651275" y="684431"/>
              <a:ext cx="6271388" cy="356594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6" name="Rectangle 5"/>
            <p:cNvSpPr/>
            <p:nvPr/>
          </p:nvSpPr>
          <p:spPr>
            <a:xfrm>
              <a:off x="4389120" y="1482525"/>
              <a:ext cx="1572768" cy="661880"/>
            </a:xfrm>
            <a:prstGeom prst="rect">
              <a:avLst/>
            </a:prstGeom>
            <a:solidFill>
              <a:srgbClr val="0F7B0F"/>
            </a:solidFill>
            <a:ln>
              <a:solidFill>
                <a:srgbClr val="0F7B0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"/>
            </a:p>
          </p:txBody>
        </p:sp>
        <p:sp>
          <p:nvSpPr>
            <p:cNvPr id="7" name="Rectangle 6"/>
            <p:cNvSpPr/>
            <p:nvPr/>
          </p:nvSpPr>
          <p:spPr>
            <a:xfrm>
              <a:off x="2301050" y="1934000"/>
              <a:ext cx="1963712" cy="472015"/>
            </a:xfrm>
            <a:prstGeom prst="rect">
              <a:avLst/>
            </a:prstGeom>
            <a:solidFill>
              <a:srgbClr val="0F7B0F"/>
            </a:solidFill>
            <a:ln>
              <a:solidFill>
                <a:srgbClr val="0F7B0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"/>
            </a:p>
          </p:txBody>
        </p:sp>
        <p:sp>
          <p:nvSpPr>
            <p:cNvPr id="8" name="Rectangle 7"/>
            <p:cNvSpPr/>
            <p:nvPr/>
          </p:nvSpPr>
          <p:spPr>
            <a:xfrm>
              <a:off x="5142584" y="2838298"/>
              <a:ext cx="2055573" cy="553998"/>
            </a:xfrm>
            <a:prstGeom prst="rect">
              <a:avLst/>
            </a:prstGeom>
            <a:solidFill>
              <a:srgbClr val="383837"/>
            </a:solidFill>
            <a:ln>
              <a:solidFill>
                <a:srgbClr val="38383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"/>
            </a:p>
          </p:txBody>
        </p:sp>
      </p:grpSp>
      <p:sp>
        <p:nvSpPr>
          <p:cNvPr id="9" name="Google Shape;206;p43"/>
          <p:cNvSpPr/>
          <p:nvPr/>
        </p:nvSpPr>
        <p:spPr>
          <a:xfrm>
            <a:off x="2301050" y="1482525"/>
            <a:ext cx="2028600" cy="414900"/>
          </a:xfrm>
          <a:prstGeom prst="rect">
            <a:avLst/>
          </a:prstGeom>
          <a:solidFill>
            <a:srgbClr val="5D7C8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4329649" y="1445950"/>
            <a:ext cx="31275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" sz="28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sind eine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330308" y="1882795"/>
            <a:ext cx="46777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" sz="28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Laune der Natur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142584" y="2838298"/>
            <a:ext cx="217261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" sz="30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Wer denn?</a:t>
            </a:r>
          </a:p>
        </p:txBody>
      </p:sp>
      <p:pic>
        <p:nvPicPr>
          <p:cNvPr id="13" name="Grafik 12">
            <a:extLst>
              <a:ext uri="{FF2B5EF4-FFF2-40B4-BE49-F238E27FC236}">
                <a16:creationId xmlns:a16="http://schemas.microsoft.com/office/drawing/2014/main" id="{EB0E8E02-FDB1-463F-B90B-41C21DD1B04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963" y="2951544"/>
            <a:ext cx="401752" cy="201343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2251063" y="492038"/>
            <a:ext cx="5344555" cy="3827736"/>
            <a:chOff x="2251063" y="492038"/>
            <a:chExt cx="5344555" cy="3827736"/>
          </a:xfrm>
        </p:grpSpPr>
        <p:pic>
          <p:nvPicPr>
            <p:cNvPr id="5" name="Google Shape;211;p44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2251063" y="492038"/>
              <a:ext cx="5344555" cy="382773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6" name="Rectangle 5"/>
            <p:cNvSpPr/>
            <p:nvPr/>
          </p:nvSpPr>
          <p:spPr>
            <a:xfrm>
              <a:off x="2326234" y="1872691"/>
              <a:ext cx="5113324" cy="2304288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"/>
            </a:p>
          </p:txBody>
        </p:sp>
      </p:grpSp>
      <p:sp>
        <p:nvSpPr>
          <p:cNvPr id="7" name="Google Shape;212;p44"/>
          <p:cNvSpPr/>
          <p:nvPr/>
        </p:nvSpPr>
        <p:spPr>
          <a:xfrm>
            <a:off x="2460275" y="707675"/>
            <a:ext cx="4848900" cy="1103100"/>
          </a:xfrm>
          <a:prstGeom prst="rect">
            <a:avLst/>
          </a:prstGeom>
          <a:solidFill>
            <a:srgbClr val="5D7C8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2251063" y="1931213"/>
            <a:ext cx="526164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" sz="6000" dirty="0">
                <a:solidFill>
                  <a:schemeClr val="bg1"/>
                </a:solidFill>
                <a:latin typeface="Impact" panose="020B0806030902050204" pitchFamily="34" charset="0"/>
              </a:rPr>
              <a:t>„ZERSTÖREN UNSERE KULTUR“</a:t>
            </a: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FE01BB5B-B531-4CB8-BB34-EFE699CF4AA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963" y="2951544"/>
            <a:ext cx="401752" cy="201343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7" name="Google Shape;217;p4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154962" y="4487650"/>
            <a:ext cx="769931" cy="35375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18" name="Google Shape;218;p45"/>
          <p:cNvGrpSpPr/>
          <p:nvPr/>
        </p:nvGrpSpPr>
        <p:grpSpPr>
          <a:xfrm>
            <a:off x="1645925" y="518556"/>
            <a:ext cx="6738300" cy="3592375"/>
            <a:chOff x="363950" y="661881"/>
            <a:chExt cx="6738300" cy="3592375"/>
          </a:xfrm>
        </p:grpSpPr>
        <p:pic>
          <p:nvPicPr>
            <p:cNvPr id="219" name="Google Shape;219;p45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363950" y="693725"/>
              <a:ext cx="6216563" cy="356053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20" name="Google Shape;220;p45"/>
            <p:cNvSpPr txBox="1"/>
            <p:nvPr/>
          </p:nvSpPr>
          <p:spPr>
            <a:xfrm>
              <a:off x="2574050" y="1033819"/>
              <a:ext cx="4528200" cy="284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de-DE" sz="2400" b="1">
                  <a:latin typeface="Trebuchet MS"/>
                  <a:ea typeface="Trebuchet MS"/>
                  <a:cs typeface="Trebuchet MS"/>
                  <a:sym typeface="Trebuchet MS"/>
                </a:rPr>
                <a:t>Re: Baut die Mauer</a:t>
              </a:r>
              <a:endParaRPr sz="2400" b="1"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  <p:sp>
          <p:nvSpPr>
            <p:cNvPr id="221" name="Google Shape;221;p45"/>
            <p:cNvSpPr txBox="1"/>
            <p:nvPr/>
          </p:nvSpPr>
          <p:spPr>
            <a:xfrm>
              <a:off x="607550" y="661881"/>
              <a:ext cx="4528200" cy="284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de-DE">
                  <a:solidFill>
                    <a:srgbClr val="FFFFFF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Heute, 8:16 Uhr</a:t>
              </a:r>
              <a:endParaRPr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  <p:sp>
          <p:nvSpPr>
            <p:cNvPr id="222" name="Google Shape;222;p45"/>
            <p:cNvSpPr txBox="1"/>
            <p:nvPr/>
          </p:nvSpPr>
          <p:spPr>
            <a:xfrm>
              <a:off x="451550" y="1033819"/>
              <a:ext cx="1659900" cy="284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de-DE" sz="2400" u="sng">
                  <a:latin typeface="Trebuchet MS"/>
                  <a:ea typeface="Trebuchet MS"/>
                  <a:cs typeface="Trebuchet MS"/>
                  <a:sym typeface="Trebuchet MS"/>
                </a:rPr>
                <a:t>FreedomK</a:t>
              </a:r>
              <a:endParaRPr sz="2400" u="sng"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  <p:sp>
          <p:nvSpPr>
            <p:cNvPr id="223" name="Google Shape;223;p45"/>
            <p:cNvSpPr txBox="1"/>
            <p:nvPr/>
          </p:nvSpPr>
          <p:spPr>
            <a:xfrm>
              <a:off x="451550" y="1373906"/>
              <a:ext cx="2046300" cy="284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de-DE">
                  <a:latin typeface="Trebuchet MS"/>
                  <a:ea typeface="Trebuchet MS"/>
                  <a:cs typeface="Trebuchet MS"/>
                  <a:sym typeface="Trebuchet MS"/>
                </a:rPr>
                <a:t>Moderator</a:t>
              </a:r>
              <a:endParaRPr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  <p:pic>
          <p:nvPicPr>
            <p:cNvPr id="224" name="Google Shape;224;p45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549000" y="1713994"/>
              <a:ext cx="513207" cy="51320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25" name="Google Shape;225;p45"/>
            <p:cNvSpPr txBox="1"/>
            <p:nvPr/>
          </p:nvSpPr>
          <p:spPr>
            <a:xfrm>
              <a:off x="451550" y="2332013"/>
              <a:ext cx="2046300" cy="284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de-DE" sz="1200">
                  <a:latin typeface="Trebuchet MS"/>
                  <a:ea typeface="Trebuchet MS"/>
                  <a:cs typeface="Trebuchet MS"/>
                  <a:sym typeface="Trebuchet MS"/>
                </a:rPr>
                <a:t>Mitglied seit: Okt. 2001</a:t>
              </a:r>
              <a:endParaRPr sz="1200">
                <a:latin typeface="Trebuchet MS"/>
                <a:ea typeface="Trebuchet MS"/>
                <a:cs typeface="Trebuchet MS"/>
                <a:sym typeface="Trebuchet MS"/>
              </a:endParaRPr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de-DE" sz="1200">
                  <a:latin typeface="Trebuchet MS"/>
                  <a:ea typeface="Trebuchet MS"/>
                  <a:cs typeface="Trebuchet MS"/>
                  <a:sym typeface="Trebuchet MS"/>
                </a:rPr>
                <a:t>Posts: 2431</a:t>
              </a:r>
              <a:endParaRPr sz="1200"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</p:grpSp>
      <p:pic>
        <p:nvPicPr>
          <p:cNvPr id="226" name="Google Shape;226;p4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8264777" y="4487650"/>
            <a:ext cx="513196" cy="353756"/>
          </a:xfrm>
          <a:prstGeom prst="rect">
            <a:avLst/>
          </a:prstGeom>
          <a:noFill/>
          <a:ln>
            <a:noFill/>
          </a:ln>
        </p:spPr>
      </p:pic>
      <p:sp>
        <p:nvSpPr>
          <p:cNvPr id="227" name="Google Shape;227;p45"/>
          <p:cNvSpPr txBox="1"/>
          <p:nvPr/>
        </p:nvSpPr>
        <p:spPr>
          <a:xfrm>
            <a:off x="3563278" y="1688700"/>
            <a:ext cx="5951400" cy="176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3600" b="1" dirty="0">
                <a:latin typeface="Trebuchet MS"/>
                <a:ea typeface="Trebuchet MS"/>
                <a:cs typeface="Trebuchet MS"/>
                <a:sym typeface="Trebuchet MS"/>
              </a:rPr>
              <a:t>Schützt unsere</a:t>
            </a:r>
            <a:endParaRPr sz="3600" b="1" dirty="0">
              <a:latin typeface="Trebuchet MS"/>
              <a:ea typeface="Trebuchet MS"/>
              <a:cs typeface="Trebuchet MS"/>
              <a:sym typeface="Trebuchet M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3600" b="1" dirty="0">
                <a:latin typeface="Trebuchet MS"/>
                <a:ea typeface="Trebuchet MS"/>
                <a:cs typeface="Trebuchet MS"/>
                <a:sym typeface="Trebuchet MS"/>
              </a:rPr>
              <a:t>Grenzen vor</a:t>
            </a:r>
            <a:endParaRPr sz="3600" b="1" dirty="0">
              <a:latin typeface="Trebuchet MS"/>
              <a:ea typeface="Trebuchet MS"/>
              <a:cs typeface="Trebuchet MS"/>
              <a:sym typeface="Trebuchet M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3600" b="1" dirty="0">
                <a:latin typeface="Trebuchet MS"/>
                <a:ea typeface="Trebuchet MS"/>
                <a:cs typeface="Trebuchet MS"/>
                <a:sym typeface="Trebuchet MS"/>
              </a:rPr>
              <a:t>dreckigen</a:t>
            </a:r>
            <a:endParaRPr sz="3600" b="1" dirty="0"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228" name="Google Shape;228;p45"/>
          <p:cNvSpPr/>
          <p:nvPr/>
        </p:nvSpPr>
        <p:spPr>
          <a:xfrm>
            <a:off x="5875877" y="2881515"/>
            <a:ext cx="1622198" cy="600900"/>
          </a:xfrm>
          <a:prstGeom prst="rect">
            <a:avLst/>
          </a:prstGeom>
          <a:solidFill>
            <a:srgbClr val="5D7C8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4" name="Grafik 13">
            <a:extLst>
              <a:ext uri="{FF2B5EF4-FFF2-40B4-BE49-F238E27FC236}">
                <a16:creationId xmlns:a16="http://schemas.microsoft.com/office/drawing/2014/main" id="{8D966675-6FAC-426C-8EF5-00A35BB97B2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6963" y="2951544"/>
            <a:ext cx="401752" cy="201343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243</Words>
  <Application>Microsoft Office PowerPoint</Application>
  <PresentationFormat>Bildschirmpräsentation (16:9)</PresentationFormat>
  <Paragraphs>68</Paragraphs>
  <Slides>18</Slides>
  <Notes>18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7</vt:i4>
      </vt:variant>
      <vt:variant>
        <vt:lpstr>Design</vt:lpstr>
      </vt:variant>
      <vt:variant>
        <vt:i4>3</vt:i4>
      </vt:variant>
      <vt:variant>
        <vt:lpstr>Folientitel</vt:lpstr>
      </vt:variant>
      <vt:variant>
        <vt:i4>18</vt:i4>
      </vt:variant>
    </vt:vector>
  </HeadingPairs>
  <TitlesOfParts>
    <vt:vector size="28" baseType="lpstr">
      <vt:lpstr>Impact</vt:lpstr>
      <vt:lpstr>Roboto</vt:lpstr>
      <vt:lpstr>Arial</vt:lpstr>
      <vt:lpstr>Trebuchet MS</vt:lpstr>
      <vt:lpstr>Times New Roman</vt:lpstr>
      <vt:lpstr>Century</vt:lpstr>
      <vt:lpstr>Calibri</vt:lpstr>
      <vt:lpstr>Simple Light</vt:lpstr>
      <vt:lpstr>Simple Light</vt:lpstr>
      <vt:lpstr>Simple Light</vt:lpstr>
      <vt:lpstr>Zwischen den Zeilen lesen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Zwischen den Zeilen lesen</dc:title>
  <cp:lastModifiedBy>Groschup, Friederike</cp:lastModifiedBy>
  <cp:revision>3</cp:revision>
  <dcterms:modified xsi:type="dcterms:W3CDTF">2019-10-02T09:27:30Z</dcterms:modified>
</cp:coreProperties>
</file>