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Lato"/>
      <p:regular r:id="rId49"/>
      <p:bold r:id="rId50"/>
      <p:italic r:id="rId51"/>
      <p:boldItalic r:id="rId52"/>
    </p:embeddedFont>
    <p:embeddedFont>
      <p:font typeface="Lato Light"/>
      <p:regular r:id="rId53"/>
      <p:bold r:id="rId54"/>
      <p:italic r:id="rId55"/>
      <p:boldItalic r:id="rId56"/>
    </p:embeddedFont>
    <p:embeddedFont>
      <p:font typeface="Lato Black"/>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9" roundtripDataSignature="AMtx7mh1TNAdf3vtu6z12sfum5IBUcBt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3AEEDA-3FB4-4325-8176-AB23FB5B3335}">
  <a:tblStyle styleId="{513AEEDA-3FB4-4325-8176-AB23FB5B333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9822825-865C-4DA2-8414-5B1012362A02}"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LatoLight-regular.fntdata"/><Relationship Id="rId52" Type="http://schemas.openxmlformats.org/officeDocument/2006/relationships/font" Target="fonts/Lato-boldItalic.fntdata"/><Relationship Id="rId11" Type="http://schemas.openxmlformats.org/officeDocument/2006/relationships/slide" Target="slides/slide5.xml"/><Relationship Id="rId55" Type="http://schemas.openxmlformats.org/officeDocument/2006/relationships/font" Target="fonts/LatoLight-italic.fntdata"/><Relationship Id="rId10" Type="http://schemas.openxmlformats.org/officeDocument/2006/relationships/slide" Target="slides/slide4.xml"/><Relationship Id="rId54" Type="http://schemas.openxmlformats.org/officeDocument/2006/relationships/font" Target="fonts/LatoLight-bold.fntdata"/><Relationship Id="rId13" Type="http://schemas.openxmlformats.org/officeDocument/2006/relationships/slide" Target="slides/slide7.xml"/><Relationship Id="rId57" Type="http://schemas.openxmlformats.org/officeDocument/2006/relationships/font" Target="fonts/LatoBlack-bold.fntdata"/><Relationship Id="rId12" Type="http://schemas.openxmlformats.org/officeDocument/2006/relationships/slide" Target="slides/slide6.xml"/><Relationship Id="rId56" Type="http://schemas.openxmlformats.org/officeDocument/2006/relationships/font" Target="fonts/LatoLight-boldItalic.fntdata"/><Relationship Id="rId15" Type="http://schemas.openxmlformats.org/officeDocument/2006/relationships/slide" Target="slides/slide9.xml"/><Relationship Id="rId59" Type="http://customschemas.google.com/relationships/presentationmetadata" Target="metadata"/><Relationship Id="rId14" Type="http://schemas.openxmlformats.org/officeDocument/2006/relationships/slide" Target="slides/slide8.xml"/><Relationship Id="rId58" Type="http://schemas.openxmlformats.org/officeDocument/2006/relationships/font" Target="fonts/Lato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f7afccaa9_0_6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4f7afccaa9_0_6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f7afccaa9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4f7afccaa9_0_6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Different amounts are borrowed e.g. a laptop costs less than a house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might consist of many small purchased and others one high cost item</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Some debts are accrued by spending on luxuries and others created due to change in circumstances i.e. job loss</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4f7afccaa9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4f7afccaa9_0_6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f7afccaa9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4f7afccaa9_0_7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f7afccaa9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24f7afccaa9_0_7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f7afccaa9_0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4f7afccaa9_0_7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f7afccaa9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24f7afccaa9_0_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For more information on low-interest loans: https://www.investopedia.com/best-auto-loan-rates-4846394</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f7afccaa9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24f7afccaa9_0_7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rPr lang="en-GB"/>
              <a:t>Use prompt question </a:t>
            </a:r>
            <a:endParaRPr/>
          </a:p>
          <a:p>
            <a:pPr indent="-298450" lvl="0" marL="457200" rtl="0" algn="l">
              <a:lnSpc>
                <a:spcPct val="100000"/>
              </a:lnSpc>
              <a:spcBef>
                <a:spcPts val="0"/>
              </a:spcBef>
              <a:spcAft>
                <a:spcPts val="0"/>
              </a:spcAft>
              <a:buSzPts val="1100"/>
              <a:buChar char="●"/>
            </a:pPr>
            <a:r>
              <a:rPr lang="en-GB"/>
              <a:t>Is it bad to borrow money to buy a car if you need it to get to 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f7afccaa9_0_7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24f7afccaa9_0_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f7afccaa9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24f7afccaa9_0_7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f7afccaa9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24f7afccaa9_0_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0160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Banks accept money (deposits) from customers and they also make loans (lend money) to customers. </a:t>
            </a:r>
            <a:endParaRPr>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pay interest on deposits and charge interest loans. That helps them make a profit.</a:t>
            </a:r>
            <a:endParaRPr>
              <a:solidFill>
                <a:schemeClr val="dk1"/>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60c82ddac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260c82ddac2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f7afccaa9_0_7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4f7afccaa9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4f7afccaa9_0_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4f7afccaa9_0_7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4f7afccaa9_0_8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4f7afccaa9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4f7afccaa9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24f7afccaa9_0_8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delivery</a:t>
            </a:r>
            <a:endParaRPr b="1"/>
          </a:p>
          <a:p>
            <a:pPr indent="0" lvl="0" marL="0" rtl="0" algn="l">
              <a:lnSpc>
                <a:spcPct val="100000"/>
              </a:lnSpc>
              <a:spcBef>
                <a:spcPts val="0"/>
              </a:spcBef>
              <a:spcAft>
                <a:spcPts val="0"/>
              </a:spcAft>
              <a:buSzPts val="1100"/>
              <a:buNone/>
            </a:pPr>
            <a:r>
              <a:rPr lang="en-GB"/>
              <a:t>Students to discuss initial thoughts in pairs before moving to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4f7afccaa9_0_8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4f7afccaa9_0_8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fb8fed51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2fb8fed51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Some lenders give loans with a variable interest rate. This means that the interest rate may go up or down during the term of the loan. If the interest rate goes up, you will need to increase your payments to make sure you pay off the whole loan in time.</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0"/>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08fcfcd11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308fcfcd111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8fcfcd11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08fcfcd11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8fcfcd11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308fcfcd11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f7afccaa9_0_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4f7afccaa9_0_8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60c82ddac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60c82ddac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f7afccaa9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24f7afccaa9_0_8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Optional use of mini whiteboards for whole class assessment for learning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Before buying the car, are there any other financial factors that Sam should consider? E.g. fuel costs, car maintenance, insurance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makes a personal loan the best option</a:t>
            </a:r>
            <a:endParaRPr>
              <a:latin typeface="Lato"/>
              <a:ea typeface="Lato"/>
              <a:cs typeface="Lato"/>
              <a:sym typeface="Lato"/>
            </a:endParaRPr>
          </a:p>
          <a:p>
            <a:pPr indent="0" lvl="0" marL="457200" rtl="0" algn="l">
              <a:lnSpc>
                <a:spcPct val="100000"/>
              </a:lnSpc>
              <a:spcBef>
                <a:spcPts val="0"/>
              </a:spcBef>
              <a:spcAft>
                <a:spcPts val="0"/>
              </a:spcAft>
              <a:buSzPts val="1100"/>
              <a:buNone/>
            </a:pPr>
            <a:r>
              <a:rPr b="1" lang="en-GB">
                <a:solidFill>
                  <a:schemeClr val="dk1"/>
                </a:solidFill>
                <a:latin typeface="Lato"/>
                <a:ea typeface="Lato"/>
                <a:cs typeface="Lato"/>
                <a:sym typeface="Lato"/>
              </a:rPr>
              <a:t>Personal bank loans</a:t>
            </a:r>
            <a:r>
              <a:rPr lang="en-GB">
                <a:solidFill>
                  <a:schemeClr val="dk1"/>
                </a:solidFill>
                <a:latin typeface="Lato"/>
                <a:ea typeface="Lato"/>
                <a:cs typeface="Lato"/>
                <a:sym typeface="Lato"/>
              </a:rPr>
              <a:t> - benefits from a fixed interest rate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solidFill>
                  <a:schemeClr val="dk1"/>
                </a:solidFill>
                <a:latin typeface="Lato"/>
                <a:ea typeface="Lato"/>
                <a:cs typeface="Lato"/>
                <a:sym typeface="Lato"/>
              </a:rPr>
              <a:t>What are some of the problems associated with these borrowing options?</a:t>
            </a:r>
            <a:endParaRPr b="1">
              <a:latin typeface="Lato"/>
              <a:ea typeface="Lato"/>
              <a:cs typeface="Lato"/>
              <a:sym typeface="Lato"/>
            </a:endParaRPr>
          </a:p>
          <a:p>
            <a:pPr indent="0" lvl="0" marL="457200" rtl="0" algn="l">
              <a:lnSpc>
                <a:spcPct val="100000"/>
              </a:lnSpc>
              <a:spcBef>
                <a:spcPts val="0"/>
              </a:spcBef>
              <a:spcAft>
                <a:spcPts val="0"/>
              </a:spcAft>
              <a:buSzPts val="1100"/>
              <a:buNone/>
            </a:pPr>
            <a:r>
              <a:rPr b="1" lang="en-GB">
                <a:latin typeface="Lato"/>
                <a:ea typeface="Lato"/>
                <a:cs typeface="Lato"/>
                <a:sym typeface="Lato"/>
              </a:rPr>
              <a:t>Payday loan - </a:t>
            </a:r>
            <a:r>
              <a:rPr lang="en-GB">
                <a:latin typeface="Lato"/>
                <a:ea typeface="Lato"/>
                <a:cs typeface="Lato"/>
                <a:sym typeface="Lato"/>
              </a:rPr>
              <a:t>higher interest rates, not used to borrow large amount of money</a:t>
            </a:r>
            <a:endParaRPr b="1">
              <a:solidFill>
                <a:schemeClr val="dk1"/>
              </a:solidFill>
              <a:latin typeface="Lato"/>
              <a:ea typeface="Lato"/>
              <a:cs typeface="Lato"/>
              <a:sym typeface="Lato"/>
            </a:endParaRPr>
          </a:p>
          <a:p>
            <a:pPr indent="0" lvl="0" marL="457200" rtl="0" algn="l">
              <a:lnSpc>
                <a:spcPct val="115000"/>
              </a:lnSpc>
              <a:spcBef>
                <a:spcPts val="0"/>
              </a:spcBef>
              <a:spcAft>
                <a:spcPts val="0"/>
              </a:spcAft>
              <a:buSzPts val="1100"/>
              <a:buNone/>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1"/>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 not used to borrow large amount of money</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              </a:t>
            </a:r>
            <a:endParaRPr b="1">
              <a:solidFill>
                <a:schemeClr val="dk1"/>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5dc42cbc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275dc42cbce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0844c72ed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30844c72ed9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4f7afccaa9_0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4f7afccaa9_0_8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75dc42cbc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75dc42cbce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4f7afccaa9_0_8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4f7afccaa9_0_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Further guidance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298450" lvl="0" marL="457200" rtl="0" algn="l">
              <a:lnSpc>
                <a:spcPct val="115000"/>
              </a:lnSpc>
              <a:spcBef>
                <a:spcPts val="0"/>
              </a:spcBef>
              <a:spcAft>
                <a:spcPts val="0"/>
              </a:spcAft>
              <a:buClr>
                <a:schemeClr val="dk1"/>
              </a:buClr>
              <a:buSzPts val="1100"/>
              <a:buFont typeface="Lato"/>
              <a:buChar char="●"/>
            </a:pPr>
            <a:r>
              <a:rPr b="1" lang="en-GB">
                <a:solidFill>
                  <a:schemeClr val="dk1"/>
                </a:solidFill>
                <a:latin typeface="Lato"/>
                <a:ea typeface="Lato"/>
                <a:cs typeface="Lato"/>
                <a:sym typeface="Lato"/>
              </a:rPr>
              <a:t>Buy Now Pay Later </a:t>
            </a:r>
            <a:r>
              <a:rPr b="1" lang="en-GB">
                <a:solidFill>
                  <a:schemeClr val="dk1"/>
                </a:solidFill>
                <a:latin typeface="Lato"/>
                <a:ea typeface="Lato"/>
                <a:cs typeface="Lato"/>
                <a:sym typeface="Lato"/>
                <a:extLst>
                  <a:ext uri="http://customooxmlschemas.google.com/">
                    <go:slidesCustomData xmlns:go="http://customooxmlschemas.google.com/" textRoundtripDataId="2"/>
                  </a:ext>
                </a:extLst>
              </a:rPr>
              <a:t>-</a:t>
            </a:r>
            <a:r>
              <a:rPr b="1" lang="en-GB">
                <a:solidFill>
                  <a:schemeClr val="dk1"/>
                </a:solidFill>
                <a:latin typeface="Lato"/>
                <a:ea typeface="Lato"/>
                <a:cs typeface="Lato"/>
                <a:sym typeface="Lato"/>
              </a:rPr>
              <a:t>  </a:t>
            </a:r>
            <a:r>
              <a:rPr lang="en-GB">
                <a:solidFill>
                  <a:schemeClr val="dk1"/>
                </a:solidFill>
                <a:latin typeface="Lato"/>
                <a:ea typeface="Lato"/>
                <a:cs typeface="Lato"/>
                <a:sym typeface="Lato"/>
              </a:rPr>
              <a:t>a company (usually not the company that you’re buying the item from) offers a form of borrowing where no charges or interest are added if the money is paid back on time. However, if the money isn’t paid back on time interest and fees can be added. Also these loans are not yet regulated by the Financial Conduct Authority, meaning the customer isn’t protected if something goes wrong.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Prompt questions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could Neeta have done instead? - </a:t>
            </a:r>
            <a:r>
              <a:rPr i="1" lang="en-GB">
                <a:latin typeface="Lato"/>
                <a:ea typeface="Lato"/>
                <a:cs typeface="Lato"/>
                <a:sym typeface="Lato"/>
              </a:rPr>
              <a:t>think back to session 3: ways to save when spending </a:t>
            </a:r>
            <a:endParaRPr i="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can Neeta be sure that she can afford the repayments?</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are the possible short and long term consequences if Neeta is unable to pay</a:t>
            </a:r>
            <a:endParaRPr>
              <a:latin typeface="Lato"/>
              <a:ea typeface="Lato"/>
              <a:cs typeface="Lato"/>
              <a:sym typeface="Lato"/>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4f7afccaa9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24f7afccaa9_0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5dc42cbc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75dc42cbce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f7afccaa9_0_9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24f7afccaa9_0_9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4f7afccaa9_0_9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24f7afccaa9_0_9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Repayments should feature as an outgoing/expense line in a personal budget</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f7afccaa9_0_6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4f7afccaa9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4f7afccaa9_0_9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4f7afccaa9_0_9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fadd7f8b14_1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2fadd7f8b14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6947092be4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6947092be4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f7afccaa9_0_6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24f7afccaa9_0_6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f7afccaa9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24f7afccaa9_0_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f7afccaa9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g24f7afccaa9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f7afccaa9_0_6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4f7afccaa9_0_6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Targeted questioning</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costs more?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Which is more important?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might someone pay for a laptop?</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the term used when you borrow money to buy a house?</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f7afccaa9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24f7afccaa9_0_6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3929ab2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3929ab2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3929ab2_0_2"/>
          <p:cNvPicPr preferRelativeResize="0"/>
          <p:nvPr/>
        </p:nvPicPr>
        <p:blipFill rotWithShape="1">
          <a:blip r:embed="rId3">
            <a:alphaModFix/>
          </a:blip>
          <a:srcRect b="-2279"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31" name="Shape 31"/>
        <p:cNvGrpSpPr/>
        <p:nvPr/>
      </p:nvGrpSpPr>
      <p:grpSpPr>
        <a:xfrm>
          <a:off x="0" y="0"/>
          <a:ext cx="0" cy="0"/>
          <a:chOff x="0" y="0"/>
          <a:chExt cx="0" cy="0"/>
        </a:xfrm>
      </p:grpSpPr>
      <p:sp>
        <p:nvSpPr>
          <p:cNvPr id="32" name="Google Shape;32;g2fe23929ab2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23929ab2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4" name="Shape 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5" name="Shape 35"/>
        <p:cNvGrpSpPr/>
        <p:nvPr/>
      </p:nvGrpSpPr>
      <p:grpSpPr>
        <a:xfrm>
          <a:off x="0" y="0"/>
          <a:ext cx="0" cy="0"/>
          <a:chOff x="0" y="0"/>
          <a:chExt cx="0" cy="0"/>
        </a:xfrm>
      </p:grpSpPr>
      <p:sp>
        <p:nvSpPr>
          <p:cNvPr id="36" name="Google Shape;36;g2fe23929ab2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g2fe23929ab2_0_27"/>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8" name="Shape 38"/>
        <p:cNvGrpSpPr/>
        <p:nvPr/>
      </p:nvGrpSpPr>
      <p:grpSpPr>
        <a:xfrm>
          <a:off x="0" y="0"/>
          <a:ext cx="0" cy="0"/>
          <a:chOff x="0" y="0"/>
          <a:chExt cx="0" cy="0"/>
        </a:xfrm>
      </p:grpSpPr>
      <p:pic>
        <p:nvPicPr>
          <p:cNvPr id="39" name="Google Shape;39;g2fe23929ab2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40" name="Google Shape;40;g2fe23929ab2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41" name="Shape 41"/>
        <p:cNvGrpSpPr/>
        <p:nvPr/>
      </p:nvGrpSpPr>
      <p:grpSpPr>
        <a:xfrm>
          <a:off x="0" y="0"/>
          <a:ext cx="0" cy="0"/>
          <a:chOff x="0" y="0"/>
          <a:chExt cx="0" cy="0"/>
        </a:xfrm>
      </p:grpSpPr>
      <p:pic>
        <p:nvPicPr>
          <p:cNvPr id="42" name="Google Shape;42;g2fe23929ab2_0_33"/>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3" name="Shape 4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4" name="Shape 44"/>
        <p:cNvGrpSpPr/>
        <p:nvPr/>
      </p:nvGrpSpPr>
      <p:grpSpPr>
        <a:xfrm>
          <a:off x="0" y="0"/>
          <a:ext cx="0" cy="0"/>
          <a:chOff x="0" y="0"/>
          <a:chExt cx="0" cy="0"/>
        </a:xfrm>
      </p:grpSpPr>
      <p:sp>
        <p:nvSpPr>
          <p:cNvPr id="45" name="Google Shape;45;g2fe23929ab2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6" name="Shape 46"/>
        <p:cNvGrpSpPr/>
        <p:nvPr/>
      </p:nvGrpSpPr>
      <p:grpSpPr>
        <a:xfrm>
          <a:off x="0" y="0"/>
          <a:ext cx="0" cy="0"/>
          <a:chOff x="0" y="0"/>
          <a:chExt cx="0" cy="0"/>
        </a:xfrm>
      </p:grpSpPr>
      <p:pic>
        <p:nvPicPr>
          <p:cNvPr id="47" name="Google Shape;47;g2fe23929ab2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3929ab2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3929ab2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4" name="Shape 14"/>
        <p:cNvGrpSpPr/>
        <p:nvPr/>
      </p:nvGrpSpPr>
      <p:grpSpPr>
        <a:xfrm>
          <a:off x="0" y="0"/>
          <a:ext cx="0" cy="0"/>
          <a:chOff x="0" y="0"/>
          <a:chExt cx="0" cy="0"/>
        </a:xfrm>
      </p:grpSpPr>
      <p:pic>
        <p:nvPicPr>
          <p:cNvPr id="15" name="Google Shape;15;g2fe23929ab2_0_1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6" name="Shape 16"/>
        <p:cNvGrpSpPr/>
        <p:nvPr/>
      </p:nvGrpSpPr>
      <p:grpSpPr>
        <a:xfrm>
          <a:off x="0" y="0"/>
          <a:ext cx="0" cy="0"/>
          <a:chOff x="0" y="0"/>
          <a:chExt cx="0" cy="0"/>
        </a:xfrm>
      </p:grpSpPr>
      <p:pic>
        <p:nvPicPr>
          <p:cNvPr id="17" name="Google Shape;17;g2fe23929ab2_0_15"/>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18" name="Shape 18"/>
        <p:cNvGrpSpPr/>
        <p:nvPr/>
      </p:nvGrpSpPr>
      <p:grpSpPr>
        <a:xfrm>
          <a:off x="0" y="0"/>
          <a:ext cx="0" cy="0"/>
          <a:chOff x="0" y="0"/>
          <a:chExt cx="0" cy="0"/>
        </a:xfrm>
      </p:grpSpPr>
      <p:sp>
        <p:nvSpPr>
          <p:cNvPr id="19" name="Google Shape;19;g2fe23929ab2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 name="Google Shape;20;g2fe23929ab2_0_36"/>
          <p:cNvPicPr preferRelativeResize="0"/>
          <p:nvPr/>
        </p:nvPicPr>
        <p:blipFill rotWithShape="1">
          <a:blip r:embed="rId2">
            <a:alphaModFix/>
          </a:blip>
          <a:srcRect b="-9684" l="-7535" r="-5779" t="-8128"/>
          <a:stretch/>
        </p:blipFill>
        <p:spPr>
          <a:xfrm>
            <a:off x="8055750" y="43256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21" name="Shape 21"/>
        <p:cNvGrpSpPr/>
        <p:nvPr/>
      </p:nvGrpSpPr>
      <p:grpSpPr>
        <a:xfrm>
          <a:off x="0" y="0"/>
          <a:ext cx="0" cy="0"/>
          <a:chOff x="0" y="0"/>
          <a:chExt cx="0" cy="0"/>
        </a:xfrm>
      </p:grpSpPr>
      <p:pic>
        <p:nvPicPr>
          <p:cNvPr id="22" name="Google Shape;22;g2fe23929ab2_0_13"/>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23" name="Shape 23"/>
        <p:cNvGrpSpPr/>
        <p:nvPr/>
      </p:nvGrpSpPr>
      <p:grpSpPr>
        <a:xfrm>
          <a:off x="0" y="0"/>
          <a:ext cx="0" cy="0"/>
          <a:chOff x="0" y="0"/>
          <a:chExt cx="0" cy="0"/>
        </a:xfrm>
      </p:grpSpPr>
      <p:pic>
        <p:nvPicPr>
          <p:cNvPr id="24" name="Google Shape;24;g2fe23929ab2_0_9"/>
          <p:cNvPicPr preferRelativeResize="0"/>
          <p:nvPr/>
        </p:nvPicPr>
        <p:blipFill rotWithShape="1">
          <a:blip r:embed="rId2">
            <a:alphaModFix/>
          </a:blip>
          <a:srcRect b="-8416" l="-5676" r="-7636" t="-10644"/>
          <a:stretch/>
        </p:blipFill>
        <p:spPr>
          <a:xfrm>
            <a:off x="8069450" y="4311925"/>
            <a:ext cx="835000" cy="65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5" name="Shape 25"/>
        <p:cNvGrpSpPr/>
        <p:nvPr/>
      </p:nvGrpSpPr>
      <p:grpSpPr>
        <a:xfrm>
          <a:off x="0" y="0"/>
          <a:ext cx="0" cy="0"/>
          <a:chOff x="0" y="0"/>
          <a:chExt cx="0" cy="0"/>
        </a:xfrm>
      </p:grpSpPr>
      <p:sp>
        <p:nvSpPr>
          <p:cNvPr id="26" name="Google Shape;26;g2fe23929ab2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7" name="Google Shape;27;g2fe23929ab2_0_17"/>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
        <p:nvSpPr>
          <p:cNvPr id="28" name="Google Shape;28;g2fe23929ab2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9" name="Shape 29"/>
        <p:cNvGrpSpPr/>
        <p:nvPr/>
      </p:nvGrpSpPr>
      <p:grpSpPr>
        <a:xfrm>
          <a:off x="0" y="0"/>
          <a:ext cx="0" cy="0"/>
          <a:chOff x="0" y="0"/>
          <a:chExt cx="0" cy="0"/>
        </a:xfrm>
      </p:grpSpPr>
      <p:pic>
        <p:nvPicPr>
          <p:cNvPr id="30" name="Google Shape;30;g2fe23929ab2_0_21"/>
          <p:cNvPicPr preferRelativeResize="0"/>
          <p:nvPr/>
        </p:nvPicPr>
        <p:blipFill rotWithShape="1">
          <a:blip r:embed="rId2">
            <a:alphaModFix/>
          </a:blip>
          <a:srcRect b="-8414" l="-5675" r="-7635" t="-10644"/>
          <a:stretch/>
        </p:blipFill>
        <p:spPr>
          <a:xfrm>
            <a:off x="8069450" y="4311925"/>
            <a:ext cx="835000" cy="65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3929ab2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youtube.com/watch?v=uv_P9yJY9jQ" TargetMode="External"/><Relationship Id="rId4" Type="http://schemas.openxmlformats.org/officeDocument/2006/relationships/image" Target="../media/image17.jpg"/><Relationship Id="rId5" Type="http://schemas.openxmlformats.org/officeDocument/2006/relationships/hyperlink" Target="https://youtu.be/uv_P9yJY9j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youtube.com/watch?v=uv_P9yJY9jQ"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5.png"/><Relationship Id="rId7" Type="http://schemas.openxmlformats.org/officeDocument/2006/relationships/image" Target="../media/image24.png"/><Relationship Id="rId8"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1.png"/><Relationship Id="rId4" Type="http://schemas.openxmlformats.org/officeDocument/2006/relationships/image" Target="../media/image42.png"/><Relationship Id="rId5"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s://www.citizensadvice.org.uk/debt-and-money/" TargetMode="External"/><Relationship Id="rId4" Type="http://schemas.openxmlformats.org/officeDocument/2006/relationships/image" Target="../media/image40.png"/><Relationship Id="rId9" Type="http://schemas.openxmlformats.org/officeDocument/2006/relationships/hyperlink" Target="https://www.childline.org.uk/#:~:text=Contacting%20Childline,we're%20here%20for%20you." TargetMode="External"/><Relationship Id="rId5" Type="http://schemas.openxmlformats.org/officeDocument/2006/relationships/image" Target="../media/image39.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resources.ftflic.com/" TargetMode="External"/><Relationship Id="rId4" Type="http://schemas.openxmlformats.org/officeDocument/2006/relationships/hyperlink" Target="https://commonslibrary.parliament.uk/research-briefings/sn02885/" TargetMode="External"/><Relationship Id="rId5" Type="http://schemas.openxmlformats.org/officeDocument/2006/relationships/hyperlink" Target="https://themoneycharity.org.uk/money-statistics/" TargetMode="External"/><Relationship Id="rId6" Type="http://schemas.openxmlformats.org/officeDocument/2006/relationships/hyperlink" Target="https://www.mypocketskill.com/about/blog/buy-now-pay-later-we-say-save-now-spend-later/" TargetMode="External"/><Relationship Id="rId7" Type="http://schemas.openxmlformats.org/officeDocument/2006/relationships/hyperlink" Target="https://www.mypocketskill.com/about/blog/buy-now-pay-later-we-say-save-now-spend-later/" TargetMode="External"/><Relationship Id="rId8" Type="http://schemas.openxmlformats.org/officeDocument/2006/relationships/hyperlink" Target="https://www.mypocketskill.com/about/blog/buy-now-pay-later-we-say-save-now-spend-lat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1" name="Shape 51"/>
        <p:cNvGrpSpPr/>
        <p:nvPr/>
      </p:nvGrpSpPr>
      <p:grpSpPr>
        <a:xfrm>
          <a:off x="0" y="0"/>
          <a:ext cx="0" cy="0"/>
          <a:chOff x="0" y="0"/>
          <a:chExt cx="0" cy="0"/>
        </a:xfrm>
      </p:grpSpPr>
      <p:sp>
        <p:nvSpPr>
          <p:cNvPr id="52" name="Google Shape;52;g24f7afccaa9_0_622"/>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informed financial decisions</a:t>
            </a:r>
            <a:endParaRPr b="1" i="0" sz="4800" u="none" cap="none" strike="noStrike">
              <a:solidFill>
                <a:schemeClr val="lt1"/>
              </a:solidFill>
              <a:latin typeface="Lato Black"/>
              <a:ea typeface="Lato Black"/>
              <a:cs typeface="Lato Black"/>
              <a:sym typeface="Lato Black"/>
            </a:endParaRPr>
          </a:p>
        </p:txBody>
      </p:sp>
      <p:sp>
        <p:nvSpPr>
          <p:cNvPr id="53" name="Google Shape;53;g24f7afccaa9_0_622"/>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4f7afccaa9_0_684"/>
          <p:cNvSpPr txBox="1"/>
          <p:nvPr/>
        </p:nvSpPr>
        <p:spPr>
          <a:xfrm>
            <a:off x="1211275" y="1557950"/>
            <a:ext cx="6398700" cy="29553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3600" u="none" cap="none" strike="noStrike">
                <a:solidFill>
                  <a:schemeClr val="dk1"/>
                </a:solidFill>
                <a:latin typeface="Lato"/>
                <a:ea typeface="Lato"/>
                <a:cs typeface="Lato"/>
                <a:sym typeface="Lato"/>
              </a:rPr>
              <a:t>Debt is when someone borrows money and is responsible for paying back the person or company who loaned them that money </a:t>
            </a:r>
            <a:endParaRPr b="1" i="1" sz="3600" u="none" cap="none" strike="noStrike">
              <a:solidFill>
                <a:schemeClr val="dk1"/>
              </a:solidFill>
              <a:latin typeface="Lato"/>
              <a:ea typeface="Lato"/>
              <a:cs typeface="Lato"/>
              <a:sym typeface="Lato"/>
            </a:endParaRPr>
          </a:p>
        </p:txBody>
      </p:sp>
      <p:sp>
        <p:nvSpPr>
          <p:cNvPr id="124" name="Google Shape;124;g24f7afccaa9_0_68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The relationship between borrowing and debt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4f7afccaa9_0_690"/>
          <p:cNvSpPr/>
          <p:nvPr/>
        </p:nvSpPr>
        <p:spPr>
          <a:xfrm>
            <a:off x="4140400" y="27965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4f7afccaa9_0_690"/>
          <p:cNvSpPr/>
          <p:nvPr/>
        </p:nvSpPr>
        <p:spPr>
          <a:xfrm>
            <a:off x="5796033" y="1319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24f7afccaa9_0_690"/>
          <p:cNvSpPr/>
          <p:nvPr/>
        </p:nvSpPr>
        <p:spPr>
          <a:xfrm>
            <a:off x="4140419" y="1319325"/>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24f7afccaa9_0_690"/>
          <p:cNvPicPr preferRelativeResize="0"/>
          <p:nvPr/>
        </p:nvPicPr>
        <p:blipFill rotWithShape="1">
          <a:blip r:embed="rId3">
            <a:alphaModFix/>
          </a:blip>
          <a:srcRect b="0" l="0" r="0" t="0"/>
          <a:stretch/>
        </p:blipFill>
        <p:spPr>
          <a:xfrm>
            <a:off x="4260708" y="1403300"/>
            <a:ext cx="1162948" cy="1157331"/>
          </a:xfrm>
          <a:prstGeom prst="rect">
            <a:avLst/>
          </a:prstGeom>
          <a:noFill/>
          <a:ln>
            <a:noFill/>
          </a:ln>
        </p:spPr>
      </p:pic>
      <p:pic>
        <p:nvPicPr>
          <p:cNvPr id="133" name="Google Shape;133;g24f7afccaa9_0_690"/>
          <p:cNvPicPr preferRelativeResize="0"/>
          <p:nvPr/>
        </p:nvPicPr>
        <p:blipFill rotWithShape="1">
          <a:blip r:embed="rId4">
            <a:alphaModFix/>
          </a:blip>
          <a:srcRect b="0" l="0" r="0" t="0"/>
          <a:stretch/>
        </p:blipFill>
        <p:spPr>
          <a:xfrm>
            <a:off x="5916301" y="1403316"/>
            <a:ext cx="1162948" cy="1157330"/>
          </a:xfrm>
          <a:prstGeom prst="rect">
            <a:avLst/>
          </a:prstGeom>
          <a:noFill/>
          <a:ln>
            <a:noFill/>
          </a:ln>
        </p:spPr>
      </p:pic>
      <p:pic>
        <p:nvPicPr>
          <p:cNvPr id="134" name="Google Shape;134;g24f7afccaa9_0_690"/>
          <p:cNvPicPr preferRelativeResize="0"/>
          <p:nvPr/>
        </p:nvPicPr>
        <p:blipFill rotWithShape="1">
          <a:blip r:embed="rId5">
            <a:alphaModFix/>
          </a:blip>
          <a:srcRect b="0" l="0" r="0" t="0"/>
          <a:stretch/>
        </p:blipFill>
        <p:spPr>
          <a:xfrm>
            <a:off x="5886637" y="2851009"/>
            <a:ext cx="1222320" cy="1216415"/>
          </a:xfrm>
          <a:prstGeom prst="rect">
            <a:avLst/>
          </a:prstGeom>
          <a:noFill/>
          <a:ln>
            <a:noFill/>
          </a:ln>
        </p:spPr>
      </p:pic>
      <p:pic>
        <p:nvPicPr>
          <p:cNvPr id="135" name="Google Shape;135;g24f7afccaa9_0_690"/>
          <p:cNvPicPr preferRelativeResize="0"/>
          <p:nvPr/>
        </p:nvPicPr>
        <p:blipFill rotWithShape="1">
          <a:blip r:embed="rId6">
            <a:alphaModFix/>
          </a:blip>
          <a:srcRect b="0" l="0" r="0" t="0"/>
          <a:stretch/>
        </p:blipFill>
        <p:spPr>
          <a:xfrm>
            <a:off x="4260667" y="2880512"/>
            <a:ext cx="1162948" cy="1157331"/>
          </a:xfrm>
          <a:prstGeom prst="rect">
            <a:avLst/>
          </a:prstGeom>
          <a:noFill/>
          <a:ln>
            <a:noFill/>
          </a:ln>
        </p:spPr>
      </p:pic>
      <p:sp>
        <p:nvSpPr>
          <p:cNvPr id="136" name="Google Shape;136;g24f7afccaa9_0_690"/>
          <p:cNvSpPr/>
          <p:nvPr/>
        </p:nvSpPr>
        <p:spPr>
          <a:xfrm>
            <a:off x="5796033" y="2796576"/>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 name="Google Shape;137;g24f7afccaa9_0_690"/>
          <p:cNvPicPr preferRelativeResize="0"/>
          <p:nvPr/>
        </p:nvPicPr>
        <p:blipFill rotWithShape="1">
          <a:blip r:embed="rId7">
            <a:alphaModFix/>
          </a:blip>
          <a:srcRect b="0" l="0" r="0" t="0"/>
          <a:stretch/>
        </p:blipFill>
        <p:spPr>
          <a:xfrm>
            <a:off x="7531986" y="2837492"/>
            <a:ext cx="1222322" cy="1249977"/>
          </a:xfrm>
          <a:prstGeom prst="rect">
            <a:avLst/>
          </a:prstGeom>
          <a:noFill/>
          <a:ln>
            <a:noFill/>
          </a:ln>
        </p:spPr>
      </p:pic>
      <p:pic>
        <p:nvPicPr>
          <p:cNvPr id="138" name="Google Shape;138;g24f7afccaa9_0_690"/>
          <p:cNvPicPr preferRelativeResize="0"/>
          <p:nvPr/>
        </p:nvPicPr>
        <p:blipFill rotWithShape="1">
          <a:blip r:embed="rId8">
            <a:alphaModFix/>
          </a:blip>
          <a:srcRect b="0" l="0" r="0" t="0"/>
          <a:stretch/>
        </p:blipFill>
        <p:spPr>
          <a:xfrm>
            <a:off x="7517923" y="1403320"/>
            <a:ext cx="1222322" cy="1249977"/>
          </a:xfrm>
          <a:prstGeom prst="rect">
            <a:avLst/>
          </a:prstGeom>
          <a:noFill/>
          <a:ln>
            <a:noFill/>
          </a:ln>
        </p:spPr>
      </p:pic>
      <p:sp>
        <p:nvSpPr>
          <p:cNvPr id="139" name="Google Shape;139;g24f7afccaa9_0_690"/>
          <p:cNvSpPr/>
          <p:nvPr/>
        </p:nvSpPr>
        <p:spPr>
          <a:xfrm>
            <a:off x="7451647" y="27966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4f7afccaa9_0_690"/>
          <p:cNvSpPr/>
          <p:nvPr/>
        </p:nvSpPr>
        <p:spPr>
          <a:xfrm>
            <a:off x="7427317" y="1322574"/>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4f7afccaa9_0_690"/>
          <p:cNvSpPr txBox="1"/>
          <p:nvPr/>
        </p:nvSpPr>
        <p:spPr>
          <a:xfrm flipH="1">
            <a:off x="117300" y="1633350"/>
            <a:ext cx="33309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Lato"/>
                <a:ea typeface="Lato"/>
                <a:cs typeface="Lato"/>
                <a:sym typeface="Lato"/>
              </a:rPr>
              <a:t>Which of these items might be considered ‘good’ debt and which might be considered ‘bad’ debt?</a:t>
            </a:r>
            <a:endParaRPr b="1" i="0" sz="2400" u="none" cap="none" strike="noStrike">
              <a:solidFill>
                <a:srgbClr val="000000"/>
              </a:solidFill>
              <a:latin typeface="Lato"/>
              <a:ea typeface="Lato"/>
              <a:cs typeface="Lato"/>
              <a:sym typeface="Lato"/>
            </a:endParaRPr>
          </a:p>
        </p:txBody>
      </p:sp>
      <p:sp>
        <p:nvSpPr>
          <p:cNvPr id="142" name="Google Shape;142;g24f7afccaa9_0_69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Good debt vs bad debt</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Get to know what is Debt !&#10;Learn about Good Debts Vs Bad Debts&#10;Make the best use out of your Debts&#10;*2 Mins Video*" id="147" name="Google Shape;147;g24f7afccaa9_0_708" title="Debts : Good Debt Vs Bad Debt">
            <a:hlinkClick r:id="rId3"/>
          </p:cNvPr>
          <p:cNvPicPr preferRelativeResize="0"/>
          <p:nvPr/>
        </p:nvPicPr>
        <p:blipFill rotWithShape="1">
          <a:blip r:embed="rId4">
            <a:alphaModFix/>
          </a:blip>
          <a:srcRect b="0" l="0" r="0" t="0"/>
          <a:stretch/>
        </p:blipFill>
        <p:spPr>
          <a:xfrm>
            <a:off x="2351100" y="1297625"/>
            <a:ext cx="4231050" cy="3408950"/>
          </a:xfrm>
          <a:prstGeom prst="rect">
            <a:avLst/>
          </a:prstGeom>
          <a:noFill/>
          <a:ln>
            <a:noFill/>
          </a:ln>
        </p:spPr>
      </p:pic>
      <p:sp>
        <p:nvSpPr>
          <p:cNvPr id="148" name="Google Shape;148;g24f7afccaa9_0_708"/>
          <p:cNvSpPr txBox="1"/>
          <p:nvPr/>
        </p:nvSpPr>
        <p:spPr>
          <a:xfrm>
            <a:off x="2605050" y="4804800"/>
            <a:ext cx="3933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Video | </a:t>
            </a:r>
            <a:r>
              <a:rPr b="1" i="0" lang="en-GB" sz="1000" u="sng" cap="none" strike="noStrike">
                <a:solidFill>
                  <a:schemeClr val="accent2"/>
                </a:solidFill>
                <a:latin typeface="Lato"/>
                <a:ea typeface="Lato"/>
                <a:cs typeface="Lato"/>
                <a:sym typeface="Lato"/>
                <a:hlinkClick r:id="rId5">
                  <a:extLst>
                    <a:ext uri="{A12FA001-AC4F-418D-AE19-62706E023703}">
                      <ahyp:hlinkClr val="tx"/>
                    </a:ext>
                  </a:extLst>
                </a:hlinkClick>
              </a:rPr>
              <a:t>https://youtu.be/uv_P9yJY9jQ</a:t>
            </a:r>
            <a:r>
              <a:rPr b="1" i="0" lang="en-GB" sz="1000" u="none" cap="none" strike="noStrike">
                <a:solidFill>
                  <a:schemeClr val="accent2"/>
                </a:solidFill>
                <a:latin typeface="Lato"/>
                <a:ea typeface="Lato"/>
                <a:cs typeface="Lato"/>
                <a:sym typeface="Lato"/>
              </a:rPr>
              <a:t> </a:t>
            </a:r>
            <a:endParaRPr b="1" i="0" sz="1000" u="none" cap="none" strike="noStrike">
              <a:solidFill>
                <a:schemeClr val="accent2"/>
              </a:solidFill>
              <a:latin typeface="Lato"/>
              <a:ea typeface="Lato"/>
              <a:cs typeface="Lato"/>
              <a:sym typeface="Lato"/>
            </a:endParaRPr>
          </a:p>
        </p:txBody>
      </p:sp>
      <p:sp>
        <p:nvSpPr>
          <p:cNvPr id="149" name="Google Shape;149;g24f7afccaa9_0_708"/>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Good debt vs bad debt</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4f7afccaa9_0_714"/>
          <p:cNvSpPr txBox="1"/>
          <p:nvPr/>
        </p:nvSpPr>
        <p:spPr>
          <a:xfrm>
            <a:off x="47850" y="1197550"/>
            <a:ext cx="5374500" cy="38994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111111"/>
              </a:buClr>
              <a:buSzPts val="1600"/>
              <a:buFont typeface="Lato"/>
              <a:buChar char="●"/>
            </a:pPr>
            <a:r>
              <a:rPr b="0" i="0" lang="en-GB" sz="1600" u="none" cap="none" strike="noStrike">
                <a:solidFill>
                  <a:srgbClr val="111111"/>
                </a:solidFill>
                <a:latin typeface="Lato"/>
                <a:ea typeface="Lato"/>
                <a:cs typeface="Lato"/>
                <a:sym typeface="Lato"/>
              </a:rPr>
              <a:t>There is certainly an argument to be made that no debt is good debt. </a:t>
            </a:r>
            <a:endParaRPr b="0" i="0" sz="1600" u="none" cap="none" strike="noStrike">
              <a:solidFill>
                <a:srgbClr val="111111"/>
              </a:solidFill>
              <a:latin typeface="Lato"/>
              <a:ea typeface="Lato"/>
              <a:cs typeface="Lato"/>
              <a:sym typeface="Lato"/>
            </a:endParaRPr>
          </a:p>
          <a:p>
            <a:pPr indent="-330200" lvl="0" marL="457200" rtl="0" algn="l">
              <a:spcBef>
                <a:spcPts val="1000"/>
              </a:spcBef>
              <a:spcAft>
                <a:spcPts val="0"/>
              </a:spcAft>
              <a:buClr>
                <a:srgbClr val="111111"/>
              </a:buClr>
              <a:buSzPts val="1600"/>
              <a:buFont typeface="Lato"/>
              <a:buChar char="●"/>
            </a:pPr>
            <a:r>
              <a:rPr lang="en-GB" sz="1600">
                <a:solidFill>
                  <a:srgbClr val="111111"/>
                </a:solidFill>
                <a:latin typeface="Lato"/>
                <a:ea typeface="Lato"/>
                <a:cs typeface="Lato"/>
                <a:sym typeface="Lato"/>
              </a:rPr>
              <a:t>But borrowing money and taking on debt is the only way many people can afford to purchase important expensive items like a home. </a:t>
            </a:r>
            <a:endParaRPr sz="1600">
              <a:solidFill>
                <a:srgbClr val="111111"/>
              </a:solidFill>
              <a:latin typeface="Lato"/>
              <a:ea typeface="Lato"/>
              <a:cs typeface="Lato"/>
              <a:sym typeface="Lato"/>
            </a:endParaRPr>
          </a:p>
          <a:p>
            <a:pPr indent="-330200" lvl="0" marL="457200" rtl="0" algn="l">
              <a:spcBef>
                <a:spcPts val="1000"/>
              </a:spcBef>
              <a:spcAft>
                <a:spcPts val="0"/>
              </a:spcAft>
              <a:buClr>
                <a:srgbClr val="111111"/>
              </a:buClr>
              <a:buSzPts val="1600"/>
              <a:buFont typeface="Lato"/>
              <a:buChar char="●"/>
            </a:pPr>
            <a:r>
              <a:rPr lang="en-GB" sz="1600">
                <a:solidFill>
                  <a:srgbClr val="111111"/>
                </a:solidFill>
                <a:latin typeface="Lato"/>
                <a:ea typeface="Lato"/>
                <a:cs typeface="Lato"/>
                <a:sym typeface="Lato"/>
              </a:rPr>
              <a:t>While those kinds of loans are usually justifiable and provide value to the person taking on the debt, there is another end of the spectrum that involves debt that’s taken on for items that decrease in value. </a:t>
            </a:r>
            <a:endParaRPr sz="1600">
              <a:solidFill>
                <a:srgbClr val="111111"/>
              </a:solidFill>
              <a:latin typeface="Lato"/>
              <a:ea typeface="Lato"/>
              <a:cs typeface="Lato"/>
              <a:sym typeface="Lato"/>
            </a:endParaRPr>
          </a:p>
          <a:p>
            <a:pPr indent="-330200" lvl="0" marL="457200" rtl="0" algn="l">
              <a:spcBef>
                <a:spcPts val="1000"/>
              </a:spcBef>
              <a:spcAft>
                <a:spcPts val="0"/>
              </a:spcAft>
              <a:buClr>
                <a:srgbClr val="111111"/>
              </a:buClr>
              <a:buSzPts val="1600"/>
              <a:buFont typeface="Lato"/>
              <a:buChar char="●"/>
            </a:pPr>
            <a:r>
              <a:rPr lang="en-GB" sz="1600">
                <a:solidFill>
                  <a:srgbClr val="111111"/>
                </a:solidFill>
                <a:latin typeface="Lato"/>
                <a:ea typeface="Lato"/>
                <a:cs typeface="Lato"/>
                <a:sym typeface="Lato"/>
              </a:rPr>
              <a:t>Bad debt involves borrowing money to purchase items that lose value (depreciate) or only for the day to day purchases, like clothing. </a:t>
            </a:r>
            <a:endParaRPr sz="1600">
              <a:solidFill>
                <a:srgbClr val="111111"/>
              </a:solidFill>
              <a:latin typeface="Lato"/>
              <a:ea typeface="Lato"/>
              <a:cs typeface="Lato"/>
              <a:sym typeface="Lato"/>
            </a:endParaRPr>
          </a:p>
          <a:p>
            <a:pPr indent="0" lvl="0" marL="0" marR="0" rtl="0" algn="l">
              <a:lnSpc>
                <a:spcPct val="100000"/>
              </a:lnSpc>
              <a:spcBef>
                <a:spcPts val="1000"/>
              </a:spcBef>
              <a:spcAft>
                <a:spcPts val="1000"/>
              </a:spcAft>
              <a:buClr>
                <a:srgbClr val="000000"/>
              </a:buClr>
              <a:buSzPts val="1600"/>
              <a:buFont typeface="Arial"/>
              <a:buNone/>
            </a:pPr>
            <a:r>
              <a:t/>
            </a:r>
            <a:endParaRPr b="0" i="0" sz="1600" u="none" cap="none" strike="noStrike">
              <a:solidFill>
                <a:srgbClr val="111111"/>
              </a:solidFill>
              <a:latin typeface="Lato"/>
              <a:ea typeface="Lato"/>
              <a:cs typeface="Lato"/>
              <a:sym typeface="Lato"/>
            </a:endParaRPr>
          </a:p>
        </p:txBody>
      </p:sp>
      <p:pic>
        <p:nvPicPr>
          <p:cNvPr descr="Get to know what is Debt !&#10;Learn about Good Debts Vs Bad Debts&#10;Make the best use out of your Debts&#10;*2 Mins Video*" id="155" name="Google Shape;155;g24f7afccaa9_0_714" title="Debts : Good Debt Vs Bad Debt">
            <a:hlinkClick r:id="rId3"/>
          </p:cNvPr>
          <p:cNvPicPr preferRelativeResize="0"/>
          <p:nvPr/>
        </p:nvPicPr>
        <p:blipFill rotWithShape="1">
          <a:blip r:embed="rId4">
            <a:alphaModFix/>
          </a:blip>
          <a:srcRect b="0" l="0" r="0" t="0"/>
          <a:stretch/>
        </p:blipFill>
        <p:spPr>
          <a:xfrm>
            <a:off x="5536100" y="1249750"/>
            <a:ext cx="3452850" cy="2781950"/>
          </a:xfrm>
          <a:prstGeom prst="rect">
            <a:avLst/>
          </a:prstGeom>
          <a:noFill/>
          <a:ln>
            <a:noFill/>
          </a:ln>
        </p:spPr>
      </p:pic>
      <p:sp>
        <p:nvSpPr>
          <p:cNvPr id="156" name="Google Shape;156;g24f7afccaa9_0_714"/>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Good debt vs bad debt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4f7afccaa9_0_724"/>
          <p:cNvSpPr txBox="1"/>
          <p:nvPr/>
        </p:nvSpPr>
        <p:spPr>
          <a:xfrm>
            <a:off x="5813550" y="2643350"/>
            <a:ext cx="18906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highlight>
                  <a:srgbClr val="FFFFFF"/>
                </a:highlight>
                <a:latin typeface="Lato"/>
                <a:ea typeface="Lato"/>
                <a:cs typeface="Lato"/>
                <a:sym typeface="Lato"/>
              </a:rPr>
              <a:t>Owning a home. </a:t>
            </a:r>
            <a:endParaRPr b="1" i="0" sz="140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highlight>
                  <a:srgbClr val="FFFFFF"/>
                </a:highlight>
                <a:latin typeface="Lato"/>
                <a:ea typeface="Lato"/>
                <a:cs typeface="Lato"/>
                <a:sym typeface="Lato"/>
              </a:rPr>
              <a:t>This often involves taking out a loan, referred to as mortgage, to buy a home. Owning a home can give people a sense of safety and security. </a:t>
            </a:r>
            <a:endParaRPr b="0" i="0" sz="1400" u="none" cap="none" strike="noStrike">
              <a:solidFill>
                <a:srgbClr val="111111"/>
              </a:solidFill>
              <a:highlight>
                <a:srgbClr val="FFFFFF"/>
              </a:highlight>
              <a:latin typeface="Lato"/>
              <a:ea typeface="Lato"/>
              <a:cs typeface="Lato"/>
              <a:sym typeface="Lato"/>
            </a:endParaRPr>
          </a:p>
        </p:txBody>
      </p:sp>
      <p:sp>
        <p:nvSpPr>
          <p:cNvPr id="162" name="Google Shape;162;g24f7afccaa9_0_724"/>
          <p:cNvSpPr txBox="1"/>
          <p:nvPr/>
        </p:nvSpPr>
        <p:spPr>
          <a:xfrm>
            <a:off x="715100" y="2659250"/>
            <a:ext cx="21261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Education.</a:t>
            </a:r>
            <a:r>
              <a:rPr b="0" i="0" lang="en-GB" sz="1400" u="none" cap="none" strike="noStrike">
                <a:solidFill>
                  <a:srgbClr val="111111"/>
                </a:solidFill>
                <a:latin typeface="Lato"/>
                <a:ea typeface="Lato"/>
                <a:cs typeface="Lato"/>
                <a:sym typeface="Lato"/>
              </a:rPr>
              <a:t> In general, the more education an individual has, the greater their earning potential.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Education also has a positive correlation with the ability to find employment.</a:t>
            </a:r>
            <a:endParaRPr b="0" i="0" sz="1400" u="none" cap="none" strike="noStrike">
              <a:solidFill>
                <a:srgbClr val="000000"/>
              </a:solidFill>
              <a:latin typeface="Lato"/>
              <a:ea typeface="Lato"/>
              <a:cs typeface="Lato"/>
              <a:sym typeface="Lato"/>
            </a:endParaRPr>
          </a:p>
        </p:txBody>
      </p:sp>
      <p:sp>
        <p:nvSpPr>
          <p:cNvPr id="163" name="Google Shape;163;g24f7afccaa9_0_724"/>
          <p:cNvSpPr txBox="1"/>
          <p:nvPr/>
        </p:nvSpPr>
        <p:spPr>
          <a:xfrm>
            <a:off x="3311875" y="2643350"/>
            <a:ext cx="2031000" cy="2124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111111"/>
                </a:solidFill>
                <a:latin typeface="Lato"/>
                <a:ea typeface="Lato"/>
                <a:cs typeface="Lato"/>
                <a:sym typeface="Lato"/>
              </a:rPr>
              <a:t>Owning a business.</a:t>
            </a:r>
            <a:r>
              <a:rPr b="0" i="0" lang="en-GB" sz="1400" u="none" cap="none" strike="noStrike">
                <a:solidFill>
                  <a:srgbClr val="111111"/>
                </a:solidFill>
                <a:latin typeface="Lato"/>
                <a:ea typeface="Lato"/>
                <a:cs typeface="Lato"/>
                <a:sym typeface="Lato"/>
              </a:rPr>
              <a:t> Money that is borrowed to start a business can also come under the heading of good debt. </a:t>
            </a:r>
            <a:endParaRPr b="0" i="0" sz="14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111111"/>
                </a:solidFill>
                <a:latin typeface="Lato"/>
                <a:ea typeface="Lato"/>
                <a:cs typeface="Lato"/>
                <a:sym typeface="Lato"/>
              </a:rPr>
              <a:t>If the business is successful, then profit will be made.</a:t>
            </a:r>
            <a:endParaRPr b="0" i="0" sz="1400" u="none" cap="none" strike="noStrike">
              <a:solidFill>
                <a:srgbClr val="111111"/>
              </a:solidFill>
              <a:latin typeface="Lato"/>
              <a:ea typeface="Lato"/>
              <a:cs typeface="Lato"/>
              <a:sym typeface="Lato"/>
            </a:endParaRPr>
          </a:p>
        </p:txBody>
      </p:sp>
      <p:sp>
        <p:nvSpPr>
          <p:cNvPr id="164" name="Google Shape;164;g24f7afccaa9_0_724"/>
          <p:cNvSpPr/>
          <p:nvPr/>
        </p:nvSpPr>
        <p:spPr>
          <a:xfrm>
            <a:off x="612720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5" name="Google Shape;165;g24f7afccaa9_0_724"/>
          <p:cNvPicPr preferRelativeResize="0"/>
          <p:nvPr/>
        </p:nvPicPr>
        <p:blipFill rotWithShape="1">
          <a:blip r:embed="rId3">
            <a:alphaModFix/>
          </a:blip>
          <a:srcRect b="0" l="0" r="0" t="0"/>
          <a:stretch/>
        </p:blipFill>
        <p:spPr>
          <a:xfrm>
            <a:off x="6247476" y="1281316"/>
            <a:ext cx="1162948" cy="1157330"/>
          </a:xfrm>
          <a:prstGeom prst="rect">
            <a:avLst/>
          </a:prstGeom>
          <a:noFill/>
          <a:ln>
            <a:noFill/>
          </a:ln>
        </p:spPr>
      </p:pic>
      <p:sp>
        <p:nvSpPr>
          <p:cNvPr id="166" name="Google Shape;166;g24f7afccaa9_0_724"/>
          <p:cNvSpPr/>
          <p:nvPr/>
        </p:nvSpPr>
        <p:spPr>
          <a:xfrm>
            <a:off x="1076300" y="1197348"/>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7" name="Google Shape;167;g24f7afccaa9_0_724"/>
          <p:cNvPicPr preferRelativeResize="0"/>
          <p:nvPr/>
        </p:nvPicPr>
        <p:blipFill rotWithShape="1">
          <a:blip r:embed="rId4">
            <a:alphaModFix/>
          </a:blip>
          <a:srcRect b="0" l="0" r="0" t="0"/>
          <a:stretch/>
        </p:blipFill>
        <p:spPr>
          <a:xfrm>
            <a:off x="1196567" y="1281312"/>
            <a:ext cx="1162948" cy="1157330"/>
          </a:xfrm>
          <a:prstGeom prst="rect">
            <a:avLst/>
          </a:prstGeom>
          <a:noFill/>
          <a:ln>
            <a:noFill/>
          </a:ln>
        </p:spPr>
      </p:pic>
      <p:sp>
        <p:nvSpPr>
          <p:cNvPr id="168" name="Google Shape;168;g24f7afccaa9_0_724"/>
          <p:cNvSpPr/>
          <p:nvPr/>
        </p:nvSpPr>
        <p:spPr>
          <a:xfrm>
            <a:off x="3601758" y="119735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g24f7afccaa9_0_724"/>
          <p:cNvPicPr preferRelativeResize="0"/>
          <p:nvPr/>
        </p:nvPicPr>
        <p:blipFill rotWithShape="1">
          <a:blip r:embed="rId5">
            <a:alphaModFix/>
          </a:blip>
          <a:srcRect b="0" l="0" r="0" t="0"/>
          <a:stretch/>
        </p:blipFill>
        <p:spPr>
          <a:xfrm>
            <a:off x="3722125" y="1278500"/>
            <a:ext cx="1162950" cy="1162950"/>
          </a:xfrm>
          <a:prstGeom prst="rect">
            <a:avLst/>
          </a:prstGeom>
          <a:noFill/>
          <a:ln>
            <a:noFill/>
          </a:ln>
        </p:spPr>
      </p:pic>
      <p:sp>
        <p:nvSpPr>
          <p:cNvPr id="170" name="Google Shape;170;g24f7afccaa9_0_724"/>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Good debt </a:t>
            </a:r>
            <a:endParaRPr b="1" i="0" sz="2900" u="none" cap="none" strike="noStrike">
              <a:solidFill>
                <a:schemeClr val="lt1"/>
              </a:solidFill>
              <a:latin typeface="Lato"/>
              <a:ea typeface="Lato"/>
              <a:cs typeface="Lato"/>
              <a:sym typeface="Lato"/>
            </a:endParaRPr>
          </a:p>
        </p:txBody>
      </p:sp>
      <p:sp>
        <p:nvSpPr>
          <p:cNvPr id="171" name="Google Shape;171;g24f7afccaa9_0_724"/>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1 | Good debt vs bad debt</a:t>
            </a:r>
            <a:endParaRPr b="1" i="0" sz="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4f7afccaa9_0_738"/>
          <p:cNvSpPr txBox="1"/>
          <p:nvPr/>
        </p:nvSpPr>
        <p:spPr>
          <a:xfrm>
            <a:off x="1872575" y="1368200"/>
            <a:ext cx="6937500" cy="1339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500" u="none" cap="none" strike="noStrike">
                <a:solidFill>
                  <a:srgbClr val="111111"/>
                </a:solidFill>
                <a:latin typeface="Lato"/>
                <a:ea typeface="Lato"/>
                <a:cs typeface="Lato"/>
                <a:sym typeface="Lato"/>
              </a:rPr>
              <a:t>Cars.</a:t>
            </a:r>
            <a:r>
              <a:rPr b="0" i="0" lang="en-GB" sz="1500" u="none" cap="none" strike="noStrike">
                <a:solidFill>
                  <a:srgbClr val="111111"/>
                </a:solidFill>
                <a:latin typeface="Lato"/>
                <a:ea typeface="Lato"/>
                <a:cs typeface="Lato"/>
                <a:sym typeface="Lato"/>
              </a:rPr>
              <a:t> While some people may find it impossible to live without a car, borrowing money to buy one isn’t a great idea from a financial perspective. By the time a car leaves the car lot, the vehicle already is worth less than the price is was bought for. </a:t>
            </a:r>
            <a:endParaRPr b="0" i="0" sz="1500" u="none" cap="none" strike="noStrike">
              <a:solidFill>
                <a:srgbClr val="11111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500" u="none" cap="none" strike="noStrike">
                <a:solidFill>
                  <a:srgbClr val="111111"/>
                </a:solidFill>
                <a:latin typeface="Lato"/>
                <a:ea typeface="Lato"/>
                <a:cs typeface="Lato"/>
                <a:sym typeface="Lato"/>
              </a:rPr>
              <a:t>If money needs to be borrowed to buy a car, then look for </a:t>
            </a:r>
            <a:r>
              <a:rPr b="0" i="0" lang="en-GB" sz="1500" u="none" cap="none" strike="noStrike">
                <a:solidFill>
                  <a:srgbClr val="111111"/>
                </a:solidFill>
                <a:latin typeface="Lato"/>
                <a:ea typeface="Lato"/>
                <a:cs typeface="Lato"/>
                <a:sym typeface="Lato"/>
              </a:rPr>
              <a:t>a </a:t>
            </a:r>
            <a:r>
              <a:rPr b="0" i="0" lang="en-GB" sz="1500" cap="none" strike="noStrike">
                <a:solidFill>
                  <a:srgbClr val="111111"/>
                </a:solidFill>
                <a:latin typeface="Lato"/>
                <a:ea typeface="Lato"/>
                <a:cs typeface="Lato"/>
                <a:sym typeface="Lato"/>
              </a:rPr>
              <a:t>loan with low or no interest</a:t>
            </a:r>
            <a:r>
              <a:rPr b="0" i="0" lang="en-GB" sz="1500" u="none" cap="none" strike="noStrike">
                <a:solidFill>
                  <a:srgbClr val="111111"/>
                </a:solidFill>
                <a:latin typeface="Lato"/>
                <a:ea typeface="Lato"/>
                <a:cs typeface="Lato"/>
                <a:sym typeface="Lato"/>
              </a:rPr>
              <a:t>. </a:t>
            </a:r>
            <a:endParaRPr b="0" i="0" sz="1500" u="none" cap="none" strike="noStrike">
              <a:solidFill>
                <a:srgbClr val="000000"/>
              </a:solidFill>
              <a:latin typeface="Lato"/>
              <a:ea typeface="Lato"/>
              <a:cs typeface="Lato"/>
              <a:sym typeface="Lato"/>
            </a:endParaRPr>
          </a:p>
        </p:txBody>
      </p:sp>
      <p:sp>
        <p:nvSpPr>
          <p:cNvPr id="177" name="Google Shape;177;g24f7afccaa9_0_738"/>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Bad debt</a:t>
            </a:r>
            <a:endParaRPr b="1" i="0" sz="2900" u="none" cap="none" strike="noStrike">
              <a:solidFill>
                <a:schemeClr val="lt1"/>
              </a:solidFill>
              <a:latin typeface="Lato"/>
              <a:ea typeface="Lato"/>
              <a:cs typeface="Lato"/>
              <a:sym typeface="Lato"/>
            </a:endParaRPr>
          </a:p>
        </p:txBody>
      </p:sp>
      <p:grpSp>
        <p:nvGrpSpPr>
          <p:cNvPr id="178" name="Google Shape;178;g24f7afccaa9_0_738"/>
          <p:cNvGrpSpPr/>
          <p:nvPr/>
        </p:nvGrpSpPr>
        <p:grpSpPr>
          <a:xfrm>
            <a:off x="323091" y="1228824"/>
            <a:ext cx="1364304" cy="1325453"/>
            <a:chOff x="-3620202" y="1021225"/>
            <a:chExt cx="1553700" cy="1474200"/>
          </a:xfrm>
        </p:grpSpPr>
        <p:pic>
          <p:nvPicPr>
            <p:cNvPr id="179" name="Google Shape;179;g24f7afccaa9_0_738"/>
            <p:cNvPicPr preferRelativeResize="0"/>
            <p:nvPr/>
          </p:nvPicPr>
          <p:blipFill rotWithShape="1">
            <a:blip r:embed="rId3">
              <a:alphaModFix/>
            </a:blip>
            <a:srcRect b="0" l="0" r="0" t="0"/>
            <a:stretch/>
          </p:blipFill>
          <p:spPr>
            <a:xfrm>
              <a:off x="-3519933" y="1081760"/>
              <a:ext cx="1353125" cy="1353125"/>
            </a:xfrm>
            <a:prstGeom prst="rect">
              <a:avLst/>
            </a:prstGeom>
            <a:noFill/>
            <a:ln>
              <a:noFill/>
            </a:ln>
          </p:spPr>
        </p:pic>
        <p:sp>
          <p:nvSpPr>
            <p:cNvPr id="180" name="Google Shape;180;g24f7afccaa9_0_738"/>
            <p:cNvSpPr/>
            <p:nvPr/>
          </p:nvSpPr>
          <p:spPr>
            <a:xfrm>
              <a:off x="-3620202" y="102122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 name="Google Shape;181;g24f7afccaa9_0_738"/>
          <p:cNvSpPr txBox="1"/>
          <p:nvPr/>
        </p:nvSpPr>
        <p:spPr>
          <a:xfrm>
            <a:off x="1872575" y="3024350"/>
            <a:ext cx="6937500" cy="1108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500" u="none" cap="none" strike="noStrike">
                <a:solidFill>
                  <a:srgbClr val="111111"/>
                </a:solidFill>
                <a:highlight>
                  <a:srgbClr val="FFFFFF"/>
                </a:highlight>
                <a:latin typeface="Lato"/>
                <a:ea typeface="Lato"/>
                <a:cs typeface="Lato"/>
                <a:sym typeface="Lato"/>
              </a:rPr>
              <a:t>Clothes and consumables.</a:t>
            </a:r>
            <a:r>
              <a:rPr b="0" i="0" lang="en-GB" sz="1500" u="none" cap="none" strike="noStrike">
                <a:solidFill>
                  <a:srgbClr val="111111"/>
                </a:solidFill>
                <a:highlight>
                  <a:srgbClr val="FFFFFF"/>
                </a:highlight>
                <a:latin typeface="Lato"/>
                <a:ea typeface="Lato"/>
                <a:cs typeface="Lato"/>
                <a:sym typeface="Lato"/>
              </a:rPr>
              <a:t> It’s often said that clothes are worth less than half of what consumers pay for them. Of course you need clothes—and food, and furniture, and all kinds of other things—but borrowing to buy them by using a high-interest credit card or other options isn’t a good use of debt.</a:t>
            </a:r>
            <a:endParaRPr b="0" i="0" sz="1500" u="none" cap="none" strike="noStrike">
              <a:solidFill>
                <a:srgbClr val="000000"/>
              </a:solidFill>
              <a:latin typeface="Lato"/>
              <a:ea typeface="Lato"/>
              <a:cs typeface="Lato"/>
              <a:sym typeface="Lato"/>
            </a:endParaRPr>
          </a:p>
        </p:txBody>
      </p:sp>
      <p:pic>
        <p:nvPicPr>
          <p:cNvPr id="182" name="Google Shape;182;g24f7afccaa9_0_738"/>
          <p:cNvPicPr preferRelativeResize="0"/>
          <p:nvPr/>
        </p:nvPicPr>
        <p:blipFill rotWithShape="1">
          <a:blip r:embed="rId4">
            <a:alphaModFix/>
          </a:blip>
          <a:srcRect b="0" l="0" r="0" t="0"/>
          <a:stretch/>
        </p:blipFill>
        <p:spPr>
          <a:xfrm>
            <a:off x="394073" y="2933092"/>
            <a:ext cx="1222322" cy="1249977"/>
          </a:xfrm>
          <a:prstGeom prst="rect">
            <a:avLst/>
          </a:prstGeom>
          <a:noFill/>
          <a:ln>
            <a:noFill/>
          </a:ln>
        </p:spPr>
      </p:pic>
      <p:sp>
        <p:nvSpPr>
          <p:cNvPr id="183" name="Google Shape;183;g24f7afccaa9_0_738"/>
          <p:cNvSpPr/>
          <p:nvPr/>
        </p:nvSpPr>
        <p:spPr>
          <a:xfrm>
            <a:off x="313735" y="2892203"/>
            <a:ext cx="1403700" cy="13254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24f7afccaa9_0_738"/>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1 | Good debt vs bad debt inf</a:t>
            </a:r>
            <a:r>
              <a:rPr b="1" lang="en-GB" sz="900">
                <a:solidFill>
                  <a:schemeClr val="accent2"/>
                </a:solidFill>
                <a:latin typeface="Lato"/>
                <a:ea typeface="Lato"/>
                <a:cs typeface="Lato"/>
                <a:sym typeface="Lato"/>
              </a:rPr>
              <a:t>ormation page</a:t>
            </a:r>
            <a:endParaRPr b="1" i="0" sz="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g24f7afccaa9_0_750"/>
          <p:cNvPicPr preferRelativeResize="0"/>
          <p:nvPr/>
        </p:nvPicPr>
        <p:blipFill rotWithShape="1">
          <a:blip r:embed="rId3">
            <a:alphaModFix/>
          </a:blip>
          <a:srcRect b="22875" l="0" r="0" t="22476"/>
          <a:stretch/>
        </p:blipFill>
        <p:spPr>
          <a:xfrm>
            <a:off x="3576875" y="1895050"/>
            <a:ext cx="1990262" cy="1158900"/>
          </a:xfrm>
          <a:prstGeom prst="rect">
            <a:avLst/>
          </a:prstGeom>
          <a:noFill/>
          <a:ln>
            <a:noFill/>
          </a:ln>
        </p:spPr>
      </p:pic>
      <p:sp>
        <p:nvSpPr>
          <p:cNvPr id="190" name="Google Shape;190;g24f7afccaa9_0_750"/>
          <p:cNvSpPr txBox="1"/>
          <p:nvPr/>
        </p:nvSpPr>
        <p:spPr>
          <a:xfrm>
            <a:off x="1809900" y="1517175"/>
            <a:ext cx="5524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Is all ‘bad debt’ bad?</a:t>
            </a:r>
            <a:endParaRPr b="0" i="0" sz="3200" u="none" cap="none" strike="noStrike">
              <a:solidFill>
                <a:srgbClr val="000000"/>
              </a:solidFill>
              <a:latin typeface="Lato Black"/>
              <a:ea typeface="Lato Black"/>
              <a:cs typeface="Lato Black"/>
              <a:sym typeface="Lato Black"/>
            </a:endParaRPr>
          </a:p>
        </p:txBody>
      </p:sp>
      <p:sp>
        <p:nvSpPr>
          <p:cNvPr id="191" name="Google Shape;191;g24f7afccaa9_0_750"/>
          <p:cNvSpPr/>
          <p:nvPr/>
        </p:nvSpPr>
        <p:spPr>
          <a:xfrm>
            <a:off x="1287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Borrow money</a:t>
            </a:r>
            <a:endParaRPr>
              <a:latin typeface="Lato"/>
              <a:ea typeface="Lato"/>
              <a:cs typeface="Lato"/>
              <a:sym typeface="Lato"/>
            </a:endParaRPr>
          </a:p>
        </p:txBody>
      </p:sp>
      <p:sp>
        <p:nvSpPr>
          <p:cNvPr id="192" name="Google Shape;192;g24f7afccaa9_0_750"/>
          <p:cNvSpPr/>
          <p:nvPr/>
        </p:nvSpPr>
        <p:spPr>
          <a:xfrm>
            <a:off x="1545325"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g24f7afccaa9_0_750"/>
          <p:cNvSpPr/>
          <p:nvPr/>
        </p:nvSpPr>
        <p:spPr>
          <a:xfrm>
            <a:off x="2379500"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Buy a car</a:t>
            </a:r>
            <a:endParaRPr>
              <a:latin typeface="Lato"/>
              <a:ea typeface="Lato"/>
              <a:cs typeface="Lato"/>
              <a:sym typeface="Lato"/>
            </a:endParaRPr>
          </a:p>
        </p:txBody>
      </p:sp>
      <p:sp>
        <p:nvSpPr>
          <p:cNvPr id="194" name="Google Shape;194;g24f7afccaa9_0_750"/>
          <p:cNvSpPr/>
          <p:nvPr/>
        </p:nvSpPr>
        <p:spPr>
          <a:xfrm>
            <a:off x="3796050"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g24f7afccaa9_0_750"/>
          <p:cNvSpPr/>
          <p:nvPr/>
        </p:nvSpPr>
        <p:spPr>
          <a:xfrm>
            <a:off x="45468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Drive to work</a:t>
            </a:r>
            <a:endParaRPr>
              <a:latin typeface="Lato"/>
              <a:ea typeface="Lato"/>
              <a:cs typeface="Lato"/>
              <a:sym typeface="Lato"/>
            </a:endParaRPr>
          </a:p>
        </p:txBody>
      </p:sp>
      <p:sp>
        <p:nvSpPr>
          <p:cNvPr id="196" name="Google Shape;196;g24f7afccaa9_0_750"/>
          <p:cNvSpPr/>
          <p:nvPr/>
        </p:nvSpPr>
        <p:spPr>
          <a:xfrm>
            <a:off x="5963425" y="3904850"/>
            <a:ext cx="613500" cy="288000"/>
          </a:xfrm>
          <a:prstGeom prs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7" name="Google Shape;197;g24f7afccaa9_0_750"/>
          <p:cNvSpPr/>
          <p:nvPr/>
        </p:nvSpPr>
        <p:spPr>
          <a:xfrm>
            <a:off x="6750775" y="3469400"/>
            <a:ext cx="1325700" cy="1158900"/>
          </a:xfrm>
          <a:prstGeom prst="roundRect">
            <a:avLst>
              <a:gd fmla="val 16667" name="adj"/>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Earn money</a:t>
            </a:r>
            <a:endParaRPr>
              <a:latin typeface="Lato"/>
              <a:ea typeface="Lato"/>
              <a:cs typeface="Lato"/>
              <a:sym typeface="Lato"/>
            </a:endParaRPr>
          </a:p>
        </p:txBody>
      </p:sp>
      <p:sp>
        <p:nvSpPr>
          <p:cNvPr id="198" name="Google Shape;198;g24f7afccaa9_0_75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Good debt vs bad debt</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4f7afccaa9_0_75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04" name="Google Shape;204;g24f7afccaa9_0_75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4f7afccaa9_0_75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Now, we will:</a:t>
            </a:r>
            <a:endParaRPr b="1" i="0" sz="2000" u="none" cap="none" strike="noStrike">
              <a:solidFill>
                <a:schemeClr val="accent2"/>
              </a:solidFill>
              <a:latin typeface="Lato"/>
              <a:ea typeface="Lato"/>
              <a:cs typeface="Lato"/>
              <a:sym typeface="Lato"/>
            </a:endParaRPr>
          </a:p>
        </p:txBody>
      </p:sp>
      <p:sp>
        <p:nvSpPr>
          <p:cNvPr id="206" name="Google Shape;206;g24f7afccaa9_0_758"/>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g24f7afccaa9_0_766"/>
          <p:cNvPicPr preferRelativeResize="0"/>
          <p:nvPr/>
        </p:nvPicPr>
        <p:blipFill rotWithShape="1">
          <a:blip r:embed="rId3">
            <a:alphaModFix/>
          </a:blip>
          <a:srcRect b="0" l="0" r="0" t="0"/>
          <a:stretch/>
        </p:blipFill>
        <p:spPr>
          <a:xfrm>
            <a:off x="3619500" y="1619250"/>
            <a:ext cx="1905000" cy="1905000"/>
          </a:xfrm>
          <a:prstGeom prst="rect">
            <a:avLst/>
          </a:prstGeom>
          <a:noFill/>
          <a:ln cap="flat" cmpd="sng" w="28575">
            <a:solidFill>
              <a:schemeClr val="accent2"/>
            </a:solidFill>
            <a:prstDash val="solid"/>
            <a:round/>
            <a:headEnd len="sm" w="sm" type="none"/>
            <a:tailEnd len="sm" w="sm" type="none"/>
          </a:ln>
        </p:spPr>
      </p:pic>
      <p:sp>
        <p:nvSpPr>
          <p:cNvPr id="212" name="Google Shape;212;g24f7afccaa9_0_766"/>
          <p:cNvSpPr txBox="1"/>
          <p:nvPr>
            <p:ph type="ctrTitle"/>
          </p:nvPr>
        </p:nvSpPr>
        <p:spPr>
          <a:xfrm>
            <a:off x="706200" y="892000"/>
            <a:ext cx="77316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is interest?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g24f7afccaa9_0_772"/>
          <p:cNvGrpSpPr/>
          <p:nvPr/>
        </p:nvGrpSpPr>
        <p:grpSpPr>
          <a:xfrm>
            <a:off x="2982623" y="1903070"/>
            <a:ext cx="3178773" cy="2957206"/>
            <a:chOff x="364600" y="1488138"/>
            <a:chExt cx="3385275" cy="2881425"/>
          </a:xfrm>
        </p:grpSpPr>
        <p:sp>
          <p:nvSpPr>
            <p:cNvPr id="218" name="Google Shape;218;g24f7afccaa9_0_772"/>
            <p:cNvSpPr/>
            <p:nvPr/>
          </p:nvSpPr>
          <p:spPr>
            <a:xfrm>
              <a:off x="364600"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Customers</a:t>
              </a:r>
              <a:endParaRPr b="1" i="0" sz="1400" u="none" cap="none" strike="noStrike">
                <a:solidFill>
                  <a:srgbClr val="FFFFFF"/>
                </a:solidFill>
                <a:latin typeface="Lato"/>
                <a:ea typeface="Lato"/>
                <a:cs typeface="Lato"/>
                <a:sym typeface="Lato"/>
              </a:endParaRPr>
            </a:p>
          </p:txBody>
        </p:sp>
        <p:sp>
          <p:nvSpPr>
            <p:cNvPr id="219" name="Google Shape;219;g24f7afccaa9_0_772"/>
            <p:cNvSpPr/>
            <p:nvPr/>
          </p:nvSpPr>
          <p:spPr>
            <a:xfrm flipH="1">
              <a:off x="896375" y="1888350"/>
              <a:ext cx="2329800" cy="68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4f7afccaa9_0_772"/>
            <p:cNvSpPr/>
            <p:nvPr/>
          </p:nvSpPr>
          <p:spPr>
            <a:xfrm flipH="1" rot="10800000">
              <a:off x="895375" y="3236175"/>
              <a:ext cx="2437500" cy="74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24f7afccaa9_0_772"/>
            <p:cNvSpPr/>
            <p:nvPr/>
          </p:nvSpPr>
          <p:spPr>
            <a:xfrm>
              <a:off x="2580775"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Bank</a:t>
              </a:r>
              <a:endParaRPr b="1" i="0" sz="1400" u="none" cap="none" strike="noStrike">
                <a:solidFill>
                  <a:srgbClr val="FFFFFF"/>
                </a:solidFill>
                <a:latin typeface="Lato"/>
                <a:ea typeface="Lato"/>
                <a:cs typeface="Lato"/>
                <a:sym typeface="Lato"/>
              </a:endParaRPr>
            </a:p>
          </p:txBody>
        </p:sp>
        <p:sp>
          <p:nvSpPr>
            <p:cNvPr id="222" name="Google Shape;222;g24f7afccaa9_0_772"/>
            <p:cNvSpPr/>
            <p:nvPr/>
          </p:nvSpPr>
          <p:spPr>
            <a:xfrm>
              <a:off x="1531025" y="2389125"/>
              <a:ext cx="1060500" cy="461700"/>
            </a:xfrm>
            <a:prstGeom prst="righ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FFFFFF"/>
                  </a:solidFill>
                  <a:latin typeface="Lato"/>
                  <a:ea typeface="Lato"/>
                  <a:cs typeface="Lato"/>
                  <a:sym typeface="Lato"/>
                </a:rPr>
                <a:t>Deposits </a:t>
              </a:r>
              <a:endParaRPr b="1" i="0" sz="1300" u="none" cap="none" strike="noStrike">
                <a:solidFill>
                  <a:srgbClr val="FFFFFF"/>
                </a:solidFill>
                <a:latin typeface="Lato"/>
                <a:ea typeface="Lato"/>
                <a:cs typeface="Lato"/>
                <a:sym typeface="Lato"/>
              </a:endParaRPr>
            </a:p>
          </p:txBody>
        </p:sp>
        <p:sp>
          <p:nvSpPr>
            <p:cNvPr id="223" name="Google Shape;223;g24f7afccaa9_0_772"/>
            <p:cNvSpPr/>
            <p:nvPr/>
          </p:nvSpPr>
          <p:spPr>
            <a:xfrm>
              <a:off x="1531025" y="3102225"/>
              <a:ext cx="1060500" cy="400200"/>
            </a:xfrm>
            <a:prstGeom prst="lef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Loans</a:t>
              </a:r>
              <a:endParaRPr b="1" i="0" sz="1400" u="none" cap="none" strike="noStrike">
                <a:solidFill>
                  <a:srgbClr val="FFFFFF"/>
                </a:solidFill>
                <a:latin typeface="Lato"/>
                <a:ea typeface="Lato"/>
                <a:cs typeface="Lato"/>
                <a:sym typeface="Lato"/>
              </a:endParaRPr>
            </a:p>
          </p:txBody>
        </p:sp>
        <p:sp>
          <p:nvSpPr>
            <p:cNvPr id="224" name="Google Shape;224;g24f7afccaa9_0_772"/>
            <p:cNvSpPr txBox="1"/>
            <p:nvPr/>
          </p:nvSpPr>
          <p:spPr>
            <a:xfrm>
              <a:off x="896375" y="1488138"/>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sp>
          <p:nvSpPr>
            <p:cNvPr id="225" name="Google Shape;225;g24f7afccaa9_0_772"/>
            <p:cNvSpPr txBox="1"/>
            <p:nvPr/>
          </p:nvSpPr>
          <p:spPr>
            <a:xfrm>
              <a:off x="896375" y="3979563"/>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grpSp>
      <p:sp>
        <p:nvSpPr>
          <p:cNvPr id="226" name="Google Shape;226;g24f7afccaa9_0_772"/>
          <p:cNvSpPr txBox="1"/>
          <p:nvPr/>
        </p:nvSpPr>
        <p:spPr>
          <a:xfrm>
            <a:off x="0" y="1166475"/>
            <a:ext cx="9144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Money that is paid as a reward to savers or as a fee on borrowed money</a:t>
            </a:r>
            <a:endParaRPr b="0" i="0" sz="2200" u="none" cap="none" strike="noStrike">
              <a:solidFill>
                <a:srgbClr val="000000"/>
              </a:solidFill>
              <a:latin typeface="Lato"/>
              <a:ea typeface="Lato"/>
              <a:cs typeface="Lato"/>
              <a:sym typeface="Lato"/>
            </a:endParaRPr>
          </a:p>
        </p:txBody>
      </p:sp>
      <p:sp>
        <p:nvSpPr>
          <p:cNvPr id="227" name="Google Shape;227;g24f7afccaa9_0_772"/>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is interest?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60c82ddac2_0_6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59" name="Google Shape;59;g260c82ddac2_0_61"/>
          <p:cNvGraphicFramePr/>
          <p:nvPr/>
        </p:nvGraphicFramePr>
        <p:xfrm>
          <a:off x="871975" y="1721850"/>
          <a:ext cx="3000000" cy="3000000"/>
        </p:xfrm>
        <a:graphic>
          <a:graphicData uri="http://schemas.openxmlformats.org/drawingml/2006/table">
            <a:tbl>
              <a:tblPr>
                <a:noFill/>
                <a:tableStyleId>{513AEEDA-3FB4-4325-8176-AB23FB5B3335}</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381000">
                <a:tc>
                  <a:txBody>
                    <a:bodyPr/>
                    <a:lstStyle/>
                    <a:p>
                      <a:pPr indent="0" lvl="0" marL="0" marR="0" rtl="0" algn="ctr">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save money</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How to manage debt</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A guide to banking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4f7afccaa9_0_78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and interest rates</a:t>
            </a:r>
            <a:endParaRPr b="1" i="0" sz="2900" u="none" cap="none" strike="noStrike">
              <a:solidFill>
                <a:schemeClr val="lt1"/>
              </a:solidFill>
              <a:latin typeface="Lato"/>
              <a:ea typeface="Lato"/>
              <a:cs typeface="Lato"/>
              <a:sym typeface="Lato"/>
            </a:endParaRPr>
          </a:p>
        </p:txBody>
      </p:sp>
      <p:sp>
        <p:nvSpPr>
          <p:cNvPr id="233" name="Google Shape;233;g24f7afccaa9_0_787"/>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34" name="Google Shape;234;g24f7afccaa9_0_787"/>
          <p:cNvSpPr txBox="1"/>
          <p:nvPr/>
        </p:nvSpPr>
        <p:spPr>
          <a:xfrm>
            <a:off x="522327" y="1147668"/>
            <a:ext cx="79149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All loans will charge an interest rate, which is the </a:t>
            </a:r>
            <a:r>
              <a:rPr b="1" i="0" lang="en-GB" sz="1800" u="none" cap="none" strike="noStrike">
                <a:solidFill>
                  <a:srgbClr val="0543B3"/>
                </a:solidFill>
                <a:latin typeface="Lato"/>
                <a:ea typeface="Lato"/>
                <a:cs typeface="Lato"/>
                <a:sym typeface="Lato"/>
              </a:rPr>
              <a:t>cost of borrowing.</a:t>
            </a:r>
            <a:r>
              <a:rPr b="0" i="0" lang="en-GB" sz="1800" u="none" cap="none" strike="noStrike">
                <a:solidFill>
                  <a:srgbClr val="0543B3"/>
                </a:solidFill>
                <a:latin typeface="Lato"/>
                <a:ea typeface="Lato"/>
                <a:cs typeface="Lato"/>
                <a:sym typeface="Lato"/>
              </a:rPr>
              <a:t> It is calculated as the </a:t>
            </a:r>
            <a:r>
              <a:rPr b="1" i="0" lang="en-GB" sz="1800" u="none" cap="none" strike="noStrike">
                <a:solidFill>
                  <a:srgbClr val="0543B3"/>
                </a:solidFill>
                <a:latin typeface="Lato"/>
                <a:ea typeface="Lato"/>
                <a:cs typeface="Lato"/>
                <a:sym typeface="Lato"/>
              </a:rPr>
              <a:t>percentage paid back on every pound borrowed</a:t>
            </a:r>
            <a:r>
              <a:rPr b="0" i="0" lang="en-GB" sz="1800" u="none" cap="none" strike="noStrike">
                <a:solidFill>
                  <a:srgbClr val="0543B3"/>
                </a:solidFill>
                <a:latin typeface="Lato"/>
                <a:ea typeface="Lato"/>
                <a:cs typeface="Lato"/>
                <a:sym typeface="Lato"/>
              </a:rPr>
              <a:t>.  </a:t>
            </a:r>
            <a:endParaRPr b="0" i="0" sz="1800" u="none" cap="none" strike="noStrike">
              <a:solidFill>
                <a:schemeClr val="accent2"/>
              </a:solidFill>
              <a:latin typeface="Lato"/>
              <a:ea typeface="Lato"/>
              <a:cs typeface="Lato"/>
              <a:sym typeface="Lato"/>
            </a:endParaRPr>
          </a:p>
        </p:txBody>
      </p:sp>
      <p:pic>
        <p:nvPicPr>
          <p:cNvPr id="235" name="Google Shape;235;g24f7afccaa9_0_787"/>
          <p:cNvPicPr preferRelativeResize="0"/>
          <p:nvPr/>
        </p:nvPicPr>
        <p:blipFill rotWithShape="1">
          <a:blip r:embed="rId3">
            <a:alphaModFix/>
          </a:blip>
          <a:srcRect b="0" l="0" r="0" t="0"/>
          <a:stretch/>
        </p:blipFill>
        <p:spPr>
          <a:xfrm>
            <a:off x="233377" y="1245038"/>
            <a:ext cx="273100" cy="273100"/>
          </a:xfrm>
          <a:prstGeom prst="rect">
            <a:avLst/>
          </a:prstGeom>
          <a:noFill/>
          <a:ln>
            <a:noFill/>
          </a:ln>
        </p:spPr>
      </p:pic>
      <p:pic>
        <p:nvPicPr>
          <p:cNvPr id="236" name="Google Shape;236;g24f7afccaa9_0_787"/>
          <p:cNvPicPr preferRelativeResize="0"/>
          <p:nvPr/>
        </p:nvPicPr>
        <p:blipFill rotWithShape="1">
          <a:blip r:embed="rId3">
            <a:alphaModFix/>
          </a:blip>
          <a:srcRect b="0" l="0" r="0" t="0"/>
          <a:stretch/>
        </p:blipFill>
        <p:spPr>
          <a:xfrm>
            <a:off x="233377" y="2117230"/>
            <a:ext cx="273100" cy="273100"/>
          </a:xfrm>
          <a:prstGeom prst="rect">
            <a:avLst/>
          </a:prstGeom>
          <a:noFill/>
          <a:ln>
            <a:noFill/>
          </a:ln>
        </p:spPr>
      </p:pic>
      <p:pic>
        <p:nvPicPr>
          <p:cNvPr id="237" name="Google Shape;237;g24f7afccaa9_0_787"/>
          <p:cNvPicPr preferRelativeResize="0"/>
          <p:nvPr/>
        </p:nvPicPr>
        <p:blipFill rotWithShape="1">
          <a:blip r:embed="rId3">
            <a:alphaModFix/>
          </a:blip>
          <a:srcRect b="0" l="0" r="0" t="0"/>
          <a:stretch/>
        </p:blipFill>
        <p:spPr>
          <a:xfrm>
            <a:off x="233377" y="3284999"/>
            <a:ext cx="273100" cy="273100"/>
          </a:xfrm>
          <a:prstGeom prst="rect">
            <a:avLst/>
          </a:prstGeom>
          <a:noFill/>
          <a:ln>
            <a:noFill/>
          </a:ln>
        </p:spPr>
      </p:pic>
      <p:sp>
        <p:nvSpPr>
          <p:cNvPr id="238" name="Google Shape;238;g24f7afccaa9_0_787"/>
          <p:cNvSpPr txBox="1"/>
          <p:nvPr/>
        </p:nvSpPr>
        <p:spPr>
          <a:xfrm>
            <a:off x="582675" y="2011700"/>
            <a:ext cx="78546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Interest rates will </a:t>
            </a:r>
            <a:r>
              <a:rPr b="1" i="0" lang="en-GB" sz="1800" u="none" cap="none" strike="noStrike">
                <a:solidFill>
                  <a:schemeClr val="accent1"/>
                </a:solidFill>
                <a:latin typeface="Lato"/>
                <a:ea typeface="Lato"/>
                <a:cs typeface="Lato"/>
                <a:sym typeface="Lato"/>
              </a:rPr>
              <a:t>change depending on how the economy is doing</a:t>
            </a:r>
            <a:r>
              <a:rPr b="0" i="0" lang="en-GB" sz="1800" u="none" cap="none" strike="noStrike">
                <a:solidFill>
                  <a:schemeClr val="accent1"/>
                </a:solidFill>
                <a:latin typeface="Lato"/>
                <a:ea typeface="Lato"/>
                <a:cs typeface="Lato"/>
                <a:sym typeface="Lato"/>
              </a:rPr>
              <a:t>. People need to borrow money all the time though, regardless of the state of the economy, so it’s important they try to find the </a:t>
            </a:r>
            <a:r>
              <a:rPr b="1" i="0" lang="en-GB" sz="1800" u="none" cap="none" strike="noStrike">
                <a:solidFill>
                  <a:schemeClr val="accent1"/>
                </a:solidFill>
                <a:latin typeface="Lato"/>
                <a:ea typeface="Lato"/>
                <a:cs typeface="Lato"/>
                <a:sym typeface="Lato"/>
              </a:rPr>
              <a:t>best deal on a loan.</a:t>
            </a:r>
            <a:endParaRPr b="0" i="0" sz="1400" u="none" cap="none" strike="noStrike">
              <a:solidFill>
                <a:srgbClr val="000000"/>
              </a:solidFill>
              <a:latin typeface="Arial"/>
              <a:ea typeface="Arial"/>
              <a:cs typeface="Arial"/>
              <a:sym typeface="Arial"/>
            </a:endParaRPr>
          </a:p>
        </p:txBody>
      </p:sp>
      <p:sp>
        <p:nvSpPr>
          <p:cNvPr id="239" name="Google Shape;239;g24f7afccaa9_0_787"/>
          <p:cNvSpPr txBox="1"/>
          <p:nvPr/>
        </p:nvSpPr>
        <p:spPr>
          <a:xfrm>
            <a:off x="522325" y="3194325"/>
            <a:ext cx="7622400" cy="14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Interest rates on borrowing are often known as </a:t>
            </a:r>
            <a:r>
              <a:rPr b="1" i="0" lang="en-GB" sz="1800" u="none" cap="none" strike="noStrike">
                <a:solidFill>
                  <a:schemeClr val="accent1"/>
                </a:solidFill>
                <a:latin typeface="Lato"/>
                <a:ea typeface="Lato"/>
                <a:cs typeface="Lato"/>
                <a:sym typeface="Lato"/>
              </a:rPr>
              <a:t>APR (annual percentage rate)</a:t>
            </a:r>
            <a:r>
              <a:rPr b="0" i="0" lang="en-GB" sz="1800" u="none" cap="none" strike="noStrike">
                <a:solidFill>
                  <a:schemeClr val="accent1"/>
                </a:solidFill>
                <a:latin typeface="Lato"/>
                <a:ea typeface="Lato"/>
                <a:cs typeface="Lato"/>
                <a:sym typeface="Lato"/>
              </a:rPr>
              <a:t>. Importantly, how much someone will have to pay back on the amount borrowed will depend on the</a:t>
            </a:r>
            <a:r>
              <a:rPr b="1" i="0" lang="en-GB" sz="1800" u="none" cap="none" strike="noStrike">
                <a:solidFill>
                  <a:schemeClr val="accent1"/>
                </a:solidFill>
                <a:latin typeface="Lato"/>
                <a:ea typeface="Lato"/>
                <a:cs typeface="Lato"/>
                <a:sym typeface="Lato"/>
              </a:rPr>
              <a:t> </a:t>
            </a:r>
            <a:r>
              <a:rPr b="1" i="0" lang="en-GB" sz="1800" u="none" cap="none" strike="noStrike">
                <a:solidFill>
                  <a:schemeClr val="accent2"/>
                </a:solidFill>
                <a:latin typeface="Lato"/>
                <a:ea typeface="Lato"/>
                <a:cs typeface="Lato"/>
                <a:sym typeface="Lato"/>
              </a:rPr>
              <a:t>APR</a:t>
            </a:r>
            <a:r>
              <a:rPr b="0" i="0" lang="en-GB" sz="1800" u="none" cap="none" strike="noStrike">
                <a:solidFill>
                  <a:schemeClr val="accent1"/>
                </a:solidFill>
                <a:latin typeface="Lato"/>
                <a:ea typeface="Lato"/>
                <a:cs typeface="Lato"/>
                <a:sym typeface="Lato"/>
              </a:rPr>
              <a:t> and </a:t>
            </a:r>
            <a:r>
              <a:rPr b="1" i="0" lang="en-GB" sz="1800" u="none" cap="none" strike="noStrike">
                <a:solidFill>
                  <a:schemeClr val="accent2"/>
                </a:solidFill>
                <a:latin typeface="Lato"/>
                <a:ea typeface="Lato"/>
                <a:cs typeface="Lato"/>
                <a:sym typeface="Lato"/>
              </a:rPr>
              <a:t>how long it will take to pay back the money</a:t>
            </a:r>
            <a:r>
              <a:rPr b="0" i="0" lang="en-GB" sz="1800" u="none" cap="none" strike="noStrike">
                <a:solidFill>
                  <a:schemeClr val="accent2"/>
                </a:solidFill>
                <a:latin typeface="Lato"/>
                <a:ea typeface="Lato"/>
                <a:cs typeface="Lato"/>
                <a:sym typeface="Lato"/>
              </a:rPr>
              <a:t> (loan period).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4f7afccaa9_0_797"/>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APR (annual percentage rate)</a:t>
            </a:r>
            <a:endParaRPr b="1" i="0" sz="2900" u="none" cap="none" strike="noStrike">
              <a:solidFill>
                <a:schemeClr val="lt1"/>
              </a:solidFill>
              <a:latin typeface="Lato"/>
              <a:ea typeface="Lato"/>
              <a:cs typeface="Lato"/>
              <a:sym typeface="Lato"/>
            </a:endParaRPr>
          </a:p>
        </p:txBody>
      </p:sp>
      <p:sp>
        <p:nvSpPr>
          <p:cNvPr id="245" name="Google Shape;245;g24f7afccaa9_0_797"/>
          <p:cNvSpPr txBox="1"/>
          <p:nvPr/>
        </p:nvSpPr>
        <p:spPr>
          <a:xfrm>
            <a:off x="613925" y="1415025"/>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The APR is the cost of a loan (how much was borrowed plus the interest and any  fees) per year.</a:t>
            </a:r>
            <a:endParaRPr b="1"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The higher the APR, the more expensive it is to borrow.</a:t>
            </a:r>
            <a:endParaRPr b="1" i="0" sz="1800" u="none" cap="none" strike="noStrike">
              <a:solidFill>
                <a:schemeClr val="dk1"/>
              </a:solidFill>
              <a:latin typeface="Lato"/>
              <a:ea typeface="Lato"/>
              <a:cs typeface="Lato"/>
              <a:sym typeface="Lato"/>
            </a:endParaRPr>
          </a:p>
        </p:txBody>
      </p:sp>
      <p:sp>
        <p:nvSpPr>
          <p:cNvPr id="246" name="Google Shape;246;g24f7afccaa9_0_797"/>
          <p:cNvSpPr txBox="1"/>
          <p:nvPr/>
        </p:nvSpPr>
        <p:spPr>
          <a:xfrm>
            <a:off x="613925" y="2558025"/>
            <a:ext cx="6004500" cy="1754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Example: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If Neeta borrows </a:t>
            </a:r>
            <a:r>
              <a:rPr b="1" i="0" lang="en-GB" sz="2400" u="none" cap="none" strike="noStrike">
                <a:solidFill>
                  <a:schemeClr val="accent1"/>
                </a:solidFill>
                <a:latin typeface="Lato"/>
                <a:ea typeface="Lato"/>
                <a:cs typeface="Lato"/>
                <a:sym typeface="Lato"/>
              </a:rPr>
              <a:t>£1,000 </a:t>
            </a:r>
            <a:r>
              <a:rPr b="1" i="0" lang="en-GB" sz="1800" u="none" cap="none" strike="noStrike">
                <a:solidFill>
                  <a:schemeClr val="accent1"/>
                </a:solidFill>
                <a:latin typeface="Lato"/>
                <a:ea typeface="Lato"/>
                <a:cs typeface="Lato"/>
                <a:sym typeface="Lato"/>
              </a:rPr>
              <a:t>from the bank with 33% APR and paid this back over one year, she’d be borrowing </a:t>
            </a:r>
            <a:r>
              <a:rPr b="1" i="0" lang="en-GB" sz="2400" u="none" cap="none" strike="noStrike">
                <a:solidFill>
                  <a:schemeClr val="accent1"/>
                </a:solidFill>
                <a:latin typeface="Lato"/>
                <a:ea typeface="Lato"/>
                <a:cs typeface="Lato"/>
                <a:sym typeface="Lato"/>
              </a:rPr>
              <a:t>£1,330</a:t>
            </a:r>
            <a:r>
              <a:rPr b="1" i="0" lang="en-GB" sz="1800" u="none" cap="none" strike="noStrike">
                <a:solidFill>
                  <a:schemeClr val="accent1"/>
                </a:solidFill>
                <a:latin typeface="Lato"/>
                <a:ea typeface="Lato"/>
                <a:cs typeface="Lato"/>
                <a:sym typeface="Lato"/>
              </a:rPr>
              <a:t> in total which she’d have to pay back.</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This includes £1,000 loan + £330 interest </a:t>
            </a:r>
            <a:endParaRPr b="1" i="0" sz="1800" u="none" cap="none" strike="noStrike">
              <a:solidFill>
                <a:schemeClr val="accent1"/>
              </a:solidFill>
              <a:latin typeface="Lato"/>
              <a:ea typeface="Lato"/>
              <a:cs typeface="Lato"/>
              <a:sym typeface="Lato"/>
            </a:endParaRPr>
          </a:p>
        </p:txBody>
      </p:sp>
      <p:pic>
        <p:nvPicPr>
          <p:cNvPr id="247" name="Google Shape;247;g24f7afccaa9_0_797"/>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4f7afccaa9_0_805"/>
          <p:cNvSpPr txBox="1"/>
          <p:nvPr>
            <p:ph type="ctrTitle"/>
          </p:nvPr>
        </p:nvSpPr>
        <p:spPr>
          <a:xfrm>
            <a:off x="360375" y="2287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Questions to ask</a:t>
            </a:r>
            <a:endParaRPr b="1" i="0" sz="2900" u="none" cap="none" strike="noStrike">
              <a:solidFill>
                <a:schemeClr val="lt1"/>
              </a:solidFill>
              <a:latin typeface="Lato"/>
              <a:ea typeface="Lato"/>
              <a:cs typeface="Lato"/>
              <a:sym typeface="Lato"/>
            </a:endParaRPr>
          </a:p>
        </p:txBody>
      </p:sp>
      <p:sp>
        <p:nvSpPr>
          <p:cNvPr id="253" name="Google Shape;253;g24f7afccaa9_0_805"/>
          <p:cNvSpPr txBox="1"/>
          <p:nvPr/>
        </p:nvSpPr>
        <p:spPr>
          <a:xfrm>
            <a:off x="2712400" y="258297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Lato"/>
                <a:ea typeface="Lato"/>
                <a:cs typeface="Lato"/>
                <a:sym typeface="Lato"/>
              </a:rPr>
              <a:t>Do you really need to borrow the money?</a:t>
            </a:r>
            <a:endParaRPr b="1" i="0" sz="1500" u="none" cap="none" strike="noStrike">
              <a:solidFill>
                <a:schemeClr val="dk1"/>
              </a:solidFill>
              <a:latin typeface="Lato"/>
              <a:ea typeface="Lato"/>
              <a:cs typeface="Lato"/>
              <a:sym typeface="Lato"/>
            </a:endParaRPr>
          </a:p>
        </p:txBody>
      </p:sp>
      <p:sp>
        <p:nvSpPr>
          <p:cNvPr id="254" name="Google Shape;254;g24f7afccaa9_0_805"/>
          <p:cNvSpPr txBox="1"/>
          <p:nvPr/>
        </p:nvSpPr>
        <p:spPr>
          <a:xfrm>
            <a:off x="554713" y="1174425"/>
            <a:ext cx="7767900" cy="9789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2400"/>
              <a:buFont typeface="Arial"/>
              <a:buNone/>
            </a:pPr>
            <a:r>
              <a:rPr b="0" i="0" lang="en-GB" sz="2400" u="none" cap="none" strike="noStrike">
                <a:solidFill>
                  <a:schemeClr val="accent2"/>
                </a:solidFill>
                <a:latin typeface="Lato"/>
                <a:ea typeface="Lato"/>
                <a:cs typeface="Lato"/>
                <a:sym typeface="Lato"/>
              </a:rPr>
              <a:t>In pairs, think of 4 questions you would advise someone to ask before borrowing money</a:t>
            </a:r>
            <a:endParaRPr b="1" i="0" sz="2400" u="none" cap="none" strike="noStrike">
              <a:solidFill>
                <a:schemeClr val="accent2"/>
              </a:solidFill>
              <a:latin typeface="Lato"/>
              <a:ea typeface="Lato"/>
              <a:cs typeface="Lato"/>
              <a:sym typeface="Lato"/>
            </a:endParaRPr>
          </a:p>
        </p:txBody>
      </p:sp>
      <p:sp>
        <p:nvSpPr>
          <p:cNvPr id="255" name="Google Shape;255;g24f7afccaa9_0_805"/>
          <p:cNvSpPr txBox="1"/>
          <p:nvPr/>
        </p:nvSpPr>
        <p:spPr>
          <a:xfrm>
            <a:off x="5410925" y="2582971"/>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Lato"/>
                <a:ea typeface="Lato"/>
                <a:cs typeface="Lato"/>
                <a:sym typeface="Lato"/>
              </a:rPr>
              <a:t>Will you be able to pay the money back? If so, how long will it take?</a:t>
            </a:r>
            <a:endParaRPr b="1" i="0" sz="1500" u="none" cap="none" strike="noStrike">
              <a:solidFill>
                <a:schemeClr val="dk1"/>
              </a:solidFill>
              <a:latin typeface="Lato"/>
              <a:ea typeface="Lato"/>
              <a:cs typeface="Lato"/>
              <a:sym typeface="Lato"/>
            </a:endParaRPr>
          </a:p>
        </p:txBody>
      </p:sp>
      <p:sp>
        <p:nvSpPr>
          <p:cNvPr id="256" name="Google Shape;256;g24f7afccaa9_0_805"/>
          <p:cNvSpPr txBox="1"/>
          <p:nvPr/>
        </p:nvSpPr>
        <p:spPr>
          <a:xfrm>
            <a:off x="2712400" y="3701246"/>
            <a:ext cx="2329800" cy="9234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Lato"/>
                <a:ea typeface="Lato"/>
                <a:cs typeface="Lato"/>
                <a:sym typeface="Lato"/>
              </a:rPr>
              <a:t>Have you considered the interest rates (APR) and how long it takes to pay back the money?</a:t>
            </a:r>
            <a:endParaRPr b="1" i="0" sz="1500" u="none" cap="none" strike="noStrike">
              <a:solidFill>
                <a:schemeClr val="dk1"/>
              </a:solidFill>
              <a:latin typeface="Lato"/>
              <a:ea typeface="Lato"/>
              <a:cs typeface="Lato"/>
              <a:sym typeface="Lato"/>
            </a:endParaRPr>
          </a:p>
        </p:txBody>
      </p:sp>
      <p:sp>
        <p:nvSpPr>
          <p:cNvPr id="257" name="Google Shape;257;g24f7afccaa9_0_805"/>
          <p:cNvSpPr txBox="1"/>
          <p:nvPr/>
        </p:nvSpPr>
        <p:spPr>
          <a:xfrm>
            <a:off x="5410930" y="3701245"/>
            <a:ext cx="2329800" cy="8772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Lato"/>
                <a:ea typeface="Lato"/>
                <a:cs typeface="Lato"/>
                <a:sym typeface="Lato"/>
              </a:rPr>
              <a:t>Are there any alternative borrowing options?</a:t>
            </a:r>
            <a:endParaRPr b="1" i="0" sz="15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Lato"/>
              <a:ea typeface="Lato"/>
              <a:cs typeface="Lato"/>
              <a:sym typeface="Lato"/>
            </a:endParaRPr>
          </a:p>
        </p:txBody>
      </p:sp>
      <p:pic>
        <p:nvPicPr>
          <p:cNvPr id="258" name="Google Shape;258;g24f7afccaa9_0_805"/>
          <p:cNvPicPr preferRelativeResize="0"/>
          <p:nvPr/>
        </p:nvPicPr>
        <p:blipFill>
          <a:blip r:embed="rId3">
            <a:alphaModFix/>
          </a:blip>
          <a:stretch>
            <a:fillRect/>
          </a:stretch>
        </p:blipFill>
        <p:spPr>
          <a:xfrm>
            <a:off x="371654" y="2450955"/>
            <a:ext cx="456405" cy="486928"/>
          </a:xfrm>
          <a:prstGeom prst="rect">
            <a:avLst/>
          </a:prstGeom>
          <a:noFill/>
          <a:ln>
            <a:noFill/>
          </a:ln>
        </p:spPr>
      </p:pic>
      <p:pic>
        <p:nvPicPr>
          <p:cNvPr id="259" name="Google Shape;259;g24f7afccaa9_0_805"/>
          <p:cNvPicPr preferRelativeResize="0"/>
          <p:nvPr/>
        </p:nvPicPr>
        <p:blipFill rotWithShape="1">
          <a:blip r:embed="rId4">
            <a:alphaModFix/>
          </a:blip>
          <a:srcRect b="0" l="0" r="0" t="0"/>
          <a:stretch/>
        </p:blipFill>
        <p:spPr>
          <a:xfrm>
            <a:off x="1281291" y="3075942"/>
            <a:ext cx="705065" cy="919168"/>
          </a:xfrm>
          <a:prstGeom prst="rect">
            <a:avLst/>
          </a:prstGeom>
          <a:noFill/>
          <a:ln>
            <a:noFill/>
          </a:ln>
        </p:spPr>
      </p:pic>
      <p:pic>
        <p:nvPicPr>
          <p:cNvPr id="260" name="Google Shape;260;g24f7afccaa9_0_805"/>
          <p:cNvPicPr preferRelativeResize="0"/>
          <p:nvPr/>
        </p:nvPicPr>
        <p:blipFill rotWithShape="1">
          <a:blip r:embed="rId5">
            <a:alphaModFix/>
          </a:blip>
          <a:srcRect b="0" l="0" r="0" t="0"/>
          <a:stretch/>
        </p:blipFill>
        <p:spPr>
          <a:xfrm>
            <a:off x="282038" y="4032869"/>
            <a:ext cx="715211" cy="759356"/>
          </a:xfrm>
          <a:prstGeom prst="rect">
            <a:avLst/>
          </a:prstGeom>
          <a:noFill/>
          <a:ln>
            <a:noFill/>
          </a:ln>
        </p:spPr>
      </p:pic>
      <p:pic>
        <p:nvPicPr>
          <p:cNvPr id="261" name="Google Shape;261;g24f7afccaa9_0_805"/>
          <p:cNvPicPr preferRelativeResize="0"/>
          <p:nvPr/>
        </p:nvPicPr>
        <p:blipFill rotWithShape="1">
          <a:blip r:embed="rId6">
            <a:alphaModFix/>
          </a:blip>
          <a:srcRect b="0" l="0" r="0" t="0"/>
          <a:stretch/>
        </p:blipFill>
        <p:spPr>
          <a:xfrm>
            <a:off x="282037" y="3105700"/>
            <a:ext cx="715211" cy="759355"/>
          </a:xfrm>
          <a:prstGeom prst="rect">
            <a:avLst/>
          </a:prstGeom>
          <a:noFill/>
          <a:ln>
            <a:noFill/>
          </a:ln>
        </p:spPr>
      </p:pic>
      <p:pic>
        <p:nvPicPr>
          <p:cNvPr id="262" name="Google Shape;262;g24f7afccaa9_0_805"/>
          <p:cNvPicPr preferRelativeResize="0"/>
          <p:nvPr/>
        </p:nvPicPr>
        <p:blipFill rotWithShape="1">
          <a:blip r:embed="rId7">
            <a:alphaModFix/>
          </a:blip>
          <a:srcRect b="0" l="0" r="0" t="0"/>
          <a:stretch/>
        </p:blipFill>
        <p:spPr>
          <a:xfrm>
            <a:off x="1276219" y="2275123"/>
            <a:ext cx="715212" cy="763042"/>
          </a:xfrm>
          <a:prstGeom prst="rect">
            <a:avLst/>
          </a:prstGeom>
          <a:noFill/>
          <a:ln>
            <a:noFill/>
          </a:ln>
        </p:spPr>
      </p:pic>
      <p:pic>
        <p:nvPicPr>
          <p:cNvPr id="263" name="Google Shape;263;g24f7afccaa9_0_805"/>
          <p:cNvPicPr preferRelativeResize="0"/>
          <p:nvPr/>
        </p:nvPicPr>
        <p:blipFill rotWithShape="1">
          <a:blip r:embed="rId8">
            <a:alphaModFix/>
          </a:blip>
          <a:srcRect b="0" l="0" r="0" t="0"/>
          <a:stretch/>
        </p:blipFill>
        <p:spPr>
          <a:xfrm>
            <a:off x="1276227" y="4032870"/>
            <a:ext cx="715211" cy="7593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4f7afccaa9_0_815"/>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sp>
        <p:nvSpPr>
          <p:cNvPr id="269" name="Google Shape;269;g24f7afccaa9_0_815"/>
          <p:cNvSpPr txBox="1"/>
          <p:nvPr/>
        </p:nvSpPr>
        <p:spPr>
          <a:xfrm>
            <a:off x="375400" y="1386850"/>
            <a:ext cx="4722000" cy="912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2200"/>
              <a:buFont typeface="Arial"/>
              <a:buNone/>
            </a:pPr>
            <a:r>
              <a:rPr b="1" i="0" lang="en-GB" sz="2200" u="none" cap="none" strike="noStrike">
                <a:solidFill>
                  <a:schemeClr val="accent2"/>
                </a:solidFill>
                <a:latin typeface="Lato"/>
                <a:ea typeface="Lato"/>
                <a:cs typeface="Lato"/>
                <a:sym typeface="Lato"/>
              </a:rPr>
              <a:t>If someone needs to borrow money, what options do they have?</a:t>
            </a:r>
            <a:endParaRPr b="1" i="0" sz="2200" u="none" cap="none" strike="noStrike">
              <a:solidFill>
                <a:schemeClr val="accent2"/>
              </a:solidFill>
              <a:latin typeface="Lato"/>
              <a:ea typeface="Lato"/>
              <a:cs typeface="Lato"/>
              <a:sym typeface="Lato"/>
            </a:endParaRPr>
          </a:p>
        </p:txBody>
      </p:sp>
      <p:pic>
        <p:nvPicPr>
          <p:cNvPr descr="C:\Users\Mieka\AppData\Local\Microsoft\Windows\INetCache\IE\5NDOHVN4\72547-thinking-photography-question-mark-man-stock[1].png" id="270" name="Google Shape;270;g24f7afccaa9_0_815"/>
          <p:cNvPicPr preferRelativeResize="0"/>
          <p:nvPr/>
        </p:nvPicPr>
        <p:blipFill rotWithShape="1">
          <a:blip r:embed="rId3">
            <a:alphaModFix/>
          </a:blip>
          <a:srcRect b="0" l="0" r="0" t="0"/>
          <a:stretch/>
        </p:blipFill>
        <p:spPr>
          <a:xfrm>
            <a:off x="5474193" y="1626093"/>
            <a:ext cx="3669806" cy="3669806"/>
          </a:xfrm>
          <a:prstGeom prst="rect">
            <a:avLst/>
          </a:prstGeom>
          <a:noFill/>
          <a:ln>
            <a:noFill/>
          </a:ln>
        </p:spPr>
      </p:pic>
      <p:sp>
        <p:nvSpPr>
          <p:cNvPr id="271" name="Google Shape;271;g24f7afccaa9_0_815"/>
          <p:cNvSpPr txBox="1"/>
          <p:nvPr/>
        </p:nvSpPr>
        <p:spPr>
          <a:xfrm>
            <a:off x="0" y="484355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2  | Borrowing options</a:t>
            </a:r>
            <a:endParaRPr b="1" i="0" sz="900" u="none" cap="none" strike="noStrike">
              <a:solidFill>
                <a:schemeClr val="accent2"/>
              </a:solidFill>
              <a:latin typeface="Lato"/>
              <a:ea typeface="Lato"/>
              <a:cs typeface="Lato"/>
              <a:sym typeface="Lato"/>
            </a:endParaRPr>
          </a:p>
        </p:txBody>
      </p:sp>
      <p:graphicFrame>
        <p:nvGraphicFramePr>
          <p:cNvPr id="272" name="Google Shape;272;g24f7afccaa9_0_815"/>
          <p:cNvGraphicFramePr/>
          <p:nvPr/>
        </p:nvGraphicFramePr>
        <p:xfrm>
          <a:off x="537925" y="2487963"/>
          <a:ext cx="3000000" cy="3000000"/>
        </p:xfrm>
        <a:graphic>
          <a:graphicData uri="http://schemas.openxmlformats.org/drawingml/2006/table">
            <a:tbl>
              <a:tblPr>
                <a:noFill/>
                <a:tableStyleId>{29822825-865C-4DA2-8414-5B1012362A02}</a:tableStyleId>
              </a:tblPr>
              <a:tblGrid>
                <a:gridCol w="1733625"/>
                <a:gridCol w="1733625"/>
                <a:gridCol w="1733625"/>
              </a:tblGrid>
              <a:tr h="381000">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Overdraft</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Credit Card</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Friends &amp; Family</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r>
              <a:tr h="381000">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Payday Loans</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Personal Bank Loans</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GB" sz="1800">
                          <a:solidFill>
                            <a:schemeClr val="dk1"/>
                          </a:solidFill>
                          <a:latin typeface="Lato"/>
                          <a:ea typeface="Lato"/>
                          <a:cs typeface="Lato"/>
                          <a:sym typeface="Lato"/>
                        </a:rPr>
                        <a:t>Buy Now Pay Later</a:t>
                      </a:r>
                      <a:endParaRPr b="1" sz="1800">
                        <a:solidFill>
                          <a:schemeClr val="dk1"/>
                        </a:solidFill>
                        <a:latin typeface="Lato"/>
                        <a:ea typeface="Lato"/>
                        <a:cs typeface="Lato"/>
                        <a:sym typeface="Lato"/>
                      </a:endParaRPr>
                    </a:p>
                  </a:txBody>
                  <a:tcPr marT="91425" marB="91425" marR="91425" marL="91425" anchor="ctr">
                    <a:lnL cap="flat" cmpd="sng" w="38100">
                      <a:solidFill>
                        <a:schemeClr val="accent2"/>
                      </a:solidFill>
                      <a:prstDash val="solid"/>
                      <a:round/>
                      <a:headEnd len="sm" w="sm" type="none"/>
                      <a:tailEnd len="sm" w="sm" type="none"/>
                    </a:lnL>
                    <a:lnR cap="flat" cmpd="sng" w="38100">
                      <a:solidFill>
                        <a:schemeClr val="accent2"/>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38100">
                      <a:solidFill>
                        <a:schemeClr val="accent2"/>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aphicFrame>
        <p:nvGraphicFramePr>
          <p:cNvPr id="277" name="Google Shape;277;g24f7afccaa9_0_823"/>
          <p:cNvGraphicFramePr/>
          <p:nvPr/>
        </p:nvGraphicFramePr>
        <p:xfrm>
          <a:off x="122175" y="1101600"/>
          <a:ext cx="3000000" cy="3000000"/>
        </p:xfrm>
        <a:graphic>
          <a:graphicData uri="http://schemas.openxmlformats.org/drawingml/2006/table">
            <a:tbl>
              <a:tblPr>
                <a:noFill/>
                <a:tableStyleId>{513AEEDA-3FB4-4325-8176-AB23FB5B3335}</a:tableStyleId>
              </a:tblPr>
              <a:tblGrid>
                <a:gridCol w="2793500"/>
              </a:tblGrid>
              <a:tr h="43675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dk1"/>
                          </a:solidFill>
                          <a:latin typeface="Lato"/>
                          <a:ea typeface="Lato"/>
                          <a:cs typeface="Lato"/>
                          <a:sym typeface="Lato"/>
                        </a:rPr>
                        <a:t>Overdraft </a:t>
                      </a:r>
                      <a:endParaRPr b="1" sz="1800" u="none" cap="none" strike="noStrike">
                        <a:solidFill>
                          <a:schemeClr val="dk1"/>
                        </a:solidFill>
                        <a:latin typeface="Lato"/>
                        <a:ea typeface="Lato"/>
                        <a:cs typeface="Lato"/>
                        <a:sym typeface="Lato"/>
                      </a:endParaRPr>
                    </a:p>
                  </a:txBody>
                  <a:tcPr marT="91425" marB="91425" marR="91425" marL="91425">
                    <a:solidFill>
                      <a:schemeClr val="accent2"/>
                    </a:solidFill>
                  </a:tcPr>
                </a:tc>
              </a:tr>
              <a:tr h="2444450">
                <a:tc>
                  <a:txBody>
                    <a:bodyPr/>
                    <a:lstStyle/>
                    <a:p>
                      <a:pPr indent="0" lvl="0" marL="0" rtl="0" algn="l">
                        <a:spcBef>
                          <a:spcPts val="0"/>
                        </a:spcBef>
                        <a:spcAft>
                          <a:spcPts val="0"/>
                        </a:spcAft>
                        <a:buNone/>
                      </a:pPr>
                      <a:r>
                        <a:rPr lang="en-GB">
                          <a:solidFill>
                            <a:schemeClr val="dk1"/>
                          </a:solidFill>
                          <a:latin typeface="Lato"/>
                          <a:ea typeface="Lato"/>
                          <a:cs typeface="Lato"/>
                          <a:sym typeface="Lato"/>
                        </a:rPr>
                        <a:t>An overdraft happens when there’s </a:t>
                      </a:r>
                      <a:r>
                        <a:rPr b="1" lang="en-GB">
                          <a:solidFill>
                            <a:schemeClr val="dk1"/>
                          </a:solidFill>
                          <a:latin typeface="Lato"/>
                          <a:ea typeface="Lato"/>
                          <a:cs typeface="Lato"/>
                          <a:sym typeface="Lato"/>
                        </a:rPr>
                        <a:t>not enough money</a:t>
                      </a:r>
                      <a:r>
                        <a:rPr lang="en-GB">
                          <a:solidFill>
                            <a:schemeClr val="dk1"/>
                          </a:solidFill>
                          <a:latin typeface="Lato"/>
                          <a:ea typeface="Lato"/>
                          <a:cs typeface="Lato"/>
                          <a:sym typeface="Lato"/>
                        </a:rPr>
                        <a:t> in an account to complete a transaction, but the bank </a:t>
                      </a:r>
                      <a:r>
                        <a:rPr b="1" lang="en-GB">
                          <a:solidFill>
                            <a:schemeClr val="dk1"/>
                          </a:solidFill>
                          <a:latin typeface="Lato"/>
                          <a:ea typeface="Lato"/>
                          <a:cs typeface="Lato"/>
                          <a:sym typeface="Lato"/>
                        </a:rPr>
                        <a:t>permits it to go through anyway</a:t>
                      </a:r>
                      <a:r>
                        <a:rPr lang="en-GB">
                          <a:solidFill>
                            <a:schemeClr val="dk1"/>
                          </a:solidFill>
                          <a:latin typeface="Lato"/>
                          <a:ea typeface="Lato"/>
                          <a:cs typeface="Lato"/>
                          <a:sym typeface="Lato"/>
                        </a:rPr>
                        <a:t>. It’s basically a short-term loan from the bank that kicks in when the </a:t>
                      </a:r>
                      <a:r>
                        <a:rPr b="1" lang="en-GB">
                          <a:solidFill>
                            <a:schemeClr val="dk1"/>
                          </a:solidFill>
                          <a:latin typeface="Lato"/>
                          <a:ea typeface="Lato"/>
                          <a:cs typeface="Lato"/>
                          <a:sym typeface="Lato"/>
                        </a:rPr>
                        <a:t>account balance drops to zero</a:t>
                      </a:r>
                      <a:r>
                        <a:rPr lang="en-GB">
                          <a:solidFill>
                            <a:schemeClr val="dk1"/>
                          </a:solidFill>
                          <a:latin typeface="Lato"/>
                          <a:ea typeface="Lato"/>
                          <a:cs typeface="Lato"/>
                          <a:sym typeface="Lato"/>
                        </a:rPr>
                        <a:t>.</a:t>
                      </a:r>
                      <a:endParaRPr sz="1500" u="none" cap="none" strike="noStrike">
                        <a:solidFill>
                          <a:schemeClr val="dk1"/>
                        </a:solidFill>
                        <a:highlight>
                          <a:srgbClr val="FFFFFF"/>
                        </a:highlight>
                        <a:latin typeface="Lato"/>
                        <a:ea typeface="Lato"/>
                        <a:cs typeface="Lato"/>
                        <a:sym typeface="Lato"/>
                      </a:endParaRPr>
                    </a:p>
                  </a:txBody>
                  <a:tcPr marT="91425" marB="91425" marR="91425" marL="91425" anchor="ctr"/>
                </a:tc>
              </a:tr>
            </a:tbl>
          </a:graphicData>
        </a:graphic>
      </p:graphicFrame>
      <p:graphicFrame>
        <p:nvGraphicFramePr>
          <p:cNvPr id="278" name="Google Shape;278;g24f7afccaa9_0_823"/>
          <p:cNvGraphicFramePr/>
          <p:nvPr/>
        </p:nvGraphicFramePr>
        <p:xfrm>
          <a:off x="3056975" y="1101600"/>
          <a:ext cx="3000000" cy="3000000"/>
        </p:xfrm>
        <a:graphic>
          <a:graphicData uri="http://schemas.openxmlformats.org/drawingml/2006/table">
            <a:tbl>
              <a:tblPr>
                <a:noFill/>
                <a:tableStyleId>{513AEEDA-3FB4-4325-8176-AB23FB5B3335}</a:tableStyleId>
              </a:tblPr>
              <a:tblGrid>
                <a:gridCol w="2846575"/>
              </a:tblGrid>
              <a:tr h="4596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dk1"/>
                          </a:solidFill>
                          <a:latin typeface="Lato"/>
                          <a:ea typeface="Lato"/>
                          <a:cs typeface="Lato"/>
                          <a:sym typeface="Lato"/>
                        </a:rPr>
                        <a:t>Credit card</a:t>
                      </a:r>
                      <a:endParaRPr b="1" sz="1800" u="none" cap="none" strike="noStrike">
                        <a:solidFill>
                          <a:schemeClr val="dk1"/>
                        </a:solidFill>
                        <a:latin typeface="Lato"/>
                        <a:ea typeface="Lato"/>
                        <a:cs typeface="Lato"/>
                        <a:sym typeface="Lato"/>
                      </a:endParaRPr>
                    </a:p>
                  </a:txBody>
                  <a:tcPr marT="91425" marB="91425" marR="91425" marL="91425">
                    <a:solidFill>
                      <a:schemeClr val="accent2"/>
                    </a:solidFill>
                  </a:tcPr>
                </a:tc>
              </a:tr>
              <a:tr h="243687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dk1"/>
                          </a:solidFill>
                          <a:highlight>
                            <a:srgbClr val="FFFFFF"/>
                          </a:highlight>
                          <a:latin typeface="Lato"/>
                          <a:ea typeface="Lato"/>
                          <a:cs typeface="Lato"/>
                          <a:sym typeface="Lato"/>
                        </a:rPr>
                        <a:t>The </a:t>
                      </a:r>
                      <a:r>
                        <a:rPr b="1" lang="en-GB" sz="1300" u="none" cap="none" strike="noStrike">
                          <a:solidFill>
                            <a:schemeClr val="dk1"/>
                          </a:solidFill>
                          <a:highlight>
                            <a:srgbClr val="FFFFFF"/>
                          </a:highlight>
                          <a:latin typeface="Lato"/>
                          <a:ea typeface="Lato"/>
                          <a:cs typeface="Lato"/>
                          <a:sym typeface="Lato"/>
                        </a:rPr>
                        <a:t>credit card company pays the shop/business</a:t>
                      </a:r>
                      <a:r>
                        <a:rPr lang="en-GB" sz="1300" u="none" cap="none" strike="noStrike">
                          <a:solidFill>
                            <a:schemeClr val="dk1"/>
                          </a:solidFill>
                          <a:highlight>
                            <a:srgbClr val="FFFFFF"/>
                          </a:highlight>
                          <a:latin typeface="Lato"/>
                          <a:ea typeface="Lato"/>
                          <a:cs typeface="Lato"/>
                          <a:sym typeface="Lato"/>
                        </a:rPr>
                        <a:t> </a:t>
                      </a:r>
                      <a:r>
                        <a:rPr b="1" lang="en-GB" sz="1300" u="none" cap="none" strike="noStrike">
                          <a:solidFill>
                            <a:schemeClr val="dk1"/>
                          </a:solidFill>
                          <a:highlight>
                            <a:srgbClr val="FFFFFF"/>
                          </a:highlight>
                          <a:latin typeface="Lato"/>
                          <a:ea typeface="Lato"/>
                          <a:cs typeface="Lato"/>
                          <a:sym typeface="Lato"/>
                        </a:rPr>
                        <a:t>and then sends the bill to the credit card owner </a:t>
                      </a:r>
                      <a:r>
                        <a:rPr lang="en-GB" sz="1300" u="none" cap="none" strike="noStrike">
                          <a:solidFill>
                            <a:schemeClr val="dk1"/>
                          </a:solidFill>
                          <a:latin typeface="Lato"/>
                          <a:ea typeface="Lato"/>
                          <a:cs typeface="Lato"/>
                          <a:sym typeface="Lato"/>
                        </a:rPr>
                        <a:t>(amount borrowed) each  month. If the bill is paid in full, no interest is charged. However, if a smaller amount is paid or an amount isn’t paid back on time, </a:t>
                      </a:r>
                      <a:r>
                        <a:rPr b="1" lang="en-GB" sz="1300" u="none" cap="none" strike="noStrike">
                          <a:solidFill>
                            <a:schemeClr val="dk1"/>
                          </a:solidFill>
                          <a:latin typeface="Lato"/>
                          <a:ea typeface="Lato"/>
                          <a:cs typeface="Lato"/>
                          <a:sym typeface="Lato"/>
                        </a:rPr>
                        <a:t>interest will be charged on the whole amount,</a:t>
                      </a:r>
                      <a:r>
                        <a:rPr lang="en-GB" sz="1300" u="none" cap="none" strike="noStrike">
                          <a:solidFill>
                            <a:schemeClr val="dk1"/>
                          </a:solidFill>
                          <a:latin typeface="Lato"/>
                          <a:ea typeface="Lato"/>
                          <a:cs typeface="Lato"/>
                          <a:sym typeface="Lato"/>
                        </a:rPr>
                        <a:t> making it more expensive to pay back.</a:t>
                      </a:r>
                      <a:endParaRPr sz="1300" u="none" cap="none" strike="noStrike">
                        <a:solidFill>
                          <a:schemeClr val="dk1"/>
                        </a:solidFill>
                        <a:highlight>
                          <a:srgbClr val="FFFFFF"/>
                        </a:highlight>
                        <a:latin typeface="Lato"/>
                        <a:ea typeface="Lato"/>
                        <a:cs typeface="Lato"/>
                        <a:sym typeface="Lato"/>
                      </a:endParaRPr>
                    </a:p>
                  </a:txBody>
                  <a:tcPr marT="91425" marB="91425" marR="91425" marL="91425"/>
                </a:tc>
              </a:tr>
            </a:tbl>
          </a:graphicData>
        </a:graphic>
      </p:graphicFrame>
      <p:graphicFrame>
        <p:nvGraphicFramePr>
          <p:cNvPr id="279" name="Google Shape;279;g24f7afccaa9_0_823"/>
          <p:cNvGraphicFramePr/>
          <p:nvPr/>
        </p:nvGraphicFramePr>
        <p:xfrm>
          <a:off x="6044850" y="1101600"/>
          <a:ext cx="3000000" cy="3000000"/>
        </p:xfrm>
        <a:graphic>
          <a:graphicData uri="http://schemas.openxmlformats.org/drawingml/2006/table">
            <a:tbl>
              <a:tblPr>
                <a:noFill/>
                <a:tableStyleId>{513AEEDA-3FB4-4325-8176-AB23FB5B3335}</a:tableStyleId>
              </a:tblPr>
              <a:tblGrid>
                <a:gridCol w="2905700"/>
              </a:tblGrid>
              <a:tr h="441900">
                <a:tc>
                  <a:txBody>
                    <a:bodyPr/>
                    <a:lstStyle/>
                    <a:p>
                      <a:pPr indent="0" lvl="0" marL="0" marR="0" rtl="0" algn="l">
                        <a:lnSpc>
                          <a:spcPct val="100000"/>
                        </a:lnSpc>
                        <a:spcBef>
                          <a:spcPts val="0"/>
                        </a:spcBef>
                        <a:spcAft>
                          <a:spcPts val="0"/>
                        </a:spcAft>
                        <a:buClr>
                          <a:srgbClr val="000000"/>
                        </a:buClr>
                        <a:buSzPts val="1800"/>
                        <a:buFont typeface="Arial"/>
                        <a:buNone/>
                      </a:pPr>
                      <a:r>
                        <a:rPr b="1" lang="en-GB" sz="1800" u="none" cap="none" strike="noStrike">
                          <a:solidFill>
                            <a:schemeClr val="dk1"/>
                          </a:solidFill>
                          <a:latin typeface="Lato"/>
                          <a:ea typeface="Lato"/>
                          <a:cs typeface="Lato"/>
                          <a:sym typeface="Lato"/>
                        </a:rPr>
                        <a:t>Friends and family </a:t>
                      </a:r>
                      <a:endParaRPr b="1" sz="1800" u="none" cap="none" strike="noStrike">
                        <a:solidFill>
                          <a:schemeClr val="dk1"/>
                        </a:solidFill>
                        <a:latin typeface="Lato"/>
                        <a:ea typeface="Lato"/>
                        <a:cs typeface="Lato"/>
                        <a:sym typeface="Lato"/>
                      </a:endParaRPr>
                    </a:p>
                  </a:txBody>
                  <a:tcPr marT="91425" marB="91425" marR="91425" marL="91425">
                    <a:solidFill>
                      <a:schemeClr val="accent2"/>
                    </a:solidFill>
                  </a:tcPr>
                </a:tc>
              </a:tr>
              <a:tr h="2439300">
                <a:tc>
                  <a:txBody>
                    <a:bodyPr/>
                    <a:lstStyle/>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300"/>
                        <a:buFont typeface="Arial"/>
                        <a:buNone/>
                      </a:pPr>
                      <a:r>
                        <a:rPr lang="en-GB" sz="1300" u="none" cap="none" strike="noStrike">
                          <a:solidFill>
                            <a:schemeClr val="dk1"/>
                          </a:solidFill>
                          <a:latin typeface="Lato"/>
                          <a:ea typeface="Lato"/>
                          <a:cs typeface="Lato"/>
                          <a:sym typeface="Lato"/>
                        </a:rPr>
                        <a:t>This involves </a:t>
                      </a:r>
                      <a:r>
                        <a:rPr b="1" lang="en-GB" sz="1300" u="none" cap="none" strike="noStrike">
                          <a:solidFill>
                            <a:schemeClr val="dk1"/>
                          </a:solidFill>
                          <a:latin typeface="Lato"/>
                          <a:ea typeface="Lato"/>
                          <a:cs typeface="Lato"/>
                          <a:sym typeface="Lato"/>
                        </a:rPr>
                        <a:t>asking people close to you for money</a:t>
                      </a:r>
                      <a:r>
                        <a:rPr lang="en-GB" sz="1300" u="none" cap="none" strike="noStrike">
                          <a:solidFill>
                            <a:schemeClr val="dk1"/>
                          </a:solidFill>
                          <a:latin typeface="Lato"/>
                          <a:ea typeface="Lato"/>
                          <a:cs typeface="Lato"/>
                          <a:sym typeface="Lato"/>
                        </a:rPr>
                        <a:t>. It may be </a:t>
                      </a:r>
                      <a:r>
                        <a:rPr b="1" lang="en-GB" sz="1300" u="none" cap="none" strike="noStrike">
                          <a:solidFill>
                            <a:schemeClr val="dk1"/>
                          </a:solidFill>
                          <a:latin typeface="Lato"/>
                          <a:ea typeface="Lato"/>
                          <a:cs typeface="Lato"/>
                          <a:sym typeface="Lato"/>
                        </a:rPr>
                        <a:t>interest free,</a:t>
                      </a:r>
                      <a:r>
                        <a:rPr lang="en-GB" sz="1300" u="none" cap="none" strike="noStrike">
                          <a:solidFill>
                            <a:schemeClr val="dk1"/>
                          </a:solidFill>
                          <a:latin typeface="Lato"/>
                          <a:ea typeface="Lato"/>
                          <a:cs typeface="Lato"/>
                          <a:sym typeface="Lato"/>
                        </a:rPr>
                        <a:t> but for some people it can </a:t>
                      </a:r>
                      <a:r>
                        <a:rPr b="1" lang="en-GB" sz="1300" u="none" cap="none" strike="noStrike">
                          <a:solidFill>
                            <a:schemeClr val="dk1"/>
                          </a:solidFill>
                          <a:latin typeface="Lato"/>
                          <a:ea typeface="Lato"/>
                          <a:cs typeface="Lato"/>
                          <a:sym typeface="Lato"/>
                        </a:rPr>
                        <a:t>feel awkward or uncomfortable, </a:t>
                      </a:r>
                      <a:r>
                        <a:rPr lang="en-GB" sz="1300" u="none" cap="none" strike="noStrike">
                          <a:solidFill>
                            <a:schemeClr val="dk1"/>
                          </a:solidFill>
                          <a:latin typeface="Lato"/>
                          <a:ea typeface="Lato"/>
                          <a:cs typeface="Lato"/>
                          <a:sym typeface="Lato"/>
                        </a:rPr>
                        <a:t>especially if someone has difficulty</a:t>
                      </a:r>
                      <a:r>
                        <a:rPr lang="en-GB" sz="1300">
                          <a:solidFill>
                            <a:schemeClr val="dk1"/>
                          </a:solidFill>
                          <a:latin typeface="Lato"/>
                          <a:ea typeface="Lato"/>
                          <a:cs typeface="Lato"/>
                          <a:sym typeface="Lato"/>
                        </a:rPr>
                        <a:t> </a:t>
                      </a:r>
                      <a:r>
                        <a:rPr lang="en-GB" sz="1300" u="none" cap="none" strike="noStrike">
                          <a:solidFill>
                            <a:schemeClr val="dk1"/>
                          </a:solidFill>
                          <a:latin typeface="Lato"/>
                          <a:ea typeface="Lato"/>
                          <a:cs typeface="Lato"/>
                          <a:sym typeface="Lato"/>
                        </a:rPr>
                        <a:t>paying back the money</a:t>
                      </a:r>
                      <a:r>
                        <a:rPr b="1" lang="en-GB" sz="1300" u="none" cap="none" strike="noStrike">
                          <a:solidFill>
                            <a:schemeClr val="dk1"/>
                          </a:solidFill>
                          <a:latin typeface="Lato"/>
                          <a:ea typeface="Lato"/>
                          <a:cs typeface="Lato"/>
                          <a:sym typeface="Lato"/>
                        </a:rPr>
                        <a:t>.</a:t>
                      </a:r>
                      <a:endParaRPr b="1"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highlight>
                          <a:srgbClr val="FFFFFF"/>
                        </a:highlight>
                        <a:latin typeface="Lato"/>
                        <a:ea typeface="Lato"/>
                        <a:cs typeface="Lato"/>
                        <a:sym typeface="Lato"/>
                      </a:endParaRPr>
                    </a:p>
                  </a:txBody>
                  <a:tcPr marT="91425" marB="91425" marR="91425" marL="91425"/>
                </a:tc>
              </a:tr>
            </a:tbl>
          </a:graphicData>
        </a:graphic>
      </p:graphicFrame>
      <p:pic>
        <p:nvPicPr>
          <p:cNvPr id="280" name="Google Shape;280;g24f7afccaa9_0_823"/>
          <p:cNvPicPr preferRelativeResize="0"/>
          <p:nvPr/>
        </p:nvPicPr>
        <p:blipFill rotWithShape="1">
          <a:blip r:embed="rId3">
            <a:alphaModFix/>
          </a:blip>
          <a:srcRect b="15866" l="17795" r="15679" t="20846"/>
          <a:stretch/>
        </p:blipFill>
        <p:spPr>
          <a:xfrm>
            <a:off x="3936250" y="4079425"/>
            <a:ext cx="1133200" cy="1077975"/>
          </a:xfrm>
          <a:prstGeom prst="rect">
            <a:avLst/>
          </a:prstGeom>
          <a:noFill/>
          <a:ln>
            <a:noFill/>
          </a:ln>
        </p:spPr>
      </p:pic>
      <p:sp>
        <p:nvSpPr>
          <p:cNvPr id="281" name="Google Shape;281;g24f7afccaa9_0_823"/>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pic>
        <p:nvPicPr>
          <p:cNvPr id="282" name="Google Shape;282;g24f7afccaa9_0_823"/>
          <p:cNvPicPr preferRelativeResize="0"/>
          <p:nvPr/>
        </p:nvPicPr>
        <p:blipFill>
          <a:blip r:embed="rId4">
            <a:alphaModFix/>
          </a:blip>
          <a:stretch>
            <a:fillRect/>
          </a:stretch>
        </p:blipFill>
        <p:spPr>
          <a:xfrm>
            <a:off x="6891900" y="4215388"/>
            <a:ext cx="806050" cy="806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g2fb8fed5189_0_0"/>
          <p:cNvGraphicFramePr/>
          <p:nvPr/>
        </p:nvGraphicFramePr>
        <p:xfrm>
          <a:off x="122175" y="1177800"/>
          <a:ext cx="3000000" cy="3000000"/>
        </p:xfrm>
        <a:graphic>
          <a:graphicData uri="http://schemas.openxmlformats.org/drawingml/2006/table">
            <a:tbl>
              <a:tblPr>
                <a:noFill/>
                <a:tableStyleId>{513AEEDA-3FB4-4325-8176-AB23FB5B3335}</a:tableStyleId>
              </a:tblPr>
              <a:tblGrid>
                <a:gridCol w="2793500"/>
              </a:tblGrid>
              <a:tr h="452700">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dk1"/>
                          </a:solidFill>
                          <a:latin typeface="Lato"/>
                          <a:ea typeface="Lato"/>
                          <a:cs typeface="Lato"/>
                          <a:sym typeface="Lato"/>
                        </a:rPr>
                        <a:t>Payday loans</a:t>
                      </a:r>
                      <a:endParaRPr b="1" sz="1700" u="none" cap="none" strike="noStrike">
                        <a:solidFill>
                          <a:schemeClr val="dk1"/>
                        </a:solidFill>
                        <a:latin typeface="Lato"/>
                        <a:ea typeface="Lato"/>
                        <a:cs typeface="Lato"/>
                        <a:sym typeface="Lato"/>
                      </a:endParaRPr>
                    </a:p>
                  </a:txBody>
                  <a:tcPr marT="91425" marB="91425" marR="91425" marL="91425">
                    <a:solidFill>
                      <a:schemeClr val="accent2"/>
                    </a:solidFill>
                  </a:tcPr>
                </a:tc>
              </a:tr>
              <a:tr h="2141900">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Payday loans are </a:t>
                      </a:r>
                      <a:r>
                        <a:rPr b="1" lang="en-GB" sz="1250" u="none" cap="none" strike="noStrike">
                          <a:solidFill>
                            <a:schemeClr val="dk1"/>
                          </a:solidFill>
                          <a:highlight>
                            <a:srgbClr val="FFFFFF"/>
                          </a:highlight>
                          <a:latin typeface="Lato"/>
                          <a:ea typeface="Lato"/>
                          <a:cs typeface="Lato"/>
                          <a:sym typeface="Lato"/>
                        </a:rPr>
                        <a:t>short-term, very high-interest (high cost) loans</a:t>
                      </a:r>
                      <a:r>
                        <a:rPr lang="en-GB" sz="1250" u="none" cap="none" strike="noStrike">
                          <a:solidFill>
                            <a:schemeClr val="dk1"/>
                          </a:solidFill>
                          <a:highlight>
                            <a:srgbClr val="FFFFFF"/>
                          </a:highlight>
                          <a:latin typeface="Lato"/>
                          <a:ea typeface="Lato"/>
                          <a:cs typeface="Lato"/>
                          <a:sym typeface="Lato"/>
                        </a:rPr>
                        <a:t> available to consumers, usually for smaller amounts of money.</a:t>
                      </a:r>
                      <a:endParaRPr sz="1250" u="none" cap="none" strike="noStrike">
                        <a:solidFill>
                          <a:schemeClr val="dk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The interest  may be up to </a:t>
                      </a:r>
                      <a:r>
                        <a:rPr b="1" lang="en-GB" sz="1250" u="none" cap="none" strike="noStrike">
                          <a:solidFill>
                            <a:schemeClr val="dk1"/>
                          </a:solidFill>
                          <a:highlight>
                            <a:srgbClr val="FFFFFF"/>
                          </a:highlight>
                          <a:latin typeface="Lato"/>
                          <a:ea typeface="Lato"/>
                          <a:cs typeface="Lato"/>
                          <a:sym typeface="Lato"/>
                        </a:rPr>
                        <a:t>1,500% </a:t>
                      </a:r>
                      <a:r>
                        <a:rPr lang="en-GB" sz="1250" u="none" cap="none" strike="noStrike">
                          <a:solidFill>
                            <a:schemeClr val="dk1"/>
                          </a:solidFill>
                          <a:highlight>
                            <a:srgbClr val="FFFFFF"/>
                          </a:highlight>
                          <a:latin typeface="Lato"/>
                          <a:ea typeface="Lato"/>
                          <a:cs typeface="Lato"/>
                          <a:sym typeface="Lato"/>
                        </a:rPr>
                        <a:t>which is huge! This is compared to an average of 22.8% for a credit card, meaning a lot more will be paid back than was borrowed.</a:t>
                      </a:r>
                      <a:endParaRPr sz="1250" u="none" cap="none" strike="noStrike">
                        <a:solidFill>
                          <a:schemeClr val="dk1"/>
                        </a:solidFill>
                        <a:highlight>
                          <a:srgbClr val="FFFFFF"/>
                        </a:highlight>
                        <a:latin typeface="Lato"/>
                        <a:ea typeface="Lato"/>
                        <a:cs typeface="Lato"/>
                        <a:sym typeface="Lato"/>
                      </a:endParaRPr>
                    </a:p>
                  </a:txBody>
                  <a:tcPr marT="91425" marB="91425" marR="91425" marL="91425"/>
                </a:tc>
              </a:tr>
            </a:tbl>
          </a:graphicData>
        </a:graphic>
      </p:graphicFrame>
      <p:graphicFrame>
        <p:nvGraphicFramePr>
          <p:cNvPr id="288" name="Google Shape;288;g2fb8fed5189_0_0"/>
          <p:cNvGraphicFramePr/>
          <p:nvPr/>
        </p:nvGraphicFramePr>
        <p:xfrm>
          <a:off x="3056975" y="1177800"/>
          <a:ext cx="3000000" cy="3000000"/>
        </p:xfrm>
        <a:graphic>
          <a:graphicData uri="http://schemas.openxmlformats.org/drawingml/2006/table">
            <a:tbl>
              <a:tblPr>
                <a:noFill/>
                <a:tableStyleId>{513AEEDA-3FB4-4325-8176-AB23FB5B3335}</a:tableStyleId>
              </a:tblPr>
              <a:tblGrid>
                <a:gridCol w="2846575"/>
              </a:tblGrid>
              <a:tr h="380150">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dk1"/>
                          </a:solidFill>
                          <a:latin typeface="Lato"/>
                          <a:ea typeface="Lato"/>
                          <a:cs typeface="Lato"/>
                          <a:sym typeface="Lato"/>
                        </a:rPr>
                        <a:t>Personal bank loans</a:t>
                      </a:r>
                      <a:endParaRPr b="1" sz="1700" u="none" cap="none" strike="noStrike">
                        <a:solidFill>
                          <a:schemeClr val="dk1"/>
                        </a:solidFill>
                        <a:latin typeface="Lato"/>
                        <a:ea typeface="Lato"/>
                        <a:cs typeface="Lato"/>
                        <a:sym typeface="Lato"/>
                      </a:endParaRPr>
                    </a:p>
                  </a:txBody>
                  <a:tcPr marT="91425" marB="91425" marR="91425" marL="91425">
                    <a:solidFill>
                      <a:schemeClr val="accent2"/>
                    </a:solidFill>
                  </a:tcPr>
                </a:tc>
              </a:tr>
              <a:tr h="1925225">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A fixed amount of money, usually </a:t>
                      </a:r>
                      <a:r>
                        <a:rPr b="1" lang="en-GB" sz="1250" u="none" cap="none" strike="noStrike">
                          <a:solidFill>
                            <a:schemeClr val="dk1"/>
                          </a:solidFill>
                          <a:highlight>
                            <a:srgbClr val="FFFFFF"/>
                          </a:highlight>
                          <a:latin typeface="Lato"/>
                          <a:ea typeface="Lato"/>
                          <a:cs typeface="Lato"/>
                          <a:sym typeface="Lato"/>
                        </a:rPr>
                        <a:t>borrowed from the bank.</a:t>
                      </a:r>
                      <a:r>
                        <a:rPr lang="en-GB" sz="1250" u="none" cap="none" strike="noStrike">
                          <a:solidFill>
                            <a:schemeClr val="dk1"/>
                          </a:solidFill>
                          <a:highlight>
                            <a:srgbClr val="FFFFFF"/>
                          </a:highlight>
                          <a:latin typeface="Lato"/>
                          <a:ea typeface="Lato"/>
                          <a:cs typeface="Lato"/>
                          <a:sym typeface="Lato"/>
                        </a:rPr>
                        <a:t> It is repayable by s</a:t>
                      </a:r>
                      <a:r>
                        <a:rPr b="1" lang="en-GB" sz="1250" u="none" cap="none" strike="noStrike">
                          <a:solidFill>
                            <a:schemeClr val="dk1"/>
                          </a:solidFill>
                          <a:highlight>
                            <a:srgbClr val="FFFFFF"/>
                          </a:highlight>
                          <a:latin typeface="Lato"/>
                          <a:ea typeface="Lato"/>
                          <a:cs typeface="Lato"/>
                          <a:sym typeface="Lato"/>
                        </a:rPr>
                        <a:t>et monthly installments over an agreed period of time.</a:t>
                      </a:r>
                      <a:r>
                        <a:rPr lang="en-GB" sz="1250" u="none" cap="none" strike="noStrike">
                          <a:solidFill>
                            <a:schemeClr val="dk1"/>
                          </a:solidFill>
                          <a:highlight>
                            <a:srgbClr val="FFFFFF"/>
                          </a:highlight>
                          <a:latin typeface="Lato"/>
                          <a:ea typeface="Lato"/>
                          <a:cs typeface="Lato"/>
                          <a:sym typeface="Lato"/>
                        </a:rPr>
                        <a:t> A fixed rate of interest and sometimes extra fees are added to the value of the loan. </a:t>
                      </a:r>
                      <a:endParaRPr sz="1250" u="none" cap="none" strike="noStrike">
                        <a:solidFill>
                          <a:schemeClr val="dk1"/>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Repayments are usually made by direct debit from a bank account. If the payments are not made on time, then a fee may be charged.</a:t>
                      </a:r>
                      <a:endParaRPr sz="1250" u="none" cap="none" strike="noStrike">
                        <a:solidFill>
                          <a:schemeClr val="dk1"/>
                        </a:solidFill>
                        <a:latin typeface="Lato"/>
                        <a:ea typeface="Lato"/>
                        <a:cs typeface="Lato"/>
                        <a:sym typeface="Lato"/>
                      </a:endParaRPr>
                    </a:p>
                  </a:txBody>
                  <a:tcPr marT="91425" marB="91425" marR="91425" marL="91425"/>
                </a:tc>
              </a:tr>
            </a:tbl>
          </a:graphicData>
        </a:graphic>
      </p:graphicFrame>
      <p:graphicFrame>
        <p:nvGraphicFramePr>
          <p:cNvPr id="289" name="Google Shape;289;g2fb8fed5189_0_0"/>
          <p:cNvGraphicFramePr/>
          <p:nvPr/>
        </p:nvGraphicFramePr>
        <p:xfrm>
          <a:off x="6044850" y="1177800"/>
          <a:ext cx="3000000" cy="3000000"/>
        </p:xfrm>
        <a:graphic>
          <a:graphicData uri="http://schemas.openxmlformats.org/drawingml/2006/table">
            <a:tbl>
              <a:tblPr>
                <a:noFill/>
                <a:tableStyleId>{513AEEDA-3FB4-4325-8176-AB23FB5B3335}</a:tableStyleId>
              </a:tblPr>
              <a:tblGrid>
                <a:gridCol w="2905700"/>
              </a:tblGrid>
              <a:tr h="444225">
                <a:tc>
                  <a:txBody>
                    <a:bodyPr/>
                    <a:lstStyle/>
                    <a:p>
                      <a:pPr indent="0" lvl="0" marL="0" marR="0" rtl="0" algn="l">
                        <a:lnSpc>
                          <a:spcPct val="100000"/>
                        </a:lnSpc>
                        <a:spcBef>
                          <a:spcPts val="0"/>
                        </a:spcBef>
                        <a:spcAft>
                          <a:spcPts val="0"/>
                        </a:spcAft>
                        <a:buClr>
                          <a:srgbClr val="000000"/>
                        </a:buClr>
                        <a:buSzPts val="1800"/>
                        <a:buFont typeface="Arial"/>
                        <a:buNone/>
                      </a:pPr>
                      <a:r>
                        <a:rPr b="1" lang="en-GB" sz="1700" u="none" cap="none" strike="noStrike">
                          <a:solidFill>
                            <a:schemeClr val="dk1"/>
                          </a:solidFill>
                          <a:latin typeface="Lato"/>
                          <a:ea typeface="Lato"/>
                          <a:cs typeface="Lato"/>
                          <a:sym typeface="Lato"/>
                        </a:rPr>
                        <a:t>Buy Now Pay Later</a:t>
                      </a:r>
                      <a:endParaRPr b="1" sz="1700" u="none" cap="none" strike="noStrike">
                        <a:solidFill>
                          <a:schemeClr val="dk1"/>
                        </a:solidFill>
                        <a:latin typeface="Lato"/>
                        <a:ea typeface="Lato"/>
                        <a:cs typeface="Lato"/>
                        <a:sym typeface="Lato"/>
                      </a:endParaRPr>
                    </a:p>
                  </a:txBody>
                  <a:tcPr marT="91425" marB="91425" marR="91425" marL="91425">
                    <a:solidFill>
                      <a:schemeClr val="accent2"/>
                    </a:solidFill>
                  </a:tcPr>
                </a:tc>
              </a:tr>
              <a:tr h="2150375">
                <a:tc>
                  <a:txBody>
                    <a:bodyPr/>
                    <a:lstStyle/>
                    <a:p>
                      <a:pPr indent="0" lvl="0" marL="0" marR="0" rtl="0" algn="l">
                        <a:lnSpc>
                          <a:spcPct val="100000"/>
                        </a:lnSpc>
                        <a:spcBef>
                          <a:spcPts val="0"/>
                        </a:spcBef>
                        <a:spcAft>
                          <a:spcPts val="0"/>
                        </a:spcAft>
                        <a:buClr>
                          <a:srgbClr val="000000"/>
                        </a:buClr>
                        <a:buSzPts val="1400"/>
                        <a:buFont typeface="Arial"/>
                        <a:buNone/>
                      </a:pPr>
                      <a:r>
                        <a:rPr lang="en-GB" sz="1250" u="none" cap="none" strike="noStrike">
                          <a:solidFill>
                            <a:schemeClr val="dk1"/>
                          </a:solidFill>
                          <a:highlight>
                            <a:srgbClr val="FFFFFF"/>
                          </a:highlight>
                          <a:latin typeface="Lato"/>
                          <a:ea typeface="Lato"/>
                          <a:cs typeface="Lato"/>
                          <a:sym typeface="Lato"/>
                        </a:rPr>
                        <a:t>Buy now pay later schemes do exactly what they say – a consumer gets the opportunity to </a:t>
                      </a:r>
                      <a:r>
                        <a:rPr b="1" lang="en-GB" sz="1250" u="none" cap="none" strike="noStrike">
                          <a:solidFill>
                            <a:schemeClr val="dk1"/>
                          </a:solidFill>
                          <a:highlight>
                            <a:srgbClr val="FFFFFF"/>
                          </a:highlight>
                          <a:latin typeface="Lato"/>
                          <a:ea typeface="Lato"/>
                          <a:cs typeface="Lato"/>
                          <a:sym typeface="Lato"/>
                        </a:rPr>
                        <a:t>buy something without having to pay for it until a later date.</a:t>
                      </a:r>
                      <a:r>
                        <a:rPr lang="en-GB" sz="1250" u="none" cap="none" strike="noStrike">
                          <a:solidFill>
                            <a:schemeClr val="dk1"/>
                          </a:solidFill>
                          <a:highlight>
                            <a:srgbClr val="FFFFFF"/>
                          </a:highlight>
                          <a:latin typeface="Lato"/>
                          <a:ea typeface="Lato"/>
                          <a:cs typeface="Lato"/>
                          <a:sym typeface="Lato"/>
                        </a:rPr>
                        <a:t> Repayment plans can look different. For example, a person may be required to make repayments </a:t>
                      </a:r>
                      <a:r>
                        <a:rPr b="1" lang="en-GB" sz="1250" u="none" cap="none" strike="noStrike">
                          <a:solidFill>
                            <a:schemeClr val="dk1"/>
                          </a:solidFill>
                          <a:highlight>
                            <a:srgbClr val="FFFFFF"/>
                          </a:highlight>
                          <a:latin typeface="Lato"/>
                          <a:ea typeface="Lato"/>
                          <a:cs typeface="Lato"/>
                          <a:sym typeface="Lato"/>
                        </a:rPr>
                        <a:t>every 2 weeks</a:t>
                      </a:r>
                      <a:r>
                        <a:rPr lang="en-GB" sz="1250" u="none" cap="none" strike="noStrike">
                          <a:solidFill>
                            <a:schemeClr val="dk1"/>
                          </a:solidFill>
                          <a:highlight>
                            <a:srgbClr val="FFFFFF"/>
                          </a:highlight>
                          <a:latin typeface="Lato"/>
                          <a:ea typeface="Lato"/>
                          <a:cs typeface="Lato"/>
                          <a:sym typeface="Lato"/>
                        </a:rPr>
                        <a:t> for up to 3 months. If payments are late, </a:t>
                      </a:r>
                      <a:r>
                        <a:rPr b="1" lang="en-GB" sz="1250" u="none" cap="none" strike="noStrike">
                          <a:solidFill>
                            <a:schemeClr val="dk1"/>
                          </a:solidFill>
                          <a:highlight>
                            <a:srgbClr val="FFFFFF"/>
                          </a:highlight>
                          <a:latin typeface="Lato"/>
                          <a:ea typeface="Lato"/>
                          <a:cs typeface="Lato"/>
                          <a:sym typeface="Lato"/>
                        </a:rPr>
                        <a:t>fees and interest are normally added.</a:t>
                      </a:r>
                      <a:r>
                        <a:rPr lang="en-GB" sz="1250" u="none" cap="none" strike="noStrike">
                          <a:solidFill>
                            <a:schemeClr val="dk1"/>
                          </a:solidFill>
                          <a:highlight>
                            <a:srgbClr val="FFFFFF"/>
                          </a:highlight>
                          <a:latin typeface="Lato"/>
                          <a:ea typeface="Lato"/>
                          <a:cs typeface="Lato"/>
                          <a:sym typeface="Lato"/>
                        </a:rPr>
                        <a:t>  </a:t>
                      </a:r>
                      <a:endParaRPr sz="1250" u="none" cap="none" strike="noStrike">
                        <a:solidFill>
                          <a:schemeClr val="dk1"/>
                        </a:solidFill>
                        <a:latin typeface="Lato"/>
                        <a:ea typeface="Lato"/>
                        <a:cs typeface="Lato"/>
                        <a:sym typeface="Lato"/>
                      </a:endParaRPr>
                    </a:p>
                  </a:txBody>
                  <a:tcPr marT="91425" marB="91425" marR="91425" marL="91425"/>
                </a:tc>
              </a:tr>
            </a:tbl>
          </a:graphicData>
        </a:graphic>
      </p:graphicFrame>
      <p:sp>
        <p:nvSpPr>
          <p:cNvPr id="290" name="Google Shape;290;g2fb8fed5189_0_0"/>
          <p:cNvSpPr txBox="1"/>
          <p:nvPr/>
        </p:nvSpPr>
        <p:spPr>
          <a:xfrm>
            <a:off x="122175" y="4342650"/>
            <a:ext cx="7811100" cy="7143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Which of these </a:t>
            </a:r>
            <a:r>
              <a:rPr b="1" i="0" lang="en-GB" sz="1600" u="sng" cap="none" strike="noStrike">
                <a:solidFill>
                  <a:schemeClr val="dk1"/>
                </a:solidFill>
                <a:latin typeface="Lato"/>
                <a:ea typeface="Lato"/>
                <a:cs typeface="Lato"/>
                <a:sym typeface="Lato"/>
              </a:rPr>
              <a:t>three</a:t>
            </a:r>
            <a:r>
              <a:rPr b="1" i="0" lang="en-GB" sz="1600" u="none" cap="none" strike="noStrike">
                <a:solidFill>
                  <a:schemeClr val="dk1"/>
                </a:solidFill>
                <a:latin typeface="Lato"/>
                <a:ea typeface="Lato"/>
                <a:cs typeface="Lato"/>
                <a:sym typeface="Lato"/>
              </a:rPr>
              <a:t> forms of borrowing do you think are </a:t>
            </a:r>
            <a:r>
              <a:rPr b="1" i="0" lang="en-GB" sz="1600" u="sng" cap="none" strike="noStrike">
                <a:solidFill>
                  <a:schemeClr val="dk1"/>
                </a:solidFill>
                <a:latin typeface="Lato"/>
                <a:ea typeface="Lato"/>
                <a:cs typeface="Lato"/>
                <a:sym typeface="Lato"/>
              </a:rPr>
              <a:t>lower</a:t>
            </a:r>
            <a:r>
              <a:rPr b="1" i="0" lang="en-GB" sz="1600" u="none" cap="none" strike="noStrike">
                <a:solidFill>
                  <a:schemeClr val="dk1"/>
                </a:solidFill>
                <a:latin typeface="Lato"/>
                <a:ea typeface="Lato"/>
                <a:cs typeface="Lato"/>
                <a:sym typeface="Lato"/>
              </a:rPr>
              <a:t> risk and which do you think are </a:t>
            </a:r>
            <a:r>
              <a:rPr b="1" i="0" lang="en-GB" sz="1600" u="sng" cap="none" strike="noStrike">
                <a:solidFill>
                  <a:schemeClr val="dk1"/>
                </a:solidFill>
                <a:latin typeface="Lato"/>
                <a:ea typeface="Lato"/>
                <a:cs typeface="Lato"/>
                <a:sym typeface="Lato"/>
              </a:rPr>
              <a:t>higher</a:t>
            </a:r>
            <a:r>
              <a:rPr b="1" i="0" lang="en-GB" sz="1600" u="none" cap="none" strike="noStrike">
                <a:solidFill>
                  <a:schemeClr val="dk1"/>
                </a:solidFill>
                <a:latin typeface="Lato"/>
                <a:ea typeface="Lato"/>
                <a:cs typeface="Lato"/>
                <a:sym typeface="Lato"/>
              </a:rPr>
              <a:t> risk?</a:t>
            </a:r>
            <a:endParaRPr b="1" i="0" sz="1600" u="none" cap="none" strike="noStrike">
              <a:solidFill>
                <a:schemeClr val="dk1"/>
              </a:solidFill>
              <a:latin typeface="Lato"/>
              <a:ea typeface="Lato"/>
              <a:cs typeface="Lato"/>
              <a:sym typeface="Lato"/>
            </a:endParaRPr>
          </a:p>
        </p:txBody>
      </p:sp>
      <p:sp>
        <p:nvSpPr>
          <p:cNvPr id="291" name="Google Shape;291;g2fb8fed5189_0_0"/>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sp>
        <p:nvSpPr>
          <p:cNvPr id="292" name="Google Shape;292;g2fb8fed5189_0_0"/>
          <p:cNvSpPr txBox="1"/>
          <p:nvPr/>
        </p:nvSpPr>
        <p:spPr>
          <a:xfrm>
            <a:off x="122175" y="4342650"/>
            <a:ext cx="7811100" cy="714300"/>
          </a:xfrm>
          <a:prstGeom prst="rect">
            <a:avLst/>
          </a:prstGeom>
          <a:solidFill>
            <a:schemeClr val="accent2"/>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Personal bank loans have the </a:t>
            </a:r>
            <a:r>
              <a:rPr b="1" i="0" lang="en-GB" sz="1600" u="sng" cap="none" strike="noStrike">
                <a:solidFill>
                  <a:schemeClr val="dk1"/>
                </a:solidFill>
                <a:latin typeface="Lato"/>
                <a:ea typeface="Lato"/>
                <a:cs typeface="Lato"/>
                <a:sym typeface="Lato"/>
              </a:rPr>
              <a:t>lowest</a:t>
            </a:r>
            <a:r>
              <a:rPr b="1" i="0" lang="en-GB" sz="1600" u="none" cap="none" strike="noStrike">
                <a:solidFill>
                  <a:schemeClr val="dk1"/>
                </a:solidFill>
                <a:latin typeface="Lato"/>
                <a:ea typeface="Lato"/>
                <a:cs typeface="Lato"/>
                <a:sym typeface="Lato"/>
              </a:rPr>
              <a:t> risk and payday loans and Buy Now Pay Later are </a:t>
            </a:r>
            <a:r>
              <a:rPr b="1" i="0" lang="en-GB" sz="1600" u="sng" cap="none" strike="noStrike">
                <a:solidFill>
                  <a:schemeClr val="dk1"/>
                </a:solidFill>
                <a:latin typeface="Lato"/>
                <a:ea typeface="Lato"/>
                <a:cs typeface="Lato"/>
                <a:sym typeface="Lato"/>
              </a:rPr>
              <a:t>higher</a:t>
            </a:r>
            <a:r>
              <a:rPr b="0" i="0" lang="en-GB" sz="1400" u="none" cap="none" strike="noStrike">
                <a:solidFill>
                  <a:schemeClr val="dk1"/>
                </a:solidFill>
                <a:latin typeface="Arial"/>
                <a:ea typeface="Arial"/>
                <a:cs typeface="Arial"/>
                <a:sym typeface="Arial"/>
              </a:rPr>
              <a:t> </a:t>
            </a:r>
            <a:r>
              <a:rPr b="1" i="0" lang="en-GB" sz="1600" u="none" cap="none" strike="noStrike">
                <a:solidFill>
                  <a:schemeClr val="dk1"/>
                </a:solidFill>
                <a:latin typeface="Lato"/>
                <a:ea typeface="Lato"/>
                <a:cs typeface="Lato"/>
                <a:sym typeface="Lato"/>
              </a:rPr>
              <a:t>risk. It’s important to read the terms for all loans. </a:t>
            </a:r>
            <a:endParaRPr b="1" i="0" sz="16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08fcfcd111_0_17"/>
          <p:cNvSpPr txBox="1"/>
          <p:nvPr/>
        </p:nvSpPr>
        <p:spPr>
          <a:xfrm>
            <a:off x="927900" y="2256150"/>
            <a:ext cx="7288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Optional activity: What are the risks?</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08fcfcd111_0_14"/>
          <p:cNvSpPr txBox="1"/>
          <p:nvPr/>
        </p:nvSpPr>
        <p:spPr>
          <a:xfrm>
            <a:off x="656801" y="1833475"/>
            <a:ext cx="55401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None/>
            </a:pPr>
            <a:r>
              <a:rPr lang="en-GB" sz="1800">
                <a:solidFill>
                  <a:srgbClr val="0543B3"/>
                </a:solidFill>
                <a:latin typeface="Lato"/>
                <a:ea typeface="Lato"/>
                <a:cs typeface="Lato"/>
                <a:sym typeface="Lato"/>
              </a:rPr>
              <a:t>Describe each type of borrowing</a:t>
            </a:r>
            <a:endParaRPr sz="18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t/>
            </a:r>
            <a:endParaRPr sz="1800">
              <a:solidFill>
                <a:srgbClr val="0543B3"/>
              </a:solidFill>
              <a:latin typeface="Lato"/>
              <a:ea typeface="Lato"/>
              <a:cs typeface="Lato"/>
              <a:sym typeface="Lato"/>
            </a:endParaRPr>
          </a:p>
          <a:p>
            <a:pPr indent="0" lvl="0" marL="0" marR="0" rtl="0" algn="l">
              <a:lnSpc>
                <a:spcPct val="115000"/>
              </a:lnSpc>
              <a:spcBef>
                <a:spcPts val="0"/>
              </a:spcBef>
              <a:spcAft>
                <a:spcPts val="0"/>
              </a:spcAft>
              <a:buNone/>
            </a:pPr>
            <a:r>
              <a:rPr lang="en-GB" sz="1800">
                <a:solidFill>
                  <a:srgbClr val="0543B3"/>
                </a:solidFill>
                <a:latin typeface="Lato"/>
                <a:ea typeface="Lato"/>
                <a:cs typeface="Lato"/>
                <a:sym typeface="Lato"/>
              </a:rPr>
              <a:t>What might the risks of each one be? </a:t>
            </a:r>
            <a:endParaRPr sz="1800">
              <a:solidFill>
                <a:srgbClr val="0543B3"/>
              </a:solidFill>
              <a:latin typeface="Lato"/>
              <a:ea typeface="Lato"/>
              <a:cs typeface="Lato"/>
              <a:sym typeface="Lato"/>
            </a:endParaRPr>
          </a:p>
        </p:txBody>
      </p:sp>
      <p:sp>
        <p:nvSpPr>
          <p:cNvPr id="303" name="Google Shape;303;g308fcfcd111_0_14"/>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r>
              <a:rPr b="1" lang="en-GB" sz="2900">
                <a:solidFill>
                  <a:schemeClr val="lt1"/>
                </a:solidFill>
                <a:latin typeface="Lato"/>
                <a:ea typeface="Lato"/>
                <a:cs typeface="Lato"/>
                <a:sym typeface="Lato"/>
              </a:rPr>
              <a:t>: describe and assess</a:t>
            </a:r>
            <a:endParaRPr b="1" i="0" sz="2900" u="none" cap="none" strike="noStrike">
              <a:solidFill>
                <a:schemeClr val="lt1"/>
              </a:solidFill>
              <a:latin typeface="Lato"/>
              <a:ea typeface="Lato"/>
              <a:cs typeface="Lato"/>
              <a:sym typeface="Lato"/>
            </a:endParaRPr>
          </a:p>
        </p:txBody>
      </p:sp>
      <p:pic>
        <p:nvPicPr>
          <p:cNvPr id="304" name="Google Shape;304;g308fcfcd111_0_14"/>
          <p:cNvPicPr preferRelativeResize="0"/>
          <p:nvPr/>
        </p:nvPicPr>
        <p:blipFill rotWithShape="1">
          <a:blip r:embed="rId3">
            <a:alphaModFix/>
          </a:blip>
          <a:srcRect b="0" l="0" r="0" t="0"/>
          <a:stretch/>
        </p:blipFill>
        <p:spPr>
          <a:xfrm>
            <a:off x="309577" y="2572115"/>
            <a:ext cx="273100" cy="273100"/>
          </a:xfrm>
          <a:prstGeom prst="rect">
            <a:avLst/>
          </a:prstGeom>
          <a:noFill/>
          <a:ln>
            <a:noFill/>
          </a:ln>
        </p:spPr>
      </p:pic>
      <p:pic>
        <p:nvPicPr>
          <p:cNvPr id="305" name="Google Shape;305;g308fcfcd111_0_14"/>
          <p:cNvPicPr preferRelativeResize="0"/>
          <p:nvPr/>
        </p:nvPicPr>
        <p:blipFill rotWithShape="1">
          <a:blip r:embed="rId3">
            <a:alphaModFix/>
          </a:blip>
          <a:srcRect b="0" l="0" r="0" t="0"/>
          <a:stretch/>
        </p:blipFill>
        <p:spPr>
          <a:xfrm>
            <a:off x="309577" y="1978190"/>
            <a:ext cx="273100" cy="273100"/>
          </a:xfrm>
          <a:prstGeom prst="rect">
            <a:avLst/>
          </a:prstGeom>
          <a:noFill/>
          <a:ln>
            <a:noFill/>
          </a:ln>
        </p:spPr>
      </p:pic>
      <p:sp>
        <p:nvSpPr>
          <p:cNvPr id="306" name="Google Shape;306;g308fcfcd111_0_14"/>
          <p:cNvSpPr txBox="1"/>
          <p:nvPr/>
        </p:nvSpPr>
        <p:spPr>
          <a:xfrm>
            <a:off x="0" y="4820400"/>
            <a:ext cx="39339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Resource </a:t>
            </a:r>
            <a:r>
              <a:rPr b="1" lang="en-GB" sz="900">
                <a:solidFill>
                  <a:schemeClr val="accent2"/>
                </a:solidFill>
                <a:latin typeface="Lato"/>
                <a:ea typeface="Lato"/>
                <a:cs typeface="Lato"/>
                <a:sym typeface="Lato"/>
              </a:rPr>
              <a:t>3</a:t>
            </a:r>
            <a:r>
              <a:rPr b="1" i="0" lang="en-GB" sz="900" u="none" cap="none" strike="noStrike">
                <a:solidFill>
                  <a:schemeClr val="accent2"/>
                </a:solidFill>
                <a:latin typeface="Lato"/>
                <a:ea typeface="Lato"/>
                <a:cs typeface="Lato"/>
                <a:sym typeface="Lato"/>
              </a:rPr>
              <a:t>  | </a:t>
            </a:r>
            <a:r>
              <a:rPr b="1" lang="en-GB" sz="900">
                <a:solidFill>
                  <a:schemeClr val="accent2"/>
                </a:solidFill>
                <a:latin typeface="Lato"/>
                <a:ea typeface="Lato"/>
                <a:cs typeface="Lato"/>
                <a:sym typeface="Lato"/>
              </a:rPr>
              <a:t>Assess the different borrowing options available</a:t>
            </a:r>
            <a:endParaRPr b="1" i="0" sz="900" u="none" cap="none" strike="noStrike">
              <a:solidFill>
                <a:schemeClr val="accent2"/>
              </a:solidFill>
              <a:latin typeface="Lato"/>
              <a:ea typeface="Lato"/>
              <a:cs typeface="Lato"/>
              <a:sym typeface="Lato"/>
            </a:endParaRPr>
          </a:p>
        </p:txBody>
      </p:sp>
      <p:pic>
        <p:nvPicPr>
          <p:cNvPr id="307" name="Google Shape;307;g308fcfcd111_0_14" title="1.png"/>
          <p:cNvPicPr preferRelativeResize="0"/>
          <p:nvPr/>
        </p:nvPicPr>
        <p:blipFill>
          <a:blip r:embed="rId4">
            <a:alphaModFix/>
          </a:blip>
          <a:stretch>
            <a:fillRect/>
          </a:stretch>
        </p:blipFill>
        <p:spPr>
          <a:xfrm>
            <a:off x="6219102" y="2205700"/>
            <a:ext cx="2757975" cy="1949899"/>
          </a:xfrm>
          <a:prstGeom prst="rect">
            <a:avLst/>
          </a:prstGeom>
          <a:noFill/>
          <a:ln cap="flat" cmpd="sng" w="11850">
            <a:solidFill>
              <a:schemeClr val="accent2"/>
            </a:solidFill>
            <a:prstDash val="solid"/>
            <a:round/>
            <a:headEnd len="sm" w="sm" type="none"/>
            <a:tailEnd len="sm" w="sm" type="none"/>
          </a:ln>
        </p:spPr>
      </p:pic>
      <p:pic>
        <p:nvPicPr>
          <p:cNvPr id="308" name="Google Shape;308;g308fcfcd111_0_14" title="2.png"/>
          <p:cNvPicPr preferRelativeResize="0"/>
          <p:nvPr/>
        </p:nvPicPr>
        <p:blipFill>
          <a:blip r:embed="rId5">
            <a:alphaModFix/>
          </a:blip>
          <a:stretch>
            <a:fillRect/>
          </a:stretch>
        </p:blipFill>
        <p:spPr>
          <a:xfrm>
            <a:off x="6701120" y="1204700"/>
            <a:ext cx="2244900" cy="1587137"/>
          </a:xfrm>
          <a:prstGeom prst="rect">
            <a:avLst/>
          </a:prstGeom>
          <a:noFill/>
          <a:ln cap="flat" cmpd="sng" w="11850">
            <a:solidFill>
              <a:schemeClr val="accent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08fcfcd111_0_7"/>
          <p:cNvSpPr txBox="1"/>
          <p:nvPr/>
        </p:nvSpPr>
        <p:spPr>
          <a:xfrm>
            <a:off x="927900" y="2256150"/>
            <a:ext cx="7288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End of optional</a:t>
            </a:r>
            <a:r>
              <a:rPr b="1" i="0" lang="en-GB" sz="2900" u="none" cap="none" strike="noStrike">
                <a:solidFill>
                  <a:schemeClr val="lt1"/>
                </a:solidFill>
                <a:latin typeface="Lato"/>
                <a:ea typeface="Lato"/>
                <a:cs typeface="Lato"/>
                <a:sym typeface="Lato"/>
              </a:rPr>
              <a:t> </a:t>
            </a:r>
            <a:r>
              <a:rPr b="1" lang="en-GB" sz="2900">
                <a:solidFill>
                  <a:schemeClr val="lt1"/>
                </a:solidFill>
                <a:latin typeface="Lato"/>
                <a:ea typeface="Lato"/>
                <a:cs typeface="Lato"/>
                <a:sym typeface="Lato"/>
              </a:rPr>
              <a:t>alternative</a:t>
            </a:r>
            <a:r>
              <a:rPr b="1" i="0" lang="en-GB" sz="2900" u="none" cap="none" strike="noStrike">
                <a:solidFill>
                  <a:schemeClr val="lt1"/>
                </a:solidFill>
                <a:latin typeface="Lato"/>
                <a:ea typeface="Lato"/>
                <a:cs typeface="Lato"/>
                <a:sym typeface="Lato"/>
              </a:rPr>
              <a:t>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4f7afccaa9_0_84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dk1"/>
                </a:solidFill>
                <a:latin typeface="Lato"/>
                <a:ea typeface="Lato"/>
                <a:cs typeface="Lato"/>
                <a:sym typeface="Lato"/>
              </a:rPr>
              <a:t>What borrowing option should he consider and why?</a:t>
            </a:r>
            <a:endParaRPr b="1" i="0" sz="2000" u="none" cap="none" strike="noStrike">
              <a:solidFill>
                <a:schemeClr val="dk1"/>
              </a:solidFill>
              <a:latin typeface="Lato"/>
              <a:ea typeface="Lato"/>
              <a:cs typeface="Lato"/>
              <a:sym typeface="Lato"/>
            </a:endParaRPr>
          </a:p>
        </p:txBody>
      </p:sp>
      <p:sp>
        <p:nvSpPr>
          <p:cNvPr id="319" name="Google Shape;319;g24f7afccaa9_0_84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20" name="Google Shape;320;g24f7afccaa9_0_842"/>
          <p:cNvSpPr/>
          <p:nvPr/>
        </p:nvSpPr>
        <p:spPr>
          <a:xfrm>
            <a:off x="3761700"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21" name="Google Shape;321;g24f7afccaa9_0_84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22" name="Google Shape;322;g24f7afccaa9_0_84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23" name="Google Shape;323;g24f7afccaa9_0_84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60c82ddac2_0_67"/>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260c82ddac2_0_67"/>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260c82ddac2_0_67"/>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4f7afccaa9_0_852"/>
          <p:cNvSpPr/>
          <p:nvPr/>
        </p:nvSpPr>
        <p:spPr>
          <a:xfrm>
            <a:off x="3761700" y="3617078"/>
            <a:ext cx="1730700" cy="904800"/>
          </a:xfrm>
          <a:prstGeom prst="roundRect">
            <a:avLst>
              <a:gd fmla="val 16667" name="adj"/>
            </a:avLst>
          </a:prstGeom>
          <a:solidFill>
            <a:srgbClr val="00B05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Personal bank loan</a:t>
            </a:r>
            <a:endParaRPr b="1" i="0" sz="2000" u="none" cap="none" strike="noStrike">
              <a:solidFill>
                <a:schemeClr val="lt1"/>
              </a:solidFill>
              <a:latin typeface="Lato"/>
              <a:ea typeface="Lato"/>
              <a:cs typeface="Lato"/>
              <a:sym typeface="Lato"/>
            </a:endParaRPr>
          </a:p>
        </p:txBody>
      </p:sp>
      <p:sp>
        <p:nvSpPr>
          <p:cNvPr id="329" name="Google Shape;329;g24f7afccaa9_0_852"/>
          <p:cNvSpPr/>
          <p:nvPr/>
        </p:nvSpPr>
        <p:spPr>
          <a:xfrm>
            <a:off x="1608475" y="3617078"/>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Payday loan </a:t>
            </a:r>
            <a:endParaRPr b="1" i="0" sz="1600" u="none" cap="none" strike="noStrike">
              <a:solidFill>
                <a:schemeClr val="lt1"/>
              </a:solidFill>
              <a:latin typeface="Lato"/>
              <a:ea typeface="Lato"/>
              <a:cs typeface="Lato"/>
              <a:sym typeface="Lato"/>
            </a:endParaRPr>
          </a:p>
        </p:txBody>
      </p:sp>
      <p:sp>
        <p:nvSpPr>
          <p:cNvPr id="330" name="Google Shape;330;g24f7afccaa9_0_852"/>
          <p:cNvSpPr/>
          <p:nvPr/>
        </p:nvSpPr>
        <p:spPr>
          <a:xfrm>
            <a:off x="5914925" y="3617075"/>
            <a:ext cx="1730700" cy="9048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Buy Now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Pay Later</a:t>
            </a:r>
            <a:endParaRPr b="1" i="0" sz="1900" u="none" cap="none" strike="noStrike">
              <a:solidFill>
                <a:schemeClr val="lt1"/>
              </a:solidFill>
              <a:latin typeface="Lato"/>
              <a:ea typeface="Lato"/>
              <a:cs typeface="Lato"/>
              <a:sym typeface="Lato"/>
            </a:endParaRPr>
          </a:p>
        </p:txBody>
      </p:sp>
      <p:pic>
        <p:nvPicPr>
          <p:cNvPr id="331" name="Google Shape;331;g24f7afccaa9_0_85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
        <p:nvSpPr>
          <p:cNvPr id="332" name="Google Shape;332;g24f7afccaa9_0_852"/>
          <p:cNvSpPr/>
          <p:nvPr/>
        </p:nvSpPr>
        <p:spPr>
          <a:xfrm>
            <a:off x="2681250" y="1413350"/>
            <a:ext cx="6099000" cy="18174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0" i="0" sz="16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dk1"/>
                </a:solidFill>
                <a:latin typeface="Lato"/>
                <a:ea typeface="Lato"/>
                <a:cs typeface="Lato"/>
                <a:sym typeface="Lato"/>
              </a:rPr>
              <a:t>What borrowing option should he consider and why?</a:t>
            </a:r>
            <a:endParaRPr b="1" i="0" sz="2000" u="none" cap="none" strike="noStrike">
              <a:solidFill>
                <a:schemeClr val="dk1"/>
              </a:solidFill>
              <a:latin typeface="Lato"/>
              <a:ea typeface="Lato"/>
              <a:cs typeface="Lato"/>
              <a:sym typeface="Lato"/>
            </a:endParaRPr>
          </a:p>
        </p:txBody>
      </p:sp>
      <p:sp>
        <p:nvSpPr>
          <p:cNvPr id="333" name="Google Shape;333;g24f7afccaa9_0_85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75dc42cbce_0_12"/>
          <p:cNvSpPr/>
          <p:nvPr/>
        </p:nvSpPr>
        <p:spPr>
          <a:xfrm>
            <a:off x="2398950" y="1297963"/>
            <a:ext cx="6515700" cy="12861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GB" sz="1800" u="none" cap="none" strike="noStrike">
                <a:solidFill>
                  <a:schemeClr val="dk1"/>
                </a:solidFill>
                <a:latin typeface="Lato"/>
                <a:ea typeface="Lato"/>
                <a:cs typeface="Lato"/>
                <a:sym typeface="Lato"/>
              </a:rPr>
              <a:t>Sam has just got a new job. It takes him two hours to get to work by public transport, but he could get there in less than half the time if he drives there. Sam thinks it’s time to buy a car. </a:t>
            </a:r>
            <a:endParaRPr b="1" i="0" sz="1800" u="none" cap="none" strike="noStrike">
              <a:solidFill>
                <a:schemeClr val="dk1"/>
              </a:solidFill>
              <a:latin typeface="Lato"/>
              <a:ea typeface="Lato"/>
              <a:cs typeface="Lato"/>
              <a:sym typeface="Lato"/>
            </a:endParaRPr>
          </a:p>
        </p:txBody>
      </p:sp>
      <p:sp>
        <p:nvSpPr>
          <p:cNvPr id="339" name="Google Shape;339;g275dc42cbce_0_12"/>
          <p:cNvSpPr/>
          <p:nvPr/>
        </p:nvSpPr>
        <p:spPr>
          <a:xfrm>
            <a:off x="2398950" y="2701788"/>
            <a:ext cx="6515700" cy="5427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chemeClr val="lt1"/>
                </a:solidFill>
                <a:latin typeface="Lato"/>
                <a:ea typeface="Lato"/>
                <a:cs typeface="Lato"/>
                <a:sym typeface="Lato"/>
              </a:rPr>
              <a:t>Sam decides to use a personal bank loan</a:t>
            </a:r>
            <a:endParaRPr b="1" i="0" sz="1800" u="none" cap="none" strike="noStrike">
              <a:solidFill>
                <a:schemeClr val="lt1"/>
              </a:solidFill>
              <a:latin typeface="Lato"/>
              <a:ea typeface="Lato"/>
              <a:cs typeface="Lato"/>
              <a:sym typeface="Lato"/>
            </a:endParaRPr>
          </a:p>
        </p:txBody>
      </p:sp>
      <p:sp>
        <p:nvSpPr>
          <p:cNvPr id="340" name="Google Shape;340;g275dc42cbce_0_12"/>
          <p:cNvSpPr txBox="1"/>
          <p:nvPr/>
        </p:nvSpPr>
        <p:spPr>
          <a:xfrm>
            <a:off x="457425" y="3781375"/>
            <a:ext cx="585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275dc42cbce_0_12"/>
          <p:cNvSpPr txBox="1"/>
          <p:nvPr/>
        </p:nvSpPr>
        <p:spPr>
          <a:xfrm>
            <a:off x="386250" y="3466275"/>
            <a:ext cx="8670900" cy="158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Using full sentences, respond to the following questions</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accent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Before buying the car, are there any other financial factors that Sam should consider?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What makes a personal loan the best option?</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AutoNum type="arabicPeriod"/>
            </a:pPr>
            <a:r>
              <a:rPr b="0" i="0" lang="en-GB" sz="1700" u="none" cap="none" strike="noStrike">
                <a:solidFill>
                  <a:schemeClr val="dk1"/>
                </a:solidFill>
                <a:latin typeface="Lato"/>
                <a:ea typeface="Lato"/>
                <a:cs typeface="Lato"/>
                <a:sym typeface="Lato"/>
              </a:rPr>
              <a:t>What are some of the problems associated with these borrowing options?</a:t>
            </a:r>
            <a:endParaRPr b="0" i="0" sz="17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         </a:t>
            </a:r>
            <a:endParaRPr b="0" i="0" sz="1600" u="none" cap="none" strike="noStrike">
              <a:solidFill>
                <a:schemeClr val="dk1"/>
              </a:solidFill>
              <a:latin typeface="Arial"/>
              <a:ea typeface="Arial"/>
              <a:cs typeface="Arial"/>
              <a:sym typeface="Arial"/>
            </a:endParaRPr>
          </a:p>
        </p:txBody>
      </p:sp>
      <p:sp>
        <p:nvSpPr>
          <p:cNvPr id="342" name="Google Shape;342;g275dc42cbce_0_12"/>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pic>
        <p:nvPicPr>
          <p:cNvPr id="343" name="Google Shape;343;g275dc42cbce_0_12"/>
          <p:cNvPicPr preferRelativeResize="0"/>
          <p:nvPr/>
        </p:nvPicPr>
        <p:blipFill rotWithShape="1">
          <a:blip r:embed="rId3">
            <a:alphaModFix/>
          </a:blip>
          <a:srcRect b="0" l="0" r="0" t="0"/>
          <a:stretch/>
        </p:blipFill>
        <p:spPr>
          <a:xfrm>
            <a:off x="611150" y="1274300"/>
            <a:ext cx="1730700" cy="209550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30844c72ed9_0_14"/>
          <p:cNvPicPr preferRelativeResize="0"/>
          <p:nvPr/>
        </p:nvPicPr>
        <p:blipFill rotWithShape="1">
          <a:blip r:embed="rId3">
            <a:alphaModFix/>
          </a:blip>
          <a:srcRect b="0" l="0" r="0" t="0"/>
          <a:stretch/>
        </p:blipFill>
        <p:spPr>
          <a:xfrm>
            <a:off x="166700" y="1224038"/>
            <a:ext cx="1782166" cy="2095500"/>
          </a:xfrm>
          <a:prstGeom prst="rect">
            <a:avLst/>
          </a:prstGeom>
          <a:noFill/>
          <a:ln cap="flat" cmpd="sng" w="19050">
            <a:solidFill>
              <a:schemeClr val="accent2"/>
            </a:solidFill>
            <a:prstDash val="solid"/>
            <a:round/>
            <a:headEnd len="sm" w="sm" type="none"/>
            <a:tailEnd len="sm" w="sm" type="none"/>
          </a:ln>
        </p:spPr>
      </p:pic>
      <p:sp>
        <p:nvSpPr>
          <p:cNvPr id="349" name="Google Shape;349;g30844c72ed9_0_14"/>
          <p:cNvSpPr txBox="1"/>
          <p:nvPr/>
        </p:nvSpPr>
        <p:spPr>
          <a:xfrm>
            <a:off x="2082150" y="1148125"/>
            <a:ext cx="6741600" cy="39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solidFill>
                  <a:schemeClr val="accent1"/>
                </a:solidFill>
                <a:latin typeface="Lato"/>
                <a:ea typeface="Lato"/>
                <a:cs typeface="Lato"/>
                <a:sym typeface="Lato"/>
              </a:rPr>
              <a:t>Using full sentences, respond to the following questions</a:t>
            </a:r>
            <a:endParaRPr b="1" sz="1600">
              <a:solidFill>
                <a:schemeClr val="accent1"/>
              </a:solidFill>
              <a:latin typeface="Lato"/>
              <a:ea typeface="Lato"/>
              <a:cs typeface="Lato"/>
              <a:sym typeface="Lato"/>
            </a:endParaRPr>
          </a:p>
          <a:p>
            <a:pPr indent="-330200" lvl="0" marL="457200" rtl="0" algn="l">
              <a:lnSpc>
                <a:spcPct val="115000"/>
              </a:lnSpc>
              <a:spcBef>
                <a:spcPts val="120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Before buying the car, are there any other financial factors that Sam should consider?</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Can he afford the costs associated with car ownership: insurance, road tax, fuel, parking permits </a:t>
            </a:r>
            <a:endParaRPr b="1" sz="1600">
              <a:solidFill>
                <a:schemeClr val="accent2"/>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What makes a personal loan the best option? He can plan regular repayments at an agreed interest rate </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Fixed amount of money: only borrowing what he needs to buy the car</a:t>
            </a:r>
            <a:endParaRPr b="1" sz="1600">
              <a:solidFill>
                <a:schemeClr val="accent2"/>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AutoNum type="arabicPeriod"/>
            </a:pPr>
            <a:r>
              <a:rPr b="1" lang="en-GB" sz="1600">
                <a:solidFill>
                  <a:schemeClr val="accent1"/>
                </a:solidFill>
                <a:latin typeface="Lato"/>
                <a:ea typeface="Lato"/>
                <a:cs typeface="Lato"/>
                <a:sym typeface="Lato"/>
              </a:rPr>
              <a:t>What are some of the problems associated with these borrowing options? </a:t>
            </a:r>
            <a:endParaRPr b="1"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2"/>
              </a:buClr>
              <a:buSzPts val="1600"/>
              <a:buFont typeface="Lato"/>
              <a:buAutoNum type="alphaLcPeriod"/>
            </a:pPr>
            <a:r>
              <a:rPr b="1" lang="en-GB" sz="1600">
                <a:solidFill>
                  <a:schemeClr val="accent2"/>
                </a:solidFill>
                <a:latin typeface="Lato"/>
                <a:ea typeface="Lato"/>
                <a:cs typeface="Lato"/>
                <a:sym typeface="Lato"/>
              </a:rPr>
              <a:t>If he misses a payment, he will incur extra fees His credit rating could be impacted</a:t>
            </a:r>
            <a:endParaRPr b="1" sz="1600">
              <a:solidFill>
                <a:schemeClr val="accent2"/>
              </a:solidFill>
              <a:latin typeface="Lato"/>
              <a:ea typeface="Lato"/>
              <a:cs typeface="Lato"/>
              <a:sym typeface="Lato"/>
            </a:endParaRPr>
          </a:p>
        </p:txBody>
      </p:sp>
      <p:sp>
        <p:nvSpPr>
          <p:cNvPr id="350" name="Google Shape;350;g30844c72ed9_0_14"/>
          <p:cNvSpPr txBox="1"/>
          <p:nvPr/>
        </p:nvSpPr>
        <p:spPr>
          <a:xfrm>
            <a:off x="457425" y="3781375"/>
            <a:ext cx="5855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30844c72ed9_0_14"/>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options</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4f7afccaa9_0_887"/>
          <p:cNvSpPr/>
          <p:nvPr/>
        </p:nvSpPr>
        <p:spPr>
          <a:xfrm>
            <a:off x="7924000" y="4345575"/>
            <a:ext cx="954000" cy="705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24f7afccaa9_0_887"/>
          <p:cNvSpPr txBox="1"/>
          <p:nvPr/>
        </p:nvSpPr>
        <p:spPr>
          <a:xfrm>
            <a:off x="198175" y="3044625"/>
            <a:ext cx="8679900" cy="9975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All borrowing options (except for student finance) affect people’s </a:t>
            </a:r>
            <a:r>
              <a:rPr b="1" i="0" lang="en-GB" sz="1600" u="sng" cap="none" strike="noStrike">
                <a:solidFill>
                  <a:srgbClr val="FFFFFF"/>
                </a:solidFill>
                <a:latin typeface="Lato"/>
                <a:ea typeface="Lato"/>
                <a:cs typeface="Lato"/>
                <a:sym typeface="Lato"/>
              </a:rPr>
              <a:t>credit score</a:t>
            </a:r>
            <a:r>
              <a:rPr b="1" i="0" lang="en-GB" sz="1600" u="none" cap="none" strike="noStrike">
                <a:solidFill>
                  <a:srgbClr val="FFFFFF"/>
                </a:solidFill>
                <a:latin typeface="Lato"/>
                <a:ea typeface="Lato"/>
                <a:cs typeface="Lato"/>
                <a:sym typeface="Lato"/>
              </a:rPr>
              <a:t>. </a:t>
            </a:r>
            <a:endParaRPr b="1"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A credit score is a number that is a quick summary of a person’s credit (borrowing) history.</a:t>
            </a:r>
            <a:endParaRPr b="0" i="0" sz="1600" u="none" cap="none" strike="noStrike">
              <a:solidFill>
                <a:schemeClr val="lt1"/>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 I</a:t>
            </a:r>
            <a:r>
              <a:rPr b="0" i="0" lang="en-GB" sz="1600" u="none" cap="none" strike="noStrike">
                <a:solidFill>
                  <a:srgbClr val="FFFFFF"/>
                </a:solidFill>
                <a:latin typeface="Lato"/>
                <a:ea typeface="Lato"/>
                <a:cs typeface="Lato"/>
                <a:sym typeface="Lato"/>
              </a:rPr>
              <a:t>t affects the ability to borrow money at a later date e.g. to take out a mortgage to buy a home.</a:t>
            </a:r>
            <a:endParaRPr b="0" i="0" sz="1600" u="none" cap="none" strike="noStrike">
              <a:solidFill>
                <a:srgbClr val="FFFFFF"/>
              </a:solidFill>
              <a:latin typeface="Lato"/>
              <a:ea typeface="Lato"/>
              <a:cs typeface="Lato"/>
              <a:sym typeface="Lato"/>
            </a:endParaRPr>
          </a:p>
        </p:txBody>
      </p:sp>
      <p:pic>
        <p:nvPicPr>
          <p:cNvPr id="358" name="Google Shape;358;g24f7afccaa9_0_887"/>
          <p:cNvPicPr preferRelativeResize="0"/>
          <p:nvPr/>
        </p:nvPicPr>
        <p:blipFill rotWithShape="1">
          <a:blip r:embed="rId3">
            <a:alphaModFix/>
          </a:blip>
          <a:srcRect b="0" l="0" r="0" t="0"/>
          <a:stretch/>
        </p:blipFill>
        <p:spPr>
          <a:xfrm>
            <a:off x="3840406" y="1182250"/>
            <a:ext cx="1463182" cy="1724336"/>
          </a:xfrm>
          <a:prstGeom prst="rect">
            <a:avLst/>
          </a:prstGeom>
          <a:noFill/>
          <a:ln cap="flat" cmpd="sng" w="19050">
            <a:solidFill>
              <a:schemeClr val="accent2"/>
            </a:solidFill>
            <a:prstDash val="solid"/>
            <a:round/>
            <a:headEnd len="sm" w="sm" type="none"/>
            <a:tailEnd len="sm" w="sm" type="none"/>
          </a:ln>
        </p:spPr>
      </p:pic>
      <p:pic>
        <p:nvPicPr>
          <p:cNvPr id="359" name="Google Shape;359;g24f7afccaa9_0_887"/>
          <p:cNvPicPr preferRelativeResize="0"/>
          <p:nvPr/>
        </p:nvPicPr>
        <p:blipFill rotWithShape="1">
          <a:blip r:embed="rId4">
            <a:alphaModFix/>
          </a:blip>
          <a:srcRect b="0" l="0" r="0" t="0"/>
          <a:stretch/>
        </p:blipFill>
        <p:spPr>
          <a:xfrm>
            <a:off x="2129600" y="1182239"/>
            <a:ext cx="1440010" cy="1724336"/>
          </a:xfrm>
          <a:prstGeom prst="rect">
            <a:avLst/>
          </a:prstGeom>
          <a:noFill/>
          <a:ln cap="flat" cmpd="sng" w="19050">
            <a:solidFill>
              <a:schemeClr val="accent2"/>
            </a:solidFill>
            <a:prstDash val="solid"/>
            <a:round/>
            <a:headEnd len="sm" w="sm" type="none"/>
            <a:tailEnd len="sm" w="sm" type="none"/>
          </a:ln>
        </p:spPr>
      </p:pic>
      <p:pic>
        <p:nvPicPr>
          <p:cNvPr id="360" name="Google Shape;360;g24f7afccaa9_0_887"/>
          <p:cNvPicPr preferRelativeResize="0"/>
          <p:nvPr/>
        </p:nvPicPr>
        <p:blipFill rotWithShape="1">
          <a:blip r:embed="rId5">
            <a:alphaModFix/>
          </a:blip>
          <a:srcRect b="0" l="0" r="0" t="0"/>
          <a:stretch/>
        </p:blipFill>
        <p:spPr>
          <a:xfrm>
            <a:off x="5574368" y="1182250"/>
            <a:ext cx="1463182" cy="1724337"/>
          </a:xfrm>
          <a:prstGeom prst="rect">
            <a:avLst/>
          </a:prstGeom>
          <a:noFill/>
          <a:ln cap="flat" cmpd="sng" w="19050">
            <a:solidFill>
              <a:schemeClr val="accent2"/>
            </a:solidFill>
            <a:prstDash val="solid"/>
            <a:round/>
            <a:headEnd len="sm" w="sm" type="none"/>
            <a:tailEnd len="sm" w="sm" type="none"/>
          </a:ln>
        </p:spPr>
      </p:pic>
      <p:sp>
        <p:nvSpPr>
          <p:cNvPr id="361" name="Google Shape;361;g24f7afccaa9_0_887"/>
          <p:cNvSpPr txBox="1"/>
          <p:nvPr>
            <p:ph type="ctrTitle"/>
          </p:nvPr>
        </p:nvSpPr>
        <p:spPr>
          <a:xfrm>
            <a:off x="360375" y="2462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and credit score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75dc42cbce_0_23"/>
          <p:cNvSpPr txBox="1"/>
          <p:nvPr/>
        </p:nvSpPr>
        <p:spPr>
          <a:xfrm>
            <a:off x="927900" y="2256150"/>
            <a:ext cx="7288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Optional additional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4f7afccaa9_0_897"/>
          <p:cNvSpPr txBox="1"/>
          <p:nvPr/>
        </p:nvSpPr>
        <p:spPr>
          <a:xfrm>
            <a:off x="2681250" y="2963207"/>
            <a:ext cx="6099000" cy="1098900"/>
          </a:xfrm>
          <a:prstGeom prst="rect">
            <a:avLst/>
          </a:prstGeom>
          <a:solidFill>
            <a:schemeClr val="accen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1" i="0" lang="en-GB" sz="1800" u="none" cap="none" strike="noStrike">
                <a:solidFill>
                  <a:srgbClr val="FFFFFF"/>
                </a:solidFill>
                <a:latin typeface="Lato"/>
                <a:ea typeface="Lato"/>
                <a:cs typeface="Lato"/>
                <a:sym typeface="Lato"/>
              </a:rPr>
              <a:t>Neeta chose to pay for her clothes using Buy Now Pay Later. What are some of the potential problems associated with this borrowing option?</a:t>
            </a:r>
            <a:endParaRPr b="1" i="0" sz="1800" u="none" cap="none" strike="noStrike">
              <a:solidFill>
                <a:srgbClr val="FFFFFF"/>
              </a:solidFill>
              <a:latin typeface="Lato"/>
              <a:ea typeface="Lato"/>
              <a:cs typeface="Lato"/>
              <a:sym typeface="Lato"/>
            </a:endParaRPr>
          </a:p>
        </p:txBody>
      </p:sp>
      <p:pic>
        <p:nvPicPr>
          <p:cNvPr id="372" name="Google Shape;372;g24f7afccaa9_0_897"/>
          <p:cNvPicPr preferRelativeResize="0"/>
          <p:nvPr/>
        </p:nvPicPr>
        <p:blipFill rotWithShape="1">
          <a:blip r:embed="rId3">
            <a:alphaModFix/>
          </a:blip>
          <a:srcRect b="0" l="0" r="0" t="0"/>
          <a:stretch/>
        </p:blipFill>
        <p:spPr>
          <a:xfrm>
            <a:off x="512650" y="1630125"/>
            <a:ext cx="1730700" cy="2431975"/>
          </a:xfrm>
          <a:prstGeom prst="rect">
            <a:avLst/>
          </a:prstGeom>
          <a:noFill/>
          <a:ln cap="flat" cmpd="sng" w="19050">
            <a:solidFill>
              <a:schemeClr val="accent2"/>
            </a:solidFill>
            <a:prstDash val="solid"/>
            <a:round/>
            <a:headEnd len="sm" w="sm" type="none"/>
            <a:tailEnd len="sm" w="sm" type="none"/>
          </a:ln>
        </p:spPr>
      </p:pic>
      <p:sp>
        <p:nvSpPr>
          <p:cNvPr id="373" name="Google Shape;373;g24f7afccaa9_0_897"/>
          <p:cNvSpPr/>
          <p:nvPr/>
        </p:nvSpPr>
        <p:spPr>
          <a:xfrm>
            <a:off x="2681250" y="1630125"/>
            <a:ext cx="6099000" cy="103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chemeClr val="dk1"/>
                </a:solidFill>
                <a:latin typeface="Lato"/>
                <a:ea typeface="Lato"/>
                <a:cs typeface="Lato"/>
                <a:sym typeface="Lato"/>
              </a:rPr>
              <a:t>Neeta has recently graduated and needs to buy clothes for her new job. She does some online shopping and the total cost is higher than she expected.  </a:t>
            </a:r>
            <a:endParaRPr b="0" i="0" sz="1800" u="none" cap="none" strike="noStrike">
              <a:solidFill>
                <a:schemeClr val="dk1"/>
              </a:solidFill>
              <a:latin typeface="Lato"/>
              <a:ea typeface="Lato"/>
              <a:cs typeface="Lato"/>
              <a:sym typeface="Lato"/>
            </a:endParaRPr>
          </a:p>
        </p:txBody>
      </p:sp>
      <p:sp>
        <p:nvSpPr>
          <p:cNvPr id="374" name="Google Shape;374;g24f7afccaa9_0_897"/>
          <p:cNvSpPr txBox="1"/>
          <p:nvPr>
            <p:ph type="ctrTitle"/>
          </p:nvPr>
        </p:nvSpPr>
        <p:spPr>
          <a:xfrm>
            <a:off x="261150" y="242750"/>
            <a:ext cx="80640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Borrowing </a:t>
            </a:r>
            <a:r>
              <a:rPr b="1" i="0" lang="en-GB" sz="2900" u="none" cap="none" strike="noStrike">
                <a:solidFill>
                  <a:schemeClr val="lt1"/>
                </a:solidFill>
                <a:latin typeface="Lato"/>
                <a:ea typeface="Lato"/>
                <a:cs typeface="Lato"/>
                <a:sym typeface="Lato"/>
                <a:extLst>
                  <a:ext uri="http://customooxmlschemas.google.com/">
                    <go:slidesCustomData xmlns:go="http://customooxmlschemas.google.com/" textRoundtripDataId="3"/>
                  </a:ext>
                </a:extLst>
              </a:rPr>
              <a:t>options</a:t>
            </a:r>
            <a:r>
              <a:rPr b="1" i="0" lang="en-GB" sz="2900" u="none" cap="none" strike="noStrike">
                <a:solidFill>
                  <a:schemeClr val="lt1"/>
                </a:solidFill>
                <a:latin typeface="Lato"/>
                <a:ea typeface="Lato"/>
                <a:cs typeface="Lato"/>
                <a:sym typeface="Lato"/>
              </a:rPr>
              <a:t> | Buy Now Pay Later</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4f7afccaa9_0_906"/>
          <p:cNvPicPr preferRelativeResize="0"/>
          <p:nvPr/>
        </p:nvPicPr>
        <p:blipFill rotWithShape="1">
          <a:blip r:embed="rId3">
            <a:alphaModFix/>
          </a:blip>
          <a:srcRect b="0" l="0" r="0" t="0"/>
          <a:stretch/>
        </p:blipFill>
        <p:spPr>
          <a:xfrm>
            <a:off x="360375" y="1584775"/>
            <a:ext cx="2276150" cy="2276150"/>
          </a:xfrm>
          <a:prstGeom prst="rect">
            <a:avLst/>
          </a:prstGeom>
          <a:noFill/>
          <a:ln>
            <a:noFill/>
          </a:ln>
        </p:spPr>
      </p:pic>
      <p:sp>
        <p:nvSpPr>
          <p:cNvPr id="380" name="Google Shape;380;g24f7afccaa9_0_906"/>
          <p:cNvSpPr txBox="1"/>
          <p:nvPr/>
        </p:nvSpPr>
        <p:spPr>
          <a:xfrm>
            <a:off x="3142475" y="1383800"/>
            <a:ext cx="57213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What information would you add to the shopping website that Neeta is using so that she understands the possible consequences of using Buy Now Pay Later?</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Write 4-6 bullet points of ‘things you should know before borrowing money’.</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2C40D0"/>
                </a:solidFill>
                <a:latin typeface="Lato"/>
                <a:ea typeface="Lato"/>
                <a:cs typeface="Lato"/>
                <a:sym typeface="Lato"/>
              </a:rPr>
              <a:t>Stretch: How likely is it that websites would include this information? </a:t>
            </a:r>
            <a:endParaRPr b="1" i="0" sz="1800" u="none" cap="none" strike="noStrike">
              <a:solidFill>
                <a:srgbClr val="2C40D0"/>
              </a:solidFill>
              <a:latin typeface="Lato"/>
              <a:ea typeface="Lato"/>
              <a:cs typeface="Lato"/>
              <a:sym typeface="Lato"/>
            </a:endParaRPr>
          </a:p>
        </p:txBody>
      </p:sp>
      <p:sp>
        <p:nvSpPr>
          <p:cNvPr id="381" name="Google Shape;381;g24f7afccaa9_0_906"/>
          <p:cNvSpPr txBox="1"/>
          <p:nvPr/>
        </p:nvSpPr>
        <p:spPr>
          <a:xfrm>
            <a:off x="271438" y="286975"/>
            <a:ext cx="7380300" cy="84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Over to you</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75dc42cbce_0_28"/>
          <p:cNvSpPr txBox="1"/>
          <p:nvPr/>
        </p:nvSpPr>
        <p:spPr>
          <a:xfrm>
            <a:off x="927900" y="2256150"/>
            <a:ext cx="72882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End of optional</a:t>
            </a:r>
            <a:r>
              <a:rPr b="1" i="0" lang="en-GB" sz="2900" u="none" cap="none" strike="noStrike">
                <a:solidFill>
                  <a:schemeClr val="lt1"/>
                </a:solidFill>
                <a:latin typeface="Lato"/>
                <a:ea typeface="Lato"/>
                <a:cs typeface="Lato"/>
                <a:sym typeface="Lato"/>
              </a:rPr>
              <a:t> additional activity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4f7afccaa9_0_913"/>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2" name="Google Shape;392;g24f7afccaa9_0_9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4f7afccaa9_0_9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4" name="Google Shape;394;g24f7afccaa9_0_913"/>
          <p:cNvSpPr txBox="1"/>
          <p:nvPr/>
        </p:nvSpPr>
        <p:spPr>
          <a:xfrm>
            <a:off x="488175" y="1121675"/>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the difference between good and bad debt</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borrowing works and different forms of borrowing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00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4f7afccaa9_0_921"/>
          <p:cNvSpPr txBox="1"/>
          <p:nvPr>
            <p:ph type="ctrTitle"/>
          </p:nvPr>
        </p:nvSpPr>
        <p:spPr>
          <a:xfrm>
            <a:off x="1724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cap="none" strike="noStrike">
                <a:solidFill>
                  <a:schemeClr val="lt1"/>
                </a:solidFill>
                <a:latin typeface="Lato"/>
                <a:ea typeface="Lato"/>
                <a:cs typeface="Lato"/>
                <a:sym typeface="Lato"/>
              </a:rPr>
              <a:t>Borrowing plans</a:t>
            </a:r>
            <a:endParaRPr b="1" i="0" sz="2900" cap="none" strike="noStrike">
              <a:solidFill>
                <a:schemeClr val="lt1"/>
              </a:solidFill>
              <a:latin typeface="Lato"/>
              <a:ea typeface="Lato"/>
              <a:cs typeface="Lato"/>
              <a:sym typeface="Lato"/>
            </a:endParaRPr>
          </a:p>
        </p:txBody>
      </p:sp>
      <p:sp>
        <p:nvSpPr>
          <p:cNvPr id="400" name="Google Shape;400;g24f7afccaa9_0_921"/>
          <p:cNvSpPr txBox="1"/>
          <p:nvPr/>
        </p:nvSpPr>
        <p:spPr>
          <a:xfrm>
            <a:off x="2462800" y="8422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401" name="Google Shape;401;g24f7afccaa9_0_921"/>
          <p:cNvSpPr txBox="1"/>
          <p:nvPr/>
        </p:nvSpPr>
        <p:spPr>
          <a:xfrm>
            <a:off x="647802" y="1242425"/>
            <a:ext cx="7914900" cy="1736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Before you borrow any money, you should always have a plan to pay it back</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For many borrowing options, repayments on the amount borrowed automatically get taken from your current account</a:t>
            </a:r>
            <a:endParaRPr b="0" i="0" sz="1400" u="none" cap="none" strike="noStrike">
              <a:solidFill>
                <a:srgbClr val="000000"/>
              </a:solidFill>
              <a:latin typeface="Arial"/>
              <a:ea typeface="Arial"/>
              <a:cs typeface="Arial"/>
              <a:sym typeface="Arial"/>
            </a:endParaRPr>
          </a:p>
          <a:p>
            <a:pPr indent="0" lvl="0" marL="1016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543B3"/>
              </a:solidFill>
              <a:latin typeface="Lato"/>
              <a:ea typeface="Lato"/>
              <a:cs typeface="Lato"/>
              <a:sym typeface="Lato"/>
            </a:endParaRPr>
          </a:p>
        </p:txBody>
      </p:sp>
      <p:pic>
        <p:nvPicPr>
          <p:cNvPr id="402" name="Google Shape;402;g24f7afccaa9_0_921"/>
          <p:cNvPicPr preferRelativeResize="0"/>
          <p:nvPr/>
        </p:nvPicPr>
        <p:blipFill rotWithShape="1">
          <a:blip r:embed="rId3">
            <a:alphaModFix/>
          </a:blip>
          <a:srcRect b="0" l="0" r="0" t="0"/>
          <a:stretch/>
        </p:blipFill>
        <p:spPr>
          <a:xfrm>
            <a:off x="461977" y="1398081"/>
            <a:ext cx="273100" cy="273100"/>
          </a:xfrm>
          <a:prstGeom prst="rect">
            <a:avLst/>
          </a:prstGeom>
          <a:noFill/>
          <a:ln>
            <a:noFill/>
          </a:ln>
        </p:spPr>
      </p:pic>
      <p:pic>
        <p:nvPicPr>
          <p:cNvPr id="403" name="Google Shape;403;g24f7afccaa9_0_921"/>
          <p:cNvPicPr preferRelativeResize="0"/>
          <p:nvPr/>
        </p:nvPicPr>
        <p:blipFill rotWithShape="1">
          <a:blip r:embed="rId3">
            <a:alphaModFix/>
          </a:blip>
          <a:srcRect b="0" l="0" r="0" t="0"/>
          <a:stretch/>
        </p:blipFill>
        <p:spPr>
          <a:xfrm>
            <a:off x="478277" y="2007949"/>
            <a:ext cx="273100" cy="273100"/>
          </a:xfrm>
          <a:prstGeom prst="rect">
            <a:avLst/>
          </a:prstGeom>
          <a:noFill/>
          <a:ln>
            <a:noFill/>
          </a:ln>
        </p:spPr>
      </p:pic>
      <p:sp>
        <p:nvSpPr>
          <p:cNvPr id="404" name="Google Shape;404;g24f7afccaa9_0_921"/>
          <p:cNvSpPr/>
          <p:nvPr/>
        </p:nvSpPr>
        <p:spPr>
          <a:xfrm>
            <a:off x="478275" y="2978525"/>
            <a:ext cx="7914900" cy="6093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How is a borrowing plan connected to a personal budget?</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4f7afccaa9_0_632"/>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24f7afccaa9_0_63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4f7afccaa9_0_632"/>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manage debt</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4f7afccaa9_0_956"/>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10" name="Google Shape;410;g24f7afccaa9_0_956"/>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fadd7f8b14_17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finances</a:t>
            </a:r>
            <a:endParaRPr b="0" i="0" sz="1400" u="none" cap="none" strike="noStrike">
              <a:solidFill>
                <a:schemeClr val="lt1"/>
              </a:solidFill>
              <a:latin typeface="Arial"/>
              <a:ea typeface="Arial"/>
              <a:cs typeface="Arial"/>
              <a:sym typeface="Arial"/>
            </a:endParaRPr>
          </a:p>
        </p:txBody>
      </p:sp>
      <p:grpSp>
        <p:nvGrpSpPr>
          <p:cNvPr id="416" name="Google Shape;416;g2fadd7f8b14_17_0"/>
          <p:cNvGrpSpPr/>
          <p:nvPr/>
        </p:nvGrpSpPr>
        <p:grpSpPr>
          <a:xfrm>
            <a:off x="151999" y="1183981"/>
            <a:ext cx="2846301" cy="2013581"/>
            <a:chOff x="463400" y="1321175"/>
            <a:chExt cx="2914500" cy="2113109"/>
          </a:xfrm>
        </p:grpSpPr>
        <p:sp>
          <p:nvSpPr>
            <p:cNvPr id="417" name="Google Shape;417;g2fadd7f8b14_17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2fadd7f8b14_17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19" name="Google Shape;419;g2fadd7f8b14_17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20" name="Google Shape;420;g2fadd7f8b14_17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421" name="Google Shape;421;g2fadd7f8b14_17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2" name="Google Shape;422;g2fadd7f8b14_17_0"/>
          <p:cNvGrpSpPr/>
          <p:nvPr/>
        </p:nvGrpSpPr>
        <p:grpSpPr>
          <a:xfrm>
            <a:off x="3164819" y="1184021"/>
            <a:ext cx="2846301" cy="1995658"/>
            <a:chOff x="3237025" y="1184050"/>
            <a:chExt cx="2914500" cy="2094300"/>
          </a:xfrm>
        </p:grpSpPr>
        <p:sp>
          <p:nvSpPr>
            <p:cNvPr id="423" name="Google Shape;423;g2fadd7f8b14_17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4" name="Google Shape;424;g2fadd7f8b14_17_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25" name="Google Shape;425;g2fadd7f8b14_17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grpSp>
        <p:nvGrpSpPr>
          <p:cNvPr id="426" name="Google Shape;426;g2fadd7f8b14_17_0"/>
          <p:cNvGrpSpPr/>
          <p:nvPr/>
        </p:nvGrpSpPr>
        <p:grpSpPr>
          <a:xfrm>
            <a:off x="6177819" y="1184061"/>
            <a:ext cx="2846409" cy="1995600"/>
            <a:chOff x="6177819" y="1184061"/>
            <a:chExt cx="2846409" cy="1995600"/>
          </a:xfrm>
        </p:grpSpPr>
        <p:sp>
          <p:nvSpPr>
            <p:cNvPr id="427" name="Google Shape;427;g2fadd7f8b14_17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8" name="Google Shape;428;g2fadd7f8b14_17_0"/>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29" name="Google Shape;429;g2fadd7f8b14_17_0"/>
            <p:cNvSpPr txBox="1"/>
            <p:nvPr/>
          </p:nvSpPr>
          <p:spPr>
            <a:xfrm>
              <a:off x="7264128" y="1459325"/>
              <a:ext cx="1760100" cy="1535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sng" cap="none" strike="noStrike">
                  <a:solidFill>
                    <a:srgbClr val="FFFFFF"/>
                  </a:solidFill>
                  <a:latin typeface="Lato"/>
                  <a:ea typeface="Lato"/>
                  <a:cs typeface="Lato"/>
                  <a:sym typeface="Lato"/>
                  <a:hlinkClick r:id="rId9">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0">
                    <a:extLst>
                      <a:ext uri="{A12FA001-AC4F-418D-AE19-62706E023703}">
                        <ahyp:hlinkClr val="tx"/>
                      </a:ext>
                    </a:extLst>
                  </a:hlinkClick>
                  <a:extLst>
                    <a:ext uri="http://customooxmlschemas.google.com/">
                      <go:slidesCustomData xmlns:go="http://customooxmlschemas.google.com/" textRoundtripDataId="6"/>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7"/>
                    </a:ext>
                  </a:extLst>
                </a:rPr>
                <a:t>080</a:t>
              </a:r>
              <a:r>
                <a:rPr b="0" i="0" lang="en-GB" sz="1300" u="none" cap="none" strike="noStrike">
                  <a:solidFill>
                    <a:srgbClr val="FFFFFF"/>
                  </a:solidFill>
                  <a:latin typeface="Lato"/>
                  <a:ea typeface="Lato"/>
                  <a:cs typeface="Lato"/>
                  <a:sym typeface="Lato"/>
                </a:rPr>
                <a:t>0 1111</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Talk to an adult about anything. </a:t>
              </a:r>
              <a:br>
                <a:rPr b="0" i="0" lang="en-GB" sz="1300" u="none" cap="none" strike="noStrike">
                  <a:solidFill>
                    <a:srgbClr val="FFFFFF"/>
                  </a:solidFill>
                  <a:latin typeface="Lato"/>
                  <a:ea typeface="Lato"/>
                  <a:cs typeface="Lato"/>
                  <a:sym typeface="Lato"/>
                </a:rPr>
              </a:br>
              <a:r>
                <a:rPr b="0" i="0" lang="en-GB" sz="1300" u="none" cap="none" strike="noStrike">
                  <a:solidFill>
                    <a:srgbClr val="FFFFFF"/>
                  </a:solidFill>
                  <a:latin typeface="Lato"/>
                  <a:ea typeface="Lato"/>
                  <a:cs typeface="Lato"/>
                  <a:sym typeface="Lato"/>
                </a:rPr>
                <a:t>Contact via phone / web.</a:t>
              </a:r>
              <a:endParaRPr b="0" i="0" sz="1300" u="none" cap="none" strike="noStrike">
                <a:solidFill>
                  <a:srgbClr val="FFFFFF"/>
                </a:solidFill>
                <a:latin typeface="Lato"/>
                <a:ea typeface="Lato"/>
                <a:cs typeface="Lato"/>
                <a:sym typeface="Lato"/>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33" name="Shape 433"/>
        <p:cNvGrpSpPr/>
        <p:nvPr/>
      </p:nvGrpSpPr>
      <p:grpSpPr>
        <a:xfrm>
          <a:off x="0" y="0"/>
          <a:ext cx="0" cy="0"/>
          <a:chOff x="0" y="0"/>
          <a:chExt cx="0" cy="0"/>
        </a:xfrm>
      </p:grpSpPr>
      <p:sp>
        <p:nvSpPr>
          <p:cNvPr id="434" name="Google Shape;434;g36947092be4_1_0"/>
          <p:cNvSpPr txBox="1"/>
          <p:nvPr/>
        </p:nvSpPr>
        <p:spPr>
          <a:xfrm>
            <a:off x="462425" y="1142575"/>
            <a:ext cx="7875600" cy="2007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FT FLIC Learning Hub</a:t>
            </a:r>
            <a:r>
              <a:rPr b="0" i="0" lang="en-GB" sz="1400" u="none" cap="none" strike="noStrike">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Household Debt: Key Economic Indicators - House of Commons Library</a:t>
            </a:r>
            <a:r>
              <a:rPr lang="en-GB">
                <a:solidFill>
                  <a:schemeClr val="lt1"/>
                </a:solidFill>
                <a:latin typeface="Lato"/>
                <a:ea typeface="Lato"/>
                <a:cs typeface="Lato"/>
                <a:sym typeface="Lato"/>
              </a:rPr>
              <a:t> (2025)</a:t>
            </a:r>
            <a:endParaRPr b="0" i="0" sz="1400" u="none"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 Statistics May 202</a:t>
            </a:r>
            <a:r>
              <a:rPr lang="en-GB" u="sng">
                <a:solidFill>
                  <a:schemeClr val="lt1"/>
                </a:solidFill>
                <a:latin typeface="Lato"/>
                <a:ea typeface="Lato"/>
                <a:cs typeface="Lato"/>
                <a:sym typeface="Lato"/>
              </a:rPr>
              <a:t>5</a:t>
            </a:r>
            <a:endParaRPr b="0" i="0" sz="1400" u="sng" cap="none" strike="noStrike">
              <a:solidFill>
                <a:schemeClr val="lt1"/>
              </a:solidFill>
              <a:latin typeface="Lato"/>
              <a:ea typeface="Lato"/>
              <a:cs typeface="Lato"/>
              <a:sym typeface="Lato"/>
            </a:endParaRPr>
          </a:p>
          <a:p>
            <a:pPr indent="0" lvl="0" marL="0" marR="0" rtl="0" algn="l">
              <a:lnSpc>
                <a:spcPct val="150000"/>
              </a:lnSpc>
              <a:spcBef>
                <a:spcPts val="0"/>
              </a:spcBef>
              <a:spcAft>
                <a:spcPts val="0"/>
              </a:spcAft>
              <a:buClr>
                <a:srgbClr val="000000"/>
              </a:buClr>
              <a:buSzPts val="1400"/>
              <a:buFont typeface="Arial"/>
              <a:buNone/>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My Pocket Skill</a:t>
            </a:r>
            <a:r>
              <a:rPr lang="en-GB" u="sng">
                <a:solidFill>
                  <a:schemeClr val="lt1"/>
                </a:solidFill>
                <a:latin typeface="Lato"/>
                <a:ea typeface="Lato"/>
                <a:cs typeface="Lato"/>
                <a:sym typeface="Lato"/>
                <a:hlinkClick r:id="rId7">
                  <a:extLst>
                    <a:ext uri="{A12FA001-AC4F-418D-AE19-62706E023703}">
                      <ahyp:hlinkClr val="tx"/>
                    </a:ext>
                  </a:extLst>
                </a:hlinkClick>
              </a:rPr>
              <a:t>: </a:t>
            </a:r>
            <a:r>
              <a:rPr b="0" i="0" lang="en-GB" sz="1400" u="sng" cap="none" strike="noStrike">
                <a:solidFill>
                  <a:schemeClr val="lt1"/>
                </a:solidFill>
                <a:latin typeface="Lato"/>
                <a:ea typeface="Lato"/>
                <a:cs typeface="Lato"/>
                <a:sym typeface="Lato"/>
                <a:hlinkClick r:id="rId8">
                  <a:extLst>
                    <a:ext uri="{A12FA001-AC4F-418D-AE19-62706E023703}">
                      <ahyp:hlinkClr val="tx"/>
                    </a:ext>
                  </a:extLst>
                </a:hlinkClick>
              </a:rPr>
              <a:t>Save now, spend later</a:t>
            </a:r>
            <a:endParaRPr b="0" i="0" sz="1400" u="none" cap="none" strike="noStrike">
              <a:solidFill>
                <a:schemeClr val="lt1"/>
              </a:solidFill>
              <a:latin typeface="Lato"/>
              <a:ea typeface="Lato"/>
              <a:cs typeface="Lato"/>
              <a:sym typeface="Lato"/>
            </a:endParaRPr>
          </a:p>
        </p:txBody>
      </p:sp>
      <p:sp>
        <p:nvSpPr>
          <p:cNvPr id="435" name="Google Shape;435;g36947092be4_1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4f7afccaa9_0_638"/>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9" name="Google Shape;79;g24f7afccaa9_0_63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24f7afccaa9_0_638"/>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1" name="Google Shape;81;g24f7afccaa9_0_638"/>
          <p:cNvSpPr txBox="1"/>
          <p:nvPr/>
        </p:nvSpPr>
        <p:spPr>
          <a:xfrm>
            <a:off x="488175" y="1378950"/>
            <a:ext cx="69228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the difference between good and bad debt</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how borrowing works and different forms of borrowing </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24f7afccaa9_0_646"/>
          <p:cNvSpPr txBox="1"/>
          <p:nvPr/>
        </p:nvSpPr>
        <p:spPr>
          <a:xfrm>
            <a:off x="1451400" y="6284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does ‘debt’ mean?</a:t>
            </a:r>
            <a:endParaRPr b="1" i="0" sz="2900" u="none" cap="none" strike="noStrike">
              <a:solidFill>
                <a:schemeClr val="lt1"/>
              </a:solidFill>
              <a:latin typeface="Lato"/>
              <a:ea typeface="Lato"/>
              <a:cs typeface="Lato"/>
              <a:sym typeface="Lato"/>
            </a:endParaRPr>
          </a:p>
        </p:txBody>
      </p:sp>
      <p:sp>
        <p:nvSpPr>
          <p:cNvPr id="87" name="Google Shape;87;g24f7afccaa9_0_646"/>
          <p:cNvSpPr txBox="1"/>
          <p:nvPr/>
        </p:nvSpPr>
        <p:spPr>
          <a:xfrm>
            <a:off x="360375" y="3657200"/>
            <a:ext cx="83025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1" lang="en-GB" sz="2000" u="none" cap="none" strike="noStrike">
                <a:solidFill>
                  <a:schemeClr val="lt1"/>
                </a:solidFill>
                <a:latin typeface="Lato"/>
                <a:ea typeface="Lato"/>
                <a:cs typeface="Lato"/>
                <a:sym typeface="Lato"/>
              </a:rPr>
              <a:t>Debt is when someone borrows money and is responsible for paying back the person or company who loaned them that money </a:t>
            </a:r>
            <a:endParaRPr b="0" i="0" sz="2000" u="none" cap="none" strike="noStrike">
              <a:solidFill>
                <a:srgbClr val="FFFFFF"/>
              </a:solidFill>
              <a:latin typeface="Lato"/>
              <a:ea typeface="Lato"/>
              <a:cs typeface="Lato"/>
              <a:sym typeface="Lato"/>
            </a:endParaRPr>
          </a:p>
        </p:txBody>
      </p:sp>
      <p:pic>
        <p:nvPicPr>
          <p:cNvPr id="88" name="Google Shape;88;g24f7afccaa9_0_646" title="noun-credit-cart-2643816.png"/>
          <p:cNvPicPr preferRelativeResize="0"/>
          <p:nvPr/>
        </p:nvPicPr>
        <p:blipFill rotWithShape="1">
          <a:blip r:embed="rId3">
            <a:alphaModFix/>
          </a:blip>
          <a:srcRect b="27875" l="0" r="0" t="0"/>
          <a:stretch/>
        </p:blipFill>
        <p:spPr>
          <a:xfrm>
            <a:off x="3265500" y="1467450"/>
            <a:ext cx="2208000" cy="1592500"/>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4f7afccaa9_0_653"/>
          <p:cNvSpPr txBox="1"/>
          <p:nvPr/>
        </p:nvSpPr>
        <p:spPr>
          <a:xfrm>
            <a:off x="131600" y="185150"/>
            <a:ext cx="6317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Cultural considerations</a:t>
            </a:r>
            <a:endParaRPr b="1" i="0" sz="2900" u="none" cap="none" strike="noStrike">
              <a:solidFill>
                <a:schemeClr val="lt1"/>
              </a:solidFill>
              <a:latin typeface="Lato"/>
              <a:ea typeface="Lato"/>
              <a:cs typeface="Lato"/>
              <a:sym typeface="Lato"/>
            </a:endParaRPr>
          </a:p>
        </p:txBody>
      </p:sp>
      <p:pic>
        <p:nvPicPr>
          <p:cNvPr id="94" name="Google Shape;94;g24f7afccaa9_0_653"/>
          <p:cNvPicPr preferRelativeResize="0"/>
          <p:nvPr/>
        </p:nvPicPr>
        <p:blipFill rotWithShape="1">
          <a:blip r:embed="rId3">
            <a:alphaModFix/>
          </a:blip>
          <a:srcRect b="0" l="0" r="4769" t="0"/>
          <a:stretch/>
        </p:blipFill>
        <p:spPr>
          <a:xfrm>
            <a:off x="6724450" y="1658700"/>
            <a:ext cx="2419550" cy="2540675"/>
          </a:xfrm>
          <a:prstGeom prst="rect">
            <a:avLst/>
          </a:prstGeom>
          <a:noFill/>
          <a:ln>
            <a:noFill/>
          </a:ln>
        </p:spPr>
      </p:pic>
      <p:sp>
        <p:nvSpPr>
          <p:cNvPr id="95" name="Google Shape;95;g24f7afccaa9_0_653"/>
          <p:cNvSpPr txBox="1"/>
          <p:nvPr/>
        </p:nvSpPr>
        <p:spPr>
          <a:xfrm>
            <a:off x="74825" y="1558325"/>
            <a:ext cx="68586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Borrowing money is a personal decision which can be based on a number of factors and circumstances.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For some people, borrowing money is not an option as it </a:t>
            </a:r>
            <a:r>
              <a:rPr lang="en-GB" sz="1600">
                <a:solidFill>
                  <a:srgbClr val="202124"/>
                </a:solidFill>
                <a:latin typeface="Lato"/>
                <a:ea typeface="Lato"/>
                <a:cs typeface="Lato"/>
                <a:sym typeface="Lato"/>
              </a:rPr>
              <a:t>does not align</a:t>
            </a:r>
            <a:r>
              <a:rPr b="0" i="0" lang="en-GB" sz="1600" u="none" cap="none" strike="noStrike">
                <a:solidFill>
                  <a:srgbClr val="202124"/>
                </a:solidFill>
                <a:latin typeface="Lato"/>
                <a:ea typeface="Lato"/>
                <a:cs typeface="Lato"/>
                <a:sym typeface="Lato"/>
              </a:rPr>
              <a:t> with their values.</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As a matter of faith, a Muslim cannot lend money to, or receive money from someone and expect to benefit</a:t>
            </a:r>
            <a:r>
              <a:rPr lang="en-GB" sz="1600">
                <a:solidFill>
                  <a:srgbClr val="202124"/>
                </a:solidFill>
                <a:latin typeface="Lato"/>
                <a:ea typeface="Lato"/>
                <a:cs typeface="Lato"/>
                <a:sym typeface="Lato"/>
              </a:rPr>
              <a:t>. </a:t>
            </a:r>
            <a:r>
              <a:rPr b="1" lang="en-GB" sz="1600">
                <a:solidFill>
                  <a:srgbClr val="202124"/>
                </a:solidFill>
                <a:latin typeface="Lato"/>
                <a:ea typeface="Lato"/>
                <a:cs typeface="Lato"/>
                <a:sym typeface="Lato"/>
              </a:rPr>
              <a:t>I</a:t>
            </a:r>
            <a:r>
              <a:rPr b="1" i="0" lang="en-GB" sz="1600" u="none" cap="none" strike="noStrike">
                <a:solidFill>
                  <a:srgbClr val="202124"/>
                </a:solidFill>
                <a:latin typeface="Lato"/>
                <a:ea typeface="Lato"/>
                <a:cs typeface="Lato"/>
                <a:sym typeface="Lato"/>
              </a:rPr>
              <a:t>nterest</a:t>
            </a:r>
            <a:r>
              <a:rPr b="0" i="0" lang="en-GB" sz="1600" u="none" cap="none" strike="noStrike">
                <a:solidFill>
                  <a:srgbClr val="202124"/>
                </a:solidFill>
                <a:latin typeface="Lato"/>
                <a:ea typeface="Lato"/>
                <a:cs typeface="Lato"/>
                <a:sym typeface="Lato"/>
              </a:rPr>
              <a:t> (known as </a:t>
            </a:r>
            <a:r>
              <a:rPr b="1" i="0" lang="en-GB" sz="1600" u="none" cap="none" strike="noStrike">
                <a:solidFill>
                  <a:srgbClr val="202124"/>
                </a:solidFill>
                <a:latin typeface="Lato"/>
                <a:ea typeface="Lato"/>
                <a:cs typeface="Lato"/>
                <a:sym typeface="Lato"/>
              </a:rPr>
              <a:t>riba</a:t>
            </a:r>
            <a:r>
              <a:rPr b="0" i="0" lang="en-GB" sz="1600" u="none" cap="none" strike="noStrike">
                <a:solidFill>
                  <a:srgbClr val="202124"/>
                </a:solidFill>
                <a:latin typeface="Lato"/>
                <a:ea typeface="Lato"/>
                <a:cs typeface="Lato"/>
                <a:sym typeface="Lato"/>
              </a:rPr>
              <a:t>) is not allowed. </a:t>
            </a:r>
            <a:endParaRPr b="0" i="0" sz="1600" u="none" cap="none" strike="noStrike">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600">
              <a:solidFill>
                <a:srgbClr val="202124"/>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202124"/>
                </a:solidFill>
                <a:latin typeface="Lato"/>
                <a:ea typeface="Lato"/>
                <a:cs typeface="Lato"/>
                <a:sym typeface="Lato"/>
              </a:rPr>
              <a:t>To make money from money is forbidden – wealth can only be generated through legitimate trade and investment in assets.</a:t>
            </a:r>
            <a:endParaRPr b="0" i="0" sz="16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4f7afccaa9_0_660"/>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How do people pay for expensive items?</a:t>
            </a:r>
            <a:endParaRPr b="1" i="0" sz="2900" u="none" cap="none" strike="noStrike">
              <a:solidFill>
                <a:schemeClr val="lt1"/>
              </a:solidFill>
              <a:latin typeface="Lato"/>
              <a:ea typeface="Lato"/>
              <a:cs typeface="Lato"/>
              <a:sym typeface="Lato"/>
            </a:endParaRPr>
          </a:p>
        </p:txBody>
      </p:sp>
      <p:pic>
        <p:nvPicPr>
          <p:cNvPr id="101" name="Google Shape;101;g24f7afccaa9_0_660"/>
          <p:cNvPicPr preferRelativeResize="0"/>
          <p:nvPr/>
        </p:nvPicPr>
        <p:blipFill rotWithShape="1">
          <a:blip r:embed="rId3">
            <a:alphaModFix/>
          </a:blip>
          <a:srcRect b="0" l="0" r="0" t="0"/>
          <a:stretch/>
        </p:blipFill>
        <p:spPr>
          <a:xfrm>
            <a:off x="5007025" y="2099050"/>
            <a:ext cx="1905000" cy="1905000"/>
          </a:xfrm>
          <a:prstGeom prst="rect">
            <a:avLst/>
          </a:prstGeom>
          <a:noFill/>
          <a:ln>
            <a:noFill/>
          </a:ln>
        </p:spPr>
      </p:pic>
      <p:sp>
        <p:nvSpPr>
          <p:cNvPr id="102" name="Google Shape;102;g24f7afccaa9_0_660"/>
          <p:cNvSpPr txBox="1"/>
          <p:nvPr/>
        </p:nvSpPr>
        <p:spPr>
          <a:xfrm flipH="1">
            <a:off x="-125" y="1465925"/>
            <a:ext cx="9216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700" u="none" cap="none" strike="noStrike">
                <a:solidFill>
                  <a:srgbClr val="000000"/>
                </a:solidFill>
                <a:latin typeface="Lato"/>
                <a:ea typeface="Lato"/>
                <a:cs typeface="Lato"/>
                <a:sym typeface="Lato"/>
              </a:rPr>
              <a:t>How might someone pay for a new jumper? Is this different to how they might pay for a house? </a:t>
            </a:r>
            <a:endParaRPr b="1" i="0" sz="1700" u="none" cap="none" strike="noStrike">
              <a:solidFill>
                <a:srgbClr val="000000"/>
              </a:solidFill>
              <a:latin typeface="Lato"/>
              <a:ea typeface="Lato"/>
              <a:cs typeface="Lato"/>
              <a:sym typeface="Lato"/>
            </a:endParaRPr>
          </a:p>
        </p:txBody>
      </p:sp>
      <p:pic>
        <p:nvPicPr>
          <p:cNvPr id="103" name="Google Shape;103;g24f7afccaa9_0_660"/>
          <p:cNvPicPr preferRelativeResize="0"/>
          <p:nvPr/>
        </p:nvPicPr>
        <p:blipFill rotWithShape="1">
          <a:blip r:embed="rId4">
            <a:alphaModFix/>
          </a:blip>
          <a:srcRect b="0" l="0" r="0" t="0"/>
          <a:stretch/>
        </p:blipFill>
        <p:spPr>
          <a:xfrm>
            <a:off x="2436320" y="2167198"/>
            <a:ext cx="1729575" cy="176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4f7afccaa9_0_668"/>
          <p:cNvSpPr txBox="1"/>
          <p:nvPr/>
        </p:nvSpPr>
        <p:spPr>
          <a:xfrm flipH="1">
            <a:off x="151775" y="1226838"/>
            <a:ext cx="60459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rgbClr val="000000"/>
                </a:solidFill>
                <a:latin typeface="Lato"/>
                <a:ea typeface="Lato"/>
                <a:cs typeface="Lato"/>
                <a:sym typeface="Lato"/>
              </a:rPr>
              <a:t>A jumper is an </a:t>
            </a:r>
            <a:r>
              <a:rPr b="0" i="0" lang="en-GB" sz="1800" u="sng" cap="none" strike="noStrike">
                <a:solidFill>
                  <a:srgbClr val="000000"/>
                </a:solidFill>
                <a:latin typeface="Lato"/>
                <a:ea typeface="Lato"/>
                <a:cs typeface="Lato"/>
                <a:sym typeface="Lato"/>
              </a:rPr>
              <a:t>‘affordable’</a:t>
            </a:r>
            <a:r>
              <a:rPr b="0" i="0" lang="en-GB" sz="1800" u="none" cap="none" strike="noStrike">
                <a:solidFill>
                  <a:srgbClr val="000000"/>
                </a:solidFill>
                <a:latin typeface="Lato"/>
                <a:ea typeface="Lato"/>
                <a:cs typeface="Lato"/>
                <a:sym typeface="Lato"/>
              </a:rPr>
              <a:t> expense for many people.</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rgbClr val="000000"/>
                </a:solidFill>
                <a:latin typeface="Lato"/>
                <a:ea typeface="Lato"/>
                <a:cs typeface="Lato"/>
                <a:sym typeface="Lato"/>
              </a:rPr>
              <a:t>Some people might earn enough money to buy clothing with cash, others may need to save up over a few months or consider using a credit card.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800">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sz="1800">
                <a:latin typeface="Lato"/>
                <a:ea typeface="Lato"/>
                <a:cs typeface="Lato"/>
                <a:sym typeface="Lato"/>
              </a:rPr>
              <a:t>A house is much more expensive and most people have to </a:t>
            </a:r>
            <a:r>
              <a:rPr lang="en-GB" sz="1800" u="sng">
                <a:latin typeface="Lato"/>
                <a:ea typeface="Lato"/>
                <a:cs typeface="Lato"/>
                <a:sym typeface="Lato"/>
              </a:rPr>
              <a:t>borrow</a:t>
            </a:r>
            <a:r>
              <a:rPr lang="en-GB" sz="1800">
                <a:latin typeface="Lato"/>
                <a:ea typeface="Lato"/>
                <a:cs typeface="Lato"/>
                <a:sym typeface="Lato"/>
              </a:rPr>
              <a:t> money from the bank to buy a house. This is called a </a:t>
            </a:r>
            <a:r>
              <a:rPr lang="en-GB" sz="1800" u="sng">
                <a:latin typeface="Lato"/>
                <a:ea typeface="Lato"/>
                <a:cs typeface="Lato"/>
                <a:sym typeface="Lato"/>
              </a:rPr>
              <a:t>mortgage</a:t>
            </a:r>
            <a:r>
              <a:rPr lang="en-GB" sz="1800">
                <a:latin typeface="Lato"/>
                <a:ea typeface="Lato"/>
                <a:cs typeface="Lato"/>
                <a:sym typeface="Lato"/>
              </a:rPr>
              <a:t>.</a:t>
            </a:r>
            <a:endParaRPr sz="1800">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sz="1800">
                <a:latin typeface="Lato"/>
                <a:ea typeface="Lato"/>
                <a:cs typeface="Lato"/>
                <a:sym typeface="Lato"/>
              </a:rPr>
              <a:t>It takes a long period of time to pay back, usually </a:t>
            </a:r>
            <a:r>
              <a:rPr lang="en-GB" sz="1800" u="sng">
                <a:latin typeface="Lato"/>
                <a:ea typeface="Lato"/>
                <a:cs typeface="Lato"/>
                <a:sym typeface="Lato"/>
              </a:rPr>
              <a:t>20- to 30-years</a:t>
            </a:r>
            <a:r>
              <a:rPr lang="en-GB" sz="1800">
                <a:latin typeface="Lato"/>
                <a:ea typeface="Lato"/>
                <a:cs typeface="Lato"/>
                <a:sym typeface="Lato"/>
              </a:rPr>
              <a:t>. Some people consider it an investment because they hope that the value of their house will grow overtime: however, this isn’t guaranteed.</a:t>
            </a:r>
            <a:endParaRPr sz="1800">
              <a:latin typeface="Lato"/>
              <a:ea typeface="Lato"/>
              <a:cs typeface="Lato"/>
              <a:sym typeface="Lato"/>
            </a:endParaRPr>
          </a:p>
        </p:txBody>
      </p:sp>
      <p:sp>
        <p:nvSpPr>
          <p:cNvPr id="109" name="Google Shape;109;g24f7afccaa9_0_668"/>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Paying for expensive items</a:t>
            </a:r>
            <a:endParaRPr b="1" i="0" sz="2900" u="none" cap="none" strike="noStrike">
              <a:solidFill>
                <a:schemeClr val="lt1"/>
              </a:solidFill>
              <a:latin typeface="Lato"/>
              <a:ea typeface="Lato"/>
              <a:cs typeface="Lato"/>
              <a:sym typeface="Lato"/>
            </a:endParaRPr>
          </a:p>
        </p:txBody>
      </p:sp>
      <p:pic>
        <p:nvPicPr>
          <p:cNvPr id="110" name="Google Shape;110;g24f7afccaa9_0_668"/>
          <p:cNvPicPr preferRelativeResize="0"/>
          <p:nvPr/>
        </p:nvPicPr>
        <p:blipFill rotWithShape="1">
          <a:blip r:embed="rId3">
            <a:alphaModFix/>
          </a:blip>
          <a:srcRect b="-11208" l="-11209" r="0" t="0"/>
          <a:stretch/>
        </p:blipFill>
        <p:spPr>
          <a:xfrm>
            <a:off x="7913652" y="1631724"/>
            <a:ext cx="993746" cy="1016225"/>
          </a:xfrm>
          <a:prstGeom prst="rect">
            <a:avLst/>
          </a:prstGeom>
          <a:noFill/>
          <a:ln>
            <a:noFill/>
          </a:ln>
        </p:spPr>
      </p:pic>
      <p:grpSp>
        <p:nvGrpSpPr>
          <p:cNvPr id="111" name="Google Shape;111;g24f7afccaa9_0_668"/>
          <p:cNvGrpSpPr/>
          <p:nvPr/>
        </p:nvGrpSpPr>
        <p:grpSpPr>
          <a:xfrm>
            <a:off x="6435360" y="1483148"/>
            <a:ext cx="2624402" cy="2627471"/>
            <a:chOff x="5801900" y="1125800"/>
            <a:chExt cx="3310713" cy="3175575"/>
          </a:xfrm>
        </p:grpSpPr>
        <p:sp>
          <p:nvSpPr>
            <p:cNvPr id="112" name="Google Shape;112;g24f7afccaa9_0_668"/>
            <p:cNvSpPr/>
            <p:nvPr/>
          </p:nvSpPr>
          <p:spPr>
            <a:xfrm>
              <a:off x="7558913"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24f7afccaa9_0_668"/>
            <p:cNvSpPr/>
            <p:nvPr/>
          </p:nvSpPr>
          <p:spPr>
            <a:xfrm>
              <a:off x="5840200" y="2827175"/>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24f7afccaa9_0_668"/>
            <p:cNvSpPr/>
            <p:nvPr/>
          </p:nvSpPr>
          <p:spPr>
            <a:xfrm>
              <a:off x="7558888" y="1125813"/>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5" name="Google Shape;115;g24f7afccaa9_0_668"/>
            <p:cNvPicPr preferRelativeResize="0"/>
            <p:nvPr/>
          </p:nvPicPr>
          <p:blipFill rotWithShape="1">
            <a:blip r:embed="rId4">
              <a:alphaModFix/>
            </a:blip>
            <a:srcRect b="0" l="0" r="0" t="0"/>
            <a:stretch/>
          </p:blipFill>
          <p:spPr>
            <a:xfrm>
              <a:off x="5973338" y="2920575"/>
              <a:ext cx="1287400" cy="1287400"/>
            </a:xfrm>
            <a:prstGeom prst="rect">
              <a:avLst/>
            </a:prstGeom>
            <a:noFill/>
            <a:ln>
              <a:noFill/>
            </a:ln>
          </p:spPr>
        </p:pic>
        <p:pic>
          <p:nvPicPr>
            <p:cNvPr id="116" name="Google Shape;116;g24f7afccaa9_0_668"/>
            <p:cNvPicPr preferRelativeResize="0"/>
            <p:nvPr/>
          </p:nvPicPr>
          <p:blipFill rotWithShape="1">
            <a:blip r:embed="rId5">
              <a:alphaModFix/>
            </a:blip>
            <a:srcRect b="0" l="0" r="0" t="0"/>
            <a:stretch/>
          </p:blipFill>
          <p:spPr>
            <a:xfrm>
              <a:off x="5902200" y="1186350"/>
              <a:ext cx="1353125" cy="1353125"/>
            </a:xfrm>
            <a:prstGeom prst="rect">
              <a:avLst/>
            </a:prstGeom>
            <a:noFill/>
            <a:ln>
              <a:noFill/>
            </a:ln>
          </p:spPr>
        </p:pic>
        <p:pic>
          <p:nvPicPr>
            <p:cNvPr id="117" name="Google Shape;117;g24f7afccaa9_0_668"/>
            <p:cNvPicPr preferRelativeResize="0"/>
            <p:nvPr/>
          </p:nvPicPr>
          <p:blipFill rotWithShape="1">
            <a:blip r:embed="rId6">
              <a:alphaModFix/>
            </a:blip>
            <a:srcRect b="0" l="0" r="0" t="0"/>
            <a:stretch/>
          </p:blipFill>
          <p:spPr>
            <a:xfrm>
              <a:off x="7692050" y="2920576"/>
              <a:ext cx="1287400" cy="1287400"/>
            </a:xfrm>
            <a:prstGeom prst="rect">
              <a:avLst/>
            </a:prstGeom>
            <a:noFill/>
            <a:ln>
              <a:noFill/>
            </a:ln>
          </p:spPr>
        </p:pic>
        <p:sp>
          <p:nvSpPr>
            <p:cNvPr id="118" name="Google Shape;118;g24f7afccaa9_0_668"/>
            <p:cNvSpPr/>
            <p:nvPr/>
          </p:nvSpPr>
          <p:spPr>
            <a:xfrm>
              <a:off x="5801900" y="1125800"/>
              <a:ext cx="1553700" cy="14742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