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67" r:id="rId4"/>
    <p:sldId id="266" r:id="rId5"/>
    <p:sldId id="269" r:id="rId6"/>
    <p:sldId id="285" r:id="rId7"/>
    <p:sldId id="286" r:id="rId8"/>
    <p:sldId id="264" r:id="rId9"/>
    <p:sldId id="258" r:id="rId10"/>
    <p:sldId id="259" r:id="rId11"/>
    <p:sldId id="260" r:id="rId12"/>
    <p:sldId id="261" r:id="rId13"/>
    <p:sldId id="275" r:id="rId14"/>
    <p:sldId id="271" r:id="rId15"/>
    <p:sldId id="270" r:id="rId16"/>
    <p:sldId id="276" r:id="rId17"/>
    <p:sldId id="277" r:id="rId18"/>
    <p:sldId id="278" r:id="rId19"/>
    <p:sldId id="280" r:id="rId20"/>
    <p:sldId id="326" r:id="rId21"/>
    <p:sldId id="281" r:id="rId22"/>
    <p:sldId id="293" r:id="rId23"/>
    <p:sldId id="294" r:id="rId24"/>
    <p:sldId id="262" r:id="rId25"/>
    <p:sldId id="322" r:id="rId26"/>
    <p:sldId id="273" r:id="rId27"/>
    <p:sldId id="298" r:id="rId28"/>
    <p:sldId id="299" r:id="rId29"/>
    <p:sldId id="274" r:id="rId30"/>
    <p:sldId id="301" r:id="rId31"/>
    <p:sldId id="300" r:id="rId32"/>
    <p:sldId id="320" r:id="rId33"/>
    <p:sldId id="317" r:id="rId34"/>
    <p:sldId id="318" r:id="rId35"/>
    <p:sldId id="319" r:id="rId36"/>
    <p:sldId id="279" r:id="rId37"/>
    <p:sldId id="302" r:id="rId38"/>
    <p:sldId id="303" r:id="rId39"/>
    <p:sldId id="287" r:id="rId40"/>
    <p:sldId id="305" r:id="rId41"/>
    <p:sldId id="325" r:id="rId42"/>
    <p:sldId id="288" r:id="rId43"/>
    <p:sldId id="289" r:id="rId44"/>
    <p:sldId id="309" r:id="rId45"/>
    <p:sldId id="308" r:id="rId46"/>
    <p:sldId id="321" r:id="rId47"/>
    <p:sldId id="290" r:id="rId48"/>
    <p:sldId id="291" r:id="rId49"/>
    <p:sldId id="312" r:id="rId50"/>
    <p:sldId id="292" r:id="rId51"/>
    <p:sldId id="316" r:id="rId52"/>
    <p:sldId id="304" r:id="rId53"/>
    <p:sldId id="324" r:id="rId54"/>
    <p:sldId id="327" r:id="rId55"/>
    <p:sldId id="268" r:id="rId56"/>
    <p:sldId id="323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56810" autoAdjust="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EF2F9-4F7E-4BB2-ABF5-DDF0ADC64B23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98769-CE9A-4C5B-AB3E-FFD416618A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98769-CE9A-4C5B-AB3E-FFD416618A3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98769-CE9A-4C5B-AB3E-FFD416618A3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98769-CE9A-4C5B-AB3E-FFD416618A3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6CDD2-1F9B-491A-BC87-4BA7AEE7F45F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CFDA0-537D-44E4-8C8E-1B77216EF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TERPENOIDS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219200"/>
          </a:xfrm>
        </p:spPr>
        <p:txBody>
          <a:bodyPr/>
          <a:lstStyle/>
          <a:p>
            <a:r>
              <a:rPr lang="en-US" dirty="0" smtClean="0"/>
              <a:t>OKPAKO, ESEOGHENE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What are </a:t>
            </a:r>
            <a:r>
              <a:rPr lang="en-US" dirty="0" err="1" smtClean="0"/>
              <a:t>Terpenoids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Terpenoids</a:t>
            </a:r>
            <a:r>
              <a:rPr lang="en-US" dirty="0" smtClean="0"/>
              <a:t> are defined as hydrocarbons of plant origin having the general formula (C</a:t>
            </a:r>
            <a:r>
              <a:rPr lang="en-US" baseline="-25000" dirty="0" smtClean="0"/>
              <a:t>5</a:t>
            </a:r>
            <a:r>
              <a:rPr lang="en-US" dirty="0" smtClean="0"/>
              <a:t>H</a:t>
            </a:r>
            <a:r>
              <a:rPr lang="en-US" baseline="-25000" dirty="0" smtClean="0"/>
              <a:t>8</a:t>
            </a:r>
            <a:r>
              <a:rPr lang="en-US" dirty="0" smtClean="0"/>
              <a:t>)n; where n is the number of linked isoprene units</a:t>
            </a:r>
          </a:p>
          <a:p>
            <a:r>
              <a:rPr lang="en-US" dirty="0" smtClean="0"/>
              <a:t>Isoprene units are 5 carbon which could be IPP or DMAPP arranged in a head to tail fashion ( isoprene rule) to give </a:t>
            </a:r>
            <a:r>
              <a:rPr lang="en-US" dirty="0" err="1" smtClean="0"/>
              <a:t>terpenoids</a:t>
            </a:r>
            <a:endParaRPr lang="en-US" dirty="0" smtClean="0"/>
          </a:p>
          <a:p>
            <a:r>
              <a:rPr lang="en-US" dirty="0" smtClean="0"/>
              <a:t>They are regarded as derivatives of polymers of isoprene </a:t>
            </a:r>
          </a:p>
          <a:p>
            <a:r>
              <a:rPr lang="en-US" dirty="0" err="1" smtClean="0"/>
              <a:t>i.e</a:t>
            </a:r>
            <a:r>
              <a:rPr lang="en-US" dirty="0" smtClean="0"/>
              <a:t> when </a:t>
            </a:r>
            <a:r>
              <a:rPr lang="en-US" dirty="0" err="1" smtClean="0"/>
              <a:t>terpenes</a:t>
            </a:r>
            <a:r>
              <a:rPr lang="en-US" dirty="0" smtClean="0"/>
              <a:t> are modified chemically such as by oxidation or rearrangement of carbon skeleton → TERPENOIDS  </a:t>
            </a:r>
          </a:p>
          <a:p>
            <a:r>
              <a:rPr lang="en-US" dirty="0" smtClean="0"/>
              <a:t>They represent the essence or active constituent of plants known as essential oils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Isoprene units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DMAPP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57200" y="3430937"/>
            <a:ext cx="4040188" cy="143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IPP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429000"/>
            <a:ext cx="3733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Isoprene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It states two or more isoprene units are joined in a head to tail fashion</a:t>
            </a:r>
          </a:p>
          <a:p>
            <a:r>
              <a:rPr lang="en-US" dirty="0" smtClean="0"/>
              <a:t>It can only be a guiding principle but not a fixed rule</a:t>
            </a:r>
          </a:p>
          <a:p>
            <a:r>
              <a:rPr lang="en-US" dirty="0" err="1" smtClean="0"/>
              <a:t>Carotenoids</a:t>
            </a:r>
            <a:r>
              <a:rPr lang="en-US" dirty="0" smtClean="0"/>
              <a:t> are joined in a tail to tail at their central and there are some </a:t>
            </a:r>
            <a:r>
              <a:rPr lang="en-US" dirty="0" err="1" smtClean="0"/>
              <a:t>terpenoids</a:t>
            </a:r>
            <a:r>
              <a:rPr lang="en-US" dirty="0" smtClean="0"/>
              <a:t> whose carbon content is not  a multiple of five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 Classification of Terpenoids&#10;Most natural terpenoid hydrocarbon have the&#10;general formula (C5H8)n.&#10;They can be classified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81534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8991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8392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Occurrence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334000"/>
          </a:xfrm>
        </p:spPr>
        <p:txBody>
          <a:bodyPr/>
          <a:lstStyle/>
          <a:p>
            <a:r>
              <a:rPr lang="en-US" dirty="0" smtClean="0"/>
              <a:t>They occur in fruits, flowers, leaves, stem barks and roots of nearly all the plants that  have a pleasant smell</a:t>
            </a:r>
          </a:p>
          <a:p>
            <a:r>
              <a:rPr lang="en-US" dirty="0" smtClean="0"/>
              <a:t>Animals</a:t>
            </a:r>
          </a:p>
          <a:p>
            <a:r>
              <a:rPr lang="en-US" dirty="0" smtClean="0"/>
              <a:t>Microbes</a:t>
            </a:r>
          </a:p>
          <a:p>
            <a:r>
              <a:rPr lang="en-US" dirty="0" smtClean="0"/>
              <a:t>Insect</a:t>
            </a:r>
          </a:p>
          <a:p>
            <a:r>
              <a:rPr lang="en-US" dirty="0" smtClean="0"/>
              <a:t>Plant pathogens</a:t>
            </a:r>
          </a:p>
          <a:p>
            <a:r>
              <a:rPr lang="en-US" dirty="0" err="1" smtClean="0"/>
              <a:t>Endophytes</a:t>
            </a:r>
            <a:endParaRPr lang="en-US" dirty="0" smtClean="0"/>
          </a:p>
          <a:p>
            <a:r>
              <a:rPr lang="en-US" dirty="0" smtClean="0"/>
              <a:t>marine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334000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Citral</a:t>
            </a:r>
            <a:r>
              <a:rPr lang="en-US" dirty="0" smtClean="0"/>
              <a:t> --- lemon</a:t>
            </a:r>
          </a:p>
          <a:p>
            <a:pPr>
              <a:buNone/>
            </a:pPr>
            <a:r>
              <a:rPr lang="en-US" dirty="0" smtClean="0"/>
              <a:t>Geraniol – rose</a:t>
            </a:r>
          </a:p>
          <a:p>
            <a:pPr>
              <a:buNone/>
            </a:pPr>
            <a:r>
              <a:rPr lang="en-US" dirty="0" err="1" smtClean="0"/>
              <a:t>Santalal</a:t>
            </a:r>
            <a:r>
              <a:rPr lang="en-US" dirty="0" smtClean="0"/>
              <a:t> --- sandal wood</a:t>
            </a:r>
          </a:p>
          <a:p>
            <a:pPr>
              <a:buNone/>
            </a:pPr>
            <a:r>
              <a:rPr lang="en-US" dirty="0" err="1" smtClean="0"/>
              <a:t>Zinziberene</a:t>
            </a:r>
            <a:r>
              <a:rPr lang="en-US" dirty="0" smtClean="0"/>
              <a:t> ----- ginger</a:t>
            </a:r>
          </a:p>
          <a:p>
            <a:pPr>
              <a:buNone/>
            </a:pPr>
            <a:r>
              <a:rPr lang="en-US" dirty="0" smtClean="0"/>
              <a:t>Cineole  ----- eucalyptus</a:t>
            </a:r>
          </a:p>
          <a:p>
            <a:pPr>
              <a:buNone/>
            </a:pPr>
            <a:r>
              <a:rPr lang="en-US" dirty="0" smtClean="0"/>
              <a:t>Pinene ----- turpentine</a:t>
            </a:r>
          </a:p>
          <a:p>
            <a:pPr>
              <a:buNone/>
            </a:pPr>
            <a:r>
              <a:rPr lang="en-US" dirty="0" smtClean="0"/>
              <a:t>Camphor ----- camphor</a:t>
            </a:r>
          </a:p>
          <a:p>
            <a:pPr>
              <a:buNone/>
            </a:pPr>
            <a:r>
              <a:rPr lang="en-US" dirty="0" smtClean="0"/>
              <a:t>Linalool ----- jasmine</a:t>
            </a:r>
          </a:p>
          <a:p>
            <a:pPr>
              <a:buNone/>
            </a:pPr>
            <a:r>
              <a:rPr lang="en-US" dirty="0" smtClean="0"/>
              <a:t>Terpineol ----</a:t>
            </a:r>
            <a:r>
              <a:rPr lang="en-US" dirty="0" err="1" smtClean="0"/>
              <a:t>cardamon</a:t>
            </a:r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Physical Properties of </a:t>
            </a:r>
            <a:r>
              <a:rPr lang="en-US" dirty="0" err="1" smtClean="0"/>
              <a:t>Terpenoids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Odorous</a:t>
            </a:r>
          </a:p>
          <a:p>
            <a:r>
              <a:rPr lang="en-US" dirty="0" smtClean="0"/>
              <a:t>Volatile (</a:t>
            </a:r>
            <a:r>
              <a:rPr lang="en-US" dirty="0" err="1" smtClean="0"/>
              <a:t>monoterpenes</a:t>
            </a:r>
            <a:r>
              <a:rPr lang="en-US" dirty="0" smtClean="0"/>
              <a:t> and </a:t>
            </a:r>
            <a:r>
              <a:rPr lang="en-US" dirty="0" err="1" smtClean="0"/>
              <a:t>sesquiterpenes</a:t>
            </a:r>
            <a:r>
              <a:rPr lang="en-US" dirty="0" smtClean="0"/>
              <a:t>) at room temperature (</a:t>
            </a:r>
            <a:r>
              <a:rPr lang="en-US" dirty="0" err="1" smtClean="0"/>
              <a:t>triterpenes</a:t>
            </a:r>
            <a:r>
              <a:rPr lang="en-US" dirty="0" smtClean="0"/>
              <a:t> &amp; </a:t>
            </a:r>
            <a:r>
              <a:rPr lang="en-US" dirty="0" err="1" smtClean="0"/>
              <a:t>diterpenes</a:t>
            </a:r>
            <a:r>
              <a:rPr lang="en-US" dirty="0" smtClean="0"/>
              <a:t> are not steam volatile) </a:t>
            </a:r>
          </a:p>
          <a:p>
            <a:r>
              <a:rPr lang="en-US" dirty="0" smtClean="0"/>
              <a:t>Soluble in organic solvent and usually insoluble in water</a:t>
            </a:r>
          </a:p>
          <a:p>
            <a:r>
              <a:rPr lang="en-US" dirty="0" smtClean="0"/>
              <a:t>They represent the essence or active constituent of plants known as essential oils</a:t>
            </a:r>
          </a:p>
          <a:p>
            <a:r>
              <a:rPr lang="en-US" dirty="0" smtClean="0"/>
              <a:t>Lighter than water</a:t>
            </a:r>
          </a:p>
          <a:p>
            <a:r>
              <a:rPr lang="en-US" dirty="0" smtClean="0"/>
              <a:t>Have high refractive index</a:t>
            </a:r>
          </a:p>
          <a:p>
            <a:r>
              <a:rPr lang="en-US" dirty="0" smtClean="0"/>
              <a:t>Are optically active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Chemical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They are unsaturated</a:t>
            </a:r>
          </a:p>
          <a:p>
            <a:r>
              <a:rPr lang="en-US" dirty="0" smtClean="0"/>
              <a:t>They undergo addition reaction with hydrogen, halogen, halogen acids to form addition products</a:t>
            </a:r>
          </a:p>
          <a:p>
            <a:r>
              <a:rPr lang="en-US" dirty="0" smtClean="0"/>
              <a:t>They undergo polymerization and dehydrogenation in the ring </a:t>
            </a:r>
          </a:p>
          <a:p>
            <a:r>
              <a:rPr lang="en-US" dirty="0" smtClean="0"/>
              <a:t>On thermal decomposition </a:t>
            </a:r>
            <a:r>
              <a:rPr lang="en-US" dirty="0" err="1" smtClean="0"/>
              <a:t>terpenoid</a:t>
            </a:r>
            <a:r>
              <a:rPr lang="en-US" dirty="0" smtClean="0"/>
              <a:t> gives </a:t>
            </a:r>
            <a:r>
              <a:rPr lang="en-US" dirty="0" err="1" smtClean="0"/>
              <a:t>terpene</a:t>
            </a:r>
            <a:r>
              <a:rPr lang="en-US" dirty="0" smtClean="0"/>
              <a:t> as one of its products </a:t>
            </a:r>
          </a:p>
          <a:p>
            <a:r>
              <a:rPr lang="en-US" smtClean="0"/>
              <a:t>Terpenoids are modified terpenes  where in methyl groups have been moved or removed or oxygen atoms added</a:t>
            </a:r>
          </a:p>
          <a:p>
            <a:r>
              <a:rPr lang="en-US" smtClean="0"/>
              <a:t>Oxidised </a:t>
            </a:r>
            <a:r>
              <a:rPr lang="en-US" dirty="0" smtClean="0"/>
              <a:t>by nearly all </a:t>
            </a:r>
            <a:r>
              <a:rPr lang="en-US" dirty="0" err="1" smtClean="0"/>
              <a:t>oxidising</a:t>
            </a:r>
            <a:r>
              <a:rPr lang="en-US" dirty="0" smtClean="0"/>
              <a:t> agents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Extraction of </a:t>
            </a:r>
            <a:r>
              <a:rPr lang="en-US" dirty="0" err="1" smtClean="0"/>
              <a:t>terpenes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Expression</a:t>
            </a:r>
          </a:p>
          <a:p>
            <a:r>
              <a:rPr lang="en-US" dirty="0" err="1" smtClean="0"/>
              <a:t>Hydrodistillation</a:t>
            </a:r>
            <a:endParaRPr lang="en-US" dirty="0" smtClean="0"/>
          </a:p>
          <a:p>
            <a:r>
              <a:rPr lang="en-US" dirty="0" smtClean="0"/>
              <a:t>Extraction by means of volatile solvents</a:t>
            </a:r>
          </a:p>
          <a:p>
            <a:r>
              <a:rPr lang="en-US" dirty="0" err="1" smtClean="0"/>
              <a:t>Enfluerage</a:t>
            </a:r>
            <a:endParaRPr lang="en-US" dirty="0" smtClean="0"/>
          </a:p>
          <a:p>
            <a:r>
              <a:rPr lang="en-US" dirty="0" smtClean="0"/>
              <a:t>Fractional distillation</a:t>
            </a:r>
          </a:p>
          <a:p>
            <a:r>
              <a:rPr lang="en-US" dirty="0" smtClean="0"/>
              <a:t>Hot maceration process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Biosynthesis of </a:t>
            </a:r>
            <a:r>
              <a:rPr lang="en-US" dirty="0" err="1" smtClean="0"/>
              <a:t>terpenoids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isoprene units are provided from </a:t>
            </a:r>
            <a:r>
              <a:rPr lang="en-US" dirty="0" err="1" smtClean="0"/>
              <a:t>dimethylallyl</a:t>
            </a:r>
            <a:r>
              <a:rPr lang="en-US" dirty="0" smtClean="0"/>
              <a:t> pyrophosphate (DMAPP) and </a:t>
            </a:r>
            <a:r>
              <a:rPr lang="en-US" dirty="0" err="1" smtClean="0"/>
              <a:t>isopentenyl</a:t>
            </a:r>
            <a:r>
              <a:rPr lang="en-US" dirty="0" smtClean="0"/>
              <a:t> pyrophosphate (IPP), which exist in equilibrium. </a:t>
            </a:r>
          </a:p>
          <a:p>
            <a:r>
              <a:rPr lang="en-US" dirty="0" smtClean="0"/>
              <a:t>DMAPP and IPP are structural isomers to each other. </a:t>
            </a:r>
          </a:p>
          <a:p>
            <a:r>
              <a:rPr lang="en-US" dirty="0" smtClean="0"/>
              <a:t>This pair of building blocks are produced by two distinct metabolic pathways: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the mevalonate pathway and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the non-mevalonate pathway. </a:t>
            </a:r>
          </a:p>
          <a:p>
            <a:r>
              <a:rPr lang="en-US" dirty="0" smtClean="0"/>
              <a:t>These two pathways are mutually exclusive in most organisms, except for some bacteria and land plants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Examples of pathways for organisms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	Organism		Pathways</a:t>
            </a:r>
          </a:p>
          <a:p>
            <a:r>
              <a:rPr lang="en-US" dirty="0" smtClean="0"/>
              <a:t>Bacteria			MVA or MEP</a:t>
            </a:r>
          </a:p>
          <a:p>
            <a:r>
              <a:rPr lang="en-US" dirty="0" err="1" smtClean="0"/>
              <a:t>Archaea</a:t>
            </a:r>
            <a:r>
              <a:rPr lang="en-US" dirty="0" smtClean="0"/>
              <a:t>			MVA</a:t>
            </a:r>
          </a:p>
          <a:p>
            <a:r>
              <a:rPr lang="en-US" dirty="0" smtClean="0"/>
              <a:t>Green Algae		MEP</a:t>
            </a:r>
          </a:p>
          <a:p>
            <a:r>
              <a:rPr lang="en-US" dirty="0" smtClean="0"/>
              <a:t>Plants			MVA and MEP</a:t>
            </a:r>
          </a:p>
          <a:p>
            <a:r>
              <a:rPr lang="en-US" dirty="0" smtClean="0"/>
              <a:t>Animals			MVA</a:t>
            </a:r>
          </a:p>
          <a:p>
            <a:r>
              <a:rPr lang="en-US" dirty="0" smtClean="0"/>
              <a:t>Fungi			MVA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 flipV="1">
            <a:off x="457200" y="-533400"/>
            <a:ext cx="8229600" cy="3048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400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cytosol</a:t>
            </a:r>
            <a:r>
              <a:rPr lang="en-US" dirty="0" smtClean="0"/>
              <a:t> localized Mevalonate pathway provides C5 units for </a:t>
            </a:r>
            <a:r>
              <a:rPr lang="en-US" dirty="0" err="1" smtClean="0"/>
              <a:t>sesquiterpene</a:t>
            </a:r>
            <a:r>
              <a:rPr lang="en-US" dirty="0" smtClean="0"/>
              <a:t> and triterpene biosynthesis. 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methylerythritol</a:t>
            </a:r>
            <a:r>
              <a:rPr lang="en-US" dirty="0" smtClean="0"/>
              <a:t> phosphate (MEP or non-mevalonate) pathway, localized in the plastids, is thought to provide IPP and </a:t>
            </a:r>
            <a:r>
              <a:rPr lang="en-US" dirty="0" err="1" smtClean="0"/>
              <a:t>dimethylallyl</a:t>
            </a:r>
            <a:r>
              <a:rPr lang="en-US" dirty="0" smtClean="0"/>
              <a:t> </a:t>
            </a:r>
            <a:r>
              <a:rPr lang="en-US" dirty="0" err="1" smtClean="0"/>
              <a:t>diphosphate</a:t>
            </a:r>
            <a:r>
              <a:rPr lang="en-US" dirty="0" smtClean="0"/>
              <a:t> for hemiterpene, </a:t>
            </a:r>
            <a:r>
              <a:rPr lang="en-US" dirty="0" err="1" smtClean="0"/>
              <a:t>monoterpene</a:t>
            </a:r>
            <a:r>
              <a:rPr lang="en-US" dirty="0" smtClean="0"/>
              <a:t>, and diterpene and </a:t>
            </a:r>
            <a:r>
              <a:rPr lang="en-US" dirty="0" err="1" smtClean="0"/>
              <a:t>tetraterpene</a:t>
            </a:r>
            <a:r>
              <a:rPr lang="en-US" dirty="0" smtClean="0"/>
              <a:t> biosynthesis.</a:t>
            </a:r>
          </a:p>
          <a:p>
            <a:r>
              <a:rPr lang="en-US" dirty="0" smtClean="0"/>
              <a:t>The non-mevalonate pathway or the 2-</a:t>
            </a:r>
            <a:r>
              <a:rPr lang="en-US" i="1" dirty="0" smtClean="0"/>
              <a:t>C</a:t>
            </a:r>
            <a:r>
              <a:rPr lang="en-US" dirty="0" smtClean="0"/>
              <a:t>-methyl-D-erythritol 4-phosphate (MEP) pathway starts with pyruvate and glyceraldehyde 3-phosphate (G3P) as the carbon source.</a:t>
            </a:r>
          </a:p>
          <a:p>
            <a:r>
              <a:rPr lang="en-US" dirty="0" smtClean="0"/>
              <a:t>The mevalonate pathway begins with acetyl </a:t>
            </a:r>
            <a:r>
              <a:rPr lang="en-US" dirty="0" err="1" smtClean="0"/>
              <a:t>CoA</a:t>
            </a:r>
            <a:r>
              <a:rPr lang="en-US" dirty="0" smtClean="0"/>
              <a:t> as the carbon source.</a:t>
            </a:r>
          </a:p>
          <a:p>
            <a:pPr>
              <a:buNone/>
            </a:pPr>
            <a:r>
              <a:rPr lang="en-US" b="1" dirty="0" smtClean="0"/>
              <a:t>	 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upload.wikimedia.org/wikipedia/commons/thumb/6/6d/Wiki_pathway_hi_def_tiff.tif/lossy-page1-800px-Wiki_pathway_hi_def_tiff.ti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/>
              <a:t>Mevalonate pathway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Three molecules of acetyl-coenzyme A are used to form </a:t>
            </a:r>
            <a:r>
              <a:rPr lang="en-US" dirty="0" err="1" smtClean="0"/>
              <a:t>mevalonic</a:t>
            </a:r>
            <a:r>
              <a:rPr lang="en-US" dirty="0" smtClean="0"/>
              <a:t> acid. </a:t>
            </a:r>
          </a:p>
          <a:p>
            <a:r>
              <a:rPr lang="en-US" dirty="0" smtClean="0"/>
              <a:t>Two molecules combine initially in a </a:t>
            </a:r>
            <a:r>
              <a:rPr lang="en-US" dirty="0" err="1" smtClean="0"/>
              <a:t>Claisen</a:t>
            </a:r>
            <a:r>
              <a:rPr lang="en-US" dirty="0" smtClean="0"/>
              <a:t> condensation to give </a:t>
            </a:r>
            <a:r>
              <a:rPr lang="en-US" dirty="0" err="1" smtClean="0"/>
              <a:t>acetoacetyl-CoA</a:t>
            </a:r>
            <a:r>
              <a:rPr lang="en-US" dirty="0" smtClean="0"/>
              <a:t>, and a third is incorporated via a </a:t>
            </a:r>
            <a:r>
              <a:rPr lang="en-US" dirty="0" err="1" smtClean="0"/>
              <a:t>stereospecific</a:t>
            </a:r>
            <a:r>
              <a:rPr lang="en-US" dirty="0" smtClean="0"/>
              <a:t> </a:t>
            </a:r>
            <a:r>
              <a:rPr lang="en-US" dirty="0" err="1" smtClean="0"/>
              <a:t>aldol</a:t>
            </a:r>
            <a:r>
              <a:rPr lang="en-US" dirty="0" smtClean="0"/>
              <a:t> addition giving the branched-chain ester </a:t>
            </a:r>
            <a:r>
              <a:rPr lang="el-GR" dirty="0" smtClean="0"/>
              <a:t>β-</a:t>
            </a:r>
            <a:r>
              <a:rPr lang="en-US" dirty="0" err="1" smtClean="0"/>
              <a:t>Hydroxy</a:t>
            </a:r>
            <a:r>
              <a:rPr lang="en-US" dirty="0" smtClean="0"/>
              <a:t>-</a:t>
            </a:r>
            <a:r>
              <a:rPr lang="el-GR" dirty="0" smtClean="0"/>
              <a:t>β-</a:t>
            </a:r>
            <a:r>
              <a:rPr lang="en-US" dirty="0" err="1" smtClean="0"/>
              <a:t>MethylGlutaryl-CoA</a:t>
            </a:r>
            <a:r>
              <a:rPr lang="en-US" dirty="0" smtClean="0"/>
              <a:t> (HMG-</a:t>
            </a:r>
            <a:r>
              <a:rPr lang="en-US" dirty="0" err="1" smtClean="0"/>
              <a:t>CoA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 mevalonate pathway does not use </a:t>
            </a:r>
            <a:r>
              <a:rPr lang="en-US" dirty="0" err="1" smtClean="0"/>
              <a:t>malonyl</a:t>
            </a:r>
            <a:r>
              <a:rPr lang="en-US" dirty="0" smtClean="0"/>
              <a:t> derivatives and it thus diverges from the acetate pathway at the very first step.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10600" cy="6248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 the second step, it should be noted that, on  purely chemical grounds, </a:t>
            </a:r>
            <a:r>
              <a:rPr lang="en-US" dirty="0" err="1" smtClean="0"/>
              <a:t>acetoacetyl-CoA</a:t>
            </a:r>
            <a:r>
              <a:rPr lang="en-US" dirty="0" smtClean="0"/>
              <a:t> is the more acidic substrate, and might be expected to act as the </a:t>
            </a:r>
            <a:r>
              <a:rPr lang="en-US" dirty="0" err="1" smtClean="0"/>
              <a:t>nucleophile</a:t>
            </a:r>
            <a:r>
              <a:rPr lang="en-US" dirty="0" smtClean="0"/>
              <a:t> rather than the third acetyl-</a:t>
            </a:r>
            <a:r>
              <a:rPr lang="en-US" dirty="0" err="1" smtClean="0"/>
              <a:t>CoA</a:t>
            </a:r>
            <a:r>
              <a:rPr lang="en-US" dirty="0" smtClean="0"/>
              <a:t> molecule. </a:t>
            </a:r>
          </a:p>
          <a:p>
            <a:r>
              <a:rPr lang="en-US" dirty="0" smtClean="0"/>
              <a:t>The enzyme thus achieves what is a less </a:t>
            </a:r>
            <a:r>
              <a:rPr lang="en-US" dirty="0" err="1" smtClean="0"/>
              <a:t>favourable</a:t>
            </a:r>
            <a:r>
              <a:rPr lang="en-US" dirty="0" smtClean="0"/>
              <a:t> reaction.</a:t>
            </a:r>
          </a:p>
          <a:p>
            <a:r>
              <a:rPr lang="en-US" dirty="0" smtClean="0"/>
              <a:t>The conversion of HMG </a:t>
            </a:r>
            <a:r>
              <a:rPr lang="en-US" dirty="0" err="1" smtClean="0"/>
              <a:t>CoA</a:t>
            </a:r>
            <a:r>
              <a:rPr lang="en-US" dirty="0" smtClean="0"/>
              <a:t> into (3R)- MVA involves a two-step reduction of the </a:t>
            </a:r>
            <a:r>
              <a:rPr lang="en-US" dirty="0" err="1" smtClean="0"/>
              <a:t>thioester</a:t>
            </a:r>
            <a:r>
              <a:rPr lang="en-US" dirty="0" smtClean="0"/>
              <a:t> group to a primary alcohol.</a:t>
            </a:r>
          </a:p>
          <a:p>
            <a:r>
              <a:rPr lang="en-US" dirty="0" smtClean="0"/>
              <a:t>The six-carbon compound MVA is transformed into the five-carbon </a:t>
            </a:r>
            <a:r>
              <a:rPr lang="en-US" dirty="0" err="1" smtClean="0"/>
              <a:t>phosphorylated</a:t>
            </a:r>
            <a:r>
              <a:rPr lang="en-US" dirty="0" smtClean="0"/>
              <a:t> isoprene units in a series of reactions, beginning with </a:t>
            </a:r>
            <a:r>
              <a:rPr lang="en-US" dirty="0" err="1" smtClean="0"/>
              <a:t>phosphorylation</a:t>
            </a:r>
            <a:r>
              <a:rPr lang="en-US" dirty="0" smtClean="0"/>
              <a:t> of the primary alcohol group.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Decarboxylation</a:t>
            </a:r>
            <a:r>
              <a:rPr lang="en-US" dirty="0" smtClean="0"/>
              <a:t> / dehydration then give IPP.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096000"/>
          </a:xfrm>
        </p:spPr>
        <p:txBody>
          <a:bodyPr/>
          <a:lstStyle/>
          <a:p>
            <a:r>
              <a:rPr lang="en-US" dirty="0" smtClean="0"/>
              <a:t>IPP is </a:t>
            </a:r>
            <a:r>
              <a:rPr lang="en-US" dirty="0" err="1" smtClean="0"/>
              <a:t>isomerized</a:t>
            </a:r>
            <a:r>
              <a:rPr lang="en-US" dirty="0" smtClean="0"/>
              <a:t> to the other isoprene unit, DMAPP, by an </a:t>
            </a:r>
            <a:r>
              <a:rPr lang="en-US" dirty="0" err="1" smtClean="0"/>
              <a:t>isomerase</a:t>
            </a:r>
            <a:r>
              <a:rPr lang="en-US" dirty="0" smtClean="0"/>
              <a:t> enzyme which </a:t>
            </a:r>
            <a:r>
              <a:rPr lang="en-US" dirty="0" err="1" smtClean="0"/>
              <a:t>stereospecifically</a:t>
            </a:r>
            <a:r>
              <a:rPr lang="en-US" dirty="0" smtClean="0"/>
              <a:t> removes the </a:t>
            </a:r>
            <a:r>
              <a:rPr lang="en-US" i="1" dirty="0" smtClean="0"/>
              <a:t>pro-R proton </a:t>
            </a:r>
            <a:r>
              <a:rPr lang="en-US" dirty="0" smtClean="0"/>
              <a:t>(HR) from C-2</a:t>
            </a:r>
            <a:r>
              <a:rPr lang="en-US" i="1" dirty="0" smtClean="0"/>
              <a:t>, and incorporates a proton </a:t>
            </a:r>
            <a:r>
              <a:rPr lang="en-US" dirty="0" smtClean="0"/>
              <a:t>from water on to C-4.</a:t>
            </a:r>
          </a:p>
          <a:p>
            <a:r>
              <a:rPr lang="en-US" dirty="0" smtClean="0"/>
              <a:t> Whilst the </a:t>
            </a:r>
            <a:r>
              <a:rPr lang="en-US" dirty="0" err="1" smtClean="0"/>
              <a:t>isomerization</a:t>
            </a:r>
            <a:r>
              <a:rPr lang="en-US" dirty="0" smtClean="0"/>
              <a:t> is reversible, the equilibrium lies heavily on the side of DMAPP</a:t>
            </a:r>
            <a:r>
              <a:rPr lang="en-US" b="1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Non </a:t>
            </a:r>
            <a:r>
              <a:rPr lang="en-US" dirty="0" err="1" smtClean="0"/>
              <a:t>mevelonate</a:t>
            </a:r>
            <a:r>
              <a:rPr lang="en-US" dirty="0" smtClean="0"/>
              <a:t> pathway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This pathway is called the non-mevalonate route or alternatively, the 1-deoxy-</a:t>
            </a:r>
            <a:r>
              <a:rPr lang="en-US" cap="small" dirty="0" smtClean="0"/>
              <a:t>d</a:t>
            </a:r>
            <a:r>
              <a:rPr lang="en-US" dirty="0" smtClean="0"/>
              <a:t>-xylulose-5-phosphate (DOXP) or 2</a:t>
            </a:r>
            <a:r>
              <a:rPr lang="en-US" i="1" dirty="0" smtClean="0"/>
              <a:t>C</a:t>
            </a:r>
            <a:r>
              <a:rPr lang="en-US" dirty="0" smtClean="0"/>
              <a:t>-methyl-</a:t>
            </a:r>
            <a:r>
              <a:rPr lang="en-US" cap="small" dirty="0" smtClean="0"/>
              <a:t>d</a:t>
            </a:r>
            <a:r>
              <a:rPr lang="en-US" dirty="0" smtClean="0"/>
              <a:t>-erythritol-4-phosphate (MEP) pathway</a:t>
            </a:r>
          </a:p>
          <a:p>
            <a:r>
              <a:rPr lang="en-US" dirty="0" smtClean="0"/>
              <a:t>This pathway occurs in plant chloroplasts, algae, </a:t>
            </a:r>
            <a:r>
              <a:rPr lang="en-US" dirty="0" err="1" smtClean="0"/>
              <a:t>cyanobacteria</a:t>
            </a:r>
            <a:r>
              <a:rPr lang="en-US" dirty="0" smtClean="0"/>
              <a:t>, </a:t>
            </a:r>
            <a:r>
              <a:rPr lang="en-US" dirty="0" err="1" smtClean="0"/>
              <a:t>eubacteria</a:t>
            </a:r>
            <a:r>
              <a:rPr lang="en-US" dirty="0" smtClean="0"/>
              <a:t>, and </a:t>
            </a:r>
            <a:r>
              <a:rPr lang="en-US" dirty="0" err="1" smtClean="0"/>
              <a:t>apicomplexan</a:t>
            </a:r>
            <a:r>
              <a:rPr lang="en-US" dirty="0" smtClean="0"/>
              <a:t> parasites</a:t>
            </a:r>
          </a:p>
          <a:p>
            <a:r>
              <a:rPr lang="en-US" dirty="0" smtClean="0"/>
              <a:t>The non-mevalonate pathway starts with condensation of pyruvate and glyceraldehyde 3-phosphate to produce DOXP, catalyzed by 1-deoxy-</a:t>
            </a:r>
            <a:r>
              <a:rPr lang="en-US" cap="small" dirty="0" smtClean="0"/>
              <a:t>d</a:t>
            </a:r>
            <a:r>
              <a:rPr lang="en-US" dirty="0" smtClean="0"/>
              <a:t>-xylulose-5-phosphate </a:t>
            </a:r>
            <a:r>
              <a:rPr lang="en-US" dirty="0" err="1" smtClean="0"/>
              <a:t>synthase</a:t>
            </a:r>
            <a:r>
              <a:rPr lang="en-US" dirty="0" smtClean="0"/>
              <a:t> (DXS) using thiamine pyrophosphate as cofactor</a:t>
            </a:r>
          </a:p>
          <a:p>
            <a:r>
              <a:rPr lang="en-US" dirty="0" smtClean="0"/>
              <a:t>DOXP </a:t>
            </a:r>
            <a:r>
              <a:rPr lang="en-US" dirty="0" smtClean="0"/>
              <a:t>is subsequently reduced into MEP by DOXP </a:t>
            </a:r>
            <a:r>
              <a:rPr lang="en-US" dirty="0" err="1" smtClean="0"/>
              <a:t>reductoisomerase</a:t>
            </a:r>
            <a:r>
              <a:rPr lang="en-US" dirty="0" smtClean="0"/>
              <a:t> (</a:t>
            </a:r>
            <a:r>
              <a:rPr lang="en-US" dirty="0" err="1" smtClean="0"/>
              <a:t>IspC</a:t>
            </a:r>
            <a:r>
              <a:rPr lang="en-US" dirty="0" smtClean="0"/>
              <a:t>).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DOXP is subsequently reduced into MEP by DOXP </a:t>
            </a:r>
            <a:r>
              <a:rPr lang="en-US" dirty="0" err="1" smtClean="0"/>
              <a:t>reductase</a:t>
            </a:r>
            <a:r>
              <a:rPr lang="en-US" dirty="0" smtClean="0"/>
              <a:t> (</a:t>
            </a:r>
            <a:r>
              <a:rPr lang="en-US" dirty="0" err="1" smtClean="0"/>
              <a:t>dxr</a:t>
            </a:r>
            <a:r>
              <a:rPr lang="en-US" dirty="0" smtClean="0"/>
              <a:t>). </a:t>
            </a:r>
          </a:p>
          <a:p>
            <a:r>
              <a:rPr lang="en-US" dirty="0" smtClean="0"/>
              <a:t>MEP </a:t>
            </a:r>
            <a:r>
              <a:rPr lang="en-US" dirty="0" smtClean="0"/>
              <a:t>is converted into 4-diphosphocytidyl-2-C-methylD-erythritol (CDPME) by CDPME </a:t>
            </a:r>
            <a:r>
              <a:rPr lang="en-US" dirty="0" err="1" smtClean="0"/>
              <a:t>synthase</a:t>
            </a:r>
            <a:r>
              <a:rPr lang="en-US" dirty="0" smtClean="0"/>
              <a:t> (</a:t>
            </a:r>
            <a:r>
              <a:rPr lang="en-US" dirty="0" err="1" smtClean="0"/>
              <a:t>ispD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 smtClean="0"/>
              <a:t>CDPME is subsequently transformed into 1-hydroxy-2-methyl-2-(E)-butenyl-4-diphosphate (HMBPP) through two intermediates, 4-(</a:t>
            </a:r>
            <a:r>
              <a:rPr lang="en-US" dirty="0" err="1" smtClean="0"/>
              <a:t>cytidine</a:t>
            </a:r>
            <a:r>
              <a:rPr lang="en-US" dirty="0" smtClean="0"/>
              <a:t> 5′-diphospho)-2-C-methyl-D-erythritol (CDPMEP) and 2-C-methyl-D-erythritol2,4-cyclodiphosphate (MEC) by CDPME </a:t>
            </a:r>
            <a:r>
              <a:rPr lang="en-US" dirty="0" err="1" smtClean="0"/>
              <a:t>kinase</a:t>
            </a:r>
            <a:r>
              <a:rPr lang="en-US" dirty="0" smtClean="0"/>
              <a:t> (</a:t>
            </a:r>
            <a:r>
              <a:rPr lang="en-US" dirty="0" err="1" smtClean="0"/>
              <a:t>ispE</a:t>
            </a:r>
            <a:r>
              <a:rPr lang="en-US" dirty="0" smtClean="0"/>
              <a:t>), MEC </a:t>
            </a:r>
            <a:r>
              <a:rPr lang="en-US" dirty="0" err="1" smtClean="0"/>
              <a:t>synthase</a:t>
            </a:r>
            <a:r>
              <a:rPr lang="en-US" dirty="0" smtClean="0"/>
              <a:t> (</a:t>
            </a:r>
            <a:r>
              <a:rPr lang="en-US" dirty="0" err="1" smtClean="0"/>
              <a:t>ispF</a:t>
            </a:r>
            <a:r>
              <a:rPr lang="en-US" dirty="0" smtClean="0"/>
              <a:t>) and HMBPP </a:t>
            </a:r>
            <a:r>
              <a:rPr lang="en-US" dirty="0" err="1" smtClean="0"/>
              <a:t>synthase</a:t>
            </a:r>
            <a:r>
              <a:rPr lang="en-US" dirty="0" smtClean="0"/>
              <a:t> (</a:t>
            </a:r>
            <a:r>
              <a:rPr lang="en-US" dirty="0" err="1" smtClean="0"/>
              <a:t>ispG</a:t>
            </a:r>
            <a:r>
              <a:rPr lang="en-US" dirty="0" smtClean="0"/>
              <a:t>), respectively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Finally, HMBPP </a:t>
            </a:r>
            <a:r>
              <a:rPr lang="en-US" dirty="0" err="1" smtClean="0"/>
              <a:t>reductase</a:t>
            </a:r>
            <a:r>
              <a:rPr lang="en-US" dirty="0" smtClean="0"/>
              <a:t> catalyzes HMBPP into a 5-6:1 ratio of IPP and DMAPP, </a:t>
            </a:r>
            <a:endParaRPr lang="en-US" dirty="0" smtClean="0"/>
          </a:p>
          <a:p>
            <a:r>
              <a:rPr lang="en-US" dirty="0" smtClean="0"/>
              <a:t>while </a:t>
            </a:r>
            <a:r>
              <a:rPr lang="en-US" dirty="0" smtClean="0"/>
              <a:t>IPP </a:t>
            </a:r>
            <a:r>
              <a:rPr lang="en-US" dirty="0" err="1" smtClean="0"/>
              <a:t>isomerase</a:t>
            </a:r>
            <a:r>
              <a:rPr lang="en-US" dirty="0" smtClean="0"/>
              <a:t> (</a:t>
            </a:r>
            <a:r>
              <a:rPr lang="en-US" dirty="0" err="1" smtClean="0"/>
              <a:t>idi</a:t>
            </a:r>
            <a:r>
              <a:rPr lang="en-US" dirty="0" smtClean="0"/>
              <a:t>) inter-converts IPP and DMAPP to adjust the ratio according to the cellular requirements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Condensation/Classification </a:t>
            </a:r>
            <a:r>
              <a:rPr lang="en-US" sz="3600" b="1" dirty="0" smtClean="0"/>
              <a:t>of isoprene units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6021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IPP + DMAPP	  →  </a:t>
            </a:r>
            <a:r>
              <a:rPr lang="en-US" sz="2800" dirty="0" err="1" smtClean="0"/>
              <a:t>geranylpyrophosphate</a:t>
            </a:r>
            <a:r>
              <a:rPr lang="en-US" sz="2800" dirty="0" smtClean="0"/>
              <a:t> GPP</a:t>
            </a:r>
          </a:p>
          <a:p>
            <a:r>
              <a:rPr lang="en-US" sz="2800" dirty="0" smtClean="0"/>
              <a:t>GPP + IPP/DMAPP → </a:t>
            </a:r>
            <a:r>
              <a:rPr lang="en-US" sz="2800" dirty="0" err="1" smtClean="0"/>
              <a:t>farnesylpyrophosphate</a:t>
            </a:r>
            <a:r>
              <a:rPr lang="en-US" sz="2800" dirty="0" smtClean="0"/>
              <a:t> FPP</a:t>
            </a:r>
          </a:p>
          <a:p>
            <a:r>
              <a:rPr lang="en-US" sz="2800" dirty="0" smtClean="0"/>
              <a:t>GPP+ GPP → geranylgeranyl pyrophosphate</a:t>
            </a:r>
          </a:p>
          <a:p>
            <a:r>
              <a:rPr lang="en-US" sz="2800" dirty="0" smtClean="0"/>
              <a:t>GPP + FPP → </a:t>
            </a:r>
            <a:r>
              <a:rPr lang="en-US" sz="2800" dirty="0" err="1" smtClean="0"/>
              <a:t>geranylfarnesylpyrophosphate</a:t>
            </a:r>
            <a:endParaRPr lang="en-US" sz="2800" dirty="0" smtClean="0"/>
          </a:p>
          <a:p>
            <a:r>
              <a:rPr lang="en-US" sz="2800" dirty="0" smtClean="0"/>
              <a:t>FPP+IPP/DMAPP → GPP/ Diterpene</a:t>
            </a:r>
          </a:p>
          <a:p>
            <a:r>
              <a:rPr lang="en-US" sz="2800" dirty="0" smtClean="0"/>
              <a:t>FPP+FPP → </a:t>
            </a:r>
            <a:r>
              <a:rPr lang="en-US" sz="2800" dirty="0" err="1" smtClean="0"/>
              <a:t>farnesylfarnesylpyrophosphate</a:t>
            </a:r>
            <a:r>
              <a:rPr lang="en-US" sz="2800" dirty="0" smtClean="0"/>
              <a:t>/triterpene 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Classification of </a:t>
            </a:r>
            <a:r>
              <a:rPr lang="en-US" dirty="0" err="1" smtClean="0"/>
              <a:t>terpenes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u="sng" dirty="0" smtClean="0"/>
              <a:t>Class </a:t>
            </a:r>
            <a:r>
              <a:rPr lang="en-US" dirty="0" smtClean="0"/>
              <a:t>			</a:t>
            </a:r>
            <a:r>
              <a:rPr lang="en-US" u="sng" dirty="0" smtClean="0"/>
              <a:t>Number of carbon atoms</a:t>
            </a:r>
          </a:p>
          <a:p>
            <a:r>
              <a:rPr lang="en-US" dirty="0" smtClean="0"/>
              <a:t>Hemiterpenes				 5</a:t>
            </a:r>
            <a:r>
              <a:rPr lang="en-US" u="sng" dirty="0" smtClean="0"/>
              <a:t> </a:t>
            </a:r>
          </a:p>
          <a:p>
            <a:r>
              <a:rPr lang="en-US" dirty="0" err="1" smtClean="0"/>
              <a:t>Monoterpene</a:t>
            </a:r>
            <a:r>
              <a:rPr lang="en-US" dirty="0" smtClean="0"/>
              <a:t> 				10 </a:t>
            </a:r>
          </a:p>
          <a:p>
            <a:r>
              <a:rPr lang="en-US" dirty="0" err="1" smtClean="0"/>
              <a:t>Sesquiterpene</a:t>
            </a:r>
            <a:r>
              <a:rPr lang="en-US" dirty="0" smtClean="0"/>
              <a:t> 			15 </a:t>
            </a:r>
          </a:p>
          <a:p>
            <a:r>
              <a:rPr lang="en-US" dirty="0" smtClean="0"/>
              <a:t>Diterpene 				20</a:t>
            </a:r>
          </a:p>
          <a:p>
            <a:r>
              <a:rPr lang="en-US" dirty="0" err="1" smtClean="0"/>
              <a:t>Sesterpene</a:t>
            </a:r>
            <a:r>
              <a:rPr lang="en-US" dirty="0" smtClean="0"/>
              <a:t> 				25 </a:t>
            </a:r>
          </a:p>
          <a:p>
            <a:r>
              <a:rPr lang="en-US" dirty="0" smtClean="0"/>
              <a:t>Triterpene				30 </a:t>
            </a:r>
          </a:p>
          <a:p>
            <a:r>
              <a:rPr lang="en-US" dirty="0" smtClean="0"/>
              <a:t>Sesquaterpene			35</a:t>
            </a:r>
          </a:p>
          <a:p>
            <a:r>
              <a:rPr lang="en-US" dirty="0" err="1" smtClean="0"/>
              <a:t>Tetraterpene</a:t>
            </a:r>
            <a:r>
              <a:rPr lang="en-US" dirty="0" smtClean="0"/>
              <a:t> 				40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/>
          <a:lstStyle/>
          <a:p>
            <a:r>
              <a:rPr lang="en-US" dirty="0" smtClean="0"/>
              <a:t>Each class can be further sub-divided into subclasses according to the number of rings present in the structure.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Acyclic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Monocyclic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Bicyclic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Tricyclic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Tetracyclic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Hemiterpenes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consist of </a:t>
            </a:r>
            <a:r>
              <a:rPr lang="en-US" i="1" dirty="0" smtClean="0"/>
              <a:t>a single isoprene</a:t>
            </a:r>
            <a:r>
              <a:rPr lang="en-US" dirty="0" smtClean="0"/>
              <a:t> unit. Isoprene itself is the only hemiterpene, but oxygen-containing derivatives such as prenol and isovaleric acid are </a:t>
            </a:r>
            <a:r>
              <a:rPr lang="en-US" dirty="0" err="1" smtClean="0"/>
              <a:t>hemiterpenoids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Prenol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Prenol </a:t>
            </a:r>
            <a:r>
              <a:rPr lang="en-US" dirty="0" smtClean="0"/>
              <a:t>occurs naturally in citrus fruits, cranberry, bilberry, currants, grapes, raspberry, blackberry, tomato, white bread, hop oil, coffee, arctic bramble, cloudberry and passion fruit.</a:t>
            </a:r>
          </a:p>
          <a:p>
            <a:r>
              <a:rPr lang="en-US" dirty="0" smtClean="0"/>
              <a:t>Prenol is a building block of </a:t>
            </a:r>
            <a:r>
              <a:rPr lang="en-US" dirty="0" err="1" smtClean="0"/>
              <a:t>isoprenoid</a:t>
            </a:r>
            <a:r>
              <a:rPr lang="en-US" dirty="0" smtClean="0"/>
              <a:t> alcohol</a:t>
            </a:r>
          </a:p>
          <a:p>
            <a:endParaRPr lang="en-US" dirty="0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2362200"/>
            <a:ext cx="4267200" cy="244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Isovaleric acid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classified as a short-chain fatty acid. </a:t>
            </a:r>
          </a:p>
          <a:p>
            <a:r>
              <a:rPr lang="en-US" dirty="0" smtClean="0"/>
              <a:t>it has an unpleasant odor. </a:t>
            </a:r>
          </a:p>
          <a:p>
            <a:r>
              <a:rPr lang="en-US" dirty="0" smtClean="0"/>
              <a:t>The compound occurs naturally and can be found in many foods, such as cheese, soy milk, and apple juice.</a:t>
            </a:r>
          </a:p>
          <a:p>
            <a:r>
              <a:rPr lang="en-US" dirty="0" smtClean="0"/>
              <a:t>are widely used in perfumery</a:t>
            </a:r>
            <a:endParaRPr lang="en-US" dirty="0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904259"/>
            <a:ext cx="4038600" cy="1917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Monoterpenes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consist of </a:t>
            </a:r>
            <a:r>
              <a:rPr lang="en-US" i="1" dirty="0" smtClean="0"/>
              <a:t>two isoprene</a:t>
            </a:r>
            <a:r>
              <a:rPr lang="en-US" dirty="0" smtClean="0"/>
              <a:t> units and have the molecular formula C</a:t>
            </a:r>
            <a:r>
              <a:rPr lang="en-US" baseline="-25000" dirty="0" smtClean="0"/>
              <a:t>10</a:t>
            </a:r>
            <a:r>
              <a:rPr lang="en-US" dirty="0" smtClean="0"/>
              <a:t>H</a:t>
            </a:r>
            <a:r>
              <a:rPr lang="en-US" baseline="-25000" dirty="0" smtClean="0"/>
              <a:t>16</a:t>
            </a:r>
            <a:r>
              <a:rPr lang="en-US" dirty="0" smtClean="0"/>
              <a:t>. </a:t>
            </a:r>
            <a:endParaRPr lang="en-US" dirty="0" smtClean="0"/>
          </a:p>
          <a:p>
            <a:pPr lvl="0"/>
            <a:r>
              <a:rPr lang="en-US" dirty="0" smtClean="0"/>
              <a:t>They can be classified as thus: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Acyclic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myrcene</a:t>
            </a:r>
            <a:r>
              <a:rPr lang="en-US" dirty="0" smtClean="0"/>
              <a:t> </a:t>
            </a:r>
            <a:r>
              <a:rPr lang="en-US" dirty="0" smtClean="0"/>
              <a:t> (present in hops</a:t>
            </a:r>
            <a:r>
              <a:rPr lang="en-US" dirty="0" smtClean="0"/>
              <a:t>), linalool </a:t>
            </a:r>
            <a:r>
              <a:rPr lang="en-US" dirty="0" smtClean="0"/>
              <a:t>(present in lavender),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Monocyclic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smtClean="0"/>
              <a:t>limonene </a:t>
            </a:r>
            <a:r>
              <a:rPr lang="en-US" dirty="0" smtClean="0"/>
              <a:t>(present in citrus </a:t>
            </a:r>
            <a:r>
              <a:rPr lang="en-US" dirty="0" smtClean="0"/>
              <a:t>fruits)  </a:t>
            </a:r>
            <a:r>
              <a:rPr lang="en-US" dirty="0" smtClean="0"/>
              <a:t>menthol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Bicyclic</a:t>
            </a:r>
            <a:r>
              <a:rPr lang="en-US" dirty="0" smtClean="0"/>
              <a:t> </a:t>
            </a:r>
            <a:r>
              <a:rPr lang="en-US" dirty="0" err="1" smtClean="0"/>
              <a:t>e.g</a:t>
            </a:r>
            <a:r>
              <a:rPr lang="en-US" dirty="0" smtClean="0"/>
              <a:t> camphor, eucalyptus</a:t>
            </a:r>
          </a:p>
          <a:p>
            <a:pPr lvl="0"/>
            <a:r>
              <a:rPr lang="en-US" dirty="0" smtClean="0"/>
              <a:t>Other Examples </a:t>
            </a:r>
            <a:r>
              <a:rPr lang="en-US" dirty="0" smtClean="0"/>
              <a:t>of </a:t>
            </a:r>
            <a:r>
              <a:rPr lang="en-US" dirty="0" err="1" smtClean="0"/>
              <a:t>monoterpenes</a:t>
            </a:r>
            <a:r>
              <a:rPr lang="en-US" dirty="0" smtClean="0"/>
              <a:t> and monoterpenoids include geraniol, terpineol (present in lilacs),</a:t>
            </a:r>
          </a:p>
          <a:p>
            <a:pPr lvl="0"/>
            <a:r>
              <a:rPr lang="en-US" dirty="0" smtClean="0"/>
              <a:t>Iridoids</a:t>
            </a:r>
            <a:r>
              <a:rPr lang="en-US" dirty="0" smtClean="0"/>
              <a:t> derive from </a:t>
            </a:r>
            <a:r>
              <a:rPr lang="en-US" dirty="0" err="1" smtClean="0"/>
              <a:t>monoterpenes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Examples of iridoids include </a:t>
            </a:r>
            <a:r>
              <a:rPr lang="en-US" dirty="0" err="1" smtClean="0"/>
              <a:t>aucubin</a:t>
            </a:r>
            <a:r>
              <a:rPr lang="en-US" dirty="0" smtClean="0"/>
              <a:t> and catalpol.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Myrcene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extracted from any number of plants, such as verbena or wild thyme</a:t>
            </a:r>
            <a:r>
              <a:rPr lang="en-US" dirty="0" smtClean="0"/>
              <a:t>,</a:t>
            </a:r>
            <a:r>
              <a:rPr lang="en-US" dirty="0" smtClean="0"/>
              <a:t> the leaves of which contain up to 40% by weight of </a:t>
            </a:r>
            <a:r>
              <a:rPr lang="en-US" dirty="0" err="1" smtClean="0"/>
              <a:t>myrcene</a:t>
            </a:r>
            <a:endParaRPr lang="en-US" dirty="0" smtClean="0"/>
          </a:p>
          <a:p>
            <a:r>
              <a:rPr lang="en-US" dirty="0" smtClean="0"/>
              <a:t>Other plants include: </a:t>
            </a:r>
            <a:r>
              <a:rPr lang="en-US" dirty="0" smtClean="0"/>
              <a:t> </a:t>
            </a:r>
            <a:r>
              <a:rPr lang="en-US" dirty="0" smtClean="0"/>
              <a:t>cannabis, </a:t>
            </a:r>
            <a:r>
              <a:rPr lang="en-US" i="1" dirty="0" err="1" smtClean="0"/>
              <a:t>Houttuynia</a:t>
            </a:r>
            <a:r>
              <a:rPr lang="en-US" dirty="0" smtClean="0"/>
              <a:t>, lemon grass, mango, </a:t>
            </a:r>
            <a:r>
              <a:rPr lang="en-US" i="1" dirty="0" err="1" smtClean="0"/>
              <a:t>Myrcia</a:t>
            </a:r>
            <a:r>
              <a:rPr lang="en-US" dirty="0" smtClean="0"/>
              <a:t>, West Indian bay tree, and cardamom.</a:t>
            </a:r>
            <a:endParaRPr lang="en-US" dirty="0" smtClean="0"/>
          </a:p>
          <a:p>
            <a:r>
              <a:rPr lang="en-US" dirty="0" smtClean="0"/>
              <a:t>used </a:t>
            </a:r>
            <a:r>
              <a:rPr lang="en-US" dirty="0" smtClean="0"/>
              <a:t>in the perfumery </a:t>
            </a:r>
            <a:r>
              <a:rPr lang="en-US" dirty="0" smtClean="0"/>
              <a:t>industry</a:t>
            </a:r>
          </a:p>
          <a:p>
            <a:r>
              <a:rPr lang="en-US" dirty="0" smtClean="0"/>
              <a:t>contributes a peppery and balsam aroma in beer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 of October 2018, the U.S. FDA withdrew authorization for the use of </a:t>
            </a:r>
            <a:r>
              <a:rPr lang="en-US" dirty="0" err="1" smtClean="0"/>
              <a:t>myrcene</a:t>
            </a:r>
            <a:r>
              <a:rPr lang="en-US" dirty="0" smtClean="0"/>
              <a:t> as a synthetic flavoring substance for use in food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3198495"/>
            <a:ext cx="4038600" cy="132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Limonene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724400" cy="5105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is </a:t>
            </a:r>
            <a:r>
              <a:rPr lang="en-US" sz="2400" dirty="0" smtClean="0"/>
              <a:t>the </a:t>
            </a:r>
            <a:r>
              <a:rPr lang="en-US" sz="2400" dirty="0" err="1" smtClean="0"/>
              <a:t>majorcomponent</a:t>
            </a:r>
            <a:r>
              <a:rPr lang="en-US" sz="2400" dirty="0" smtClean="0"/>
              <a:t> </a:t>
            </a:r>
            <a:r>
              <a:rPr lang="en-US" sz="2400" dirty="0" smtClean="0"/>
              <a:t>in the oil of </a:t>
            </a:r>
            <a:r>
              <a:rPr lang="en-US" sz="2400" dirty="0" smtClean="0"/>
              <a:t>citrus fruit</a:t>
            </a:r>
            <a:r>
              <a:rPr lang="en-US" sz="2400" dirty="0" smtClean="0"/>
              <a:t> peels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used in chemical synthesis as a </a:t>
            </a:r>
            <a:r>
              <a:rPr lang="en-US" sz="2400" dirty="0" smtClean="0"/>
              <a:t>precursor</a:t>
            </a:r>
            <a:r>
              <a:rPr lang="en-US" sz="2400" dirty="0" smtClean="0"/>
              <a:t> to carvone </a:t>
            </a:r>
            <a:endParaRPr lang="en-US" sz="2400" dirty="0" smtClean="0"/>
          </a:p>
          <a:p>
            <a:r>
              <a:rPr lang="en-US" sz="2400" dirty="0" smtClean="0"/>
              <a:t>formed from geranyl </a:t>
            </a:r>
            <a:r>
              <a:rPr lang="en-US" sz="2400" dirty="0" smtClean="0"/>
              <a:t>pyrophosphate</a:t>
            </a:r>
          </a:p>
          <a:p>
            <a:r>
              <a:rPr lang="en-US" sz="2400" dirty="0" smtClean="0"/>
              <a:t>is common as a dietary supplement and as a fragrance ingredient for cosmetics products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78967" y="1600200"/>
            <a:ext cx="17770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Camphor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267200" cy="571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 found in the wood of the camphor laurel (</a:t>
            </a:r>
            <a:r>
              <a:rPr lang="en-US" i="1" dirty="0" smtClean="0"/>
              <a:t>Cinnamomum camphora</a:t>
            </a:r>
            <a:r>
              <a:rPr lang="en-US" dirty="0" smtClean="0"/>
              <a:t>),</a:t>
            </a:r>
          </a:p>
          <a:p>
            <a:r>
              <a:rPr lang="en-US" dirty="0" smtClean="0"/>
              <a:t> commonly applied as a topical medication as a skin cream or ointment to relieve itching from insect bites, minor skin irritation, or joint pain</a:t>
            </a:r>
            <a:r>
              <a:rPr lang="en-US" dirty="0" smtClean="0"/>
              <a:t>.</a:t>
            </a:r>
            <a:r>
              <a:rPr lang="en-US" dirty="0" smtClean="0"/>
              <a:t> 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action on nerve endings also induces a slight local analgesia</a:t>
            </a:r>
            <a:r>
              <a:rPr lang="en-US" dirty="0" smtClean="0"/>
              <a:t>.</a:t>
            </a:r>
          </a:p>
          <a:p>
            <a:r>
              <a:rPr lang="en-US" dirty="0" smtClean="0"/>
              <a:t> typically by steam inhalation, to inhibit coughing and relieve upper airway congestion due to the common cold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95544" y="1600200"/>
            <a:ext cx="336191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Iridoids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86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monoterpenoids in the general form of </a:t>
            </a:r>
            <a:r>
              <a:rPr lang="en-US" dirty="0" err="1" smtClean="0"/>
              <a:t>cyclopentanopyran</a:t>
            </a:r>
            <a:r>
              <a:rPr lang="en-US" dirty="0" smtClean="0"/>
              <a:t>, found in a wide variety of plants and some </a:t>
            </a:r>
            <a:r>
              <a:rPr lang="en-US" dirty="0" smtClean="0"/>
              <a:t>animals</a:t>
            </a:r>
          </a:p>
          <a:p>
            <a:r>
              <a:rPr lang="en-US" dirty="0" smtClean="0"/>
              <a:t> Iridoids are typically found in plants as glycosides, most often bound to </a:t>
            </a:r>
            <a:r>
              <a:rPr lang="en-US" dirty="0" smtClean="0"/>
              <a:t>glucose</a:t>
            </a:r>
          </a:p>
          <a:p>
            <a:r>
              <a:rPr lang="en-US" dirty="0" smtClean="0"/>
              <a:t>Structurally, they are </a:t>
            </a:r>
            <a:r>
              <a:rPr lang="en-US" dirty="0" err="1" smtClean="0"/>
              <a:t>bicyclic</a:t>
            </a:r>
            <a:r>
              <a:rPr lang="en-US" dirty="0" smtClean="0"/>
              <a:t> </a:t>
            </a:r>
            <a:r>
              <a:rPr lang="en-US" i="1" dirty="0" err="1" smtClean="0"/>
              <a:t>cis</a:t>
            </a:r>
            <a:r>
              <a:rPr lang="en-US" dirty="0" smtClean="0"/>
              <a:t>-fused </a:t>
            </a:r>
            <a:r>
              <a:rPr lang="en-US" dirty="0" err="1" smtClean="0"/>
              <a:t>cyclopentane-pyrans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Cleavage of a bond in the </a:t>
            </a:r>
            <a:r>
              <a:rPr lang="en-US" dirty="0" err="1" smtClean="0"/>
              <a:t>cyclopentane</a:t>
            </a:r>
            <a:r>
              <a:rPr lang="en-US" dirty="0" smtClean="0"/>
              <a:t> ring gives rise to a subclass known as </a:t>
            </a:r>
            <a:r>
              <a:rPr lang="en-US" i="1" dirty="0" err="1" smtClean="0"/>
              <a:t>secoiridoids</a:t>
            </a:r>
            <a:r>
              <a:rPr lang="en-US" dirty="0" smtClean="0"/>
              <a:t>, such as oleuropein and </a:t>
            </a:r>
            <a:r>
              <a:rPr lang="en-US" dirty="0" err="1" smtClean="0"/>
              <a:t>amarogentin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Aucubin and catalpol are two of the most common iridoids in the plant kingdom</a:t>
            </a:r>
            <a:r>
              <a:rPr lang="en-US" dirty="0" smtClean="0"/>
              <a:t>.</a:t>
            </a:r>
            <a:endParaRPr lang="en-US" baseline="30000" dirty="0" smtClean="0"/>
          </a:p>
          <a:p>
            <a:r>
              <a:rPr lang="en-US" dirty="0" smtClean="0"/>
              <a:t> Iridoids are prevalent in the plant subclass Asteridae, such as Ericaceae, </a:t>
            </a:r>
            <a:r>
              <a:rPr lang="en-US" dirty="0" err="1" smtClean="0"/>
              <a:t>Loganiaceae</a:t>
            </a:r>
            <a:r>
              <a:rPr lang="en-US" dirty="0" smtClean="0"/>
              <a:t>, </a:t>
            </a:r>
            <a:r>
              <a:rPr lang="en-US" dirty="0" err="1" smtClean="0"/>
              <a:t>Gentianaceae</a:t>
            </a:r>
            <a:r>
              <a:rPr lang="en-US" dirty="0" smtClean="0"/>
              <a:t>, </a:t>
            </a:r>
            <a:r>
              <a:rPr lang="en-US" dirty="0" err="1" smtClean="0"/>
              <a:t>Rubiaceae</a:t>
            </a:r>
            <a:r>
              <a:rPr lang="en-US" dirty="0" smtClean="0"/>
              <a:t>, </a:t>
            </a:r>
            <a:r>
              <a:rPr lang="en-US" dirty="0" err="1" smtClean="0"/>
              <a:t>Verbenaceae</a:t>
            </a:r>
            <a:r>
              <a:rPr lang="en-US" dirty="0" smtClean="0"/>
              <a:t>, </a:t>
            </a:r>
            <a:r>
              <a:rPr lang="en-US" dirty="0" err="1" smtClean="0"/>
              <a:t>Lamiaceae</a:t>
            </a:r>
            <a:r>
              <a:rPr lang="en-US" dirty="0" smtClean="0"/>
              <a:t>, </a:t>
            </a:r>
            <a:r>
              <a:rPr lang="en-US" dirty="0" err="1" smtClean="0"/>
              <a:t>Oleaceae</a:t>
            </a:r>
            <a:r>
              <a:rPr lang="en-US" dirty="0" smtClean="0"/>
              <a:t>, </a:t>
            </a:r>
            <a:r>
              <a:rPr lang="en-US" dirty="0" err="1" smtClean="0"/>
              <a:t>Plantaginaceae</a:t>
            </a:r>
            <a:r>
              <a:rPr lang="en-US" dirty="0" smtClean="0"/>
              <a:t>, </a:t>
            </a:r>
            <a:r>
              <a:rPr lang="en-US" dirty="0" err="1" smtClean="0"/>
              <a:t>Scrophulariaceae</a:t>
            </a:r>
            <a:r>
              <a:rPr lang="en-US" dirty="0" smtClean="0"/>
              <a:t>, </a:t>
            </a:r>
            <a:r>
              <a:rPr lang="en-US" dirty="0" err="1" smtClean="0"/>
              <a:t>Valerianaceae</a:t>
            </a:r>
            <a:r>
              <a:rPr lang="en-US" dirty="0" smtClean="0"/>
              <a:t>, and </a:t>
            </a:r>
            <a:r>
              <a:rPr lang="en-US" dirty="0" err="1" smtClean="0"/>
              <a:t>Menyanthaceae</a:t>
            </a:r>
            <a:endParaRPr lang="en-US" dirty="0" smtClean="0"/>
          </a:p>
          <a:p>
            <a:r>
              <a:rPr lang="en-US" dirty="0" smtClean="0"/>
              <a:t> Iridoids can consist of ten, nine, or rarely eight carbons in which C11 is more frequently missing than C10.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Aucubin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Aucubin, as other iridoids, is found in </a:t>
            </a:r>
            <a:r>
              <a:rPr lang="en-US" dirty="0" err="1" smtClean="0"/>
              <a:t>asterids</a:t>
            </a:r>
            <a:r>
              <a:rPr lang="en-US" dirty="0" smtClean="0"/>
              <a:t> such as </a:t>
            </a:r>
            <a:r>
              <a:rPr lang="en-US" i="1" dirty="0" err="1" smtClean="0"/>
              <a:t>Aucuba</a:t>
            </a:r>
            <a:r>
              <a:rPr lang="en-US" i="1" dirty="0" smtClean="0"/>
              <a:t> japonica</a:t>
            </a:r>
            <a:r>
              <a:rPr lang="en-US" dirty="0" smtClean="0"/>
              <a:t> (</a:t>
            </a:r>
            <a:r>
              <a:rPr lang="en-US" dirty="0" err="1" smtClean="0"/>
              <a:t>Garryaceae</a:t>
            </a:r>
            <a:r>
              <a:rPr lang="en-US" dirty="0" smtClean="0"/>
              <a:t>) etc</a:t>
            </a:r>
          </a:p>
          <a:p>
            <a:r>
              <a:rPr lang="en-US" dirty="0" smtClean="0"/>
              <a:t>These plants are used in traditional Chinese and folk </a:t>
            </a:r>
            <a:r>
              <a:rPr lang="en-US" dirty="0" smtClean="0"/>
              <a:t>medicine</a:t>
            </a:r>
          </a:p>
          <a:p>
            <a:r>
              <a:rPr lang="en-US" dirty="0" smtClean="0"/>
              <a:t>Aucubin was found to protect against liver damage induced by carbon tetrachloride or alpha-</a:t>
            </a:r>
            <a:r>
              <a:rPr lang="en-US" dirty="0" err="1" smtClean="0"/>
              <a:t>amanitin</a:t>
            </a:r>
            <a:r>
              <a:rPr lang="en-US" dirty="0" smtClean="0"/>
              <a:t> in mice and rats when 80 mg/kg was dosed </a:t>
            </a:r>
            <a:r>
              <a:rPr lang="en-US" dirty="0" err="1" smtClean="0"/>
              <a:t>intraperitoneally</a:t>
            </a:r>
            <a:endParaRPr lang="en-US" dirty="0" smtClean="0"/>
          </a:p>
          <a:p>
            <a:r>
              <a:rPr lang="en-US" dirty="0" smtClean="0"/>
              <a:t>Aucubin has 10 carbons with the C11 carbon missing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911902"/>
            <a:ext cx="4038600" cy="190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Amarogentin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5105400" cy="5059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is a chemical compound found in gentian (</a:t>
            </a:r>
            <a:r>
              <a:rPr lang="en-US" i="1" dirty="0" smtClean="0"/>
              <a:t>Gentiana </a:t>
            </a:r>
            <a:r>
              <a:rPr lang="en-US" i="1" dirty="0" err="1" smtClean="0"/>
              <a:t>lutea</a:t>
            </a:r>
            <a:r>
              <a:rPr lang="en-US" dirty="0" smtClean="0"/>
              <a:t>) or in </a:t>
            </a:r>
            <a:r>
              <a:rPr lang="en-US" i="1" dirty="0" smtClean="0"/>
              <a:t>Swertia</a:t>
            </a:r>
            <a:r>
              <a:rPr lang="en-US" i="1" dirty="0" smtClean="0"/>
              <a:t> </a:t>
            </a:r>
            <a:r>
              <a:rPr lang="en-US" i="1" dirty="0" smtClean="0"/>
              <a:t>chirata</a:t>
            </a:r>
          </a:p>
          <a:p>
            <a:r>
              <a:rPr lang="en-US" dirty="0" smtClean="0"/>
              <a:t>Gentian root </a:t>
            </a:r>
            <a:r>
              <a:rPr lang="en-US" dirty="0" smtClean="0"/>
              <a:t>is used </a:t>
            </a:r>
            <a:r>
              <a:rPr lang="en-US" dirty="0" smtClean="0"/>
              <a:t>as a herbal bitter in the treatment of digestive disorders and is an ingredient of many proprietary </a:t>
            </a:r>
            <a:r>
              <a:rPr lang="en-US" dirty="0" smtClean="0"/>
              <a:t>medicines</a:t>
            </a:r>
          </a:p>
          <a:p>
            <a:r>
              <a:rPr lang="en-US" dirty="0" smtClean="0"/>
              <a:t> is one of the most bitter natural compounds </a:t>
            </a:r>
            <a:r>
              <a:rPr lang="en-US" dirty="0" smtClean="0"/>
              <a:t>known and </a:t>
            </a:r>
            <a:r>
              <a:rPr lang="en-US" dirty="0" smtClean="0"/>
              <a:t>is used as a scientific basis for measuring bitterness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 </a:t>
            </a:r>
            <a:r>
              <a:rPr lang="en-US" dirty="0" smtClean="0"/>
              <a:t>shows an</a:t>
            </a:r>
            <a:r>
              <a:rPr lang="en-US" dirty="0" smtClean="0"/>
              <a:t> antileishmanial activity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43600" y="2514600"/>
            <a:ext cx="2895600" cy="2067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Sesquiterpenes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consist of </a:t>
            </a:r>
            <a:r>
              <a:rPr lang="en-US" i="1" dirty="0" smtClean="0"/>
              <a:t>three isoprene</a:t>
            </a:r>
            <a:r>
              <a:rPr lang="en-US" dirty="0" smtClean="0"/>
              <a:t> units and have the molecular formula C</a:t>
            </a:r>
            <a:r>
              <a:rPr lang="en-US" baseline="-25000" dirty="0" smtClean="0"/>
              <a:t>15</a:t>
            </a:r>
            <a:r>
              <a:rPr lang="en-US" dirty="0" smtClean="0"/>
              <a:t>H</a:t>
            </a:r>
            <a:r>
              <a:rPr lang="en-US" baseline="-25000" dirty="0" smtClean="0"/>
              <a:t>24</a:t>
            </a:r>
            <a:r>
              <a:rPr lang="en-US" dirty="0" smtClean="0"/>
              <a:t>. </a:t>
            </a:r>
          </a:p>
          <a:p>
            <a:r>
              <a:rPr lang="en-US" dirty="0" smtClean="0"/>
              <a:t>Examples of </a:t>
            </a:r>
            <a:r>
              <a:rPr lang="en-US" dirty="0" err="1" smtClean="0"/>
              <a:t>sesquiterpenes</a:t>
            </a:r>
            <a:r>
              <a:rPr lang="en-US" dirty="0" smtClean="0"/>
              <a:t> and </a:t>
            </a:r>
            <a:r>
              <a:rPr lang="en-US" dirty="0" err="1" smtClean="0"/>
              <a:t>sesquiterpenoids</a:t>
            </a:r>
            <a:r>
              <a:rPr lang="en-US" dirty="0" smtClean="0"/>
              <a:t> include humulene, </a:t>
            </a:r>
            <a:r>
              <a:rPr lang="en-US" dirty="0" err="1" smtClean="0"/>
              <a:t>farnesenes</a:t>
            </a:r>
            <a:r>
              <a:rPr lang="en-US" dirty="0" smtClean="0"/>
              <a:t>, </a:t>
            </a:r>
            <a:r>
              <a:rPr lang="en-US" dirty="0" err="1" smtClean="0"/>
              <a:t>farnesol</a:t>
            </a:r>
            <a:r>
              <a:rPr lang="en-US" dirty="0" smtClean="0"/>
              <a:t>, </a:t>
            </a:r>
            <a:r>
              <a:rPr lang="en-US" dirty="0" err="1" smtClean="0"/>
              <a:t>geosmin</a:t>
            </a:r>
            <a:r>
              <a:rPr lang="en-US" dirty="0" smtClean="0"/>
              <a:t>. </a:t>
            </a:r>
          </a:p>
          <a:p>
            <a:r>
              <a:rPr lang="en-US" dirty="0" smtClean="0"/>
              <a:t>(The </a:t>
            </a:r>
            <a:r>
              <a:rPr lang="en-US" i="1" dirty="0" err="1" smtClean="0"/>
              <a:t>sesqui</a:t>
            </a:r>
            <a:r>
              <a:rPr lang="en-US" i="1" dirty="0" smtClean="0"/>
              <a:t>-</a:t>
            </a:r>
            <a:r>
              <a:rPr lang="en-US" dirty="0" smtClean="0"/>
              <a:t> prefix means one and a half.)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Farnesol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7244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err="1" smtClean="0"/>
              <a:t>Farnesol</a:t>
            </a:r>
            <a:r>
              <a:rPr lang="en-US" sz="2000" dirty="0" smtClean="0"/>
              <a:t> is present in many essential oils such as citronella, </a:t>
            </a:r>
            <a:r>
              <a:rPr lang="en-US" sz="2000" dirty="0" err="1" smtClean="0"/>
              <a:t>neroli</a:t>
            </a:r>
            <a:r>
              <a:rPr lang="en-US" sz="2000" dirty="0" smtClean="0"/>
              <a:t>, cyclamen, </a:t>
            </a:r>
            <a:r>
              <a:rPr lang="en-US" sz="2000" dirty="0" smtClean="0"/>
              <a:t>lemon grass</a:t>
            </a:r>
            <a:r>
              <a:rPr lang="en-US" sz="2000" dirty="0" smtClean="0"/>
              <a:t>, tuberose, rose, </a:t>
            </a:r>
            <a:r>
              <a:rPr lang="en-US" sz="2000" dirty="0" smtClean="0"/>
              <a:t>musk,</a:t>
            </a:r>
            <a:r>
              <a:rPr lang="en-US" sz="2000" dirty="0" smtClean="0"/>
              <a:t> balsam, and </a:t>
            </a:r>
            <a:r>
              <a:rPr lang="en-US" sz="2000" dirty="0" err="1" smtClean="0"/>
              <a:t>tolu</a:t>
            </a:r>
            <a:endParaRPr lang="en-US" sz="2000" dirty="0" smtClean="0"/>
          </a:p>
          <a:p>
            <a:r>
              <a:rPr lang="en-US" sz="2400" dirty="0" smtClean="0"/>
              <a:t>It is used in perfumery to emphasize the odors of sweet, floral perfumes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It </a:t>
            </a:r>
            <a:r>
              <a:rPr lang="en-US" sz="2400" dirty="0" smtClean="0"/>
              <a:t>enhances perfume scent by acting as a co-solvent that regulates the volatility of the odorants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  <a:r>
              <a:rPr lang="en-US" sz="2400" dirty="0" smtClean="0"/>
              <a:t>It is especially used in lilac perfumes.</a:t>
            </a:r>
          </a:p>
          <a:p>
            <a:r>
              <a:rPr lang="en-US" sz="2400" dirty="0" err="1" smtClean="0"/>
              <a:t>Farnesol</a:t>
            </a:r>
            <a:r>
              <a:rPr lang="en-US" sz="2400" dirty="0" smtClean="0"/>
              <a:t> is a natural pesticide for mites and is a pheromone for several other insects.</a:t>
            </a:r>
          </a:p>
          <a:p>
            <a:endParaRPr lang="en-US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667000"/>
            <a:ext cx="3886200" cy="1443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Humulene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derived from farnesyl </a:t>
            </a:r>
            <a:r>
              <a:rPr lang="en-US" dirty="0" err="1" smtClean="0"/>
              <a:t>diphosphate</a:t>
            </a:r>
            <a:r>
              <a:rPr lang="en-US" dirty="0" smtClean="0"/>
              <a:t> (FPP)</a:t>
            </a:r>
            <a:endParaRPr lang="en-US" dirty="0" smtClean="0"/>
          </a:p>
          <a:p>
            <a:r>
              <a:rPr lang="en-US" dirty="0" smtClean="0"/>
              <a:t> It was first found in the essential oils of </a:t>
            </a:r>
            <a:r>
              <a:rPr lang="en-US" i="1" dirty="0" smtClean="0"/>
              <a:t>Humulus lupulus</a:t>
            </a:r>
            <a:r>
              <a:rPr lang="en-US" dirty="0" smtClean="0"/>
              <a:t> (hops</a:t>
            </a:r>
            <a:r>
              <a:rPr lang="en-US" dirty="0" smtClean="0"/>
              <a:t>),</a:t>
            </a:r>
          </a:p>
          <a:p>
            <a:r>
              <a:rPr lang="en-US" dirty="0" smtClean="0"/>
              <a:t> is an isomer of β-</a:t>
            </a:r>
            <a:r>
              <a:rPr lang="en-US" dirty="0" err="1" smtClean="0"/>
              <a:t>caryophyllene</a:t>
            </a:r>
            <a:r>
              <a:rPr lang="en-US" dirty="0" smtClean="0"/>
              <a:t>, and the two are often found together as a mixture in many aromatic </a:t>
            </a:r>
            <a:r>
              <a:rPr lang="en-US" dirty="0" smtClean="0"/>
              <a:t>plants</a:t>
            </a:r>
          </a:p>
          <a:p>
            <a:r>
              <a:rPr lang="en-US" dirty="0" smtClean="0"/>
              <a:t>Is an </a:t>
            </a:r>
            <a:r>
              <a:rPr lang="en-US" dirty="0" smtClean="0"/>
              <a:t>active </a:t>
            </a:r>
            <a:r>
              <a:rPr lang="en-US" dirty="0" err="1" smtClean="0"/>
              <a:t>contributer</a:t>
            </a:r>
            <a:r>
              <a:rPr lang="en-US" dirty="0" smtClean="0"/>
              <a:t> to the insect repellent properties of </a:t>
            </a:r>
            <a:r>
              <a:rPr lang="en-US" dirty="0" err="1" smtClean="0"/>
              <a:t>commiphora</a:t>
            </a:r>
            <a:r>
              <a:rPr lang="en-US" dirty="0" smtClean="0"/>
              <a:t> </a:t>
            </a:r>
            <a:r>
              <a:rPr lang="en-US" dirty="0" err="1" smtClean="0"/>
              <a:t>leptophloeos</a:t>
            </a:r>
            <a:r>
              <a:rPr lang="en-US" dirty="0" smtClean="0"/>
              <a:t> leaf </a:t>
            </a:r>
            <a:r>
              <a:rPr lang="en-US" dirty="0" smtClean="0"/>
              <a:t>oil</a:t>
            </a:r>
          </a:p>
          <a:p>
            <a:r>
              <a:rPr lang="en-US" dirty="0" smtClean="0"/>
              <a:t> is being studied for potential anti-inflammatory effects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91200" y="2514600"/>
            <a:ext cx="2514599" cy="197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Diterpenes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are composed of </a:t>
            </a:r>
            <a:r>
              <a:rPr lang="en-US" i="1" dirty="0" smtClean="0"/>
              <a:t>four isoprene</a:t>
            </a:r>
            <a:r>
              <a:rPr lang="en-US" dirty="0" smtClean="0"/>
              <a:t> units and have the molecular formula C</a:t>
            </a:r>
            <a:r>
              <a:rPr lang="en-US" baseline="-25000" dirty="0" smtClean="0"/>
              <a:t>20</a:t>
            </a:r>
            <a:r>
              <a:rPr lang="en-US" dirty="0" smtClean="0"/>
              <a:t>H</a:t>
            </a:r>
            <a:r>
              <a:rPr lang="en-US" baseline="-25000" dirty="0" smtClean="0"/>
              <a:t>32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 They derive from geranylgeranyl pyrophosphate. Examples of </a:t>
            </a:r>
            <a:r>
              <a:rPr lang="en-US" dirty="0" err="1" smtClean="0"/>
              <a:t>diterpenes</a:t>
            </a:r>
            <a:r>
              <a:rPr lang="en-US" dirty="0" smtClean="0"/>
              <a:t> and </a:t>
            </a:r>
            <a:r>
              <a:rPr lang="en-US" dirty="0" err="1" smtClean="0"/>
              <a:t>diterpenoids</a:t>
            </a:r>
            <a:r>
              <a:rPr lang="en-US" dirty="0" smtClean="0"/>
              <a:t> are cafestol, </a:t>
            </a:r>
            <a:r>
              <a:rPr lang="en-US" dirty="0" err="1" smtClean="0"/>
              <a:t>kahweol</a:t>
            </a:r>
            <a:r>
              <a:rPr lang="en-US" dirty="0" smtClean="0"/>
              <a:t>, </a:t>
            </a:r>
            <a:r>
              <a:rPr lang="en-US" dirty="0" err="1" smtClean="0"/>
              <a:t>cembrene</a:t>
            </a:r>
            <a:r>
              <a:rPr lang="en-US" dirty="0" smtClean="0"/>
              <a:t> and </a:t>
            </a:r>
            <a:r>
              <a:rPr lang="en-US" dirty="0" err="1" smtClean="0"/>
              <a:t>taxadiene</a:t>
            </a:r>
            <a:r>
              <a:rPr lang="en-US" dirty="0" smtClean="0"/>
              <a:t> </a:t>
            </a:r>
            <a:r>
              <a:rPr lang="en-US" dirty="0" smtClean="0"/>
              <a:t>   (</a:t>
            </a:r>
            <a:r>
              <a:rPr lang="en-US" dirty="0" smtClean="0"/>
              <a:t>precursor of </a:t>
            </a:r>
            <a:r>
              <a:rPr lang="en-US" dirty="0" err="1" smtClean="0"/>
              <a:t>taxol</a:t>
            </a:r>
            <a:r>
              <a:rPr lang="en-US" dirty="0" smtClean="0"/>
              <a:t>). </a:t>
            </a:r>
          </a:p>
          <a:p>
            <a:pPr lvl="0"/>
            <a:r>
              <a:rPr lang="en-US" dirty="0" err="1" smtClean="0"/>
              <a:t>Diterpenes</a:t>
            </a:r>
            <a:r>
              <a:rPr lang="en-US" dirty="0" smtClean="0"/>
              <a:t> also form the basis for biologically important compounds such as </a:t>
            </a:r>
            <a:r>
              <a:rPr lang="en-US" dirty="0" err="1" smtClean="0"/>
              <a:t>phytol</a:t>
            </a:r>
            <a:r>
              <a:rPr lang="en-US" dirty="0" smtClean="0"/>
              <a:t>, </a:t>
            </a:r>
            <a:r>
              <a:rPr lang="en-US" dirty="0" err="1" smtClean="0"/>
              <a:t>tanshinone</a:t>
            </a:r>
            <a:r>
              <a:rPr lang="en-US" dirty="0" smtClean="0"/>
              <a:t>, </a:t>
            </a:r>
            <a:r>
              <a:rPr lang="en-US" dirty="0" err="1" smtClean="0"/>
              <a:t>carnosol</a:t>
            </a:r>
            <a:r>
              <a:rPr lang="en-US" dirty="0" smtClean="0"/>
              <a:t>, </a:t>
            </a:r>
            <a:endParaRPr lang="en-US" dirty="0" smtClean="0"/>
          </a:p>
          <a:p>
            <a:pPr lvl="0"/>
            <a:r>
              <a:rPr lang="en-US" dirty="0" smtClean="0"/>
              <a:t>Commonly present resins and trees of </a:t>
            </a:r>
            <a:r>
              <a:rPr lang="en-US" dirty="0" err="1" smtClean="0"/>
              <a:t>Leguminosae</a:t>
            </a:r>
            <a:r>
              <a:rPr lang="en-US" dirty="0" smtClean="0"/>
              <a:t>, </a:t>
            </a:r>
            <a:r>
              <a:rPr lang="en-US" dirty="0" err="1" smtClean="0"/>
              <a:t>Buseraceae</a:t>
            </a:r>
            <a:r>
              <a:rPr lang="en-US" dirty="0" smtClean="0"/>
              <a:t>, </a:t>
            </a:r>
            <a:r>
              <a:rPr lang="en-US" dirty="0" err="1" smtClean="0"/>
              <a:t>Lamiaceae</a:t>
            </a:r>
            <a:r>
              <a:rPr lang="en-US" dirty="0" smtClean="0"/>
              <a:t>, </a:t>
            </a:r>
            <a:r>
              <a:rPr lang="en-US" dirty="0" err="1" smtClean="0"/>
              <a:t>Euphorbiaceae</a:t>
            </a:r>
            <a:r>
              <a:rPr lang="en-US" dirty="0" smtClean="0"/>
              <a:t>, </a:t>
            </a:r>
            <a:r>
              <a:rPr lang="en-US" dirty="0" err="1" smtClean="0"/>
              <a:t>Solanaceae</a:t>
            </a:r>
            <a:r>
              <a:rPr lang="en-US" dirty="0" smtClean="0"/>
              <a:t> and </a:t>
            </a:r>
            <a:r>
              <a:rPr lang="en-US" dirty="0" err="1" smtClean="0"/>
              <a:t>Meliaceae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err="1" smtClean="0"/>
              <a:t>Cembrene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343400" cy="4906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 monocyclic diterpene isolated from corals of the genus </a:t>
            </a:r>
            <a:r>
              <a:rPr lang="en-US" sz="2400" i="1" dirty="0" smtClean="0"/>
              <a:t>Nephthea</a:t>
            </a:r>
          </a:p>
          <a:p>
            <a:r>
              <a:rPr lang="en-US" sz="2400" dirty="0" smtClean="0"/>
              <a:t>biosynthesized by macrocyclization of </a:t>
            </a:r>
            <a:r>
              <a:rPr lang="en-US" sz="2400" dirty="0" err="1" smtClean="0"/>
              <a:t>geranylgeranyl</a:t>
            </a:r>
            <a:r>
              <a:rPr lang="en-US" sz="2400" dirty="0" smtClean="0"/>
              <a:t> </a:t>
            </a:r>
            <a:r>
              <a:rPr lang="en-US" sz="2400" dirty="0" smtClean="0"/>
              <a:t>pyrophosphate</a:t>
            </a:r>
          </a:p>
          <a:p>
            <a:r>
              <a:rPr lang="en-US" sz="2400" dirty="0" smtClean="0"/>
              <a:t>Is a</a:t>
            </a:r>
            <a:r>
              <a:rPr lang="en-US" sz="2400" dirty="0" smtClean="0"/>
              <a:t> </a:t>
            </a:r>
            <a:r>
              <a:rPr lang="en-US" sz="2400" dirty="0" smtClean="0"/>
              <a:t>trail</a:t>
            </a:r>
            <a:r>
              <a:rPr lang="en-US" sz="2400" dirty="0" smtClean="0"/>
              <a:t> pheromone for termites</a:t>
            </a:r>
            <a:endParaRPr lang="en-US" sz="24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57800" y="2286000"/>
            <a:ext cx="3048000" cy="2158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</a:t>
            </a:r>
            <a:r>
              <a:rPr lang="en-US" dirty="0" err="1" smtClean="0"/>
              <a:t>arnosol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4648200" cy="4525963"/>
          </a:xfrm>
        </p:spPr>
        <p:txBody>
          <a:bodyPr/>
          <a:lstStyle/>
          <a:p>
            <a:r>
              <a:rPr lang="en-US" dirty="0" smtClean="0"/>
              <a:t>found in the herbs rosemary (</a:t>
            </a:r>
            <a:r>
              <a:rPr lang="en-US" i="1" dirty="0" err="1" smtClean="0"/>
              <a:t>Rosmarinus</a:t>
            </a:r>
            <a:r>
              <a:rPr lang="en-US" i="1" dirty="0" smtClean="0"/>
              <a:t> </a:t>
            </a:r>
            <a:r>
              <a:rPr lang="en-US" i="1" dirty="0" err="1" smtClean="0"/>
              <a:t>officinalis</a:t>
            </a:r>
            <a:r>
              <a:rPr lang="en-US" dirty="0" smtClean="0"/>
              <a:t>)</a:t>
            </a:r>
          </a:p>
          <a:p>
            <a:r>
              <a:rPr lang="en-US" dirty="0" smtClean="0"/>
              <a:t>It has been studied in-vitro for anti-cancer effects in various cancer cell types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00200"/>
            <a:ext cx="3581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Sesterterpene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lvl="0"/>
            <a:r>
              <a:rPr lang="en-US" dirty="0" smtClean="0"/>
              <a:t> </a:t>
            </a:r>
            <a:r>
              <a:rPr lang="en-US" dirty="0" err="1" smtClean="0"/>
              <a:t>terpenes</a:t>
            </a:r>
            <a:r>
              <a:rPr lang="en-US" dirty="0" smtClean="0"/>
              <a:t> having 25 carbons and </a:t>
            </a:r>
            <a:r>
              <a:rPr lang="en-US" i="1" dirty="0" smtClean="0"/>
              <a:t>five isoprene</a:t>
            </a:r>
            <a:r>
              <a:rPr lang="en-US" dirty="0" smtClean="0"/>
              <a:t> units, are rare relative to the other sizes. </a:t>
            </a:r>
            <a:endParaRPr lang="en-US" dirty="0" smtClean="0"/>
          </a:p>
          <a:p>
            <a:pPr lvl="0"/>
            <a:r>
              <a:rPr lang="en-US" dirty="0" smtClean="0"/>
              <a:t>(</a:t>
            </a:r>
            <a:r>
              <a:rPr lang="en-US" dirty="0" smtClean="0"/>
              <a:t>The </a:t>
            </a:r>
            <a:r>
              <a:rPr lang="en-US" i="1" dirty="0" err="1" smtClean="0"/>
              <a:t>sester</a:t>
            </a:r>
            <a:r>
              <a:rPr lang="en-US" i="1" dirty="0" smtClean="0"/>
              <a:t>-</a:t>
            </a:r>
            <a:r>
              <a:rPr lang="en-US" dirty="0" smtClean="0"/>
              <a:t> prefix means two and a half.) An example of a </a:t>
            </a:r>
            <a:r>
              <a:rPr lang="en-US" dirty="0" err="1" smtClean="0"/>
              <a:t>sesterterpenoid</a:t>
            </a:r>
            <a:r>
              <a:rPr lang="en-US" dirty="0" smtClean="0"/>
              <a:t> is </a:t>
            </a:r>
            <a:r>
              <a:rPr lang="en-US" dirty="0" err="1" smtClean="0"/>
              <a:t>geranylfarnesol</a:t>
            </a:r>
            <a:r>
              <a:rPr lang="en-US" dirty="0" smtClean="0"/>
              <a:t>.</a:t>
            </a:r>
          </a:p>
          <a:p>
            <a:r>
              <a:rPr lang="en-US" dirty="0" smtClean="0"/>
              <a:t>Rarely found.</a:t>
            </a:r>
          </a:p>
          <a:p>
            <a:r>
              <a:rPr lang="en-US" dirty="0" smtClean="0"/>
              <a:t>Found in protective waxes of insects and fungi</a:t>
            </a:r>
          </a:p>
          <a:p>
            <a:r>
              <a:rPr lang="en-US" dirty="0" smtClean="0"/>
              <a:t>They are </a:t>
            </a:r>
            <a:r>
              <a:rPr lang="en-US" dirty="0" err="1" smtClean="0"/>
              <a:t>phytotoxic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Triterpene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consist of </a:t>
            </a:r>
            <a:r>
              <a:rPr lang="en-US" i="1" dirty="0" smtClean="0"/>
              <a:t>six isoprene</a:t>
            </a:r>
            <a:r>
              <a:rPr lang="en-US" dirty="0" smtClean="0"/>
              <a:t> units and have the molecular formula C</a:t>
            </a:r>
            <a:r>
              <a:rPr lang="en-US" baseline="-25000" dirty="0" smtClean="0"/>
              <a:t>30</a:t>
            </a:r>
            <a:r>
              <a:rPr lang="en-US" dirty="0" smtClean="0"/>
              <a:t>H</a:t>
            </a:r>
            <a:r>
              <a:rPr lang="en-US" baseline="-25000" dirty="0" smtClean="0"/>
              <a:t>48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The linear triterpene squalene, the major constituent of shark liver oil, is derived from the reductive coupling of two molecules of farnesyl pyrophosphate. </a:t>
            </a:r>
          </a:p>
          <a:p>
            <a:pPr lvl="0"/>
            <a:r>
              <a:rPr lang="en-US" dirty="0" smtClean="0"/>
              <a:t>Squalene is then processed biosynthetically to generate either </a:t>
            </a:r>
            <a:r>
              <a:rPr lang="en-US" dirty="0" err="1" smtClean="0"/>
              <a:t>lanosterol</a:t>
            </a:r>
            <a:r>
              <a:rPr lang="en-US" dirty="0" smtClean="0"/>
              <a:t> or </a:t>
            </a:r>
            <a:r>
              <a:rPr lang="en-US" dirty="0" err="1" smtClean="0"/>
              <a:t>cycloartenol</a:t>
            </a:r>
            <a:r>
              <a:rPr lang="en-US" dirty="0" smtClean="0"/>
              <a:t>, the structural precursors to all the steroids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Saponins</a:t>
            </a:r>
            <a:r>
              <a:rPr lang="en-US" dirty="0" smtClean="0"/>
              <a:t> belong to this class</a:t>
            </a:r>
            <a:endParaRPr lang="en-US" dirty="0" smtClean="0"/>
          </a:p>
          <a:p>
            <a:pPr lvl="0"/>
            <a:r>
              <a:rPr lang="en-US" dirty="0" smtClean="0"/>
              <a:t>Commonly found in </a:t>
            </a:r>
            <a:r>
              <a:rPr lang="en-US" dirty="0" err="1" smtClean="0"/>
              <a:t>Leguminosae</a:t>
            </a:r>
            <a:r>
              <a:rPr lang="en-US" dirty="0" smtClean="0"/>
              <a:t>, </a:t>
            </a:r>
            <a:r>
              <a:rPr lang="en-US" dirty="0" err="1" smtClean="0"/>
              <a:t>Cucurbitaceae</a:t>
            </a:r>
            <a:r>
              <a:rPr lang="en-US" dirty="0" smtClean="0"/>
              <a:t>, </a:t>
            </a:r>
            <a:r>
              <a:rPr lang="en-US" dirty="0" err="1" smtClean="0"/>
              <a:t>Meliaceae</a:t>
            </a:r>
            <a:r>
              <a:rPr lang="en-US" dirty="0" smtClean="0"/>
              <a:t>, </a:t>
            </a:r>
            <a:r>
              <a:rPr lang="en-US" dirty="0" err="1" smtClean="0"/>
              <a:t>Apocynaceae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Moraceae</a:t>
            </a:r>
            <a:endParaRPr lang="en-US" dirty="0" smtClean="0"/>
          </a:p>
          <a:p>
            <a:pPr lvl="0"/>
            <a:r>
              <a:rPr lang="en-US" dirty="0" smtClean="0"/>
              <a:t>Found in any part of the plant as free or </a:t>
            </a:r>
            <a:r>
              <a:rPr lang="en-US" dirty="0" err="1" smtClean="0"/>
              <a:t>glycosidic</a:t>
            </a:r>
            <a:r>
              <a:rPr lang="en-US" dirty="0" smtClean="0"/>
              <a:t> form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err="1" smtClean="0"/>
              <a:t>Squalene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059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 It is a </a:t>
            </a:r>
            <a:r>
              <a:rPr lang="en-US" dirty="0" err="1" smtClean="0"/>
              <a:t>colourless</a:t>
            </a:r>
            <a:r>
              <a:rPr lang="en-US" dirty="0" smtClean="0"/>
              <a:t> oil although impure samples appear yellow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It was originally obtained from shark liver oil (hence its name, as </a:t>
            </a:r>
            <a:r>
              <a:rPr lang="en-US" i="1" dirty="0" err="1" smtClean="0"/>
              <a:t>Squalus</a:t>
            </a:r>
            <a:r>
              <a:rPr lang="en-US" dirty="0" smtClean="0"/>
              <a:t> is a genus of sharks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 smtClean="0"/>
              <a:t>All plants and animals produce </a:t>
            </a:r>
            <a:r>
              <a:rPr lang="en-US" dirty="0" err="1" smtClean="0"/>
              <a:t>squalene</a:t>
            </a:r>
            <a:r>
              <a:rPr lang="en-US" dirty="0" smtClean="0"/>
              <a:t> as a biochemical intermediate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biosynthesised</a:t>
            </a:r>
            <a:r>
              <a:rPr lang="en-US" dirty="0" smtClean="0"/>
              <a:t> by coupling two molecules of farnesyl pyrophosphate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05400" y="2209801"/>
            <a:ext cx="3810000" cy="169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Lanosterol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is the compound from which all animal and fungal steroids are </a:t>
            </a:r>
            <a:r>
              <a:rPr lang="en-US" dirty="0" smtClean="0"/>
              <a:t>derived</a:t>
            </a:r>
          </a:p>
          <a:p>
            <a:r>
              <a:rPr lang="en-US" dirty="0" err="1" smtClean="0"/>
              <a:t>Lanosterol</a:t>
            </a:r>
            <a:r>
              <a:rPr lang="en-US" dirty="0" smtClean="0"/>
              <a:t> was shown to improve lens clarity in subjects with lens clouding due to aging or physical </a:t>
            </a:r>
            <a:r>
              <a:rPr lang="en-US" dirty="0" smtClean="0"/>
              <a:t>stressors</a:t>
            </a:r>
          </a:p>
          <a:p>
            <a:r>
              <a:rPr lang="en-US" dirty="0" smtClean="0"/>
              <a:t> is an ingredient in over-the-counter ophthalmic products to prevent cataracts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667000"/>
            <a:ext cx="3505199" cy="1839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Lupeol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800600" cy="4953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pharmacologically active </a:t>
            </a:r>
            <a:r>
              <a:rPr lang="en-US" dirty="0" err="1" smtClean="0"/>
              <a:t>pentacyclic</a:t>
            </a:r>
            <a:r>
              <a:rPr lang="en-US" dirty="0" smtClean="0"/>
              <a:t> </a:t>
            </a:r>
            <a:r>
              <a:rPr lang="en-US" dirty="0" smtClean="0"/>
              <a:t>triterpenoid</a:t>
            </a:r>
          </a:p>
          <a:p>
            <a:r>
              <a:rPr lang="en-US" dirty="0" err="1" smtClean="0"/>
              <a:t>Lupeol</a:t>
            </a:r>
            <a:r>
              <a:rPr lang="en-US" dirty="0" smtClean="0"/>
              <a:t> is found in a variety of plants, including mango, </a:t>
            </a:r>
            <a:r>
              <a:rPr lang="en-US" i="1" dirty="0" smtClean="0"/>
              <a:t>Acacia </a:t>
            </a:r>
            <a:r>
              <a:rPr lang="en-US" i="1" dirty="0" err="1" smtClean="0"/>
              <a:t>visco</a:t>
            </a:r>
            <a:r>
              <a:rPr lang="en-US" dirty="0" smtClean="0"/>
              <a:t> and </a:t>
            </a:r>
            <a:r>
              <a:rPr lang="en-US" i="1" dirty="0" err="1" smtClean="0"/>
              <a:t>Abronia</a:t>
            </a:r>
            <a:r>
              <a:rPr lang="en-US" i="1" dirty="0" smtClean="0"/>
              <a:t> </a:t>
            </a:r>
            <a:r>
              <a:rPr lang="en-US" i="1" dirty="0" err="1" smtClean="0"/>
              <a:t>villosa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It has several potential medicinal properties, like anticancer and anti-inflammatory </a:t>
            </a:r>
            <a:r>
              <a:rPr lang="en-US" dirty="0" smtClean="0"/>
              <a:t>activity</a:t>
            </a:r>
          </a:p>
          <a:p>
            <a:r>
              <a:rPr lang="en-US" dirty="0" smtClean="0"/>
              <a:t>It also has </a:t>
            </a:r>
            <a:r>
              <a:rPr lang="en-US" dirty="0" smtClean="0"/>
              <a:t>antiprotozoal, </a:t>
            </a:r>
            <a:r>
              <a:rPr lang="en-US" dirty="0" smtClean="0"/>
              <a:t>antimicrobial properties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752600"/>
            <a:ext cx="2819400" cy="288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Sesquaterpene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are composed of </a:t>
            </a:r>
            <a:r>
              <a:rPr lang="en-US" i="1" dirty="0" smtClean="0"/>
              <a:t>seven isoprene</a:t>
            </a:r>
            <a:r>
              <a:rPr lang="en-US" dirty="0" smtClean="0"/>
              <a:t> units and have the molecular formula C</a:t>
            </a:r>
            <a:r>
              <a:rPr lang="en-US" baseline="-25000" dirty="0" smtClean="0"/>
              <a:t>35</a:t>
            </a:r>
            <a:r>
              <a:rPr lang="en-US" dirty="0" smtClean="0"/>
              <a:t>H</a:t>
            </a:r>
            <a:r>
              <a:rPr lang="en-US" baseline="-25000" dirty="0" smtClean="0"/>
              <a:t>56</a:t>
            </a:r>
            <a:r>
              <a:rPr lang="en-US" dirty="0" smtClean="0"/>
              <a:t>. </a:t>
            </a:r>
            <a:r>
              <a:rPr lang="en-US" dirty="0" err="1" smtClean="0"/>
              <a:t>Sesquarterpenes</a:t>
            </a:r>
            <a:r>
              <a:rPr lang="en-US" dirty="0" smtClean="0"/>
              <a:t> are typically microbial in their origin. Examples of </a:t>
            </a:r>
            <a:r>
              <a:rPr lang="en-US" dirty="0" err="1" smtClean="0"/>
              <a:t>sesquarterpenoids</a:t>
            </a:r>
            <a:r>
              <a:rPr lang="en-US" dirty="0" smtClean="0"/>
              <a:t> are </a:t>
            </a:r>
            <a:r>
              <a:rPr lang="en-US" dirty="0" err="1" smtClean="0"/>
              <a:t>ferrugicadiol</a:t>
            </a:r>
            <a:r>
              <a:rPr lang="en-US" dirty="0" smtClean="0"/>
              <a:t> and </a:t>
            </a:r>
            <a:r>
              <a:rPr lang="en-US" dirty="0" err="1" smtClean="0"/>
              <a:t>tetraprenylcurcumene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Tetraterpene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carotenoids</a:t>
            </a:r>
            <a:endParaRPr lang="en-US" dirty="0" smtClean="0"/>
          </a:p>
          <a:p>
            <a:r>
              <a:rPr lang="en-US" dirty="0" smtClean="0"/>
              <a:t>contain</a:t>
            </a:r>
            <a:r>
              <a:rPr lang="en-US" dirty="0" smtClean="0"/>
              <a:t> </a:t>
            </a:r>
            <a:r>
              <a:rPr lang="en-US" i="1" dirty="0" smtClean="0"/>
              <a:t>eight isoprene</a:t>
            </a:r>
            <a:r>
              <a:rPr lang="en-US" dirty="0" smtClean="0"/>
              <a:t> units and have the molecular formula C</a:t>
            </a:r>
            <a:r>
              <a:rPr lang="en-US" baseline="-25000" dirty="0" smtClean="0"/>
              <a:t>40</a:t>
            </a:r>
            <a:r>
              <a:rPr lang="en-US" dirty="0" smtClean="0"/>
              <a:t>H</a:t>
            </a:r>
            <a:r>
              <a:rPr lang="en-US" baseline="-25000" dirty="0" smtClean="0"/>
              <a:t>64</a:t>
            </a:r>
            <a:r>
              <a:rPr lang="en-US" dirty="0" smtClean="0"/>
              <a:t>. </a:t>
            </a:r>
          </a:p>
          <a:p>
            <a:r>
              <a:rPr lang="en-US" dirty="0" smtClean="0"/>
              <a:t>Biologically important </a:t>
            </a:r>
            <a:r>
              <a:rPr lang="en-US" dirty="0" err="1" smtClean="0"/>
              <a:t>tetraterpenoids</a:t>
            </a:r>
            <a:r>
              <a:rPr lang="en-US" dirty="0" smtClean="0"/>
              <a:t> include the acyclic lycopene, the monocyclic gamma-carotene, and the </a:t>
            </a:r>
            <a:r>
              <a:rPr lang="en-US" dirty="0" err="1" smtClean="0"/>
              <a:t>bicyclic</a:t>
            </a:r>
            <a:r>
              <a:rPr lang="en-US" dirty="0" smtClean="0"/>
              <a:t> alpha- and beta-carotenes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Lycopene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is a bright red carotenoid hydrocarbon found in tomatoes and other red fruits and vegetables, such as red carrots, watermelons, grapefruits, and papayas. It is not present in strawberries or cherries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 plants, algae, and other photosynthetic organisms, </a:t>
            </a:r>
            <a:r>
              <a:rPr lang="en-US" dirty="0" err="1" smtClean="0"/>
              <a:t>lycopene</a:t>
            </a:r>
            <a:r>
              <a:rPr lang="en-US" dirty="0" smtClean="0"/>
              <a:t> is an intermediate in the biosynthesis of many </a:t>
            </a:r>
            <a:r>
              <a:rPr lang="en-US" dirty="0" err="1" smtClean="0"/>
              <a:t>carotenoids</a:t>
            </a:r>
            <a:r>
              <a:rPr lang="en-US" dirty="0" smtClean="0"/>
              <a:t>, including beta-carotene, which is responsible for yellow, orange, or red pigmentation, photosynthesis, and </a:t>
            </a:r>
            <a:r>
              <a:rPr lang="en-US" u="sng" dirty="0" err="1" smtClean="0"/>
              <a:t>photoprotection</a:t>
            </a:r>
            <a:endParaRPr lang="en-US" u="sng" dirty="0" smtClean="0"/>
          </a:p>
          <a:p>
            <a:r>
              <a:rPr lang="en-US" dirty="0" err="1" smtClean="0"/>
              <a:t>Lycopene</a:t>
            </a:r>
            <a:r>
              <a:rPr lang="en-US" dirty="0" smtClean="0"/>
              <a:t> may increase the risk of bleeding when taken with anticoagulant drugs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3200400"/>
            <a:ext cx="4114799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Polyterpene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consist of long chains of </a:t>
            </a:r>
            <a:r>
              <a:rPr lang="en-US" i="1" dirty="0" smtClean="0"/>
              <a:t>many isoprene</a:t>
            </a:r>
            <a:r>
              <a:rPr lang="en-US" dirty="0" smtClean="0"/>
              <a:t> units.</a:t>
            </a:r>
          </a:p>
          <a:p>
            <a:r>
              <a:rPr lang="en-US" dirty="0" smtClean="0"/>
              <a:t> Natural rubber consists of </a:t>
            </a:r>
            <a:r>
              <a:rPr lang="en-US" dirty="0" err="1" smtClean="0"/>
              <a:t>polyisoprene</a:t>
            </a:r>
            <a:r>
              <a:rPr lang="en-US" dirty="0" smtClean="0"/>
              <a:t> in which the double bonds are </a:t>
            </a:r>
            <a:r>
              <a:rPr lang="en-US" i="1" dirty="0" smtClean="0"/>
              <a:t>cis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Some plants produce a </a:t>
            </a:r>
            <a:r>
              <a:rPr lang="en-US" dirty="0" err="1" smtClean="0"/>
              <a:t>polyisoprene</a:t>
            </a:r>
            <a:r>
              <a:rPr lang="en-US" dirty="0" smtClean="0"/>
              <a:t> with </a:t>
            </a:r>
            <a:r>
              <a:rPr lang="en-US" i="1" dirty="0" smtClean="0"/>
              <a:t>trans</a:t>
            </a:r>
            <a:r>
              <a:rPr lang="en-US" dirty="0" smtClean="0"/>
              <a:t> double bonds, known as gutta-percha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Apocarotenoids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257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apocarotenoid</a:t>
            </a:r>
            <a:r>
              <a:rPr lang="en-US" dirty="0" smtClean="0"/>
              <a:t>” </a:t>
            </a:r>
            <a:r>
              <a:rPr lang="en-US" dirty="0" smtClean="0"/>
              <a:t>refers </a:t>
            </a:r>
            <a:r>
              <a:rPr lang="en-US" dirty="0" smtClean="0"/>
              <a:t>to any compound derived from the </a:t>
            </a:r>
            <a:r>
              <a:rPr lang="en-US" dirty="0" smtClean="0"/>
              <a:t>oxidative cleavage </a:t>
            </a:r>
            <a:r>
              <a:rPr lang="en-US" dirty="0" smtClean="0"/>
              <a:t>of </a:t>
            </a:r>
            <a:r>
              <a:rPr lang="en-US" dirty="0" err="1" smtClean="0"/>
              <a:t>carotenoids</a:t>
            </a:r>
            <a:r>
              <a:rPr lang="en-US" dirty="0" smtClean="0"/>
              <a:t> by enzymatic (carotenoid cleavage </a:t>
            </a:r>
            <a:r>
              <a:rPr lang="en-US" dirty="0" err="1" smtClean="0"/>
              <a:t>dioxygenases</a:t>
            </a:r>
            <a:r>
              <a:rPr lang="en-US" dirty="0" smtClean="0"/>
              <a:t> (CCD’s)) or non-enzymatic means.</a:t>
            </a:r>
          </a:p>
          <a:p>
            <a:r>
              <a:rPr lang="en-US" dirty="0" smtClean="0"/>
              <a:t>Their formation is regulated by:-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developmental stimuli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environmental stimuli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sub-cellular compartmentalization</a:t>
            </a:r>
          </a:p>
          <a:p>
            <a:r>
              <a:rPr lang="en-US" dirty="0" smtClean="0"/>
              <a:t>They are more soluble and volatile than </a:t>
            </a:r>
            <a:r>
              <a:rPr lang="en-US" dirty="0" err="1" smtClean="0"/>
              <a:t>carotenoids</a:t>
            </a:r>
            <a:endParaRPr lang="en-US" dirty="0" smtClean="0"/>
          </a:p>
          <a:p>
            <a:r>
              <a:rPr lang="en-US" dirty="0" smtClean="0"/>
              <a:t>They are not simply breakdown products as there can be modifications post cleavage and their functions include: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hormones (they </a:t>
            </a:r>
            <a:r>
              <a:rPr lang="en-US" dirty="0" smtClean="0"/>
              <a:t>regulate plant </a:t>
            </a:r>
            <a:r>
              <a:rPr lang="en-US" dirty="0" smtClean="0"/>
              <a:t>development)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volatiles and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signals in </a:t>
            </a:r>
            <a:r>
              <a:rPr lang="en-US" dirty="0" smtClean="0"/>
              <a:t>response to </a:t>
            </a:r>
            <a:r>
              <a:rPr lang="en-US" dirty="0" smtClean="0"/>
              <a:t>stress 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dirty="0" smtClean="0"/>
              <a:t>they fine </a:t>
            </a:r>
            <a:r>
              <a:rPr lang="en-US" dirty="0" smtClean="0"/>
              <a:t>tune carotenoid biosynthesis </a:t>
            </a:r>
            <a:r>
              <a:rPr lang="en-US" dirty="0" smtClean="0"/>
              <a:t>flux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they </a:t>
            </a:r>
            <a:r>
              <a:rPr lang="en-US" dirty="0" smtClean="0"/>
              <a:t>famous for the pleasant aromas and give rise to fragrance and palatable flavors of many flowers and fruits</a:t>
            </a:r>
            <a:endParaRPr lang="en-US" dirty="0" smtClean="0"/>
          </a:p>
          <a:p>
            <a:r>
              <a:rPr lang="en-US" dirty="0" smtClean="0"/>
              <a:t>Examples include : </a:t>
            </a:r>
            <a:r>
              <a:rPr lang="en-US" dirty="0" err="1" smtClean="0"/>
              <a:t>abscisic</a:t>
            </a:r>
            <a:r>
              <a:rPr lang="en-US" dirty="0" smtClean="0"/>
              <a:t> acid, </a:t>
            </a:r>
            <a:r>
              <a:rPr lang="en-US" dirty="0" err="1" smtClean="0"/>
              <a:t>strigolactone</a:t>
            </a:r>
            <a:r>
              <a:rPr lang="en-US" dirty="0" smtClean="0"/>
              <a:t>, vitamin A (all </a:t>
            </a:r>
            <a:r>
              <a:rPr lang="en-US" dirty="0" err="1" smtClean="0"/>
              <a:t>retinoids</a:t>
            </a:r>
            <a:r>
              <a:rPr lang="en-US" dirty="0" smtClean="0"/>
              <a:t>), </a:t>
            </a:r>
            <a:r>
              <a:rPr lang="en-US" dirty="0" err="1" smtClean="0"/>
              <a:t>crocin</a:t>
            </a:r>
            <a:endParaRPr lang="en-US" dirty="0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Retinol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also called </a:t>
            </a:r>
            <a:r>
              <a:rPr lang="en-US" b="1" dirty="0" smtClean="0"/>
              <a:t>vitamin </a:t>
            </a:r>
            <a:r>
              <a:rPr lang="en-US" b="1" dirty="0" smtClean="0"/>
              <a:t>A</a:t>
            </a:r>
          </a:p>
          <a:p>
            <a:r>
              <a:rPr lang="en-US" dirty="0" smtClean="0"/>
              <a:t>Dietary sources include fish, dairy products, and </a:t>
            </a:r>
            <a:r>
              <a:rPr lang="en-US" dirty="0" smtClean="0"/>
              <a:t>meat and orange </a:t>
            </a:r>
            <a:r>
              <a:rPr lang="en-US" dirty="0" err="1" smtClean="0"/>
              <a:t>coloured</a:t>
            </a:r>
            <a:r>
              <a:rPr lang="en-US" dirty="0" smtClean="0"/>
              <a:t> fruits and vegetables</a:t>
            </a:r>
            <a:endParaRPr lang="en-US" b="1" dirty="0" smtClean="0"/>
          </a:p>
          <a:p>
            <a:r>
              <a:rPr lang="en-US" dirty="0" smtClean="0"/>
              <a:t>Retinol is used to treat vitamin A deficiency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667000"/>
            <a:ext cx="3429000" cy="152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Abscisic</a:t>
            </a:r>
            <a:r>
              <a:rPr lang="en-US" dirty="0" smtClean="0"/>
              <a:t> </a:t>
            </a:r>
            <a:r>
              <a:rPr lang="en-US" dirty="0" smtClean="0"/>
              <a:t>acid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525963"/>
          </a:xfrm>
        </p:spPr>
        <p:txBody>
          <a:bodyPr/>
          <a:lstStyle/>
          <a:p>
            <a:r>
              <a:rPr lang="en-US" dirty="0" smtClean="0"/>
              <a:t> is a plant hormone</a:t>
            </a:r>
            <a:endParaRPr lang="en-US" dirty="0" smtClean="0"/>
          </a:p>
          <a:p>
            <a:r>
              <a:rPr lang="en-US" dirty="0" smtClean="0"/>
              <a:t>ABA </a:t>
            </a:r>
            <a:r>
              <a:rPr lang="en-US" dirty="0" smtClean="0"/>
              <a:t>functions in many plant developmental processes, including seed and bud </a:t>
            </a:r>
            <a:r>
              <a:rPr lang="en-US" dirty="0" smtClean="0"/>
              <a:t>dormancy</a:t>
            </a:r>
          </a:p>
          <a:p>
            <a:r>
              <a:rPr lang="en-US" dirty="0" smtClean="0"/>
              <a:t> the control of organ size and stomatal closure.</a:t>
            </a: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0" y="2590800"/>
            <a:ext cx="3276600" cy="172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for </a:t>
            </a:r>
            <a:r>
              <a:rPr lang="en-US" dirty="0" err="1" smtClean="0"/>
              <a:t>terpenes</a:t>
            </a:r>
            <a:r>
              <a:rPr lang="en-US" dirty="0" smtClean="0"/>
              <a:t>/</a:t>
            </a:r>
            <a:r>
              <a:rPr lang="en-US" dirty="0" err="1" smtClean="0"/>
              <a:t>terpenoids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Salkowski</a:t>
            </a:r>
            <a:r>
              <a:rPr lang="en-US" b="1" dirty="0" smtClean="0"/>
              <a:t> </a:t>
            </a:r>
            <a:r>
              <a:rPr lang="en-US" b="1" dirty="0" smtClean="0"/>
              <a:t>test</a:t>
            </a:r>
            <a:r>
              <a:rPr lang="en-US" dirty="0" smtClean="0"/>
              <a:t> </a:t>
            </a:r>
            <a:r>
              <a:rPr lang="en-US" dirty="0" smtClean="0"/>
              <a:t>is </a:t>
            </a:r>
            <a:r>
              <a:rPr lang="en-US" dirty="0" smtClean="0"/>
              <a:t>used to detect </a:t>
            </a:r>
            <a:r>
              <a:rPr lang="en-US" dirty="0" err="1" smtClean="0"/>
              <a:t>terpenoids</a:t>
            </a:r>
            <a:r>
              <a:rPr lang="en-US" dirty="0" smtClean="0"/>
              <a:t>. Extract (5 ml) was mixed with chloroform (2 ml), and </a:t>
            </a:r>
            <a:r>
              <a:rPr lang="en-US" dirty="0" smtClean="0"/>
              <a:t>concentrated H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(3 </a:t>
            </a:r>
            <a:r>
              <a:rPr lang="en-US" dirty="0" smtClean="0"/>
              <a:t>ml) was carefully added to form a layer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</a:t>
            </a:r>
            <a:r>
              <a:rPr lang="en-US" dirty="0" smtClean="0"/>
              <a:t>reddish brown </a:t>
            </a:r>
            <a:r>
              <a:rPr lang="en-US" dirty="0" err="1" smtClean="0"/>
              <a:t>colouration</a:t>
            </a:r>
            <a:r>
              <a:rPr lang="en-US" dirty="0" smtClean="0"/>
              <a:t> </a:t>
            </a:r>
            <a:r>
              <a:rPr lang="en-US" dirty="0" smtClean="0"/>
              <a:t>of the inter face </a:t>
            </a:r>
            <a:r>
              <a:rPr lang="en-US" dirty="0" smtClean="0"/>
              <a:t>indicates the </a:t>
            </a:r>
            <a:r>
              <a:rPr lang="en-US" dirty="0" smtClean="0"/>
              <a:t>presence of </a:t>
            </a:r>
            <a:r>
              <a:rPr lang="en-US" dirty="0" err="1" smtClean="0"/>
              <a:t>terpenoids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Importance of </a:t>
            </a:r>
            <a:r>
              <a:rPr lang="en-US" dirty="0" err="1" smtClean="0"/>
              <a:t>terpenoids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Many </a:t>
            </a:r>
            <a:r>
              <a:rPr lang="en-US" dirty="0" err="1" smtClean="0"/>
              <a:t>terpenoid</a:t>
            </a:r>
            <a:r>
              <a:rPr lang="en-US" dirty="0" smtClean="0"/>
              <a:t> or </a:t>
            </a:r>
            <a:r>
              <a:rPr lang="en-US" dirty="0" err="1" smtClean="0"/>
              <a:t>terpenoid</a:t>
            </a:r>
            <a:r>
              <a:rPr lang="en-US" dirty="0" smtClean="0"/>
              <a:t> derivatives  are used as traditional drugs with different medicinal values identified from different natural sources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2209800"/>
          </a:xfrm>
        </p:spPr>
        <p:txBody>
          <a:bodyPr/>
          <a:lstStyle/>
          <a:p>
            <a:r>
              <a:rPr lang="en-US" dirty="0" smtClean="0"/>
              <a:t>REMEMBER TO SUBMIT YOUR ASSIGNMENT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3357</TotalTime>
  <Words>1203</Words>
  <Application>Microsoft Office PowerPoint</Application>
  <PresentationFormat>On-screen Show (4:3)</PresentationFormat>
  <Paragraphs>274</Paragraphs>
  <Slides>56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TERPENOIDS</vt:lpstr>
      <vt:lpstr>What are Terpenoids?</vt:lpstr>
      <vt:lpstr>Isoprene units</vt:lpstr>
      <vt:lpstr>Isoprene Rule</vt:lpstr>
      <vt:lpstr>Slide 5</vt:lpstr>
      <vt:lpstr>Slide 6</vt:lpstr>
      <vt:lpstr>Slide 7</vt:lpstr>
      <vt:lpstr>Occurrence</vt:lpstr>
      <vt:lpstr>Physical Properties of Terpenoids</vt:lpstr>
      <vt:lpstr>Chemical Properties</vt:lpstr>
      <vt:lpstr>Extraction of terpenes</vt:lpstr>
      <vt:lpstr>Biosynthesis of terpenoids</vt:lpstr>
      <vt:lpstr>Examples of pathways for organisms</vt:lpstr>
      <vt:lpstr>Slide 14</vt:lpstr>
      <vt:lpstr>Slide 15</vt:lpstr>
      <vt:lpstr>Mevalonate pathway</vt:lpstr>
      <vt:lpstr>Slide 17</vt:lpstr>
      <vt:lpstr>Slide 18</vt:lpstr>
      <vt:lpstr>Non mevelonate pathway</vt:lpstr>
      <vt:lpstr>Slide 20</vt:lpstr>
      <vt:lpstr>Slide 21</vt:lpstr>
      <vt:lpstr>Condensation/Classification of isoprene units</vt:lpstr>
      <vt:lpstr>Slide 23</vt:lpstr>
      <vt:lpstr>Classification of terpenes</vt:lpstr>
      <vt:lpstr>Slide 25</vt:lpstr>
      <vt:lpstr>Hemiterpenes</vt:lpstr>
      <vt:lpstr>Prenol</vt:lpstr>
      <vt:lpstr>Isovaleric acid</vt:lpstr>
      <vt:lpstr>Monoterpenes</vt:lpstr>
      <vt:lpstr>Myrcene</vt:lpstr>
      <vt:lpstr>Limonene</vt:lpstr>
      <vt:lpstr>Camphor </vt:lpstr>
      <vt:lpstr>Iridoids </vt:lpstr>
      <vt:lpstr>Aucubin</vt:lpstr>
      <vt:lpstr>Amarogentin </vt:lpstr>
      <vt:lpstr>Sesquiterpenes</vt:lpstr>
      <vt:lpstr>Farnesol</vt:lpstr>
      <vt:lpstr>Humulene</vt:lpstr>
      <vt:lpstr>Diterpenes</vt:lpstr>
      <vt:lpstr>Cembrene</vt:lpstr>
      <vt:lpstr>Carnosol</vt:lpstr>
      <vt:lpstr>Sesterterpene</vt:lpstr>
      <vt:lpstr>Triterpene</vt:lpstr>
      <vt:lpstr>Squalene</vt:lpstr>
      <vt:lpstr>Lanosterol</vt:lpstr>
      <vt:lpstr>Lupeol</vt:lpstr>
      <vt:lpstr>Sesquaterpene</vt:lpstr>
      <vt:lpstr>Tetraterpene</vt:lpstr>
      <vt:lpstr>Lycopene</vt:lpstr>
      <vt:lpstr>Polyterpene</vt:lpstr>
      <vt:lpstr>Apocarotenoids</vt:lpstr>
      <vt:lpstr>Retinol</vt:lpstr>
      <vt:lpstr>Abscisic acid</vt:lpstr>
      <vt:lpstr>Test for terpenes/terpenoids</vt:lpstr>
      <vt:lpstr>Importance of terpenoids</vt:lpstr>
      <vt:lpstr>REMEMBER TO SUBMIT YOUR ASSIGNMENT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TERPENOIDS</dc:title>
  <dc:creator>USER</dc:creator>
  <cp:lastModifiedBy>USER</cp:lastModifiedBy>
  <cp:revision>28</cp:revision>
  <dcterms:created xsi:type="dcterms:W3CDTF">2021-10-22T11:28:48Z</dcterms:created>
  <dcterms:modified xsi:type="dcterms:W3CDTF">2021-10-31T09:21:43Z</dcterms:modified>
</cp:coreProperties>
</file>