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764912241701866"/>
          <c:y val="3.9949970891650748E-2"/>
          <c:w val="0.77881003155384576"/>
          <c:h val="0.873117882233520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'Multiple-chart'!$B$4</c:f>
              <c:strCache>
                <c:ptCount val="1"/>
                <c:pt idx="0">
                  <c:v>NPV</c:v>
                </c:pt>
              </c:strCache>
            </c:strRef>
          </c:tx>
          <c:spPr>
            <a:ln w="28575" cap="rnd" cmpd="sng" algn="ctr">
              <a:solidFill>
                <a:schemeClr val="accent4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0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BAD-4C9A-B997-AC9531B420D9}"/>
              </c:ext>
            </c:extLst>
          </c:dPt>
          <c:dPt>
            <c:idx val="1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0BAD-4C9A-B997-AC9531B420D9}"/>
              </c:ext>
            </c:extLst>
          </c:dPt>
          <c:dPt>
            <c:idx val="2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0BAD-4C9A-B997-AC9531B420D9}"/>
              </c:ext>
            </c:extLst>
          </c:dPt>
          <c:dPt>
            <c:idx val="3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0BAD-4C9A-B997-AC9531B420D9}"/>
              </c:ext>
            </c:extLst>
          </c:dPt>
          <c:dPt>
            <c:idx val="4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0BAD-4C9A-B997-AC9531B420D9}"/>
              </c:ext>
            </c:extLst>
          </c:dPt>
          <c:dPt>
            <c:idx val="5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0BAD-4C9A-B997-AC9531B420D9}"/>
              </c:ext>
            </c:extLst>
          </c:dPt>
          <c:dPt>
            <c:idx val="6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0BAD-4C9A-B997-AC9531B420D9}"/>
              </c:ext>
            </c:extLst>
          </c:dPt>
          <c:dPt>
            <c:idx val="7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0BAD-4C9A-B997-AC9531B420D9}"/>
              </c:ext>
            </c:extLst>
          </c:dPt>
          <c:dPt>
            <c:idx val="8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0BAD-4C9A-B997-AC9531B420D9}"/>
              </c:ext>
            </c:extLst>
          </c:dPt>
          <c:dPt>
            <c:idx val="9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0BAD-4C9A-B997-AC9531B420D9}"/>
              </c:ext>
            </c:extLst>
          </c:dPt>
          <c:dPt>
            <c:idx val="10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0BAD-4C9A-B997-AC9531B420D9}"/>
              </c:ext>
            </c:extLst>
          </c:dPt>
          <c:dPt>
            <c:idx val="11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0BAD-4C9A-B997-AC9531B420D9}"/>
              </c:ext>
            </c:extLst>
          </c:dPt>
          <c:dPt>
            <c:idx val="12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0BAD-4C9A-B997-AC9531B420D9}"/>
              </c:ext>
            </c:extLst>
          </c:dPt>
          <c:dPt>
            <c:idx val="13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B-0BAD-4C9A-B997-AC9531B420D9}"/>
              </c:ext>
            </c:extLst>
          </c:dPt>
          <c:dPt>
            <c:idx val="14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D-0BAD-4C9A-B997-AC9531B420D9}"/>
              </c:ext>
            </c:extLst>
          </c:dPt>
          <c:dPt>
            <c:idx val="15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0BAD-4C9A-B997-AC9531B420D9}"/>
              </c:ext>
            </c:extLst>
          </c:dPt>
          <c:dPt>
            <c:idx val="16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0BAD-4C9A-B997-AC9531B420D9}"/>
              </c:ext>
            </c:extLst>
          </c:dPt>
          <c:dPt>
            <c:idx val="17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0BAD-4C9A-B997-AC9531B420D9}"/>
              </c:ext>
            </c:extLst>
          </c:dPt>
          <c:dPt>
            <c:idx val="18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5-0BAD-4C9A-B997-AC9531B420D9}"/>
              </c:ext>
            </c:extLst>
          </c:dPt>
          <c:dPt>
            <c:idx val="19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7-0BAD-4C9A-B997-AC9531B420D9}"/>
              </c:ext>
            </c:extLst>
          </c:dPt>
          <c:dPt>
            <c:idx val="20"/>
            <c:bubble3D val="0"/>
            <c:spPr>
              <a:ln w="28575" cap="rnd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9-0BAD-4C9A-B997-AC9531B420D9}"/>
              </c:ext>
            </c:extLst>
          </c:dPt>
          <c:xVal>
            <c:numRef>
              <c:f>'Multiple-chart'!$A$5:$A$25</c:f>
              <c:numCache>
                <c:formatCode>0%</c:formatCode>
                <c:ptCount val="21"/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</c:numCache>
            </c:numRef>
          </c:xVal>
          <c:yVal>
            <c:numRef>
              <c:f>'Multiple-chart'!$B$5:$B$25</c:f>
              <c:numCache>
                <c:formatCode>_(* #,##0_);_(* \(#,##0\);_(* "-"??_);_(@_)</c:formatCode>
                <c:ptCount val="21"/>
                <c:pt idx="1">
                  <c:v>-8612.0722798923962</c:v>
                </c:pt>
                <c:pt idx="2">
                  <c:v>-5769.2307692308095</c:v>
                </c:pt>
                <c:pt idx="3">
                  <c:v>-3417.5863296547323</c:v>
                </c:pt>
                <c:pt idx="4">
                  <c:v>-1508.9163237310713</c:v>
                </c:pt>
                <c:pt idx="5">
                  <c:v>0</c:v>
                </c:pt>
                <c:pt idx="6">
                  <c:v>1147.9591836734326</c:v>
                </c:pt>
                <c:pt idx="7">
                  <c:v>1969.8368728839559</c:v>
                </c:pt>
                <c:pt idx="8">
                  <c:v>2497.0273483947967</c:v>
                </c:pt>
                <c:pt idx="9">
                  <c:v>2757.8282102844096</c:v>
                </c:pt>
                <c:pt idx="10">
                  <c:v>2777.7777777777519</c:v>
                </c:pt>
                <c:pt idx="11">
                  <c:v>2579.9516259069787</c:v>
                </c:pt>
                <c:pt idx="12">
                  <c:v>2185.223725286196</c:v>
                </c:pt>
                <c:pt idx="13">
                  <c:v>1612.4968505920842</c:v>
                </c:pt>
                <c:pt idx="14">
                  <c:v>878.90625</c:v>
                </c:pt>
                <c:pt idx="15">
                  <c:v>0</c:v>
                </c:pt>
                <c:pt idx="16">
                  <c:v>-1010.1010101009742</c:v>
                </c:pt>
                <c:pt idx="17">
                  <c:v>-2138.5609267097316</c:v>
                </c:pt>
                <c:pt idx="18">
                  <c:v>-3373.7024221453466</c:v>
                </c:pt>
                <c:pt idx="19">
                  <c:v>-4704.8939298467012</c:v>
                </c:pt>
                <c:pt idx="20">
                  <c:v>-6122.4489795918344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2A-0BAD-4C9A-B997-AC9531B420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21459439"/>
        <c:axId val="1"/>
      </c:scatterChart>
      <c:valAx>
        <c:axId val="14214594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b="1" dirty="0"/>
                  <a:t>Header</a:t>
                </a:r>
              </a:p>
            </c:rich>
          </c:tx>
          <c:layout>
            <c:manualLayout>
              <c:xMode val="edge"/>
              <c:yMode val="edge"/>
              <c:x val="0.48589426272263703"/>
              <c:y val="0.89760346202394004"/>
            </c:manualLayout>
          </c:layout>
          <c:overlay val="0"/>
          <c:spPr>
            <a:noFill/>
            <a:ln w="25400"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Arial"/>
                  <a:ea typeface="Arial"/>
                  <a:cs typeface="Arial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3175" cap="flat" cmpd="sng" algn="ctr">
            <a:solidFill>
              <a:schemeClr val="bg1">
                <a:lumMod val="50000"/>
              </a:schemeClr>
            </a:solidFill>
            <a:prstDash val="solid"/>
            <a:round/>
            <a:tailEnd type="triangle"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crossBetween val="midCat"/>
      </c:valAx>
      <c:valAx>
        <c:axId val="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b="1" dirty="0"/>
                  <a:t>Header</a:t>
                </a:r>
              </a:p>
            </c:rich>
          </c:tx>
          <c:layout>
            <c:manualLayout>
              <c:xMode val="edge"/>
              <c:yMode val="edge"/>
              <c:x val="3.7304082865320561E-3"/>
              <c:y val="0.34256108294948229"/>
            </c:manualLayout>
          </c:layout>
          <c:overlay val="0"/>
          <c:spPr>
            <a:noFill/>
            <a:ln w="25400"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Arial"/>
                  <a:ea typeface="Arial"/>
                  <a:cs typeface="Arial"/>
                </a:defRPr>
              </a:pPr>
              <a:endParaRPr lang="en-US"/>
            </a:p>
          </c:txPr>
        </c:title>
        <c:numFmt formatCode="_(* #,##0_);_(* \(#,##0\);_(* &quot;-&quot;_);_(@_)" sourceLinked="0"/>
        <c:majorTickMark val="none"/>
        <c:minorTickMark val="none"/>
        <c:tickLblPos val="nextTo"/>
        <c:spPr>
          <a:noFill/>
          <a:ln w="3175" cap="flat" cmpd="sng" algn="ctr">
            <a:solidFill>
              <a:schemeClr val="bg1">
                <a:lumMod val="50000"/>
              </a:schemeClr>
            </a:solidFill>
            <a:prstDash val="solid"/>
            <a:round/>
            <a:tailEnd type="triangle"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21459439"/>
        <c:crosses val="autoZero"/>
        <c:crossBetween val="midCat"/>
      </c:valAx>
      <c:spPr>
        <a:solidFill>
          <a:srgbClr val="FFFFFF"/>
        </a:solidFill>
        <a:ln w="25400">
          <a:noFill/>
        </a:ln>
        <a:effectLst/>
      </c:spPr>
    </c:plotArea>
    <c:plotVisOnly val="1"/>
    <c:dispBlanksAs val="gap"/>
    <c:showDLblsOverMax val="0"/>
  </c:chart>
  <c:spPr>
    <a:solidFill>
      <a:srgbClr val="FFFFFF"/>
    </a:solidFill>
    <a:ln w="12700" cap="flat" cmpd="sng" algn="ctr">
      <a:noFill/>
      <a:prstDash val="solid"/>
      <a:miter lim="800000"/>
    </a:ln>
    <a:effectLst/>
  </c:spPr>
  <c:txPr>
    <a:bodyPr/>
    <a:lstStyle/>
    <a:p>
      <a:pPr>
        <a:defRPr sz="14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4586B-A8A7-B79C-D257-E072B46F8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F5A12286-93BC-2EF4-ABA4-D1035DE7837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5A12286-93BC-2EF4-ABA4-D1035DE783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47CD9C-781D-6461-E9E1-1809BAE5E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BCE7754-7336-DED5-7F80-F4B520925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Line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56A6D66-0B29-F724-AD2B-F0DE26AB6197}"/>
              </a:ext>
            </a:extLst>
          </p:cNvPr>
          <p:cNvGraphicFramePr>
            <a:graphicFrameLocks/>
          </p:cNvGraphicFramePr>
          <p:nvPr/>
        </p:nvGraphicFramePr>
        <p:xfrm>
          <a:off x="683980" y="1762956"/>
          <a:ext cx="10814349" cy="4416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Shape0_20210701_084234">
            <a:extLst>
              <a:ext uri="{FF2B5EF4-FFF2-40B4-BE49-F238E27FC236}">
                <a16:creationId xmlns:a16="http://schemas.microsoft.com/office/drawing/2014/main" id="{FFE5047B-04C2-A2DF-3823-4A1CD2A8C4AC}"/>
              </a:ext>
            </a:extLst>
          </p:cNvPr>
          <p:cNvSpPr/>
          <p:nvPr/>
        </p:nvSpPr>
        <p:spPr>
          <a:xfrm>
            <a:off x="592055" y="1146032"/>
            <a:ext cx="10998201" cy="524326"/>
          </a:xfrm>
          <a:prstGeom prst="rect">
            <a:avLst/>
          </a:prstGeom>
          <a:solidFill>
            <a:schemeClr val="accent1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bg1"/>
                </a:solidFill>
              </a:rPr>
              <a:t>Insert Text Here</a:t>
            </a:r>
            <a:endParaRPr sz="1576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3492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8967</TotalTime>
  <Words>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591</cp:revision>
  <dcterms:created xsi:type="dcterms:W3CDTF">2021-03-31T02:49:57Z</dcterms:created>
  <dcterms:modified xsi:type="dcterms:W3CDTF">2025-10-16T11:32:06Z</dcterms:modified>
  <cp:category/>
</cp:coreProperties>
</file>