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8" r:id="rId4"/>
    <p:sldMasterId id="2147483669" r:id="rId5"/>
    <p:sldMasterId id="2147483670" r:id="rId6"/>
    <p:sldMasterId id="2147483671" r:id="rId7"/>
    <p:sldMasterId id="214748367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Lst>
  <p:sldSz cy="5143500" cx="9144000"/>
  <p:notesSz cx="6810375" cy="99425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2641">
          <p15:clr>
            <a:srgbClr val="A4A3A4"/>
          </p15:clr>
        </p15:guide>
        <p15:guide id="4" pos="567">
          <p15:clr>
            <a:srgbClr val="A4A3A4"/>
          </p15:clr>
        </p15:guide>
      </p15:sldGuideLst>
    </p:ext>
    <p:ext uri="{2D200454-40CA-4A62-9FC3-DE9A4176ACB9}">
      <p15:notesGuideLst>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641" orient="horz"/>
        <p:guide pos="567"/>
      </p:guideLst>
    </p:cSldViewPr>
  </p:slideViewPr>
  <p:notesViewPr>
    <p:cSldViewPr snapToGrid="0">
      <p:cViewPr varScale="1">
        <p:scale>
          <a:sx n="100" d="100"/>
          <a:sy n="100" d="100"/>
        </p:scale>
        <p:origin x="0" y="0"/>
      </p:cViewPr>
      <p:guideLst>
        <p:guide pos="3132" orient="horz"/>
        <p:guide pos="2145"/>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slide" Target="slides/slide70.xml"/><Relationship Id="rId34" Type="http://schemas.openxmlformats.org/officeDocument/2006/relationships/slide" Target="slides/slide25.xml"/><Relationship Id="rId78" Type="http://schemas.openxmlformats.org/officeDocument/2006/relationships/slide" Target="slides/slide69.xml"/><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1366" cy="498129"/>
          </a:xfrm>
          <a:prstGeom prst="rect">
            <a:avLst/>
          </a:prstGeom>
          <a:noFill/>
          <a:ln>
            <a:noFill/>
          </a:ln>
        </p:spPr>
        <p:txBody>
          <a:bodyPr anchorCtr="0" anchor="t"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7487" y="0"/>
            <a:ext cx="2951366" cy="498129"/>
          </a:xfrm>
          <a:prstGeom prst="rect">
            <a:avLst/>
          </a:prstGeom>
          <a:noFill/>
          <a:ln>
            <a:noFill/>
          </a:ln>
        </p:spPr>
        <p:txBody>
          <a:bodyPr anchorCtr="0" anchor="t" bIns="45775" lIns="91575" spcFirstLastPara="1" rIns="91575" wrap="square" tIns="457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843"/>
            <a:ext cx="2951366" cy="498128"/>
          </a:xfrm>
          <a:prstGeom prst="rect">
            <a:avLst/>
          </a:prstGeom>
          <a:noFill/>
          <a:ln>
            <a:noFill/>
          </a:ln>
        </p:spPr>
        <p:txBody>
          <a:bodyPr anchorCtr="0" anchor="b" bIns="45775" lIns="91575" spcFirstLastPara="1" rIns="91575" wrap="square" tIns="457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07" name="Google Shape;107;p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4" name="Google Shape;164;p1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solidFill>
                  <a:srgbClr val="FF0000"/>
                </a:solidFill>
                <a:highlight>
                  <a:srgbClr val="FFFFFF"/>
                </a:highlight>
              </a:rPr>
              <a:t>Amend slide:</a:t>
            </a:r>
            <a:r>
              <a:rPr lang="en-GB">
                <a:solidFill>
                  <a:srgbClr val="000000"/>
                </a:solidFill>
                <a:highlight>
                  <a:srgbClr val="FFFFFF"/>
                </a:highlight>
              </a:rPr>
              <a:t> Choose an option (</a:t>
            </a:r>
            <a:r>
              <a:rPr lang="en-GB"/>
              <a:t>school / college/ university / company)</a:t>
            </a:r>
            <a:r>
              <a:rPr lang="en-GB">
                <a:solidFill>
                  <a:srgbClr val="000000"/>
                </a:solidFill>
                <a:highlight>
                  <a:srgbClr val="FFFFFF"/>
                </a:highlight>
              </a:rPr>
              <a:t> and delete the others as appropriate for the context you are delivering the training in</a:t>
            </a:r>
            <a:endParaRPr b="1">
              <a:solidFill>
                <a:srgbClr val="000000"/>
              </a:solidFill>
            </a:endParaRPr>
          </a:p>
          <a:p>
            <a:pPr indent="0" lvl="0" marL="0" marR="0" rtl="0" algn="l">
              <a:lnSpc>
                <a:spcPct val="100000"/>
              </a:lnSpc>
              <a:spcBef>
                <a:spcPts val="0"/>
              </a:spcBef>
              <a:spcAft>
                <a:spcPts val="0"/>
              </a:spcAft>
              <a:buClr>
                <a:schemeClr val="dk1"/>
              </a:buClr>
              <a:buSzPts val="1200"/>
              <a:buFont typeface="Arial"/>
              <a:buNone/>
            </a:pPr>
            <a:r>
              <a:t/>
            </a:r>
            <a:endParaRPr b="1"/>
          </a:p>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Break the group into smaller groups of around 4-6 people.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If it’s a small group you could have them discuss each question in turn.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If it’s a larger group you can split them and have some groups discuss the first question and some discuss the second.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Allow the groups a few minutes to discuss and come up with their main challenges.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Plenary this and capture the challenges for each question on a flip chart or white board.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Once you have captured the challenges identify how an insight into our personal operating styles, and the styles of others, can support us in tackling these challenges (you will be able to do this having reviewed the background information provided).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should provide the group with a solid rationale to buy into the workshop and be invested in the outcomes.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165" name="Google Shape;165;p1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171" name="Google Shape;171;p1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2" name="Google Shape;172;p1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Behavioural profiling tool</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540"/>
              </a:spcBef>
              <a:spcAft>
                <a:spcPts val="0"/>
              </a:spcAft>
              <a:buSzPts val="1400"/>
              <a:buNone/>
            </a:pPr>
            <a:r>
              <a:rPr lang="en-GB"/>
              <a:t>Based upon the idea that human observable behaviour can be categorised into four distinct dimensions of </a:t>
            </a:r>
            <a:r>
              <a:rPr b="1" lang="en-GB" sz="1800">
                <a:solidFill>
                  <a:srgbClr val="FF0000"/>
                </a:solidFill>
              </a:rPr>
              <a:t>D</a:t>
            </a:r>
            <a:r>
              <a:rPr lang="en-GB"/>
              <a:t>ominance,</a:t>
            </a:r>
            <a:r>
              <a:rPr lang="en-GB" sz="1800">
                <a:solidFill>
                  <a:srgbClr val="FF0000"/>
                </a:solidFill>
              </a:rPr>
              <a:t> </a:t>
            </a:r>
            <a:r>
              <a:rPr b="1" lang="en-GB" sz="1800">
                <a:solidFill>
                  <a:srgbClr val="FFC000"/>
                </a:solidFill>
              </a:rPr>
              <a:t>I</a:t>
            </a:r>
            <a:r>
              <a:rPr lang="en-GB"/>
              <a:t>nfluence, </a:t>
            </a:r>
            <a:r>
              <a:rPr b="1" lang="en-GB" sz="1800">
                <a:solidFill>
                  <a:srgbClr val="00B050"/>
                </a:solidFill>
              </a:rPr>
              <a:t>S</a:t>
            </a:r>
            <a:r>
              <a:rPr lang="en-GB"/>
              <a:t>teadiness and </a:t>
            </a:r>
            <a:r>
              <a:rPr b="1" lang="en-GB" sz="1800">
                <a:solidFill>
                  <a:srgbClr val="0070C0"/>
                </a:solidFill>
              </a:rPr>
              <a:t>C</a:t>
            </a:r>
            <a:r>
              <a:rPr lang="en-GB">
                <a:solidFill>
                  <a:srgbClr val="000000"/>
                </a:solidFill>
              </a:rPr>
              <a:t>ompliance</a:t>
            </a:r>
            <a:endParaRPr b="0">
              <a:solidFill>
                <a:srgbClr val="000000"/>
              </a:solidFill>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Everyone has a unique profile comprising of all four dimensions to varying degrees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One or two of these dimensions are likely to be more prominent than the others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Caveats:</a:t>
            </a:r>
            <a:endParaRPr/>
          </a:p>
          <a:p>
            <a:pPr indent="-228600" lvl="0" marL="228600" rtl="0" algn="l">
              <a:lnSpc>
                <a:spcPct val="100000"/>
              </a:lnSpc>
              <a:spcBef>
                <a:spcPts val="360"/>
              </a:spcBef>
              <a:spcAft>
                <a:spcPts val="0"/>
              </a:spcAft>
              <a:buClr>
                <a:schemeClr val="dk1"/>
              </a:buClr>
              <a:buSzPts val="1200"/>
              <a:buFont typeface="Calibri"/>
              <a:buAutoNum type="arabicPeriod"/>
            </a:pPr>
            <a:r>
              <a:rPr lang="en-GB"/>
              <a:t>Human behaviour is far more complex than 4 quadrants.  There is a spectrum within each but the grouping gives us a way in to understand behaviours</a:t>
            </a:r>
            <a:endParaRPr/>
          </a:p>
          <a:p>
            <a:pPr indent="-228600" lvl="0" marL="228600" rtl="0" algn="l">
              <a:lnSpc>
                <a:spcPct val="100000"/>
              </a:lnSpc>
              <a:spcBef>
                <a:spcPts val="360"/>
              </a:spcBef>
              <a:spcAft>
                <a:spcPts val="0"/>
              </a:spcAft>
              <a:buClr>
                <a:schemeClr val="dk1"/>
              </a:buClr>
              <a:buSzPts val="1200"/>
              <a:buFont typeface="Calibri"/>
              <a:buAutoNum type="arabicPeriod"/>
            </a:pPr>
            <a:r>
              <a:rPr lang="en-GB"/>
              <a:t>We area mix of all these operating styles – but we are likely to have 1 or 2 that are more dominant than the rest.</a:t>
            </a:r>
            <a:endParaRPr/>
          </a:p>
          <a:p>
            <a:pPr indent="-228600" lvl="0" marL="228600" rtl="0" algn="l">
              <a:lnSpc>
                <a:spcPct val="100000"/>
              </a:lnSpc>
              <a:spcBef>
                <a:spcPts val="360"/>
              </a:spcBef>
              <a:spcAft>
                <a:spcPts val="0"/>
              </a:spcAft>
              <a:buClr>
                <a:schemeClr val="dk1"/>
              </a:buClr>
              <a:buSzPts val="1200"/>
              <a:buFont typeface="Calibri"/>
              <a:buAutoNum type="arabicPeriod"/>
            </a:pPr>
            <a:r>
              <a:rPr lang="en-GB"/>
              <a:t>This is not about labelling or limiting – it’s about understanding</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p1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Background to how the model was developed.  Marston was a psychologist – Clarke was an engineer.  The combination of their skills gives us a psychological model with a framework around it.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Marston was also instrumental in the development of the lie detector – and he was the creator of Wonder Woman.</a:t>
            </a:r>
            <a:endParaRPr/>
          </a:p>
        </p:txBody>
      </p:sp>
      <p:sp>
        <p:nvSpPr>
          <p:cNvPr id="183" name="Google Shape;183;p1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Opportunity to emphasise that this is purely about observable behaviour.</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is not a psychometric personality test.  It’s not about labelling but about understanding behavioural styles.</a:t>
            </a:r>
            <a:endParaRPr/>
          </a:p>
          <a:p>
            <a:pPr indent="0" lvl="0" marL="0" rtl="0" algn="l">
              <a:lnSpc>
                <a:spcPct val="100000"/>
              </a:lnSpc>
              <a:spcBef>
                <a:spcPts val="360"/>
              </a:spcBef>
              <a:spcAft>
                <a:spcPts val="0"/>
              </a:spcAft>
              <a:buSzPts val="1400"/>
              <a:buNone/>
            </a:pPr>
            <a:r>
              <a:t/>
            </a:r>
            <a:endParaRPr/>
          </a:p>
        </p:txBody>
      </p:sp>
      <p:sp>
        <p:nvSpPr>
          <p:cNvPr id="190" name="Google Shape;190;p1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196" name="Google Shape;196;p1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 good way to get into the model is to think about people who embody a given behavioural style.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Run this exercise with the whole group.  Go through each of the following 4 slides in turn which details the extreme elements of each behavioural style.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And the group to identify who comes to mind.  We are working in the public realm, politicians, sports people, celebrities, etc.</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Capture these people – either on a flipchart sheet or a whiteboard.  Draw a matrix or simply write up the headings of Red, Yellow, Green and Blue, and put the names under each heading.  I sometimes use post it notes – and other times just write the names up.</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Have some fun with the exercise.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following slides detail fist impressions and likely behaviours of someone with a very dominant profile in the respective colours.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People who often come up are Trump, Piers Morgan, Katie Hopkins, Thatcher, Hitler, Serena Williams, Greta, Gorgon Ramsay.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People with strong opinions so often quite polarizing.</a:t>
            </a:r>
            <a:endParaRPr/>
          </a:p>
        </p:txBody>
      </p:sp>
      <p:sp>
        <p:nvSpPr>
          <p:cNvPr id="205" name="Google Shape;205;p1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is the easy one.  It’s pretty much every talk show host and stand up comedian you can think of.</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Frequent responses are:  James Corden, Kevin Heart, Holly Willoughby, Philip Scofield, Graham Norton, etc.</a:t>
            </a:r>
            <a:endParaRPr/>
          </a:p>
        </p:txBody>
      </p:sp>
      <p:sp>
        <p:nvSpPr>
          <p:cNvPr id="216" name="Google Shape;216;p1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1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Getting trickier as the second two are quieter operating styles.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Frequent responses are: Obama (Barak and Michelle), Oprah, Ellen, Dwayne Johnson</a:t>
            </a:r>
            <a:endParaRPr/>
          </a:p>
        </p:txBody>
      </p:sp>
      <p:sp>
        <p:nvSpPr>
          <p:cNvPr id="227" name="Google Shape;227;p1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7" name="Google Shape;237;p1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is the hardest one so you can allow the leeway of fictional characters.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Frequent responses are: Mark Zuckerberg, Bill Gates, Alan Turing, Sherlock, Sheldon, Spock</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Worth pointing out at this stage that there was very little disagreement with suggestions.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is why the model is so useful.  All we have when working with other people is their behaviors.  That’s all we can make assessments on – and we all seem to be pretty much on the same page.</a:t>
            </a:r>
            <a:endParaRPr/>
          </a:p>
        </p:txBody>
      </p:sp>
      <p:sp>
        <p:nvSpPr>
          <p:cNvPr id="238" name="Google Shape;238;p1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250" name="Google Shape;250;p1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1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Time to identify what you think your most dominant (and second most dominant) colour is likely to be.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Run through the details of each operating style and then take a straw pole in the room.</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Ask if anyone is stuck between 2.  Only 5% of the population have what we call a pure style (i.e. 1 very dominant colour).  Most of us have two string elements in our preferred style.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If people are unsure the next couple of slides might help.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14" name="Google Shape;114;p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261" name="Google Shape;261;p2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p2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Knowing what motivates and drives us (and other people) can be very useful.  Refer back to the challenges feedback if appropriate.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Explain how different factors will drive and motivate different operating styles.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277" name="Google Shape;277;p2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p2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Conversely knowing what Irritates us (and others) is also useful.  This will help explain why some tasks and situations are comfortable for others and why others tasks and situations are a struggle.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See if these factors resonate with people.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293" name="Google Shape;293;p2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4" name="Google Shape;294;p2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Knowing how we make decisions is also very helpful.</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Red/Blue tend to make decisions based on facts.  When the facts change so does their opinion.  Yellow/Green tend to make decisions based on gut instinct.  This is why it’s harder, and can take longer, for them to make a decision and also to change their opinion.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Conversely Red/Yellow will tend to talk to think, to verbalise ideas and bounce them around before deciding.</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Blue/Green will tend towards introspection and think to talk.  This can lead to frustration with some people thinking they are doing all the work while others sit silently.  The flip side if the quiet operating styles are hoping you will be quiets so they can think.</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Doing the same thing but in different ways.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306" name="Google Shape;306;p23:notes"/>
          <p:cNvSpPr/>
          <p:nvPr>
            <p:ph idx="2" type="sldImg"/>
          </p:nvPr>
        </p:nvSpPr>
        <p:spPr>
          <a:xfrm>
            <a:off x="109538" y="741363"/>
            <a:ext cx="6578600" cy="37004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7" name="Google Shape;307;p23:notes"/>
          <p:cNvSpPr txBox="1"/>
          <p:nvPr>
            <p:ph idx="1" type="body"/>
          </p:nvPr>
        </p:nvSpPr>
        <p:spPr>
          <a:xfrm>
            <a:off x="679450" y="4690068"/>
            <a:ext cx="5438775" cy="4440646"/>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have a mixture of all dimensions.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Situational - can </a:t>
            </a:r>
            <a:r>
              <a:rPr b="1" i="1" lang="en-GB"/>
              <a:t>choose</a:t>
            </a:r>
            <a:r>
              <a:rPr lang="en-GB"/>
              <a:t> to bring up other dimensions in certain situations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In this example we have a natural style which is lively, outgoing and people focussed.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However, if we are working on a solo piece of work that requires accuracy and has a tight deadline, we need to adapt our style.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a:t>
            </a:r>
            <a:r>
              <a:rPr b="1" lang="en-GB"/>
              <a:t>can</a:t>
            </a:r>
            <a:r>
              <a:rPr lang="en-GB"/>
              <a:t> all adapt – but the bigger the gap between styles –the harder it is for us to adapt and change our style to suit our situation.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brings in the difference between our natural style – and our adapted style.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 name="Google Shape;325;p2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DISC model is about ‘how’ we do something.</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Our bedrock at the sea bed is our belief system.  Our moral code, our sense of justice and right/wrong.</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Anchored to this are our motivators.  We are motivated by the things we believe in.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Our motivators have a strong connection to our natural style.  Only a small element of our natural style pokes above the sea level.  But above this is our adapted style flapping in the wind.  This is what we show the world.  This is what we modify to operate in different situations.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Think of one of the high yellow people you identified in the avatars exercise.  Maybe they’re not like that at all.  Maybe their natural style is very different?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This model explains why our natural style is relatively fixed, and our adapted style changes given the prevailing situation.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However, if a significant emotional event impacts on our motivators (new job, new city, starting a family, etc.), we might reassess our motivators and redefine our natural style.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326" name="Google Shape;326;p2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4" name="Google Shape;344;p2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Get people working in pairs at this stage and ask them to identify both their most dominant and second most dominant profile elements, remembering there is no right/wrong or good/bad.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If you are using the personal profile handout there is also the section to identify your less strong profile element.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Don’t get into strengths and weaknesses just yet.</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On the next 4 slides we look at the likely strengths and potential weaknesses of each operating style.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Run through each slide and discuss the strengths and potential weaknesses with the group.</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Remind them that our weaknesses are our strengths overplayed.  For example high red, goal focussed and driven can be perfect in the right circumstances, but can also be overbearing and domineering in the wrong situation.</a:t>
            </a:r>
            <a:endParaRPr/>
          </a:p>
        </p:txBody>
      </p:sp>
      <p:sp>
        <p:nvSpPr>
          <p:cNvPr id="345" name="Google Shape;345;p2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355" name="Google Shape;355;p2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2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2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366" name="Google Shape;366;p2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2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376" name="Google Shape;376;p2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p2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388" name="Google Shape;388;p2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2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19" name="Google Shape;119;p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8" name="Google Shape;398;p3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Back into pairs and ask people to identify their top 3 strengths – and also the areas that they could develop to counteract the elements that are less positive.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Again if you are using the handout then students should complete this – if not they can simply make their own notes on this.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Unless you have a very trusting group I would advise not feeding this back to the wider group but keep it for personal reflection.</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399" name="Google Shape;399;p3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0" name="Google Shape;410;p3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You can take some time on this – on run through quickly.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aim of these slides is to round off the personal section of the workshop with some insights into how to adapt our style to be effective.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maxim is not to treat others how you want to be treated – it is to treat others the way they want to be treated.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411" name="Google Shape;411;p3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p3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You can take some time on this – on run through quickly.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aim of these slides is to round off the personal section of the workshop with some insights into how to adapt our style to be effective.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maxim is nit to treat others how you want to be treated – it is to treat others the way they want to be treated.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418" name="Google Shape;418;p3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4" name="Google Shape;424;p3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You can take some time on this – on run through quickly.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aim of these slides is to round off the personal section of the workshop with some insights into how to adapt our style to be effective.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maxim is nit to treat others how you want to be treated – it is to treat others the way they want to be treated.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425" name="Google Shape;425;p3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1" name="Google Shape;431;p3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You can take some time on this – on run through quickly.</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aim of these slides is to round off the personal section of the workshop with some insights into how to adapt our style to be effective.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The maxim is nit to treat others how you want to be treated – it is to treat others the way they want to be treated.</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432" name="Google Shape;432;p3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p3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Having spent some time looking at the personal aspects of DISC – we move to looking at the team aspects.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In the same way that we produce a personal bar chart to show someone's personal profile, so we can combine profiles to create a team profile.</a:t>
            </a:r>
            <a:endParaRPr/>
          </a:p>
        </p:txBody>
      </p:sp>
      <p:sp>
        <p:nvSpPr>
          <p:cNvPr id="439" name="Google Shape;439;p3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
        <p:nvSpPr>
          <p:cNvPr id="445" name="Google Shape;445;p3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6" name="Google Shape;446;p3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GB"/>
              <a:t>Split the room into small groups again of around 4-6 people.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GB"/>
              <a:t>On a sheet of paper ask them to complete the following exercise.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GB"/>
              <a:t>Starting with their most dominant colours – draw a block with a solid line on the appropriate colour.  When everyone has done this for their most dominant colour, ask them to do the same for their second most dominant colour – this time with a broken line.</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GB"/>
              <a:t>This creates a bar chart which illustrates the profile of their group.</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7" name="Google Shape;467;p3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Next step is to assess the main strengths and the main risks this team will face.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Ask them to identify what the strengths/risks of the group on the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Capture their insights then use the following slide to see if anything was missed.</a:t>
            </a:r>
            <a:endParaRPr/>
          </a:p>
        </p:txBody>
      </p:sp>
      <p:sp>
        <p:nvSpPr>
          <p:cNvPr id="468" name="Google Shape;468;p3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2" name="Google Shape;492;p3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Having talked through this example ask the groups to identify their strengths and risks.</a:t>
            </a:r>
            <a:endParaRPr/>
          </a:p>
        </p:txBody>
      </p:sp>
      <p:sp>
        <p:nvSpPr>
          <p:cNvPr id="493" name="Google Shape;493;p3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5" name="Google Shape;515;p3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rPr lang="en-GB"/>
              <a:t>In your groups, think about how the DiSC tool you learned about can help you understand the benefits of working collectively, not working in isolation, and making sure that you are a trusted and respected member of your team.</a:t>
            </a:r>
            <a:endParaRPr/>
          </a:p>
          <a:p>
            <a:pPr indent="0" lvl="0" marL="0" rtl="0" algn="l">
              <a:lnSpc>
                <a:spcPct val="100000"/>
              </a:lnSpc>
              <a:spcBef>
                <a:spcPts val="360"/>
              </a:spcBef>
              <a:spcAft>
                <a:spcPts val="0"/>
              </a:spcAft>
              <a:buSzPts val="1400"/>
              <a:buNone/>
            </a:pPr>
            <a:r>
              <a:t/>
            </a:r>
            <a:endParaRPr/>
          </a:p>
        </p:txBody>
      </p:sp>
      <p:sp>
        <p:nvSpPr>
          <p:cNvPr id="516" name="Google Shape;516;p3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25" name="Google Shape;125;p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3" name="Google Shape;523;p4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b="1" lang="en-GB"/>
              <a:t>Facilitator Notes</a:t>
            </a:r>
            <a:endParaRPr/>
          </a:p>
          <a:p>
            <a:pPr indent="0" lvl="0" marL="0" rtl="0" algn="l">
              <a:lnSpc>
                <a:spcPct val="100000"/>
              </a:lnSpc>
              <a:spcBef>
                <a:spcPts val="360"/>
              </a:spcBef>
              <a:spcAft>
                <a:spcPts val="0"/>
              </a:spcAft>
              <a:buSzPts val="1400"/>
              <a:buNone/>
            </a:pPr>
            <a:r>
              <a:rPr lang="en-GB"/>
              <a:t>Remember that with offsite construction the collaboration between the designers, the factory, the logistics team and the onsite contractors is critical for success.</a:t>
            </a:r>
            <a:endParaRPr/>
          </a:p>
          <a:p>
            <a:pPr indent="0" lvl="0" marL="0" rtl="0" algn="l">
              <a:lnSpc>
                <a:spcPct val="100000"/>
              </a:lnSpc>
              <a:spcBef>
                <a:spcPts val="360"/>
              </a:spcBef>
              <a:spcAft>
                <a:spcPts val="0"/>
              </a:spcAft>
              <a:buSzPts val="1400"/>
              <a:buNone/>
            </a:pPr>
            <a:r>
              <a:t/>
            </a:r>
            <a:endParaRPr/>
          </a:p>
        </p:txBody>
      </p:sp>
      <p:sp>
        <p:nvSpPr>
          <p:cNvPr id="524" name="Google Shape;524;p4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4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9" name="Google Shape;549;p4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Learning outcome 3</a:t>
            </a:r>
            <a:endParaRPr/>
          </a:p>
        </p:txBody>
      </p:sp>
      <p:sp>
        <p:nvSpPr>
          <p:cNvPr id="550" name="Google Shape;550;p4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5" name="Google Shape;555;p4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90000"/>
              </a:lnSpc>
              <a:spcBef>
                <a:spcPts val="0"/>
              </a:spcBef>
              <a:spcAft>
                <a:spcPts val="0"/>
              </a:spcAft>
              <a:buClr>
                <a:schemeClr val="dk1"/>
              </a:buClr>
              <a:buSzPts val="1200"/>
              <a:buFont typeface="Arial"/>
              <a:buNone/>
            </a:pPr>
            <a:r>
              <a:rPr b="1" lang="en-GB"/>
              <a:t>Facilitator Notes</a:t>
            </a:r>
            <a:endParaRPr/>
          </a:p>
          <a:p>
            <a:pPr indent="0" lvl="0" marL="0" marR="0" rtl="0" algn="l">
              <a:lnSpc>
                <a:spcPct val="90000"/>
              </a:lnSpc>
              <a:spcBef>
                <a:spcPts val="360"/>
              </a:spcBef>
              <a:spcAft>
                <a:spcPts val="0"/>
              </a:spcAft>
              <a:buClr>
                <a:schemeClr val="dk1"/>
              </a:buClr>
              <a:buSzPts val="1200"/>
              <a:buFont typeface="Arial"/>
              <a:buNone/>
            </a:pPr>
            <a:r>
              <a:rPr lang="en-GB"/>
              <a:t>All the organisations and project stages in offsite construction are centred around people. On a project team there will be people from different companies attending project meetings: designers, factory managers, logistical partners, general contractor managing the siteworks along with sub-contractors, and the client who would inspect before accepting handover.</a:t>
            </a:r>
            <a:endParaRPr/>
          </a:p>
          <a:p>
            <a:pPr indent="0" lvl="0" marL="0" rtl="0" algn="l">
              <a:lnSpc>
                <a:spcPct val="90000"/>
              </a:lnSpc>
              <a:spcBef>
                <a:spcPts val="360"/>
              </a:spcBef>
              <a:spcAft>
                <a:spcPts val="0"/>
              </a:spcAft>
              <a:buSzPts val="1400"/>
              <a:buNone/>
            </a:pPr>
            <a:r>
              <a:t/>
            </a:r>
            <a:endParaRPr/>
          </a:p>
          <a:p>
            <a:pPr indent="0" lvl="0" marL="0" rtl="0" algn="l">
              <a:lnSpc>
                <a:spcPct val="90000"/>
              </a:lnSpc>
              <a:spcBef>
                <a:spcPts val="360"/>
              </a:spcBef>
              <a:spcAft>
                <a:spcPts val="0"/>
              </a:spcAft>
              <a:buSzPts val="1400"/>
              <a:buNone/>
            </a:pPr>
            <a:r>
              <a:t/>
            </a:r>
            <a:endParaRPr/>
          </a:p>
          <a:p>
            <a:pPr indent="0" lvl="0" marL="0" rtl="0" algn="l">
              <a:lnSpc>
                <a:spcPct val="90000"/>
              </a:lnSpc>
              <a:spcBef>
                <a:spcPts val="360"/>
              </a:spcBef>
              <a:spcAft>
                <a:spcPts val="0"/>
              </a:spcAft>
              <a:buSzPts val="1400"/>
              <a:buNone/>
            </a:pPr>
            <a:r>
              <a:rPr lang="en-GB"/>
              <a:t>If you look at a certain function, say design, there will likely be a few different companies working on the different aspects of the design: conceptual design by the architects, technical design by architectural technologists, structural engineers working on the superstructure,  geotechnical engineers for the groundworks and excavation, etc. </a:t>
            </a:r>
            <a:endParaRPr/>
          </a:p>
          <a:p>
            <a:pPr indent="0" lvl="0" marL="0" rtl="0" algn="l">
              <a:lnSpc>
                <a:spcPct val="90000"/>
              </a:lnSpc>
              <a:spcBef>
                <a:spcPts val="360"/>
              </a:spcBef>
              <a:spcAft>
                <a:spcPts val="0"/>
              </a:spcAft>
              <a:buSzPts val="1400"/>
              <a:buNone/>
            </a:pPr>
            <a:r>
              <a:t/>
            </a:r>
            <a:endParaRPr/>
          </a:p>
          <a:p>
            <a:pPr indent="0" lvl="0" marL="0" rtl="0" algn="l">
              <a:lnSpc>
                <a:spcPct val="90000"/>
              </a:lnSpc>
              <a:spcBef>
                <a:spcPts val="360"/>
              </a:spcBef>
              <a:spcAft>
                <a:spcPts val="0"/>
              </a:spcAft>
              <a:buSzPts val="1400"/>
              <a:buNone/>
            </a:pPr>
            <a:r>
              <a:rPr lang="en-GB"/>
              <a:t>If we then zoom into just one of these companies, as the geotechnical engineers, there will likely be a whole team working on this project – the lead engineer, an assistant engineer, an administration officer and perhaps a BIM person.</a:t>
            </a:r>
            <a:endParaRPr/>
          </a:p>
          <a:p>
            <a:pPr indent="0" lvl="0" marL="0" rtl="0" algn="l">
              <a:lnSpc>
                <a:spcPct val="90000"/>
              </a:lnSpc>
              <a:spcBef>
                <a:spcPts val="360"/>
              </a:spcBef>
              <a:spcAft>
                <a:spcPts val="0"/>
              </a:spcAft>
              <a:buSzPts val="1400"/>
              <a:buNone/>
            </a:pPr>
            <a:r>
              <a:t/>
            </a:r>
            <a:endParaRPr/>
          </a:p>
          <a:p>
            <a:pPr indent="0" lvl="0" marL="0" rtl="0" algn="l">
              <a:lnSpc>
                <a:spcPct val="90000"/>
              </a:lnSpc>
              <a:spcBef>
                <a:spcPts val="360"/>
              </a:spcBef>
              <a:spcAft>
                <a:spcPts val="0"/>
              </a:spcAft>
              <a:buSzPts val="1400"/>
              <a:buNone/>
            </a:pPr>
            <a:r>
              <a:rPr lang="en-GB"/>
              <a:t>You are starting to understand just how complex the teams are in offsite construction, and we will take a look into some of the key responsibilities so that you understand others roles.</a:t>
            </a:r>
            <a:endParaRPr/>
          </a:p>
        </p:txBody>
      </p:sp>
      <p:sp>
        <p:nvSpPr>
          <p:cNvPr id="556" name="Google Shape;556;p4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61" name="Google Shape;561;p4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562" name="Google Shape;562;p4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0" name="Google Shape;570;p4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571" name="Google Shape;571;p4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9" name="Google Shape;579;p4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580" name="Google Shape;580;p4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8" name="Google Shape;588;p4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589" name="Google Shape;589;p4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4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7" name="Google Shape;597;p4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598" name="Google Shape;598;p4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6" name="Google Shape;606;p4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07" name="Google Shape;607;p4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5" name="Google Shape;615;p4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16" name="Google Shape;616;p4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1" name="Google Shape;131;p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132" name="Google Shape;132;p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4" name="Google Shape;624;p5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25" name="Google Shape;625;p5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3" name="Google Shape;633;p5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34" name="Google Shape;634;p5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2" name="Google Shape;642;p5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43" name="Google Shape;643;p5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1" name="Google Shape;651;p5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52" name="Google Shape;652;p5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0" name="Google Shape;660;p5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61" name="Google Shape;661;p5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5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9" name="Google Shape;669;p5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70" name="Google Shape;670;p5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8" name="Google Shape;678;p5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79" name="Google Shape;679;p5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7" name="Google Shape;687;p5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88" name="Google Shape;688;p5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6" name="Google Shape;696;p5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697" name="Google Shape;697;p5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5" name="Google Shape;705;p5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706" name="Google Shape;706;p5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38" name="Google Shape;138;p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60: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4" name="Google Shape;714;p60: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Check website links are still active before uploading onto Moodle</a:t>
            </a:r>
            <a:endParaRPr/>
          </a:p>
        </p:txBody>
      </p:sp>
      <p:sp>
        <p:nvSpPr>
          <p:cNvPr id="715" name="Google Shape;715;p60: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61: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3" name="Google Shape;723;p61: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Learning outcome 5</a:t>
            </a:r>
            <a:endParaRPr/>
          </a:p>
        </p:txBody>
      </p:sp>
      <p:sp>
        <p:nvSpPr>
          <p:cNvPr id="724" name="Google Shape;724;p61: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2: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29" name="Google Shape;729;p62: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0" name="Google Shape;730;p62: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Now that you understand the importance of the different roles in the project lifecycle, we will have a final activity to practice leadership and decision making</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63: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37" name="Google Shape;737;p63: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38" name="Google Shape;738;p63: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Now that you understand the importance of the different roles in the project lifecycle, we will have a final activity to practice leadership and decision making</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GB"/>
              <a:t>Play this short video of Mark Farmer, or if the link is not active any longer, select an approximately 5 minute video of a known leader in offsite construction and insert a new image and a new link.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64: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45" name="Google Shape;745;p64: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6" name="Google Shape;746;p64: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Making decisions in offsite construction involves balancing value, sustainability and efficiency</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5: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53" name="Google Shape;753;p65: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4" name="Google Shape;754;p65: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The earlier in the process that the decisions regarding offsite construction are made, the better</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6: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60" name="Google Shape;760;p66: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61" name="Google Shape;761;p66: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t>If needed replay the video</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67: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solidFill>
                  <a:srgbClr val="000000"/>
                </a:solidFill>
              </a:rPr>
              <a:t>‹#›</a:t>
            </a:fld>
            <a:endParaRPr>
              <a:solidFill>
                <a:srgbClr val="000000"/>
              </a:solidFill>
            </a:endParaRPr>
          </a:p>
        </p:txBody>
      </p:sp>
      <p:sp>
        <p:nvSpPr>
          <p:cNvPr id="768" name="Google Shape;768;p6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69" name="Google Shape;769;p6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marR="0" rtl="0" algn="l">
              <a:lnSpc>
                <a:spcPct val="100000"/>
              </a:lnSpc>
              <a:spcBef>
                <a:spcPts val="0"/>
              </a:spcBef>
              <a:spcAft>
                <a:spcPts val="0"/>
              </a:spcAft>
              <a:buClr>
                <a:schemeClr val="dk1"/>
              </a:buClr>
              <a:buSzPts val="1200"/>
              <a:buFont typeface="Arial"/>
              <a:buNone/>
            </a:pPr>
            <a:r>
              <a:rPr lang="en-GB">
                <a:solidFill>
                  <a:srgbClr val="FF0000"/>
                </a:solidFill>
              </a:rPr>
              <a:t>Material</a:t>
            </a:r>
            <a:r>
              <a:rPr lang="en-GB"/>
              <a:t>: A1 pads and marker pens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GB"/>
              <a:t>Ask for 3 volunteers to present</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GB"/>
              <a:t>Ideally end with a statement of how relevant this team working exercise is for the students coursework (if it includes a group project) and for employment opportunities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6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781" name="Google Shape;781;p6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6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7" name="Google Shape;787;p6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p>
        </p:txBody>
      </p:sp>
      <p:sp>
        <p:nvSpPr>
          <p:cNvPr id="788" name="Google Shape;788;p6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360"/>
              </a:spcBef>
              <a:spcAft>
                <a:spcPts val="0"/>
              </a:spcAft>
              <a:buSzPts val="1400"/>
              <a:buNone/>
            </a:pPr>
            <a:r>
              <a:t/>
            </a:r>
            <a:endParaRPr/>
          </a:p>
        </p:txBody>
      </p:sp>
      <p:sp>
        <p:nvSpPr>
          <p:cNvPr id="144" name="Google Shape;144;p7: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71fe40383e_0_43:notes"/>
          <p:cNvSpPr/>
          <p:nvPr>
            <p:ph idx="2" type="sldImg"/>
          </p:nvPr>
        </p:nvSpPr>
        <p:spPr>
          <a:xfrm>
            <a:off x="92075" y="746125"/>
            <a:ext cx="6626100" cy="3727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2" name="Google Shape;792;g71fe40383e_0_43:notes"/>
          <p:cNvSpPr txBox="1"/>
          <p:nvPr>
            <p:ph idx="1" type="body"/>
          </p:nvPr>
        </p:nvSpPr>
        <p:spPr>
          <a:xfrm>
            <a:off x="680734" y="4723735"/>
            <a:ext cx="5448900" cy="4472400"/>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3" name="Google Shape;793;g71fe40383e_0_43:notes"/>
          <p:cNvSpPr txBox="1"/>
          <p:nvPr>
            <p:ph idx="12" type="sldNum"/>
          </p:nvPr>
        </p:nvSpPr>
        <p:spPr>
          <a:xfrm>
            <a:off x="3857487" y="9442843"/>
            <a:ext cx="2951400" cy="498000"/>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0" name="Google Shape;150;p8: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lang="en-GB"/>
              <a:t>Learning outcomes 1, 2 and 4</a:t>
            </a:r>
            <a:endParaRPr/>
          </a:p>
        </p:txBody>
      </p:sp>
      <p:sp>
        <p:nvSpPr>
          <p:cNvPr id="151" name="Google Shape;151;p8: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92075" y="746125"/>
            <a:ext cx="662622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p9:notes"/>
          <p:cNvSpPr txBox="1"/>
          <p:nvPr>
            <p:ph idx="1" type="body"/>
          </p:nvPr>
        </p:nvSpPr>
        <p:spPr>
          <a:xfrm>
            <a:off x="680734" y="4723735"/>
            <a:ext cx="5448909" cy="4472357"/>
          </a:xfrm>
          <a:prstGeom prst="rect">
            <a:avLst/>
          </a:prstGeom>
          <a:noFill/>
          <a:ln>
            <a:noFill/>
          </a:ln>
        </p:spPr>
        <p:txBody>
          <a:bodyPr anchorCtr="0" anchor="t" bIns="45775" lIns="91575" spcFirstLastPara="1" rIns="91575" wrap="square" tIns="45775">
            <a:noAutofit/>
          </a:bodyPr>
          <a:lstStyle/>
          <a:p>
            <a:pPr indent="0" lvl="0" marL="0" rtl="0" algn="l">
              <a:lnSpc>
                <a:spcPct val="100000"/>
              </a:lnSpc>
              <a:spcBef>
                <a:spcPts val="0"/>
              </a:spcBef>
              <a:spcAft>
                <a:spcPts val="0"/>
              </a:spcAft>
              <a:buSzPts val="1400"/>
              <a:buNone/>
            </a:pPr>
            <a:r>
              <a:rPr b="1" lang="en-GB"/>
              <a:t>Facilitator Notes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We each have a preferred style of operating.  To understand what this is, how to describe it, and then how to use the insights – we need a tool.</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GB"/>
              <a:t>You might want to expand at this point on why you see this as particularly valuable for this module, course or profession – although we will be looking at this in the first exercise.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p:txBody>
      </p:sp>
      <p:sp>
        <p:nvSpPr>
          <p:cNvPr id="157" name="Google Shape;157;p9:notes"/>
          <p:cNvSpPr txBox="1"/>
          <p:nvPr>
            <p:ph idx="12" type="sldNum"/>
          </p:nvPr>
        </p:nvSpPr>
        <p:spPr>
          <a:xfrm>
            <a:off x="3857487" y="9442843"/>
            <a:ext cx="2951366" cy="498128"/>
          </a:xfrm>
          <a:prstGeom prst="rect">
            <a:avLst/>
          </a:prstGeom>
          <a:noFill/>
          <a:ln>
            <a:noFill/>
          </a:ln>
        </p:spPr>
        <p:txBody>
          <a:bodyPr anchorCtr="0" anchor="b" bIns="45775" lIns="91575" spcFirstLastPara="1" rIns="91575" wrap="square" tIns="4577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3">
  <p:cSld name="Title page 3">
    <p:spTree>
      <p:nvGrpSpPr>
        <p:cNvPr id="16" name="Shape 16"/>
        <p:cNvGrpSpPr/>
        <p:nvPr/>
      </p:nvGrpSpPr>
      <p:grpSpPr>
        <a:xfrm>
          <a:off x="0" y="0"/>
          <a:ext cx="0" cy="0"/>
          <a:chOff x="0" y="0"/>
          <a:chExt cx="0" cy="0"/>
        </a:xfrm>
      </p:grpSpPr>
      <p:pic>
        <p:nvPicPr>
          <p:cNvPr descr="Offsite ready ppt slides.jpg" id="17" name="Google Shape;17;p2"/>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18" name="Google Shape;18;p2"/>
          <p:cNvSpPr txBox="1"/>
          <p:nvPr>
            <p:ph type="title"/>
          </p:nvPr>
        </p:nvSpPr>
        <p:spPr>
          <a:xfrm>
            <a:off x="323528" y="2931790"/>
            <a:ext cx="8424936" cy="93610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595959"/>
              </a:buClr>
              <a:buSzPts val="4400"/>
              <a:buFont typeface="Arial"/>
              <a:buNone/>
              <a:defRPr b="1" i="0" sz="44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2" name="Shape 52"/>
        <p:cNvGrpSpPr/>
        <p:nvPr/>
      </p:nvGrpSpPr>
      <p:grpSpPr>
        <a:xfrm>
          <a:off x="0" y="0"/>
          <a:ext cx="0" cy="0"/>
          <a:chOff x="0" y="0"/>
          <a:chExt cx="0" cy="0"/>
        </a:xfrm>
      </p:grpSpPr>
      <p:sp>
        <p:nvSpPr>
          <p:cNvPr id="53" name="Google Shape;53;p12"/>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2"/>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5" name="Shape 55"/>
        <p:cNvGrpSpPr/>
        <p:nvPr/>
      </p:nvGrpSpPr>
      <p:grpSpPr>
        <a:xfrm>
          <a:off x="0" y="0"/>
          <a:ext cx="0" cy="0"/>
          <a:chOff x="0" y="0"/>
          <a:chExt cx="0" cy="0"/>
        </a:xfrm>
      </p:grpSpPr>
      <p:sp>
        <p:nvSpPr>
          <p:cNvPr id="56" name="Google Shape;56;p13"/>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3"/>
          <p:cNvSpPr txBox="1"/>
          <p:nvPr>
            <p:ph idx="1" type="body"/>
          </p:nvPr>
        </p:nvSpPr>
        <p:spPr>
          <a:xfrm>
            <a:off x="745232" y="1203598"/>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 name="Shape 64"/>
        <p:cNvGrpSpPr/>
        <p:nvPr/>
      </p:nvGrpSpPr>
      <p:grpSpPr>
        <a:xfrm>
          <a:off x="0" y="0"/>
          <a:ext cx="0" cy="0"/>
          <a:chOff x="0" y="0"/>
          <a:chExt cx="0" cy="0"/>
        </a:xfrm>
      </p:grpSpPr>
      <p:sp>
        <p:nvSpPr>
          <p:cNvPr id="65" name="Google Shape;65;p1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15"/>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15"/>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8" name="Google Shape;68;p15"/>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9" name="Google Shape;69;p15"/>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6"/>
          <p:cNvSpPr txBox="1"/>
          <p:nvPr>
            <p:ph idx="11" type="ftr"/>
          </p:nvPr>
        </p:nvSpPr>
        <p:spPr>
          <a:xfrm>
            <a:off x="1253836" y="4767263"/>
            <a:ext cx="4861214"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1302327" y="831342"/>
            <a:ext cx="7213023" cy="415499"/>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7"/>
          <p:cNvSpPr txBox="1"/>
          <p:nvPr>
            <p:ph idx="1" type="body"/>
          </p:nvPr>
        </p:nvSpPr>
        <p:spPr>
          <a:xfrm>
            <a:off x="1302327" y="1369219"/>
            <a:ext cx="3212523" cy="3263504"/>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6" name="Shape 76"/>
        <p:cNvGrpSpPr/>
        <p:nvPr/>
      </p:nvGrpSpPr>
      <p:grpSpPr>
        <a:xfrm>
          <a:off x="0" y="0"/>
          <a:ext cx="0" cy="0"/>
          <a:chOff x="0" y="0"/>
          <a:chExt cx="0" cy="0"/>
        </a:xfrm>
      </p:grpSpPr>
      <p:sp>
        <p:nvSpPr>
          <p:cNvPr id="77" name="Google Shape;77;p18"/>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8"/>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9" name="Shape 79"/>
        <p:cNvGrpSpPr/>
        <p:nvPr/>
      </p:nvGrpSpPr>
      <p:grpSpPr>
        <a:xfrm>
          <a:off x="0" y="0"/>
          <a:ext cx="0" cy="0"/>
          <a:chOff x="0" y="0"/>
          <a:chExt cx="0" cy="0"/>
        </a:xfrm>
      </p:grpSpPr>
      <p:sp>
        <p:nvSpPr>
          <p:cNvPr id="80" name="Google Shape;80;p19"/>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 name="Google Shape;81;p19"/>
          <p:cNvSpPr txBox="1"/>
          <p:nvPr>
            <p:ph idx="1" type="body"/>
          </p:nvPr>
        </p:nvSpPr>
        <p:spPr>
          <a:xfrm>
            <a:off x="745232" y="1203598"/>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9"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0" name="Shape 90"/>
        <p:cNvGrpSpPr/>
        <p:nvPr/>
      </p:nvGrpSpPr>
      <p:grpSpPr>
        <a:xfrm>
          <a:off x="0" y="0"/>
          <a:ext cx="0" cy="0"/>
          <a:chOff x="0" y="0"/>
          <a:chExt cx="0" cy="0"/>
        </a:xfrm>
      </p:grpSpPr>
      <p:sp>
        <p:nvSpPr>
          <p:cNvPr id="91" name="Google Shape;91;p22"/>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22"/>
          <p:cNvSpPr txBox="1"/>
          <p:nvPr>
            <p:ph idx="1" type="body"/>
          </p:nvPr>
        </p:nvSpPr>
        <p:spPr>
          <a:xfrm>
            <a:off x="745232" y="1203598"/>
            <a:ext cx="4186808" cy="345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0" name="Shape 10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9" name="Shape 19"/>
        <p:cNvGrpSpPr/>
        <p:nvPr/>
      </p:nvGrpSpPr>
      <p:grpSpPr>
        <a:xfrm>
          <a:off x="0" y="0"/>
          <a:ext cx="0" cy="0"/>
          <a:chOff x="0" y="0"/>
          <a:chExt cx="0" cy="0"/>
        </a:xfrm>
      </p:grpSpPr>
      <p:pic>
        <p:nvPicPr>
          <p:cNvPr descr="Offsite ready ppt slides10.jpg" id="20" name="Google Shape;20;p3"/>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1" name="Google Shape;21;p3"/>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22" name="Google Shape;22;p3"/>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1" name="Shape 101"/>
        <p:cNvGrpSpPr/>
        <p:nvPr/>
      </p:nvGrpSpPr>
      <p:grpSpPr>
        <a:xfrm>
          <a:off x="0" y="0"/>
          <a:ext cx="0" cy="0"/>
          <a:chOff x="0" y="0"/>
          <a:chExt cx="0" cy="0"/>
        </a:xfrm>
      </p:grpSpPr>
      <p:sp>
        <p:nvSpPr>
          <p:cNvPr id="102" name="Google Shape;102;p25"/>
          <p:cNvSpPr txBox="1"/>
          <p:nvPr>
            <p:ph type="title"/>
          </p:nvPr>
        </p:nvSpPr>
        <p:spPr>
          <a:xfrm>
            <a:off x="734888" y="627534"/>
            <a:ext cx="419715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2400"/>
              <a:buFont typeface="Arial"/>
              <a:buNone/>
              <a:defRPr b="0" i="0" sz="24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25"/>
          <p:cNvSpPr txBox="1"/>
          <p:nvPr>
            <p:ph idx="1" type="body"/>
          </p:nvPr>
        </p:nvSpPr>
        <p:spPr>
          <a:xfrm>
            <a:off x="745232" y="1203598"/>
            <a:ext cx="4186808" cy="3528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23" name="Shape 23"/>
        <p:cNvGrpSpPr/>
        <p:nvPr/>
      </p:nvGrpSpPr>
      <p:grpSpPr>
        <a:xfrm>
          <a:off x="0" y="0"/>
          <a:ext cx="0" cy="0"/>
          <a:chOff x="0" y="0"/>
          <a:chExt cx="0" cy="0"/>
        </a:xfrm>
      </p:grpSpPr>
      <p:pic>
        <p:nvPicPr>
          <p:cNvPr descr="Offsite ready ppt slides11.jpg" id="24" name="Google Shape;24;p4"/>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5" name="Google Shape;25;p4"/>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26" name="Google Shape;26;p4"/>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4">
  <p:cSld name="divider 4">
    <p:spTree>
      <p:nvGrpSpPr>
        <p:cNvPr id="27" name="Shape 27"/>
        <p:cNvGrpSpPr/>
        <p:nvPr/>
      </p:nvGrpSpPr>
      <p:grpSpPr>
        <a:xfrm>
          <a:off x="0" y="0"/>
          <a:ext cx="0" cy="0"/>
          <a:chOff x="0" y="0"/>
          <a:chExt cx="0" cy="0"/>
        </a:xfrm>
      </p:grpSpPr>
      <p:pic>
        <p:nvPicPr>
          <p:cNvPr descr="Offsite ready ppt slides9.jpg" id="28" name="Google Shape;28;p5"/>
          <p:cNvPicPr preferRelativeResize="0"/>
          <p:nvPr/>
        </p:nvPicPr>
        <p:blipFill rotWithShape="1">
          <a:blip r:embed="rId2">
            <a:alphaModFix/>
          </a:blip>
          <a:srcRect b="0" l="0" r="0" t="0"/>
          <a:stretch/>
        </p:blipFill>
        <p:spPr>
          <a:xfrm>
            <a:off x="0" y="0"/>
            <a:ext cx="9135879" cy="5143500"/>
          </a:xfrm>
          <a:prstGeom prst="rect">
            <a:avLst/>
          </a:prstGeom>
          <a:noFill/>
          <a:ln>
            <a:noFill/>
          </a:ln>
        </p:spPr>
      </p:pic>
      <p:sp>
        <p:nvSpPr>
          <p:cNvPr id="29" name="Google Shape;29;p5"/>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30" name="Google Shape;30;p5"/>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Offsite ready ppt slides12.jpg" id="32" name="Google Shape;32;p6"/>
          <p:cNvPicPr preferRelativeResize="0"/>
          <p:nvPr/>
        </p:nvPicPr>
        <p:blipFill rotWithShape="1">
          <a:blip r:embed="rId2">
            <a:alphaModFix/>
          </a:blip>
          <a:srcRect b="0" l="0" r="0" t="0"/>
          <a:stretch/>
        </p:blipFill>
        <p:spPr>
          <a:xfrm>
            <a:off x="0" y="0"/>
            <a:ext cx="9135879"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3" name="Shape 33"/>
        <p:cNvGrpSpPr/>
        <p:nvPr/>
      </p:nvGrpSpPr>
      <p:grpSpPr>
        <a:xfrm>
          <a:off x="0" y="0"/>
          <a:ext cx="0" cy="0"/>
          <a:chOff x="0" y="0"/>
          <a:chExt cx="0" cy="0"/>
        </a:xfrm>
      </p:grpSpPr>
      <p:sp>
        <p:nvSpPr>
          <p:cNvPr id="34" name="Google Shape;34;p7"/>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BFF4"/>
              </a:buClr>
              <a:buSzPts val="3600"/>
              <a:buFont typeface="Arial"/>
              <a:buNone/>
              <a:defRPr b="1" i="0" sz="3600" u="none" cap="none" strike="noStrike">
                <a:solidFill>
                  <a:srgbClr val="00BFF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7"/>
          <p:cNvSpPr txBox="1"/>
          <p:nvPr>
            <p:ph idx="1" type="body"/>
          </p:nvPr>
        </p:nvSpPr>
        <p:spPr>
          <a:xfrm>
            <a:off x="745232" y="1419622"/>
            <a:ext cx="6707088" cy="30963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6"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5">
  <p:cSld name="divider 5">
    <p:spTree>
      <p:nvGrpSpPr>
        <p:cNvPr id="37" name="Shape 37"/>
        <p:cNvGrpSpPr/>
        <p:nvPr/>
      </p:nvGrpSpPr>
      <p:grpSpPr>
        <a:xfrm>
          <a:off x="0" y="0"/>
          <a:ext cx="0" cy="0"/>
          <a:chOff x="0" y="0"/>
          <a:chExt cx="0" cy="0"/>
        </a:xfrm>
      </p:grpSpPr>
      <p:pic>
        <p:nvPicPr>
          <p:cNvPr descr="AIMCH ppt slides funded by16.jpg" id="38" name="Google Shape;38;p9"/>
          <p:cNvPicPr preferRelativeResize="0"/>
          <p:nvPr/>
        </p:nvPicPr>
        <p:blipFill rotWithShape="1">
          <a:blip r:embed="rId2">
            <a:alphaModFix/>
          </a:blip>
          <a:srcRect b="0" l="0" r="0" t="0"/>
          <a:stretch/>
        </p:blipFill>
        <p:spPr>
          <a:xfrm>
            <a:off x="0" y="0"/>
            <a:ext cx="9136007" cy="5143500"/>
          </a:xfrm>
          <a:prstGeom prst="rect">
            <a:avLst/>
          </a:prstGeom>
          <a:noFill/>
          <a:ln>
            <a:noFill/>
          </a:ln>
        </p:spPr>
      </p:pic>
      <p:sp>
        <p:nvSpPr>
          <p:cNvPr id="39" name="Google Shape;39;p9"/>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40" name="Google Shape;40;p9"/>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6">
  <p:cSld name="divider 6">
    <p:spTree>
      <p:nvGrpSpPr>
        <p:cNvPr id="41" name="Shape 41"/>
        <p:cNvGrpSpPr/>
        <p:nvPr/>
      </p:nvGrpSpPr>
      <p:grpSpPr>
        <a:xfrm>
          <a:off x="0" y="0"/>
          <a:ext cx="0" cy="0"/>
          <a:chOff x="0" y="0"/>
          <a:chExt cx="0" cy="0"/>
        </a:xfrm>
      </p:grpSpPr>
      <p:pic>
        <p:nvPicPr>
          <p:cNvPr descr="AIMCH ppt slides funded by12.jpg" id="42" name="Google Shape;42;p10"/>
          <p:cNvPicPr preferRelativeResize="0"/>
          <p:nvPr/>
        </p:nvPicPr>
        <p:blipFill rotWithShape="1">
          <a:blip r:embed="rId2">
            <a:alphaModFix/>
          </a:blip>
          <a:srcRect b="0" l="0" r="0" t="0"/>
          <a:stretch/>
        </p:blipFill>
        <p:spPr>
          <a:xfrm>
            <a:off x="0" y="0"/>
            <a:ext cx="9136007" cy="5143500"/>
          </a:xfrm>
          <a:prstGeom prst="rect">
            <a:avLst/>
          </a:prstGeom>
          <a:noFill/>
          <a:ln>
            <a:noFill/>
          </a:ln>
        </p:spPr>
      </p:pic>
      <p:sp>
        <p:nvSpPr>
          <p:cNvPr id="43" name="Google Shape;43;p10"/>
          <p:cNvSpPr txBox="1"/>
          <p:nvPr/>
        </p:nvSpPr>
        <p:spPr>
          <a:xfrm>
            <a:off x="179512" y="4815031"/>
            <a:ext cx="43204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GB" sz="1200" u="none" cap="none" strike="noStrike">
                <a:solidFill>
                  <a:schemeClr val="lt1"/>
                </a:solidFill>
                <a:latin typeface="Arial"/>
                <a:ea typeface="Arial"/>
                <a:cs typeface="Arial"/>
                <a:sym typeface="Arial"/>
              </a:rPr>
              <a:t>‹#›</a:t>
            </a:fld>
            <a:endParaRPr b="1" i="0" sz="1200" u="none" cap="none" strike="noStrike">
              <a:solidFill>
                <a:schemeClr val="lt1"/>
              </a:solidFill>
              <a:latin typeface="Arial"/>
              <a:ea typeface="Arial"/>
              <a:cs typeface="Arial"/>
              <a:sym typeface="Arial"/>
            </a:endParaRPr>
          </a:p>
        </p:txBody>
      </p:sp>
      <p:sp>
        <p:nvSpPr>
          <p:cNvPr id="44" name="Google Shape;44;p10"/>
          <p:cNvSpPr txBox="1"/>
          <p:nvPr>
            <p:ph type="title"/>
          </p:nvPr>
        </p:nvSpPr>
        <p:spPr>
          <a:xfrm>
            <a:off x="323528" y="1995686"/>
            <a:ext cx="4464496" cy="10801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5.jpg"/><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slideLayout" Target="../slideLayouts/slideLayout5.xml"/><Relationship Id="rId14"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2.png"/><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2.png"/><Relationship Id="rId3" Type="http://schemas.openxmlformats.org/officeDocument/2006/relationships/image" Target="../media/image5.jpg"/><Relationship Id="rId4" Type="http://schemas.openxmlformats.org/officeDocument/2006/relationships/slideLayout" Target="../slideLayouts/slideLayout12.xml"/><Relationship Id="rId9" Type="http://schemas.openxmlformats.org/officeDocument/2006/relationships/theme" Target="../theme/theme5.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8.jpg"/><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offsite ready logo final.jpg" id="10" name="Google Shape;10;p1"/>
          <p:cNvPicPr preferRelativeResize="0"/>
          <p:nvPr/>
        </p:nvPicPr>
        <p:blipFill rotWithShape="1">
          <a:blip r:embed="rId1">
            <a:alphaModFix/>
          </a:blip>
          <a:srcRect b="0" l="0" r="0" t="0"/>
          <a:stretch/>
        </p:blipFill>
        <p:spPr>
          <a:xfrm>
            <a:off x="7668344" y="123478"/>
            <a:ext cx="1368152" cy="1004240"/>
          </a:xfrm>
          <a:prstGeom prst="rect">
            <a:avLst/>
          </a:prstGeom>
          <a:noFill/>
          <a:ln>
            <a:noFill/>
          </a:ln>
        </p:spPr>
      </p:pic>
      <p:sp>
        <p:nvSpPr>
          <p:cNvPr id="11" name="Google Shape;11;p1"/>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12" name="Google Shape;12;p1"/>
          <p:cNvPicPr preferRelativeResize="0"/>
          <p:nvPr/>
        </p:nvPicPr>
        <p:blipFill rotWithShape="1">
          <a:blip r:embed="rId2">
            <a:alphaModFix/>
          </a:blip>
          <a:srcRect b="0" l="0" r="0" t="0"/>
          <a:stretch/>
        </p:blipFill>
        <p:spPr>
          <a:xfrm flipH="1">
            <a:off x="406550" y="627526"/>
            <a:ext cx="133000" cy="4515975"/>
          </a:xfrm>
          <a:prstGeom prst="rect">
            <a:avLst/>
          </a:prstGeom>
          <a:noFill/>
          <a:ln>
            <a:noFill/>
          </a:ln>
        </p:spPr>
      </p:pic>
      <p:sp>
        <p:nvSpPr>
          <p:cNvPr id="13" name="Google Shape;13;p1"/>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14" name="Google Shape;14;p1"/>
          <p:cNvPicPr preferRelativeResize="0"/>
          <p:nvPr/>
        </p:nvPicPr>
        <p:blipFill rotWithShape="1">
          <a:blip r:embed="rId3">
            <a:alphaModFix/>
          </a:blip>
          <a:srcRect b="0" l="0" r="0" t="0"/>
          <a:stretch/>
        </p:blipFill>
        <p:spPr>
          <a:xfrm>
            <a:off x="7956376" y="4587974"/>
            <a:ext cx="1008112" cy="387879"/>
          </a:xfrm>
          <a:prstGeom prst="rect">
            <a:avLst/>
          </a:prstGeom>
          <a:noFill/>
          <a:ln>
            <a:noFill/>
          </a:ln>
        </p:spPr>
      </p:pic>
      <p:pic>
        <p:nvPicPr>
          <p:cNvPr id="15" name="Google Shape;15;p1"/>
          <p:cNvPicPr preferRelativeResize="0"/>
          <p:nvPr/>
        </p:nvPicPr>
        <p:blipFill rotWithShape="1">
          <a:blip r:embed="rId4">
            <a:alphaModFix/>
          </a:blip>
          <a:srcRect b="0" l="0" r="0" t="0"/>
          <a:stretch/>
        </p:blipFill>
        <p:spPr>
          <a:xfrm>
            <a:off x="4283968" y="1459176"/>
            <a:ext cx="4032448" cy="36843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11"/>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47" name="Google Shape;47;p11"/>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48" name="Google Shape;48;p11"/>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49" name="Google Shape;49;p11"/>
          <p:cNvPicPr preferRelativeResize="0"/>
          <p:nvPr/>
        </p:nvPicPr>
        <p:blipFill rotWithShape="1">
          <a:blip r:embed="rId2">
            <a:alphaModFix/>
          </a:blip>
          <a:srcRect b="0" l="0" r="0" t="0"/>
          <a:stretch/>
        </p:blipFill>
        <p:spPr>
          <a:xfrm>
            <a:off x="7956376" y="4587974"/>
            <a:ext cx="1008112" cy="387879"/>
          </a:xfrm>
          <a:prstGeom prst="rect">
            <a:avLst/>
          </a:prstGeom>
          <a:noFill/>
          <a:ln>
            <a:noFill/>
          </a:ln>
        </p:spPr>
      </p:pic>
      <p:pic>
        <p:nvPicPr>
          <p:cNvPr id="50" name="Google Shape;50;p11"/>
          <p:cNvPicPr preferRelativeResize="0"/>
          <p:nvPr/>
        </p:nvPicPr>
        <p:blipFill rotWithShape="1">
          <a:blip r:embed="rId3">
            <a:alphaModFix amt="63000"/>
          </a:blip>
          <a:srcRect b="0" l="0" r="0" t="0"/>
          <a:stretch/>
        </p:blipFill>
        <p:spPr>
          <a:xfrm>
            <a:off x="3275856" y="1391752"/>
            <a:ext cx="4106244" cy="3751748"/>
          </a:xfrm>
          <a:prstGeom prst="rect">
            <a:avLst/>
          </a:prstGeom>
          <a:noFill/>
          <a:ln>
            <a:noFill/>
          </a:ln>
        </p:spPr>
      </p:pic>
      <p:pic>
        <p:nvPicPr>
          <p:cNvPr descr="offsite ready logo final.jpg" id="51" name="Google Shape;51;p11"/>
          <p:cNvPicPr preferRelativeResize="0"/>
          <p:nvPr/>
        </p:nvPicPr>
        <p:blipFill rotWithShape="1">
          <a:blip r:embed="rId4">
            <a:alphaModFix/>
          </a:blip>
          <a:srcRect b="0" l="0" r="0" t="0"/>
          <a:stretch/>
        </p:blipFill>
        <p:spPr>
          <a:xfrm>
            <a:off x="7668344" y="123478"/>
            <a:ext cx="1368152" cy="10042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5"/>
    <p:sldLayoutId id="2147483658"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60" name="Google Shape;60;p14"/>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61" name="Google Shape;61;p14"/>
          <p:cNvSpPr txBox="1"/>
          <p:nvPr/>
        </p:nvSpPr>
        <p:spPr>
          <a:xfrm>
            <a:off x="7884368"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citb logo.png" id="62" name="Google Shape;62;p14"/>
          <p:cNvPicPr preferRelativeResize="0"/>
          <p:nvPr/>
        </p:nvPicPr>
        <p:blipFill rotWithShape="1">
          <a:blip r:embed="rId2">
            <a:alphaModFix/>
          </a:blip>
          <a:srcRect b="0" l="0" r="0" t="0"/>
          <a:stretch/>
        </p:blipFill>
        <p:spPr>
          <a:xfrm>
            <a:off x="7956376" y="4587974"/>
            <a:ext cx="1008112" cy="387879"/>
          </a:xfrm>
          <a:prstGeom prst="rect">
            <a:avLst/>
          </a:prstGeom>
          <a:noFill/>
          <a:ln>
            <a:noFill/>
          </a:ln>
        </p:spPr>
      </p:pic>
      <p:pic>
        <p:nvPicPr>
          <p:cNvPr descr="offsite ready logo final.jpg" id="63" name="Google Shape;63;p14"/>
          <p:cNvPicPr preferRelativeResize="0"/>
          <p:nvPr/>
        </p:nvPicPr>
        <p:blipFill rotWithShape="1">
          <a:blip r:embed="rId3">
            <a:alphaModFix/>
          </a:blip>
          <a:srcRect b="0" l="0" r="0" t="0"/>
          <a:stretch/>
        </p:blipFill>
        <p:spPr>
          <a:xfrm>
            <a:off x="7668344" y="123478"/>
            <a:ext cx="1368152" cy="10042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20"/>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84" name="Google Shape;84;p20"/>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85" name="Google Shape;85;p20"/>
          <p:cNvSpPr txBox="1"/>
          <p:nvPr/>
        </p:nvSpPr>
        <p:spPr>
          <a:xfrm>
            <a:off x="5292080"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offsite ready logo final.png" id="86" name="Google Shape;86;p20"/>
          <p:cNvPicPr preferRelativeResize="0"/>
          <p:nvPr/>
        </p:nvPicPr>
        <p:blipFill rotWithShape="1">
          <a:blip r:embed="rId2">
            <a:alphaModFix/>
          </a:blip>
          <a:srcRect b="0" l="0" r="0" t="0"/>
          <a:stretch/>
        </p:blipFill>
        <p:spPr>
          <a:xfrm>
            <a:off x="5068396" y="123478"/>
            <a:ext cx="1373427" cy="1008111"/>
          </a:xfrm>
          <a:prstGeom prst="rect">
            <a:avLst/>
          </a:prstGeom>
          <a:noFill/>
          <a:ln>
            <a:noFill/>
          </a:ln>
        </p:spPr>
      </p:pic>
      <p:pic>
        <p:nvPicPr>
          <p:cNvPr descr="citb logo.png" id="87" name="Google Shape;87;p20"/>
          <p:cNvPicPr preferRelativeResize="0"/>
          <p:nvPr/>
        </p:nvPicPr>
        <p:blipFill rotWithShape="1">
          <a:blip r:embed="rId3">
            <a:alphaModFix/>
          </a:blip>
          <a:srcRect b="0" l="0" r="0" t="0"/>
          <a:stretch/>
        </p:blipFill>
        <p:spPr>
          <a:xfrm>
            <a:off x="5364088" y="4587974"/>
            <a:ext cx="1008112" cy="387879"/>
          </a:xfrm>
          <a:prstGeom prst="rect">
            <a:avLst/>
          </a:prstGeom>
          <a:noFill/>
          <a:ln>
            <a:noFill/>
          </a:ln>
        </p:spPr>
      </p:pic>
      <p:pic>
        <p:nvPicPr>
          <p:cNvPr descr="CSIC Site 60.JPG" id="88" name="Google Shape;88;p20"/>
          <p:cNvPicPr preferRelativeResize="0"/>
          <p:nvPr/>
        </p:nvPicPr>
        <p:blipFill rotWithShape="1">
          <a:blip r:embed="rId4">
            <a:alphaModFix/>
          </a:blip>
          <a:srcRect b="0" l="8115" r="16066" t="0"/>
          <a:stretch/>
        </p:blipFill>
        <p:spPr>
          <a:xfrm>
            <a:off x="6548438" y="-20539"/>
            <a:ext cx="2632074" cy="52158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5"/>
    <p:sldLayoutId id="214748366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3"/>
          <p:cNvSpPr txBox="1"/>
          <p:nvPr/>
        </p:nvSpPr>
        <p:spPr>
          <a:xfrm>
            <a:off x="0" y="4803998"/>
            <a:ext cx="395536"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1" i="0" lang="en-GB" sz="1100" u="none" cap="none" strike="noStrike">
                <a:solidFill>
                  <a:srgbClr val="BFBFBF"/>
                </a:solidFill>
                <a:latin typeface="Arial"/>
                <a:ea typeface="Arial"/>
                <a:cs typeface="Arial"/>
                <a:sym typeface="Arial"/>
              </a:rPr>
              <a:t>‹#›</a:t>
            </a:fld>
            <a:endParaRPr b="1" i="0" sz="1100" u="none" cap="none" strike="noStrike">
              <a:solidFill>
                <a:srgbClr val="BFBFBF"/>
              </a:solidFill>
              <a:latin typeface="Arial"/>
              <a:ea typeface="Arial"/>
              <a:cs typeface="Arial"/>
              <a:sym typeface="Arial"/>
            </a:endParaRPr>
          </a:p>
        </p:txBody>
      </p:sp>
      <p:pic>
        <p:nvPicPr>
          <p:cNvPr id="95" name="Google Shape;95;p23"/>
          <p:cNvPicPr preferRelativeResize="0"/>
          <p:nvPr/>
        </p:nvPicPr>
        <p:blipFill rotWithShape="1">
          <a:blip r:embed="rId1">
            <a:alphaModFix/>
          </a:blip>
          <a:srcRect b="0" l="0" r="0" t="0"/>
          <a:stretch/>
        </p:blipFill>
        <p:spPr>
          <a:xfrm flipH="1">
            <a:off x="406550" y="627526"/>
            <a:ext cx="133000" cy="4515975"/>
          </a:xfrm>
          <a:prstGeom prst="rect">
            <a:avLst/>
          </a:prstGeom>
          <a:noFill/>
          <a:ln>
            <a:noFill/>
          </a:ln>
        </p:spPr>
      </p:pic>
      <p:sp>
        <p:nvSpPr>
          <p:cNvPr id="96" name="Google Shape;96;p23"/>
          <p:cNvSpPr txBox="1"/>
          <p:nvPr/>
        </p:nvSpPr>
        <p:spPr>
          <a:xfrm>
            <a:off x="5292080" y="4285134"/>
            <a:ext cx="792088"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7F7F7F"/>
                </a:solidFill>
                <a:latin typeface="Arial"/>
                <a:ea typeface="Arial"/>
                <a:cs typeface="Arial"/>
                <a:sym typeface="Arial"/>
              </a:rPr>
              <a:t>Funded by</a:t>
            </a:r>
            <a:endParaRPr b="0" i="1" sz="900" u="none" cap="none" strike="noStrike">
              <a:solidFill>
                <a:srgbClr val="7F7F7F"/>
              </a:solidFill>
              <a:latin typeface="Arial"/>
              <a:ea typeface="Arial"/>
              <a:cs typeface="Arial"/>
              <a:sym typeface="Arial"/>
            </a:endParaRPr>
          </a:p>
        </p:txBody>
      </p:sp>
      <p:pic>
        <p:nvPicPr>
          <p:cNvPr descr="offsite ready logo final.png" id="97" name="Google Shape;97;p23"/>
          <p:cNvPicPr preferRelativeResize="0"/>
          <p:nvPr/>
        </p:nvPicPr>
        <p:blipFill rotWithShape="1">
          <a:blip r:embed="rId2">
            <a:alphaModFix/>
          </a:blip>
          <a:srcRect b="0" l="0" r="0" t="0"/>
          <a:stretch/>
        </p:blipFill>
        <p:spPr>
          <a:xfrm>
            <a:off x="5068396" y="123478"/>
            <a:ext cx="1373427" cy="1008111"/>
          </a:xfrm>
          <a:prstGeom prst="rect">
            <a:avLst/>
          </a:prstGeom>
          <a:noFill/>
          <a:ln>
            <a:noFill/>
          </a:ln>
        </p:spPr>
      </p:pic>
      <p:pic>
        <p:nvPicPr>
          <p:cNvPr descr="citb logo.png" id="98" name="Google Shape;98;p23"/>
          <p:cNvPicPr preferRelativeResize="0"/>
          <p:nvPr/>
        </p:nvPicPr>
        <p:blipFill rotWithShape="1">
          <a:blip r:embed="rId3">
            <a:alphaModFix/>
          </a:blip>
          <a:srcRect b="0" l="0" r="0" t="0"/>
          <a:stretch/>
        </p:blipFill>
        <p:spPr>
          <a:xfrm>
            <a:off x="5364088" y="4587974"/>
            <a:ext cx="1008112" cy="387879"/>
          </a:xfrm>
          <a:prstGeom prst="rect">
            <a:avLst/>
          </a:prstGeom>
          <a:noFill/>
          <a:ln>
            <a:noFill/>
          </a:ln>
        </p:spPr>
      </p:pic>
      <p:pic>
        <p:nvPicPr>
          <p:cNvPr descr="SMTS - Lifting wall panels.jpg" id="99" name="Google Shape;99;p23"/>
          <p:cNvPicPr preferRelativeResize="0"/>
          <p:nvPr/>
        </p:nvPicPr>
        <p:blipFill rotWithShape="1">
          <a:blip r:embed="rId4">
            <a:alphaModFix/>
          </a:blip>
          <a:srcRect b="0" l="7009" r="16410" t="181"/>
          <a:stretch/>
        </p:blipFill>
        <p:spPr>
          <a:xfrm>
            <a:off x="6552728" y="0"/>
            <a:ext cx="2627784"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5"/>
    <p:sldLayoutId id="2147483667"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 Id="rId3" Type="http://schemas.openxmlformats.org/officeDocument/2006/relationships/hyperlink" Target="https://www.goconstruct.org/learn-about-construction/find-the-role-for-you/roles-in-construction/offsite/#slide-2"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hyperlink" Target="https://www.goconstruct.org/learn-about-construction/find-the-role-for-you/roles-in-construction/offsite/#slide-2" TargetMode="Externa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hyperlink" Target="https://www.goconstruct.org/learn-about-construction/find-the-role-for-you/roles-in-construction/offsite/#slide-2" TargetMode="Externa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hyperlink" Target="https://www.goconstruct.org/learn-about-construction/find-the-role-for-you/roles-in-construction/offsite/#slide-1" TargetMode="Externa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7.xml"/><Relationship Id="rId3" Type="http://schemas.openxmlformats.org/officeDocument/2006/relationships/hyperlink" Target="https://www.goconstruct.org/learn-about-construction/find-the-role-for-you/roles-in-construction/offsite/#slide-1" TargetMode="Externa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 Id="rId3" Type="http://schemas.openxmlformats.org/officeDocument/2006/relationships/hyperlink" Target="https://www.goconstruct.org/learn-about-construction/find-the-role-for-you/roles-in-construction/offsite/#slide-1" TargetMode="Externa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 Id="rId3" Type="http://schemas.openxmlformats.org/officeDocument/2006/relationships/hyperlink" Target="https://www.goconstruct.org/learn-about-construction/find-the-role-for-you/roles-in-construction/offsite/#slide-4" TargetMode="Externa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 Id="rId3" Type="http://schemas.openxmlformats.org/officeDocument/2006/relationships/hyperlink" Target="https://www.goconstruct.org/learn-about-construction/find-the-role-for-you/roles-in-construction/offsite/#slide-4" TargetMode="Externa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1.xml"/><Relationship Id="rId3" Type="http://schemas.openxmlformats.org/officeDocument/2006/relationships/hyperlink" Target="https://www.goconstruct.org/learn-about-construction/find-the-role-for-you/roles-in-construction/offsite/#slide-4" TargetMode="Externa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 Id="rId3" Type="http://schemas.openxmlformats.org/officeDocument/2006/relationships/hyperlink" Target="https://www.goconstruct.org/learn-about-construction/find-the-role-for-you/roles-in-construction/offsite/#slide-3" TargetMode="Externa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 Id="rId3" Type="http://schemas.openxmlformats.org/officeDocument/2006/relationships/hyperlink" Target="https://www.goconstruct.org/learn-about-construction/find-the-role-for-you/roles-in-construction/offsite/#slide-3" TargetMode="Externa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 Id="rId3" Type="http://schemas.openxmlformats.org/officeDocument/2006/relationships/hyperlink" Target="https://www.goconstruct.org/learn-about-construction/find-the-role-for-you/roles-in-construction/offsite/#slide-3" TargetMode="External"/><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0.xml"/><Relationship Id="rId3" Type="http://schemas.openxmlformats.org/officeDocument/2006/relationships/hyperlink" Target="https://www.goconstruct.org/learn-about-construction/find-the-role-for-you/roles-in-construction/offsite/#slide-5" TargetMode="Externa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hyperlink" Target="https://www.youtube.com/watch?v=aPl867aHOZA" TargetMode="External"/><Relationship Id="rId4" Type="http://schemas.openxmlformats.org/officeDocument/2006/relationships/image" Target="../media/image4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 Id="rId3" Type="http://schemas.openxmlformats.org/officeDocument/2006/relationships/image" Target="../media/image47.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 Id="rId3" Type="http://schemas.openxmlformats.org/officeDocument/2006/relationships/image" Target="../media/image4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 Id="rId3" Type="http://schemas.openxmlformats.org/officeDocument/2006/relationships/hyperlink" Target="https://www.youtube.com/watch?v=aPl867aHOZA"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hyperlink" Target="https://creativecommons.org/licenses/by-nc-sa/4.0/" TargetMode="Externa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p:nvPr/>
        </p:nvSpPr>
        <p:spPr>
          <a:xfrm>
            <a:off x="276226" y="1970485"/>
            <a:ext cx="9001125" cy="2923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929B3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rgbClr val="929B3F"/>
              </a:solidFill>
              <a:latin typeface="Arial"/>
              <a:ea typeface="Arial"/>
              <a:cs typeface="Arial"/>
              <a:sym typeface="Arial"/>
            </a:endParaRPr>
          </a:p>
        </p:txBody>
      </p:sp>
      <p:sp>
        <p:nvSpPr>
          <p:cNvPr id="110" name="Google Shape;110;p26"/>
          <p:cNvSpPr txBox="1"/>
          <p:nvPr>
            <p:ph type="title"/>
          </p:nvPr>
        </p:nvSpPr>
        <p:spPr>
          <a:xfrm>
            <a:off x="323528" y="2715766"/>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595959"/>
              </a:buClr>
              <a:buSzPts val="3200"/>
              <a:buFont typeface="Arial"/>
              <a:buNone/>
            </a:pPr>
            <a:r>
              <a:rPr lang="en-GB"/>
              <a:t>Meta skills: Team working</a:t>
            </a:r>
            <a:endParaRPr/>
          </a:p>
        </p:txBody>
      </p:sp>
      <p:sp>
        <p:nvSpPr>
          <p:cNvPr id="111" name="Google Shape;111;p26"/>
          <p:cNvSpPr txBox="1"/>
          <p:nvPr/>
        </p:nvSpPr>
        <p:spPr>
          <a:xfrm>
            <a:off x="323528" y="3335362"/>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800"/>
              <a:buFont typeface="Arial"/>
              <a:buNone/>
            </a:pPr>
            <a:r>
              <a:rPr b="0" i="0" lang="en-GB" sz="1800" u="none" cap="none" strike="noStrike">
                <a:solidFill>
                  <a:srgbClr val="595959"/>
                </a:solidFill>
                <a:latin typeface="Arial"/>
                <a:ea typeface="Arial"/>
                <a:cs typeface="Arial"/>
                <a:sym typeface="Arial"/>
              </a:rPr>
              <a:t>Slides by Dave Jarrold and Dr Mila Duncheva, Edinburgh Napier University</a:t>
            </a:r>
            <a:endParaRPr b="0" i="0" sz="1800" u="none" cap="none" strike="noStrike">
              <a:solidFill>
                <a:srgbClr val="595959"/>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5"/>
          <p:cNvSpPr txBox="1"/>
          <p:nvPr>
            <p:ph type="title"/>
          </p:nvPr>
        </p:nvSpPr>
        <p:spPr>
          <a:xfrm>
            <a:off x="823428" y="544468"/>
            <a:ext cx="72129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Challenges</a:t>
            </a:r>
            <a:endParaRPr b="1" sz="3600">
              <a:solidFill>
                <a:srgbClr val="00BFF4"/>
              </a:solidFill>
              <a:latin typeface="Arial"/>
              <a:ea typeface="Arial"/>
              <a:cs typeface="Arial"/>
              <a:sym typeface="Arial"/>
            </a:endParaRPr>
          </a:p>
        </p:txBody>
      </p:sp>
      <p:sp>
        <p:nvSpPr>
          <p:cNvPr id="168" name="Google Shape;168;p35"/>
          <p:cNvSpPr txBox="1"/>
          <p:nvPr>
            <p:ph idx="1" type="body"/>
          </p:nvPr>
        </p:nvSpPr>
        <p:spPr>
          <a:xfrm>
            <a:off x="900119" y="1501382"/>
            <a:ext cx="7212900" cy="3105900"/>
          </a:xfrm>
          <a:prstGeom prst="rect">
            <a:avLst/>
          </a:prstGeom>
          <a:noFill/>
          <a:ln>
            <a:noFill/>
          </a:ln>
        </p:spPr>
        <p:txBody>
          <a:bodyPr anchorCtr="0" anchor="t" bIns="45700" lIns="91425" spcFirstLastPara="1" rIns="91425" wrap="square" tIns="45700">
            <a:noAutofit/>
          </a:bodyPr>
          <a:lstStyle/>
          <a:p>
            <a:pPr indent="-304800" lvl="0" marL="342900" rtl="0" algn="l">
              <a:lnSpc>
                <a:spcPct val="90000"/>
              </a:lnSpc>
              <a:spcBef>
                <a:spcPts val="0"/>
              </a:spcBef>
              <a:spcAft>
                <a:spcPts val="0"/>
              </a:spcAft>
              <a:buClr>
                <a:schemeClr val="dk1"/>
              </a:buClr>
              <a:buSzPts val="2400"/>
              <a:buChar char="•"/>
            </a:pPr>
            <a:r>
              <a:rPr lang="en-GB" sz="2400">
                <a:latin typeface="Arial"/>
                <a:ea typeface="Arial"/>
                <a:cs typeface="Arial"/>
                <a:sym typeface="Arial"/>
              </a:rPr>
              <a:t>What are the challenges you face </a:t>
            </a:r>
            <a:endParaRPr sz="2400">
              <a:latin typeface="Arial"/>
              <a:ea typeface="Arial"/>
              <a:cs typeface="Arial"/>
              <a:sym typeface="Arial"/>
            </a:endParaRPr>
          </a:p>
          <a:p>
            <a:pPr indent="0" lvl="0" marL="0" rtl="0" algn="l">
              <a:lnSpc>
                <a:spcPct val="90000"/>
              </a:lnSpc>
              <a:spcBef>
                <a:spcPts val="600"/>
              </a:spcBef>
              <a:spcAft>
                <a:spcPts val="0"/>
              </a:spcAft>
              <a:buClr>
                <a:schemeClr val="dk1"/>
              </a:buClr>
              <a:buSzPts val="3000"/>
              <a:buNone/>
            </a:pPr>
            <a:r>
              <a:rPr lang="en-GB" sz="2400">
                <a:latin typeface="Arial"/>
                <a:ea typeface="Arial"/>
                <a:cs typeface="Arial"/>
                <a:sym typeface="Arial"/>
              </a:rPr>
              <a:t>    in your work </a:t>
            </a:r>
            <a:r>
              <a:rPr lang="en-GB" sz="2400">
                <a:solidFill>
                  <a:srgbClr val="000000"/>
                </a:solidFill>
                <a:latin typeface="Arial"/>
                <a:ea typeface="Arial"/>
                <a:cs typeface="Arial"/>
                <a:sym typeface="Arial"/>
              </a:rPr>
              <a:t>at school / college/ university /             </a:t>
            </a:r>
            <a:endParaRPr sz="2400">
              <a:solidFill>
                <a:srgbClr val="000000"/>
              </a:solidFill>
              <a:latin typeface="Arial"/>
              <a:ea typeface="Arial"/>
              <a:cs typeface="Arial"/>
              <a:sym typeface="Arial"/>
            </a:endParaRPr>
          </a:p>
          <a:p>
            <a:pPr indent="0" lvl="0" marL="0" rtl="0" algn="l">
              <a:lnSpc>
                <a:spcPct val="90000"/>
              </a:lnSpc>
              <a:spcBef>
                <a:spcPts val="600"/>
              </a:spcBef>
              <a:spcAft>
                <a:spcPts val="0"/>
              </a:spcAft>
              <a:buClr>
                <a:schemeClr val="dk1"/>
              </a:buClr>
              <a:buSzPts val="3000"/>
              <a:buNone/>
            </a:pPr>
            <a:r>
              <a:rPr lang="en-GB" sz="2400">
                <a:solidFill>
                  <a:srgbClr val="000000"/>
                </a:solidFill>
                <a:latin typeface="Arial"/>
                <a:ea typeface="Arial"/>
                <a:cs typeface="Arial"/>
                <a:sym typeface="Arial"/>
              </a:rPr>
              <a:t>    company?</a:t>
            </a:r>
            <a:endParaRPr sz="2400">
              <a:solidFill>
                <a:srgbClr val="000000"/>
              </a:solidFill>
              <a:latin typeface="Arial"/>
              <a:ea typeface="Arial"/>
              <a:cs typeface="Arial"/>
              <a:sym typeface="Arial"/>
            </a:endParaRPr>
          </a:p>
          <a:p>
            <a:pPr indent="-152400" lvl="0" marL="342900" rtl="0" algn="l">
              <a:lnSpc>
                <a:spcPct val="90000"/>
              </a:lnSpc>
              <a:spcBef>
                <a:spcPts val="600"/>
              </a:spcBef>
              <a:spcAft>
                <a:spcPts val="0"/>
              </a:spcAft>
              <a:buClr>
                <a:schemeClr val="dk1"/>
              </a:buClr>
              <a:buSzPts val="3000"/>
              <a:buNone/>
            </a:pPr>
            <a:r>
              <a:t/>
            </a:r>
            <a:endParaRPr sz="2400">
              <a:latin typeface="Arial"/>
              <a:ea typeface="Arial"/>
              <a:cs typeface="Arial"/>
              <a:sym typeface="Arial"/>
            </a:endParaRPr>
          </a:p>
          <a:p>
            <a:pPr indent="-304800" lvl="0" marL="342900" rtl="0" algn="l">
              <a:lnSpc>
                <a:spcPct val="90000"/>
              </a:lnSpc>
              <a:spcBef>
                <a:spcPts val="600"/>
              </a:spcBef>
              <a:spcAft>
                <a:spcPts val="0"/>
              </a:spcAft>
              <a:buClr>
                <a:schemeClr val="dk1"/>
              </a:buClr>
              <a:buSzPts val="2400"/>
              <a:buChar char="•"/>
            </a:pPr>
            <a:r>
              <a:rPr lang="en-GB" sz="2400">
                <a:latin typeface="Arial"/>
                <a:ea typeface="Arial"/>
                <a:cs typeface="Arial"/>
                <a:sym typeface="Arial"/>
              </a:rPr>
              <a:t>What will the challenges be </a:t>
            </a:r>
            <a:endParaRPr sz="2400">
              <a:latin typeface="Arial"/>
              <a:ea typeface="Arial"/>
              <a:cs typeface="Arial"/>
              <a:sym typeface="Arial"/>
            </a:endParaRPr>
          </a:p>
          <a:p>
            <a:pPr indent="0" lvl="0" marL="0" rtl="0" algn="l">
              <a:lnSpc>
                <a:spcPct val="90000"/>
              </a:lnSpc>
              <a:spcBef>
                <a:spcPts val="600"/>
              </a:spcBef>
              <a:spcAft>
                <a:spcPts val="0"/>
              </a:spcAft>
              <a:buClr>
                <a:schemeClr val="dk1"/>
              </a:buClr>
              <a:buSzPts val="3000"/>
              <a:buNone/>
            </a:pPr>
            <a:r>
              <a:rPr lang="en-GB" sz="2400">
                <a:latin typeface="Arial"/>
                <a:ea typeface="Arial"/>
                <a:cs typeface="Arial"/>
                <a:sym typeface="Arial"/>
              </a:rPr>
              <a:t>    in the future in this context?</a:t>
            </a:r>
            <a:endParaRPr sz="24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6"/>
          <p:cNvPicPr preferRelativeResize="0"/>
          <p:nvPr/>
        </p:nvPicPr>
        <p:blipFill rotWithShape="1">
          <a:blip r:embed="rId3">
            <a:alphaModFix/>
          </a:blip>
          <a:srcRect b="0" l="0" r="0" t="0"/>
          <a:stretch/>
        </p:blipFill>
        <p:spPr>
          <a:xfrm>
            <a:off x="1215011" y="645238"/>
            <a:ext cx="6243209" cy="4680545"/>
          </a:xfrm>
          <a:prstGeom prst="rect">
            <a:avLst/>
          </a:prstGeom>
          <a:noFill/>
          <a:ln>
            <a:noFill/>
          </a:ln>
        </p:spPr>
      </p:pic>
      <p:sp>
        <p:nvSpPr>
          <p:cNvPr id="175" name="Google Shape;175;p36"/>
          <p:cNvSpPr/>
          <p:nvPr/>
        </p:nvSpPr>
        <p:spPr>
          <a:xfrm>
            <a:off x="2698659" y="1395563"/>
            <a:ext cx="1518186" cy="1844737"/>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0350"/>
              <a:buFont typeface="Arial"/>
              <a:buNone/>
            </a:pPr>
            <a:r>
              <a:rPr b="1" i="0" lang="en-GB" sz="10350" u="none" cap="none" strike="noStrike">
                <a:solidFill>
                  <a:srgbClr val="FFFFFF"/>
                </a:solidFill>
                <a:latin typeface="Arial"/>
                <a:ea typeface="Arial"/>
                <a:cs typeface="Arial"/>
                <a:sym typeface="Arial"/>
              </a:rPr>
              <a:t>D</a:t>
            </a:r>
            <a:endParaRPr b="0" i="0" sz="1035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
        <p:nvSpPr>
          <p:cNvPr id="176" name="Google Shape;176;p36"/>
          <p:cNvSpPr/>
          <p:nvPr/>
        </p:nvSpPr>
        <p:spPr>
          <a:xfrm>
            <a:off x="4686515" y="1395563"/>
            <a:ext cx="784652" cy="1660071"/>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0350"/>
              <a:buFont typeface="Arial"/>
              <a:buNone/>
            </a:pPr>
            <a:r>
              <a:rPr b="1" i="0" lang="en-GB" sz="10350" u="none" cap="none" strike="noStrike">
                <a:solidFill>
                  <a:srgbClr val="FFFFFF"/>
                </a:solidFill>
                <a:latin typeface="Arial"/>
                <a:ea typeface="Arial"/>
                <a:cs typeface="Arial"/>
                <a:sym typeface="Arial"/>
              </a:rPr>
              <a:t>i</a:t>
            </a:r>
            <a:endParaRPr b="1" i="0" sz="10350" u="none" cap="none" strike="noStrike">
              <a:solidFill>
                <a:srgbClr val="FFFFFF"/>
              </a:solidFill>
              <a:latin typeface="Arial"/>
              <a:ea typeface="Arial"/>
              <a:cs typeface="Arial"/>
              <a:sym typeface="Arial"/>
            </a:endParaRPr>
          </a:p>
        </p:txBody>
      </p:sp>
      <p:sp>
        <p:nvSpPr>
          <p:cNvPr id="177" name="Google Shape;177;p36"/>
          <p:cNvSpPr/>
          <p:nvPr/>
        </p:nvSpPr>
        <p:spPr>
          <a:xfrm>
            <a:off x="2565399" y="2876406"/>
            <a:ext cx="1651447" cy="1890903"/>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0350"/>
              <a:buFont typeface="Arial"/>
              <a:buNone/>
            </a:pPr>
            <a:r>
              <a:rPr b="1" i="0" lang="en-GB" sz="10350" u="none" cap="none" strike="noStrike">
                <a:solidFill>
                  <a:srgbClr val="FFFFFF"/>
                </a:solidFill>
                <a:latin typeface="Arial"/>
                <a:ea typeface="Arial"/>
                <a:cs typeface="Arial"/>
                <a:sym typeface="Arial"/>
              </a:rPr>
              <a:t>C</a:t>
            </a:r>
            <a:endParaRPr b="1" i="0" sz="12450" u="none" cap="none" strike="noStrike">
              <a:solidFill>
                <a:srgbClr val="FFFFFF"/>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78" name="Google Shape;178;p36"/>
          <p:cNvSpPr/>
          <p:nvPr/>
        </p:nvSpPr>
        <p:spPr>
          <a:xfrm>
            <a:off x="4503183" y="2864984"/>
            <a:ext cx="1816319" cy="2214069"/>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0350"/>
              <a:buFont typeface="Arial"/>
              <a:buNone/>
            </a:pPr>
            <a:r>
              <a:rPr b="1" i="0" lang="en-GB" sz="10350" u="none" cap="none" strike="noStrike">
                <a:solidFill>
                  <a:srgbClr val="FFFFFF"/>
                </a:solidFill>
                <a:latin typeface="Arial"/>
                <a:ea typeface="Arial"/>
                <a:cs typeface="Arial"/>
                <a:sym typeface="Arial"/>
              </a:rPr>
              <a:t>S</a:t>
            </a:r>
            <a:endParaRPr b="1" i="0" sz="1035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
        <p:nvSpPr>
          <p:cNvPr id="179" name="Google Shape;179;p36"/>
          <p:cNvSpPr txBox="1"/>
          <p:nvPr/>
        </p:nvSpPr>
        <p:spPr>
          <a:xfrm>
            <a:off x="784454" y="440399"/>
            <a:ext cx="5346600" cy="12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What is DiSC?</a:t>
            </a:r>
            <a:endParaRPr b="0" i="0" sz="3600" u="none" cap="none" strike="noStrike">
              <a:solidFill>
                <a:srgbClr val="00BFF4"/>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7"/>
          <p:cNvSpPr txBox="1"/>
          <p:nvPr>
            <p:ph type="title"/>
          </p:nvPr>
        </p:nvSpPr>
        <p:spPr>
          <a:xfrm>
            <a:off x="796422" y="413117"/>
            <a:ext cx="62175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What is DiSC?</a:t>
            </a:r>
            <a:endParaRPr b="1" sz="3600">
              <a:solidFill>
                <a:srgbClr val="00BFF4"/>
              </a:solidFill>
            </a:endParaRPr>
          </a:p>
        </p:txBody>
      </p:sp>
      <p:sp>
        <p:nvSpPr>
          <p:cNvPr id="186" name="Google Shape;186;p37"/>
          <p:cNvSpPr txBox="1"/>
          <p:nvPr>
            <p:ph idx="1" type="body"/>
          </p:nvPr>
        </p:nvSpPr>
        <p:spPr>
          <a:xfrm>
            <a:off x="796433" y="1275606"/>
            <a:ext cx="7992900" cy="33843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dk1"/>
              </a:buClr>
              <a:buSzPts val="2000"/>
              <a:buChar char="•"/>
            </a:pPr>
            <a:r>
              <a:rPr lang="en-GB" sz="2000">
                <a:latin typeface="Arial"/>
                <a:ea typeface="Arial"/>
                <a:cs typeface="Arial"/>
                <a:sym typeface="Arial"/>
              </a:rPr>
              <a:t>Originates from work by Marston (1928) and Clarke (1940)</a:t>
            </a:r>
            <a:br>
              <a:rPr lang="en-GB" sz="2000">
                <a:latin typeface="Arial"/>
                <a:ea typeface="Arial"/>
                <a:cs typeface="Arial"/>
                <a:sym typeface="Arial"/>
              </a:rPr>
            </a:br>
            <a:endParaRPr sz="2000">
              <a:latin typeface="Arial"/>
              <a:ea typeface="Arial"/>
              <a:cs typeface="Arial"/>
              <a:sym typeface="Arial"/>
            </a:endParaRPr>
          </a:p>
          <a:p>
            <a:pPr indent="-342900" lvl="0" marL="342900" rtl="0" algn="l">
              <a:lnSpc>
                <a:spcPct val="120000"/>
              </a:lnSpc>
              <a:spcBef>
                <a:spcPts val="400"/>
              </a:spcBef>
              <a:spcAft>
                <a:spcPts val="0"/>
              </a:spcAft>
              <a:buClr>
                <a:schemeClr val="dk1"/>
              </a:buClr>
              <a:buSzPts val="2000"/>
              <a:buChar char="•"/>
            </a:pPr>
            <a:r>
              <a:rPr lang="en-GB" sz="2000">
                <a:latin typeface="Arial"/>
                <a:ea typeface="Arial"/>
                <a:cs typeface="Arial"/>
                <a:sym typeface="Arial"/>
              </a:rPr>
              <a:t>DiSC model represents observable behaviours categorized according to dimensions of:</a:t>
            </a:r>
            <a:br>
              <a:rPr lang="en-GB" sz="2000">
                <a:latin typeface="Arial"/>
                <a:ea typeface="Arial"/>
                <a:cs typeface="Arial"/>
                <a:sym typeface="Arial"/>
              </a:rPr>
            </a:br>
            <a:r>
              <a:rPr b="1" lang="en-GB" sz="2000">
                <a:solidFill>
                  <a:srgbClr val="F93413"/>
                </a:solidFill>
                <a:latin typeface="Arial"/>
                <a:ea typeface="Arial"/>
                <a:cs typeface="Arial"/>
                <a:sym typeface="Arial"/>
              </a:rPr>
              <a:t>D</a:t>
            </a:r>
            <a:r>
              <a:rPr lang="en-GB" sz="2000">
                <a:solidFill>
                  <a:srgbClr val="F93413"/>
                </a:solidFill>
                <a:latin typeface="Arial"/>
                <a:ea typeface="Arial"/>
                <a:cs typeface="Arial"/>
                <a:sym typeface="Arial"/>
              </a:rPr>
              <a:t>ominance;</a:t>
            </a:r>
            <a:r>
              <a:rPr lang="en-GB" sz="2000">
                <a:latin typeface="Arial"/>
                <a:ea typeface="Arial"/>
                <a:cs typeface="Arial"/>
                <a:sym typeface="Arial"/>
              </a:rPr>
              <a:t> </a:t>
            </a:r>
            <a:r>
              <a:rPr b="1" lang="en-GB" sz="2000">
                <a:solidFill>
                  <a:srgbClr val="FB9205"/>
                </a:solidFill>
                <a:latin typeface="Arial"/>
                <a:ea typeface="Arial"/>
                <a:cs typeface="Arial"/>
                <a:sym typeface="Arial"/>
              </a:rPr>
              <a:t>I</a:t>
            </a:r>
            <a:r>
              <a:rPr lang="en-GB" sz="2000">
                <a:solidFill>
                  <a:srgbClr val="FB9205"/>
                </a:solidFill>
                <a:latin typeface="Arial"/>
                <a:ea typeface="Arial"/>
                <a:cs typeface="Arial"/>
                <a:sym typeface="Arial"/>
              </a:rPr>
              <a:t>nfluencing;</a:t>
            </a:r>
            <a:r>
              <a:rPr lang="en-GB" sz="2000">
                <a:latin typeface="Arial"/>
                <a:ea typeface="Arial"/>
                <a:cs typeface="Arial"/>
                <a:sym typeface="Arial"/>
              </a:rPr>
              <a:t> </a:t>
            </a:r>
            <a:r>
              <a:rPr b="1" lang="en-GB" sz="2000">
                <a:solidFill>
                  <a:srgbClr val="008000"/>
                </a:solidFill>
                <a:latin typeface="Arial"/>
                <a:ea typeface="Arial"/>
                <a:cs typeface="Arial"/>
                <a:sym typeface="Arial"/>
              </a:rPr>
              <a:t>S</a:t>
            </a:r>
            <a:r>
              <a:rPr lang="en-GB" sz="2000">
                <a:solidFill>
                  <a:srgbClr val="008000"/>
                </a:solidFill>
                <a:latin typeface="Arial"/>
                <a:ea typeface="Arial"/>
                <a:cs typeface="Arial"/>
                <a:sym typeface="Arial"/>
              </a:rPr>
              <a:t>teadiness;</a:t>
            </a:r>
            <a:r>
              <a:rPr lang="en-GB" sz="2000">
                <a:latin typeface="Arial"/>
                <a:ea typeface="Arial"/>
                <a:cs typeface="Arial"/>
                <a:sym typeface="Arial"/>
              </a:rPr>
              <a:t> </a:t>
            </a:r>
            <a:r>
              <a:rPr b="1" lang="en-GB" sz="2000">
                <a:solidFill>
                  <a:srgbClr val="0070C0"/>
                </a:solidFill>
                <a:latin typeface="Arial"/>
                <a:ea typeface="Arial"/>
                <a:cs typeface="Arial"/>
                <a:sym typeface="Arial"/>
              </a:rPr>
              <a:t>Compliance</a:t>
            </a:r>
            <a:br>
              <a:rPr lang="en-GB" sz="2000">
                <a:solidFill>
                  <a:schemeClr val="accent2"/>
                </a:solidFill>
                <a:latin typeface="Arial"/>
                <a:ea typeface="Arial"/>
                <a:cs typeface="Arial"/>
                <a:sym typeface="Arial"/>
              </a:rPr>
            </a:br>
            <a:endParaRPr sz="2000">
              <a:latin typeface="Arial"/>
              <a:ea typeface="Arial"/>
              <a:cs typeface="Arial"/>
              <a:sym typeface="Arial"/>
            </a:endParaRPr>
          </a:p>
          <a:p>
            <a:pPr indent="-342900" lvl="0" marL="342900" rtl="0" algn="l">
              <a:lnSpc>
                <a:spcPct val="120000"/>
              </a:lnSpc>
              <a:spcBef>
                <a:spcPts val="400"/>
              </a:spcBef>
              <a:spcAft>
                <a:spcPts val="0"/>
              </a:spcAft>
              <a:buClr>
                <a:schemeClr val="dk1"/>
              </a:buClr>
              <a:buSzPts val="2000"/>
              <a:buChar char="•"/>
            </a:pPr>
            <a:r>
              <a:rPr lang="en-GB" sz="2000">
                <a:latin typeface="Arial"/>
                <a:ea typeface="Arial"/>
                <a:cs typeface="Arial"/>
                <a:sym typeface="Arial"/>
              </a:rPr>
              <a:t>Used widely in:</a:t>
            </a:r>
            <a:br>
              <a:rPr lang="en-GB" sz="2000">
                <a:latin typeface="Arial"/>
                <a:ea typeface="Arial"/>
                <a:cs typeface="Arial"/>
                <a:sym typeface="Arial"/>
              </a:rPr>
            </a:br>
            <a:r>
              <a:rPr lang="en-GB" sz="2000">
                <a:latin typeface="Arial"/>
                <a:ea typeface="Arial"/>
                <a:cs typeface="Arial"/>
                <a:sym typeface="Arial"/>
              </a:rPr>
              <a:t>recruitment &amp; selection; teambuilding; professional development; couple counselling; psychology</a:t>
            </a:r>
            <a:br>
              <a:rPr lang="en-GB" sz="1100">
                <a:latin typeface="Arial"/>
                <a:ea typeface="Arial"/>
                <a:cs typeface="Arial"/>
                <a:sym typeface="Arial"/>
              </a:rPr>
            </a:br>
            <a:endParaRPr sz="11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8"/>
          <p:cNvSpPr txBox="1"/>
          <p:nvPr>
            <p:ph type="title"/>
          </p:nvPr>
        </p:nvSpPr>
        <p:spPr>
          <a:xfrm>
            <a:off x="806982" y="555526"/>
            <a:ext cx="7213023" cy="4154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55"/>
              <a:buFont typeface="Arial"/>
              <a:buNone/>
            </a:pPr>
            <a:r>
              <a:rPr b="1" lang="en-GB" sz="3600">
                <a:solidFill>
                  <a:srgbClr val="00BFF4"/>
                </a:solidFill>
                <a:latin typeface="Arial"/>
                <a:ea typeface="Arial"/>
                <a:cs typeface="Arial"/>
                <a:sym typeface="Arial"/>
              </a:rPr>
              <a:t>What does it show…</a:t>
            </a:r>
            <a:endParaRPr b="1" sz="3600">
              <a:solidFill>
                <a:srgbClr val="00BFF4"/>
              </a:solidFill>
            </a:endParaRPr>
          </a:p>
        </p:txBody>
      </p:sp>
      <p:sp>
        <p:nvSpPr>
          <p:cNvPr id="193" name="Google Shape;193;p38"/>
          <p:cNvSpPr txBox="1"/>
          <p:nvPr/>
        </p:nvSpPr>
        <p:spPr>
          <a:xfrm>
            <a:off x="1619880" y="1623125"/>
            <a:ext cx="5587200" cy="3429600"/>
          </a:xfrm>
          <a:prstGeom prst="rect">
            <a:avLst/>
          </a:prstGeom>
          <a:noFill/>
          <a:ln>
            <a:noFill/>
          </a:ln>
        </p:spPr>
        <p:txBody>
          <a:bodyPr anchorCtr="0" anchor="t" bIns="34275" lIns="68575" spcFirstLastPara="1" rIns="68575" wrap="square" tIns="34275">
            <a:noAutofit/>
          </a:bodyPr>
          <a:lstStyle/>
          <a:p>
            <a:pPr indent="-190500" lvl="0" marL="228600" marR="0" rtl="0" algn="l">
              <a:lnSpc>
                <a:spcPct val="90000"/>
              </a:lnSpc>
              <a:spcBef>
                <a:spcPts val="0"/>
              </a:spcBef>
              <a:spcAft>
                <a:spcPts val="0"/>
              </a:spcAft>
              <a:buClr>
                <a:srgbClr val="00B050"/>
              </a:buClr>
              <a:buSzPts val="3000"/>
              <a:buFont typeface="Noto Sans Symbols"/>
              <a:buChar char="✔"/>
            </a:pPr>
            <a:r>
              <a:rPr b="0" i="0" lang="en-GB" sz="3000" u="none" cap="none" strike="noStrike">
                <a:solidFill>
                  <a:schemeClr val="dk1"/>
                </a:solidFill>
                <a:latin typeface="Calibri"/>
                <a:ea typeface="Calibri"/>
                <a:cs typeface="Calibri"/>
                <a:sym typeface="Calibri"/>
              </a:rPr>
              <a:t> </a:t>
            </a:r>
            <a:r>
              <a:rPr b="0" i="0" lang="en-GB" sz="3000" u="none" cap="none" strike="noStrike">
                <a:solidFill>
                  <a:schemeClr val="dk1"/>
                </a:solidFill>
                <a:latin typeface="Arial"/>
                <a:ea typeface="Arial"/>
                <a:cs typeface="Arial"/>
                <a:sym typeface="Arial"/>
              </a:rPr>
              <a:t>Behaviour</a:t>
            </a:r>
            <a:endParaRPr b="0" i="0" sz="3000" u="none" cap="none" strike="noStrike">
              <a:solidFill>
                <a:srgbClr val="000000"/>
              </a:solidFill>
              <a:latin typeface="Arial"/>
              <a:ea typeface="Arial"/>
              <a:cs typeface="Arial"/>
              <a:sym typeface="Arial"/>
            </a:endParaRPr>
          </a:p>
          <a:p>
            <a:pPr indent="-190500" lvl="0" marL="228600" marR="0" rtl="0" algn="l">
              <a:lnSpc>
                <a:spcPct val="90000"/>
              </a:lnSpc>
              <a:spcBef>
                <a:spcPts val="1000"/>
              </a:spcBef>
              <a:spcAft>
                <a:spcPts val="0"/>
              </a:spcAft>
              <a:buClr>
                <a:srgbClr val="F93413"/>
              </a:buClr>
              <a:buSzPts val="3000"/>
              <a:buFont typeface="Arial"/>
              <a:buChar char="×"/>
            </a:pPr>
            <a:r>
              <a:rPr b="0" i="0" lang="en-GB" sz="3000" u="none" cap="none" strike="noStrike">
                <a:solidFill>
                  <a:schemeClr val="dk1"/>
                </a:solidFill>
                <a:latin typeface="Arial"/>
                <a:ea typeface="Arial"/>
                <a:cs typeface="Arial"/>
                <a:sym typeface="Arial"/>
              </a:rPr>
              <a:t>  	Personality</a:t>
            </a:r>
            <a:endParaRPr b="0" i="0" sz="3000" u="none" cap="none" strike="noStrike">
              <a:solidFill>
                <a:srgbClr val="000000"/>
              </a:solidFill>
              <a:latin typeface="Arial"/>
              <a:ea typeface="Arial"/>
              <a:cs typeface="Arial"/>
              <a:sym typeface="Arial"/>
            </a:endParaRPr>
          </a:p>
          <a:p>
            <a:pPr indent="-190500" lvl="0" marL="228600" marR="0" rtl="0" algn="l">
              <a:lnSpc>
                <a:spcPct val="90000"/>
              </a:lnSpc>
              <a:spcBef>
                <a:spcPts val="1000"/>
              </a:spcBef>
              <a:spcAft>
                <a:spcPts val="0"/>
              </a:spcAft>
              <a:buClr>
                <a:srgbClr val="F93413"/>
              </a:buClr>
              <a:buSzPts val="3000"/>
              <a:buFont typeface="Arial"/>
              <a:buChar char="×"/>
            </a:pPr>
            <a:r>
              <a:rPr b="0" i="0" lang="en-GB" sz="3000" u="none" cap="none" strike="noStrike">
                <a:solidFill>
                  <a:schemeClr val="dk1"/>
                </a:solidFill>
                <a:latin typeface="Arial"/>
                <a:ea typeface="Arial"/>
                <a:cs typeface="Arial"/>
                <a:sym typeface="Arial"/>
              </a:rPr>
              <a:t>  	Skills</a:t>
            </a:r>
            <a:endParaRPr b="0" i="0" sz="3000" u="none" cap="none" strike="noStrike">
              <a:solidFill>
                <a:srgbClr val="000000"/>
              </a:solidFill>
              <a:latin typeface="Arial"/>
              <a:ea typeface="Arial"/>
              <a:cs typeface="Arial"/>
              <a:sym typeface="Arial"/>
            </a:endParaRPr>
          </a:p>
          <a:p>
            <a:pPr indent="-190500" lvl="0" marL="228600" marR="0" rtl="0" algn="l">
              <a:lnSpc>
                <a:spcPct val="90000"/>
              </a:lnSpc>
              <a:spcBef>
                <a:spcPts val="1000"/>
              </a:spcBef>
              <a:spcAft>
                <a:spcPts val="0"/>
              </a:spcAft>
              <a:buClr>
                <a:srgbClr val="F93413"/>
              </a:buClr>
              <a:buSzPts val="3000"/>
              <a:buFont typeface="Arial"/>
              <a:buChar char="×"/>
            </a:pPr>
            <a:r>
              <a:rPr b="0" i="0" lang="en-GB" sz="3000" u="none" cap="none" strike="noStrike">
                <a:solidFill>
                  <a:schemeClr val="dk1"/>
                </a:solidFill>
                <a:latin typeface="Arial"/>
                <a:ea typeface="Arial"/>
                <a:cs typeface="Arial"/>
                <a:sym typeface="Arial"/>
              </a:rPr>
              <a:t>  	Values &amp; Beliefs</a:t>
            </a:r>
            <a:endParaRPr b="0" i="0" sz="3000" u="none" cap="none" strike="noStrike">
              <a:solidFill>
                <a:srgbClr val="000000"/>
              </a:solidFill>
              <a:latin typeface="Arial"/>
              <a:ea typeface="Arial"/>
              <a:cs typeface="Arial"/>
              <a:sym typeface="Arial"/>
            </a:endParaRPr>
          </a:p>
          <a:p>
            <a:pPr indent="-190500" lvl="0" marL="228600" marR="0" rtl="0" algn="l">
              <a:lnSpc>
                <a:spcPct val="90000"/>
              </a:lnSpc>
              <a:spcBef>
                <a:spcPts val="1000"/>
              </a:spcBef>
              <a:spcAft>
                <a:spcPts val="0"/>
              </a:spcAft>
              <a:buClr>
                <a:srgbClr val="F93413"/>
              </a:buClr>
              <a:buSzPts val="3000"/>
              <a:buFont typeface="Arial"/>
              <a:buChar char="×"/>
            </a:pPr>
            <a:r>
              <a:rPr b="0" i="0" lang="en-GB" sz="3000" u="none" cap="none" strike="noStrike">
                <a:solidFill>
                  <a:schemeClr val="dk1"/>
                </a:solidFill>
                <a:latin typeface="Arial"/>
                <a:ea typeface="Arial"/>
                <a:cs typeface="Arial"/>
                <a:sym typeface="Arial"/>
              </a:rPr>
              <a:t>  	Intelligence </a:t>
            </a:r>
            <a:endParaRPr b="0" i="0" sz="30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nvSpPr>
        <p:spPr>
          <a:xfrm>
            <a:off x="961325" y="440627"/>
            <a:ext cx="5158500" cy="8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DISC Avatars</a:t>
            </a:r>
            <a:endParaRPr b="1" i="0" sz="3600" u="none" cap="none" strike="noStrike">
              <a:solidFill>
                <a:srgbClr val="00BFF4"/>
              </a:solidFill>
              <a:latin typeface="Arial"/>
              <a:ea typeface="Arial"/>
              <a:cs typeface="Arial"/>
              <a:sym typeface="Arial"/>
            </a:endParaRPr>
          </a:p>
        </p:txBody>
      </p:sp>
      <p:pic>
        <p:nvPicPr>
          <p:cNvPr id="200" name="Google Shape;200;p39"/>
          <p:cNvPicPr preferRelativeResize="0"/>
          <p:nvPr/>
        </p:nvPicPr>
        <p:blipFill rotWithShape="1">
          <a:blip r:embed="rId3">
            <a:alphaModFix/>
          </a:blip>
          <a:srcRect b="0" l="0" r="0" t="0"/>
          <a:stretch/>
        </p:blipFill>
        <p:spPr>
          <a:xfrm>
            <a:off x="1709391" y="851109"/>
            <a:ext cx="5725200" cy="4292400"/>
          </a:xfrm>
          <a:prstGeom prst="rect">
            <a:avLst/>
          </a:prstGeom>
          <a:noFill/>
          <a:ln>
            <a:noFill/>
          </a:ln>
        </p:spPr>
      </p:pic>
      <p:pic>
        <p:nvPicPr>
          <p:cNvPr descr="Image result for avatar icon" id="201" name="Google Shape;201;p39"/>
          <p:cNvPicPr preferRelativeResize="0"/>
          <p:nvPr/>
        </p:nvPicPr>
        <p:blipFill rotWithShape="1">
          <a:blip r:embed="rId4">
            <a:alphaModFix/>
          </a:blip>
          <a:srcRect b="0" l="0" r="0" t="0"/>
          <a:stretch/>
        </p:blipFill>
        <p:spPr>
          <a:xfrm>
            <a:off x="3407097" y="1837062"/>
            <a:ext cx="2329896" cy="23203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787977" y="616253"/>
            <a:ext cx="7212900" cy="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500"/>
              <a:buFont typeface="Arial"/>
              <a:buNone/>
            </a:pPr>
            <a:r>
              <a:rPr b="1" lang="en-GB" sz="3600">
                <a:solidFill>
                  <a:srgbClr val="00BFF4"/>
                </a:solidFill>
                <a:latin typeface="Arial"/>
                <a:ea typeface="Arial"/>
                <a:cs typeface="Arial"/>
                <a:sym typeface="Arial"/>
              </a:rPr>
              <a:t>DISC Avatars…</a:t>
            </a:r>
            <a:endParaRPr b="1" sz="3600">
              <a:solidFill>
                <a:srgbClr val="00BFF4"/>
              </a:solidFill>
              <a:latin typeface="Arial"/>
              <a:ea typeface="Arial"/>
              <a:cs typeface="Arial"/>
              <a:sym typeface="Arial"/>
            </a:endParaRPr>
          </a:p>
        </p:txBody>
      </p:sp>
      <p:sp>
        <p:nvSpPr>
          <p:cNvPr id="208" name="Google Shape;208;p40"/>
          <p:cNvSpPr txBox="1"/>
          <p:nvPr>
            <p:ph idx="1" type="body"/>
          </p:nvPr>
        </p:nvSpPr>
        <p:spPr>
          <a:xfrm>
            <a:off x="900127" y="1669844"/>
            <a:ext cx="32124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 appears…</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Direct</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Strong willed</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Opinionated</a:t>
            </a:r>
            <a:endParaRPr/>
          </a:p>
          <a:p>
            <a:pPr indent="0" lvl="0" marL="0" rtl="0" algn="l">
              <a:lnSpc>
                <a:spcPct val="90000"/>
              </a:lnSpc>
              <a:spcBef>
                <a:spcPts val="640"/>
              </a:spcBef>
              <a:spcAft>
                <a:spcPts val="0"/>
              </a:spcAft>
              <a:buClr>
                <a:schemeClr val="dk1"/>
              </a:buClr>
              <a:buSzPts val="3200"/>
              <a:buNone/>
            </a:pPr>
            <a:r>
              <a:t/>
            </a:r>
            <a:endParaRPr>
              <a:latin typeface="Arial"/>
              <a:ea typeface="Arial"/>
              <a:cs typeface="Arial"/>
              <a:sym typeface="Arial"/>
            </a:endParaRPr>
          </a:p>
        </p:txBody>
      </p:sp>
      <p:sp>
        <p:nvSpPr>
          <p:cNvPr id="209" name="Google Shape;209;p40"/>
          <p:cNvSpPr txBox="1"/>
          <p:nvPr>
            <p:ph idx="2" type="body"/>
          </p:nvPr>
        </p:nvSpPr>
        <p:spPr>
          <a:xfrm>
            <a:off x="3754324" y="1669851"/>
            <a:ext cx="3576900" cy="347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who’s actions are…</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Direct </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Forceful</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Risk-taking</a:t>
            </a:r>
            <a:endParaRPr/>
          </a:p>
          <a:p>
            <a:pPr indent="-342900" lvl="0" marL="342900" rtl="0" algn="l">
              <a:lnSpc>
                <a:spcPct val="90000"/>
              </a:lnSpc>
              <a:spcBef>
                <a:spcPts val="480"/>
              </a:spcBef>
              <a:spcAft>
                <a:spcPts val="0"/>
              </a:spcAft>
              <a:buClr>
                <a:srgbClr val="C00000"/>
              </a:buClr>
              <a:buSzPts val="2400"/>
              <a:buChar char="•"/>
            </a:pPr>
            <a:r>
              <a:rPr b="1" lang="en-GB" sz="2400">
                <a:solidFill>
                  <a:srgbClr val="C00000"/>
                </a:solidFill>
                <a:latin typeface="Arial"/>
                <a:ea typeface="Arial"/>
                <a:cs typeface="Arial"/>
                <a:sym typeface="Arial"/>
              </a:rPr>
              <a:t>Self-confident</a:t>
            </a:r>
            <a:endParaRPr/>
          </a:p>
          <a:p>
            <a:pPr indent="0" lvl="0" marL="0" rtl="0" algn="l">
              <a:lnSpc>
                <a:spcPct val="90000"/>
              </a:lnSpc>
              <a:spcBef>
                <a:spcPts val="640"/>
              </a:spcBef>
              <a:spcAft>
                <a:spcPts val="0"/>
              </a:spcAft>
              <a:buClr>
                <a:schemeClr val="dk1"/>
              </a:buClr>
              <a:buSzPts val="3200"/>
              <a:buNone/>
            </a:pPr>
            <a:r>
              <a:t/>
            </a:r>
            <a:endParaRPr>
              <a:solidFill>
                <a:srgbClr val="0070C0"/>
              </a:solidFill>
              <a:latin typeface="Arial"/>
              <a:ea typeface="Arial"/>
              <a:cs typeface="Arial"/>
              <a:sym typeface="Arial"/>
            </a:endParaRPr>
          </a:p>
        </p:txBody>
      </p:sp>
      <p:pic>
        <p:nvPicPr>
          <p:cNvPr id="210" name="Google Shape;210;p40"/>
          <p:cNvPicPr preferRelativeResize="0"/>
          <p:nvPr/>
        </p:nvPicPr>
        <p:blipFill rotWithShape="1">
          <a:blip r:embed="rId3">
            <a:alphaModFix/>
          </a:blip>
          <a:srcRect b="0" l="0" r="0" t="0"/>
          <a:stretch/>
        </p:blipFill>
        <p:spPr>
          <a:xfrm>
            <a:off x="6609575" y="1669851"/>
            <a:ext cx="2891400" cy="2167800"/>
          </a:xfrm>
          <a:prstGeom prst="rect">
            <a:avLst/>
          </a:prstGeom>
          <a:noFill/>
          <a:ln>
            <a:noFill/>
          </a:ln>
        </p:spPr>
      </p:pic>
      <p:sp>
        <p:nvSpPr>
          <p:cNvPr id="211" name="Google Shape;211;p40"/>
          <p:cNvSpPr/>
          <p:nvPr/>
        </p:nvSpPr>
        <p:spPr>
          <a:xfrm>
            <a:off x="6982325" y="27931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0"/>
          <p:cNvSpPr/>
          <p:nvPr/>
        </p:nvSpPr>
        <p:spPr>
          <a:xfrm>
            <a:off x="8099850" y="16698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idx="1" type="body"/>
          </p:nvPr>
        </p:nvSpPr>
        <p:spPr>
          <a:xfrm>
            <a:off x="787977" y="1677182"/>
            <a:ext cx="32124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 appears…</a:t>
            </a:r>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Sociable</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Outgoing</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Lively</a:t>
            </a:r>
            <a:endParaRPr>
              <a:solidFill>
                <a:srgbClr val="F9B002"/>
              </a:solidFill>
            </a:endParaRPr>
          </a:p>
          <a:p>
            <a:pPr indent="0" lvl="0" marL="0" rtl="0" algn="l">
              <a:lnSpc>
                <a:spcPct val="90000"/>
              </a:lnSpc>
              <a:spcBef>
                <a:spcPts val="640"/>
              </a:spcBef>
              <a:spcAft>
                <a:spcPts val="0"/>
              </a:spcAft>
              <a:buClr>
                <a:schemeClr val="dk1"/>
              </a:buClr>
              <a:buSzPts val="3200"/>
              <a:buNone/>
            </a:pPr>
            <a:r>
              <a:t/>
            </a:r>
            <a:endParaRPr>
              <a:latin typeface="Arial"/>
              <a:ea typeface="Arial"/>
              <a:cs typeface="Arial"/>
              <a:sym typeface="Arial"/>
            </a:endParaRPr>
          </a:p>
        </p:txBody>
      </p:sp>
      <p:sp>
        <p:nvSpPr>
          <p:cNvPr id="219" name="Google Shape;219;p41"/>
          <p:cNvSpPr txBox="1"/>
          <p:nvPr>
            <p:ph idx="2" type="body"/>
          </p:nvPr>
        </p:nvSpPr>
        <p:spPr>
          <a:xfrm>
            <a:off x="3538574" y="1669814"/>
            <a:ext cx="3576900" cy="32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who’s actions are…</a:t>
            </a:r>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Charming</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Enthusiastic</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Sociable</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Optimistic</a:t>
            </a:r>
            <a:endParaRPr>
              <a:solidFill>
                <a:srgbClr val="F9B002"/>
              </a:solidFill>
            </a:endParaRPr>
          </a:p>
          <a:p>
            <a:pPr indent="-342900" lvl="0" marL="342900" rtl="0" algn="l">
              <a:lnSpc>
                <a:spcPct val="90000"/>
              </a:lnSpc>
              <a:spcBef>
                <a:spcPts val="480"/>
              </a:spcBef>
              <a:spcAft>
                <a:spcPts val="0"/>
              </a:spcAft>
              <a:buClr>
                <a:srgbClr val="F9B002"/>
              </a:buClr>
              <a:buSzPts val="2400"/>
              <a:buChar char="•"/>
            </a:pPr>
            <a:r>
              <a:rPr b="1" lang="en-GB" sz="2400">
                <a:solidFill>
                  <a:srgbClr val="F9B002"/>
                </a:solidFill>
                <a:latin typeface="Arial"/>
                <a:ea typeface="Arial"/>
                <a:cs typeface="Arial"/>
                <a:sym typeface="Arial"/>
              </a:rPr>
              <a:t>Talkative</a:t>
            </a:r>
            <a:endParaRPr>
              <a:solidFill>
                <a:srgbClr val="F9B002"/>
              </a:solidFill>
            </a:endParaRPr>
          </a:p>
          <a:p>
            <a:pPr indent="0" lvl="0" marL="0" rtl="0" algn="l">
              <a:lnSpc>
                <a:spcPct val="90000"/>
              </a:lnSpc>
              <a:spcBef>
                <a:spcPts val="640"/>
              </a:spcBef>
              <a:spcAft>
                <a:spcPts val="0"/>
              </a:spcAft>
              <a:buClr>
                <a:schemeClr val="dk1"/>
              </a:buClr>
              <a:buSzPts val="3200"/>
              <a:buNone/>
            </a:pPr>
            <a:r>
              <a:t/>
            </a:r>
            <a:endParaRPr>
              <a:solidFill>
                <a:srgbClr val="0070C0"/>
              </a:solidFill>
              <a:latin typeface="Arial"/>
              <a:ea typeface="Arial"/>
              <a:cs typeface="Arial"/>
              <a:sym typeface="Arial"/>
            </a:endParaRPr>
          </a:p>
        </p:txBody>
      </p:sp>
      <p:pic>
        <p:nvPicPr>
          <p:cNvPr id="220" name="Google Shape;220;p41"/>
          <p:cNvPicPr preferRelativeResize="0"/>
          <p:nvPr/>
        </p:nvPicPr>
        <p:blipFill rotWithShape="1">
          <a:blip r:embed="rId3">
            <a:alphaModFix/>
          </a:blip>
          <a:srcRect b="0" l="0" r="0" t="0"/>
          <a:stretch/>
        </p:blipFill>
        <p:spPr>
          <a:xfrm>
            <a:off x="6609575" y="1669851"/>
            <a:ext cx="2891400" cy="2167800"/>
          </a:xfrm>
          <a:prstGeom prst="rect">
            <a:avLst/>
          </a:prstGeom>
          <a:noFill/>
          <a:ln>
            <a:noFill/>
          </a:ln>
        </p:spPr>
      </p:pic>
      <p:sp>
        <p:nvSpPr>
          <p:cNvPr id="221" name="Google Shape;221;p41"/>
          <p:cNvSpPr/>
          <p:nvPr/>
        </p:nvSpPr>
        <p:spPr>
          <a:xfrm>
            <a:off x="6982325" y="27931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1"/>
          <p:cNvSpPr/>
          <p:nvPr/>
        </p:nvSpPr>
        <p:spPr>
          <a:xfrm>
            <a:off x="6982325" y="1669825"/>
            <a:ext cx="10443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41"/>
          <p:cNvSpPr txBox="1"/>
          <p:nvPr>
            <p:ph type="title"/>
          </p:nvPr>
        </p:nvSpPr>
        <p:spPr>
          <a:xfrm>
            <a:off x="787977" y="616253"/>
            <a:ext cx="7212900" cy="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500"/>
              <a:buFont typeface="Arial"/>
              <a:buNone/>
            </a:pPr>
            <a:r>
              <a:rPr b="1" lang="en-GB" sz="3600">
                <a:solidFill>
                  <a:srgbClr val="00BFF4"/>
                </a:solidFill>
                <a:latin typeface="Arial"/>
                <a:ea typeface="Arial"/>
                <a:cs typeface="Arial"/>
                <a:sym typeface="Arial"/>
              </a:rPr>
              <a:t>DISC Avatars…</a:t>
            </a:r>
            <a:endParaRPr b="1" sz="3600">
              <a:solidFill>
                <a:srgbClr val="00BFF4"/>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idx="1" type="body"/>
          </p:nvPr>
        </p:nvSpPr>
        <p:spPr>
          <a:xfrm>
            <a:off x="900127" y="1669844"/>
            <a:ext cx="32124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 appears…</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Gentle</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Accommodating</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Supportive</a:t>
            </a:r>
            <a:endParaRPr/>
          </a:p>
          <a:p>
            <a:pPr indent="0" lvl="0" marL="0" rtl="0" algn="l">
              <a:lnSpc>
                <a:spcPct val="90000"/>
              </a:lnSpc>
              <a:spcBef>
                <a:spcPts val="640"/>
              </a:spcBef>
              <a:spcAft>
                <a:spcPts val="0"/>
              </a:spcAft>
              <a:buClr>
                <a:schemeClr val="dk1"/>
              </a:buClr>
              <a:buSzPts val="3200"/>
              <a:buNone/>
            </a:pPr>
            <a:r>
              <a:t/>
            </a:r>
            <a:endParaRPr>
              <a:latin typeface="Arial"/>
              <a:ea typeface="Arial"/>
              <a:cs typeface="Arial"/>
              <a:sym typeface="Arial"/>
            </a:endParaRPr>
          </a:p>
        </p:txBody>
      </p:sp>
      <p:sp>
        <p:nvSpPr>
          <p:cNvPr id="230" name="Google Shape;230;p42"/>
          <p:cNvSpPr txBox="1"/>
          <p:nvPr>
            <p:ph idx="2" type="body"/>
          </p:nvPr>
        </p:nvSpPr>
        <p:spPr>
          <a:xfrm>
            <a:off x="3947324" y="1692177"/>
            <a:ext cx="3576900" cy="347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chemeClr val="dk1"/>
              </a:buClr>
              <a:buSzPts val="2400"/>
              <a:buNone/>
            </a:pPr>
            <a:r>
              <a:rPr b="1" lang="en-GB" sz="2400">
                <a:latin typeface="Arial"/>
                <a:ea typeface="Arial"/>
                <a:cs typeface="Arial"/>
                <a:sym typeface="Arial"/>
              </a:rPr>
              <a:t>Someone who’s actions are…</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Patient</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Calm &amp; steady</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Humble</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Team player</a:t>
            </a:r>
            <a:endParaRPr/>
          </a:p>
          <a:p>
            <a:pPr indent="-342900" lvl="0" marL="342900" rtl="0" algn="l">
              <a:lnSpc>
                <a:spcPct val="90000"/>
              </a:lnSpc>
              <a:spcBef>
                <a:spcPts val="480"/>
              </a:spcBef>
              <a:spcAft>
                <a:spcPts val="0"/>
              </a:spcAft>
              <a:buClr>
                <a:srgbClr val="00B050"/>
              </a:buClr>
              <a:buSzPts val="2400"/>
              <a:buChar char="•"/>
            </a:pPr>
            <a:r>
              <a:rPr b="1" lang="en-GB" sz="2400">
                <a:solidFill>
                  <a:srgbClr val="00B050"/>
                </a:solidFill>
                <a:latin typeface="Arial"/>
                <a:ea typeface="Arial"/>
                <a:cs typeface="Arial"/>
                <a:sym typeface="Arial"/>
              </a:rPr>
              <a:t>Good listener </a:t>
            </a:r>
            <a:endParaRPr/>
          </a:p>
          <a:p>
            <a:pPr indent="-139700" lvl="0" marL="342900" rtl="0" algn="l">
              <a:lnSpc>
                <a:spcPct val="90000"/>
              </a:lnSpc>
              <a:spcBef>
                <a:spcPts val="640"/>
              </a:spcBef>
              <a:spcAft>
                <a:spcPts val="0"/>
              </a:spcAft>
              <a:buClr>
                <a:schemeClr val="dk1"/>
              </a:buClr>
              <a:buSzPts val="3200"/>
              <a:buNone/>
            </a:pPr>
            <a:r>
              <a:t/>
            </a:r>
            <a:endParaRPr b="1">
              <a:solidFill>
                <a:srgbClr val="974806"/>
              </a:solidFill>
              <a:latin typeface="Arial"/>
              <a:ea typeface="Arial"/>
              <a:cs typeface="Arial"/>
              <a:sym typeface="Arial"/>
            </a:endParaRPr>
          </a:p>
          <a:p>
            <a:pPr indent="-139700" lvl="0" marL="342900" rtl="0" algn="l">
              <a:lnSpc>
                <a:spcPct val="90000"/>
              </a:lnSpc>
              <a:spcBef>
                <a:spcPts val="640"/>
              </a:spcBef>
              <a:spcAft>
                <a:spcPts val="0"/>
              </a:spcAft>
              <a:buClr>
                <a:schemeClr val="dk1"/>
              </a:buClr>
              <a:buSzPts val="3200"/>
              <a:buNone/>
            </a:pPr>
            <a:r>
              <a:t/>
            </a:r>
            <a:endParaRPr b="1">
              <a:solidFill>
                <a:srgbClr val="974806"/>
              </a:solidFill>
              <a:latin typeface="Arial"/>
              <a:ea typeface="Arial"/>
              <a:cs typeface="Arial"/>
              <a:sym typeface="Arial"/>
            </a:endParaRPr>
          </a:p>
          <a:p>
            <a:pPr indent="0" lvl="0" marL="0" rtl="0" algn="l">
              <a:lnSpc>
                <a:spcPct val="90000"/>
              </a:lnSpc>
              <a:spcBef>
                <a:spcPts val="640"/>
              </a:spcBef>
              <a:spcAft>
                <a:spcPts val="0"/>
              </a:spcAft>
              <a:buClr>
                <a:schemeClr val="dk1"/>
              </a:buClr>
              <a:buSzPts val="3200"/>
              <a:buNone/>
            </a:pPr>
            <a:r>
              <a:t/>
            </a:r>
            <a:endParaRPr>
              <a:solidFill>
                <a:srgbClr val="0070C0"/>
              </a:solidFill>
              <a:latin typeface="Arial"/>
              <a:ea typeface="Arial"/>
              <a:cs typeface="Arial"/>
              <a:sym typeface="Arial"/>
            </a:endParaRPr>
          </a:p>
        </p:txBody>
      </p:sp>
      <p:sp>
        <p:nvSpPr>
          <p:cNvPr id="231" name="Google Shape;231;p42"/>
          <p:cNvSpPr txBox="1"/>
          <p:nvPr>
            <p:ph type="title"/>
          </p:nvPr>
        </p:nvSpPr>
        <p:spPr>
          <a:xfrm>
            <a:off x="787977" y="616253"/>
            <a:ext cx="7212900" cy="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500"/>
              <a:buFont typeface="Arial"/>
              <a:buNone/>
            </a:pPr>
            <a:r>
              <a:rPr b="1" lang="en-GB" sz="3600">
                <a:solidFill>
                  <a:srgbClr val="00BFF4"/>
                </a:solidFill>
                <a:latin typeface="Arial"/>
                <a:ea typeface="Arial"/>
                <a:cs typeface="Arial"/>
                <a:sym typeface="Arial"/>
              </a:rPr>
              <a:t>DISC Avatars…</a:t>
            </a:r>
            <a:endParaRPr b="1" sz="3600">
              <a:solidFill>
                <a:srgbClr val="00BFF4"/>
              </a:solidFill>
              <a:latin typeface="Arial"/>
              <a:ea typeface="Arial"/>
              <a:cs typeface="Arial"/>
              <a:sym typeface="Arial"/>
            </a:endParaRPr>
          </a:p>
        </p:txBody>
      </p:sp>
      <p:pic>
        <p:nvPicPr>
          <p:cNvPr id="232" name="Google Shape;232;p42"/>
          <p:cNvPicPr preferRelativeResize="0"/>
          <p:nvPr/>
        </p:nvPicPr>
        <p:blipFill rotWithShape="1">
          <a:blip r:embed="rId3">
            <a:alphaModFix/>
          </a:blip>
          <a:srcRect b="0" l="0" r="0" t="0"/>
          <a:stretch/>
        </p:blipFill>
        <p:spPr>
          <a:xfrm>
            <a:off x="6609575" y="1669851"/>
            <a:ext cx="2891400" cy="2167800"/>
          </a:xfrm>
          <a:prstGeom prst="rect">
            <a:avLst/>
          </a:prstGeom>
          <a:noFill/>
          <a:ln>
            <a:noFill/>
          </a:ln>
        </p:spPr>
      </p:pic>
      <p:sp>
        <p:nvSpPr>
          <p:cNvPr id="233" name="Google Shape;233;p42"/>
          <p:cNvSpPr/>
          <p:nvPr/>
        </p:nvSpPr>
        <p:spPr>
          <a:xfrm>
            <a:off x="6982325" y="16009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2"/>
          <p:cNvSpPr/>
          <p:nvPr/>
        </p:nvSpPr>
        <p:spPr>
          <a:xfrm>
            <a:off x="6982325" y="2725050"/>
            <a:ext cx="10443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idx="1" type="body"/>
          </p:nvPr>
        </p:nvSpPr>
        <p:spPr>
          <a:xfrm>
            <a:off x="900127" y="1677182"/>
            <a:ext cx="3212400" cy="3263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6"/>
              </a:spcBef>
              <a:spcAft>
                <a:spcPts val="0"/>
              </a:spcAft>
              <a:buClr>
                <a:schemeClr val="dk1"/>
              </a:buClr>
              <a:buSzPts val="2428"/>
              <a:buNone/>
            </a:pPr>
            <a:r>
              <a:rPr b="1" lang="en-GB" sz="2428">
                <a:latin typeface="Arial"/>
                <a:ea typeface="Arial"/>
                <a:cs typeface="Arial"/>
                <a:sym typeface="Arial"/>
              </a:rPr>
              <a:t>Someone who appears…</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Private</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Analytical</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Logical</a:t>
            </a:r>
            <a:endParaRPr/>
          </a:p>
          <a:p>
            <a:pPr indent="0" lvl="0" marL="0" rtl="0" algn="l">
              <a:lnSpc>
                <a:spcPct val="90000"/>
              </a:lnSpc>
              <a:spcBef>
                <a:spcPts val="486"/>
              </a:spcBef>
              <a:spcAft>
                <a:spcPts val="0"/>
              </a:spcAft>
              <a:buClr>
                <a:schemeClr val="dk1"/>
              </a:buClr>
              <a:buSzPts val="2428"/>
              <a:buNone/>
            </a:pPr>
            <a:r>
              <a:t/>
            </a:r>
            <a:endParaRPr sz="2428">
              <a:latin typeface="Arial"/>
              <a:ea typeface="Arial"/>
              <a:cs typeface="Arial"/>
              <a:sym typeface="Arial"/>
            </a:endParaRPr>
          </a:p>
        </p:txBody>
      </p:sp>
      <p:sp>
        <p:nvSpPr>
          <p:cNvPr id="241" name="Google Shape;241;p43"/>
          <p:cNvSpPr txBox="1"/>
          <p:nvPr>
            <p:ph idx="2" type="body"/>
          </p:nvPr>
        </p:nvSpPr>
        <p:spPr>
          <a:xfrm>
            <a:off x="3740725" y="1669814"/>
            <a:ext cx="3105300" cy="327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6"/>
              </a:spcBef>
              <a:spcAft>
                <a:spcPts val="0"/>
              </a:spcAft>
              <a:buClr>
                <a:schemeClr val="dk1"/>
              </a:buClr>
              <a:buSzPts val="2428"/>
              <a:buNone/>
            </a:pPr>
            <a:r>
              <a:rPr b="1" lang="en-GB" sz="2428">
                <a:latin typeface="Arial"/>
                <a:ea typeface="Arial"/>
                <a:cs typeface="Arial"/>
                <a:sym typeface="Arial"/>
              </a:rPr>
              <a:t>Someone who’s actions are…</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Precise </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Analytical </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Sceptical</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Reserved </a:t>
            </a:r>
            <a:endParaRPr/>
          </a:p>
          <a:p>
            <a:pPr indent="-342900" lvl="0" marL="342900" rtl="0" algn="l">
              <a:lnSpc>
                <a:spcPct val="90000"/>
              </a:lnSpc>
              <a:spcBef>
                <a:spcPts val="486"/>
              </a:spcBef>
              <a:spcAft>
                <a:spcPts val="0"/>
              </a:spcAft>
              <a:buClr>
                <a:srgbClr val="0070C0"/>
              </a:buClr>
              <a:buSzPts val="2428"/>
              <a:buChar char="•"/>
            </a:pPr>
            <a:r>
              <a:rPr b="1" lang="en-GB" sz="2428">
                <a:solidFill>
                  <a:srgbClr val="0070C0"/>
                </a:solidFill>
                <a:latin typeface="Arial"/>
                <a:ea typeface="Arial"/>
                <a:cs typeface="Arial"/>
                <a:sym typeface="Arial"/>
              </a:rPr>
              <a:t>Quiet</a:t>
            </a:r>
            <a:endParaRPr/>
          </a:p>
          <a:p>
            <a:pPr indent="0" lvl="0" marL="0" rtl="0" algn="l">
              <a:lnSpc>
                <a:spcPct val="90000"/>
              </a:lnSpc>
              <a:spcBef>
                <a:spcPts val="592"/>
              </a:spcBef>
              <a:spcAft>
                <a:spcPts val="0"/>
              </a:spcAft>
              <a:buClr>
                <a:schemeClr val="dk1"/>
              </a:buClr>
              <a:buSzPts val="2960"/>
              <a:buNone/>
            </a:pPr>
            <a:r>
              <a:t/>
            </a:r>
            <a:endParaRPr sz="2960">
              <a:solidFill>
                <a:srgbClr val="0070C0"/>
              </a:solidFill>
              <a:latin typeface="Arial"/>
              <a:ea typeface="Arial"/>
              <a:cs typeface="Arial"/>
              <a:sym typeface="Arial"/>
            </a:endParaRPr>
          </a:p>
        </p:txBody>
      </p:sp>
      <p:sp>
        <p:nvSpPr>
          <p:cNvPr id="242" name="Google Shape;242;p43"/>
          <p:cNvSpPr txBox="1"/>
          <p:nvPr>
            <p:ph type="title"/>
          </p:nvPr>
        </p:nvSpPr>
        <p:spPr>
          <a:xfrm>
            <a:off x="787977" y="616253"/>
            <a:ext cx="7212900" cy="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500"/>
              <a:buFont typeface="Arial"/>
              <a:buNone/>
            </a:pPr>
            <a:r>
              <a:rPr b="1" lang="en-GB" sz="3600">
                <a:solidFill>
                  <a:srgbClr val="00BFF4"/>
                </a:solidFill>
                <a:latin typeface="Arial"/>
                <a:ea typeface="Arial"/>
                <a:cs typeface="Arial"/>
                <a:sym typeface="Arial"/>
              </a:rPr>
              <a:t>DISC Avatars…</a:t>
            </a:r>
            <a:endParaRPr b="1" sz="3600">
              <a:solidFill>
                <a:srgbClr val="00BFF4"/>
              </a:solidFill>
              <a:latin typeface="Arial"/>
              <a:ea typeface="Arial"/>
              <a:cs typeface="Arial"/>
              <a:sym typeface="Arial"/>
            </a:endParaRPr>
          </a:p>
        </p:txBody>
      </p:sp>
      <p:sp>
        <p:nvSpPr>
          <p:cNvPr id="243" name="Google Shape;243;p43"/>
          <p:cNvSpPr/>
          <p:nvPr/>
        </p:nvSpPr>
        <p:spPr>
          <a:xfrm>
            <a:off x="6982325" y="27931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3"/>
          <p:cNvSpPr/>
          <p:nvPr/>
        </p:nvSpPr>
        <p:spPr>
          <a:xfrm>
            <a:off x="6982325" y="1669825"/>
            <a:ext cx="10443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5" name="Google Shape;245;p43"/>
          <p:cNvPicPr preferRelativeResize="0"/>
          <p:nvPr/>
        </p:nvPicPr>
        <p:blipFill rotWithShape="1">
          <a:blip r:embed="rId3">
            <a:alphaModFix/>
          </a:blip>
          <a:srcRect b="0" l="0" r="0" t="0"/>
          <a:stretch/>
        </p:blipFill>
        <p:spPr>
          <a:xfrm>
            <a:off x="6609575" y="1669851"/>
            <a:ext cx="2891400" cy="2167800"/>
          </a:xfrm>
          <a:prstGeom prst="rect">
            <a:avLst/>
          </a:prstGeom>
          <a:noFill/>
          <a:ln>
            <a:noFill/>
          </a:ln>
        </p:spPr>
      </p:pic>
      <p:sp>
        <p:nvSpPr>
          <p:cNvPr id="246" name="Google Shape;246;p43"/>
          <p:cNvSpPr/>
          <p:nvPr/>
        </p:nvSpPr>
        <p:spPr>
          <a:xfrm>
            <a:off x="6982325" y="1600950"/>
            <a:ext cx="21459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3"/>
          <p:cNvSpPr/>
          <p:nvPr/>
        </p:nvSpPr>
        <p:spPr>
          <a:xfrm>
            <a:off x="8099700" y="2725050"/>
            <a:ext cx="1044300" cy="1124100"/>
          </a:xfrm>
          <a:prstGeom prst="rect">
            <a:avLst/>
          </a:prstGeom>
          <a:solidFill>
            <a:srgbClr val="FFFFFF">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4"/>
          <p:cNvPicPr preferRelativeResize="0"/>
          <p:nvPr/>
        </p:nvPicPr>
        <p:blipFill rotWithShape="1">
          <a:blip r:embed="rId3">
            <a:alphaModFix/>
          </a:blip>
          <a:srcRect b="0" l="0" r="0" t="0"/>
          <a:stretch/>
        </p:blipFill>
        <p:spPr>
          <a:xfrm>
            <a:off x="1047750" y="534089"/>
            <a:ext cx="6558000" cy="4916700"/>
          </a:xfrm>
          <a:prstGeom prst="rect">
            <a:avLst/>
          </a:prstGeom>
          <a:noFill/>
          <a:ln>
            <a:noFill/>
          </a:ln>
        </p:spPr>
      </p:pic>
      <p:sp>
        <p:nvSpPr>
          <p:cNvPr id="254" name="Google Shape;254;p44"/>
          <p:cNvSpPr/>
          <p:nvPr/>
        </p:nvSpPr>
        <p:spPr>
          <a:xfrm>
            <a:off x="2366335" y="1328821"/>
            <a:ext cx="1872900" cy="16833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Decisive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Fast-paced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Task Focussed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Strong Willed</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Goal Orientated</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Competitive</a:t>
            </a:r>
            <a:endParaRPr b="0" i="0" sz="16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255" name="Google Shape;255;p44"/>
          <p:cNvSpPr/>
          <p:nvPr/>
        </p:nvSpPr>
        <p:spPr>
          <a:xfrm>
            <a:off x="4437247" y="1328820"/>
            <a:ext cx="2268000" cy="15447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Cheerful</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Inspirational</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Outgoing</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Enthusiastic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Persuasive</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Uplifting</a:t>
            </a:r>
            <a:endParaRPr b="1" i="0" sz="1600" u="none" cap="none" strike="noStrike">
              <a:solidFill>
                <a:srgbClr val="FFFFFF"/>
              </a:solidFill>
              <a:latin typeface="Arial"/>
              <a:ea typeface="Arial"/>
              <a:cs typeface="Arial"/>
              <a:sym typeface="Arial"/>
            </a:endParaRPr>
          </a:p>
        </p:txBody>
      </p:sp>
      <p:sp>
        <p:nvSpPr>
          <p:cNvPr id="256" name="Google Shape;256;p44"/>
          <p:cNvSpPr/>
          <p:nvPr/>
        </p:nvSpPr>
        <p:spPr>
          <a:xfrm>
            <a:off x="2587772" y="3164016"/>
            <a:ext cx="1651500" cy="17910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Conscientious Perfectionist Knowledgeable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Deep</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Correct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Precise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57" name="Google Shape;257;p44"/>
          <p:cNvSpPr/>
          <p:nvPr/>
        </p:nvSpPr>
        <p:spPr>
          <a:xfrm>
            <a:off x="4437247" y="3163954"/>
            <a:ext cx="1816200" cy="17910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Accommodating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Encouraging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Low key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Relaxed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Arial"/>
                <a:ea typeface="Arial"/>
                <a:cs typeface="Arial"/>
                <a:sym typeface="Arial"/>
              </a:rPr>
              <a:t>Calm</a:t>
            </a:r>
            <a:endParaRPr b="1" i="0" sz="1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
        <p:nvSpPr>
          <p:cNvPr id="258" name="Google Shape;258;p44"/>
          <p:cNvSpPr txBox="1"/>
          <p:nvPr/>
        </p:nvSpPr>
        <p:spPr>
          <a:xfrm>
            <a:off x="686238" y="419080"/>
            <a:ext cx="5346600" cy="12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Qualities</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1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7"/>
          <p:cNvSpPr txBox="1"/>
          <p:nvPr>
            <p:ph type="title"/>
          </p:nvPr>
        </p:nvSpPr>
        <p:spPr>
          <a:xfrm>
            <a:off x="607403" y="1491634"/>
            <a:ext cx="4464600" cy="2160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Learning outcomes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p:nvPr/>
        </p:nvSpPr>
        <p:spPr>
          <a:xfrm>
            <a:off x="-365775" y="-45425"/>
            <a:ext cx="981900" cy="5347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5" name="Google Shape;265;p45"/>
          <p:cNvPicPr preferRelativeResize="0"/>
          <p:nvPr/>
        </p:nvPicPr>
        <p:blipFill rotWithShape="1">
          <a:blip r:embed="rId3">
            <a:alphaModFix/>
          </a:blip>
          <a:srcRect b="0" l="0" r="0" t="0"/>
          <a:stretch/>
        </p:blipFill>
        <p:spPr>
          <a:xfrm>
            <a:off x="1215186" y="713363"/>
            <a:ext cx="6243300" cy="4680600"/>
          </a:xfrm>
          <a:prstGeom prst="rect">
            <a:avLst/>
          </a:prstGeom>
          <a:noFill/>
          <a:ln>
            <a:noFill/>
          </a:ln>
        </p:spPr>
      </p:pic>
      <p:sp>
        <p:nvSpPr>
          <p:cNvPr id="266" name="Google Shape;266;p45"/>
          <p:cNvSpPr/>
          <p:nvPr/>
        </p:nvSpPr>
        <p:spPr>
          <a:xfrm>
            <a:off x="2614425" y="1502912"/>
            <a:ext cx="1639800" cy="15942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 </a:t>
            </a:r>
            <a:r>
              <a:rPr b="1" i="0" lang="en-GB" sz="1500" u="none" cap="none" strike="noStrike">
                <a:solidFill>
                  <a:schemeClr val="lt1"/>
                </a:solidFill>
                <a:latin typeface="Arial"/>
                <a:ea typeface="Arial"/>
                <a:cs typeface="Arial"/>
                <a:sym typeface="Arial"/>
              </a:rPr>
              <a:t>Getting immediate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results, taking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action, challenging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self and others</a:t>
            </a:r>
            <a:endParaRPr b="0" i="0" sz="1400" u="none" cap="none" strike="noStrike">
              <a:solidFill>
                <a:srgbClr val="000000"/>
              </a:solidFill>
              <a:latin typeface="Arial"/>
              <a:ea typeface="Arial"/>
              <a:cs typeface="Arial"/>
              <a:sym typeface="Arial"/>
            </a:endParaRPr>
          </a:p>
        </p:txBody>
      </p:sp>
      <p:sp>
        <p:nvSpPr>
          <p:cNvPr id="267" name="Google Shape;267;p45"/>
          <p:cNvSpPr/>
          <p:nvPr/>
        </p:nvSpPr>
        <p:spPr>
          <a:xfrm>
            <a:off x="4437423" y="1768719"/>
            <a:ext cx="2268000" cy="12216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Expressing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enthusiasm,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taking action,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encouraging collaboration</a:t>
            </a:r>
            <a:endParaRPr b="0" i="0" sz="1400" u="none" cap="none" strike="noStrike">
              <a:solidFill>
                <a:srgbClr val="FFFFFF"/>
              </a:solidFill>
              <a:latin typeface="Arial"/>
              <a:ea typeface="Arial"/>
              <a:cs typeface="Arial"/>
              <a:sym typeface="Arial"/>
            </a:endParaRPr>
          </a:p>
        </p:txBody>
      </p:sp>
      <p:sp>
        <p:nvSpPr>
          <p:cNvPr id="268" name="Google Shape;268;p45"/>
          <p:cNvSpPr/>
          <p:nvPr/>
        </p:nvSpPr>
        <p:spPr>
          <a:xfrm>
            <a:off x="2371416" y="3168827"/>
            <a:ext cx="1882800" cy="12216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Accuracy, challenging assumptions,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 maintaining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stability, </a:t>
            </a:r>
            <a:endParaRPr b="0" i="0" sz="1400" u="none" cap="none" strike="noStrike">
              <a:solidFill>
                <a:srgbClr val="000000"/>
              </a:solidFill>
              <a:latin typeface="Arial"/>
              <a:ea typeface="Arial"/>
              <a:cs typeface="Arial"/>
              <a:sym typeface="Arial"/>
            </a:endParaRPr>
          </a:p>
        </p:txBody>
      </p:sp>
      <p:sp>
        <p:nvSpPr>
          <p:cNvPr id="269" name="Google Shape;269;p45"/>
          <p:cNvSpPr/>
          <p:nvPr/>
        </p:nvSpPr>
        <p:spPr>
          <a:xfrm>
            <a:off x="4437423" y="3168827"/>
            <a:ext cx="1723200" cy="14523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Giving support, enjoying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maintaining stability,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Arial"/>
              <a:ea typeface="Arial"/>
              <a:cs typeface="Arial"/>
              <a:sym typeface="Arial"/>
            </a:endParaRPr>
          </a:p>
        </p:txBody>
      </p:sp>
      <p:sp>
        <p:nvSpPr>
          <p:cNvPr id="270" name="Google Shape;270;p45"/>
          <p:cNvSpPr txBox="1"/>
          <p:nvPr/>
        </p:nvSpPr>
        <p:spPr>
          <a:xfrm>
            <a:off x="616119" y="338612"/>
            <a:ext cx="6842100" cy="109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Drive and Motivation</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70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1" name="Google Shape;271;p45"/>
          <p:cNvSpPr/>
          <p:nvPr/>
        </p:nvSpPr>
        <p:spPr>
          <a:xfrm>
            <a:off x="175" y="1287824"/>
            <a:ext cx="2522400" cy="1525200"/>
          </a:xfrm>
          <a:prstGeom prst="rightArrow">
            <a:avLst>
              <a:gd fmla="val 50000" name="adj1"/>
              <a:gd fmla="val 50000" name="adj2"/>
            </a:avLst>
          </a:prstGeom>
          <a:solidFill>
            <a:srgbClr val="FF0000"/>
          </a:solidFill>
          <a:ln>
            <a:noFill/>
          </a:ln>
        </p:spPr>
        <p:txBody>
          <a:bodyPr anchorCtr="0" anchor="ctr" bIns="45700" lIns="91425" spcFirstLastPara="1" rIns="70250" wrap="square" tIns="45700">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   SUCCESS	</a:t>
            </a:r>
            <a:endParaRPr b="1" i="0" sz="1500" u="none" cap="none" strike="noStrike">
              <a:solidFill>
                <a:schemeClr val="lt1"/>
              </a:solidFill>
              <a:latin typeface="Arial"/>
              <a:ea typeface="Arial"/>
              <a:cs typeface="Arial"/>
              <a:sym typeface="Arial"/>
            </a:endParaRPr>
          </a:p>
        </p:txBody>
      </p:sp>
      <p:sp>
        <p:nvSpPr>
          <p:cNvPr id="272" name="Google Shape;272;p45"/>
          <p:cNvSpPr/>
          <p:nvPr/>
        </p:nvSpPr>
        <p:spPr>
          <a:xfrm>
            <a:off x="6106447" y="1324840"/>
            <a:ext cx="3037800" cy="1454700"/>
          </a:xfrm>
          <a:prstGeom prst="leftArrow">
            <a:avLst>
              <a:gd fmla="val 50000" name="adj1"/>
              <a:gd fmla="val 50000" name="adj2"/>
            </a:avLst>
          </a:prstGeom>
          <a:solidFill>
            <a:srgbClr val="FFC000"/>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     SOCIAL RECOGNITION   </a:t>
            </a:r>
            <a:endParaRPr b="1" i="0" sz="1500" u="none" cap="none" strike="noStrike">
              <a:solidFill>
                <a:srgbClr val="FFFFFF"/>
              </a:solidFill>
              <a:latin typeface="Arial"/>
              <a:ea typeface="Arial"/>
              <a:cs typeface="Arial"/>
              <a:sym typeface="Arial"/>
            </a:endParaRPr>
          </a:p>
        </p:txBody>
      </p:sp>
      <p:sp>
        <p:nvSpPr>
          <p:cNvPr id="273" name="Google Shape;273;p45"/>
          <p:cNvSpPr/>
          <p:nvPr/>
        </p:nvSpPr>
        <p:spPr>
          <a:xfrm>
            <a:off x="-183" y="3166379"/>
            <a:ext cx="2522700" cy="1401600"/>
          </a:xfrm>
          <a:prstGeom prst="rightArrow">
            <a:avLst>
              <a:gd fmla="val 50000" name="adj1"/>
              <a:gd fmla="val 50000" name="adj2"/>
            </a:avLst>
          </a:prstGeom>
          <a:solidFill>
            <a:srgbClr val="0070C0"/>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   QUALITY	</a:t>
            </a:r>
            <a:endParaRPr b="1" i="0" sz="1500" u="none" cap="none" strike="noStrike">
              <a:solidFill>
                <a:schemeClr val="lt1"/>
              </a:solidFill>
              <a:latin typeface="Arial"/>
              <a:ea typeface="Arial"/>
              <a:cs typeface="Arial"/>
              <a:sym typeface="Arial"/>
            </a:endParaRPr>
          </a:p>
        </p:txBody>
      </p:sp>
      <p:sp>
        <p:nvSpPr>
          <p:cNvPr id="274" name="Google Shape;274;p45"/>
          <p:cNvSpPr/>
          <p:nvPr/>
        </p:nvSpPr>
        <p:spPr>
          <a:xfrm>
            <a:off x="6166102" y="3166379"/>
            <a:ext cx="2978100" cy="1454700"/>
          </a:xfrm>
          <a:prstGeom prst="leftArrow">
            <a:avLst>
              <a:gd fmla="val 50000" name="adj1"/>
              <a:gd fmla="val 50000" name="adj2"/>
            </a:avLst>
          </a:prstGeom>
          <a:solidFill>
            <a:srgbClr val="00B050"/>
          </a:soli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50"/>
              <a:buFont typeface="Arial"/>
              <a:buNone/>
            </a:pPr>
            <a:r>
              <a:t/>
            </a:r>
            <a:endParaRPr b="1" i="0" sz="13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     HELPING OTHERS</a:t>
            </a:r>
            <a:endParaRPr b="1" i="0" sz="15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500"/>
                                        <p:tgtEl>
                                          <p:spTgt spid="2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1500"/>
                                        <p:tgtEl>
                                          <p:spTgt spid="26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2"/>
                                        </p:tgtEl>
                                        <p:attrNameLst>
                                          <p:attrName>style.visibility</p:attrName>
                                        </p:attrNameLst>
                                      </p:cBhvr>
                                      <p:to>
                                        <p:strVal val="visible"/>
                                      </p:to>
                                    </p:set>
                                    <p:anim calcmode="lin" valueType="num">
                                      <p:cBhvr additive="base">
                                        <p:cTn dur="500"/>
                                        <p:tgtEl>
                                          <p:spTgt spid="2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p:nvPr/>
        </p:nvSpPr>
        <p:spPr>
          <a:xfrm>
            <a:off x="-365775" y="-45425"/>
            <a:ext cx="981900" cy="5347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1" name="Google Shape;281;p46"/>
          <p:cNvPicPr preferRelativeResize="0"/>
          <p:nvPr/>
        </p:nvPicPr>
        <p:blipFill rotWithShape="1">
          <a:blip r:embed="rId3">
            <a:alphaModFix/>
          </a:blip>
          <a:srcRect b="0" l="0" r="0" t="0"/>
          <a:stretch/>
        </p:blipFill>
        <p:spPr>
          <a:xfrm>
            <a:off x="1215011" y="645238"/>
            <a:ext cx="6243209" cy="4680545"/>
          </a:xfrm>
          <a:prstGeom prst="rect">
            <a:avLst/>
          </a:prstGeom>
          <a:noFill/>
          <a:ln>
            <a:noFill/>
          </a:ln>
        </p:spPr>
      </p:pic>
      <p:sp>
        <p:nvSpPr>
          <p:cNvPr id="282" name="Google Shape;282;p46"/>
          <p:cNvSpPr/>
          <p:nvPr/>
        </p:nvSpPr>
        <p:spPr>
          <a:xfrm>
            <a:off x="2541241" y="1732347"/>
            <a:ext cx="1639800" cy="10368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 </a:t>
            </a:r>
            <a:r>
              <a:rPr b="1" i="0" lang="en-GB" sz="1500" u="none" cap="none" strike="noStrike">
                <a:solidFill>
                  <a:schemeClr val="lt1"/>
                </a:solidFill>
                <a:latin typeface="Arial"/>
                <a:ea typeface="Arial"/>
                <a:cs typeface="Arial"/>
                <a:sym typeface="Arial"/>
              </a:rPr>
              <a:t>Being taken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advantage of,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vulnerability,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loss of control </a:t>
            </a:r>
            <a:endParaRPr b="0" i="0" sz="1400" u="none" cap="none" strike="noStrike">
              <a:solidFill>
                <a:srgbClr val="000000"/>
              </a:solidFill>
              <a:latin typeface="Arial"/>
              <a:ea typeface="Arial"/>
              <a:cs typeface="Arial"/>
              <a:sym typeface="Arial"/>
            </a:endParaRPr>
          </a:p>
        </p:txBody>
      </p:sp>
      <p:sp>
        <p:nvSpPr>
          <p:cNvPr id="283" name="Google Shape;283;p46"/>
          <p:cNvSpPr/>
          <p:nvPr/>
        </p:nvSpPr>
        <p:spPr>
          <a:xfrm>
            <a:off x="4503464" y="1790637"/>
            <a:ext cx="1820400" cy="12216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Disapproval, being ignored,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loss of influence, </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social rejection</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Arial"/>
              <a:ea typeface="Arial"/>
              <a:cs typeface="Arial"/>
              <a:sym typeface="Arial"/>
            </a:endParaRPr>
          </a:p>
        </p:txBody>
      </p:sp>
      <p:sp>
        <p:nvSpPr>
          <p:cNvPr id="284" name="Google Shape;284;p46"/>
          <p:cNvSpPr/>
          <p:nvPr/>
        </p:nvSpPr>
        <p:spPr>
          <a:xfrm>
            <a:off x="2553865" y="3184202"/>
            <a:ext cx="1614600" cy="12216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Criticism,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slipshod methods,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getting it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wrong</a:t>
            </a:r>
            <a:endParaRPr b="0" i="0" sz="1400" u="none" cap="none" strike="noStrike">
              <a:solidFill>
                <a:srgbClr val="000000"/>
              </a:solidFill>
              <a:latin typeface="Arial"/>
              <a:ea typeface="Arial"/>
              <a:cs typeface="Arial"/>
              <a:sym typeface="Arial"/>
            </a:endParaRPr>
          </a:p>
        </p:txBody>
      </p:sp>
      <p:sp>
        <p:nvSpPr>
          <p:cNvPr id="285" name="Google Shape;285;p46"/>
          <p:cNvSpPr/>
          <p:nvPr/>
        </p:nvSpPr>
        <p:spPr>
          <a:xfrm>
            <a:off x="4503469" y="3184189"/>
            <a:ext cx="1668900" cy="11754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Loss of stability, change, loss of harmony, offending </a:t>
            </a:r>
            <a:endParaRPr b="1"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others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Arial"/>
              <a:ea typeface="Arial"/>
              <a:cs typeface="Arial"/>
              <a:sym typeface="Arial"/>
            </a:endParaRPr>
          </a:p>
        </p:txBody>
      </p:sp>
      <p:sp>
        <p:nvSpPr>
          <p:cNvPr id="286" name="Google Shape;286;p46"/>
          <p:cNvSpPr txBox="1"/>
          <p:nvPr/>
        </p:nvSpPr>
        <p:spPr>
          <a:xfrm>
            <a:off x="615443" y="349048"/>
            <a:ext cx="6342600" cy="12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Irritations and Fears</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7" name="Google Shape;287;p46"/>
          <p:cNvSpPr/>
          <p:nvPr/>
        </p:nvSpPr>
        <p:spPr>
          <a:xfrm>
            <a:off x="-455700" y="1259025"/>
            <a:ext cx="2978100" cy="1525200"/>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   Inefficiency,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indecisiveness and	 </a:t>
            </a:r>
            <a:endParaRPr b="1" i="0" sz="15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slow pace of others	   </a:t>
            </a:r>
            <a:endParaRPr b="1" i="0" sz="1500" u="none" cap="none" strike="noStrike">
              <a:solidFill>
                <a:schemeClr val="lt1"/>
              </a:solidFill>
              <a:latin typeface="Arial"/>
              <a:ea typeface="Arial"/>
              <a:cs typeface="Arial"/>
              <a:sym typeface="Arial"/>
            </a:endParaRPr>
          </a:p>
        </p:txBody>
      </p:sp>
      <p:sp>
        <p:nvSpPr>
          <p:cNvPr id="288" name="Google Shape;288;p46"/>
          <p:cNvSpPr/>
          <p:nvPr/>
        </p:nvSpPr>
        <p:spPr>
          <a:xfrm>
            <a:off x="6106272" y="1256715"/>
            <a:ext cx="3037728" cy="1454768"/>
          </a:xfrm>
          <a:prstGeom prst="leftArrow">
            <a:avLst>
              <a:gd fmla="val 50000" name="adj1"/>
              <a:gd fmla="val 50000" name="adj2"/>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1" i="0" sz="4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FFFFFF"/>
                </a:solidFill>
                <a:latin typeface="Arial"/>
                <a:ea typeface="Arial"/>
                <a:cs typeface="Arial"/>
                <a:sym typeface="Arial"/>
              </a:rPr>
              <a:t>Routine and formality and lack of variety</a:t>
            </a:r>
            <a:endParaRPr b="1" i="0" sz="1500" u="none" cap="none" strike="noStrike">
              <a:solidFill>
                <a:srgbClr val="FFFFFF"/>
              </a:solidFill>
              <a:latin typeface="Arial"/>
              <a:ea typeface="Arial"/>
              <a:cs typeface="Arial"/>
              <a:sym typeface="Arial"/>
            </a:endParaRPr>
          </a:p>
        </p:txBody>
      </p:sp>
      <p:sp>
        <p:nvSpPr>
          <p:cNvPr id="289" name="Google Shape;289;p46"/>
          <p:cNvSpPr/>
          <p:nvPr/>
        </p:nvSpPr>
        <p:spPr>
          <a:xfrm>
            <a:off x="-515323" y="3098250"/>
            <a:ext cx="3037800" cy="1401600"/>
          </a:xfrm>
          <a:prstGeom prst="rightArrow">
            <a:avLst>
              <a:gd fmla="val 50000" name="adj1"/>
              <a:gd fmla="val 50000" name="adj2"/>
            </a:avLst>
          </a:prstGeom>
          <a:solidFill>
            <a:srgbClr val="0070C0"/>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Surprises, and	 undermining quality	</a:t>
            </a:r>
            <a:endParaRPr b="1" i="0" sz="1500" u="none" cap="none" strike="noStrike">
              <a:solidFill>
                <a:schemeClr val="lt1"/>
              </a:solidFill>
              <a:latin typeface="Arial"/>
              <a:ea typeface="Arial"/>
              <a:cs typeface="Arial"/>
              <a:sym typeface="Arial"/>
            </a:endParaRPr>
          </a:p>
        </p:txBody>
      </p:sp>
      <p:sp>
        <p:nvSpPr>
          <p:cNvPr id="290" name="Google Shape;290;p46"/>
          <p:cNvSpPr/>
          <p:nvPr/>
        </p:nvSpPr>
        <p:spPr>
          <a:xfrm>
            <a:off x="6168807" y="3067567"/>
            <a:ext cx="2978074" cy="1454769"/>
          </a:xfrm>
          <a:prstGeom prst="leftArrow">
            <a:avLst>
              <a:gd fmla="val 50000" name="adj1"/>
              <a:gd fmla="val 50000" name="adj2"/>
            </a:avLst>
          </a:prstGeom>
          <a:solidFill>
            <a:srgbClr val="00B05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525"/>
              <a:buFont typeface="Arial"/>
              <a:buNone/>
            </a:pPr>
            <a:r>
              <a:t/>
            </a:r>
            <a:endParaRPr b="1" i="0" sz="525"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Insensitivity,  impatience to needs of others</a:t>
            </a:r>
            <a:endParaRPr b="1" i="0" sz="15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500"/>
                                        <p:tgtEl>
                                          <p:spTgt spid="2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7"/>
          <p:cNvPicPr preferRelativeResize="0"/>
          <p:nvPr/>
        </p:nvPicPr>
        <p:blipFill rotWithShape="1">
          <a:blip r:embed="rId3">
            <a:alphaModFix/>
          </a:blip>
          <a:srcRect b="0" l="0" r="0" t="0"/>
          <a:stretch/>
        </p:blipFill>
        <p:spPr>
          <a:xfrm>
            <a:off x="1211939" y="722267"/>
            <a:ext cx="6243300" cy="4680600"/>
          </a:xfrm>
          <a:prstGeom prst="rect">
            <a:avLst/>
          </a:prstGeom>
          <a:noFill/>
          <a:ln>
            <a:noFill/>
          </a:ln>
        </p:spPr>
      </p:pic>
      <p:sp>
        <p:nvSpPr>
          <p:cNvPr id="297" name="Google Shape;297;p47"/>
          <p:cNvSpPr/>
          <p:nvPr/>
        </p:nvSpPr>
        <p:spPr>
          <a:xfrm>
            <a:off x="2399150" y="1702153"/>
            <a:ext cx="1639800" cy="3444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Facts</a:t>
            </a:r>
            <a:endParaRPr b="0" i="0" sz="1400" u="none" cap="none" strike="noStrike">
              <a:solidFill>
                <a:srgbClr val="000000"/>
              </a:solidFill>
              <a:latin typeface="Arial"/>
              <a:ea typeface="Arial"/>
              <a:cs typeface="Arial"/>
              <a:sym typeface="Arial"/>
            </a:endParaRPr>
          </a:p>
        </p:txBody>
      </p:sp>
      <p:sp>
        <p:nvSpPr>
          <p:cNvPr id="298" name="Google Shape;298;p47"/>
          <p:cNvSpPr/>
          <p:nvPr/>
        </p:nvSpPr>
        <p:spPr>
          <a:xfrm>
            <a:off x="4571995" y="1702138"/>
            <a:ext cx="2268000" cy="3444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Arial"/>
                <a:ea typeface="Arial"/>
                <a:cs typeface="Arial"/>
                <a:sym typeface="Arial"/>
              </a:rPr>
              <a:t>Feelings</a:t>
            </a:r>
            <a:endParaRPr b="0" i="0" sz="1400" u="none" cap="none" strike="noStrike">
              <a:solidFill>
                <a:srgbClr val="FFFFFF"/>
              </a:solidFill>
              <a:latin typeface="Arial"/>
              <a:ea typeface="Arial"/>
              <a:cs typeface="Arial"/>
              <a:sym typeface="Arial"/>
            </a:endParaRPr>
          </a:p>
        </p:txBody>
      </p:sp>
      <p:sp>
        <p:nvSpPr>
          <p:cNvPr id="299" name="Google Shape;299;p47"/>
          <p:cNvSpPr/>
          <p:nvPr/>
        </p:nvSpPr>
        <p:spPr>
          <a:xfrm>
            <a:off x="2589488" y="4020409"/>
            <a:ext cx="1446900" cy="344400"/>
          </a:xfrm>
          <a:prstGeom prst="rect">
            <a:avLst/>
          </a:prstGeom>
          <a:noFill/>
          <a:ln>
            <a:noFill/>
          </a:ln>
        </p:spPr>
        <p:txBody>
          <a:bodyPr anchorCtr="0" anchor="t" bIns="33325" lIns="67850" spcFirstLastPara="1" rIns="67850" wrap="square" tIns="33325">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Facts</a:t>
            </a:r>
            <a:endParaRPr b="0" i="0" sz="1400" u="none" cap="none" strike="noStrike">
              <a:solidFill>
                <a:srgbClr val="000000"/>
              </a:solidFill>
              <a:latin typeface="Arial"/>
              <a:ea typeface="Arial"/>
              <a:cs typeface="Arial"/>
              <a:sym typeface="Arial"/>
            </a:endParaRPr>
          </a:p>
        </p:txBody>
      </p:sp>
      <p:sp>
        <p:nvSpPr>
          <p:cNvPr id="300" name="Google Shape;300;p47"/>
          <p:cNvSpPr/>
          <p:nvPr/>
        </p:nvSpPr>
        <p:spPr>
          <a:xfrm>
            <a:off x="4571998" y="4011935"/>
            <a:ext cx="1723200" cy="3444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Arial"/>
                <a:ea typeface="Arial"/>
                <a:cs typeface="Arial"/>
                <a:sym typeface="Arial"/>
              </a:rPr>
              <a:t>Feelings</a:t>
            </a:r>
            <a:endParaRPr b="1" i="0" sz="1800" u="none" cap="none" strike="noStrike">
              <a:solidFill>
                <a:schemeClr val="dk1"/>
              </a:solidFill>
              <a:latin typeface="Arial"/>
              <a:ea typeface="Arial"/>
              <a:cs typeface="Arial"/>
              <a:sym typeface="Arial"/>
            </a:endParaRPr>
          </a:p>
        </p:txBody>
      </p:sp>
      <p:sp>
        <p:nvSpPr>
          <p:cNvPr id="301" name="Google Shape;301;p47"/>
          <p:cNvSpPr txBox="1"/>
          <p:nvPr/>
        </p:nvSpPr>
        <p:spPr>
          <a:xfrm>
            <a:off x="643750" y="373449"/>
            <a:ext cx="7077900" cy="62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Communicating &amp; Decisions</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9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47"/>
          <p:cNvSpPr txBox="1"/>
          <p:nvPr/>
        </p:nvSpPr>
        <p:spPr>
          <a:xfrm>
            <a:off x="2399141" y="2178485"/>
            <a:ext cx="4021800" cy="78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Arial"/>
                <a:ea typeface="Arial"/>
                <a:cs typeface="Arial"/>
                <a:sym typeface="Arial"/>
              </a:rPr>
              <a:t>Talk to Think</a:t>
            </a:r>
            <a:endParaRPr b="0" i="0" sz="1400" u="none" cap="none" strike="noStrike">
              <a:solidFill>
                <a:srgbClr val="000000"/>
              </a:solidFill>
              <a:latin typeface="Arial"/>
              <a:ea typeface="Arial"/>
              <a:cs typeface="Arial"/>
              <a:sym typeface="Arial"/>
            </a:endParaRPr>
          </a:p>
        </p:txBody>
      </p:sp>
      <p:sp>
        <p:nvSpPr>
          <p:cNvPr id="303" name="Google Shape;303;p47"/>
          <p:cNvSpPr txBox="1"/>
          <p:nvPr/>
        </p:nvSpPr>
        <p:spPr>
          <a:xfrm>
            <a:off x="2332451" y="3095190"/>
            <a:ext cx="4021800" cy="784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Arial"/>
                <a:ea typeface="Arial"/>
                <a:cs typeface="Arial"/>
                <a:sym typeface="Arial"/>
              </a:rPr>
              <a:t>Think to Talk</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ph idx="1" type="body"/>
          </p:nvPr>
        </p:nvSpPr>
        <p:spPr>
          <a:xfrm>
            <a:off x="1402558" y="1565672"/>
            <a:ext cx="6336506" cy="31718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Calibri"/>
              <a:buNone/>
            </a:pPr>
            <a:r>
              <a:rPr lang="en-GB"/>
              <a:t>  </a:t>
            </a:r>
            <a:endParaRPr b="1">
              <a:solidFill>
                <a:srgbClr val="0033CC"/>
              </a:solidFill>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b="1">
              <a:solidFill>
                <a:srgbClr val="0033CC"/>
              </a:solidFill>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a:p>
            <a:pPr indent="-342900" lvl="0" marL="342900" rtl="0" algn="l">
              <a:lnSpc>
                <a:spcPct val="100000"/>
              </a:lnSpc>
              <a:spcBef>
                <a:spcPts val="640"/>
              </a:spcBef>
              <a:spcAft>
                <a:spcPts val="0"/>
              </a:spcAft>
              <a:buClr>
                <a:schemeClr val="dk1"/>
              </a:buClr>
              <a:buSzPts val="3200"/>
              <a:buFont typeface="Calibri"/>
              <a:buNone/>
            </a:pPr>
            <a:r>
              <a:t/>
            </a:r>
            <a:endParaRPr/>
          </a:p>
        </p:txBody>
      </p:sp>
      <p:sp>
        <p:nvSpPr>
          <p:cNvPr id="310" name="Google Shape;310;p48"/>
          <p:cNvSpPr/>
          <p:nvPr/>
        </p:nvSpPr>
        <p:spPr>
          <a:xfrm>
            <a:off x="1709739" y="3038807"/>
            <a:ext cx="432197" cy="1153386"/>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1" name="Google Shape;311;p48"/>
          <p:cNvSpPr/>
          <p:nvPr/>
        </p:nvSpPr>
        <p:spPr>
          <a:xfrm>
            <a:off x="2844404" y="3219450"/>
            <a:ext cx="485775" cy="972741"/>
          </a:xfrm>
          <a:prstGeom prst="rect">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12" name="Google Shape;312;p48"/>
          <p:cNvCxnSpPr/>
          <p:nvPr/>
        </p:nvCxnSpPr>
        <p:spPr>
          <a:xfrm>
            <a:off x="1656161" y="2950369"/>
            <a:ext cx="5831681" cy="0"/>
          </a:xfrm>
          <a:prstGeom prst="straightConnector1">
            <a:avLst/>
          </a:prstGeom>
          <a:noFill/>
          <a:ln cap="flat" cmpd="sng" w="9525">
            <a:solidFill>
              <a:schemeClr val="dk1"/>
            </a:solidFill>
            <a:prstDash val="solid"/>
            <a:round/>
            <a:headEnd len="sm" w="sm" type="none"/>
            <a:tailEnd len="sm" w="sm" type="none"/>
          </a:ln>
        </p:spPr>
      </p:cxnSp>
      <p:sp>
        <p:nvSpPr>
          <p:cNvPr id="313" name="Google Shape;313;p48"/>
          <p:cNvSpPr/>
          <p:nvPr/>
        </p:nvSpPr>
        <p:spPr>
          <a:xfrm>
            <a:off x="4950620" y="3304966"/>
            <a:ext cx="432197" cy="886034"/>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4" name="Google Shape;314;p48"/>
          <p:cNvSpPr/>
          <p:nvPr/>
        </p:nvSpPr>
        <p:spPr>
          <a:xfrm>
            <a:off x="5651897" y="1600200"/>
            <a:ext cx="432197" cy="2591991"/>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48"/>
          <p:cNvSpPr/>
          <p:nvPr/>
        </p:nvSpPr>
        <p:spPr>
          <a:xfrm>
            <a:off x="6354366" y="2518173"/>
            <a:ext cx="485775" cy="1674019"/>
          </a:xfrm>
          <a:prstGeom prst="rect">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6" name="Google Shape;316;p48"/>
          <p:cNvSpPr/>
          <p:nvPr/>
        </p:nvSpPr>
        <p:spPr>
          <a:xfrm>
            <a:off x="7002066" y="3165873"/>
            <a:ext cx="485775" cy="1025128"/>
          </a:xfrm>
          <a:prstGeom prst="rect">
            <a:avLst/>
          </a:prstGeom>
          <a:solidFill>
            <a:srgbClr val="007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7" name="Google Shape;317;p48"/>
          <p:cNvSpPr txBox="1"/>
          <p:nvPr/>
        </p:nvSpPr>
        <p:spPr>
          <a:xfrm>
            <a:off x="5031295" y="1088589"/>
            <a:ext cx="2349177"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“Natural” Style</a:t>
            </a:r>
            <a:endParaRPr b="1" i="0" sz="1800" u="none" cap="none" strike="noStrike">
              <a:solidFill>
                <a:schemeClr val="dk1"/>
              </a:solidFill>
              <a:latin typeface="Arial"/>
              <a:ea typeface="Arial"/>
              <a:cs typeface="Arial"/>
              <a:sym typeface="Arial"/>
            </a:endParaRPr>
          </a:p>
        </p:txBody>
      </p:sp>
      <p:sp>
        <p:nvSpPr>
          <p:cNvPr id="318" name="Google Shape;318;p48"/>
          <p:cNvSpPr txBox="1"/>
          <p:nvPr/>
        </p:nvSpPr>
        <p:spPr>
          <a:xfrm>
            <a:off x="611560" y="1098661"/>
            <a:ext cx="4662982"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At School/College/University/Work</a:t>
            </a:r>
            <a:endParaRPr b="1" i="0" sz="1800" u="none" cap="none" strike="noStrike">
              <a:solidFill>
                <a:schemeClr val="dk1"/>
              </a:solidFill>
              <a:latin typeface="Arial"/>
              <a:ea typeface="Arial"/>
              <a:cs typeface="Arial"/>
              <a:sym typeface="Arial"/>
            </a:endParaRPr>
          </a:p>
        </p:txBody>
      </p:sp>
      <p:sp>
        <p:nvSpPr>
          <p:cNvPr id="319" name="Google Shape;319;p48"/>
          <p:cNvSpPr txBox="1"/>
          <p:nvPr/>
        </p:nvSpPr>
        <p:spPr>
          <a:xfrm>
            <a:off x="1641058" y="4218258"/>
            <a:ext cx="6780473" cy="30008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1" i="0" lang="en-GB" sz="1350" u="none" cap="none" strike="noStrike">
                <a:solidFill>
                  <a:schemeClr val="dk1"/>
                </a:solidFill>
                <a:latin typeface="Arial"/>
                <a:ea typeface="Arial"/>
                <a:cs typeface="Arial"/>
                <a:sym typeface="Arial"/>
              </a:rPr>
              <a:t>  D          I            S          C                            D              I              S           C</a:t>
            </a:r>
            <a:endParaRPr b="1" i="0" sz="1350" u="none" cap="none" strike="noStrike">
              <a:solidFill>
                <a:schemeClr val="dk1"/>
              </a:solidFill>
              <a:latin typeface="Arial"/>
              <a:ea typeface="Arial"/>
              <a:cs typeface="Arial"/>
              <a:sym typeface="Arial"/>
            </a:endParaRPr>
          </a:p>
        </p:txBody>
      </p:sp>
      <p:sp>
        <p:nvSpPr>
          <p:cNvPr id="320" name="Google Shape;320;p48"/>
          <p:cNvSpPr txBox="1"/>
          <p:nvPr/>
        </p:nvSpPr>
        <p:spPr>
          <a:xfrm>
            <a:off x="811788" y="327950"/>
            <a:ext cx="8332200" cy="8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It’s Situational</a:t>
            </a:r>
            <a:endParaRPr b="1" i="0" sz="3600" u="none" cap="none" strike="noStrike">
              <a:solidFill>
                <a:srgbClr val="00BFF4"/>
              </a:solidFill>
              <a:latin typeface="Arial"/>
              <a:ea typeface="Arial"/>
              <a:cs typeface="Arial"/>
              <a:sym typeface="Arial"/>
            </a:endParaRPr>
          </a:p>
        </p:txBody>
      </p:sp>
      <p:sp>
        <p:nvSpPr>
          <p:cNvPr id="321" name="Google Shape;321;p48"/>
          <p:cNvSpPr/>
          <p:nvPr/>
        </p:nvSpPr>
        <p:spPr>
          <a:xfrm>
            <a:off x="2250283" y="2376652"/>
            <a:ext cx="432197" cy="1815539"/>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48"/>
          <p:cNvSpPr/>
          <p:nvPr/>
        </p:nvSpPr>
        <p:spPr>
          <a:xfrm>
            <a:off x="3437335" y="2114075"/>
            <a:ext cx="485775" cy="2076926"/>
          </a:xfrm>
          <a:prstGeom prst="rect">
            <a:avLst/>
          </a:prstGeom>
          <a:solidFill>
            <a:srgbClr val="007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 calcmode="lin" valueType="num">
                                      <p:cBhvr additive="base">
                                        <p:cTn dur="500"/>
                                        <p:tgtEl>
                                          <p:spTgt spid="31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Image result for whale" id="328" name="Google Shape;328;p49"/>
          <p:cNvPicPr preferRelativeResize="0"/>
          <p:nvPr/>
        </p:nvPicPr>
        <p:blipFill rotWithShape="1">
          <a:blip r:embed="rId3">
            <a:alphaModFix/>
          </a:blip>
          <a:srcRect b="0" l="0" r="0" t="0"/>
          <a:stretch/>
        </p:blipFill>
        <p:spPr>
          <a:xfrm flipH="1">
            <a:off x="817739" y="1497672"/>
            <a:ext cx="3528164" cy="3357622"/>
          </a:xfrm>
          <a:prstGeom prst="rect">
            <a:avLst/>
          </a:prstGeom>
          <a:noFill/>
          <a:ln>
            <a:noFill/>
          </a:ln>
        </p:spPr>
      </p:pic>
      <p:cxnSp>
        <p:nvCxnSpPr>
          <p:cNvPr id="329" name="Google Shape;329;p49"/>
          <p:cNvCxnSpPr/>
          <p:nvPr/>
        </p:nvCxnSpPr>
        <p:spPr>
          <a:xfrm>
            <a:off x="817757" y="1543524"/>
            <a:ext cx="7770600" cy="0"/>
          </a:xfrm>
          <a:prstGeom prst="straightConnector1">
            <a:avLst/>
          </a:prstGeom>
          <a:noFill/>
          <a:ln cap="flat" cmpd="sng" w="76200">
            <a:solidFill>
              <a:srgbClr val="0070C0"/>
            </a:solidFill>
            <a:prstDash val="dash"/>
            <a:round/>
            <a:headEnd len="sm" w="sm" type="none"/>
            <a:tailEnd len="sm" w="sm" type="none"/>
          </a:ln>
        </p:spPr>
      </p:cxnSp>
      <p:sp>
        <p:nvSpPr>
          <p:cNvPr id="330" name="Google Shape;330;p49"/>
          <p:cNvSpPr txBox="1"/>
          <p:nvPr>
            <p:ph type="title"/>
          </p:nvPr>
        </p:nvSpPr>
        <p:spPr>
          <a:xfrm>
            <a:off x="729385" y="460456"/>
            <a:ext cx="7212900" cy="41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Natural Style</a:t>
            </a:r>
            <a:endParaRPr b="1" sz="3600">
              <a:solidFill>
                <a:srgbClr val="00BFF4"/>
              </a:solidFill>
            </a:endParaRPr>
          </a:p>
        </p:txBody>
      </p:sp>
      <p:sp>
        <p:nvSpPr>
          <p:cNvPr id="331" name="Google Shape;331;p49"/>
          <p:cNvSpPr txBox="1"/>
          <p:nvPr/>
        </p:nvSpPr>
        <p:spPr>
          <a:xfrm>
            <a:off x="6575957" y="68041"/>
            <a:ext cx="2468066" cy="120032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32" name="Google Shape;332;p49"/>
          <p:cNvGrpSpPr/>
          <p:nvPr/>
        </p:nvGrpSpPr>
        <p:grpSpPr>
          <a:xfrm>
            <a:off x="4515950" y="325307"/>
            <a:ext cx="3944320" cy="4610221"/>
            <a:chOff x="3207430" y="503128"/>
            <a:chExt cx="5259094" cy="6146961"/>
          </a:xfrm>
        </p:grpSpPr>
        <p:cxnSp>
          <p:nvCxnSpPr>
            <p:cNvPr id="333" name="Google Shape;333;p49"/>
            <p:cNvCxnSpPr/>
            <p:nvPr/>
          </p:nvCxnSpPr>
          <p:spPr>
            <a:xfrm flipH="1">
              <a:off x="4952315" y="2954115"/>
              <a:ext cx="9622" cy="3417390"/>
            </a:xfrm>
            <a:prstGeom prst="straightConnector1">
              <a:avLst/>
            </a:prstGeom>
            <a:noFill/>
            <a:ln cap="flat" cmpd="sng" w="44450">
              <a:solidFill>
                <a:schemeClr val="dk1"/>
              </a:solidFill>
              <a:prstDash val="solid"/>
              <a:round/>
              <a:headEnd len="sm" w="sm" type="none"/>
              <a:tailEnd len="sm" w="sm" type="none"/>
            </a:ln>
          </p:spPr>
        </p:cxnSp>
        <p:sp>
          <p:nvSpPr>
            <p:cNvPr id="334" name="Google Shape;334;p49"/>
            <p:cNvSpPr/>
            <p:nvPr/>
          </p:nvSpPr>
          <p:spPr>
            <a:xfrm>
              <a:off x="3905346" y="3363684"/>
              <a:ext cx="2103600" cy="2060100"/>
            </a:xfrm>
            <a:prstGeom prst="flowChartConnector">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5" name="Google Shape;335;p49"/>
            <p:cNvSpPr/>
            <p:nvPr/>
          </p:nvSpPr>
          <p:spPr>
            <a:xfrm>
              <a:off x="3207430" y="5665189"/>
              <a:ext cx="3466200" cy="984900"/>
            </a:xfrm>
            <a:prstGeom prst="trapezoid">
              <a:avLst>
                <a:gd fmla="val 25000" name="adj"/>
              </a:avLst>
            </a:prstGeom>
            <a:solidFill>
              <a:schemeClr val="lt1"/>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6" name="Google Shape;336;p49"/>
            <p:cNvSpPr/>
            <p:nvPr/>
          </p:nvSpPr>
          <p:spPr>
            <a:xfrm>
              <a:off x="4952324" y="503128"/>
              <a:ext cx="3514200" cy="914400"/>
            </a:xfrm>
            <a:prstGeom prst="wave">
              <a:avLst>
                <a:gd fmla="val 12500" name="adj1"/>
                <a:gd fmla="val 0" name="adj2"/>
              </a:avLst>
            </a:prstGeom>
            <a:solidFill>
              <a:schemeClr val="lt1"/>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Lucida Sans"/>
                <a:ea typeface="Lucida Sans"/>
                <a:cs typeface="Lucida Sans"/>
                <a:sym typeface="Lucida Sans"/>
              </a:endParaRPr>
            </a:p>
          </p:txBody>
        </p:sp>
        <p:sp>
          <p:nvSpPr>
            <p:cNvPr id="337" name="Google Shape;337;p49"/>
            <p:cNvSpPr/>
            <p:nvPr/>
          </p:nvSpPr>
          <p:spPr>
            <a:xfrm>
              <a:off x="3503187" y="1469286"/>
              <a:ext cx="2907900" cy="1653000"/>
            </a:xfrm>
            <a:prstGeom prst="triangle">
              <a:avLst>
                <a:gd fmla="val 50000" name="adj"/>
              </a:avLst>
            </a:prstGeom>
            <a:solidFill>
              <a:schemeClr val="lt1"/>
            </a:solidFill>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Arial"/>
                <a:ea typeface="Arial"/>
                <a:cs typeface="Arial"/>
                <a:sym typeface="Arial"/>
              </a:endParaRPr>
            </a:p>
          </p:txBody>
        </p:sp>
        <p:sp>
          <p:nvSpPr>
            <p:cNvPr id="338" name="Google Shape;338;p49"/>
            <p:cNvSpPr txBox="1"/>
            <p:nvPr/>
          </p:nvSpPr>
          <p:spPr>
            <a:xfrm rot="377719">
              <a:off x="5323798" y="683241"/>
              <a:ext cx="3045062" cy="5541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Adapted Style</a:t>
              </a:r>
              <a:endParaRPr b="1" i="0" sz="2200" u="none" cap="none" strike="noStrike">
                <a:solidFill>
                  <a:srgbClr val="000000"/>
                </a:solidFill>
                <a:latin typeface="Arial"/>
                <a:ea typeface="Arial"/>
                <a:cs typeface="Arial"/>
                <a:sym typeface="Arial"/>
              </a:endParaRPr>
            </a:p>
          </p:txBody>
        </p:sp>
        <p:sp>
          <p:nvSpPr>
            <p:cNvPr id="339" name="Google Shape;339;p49"/>
            <p:cNvSpPr txBox="1"/>
            <p:nvPr/>
          </p:nvSpPr>
          <p:spPr>
            <a:xfrm>
              <a:off x="3938031" y="2122202"/>
              <a:ext cx="2038200" cy="984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Natural </a:t>
              </a:r>
              <a:endParaRPr b="1" i="0" sz="2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Style</a:t>
              </a:r>
              <a:endParaRPr b="1" i="0" sz="2200" u="none" cap="none" strike="noStrike">
                <a:solidFill>
                  <a:srgbClr val="000000"/>
                </a:solidFill>
                <a:latin typeface="Arial"/>
                <a:ea typeface="Arial"/>
                <a:cs typeface="Arial"/>
                <a:sym typeface="Arial"/>
              </a:endParaRPr>
            </a:p>
          </p:txBody>
        </p:sp>
        <p:sp>
          <p:nvSpPr>
            <p:cNvPr id="340" name="Google Shape;340;p49"/>
            <p:cNvSpPr txBox="1"/>
            <p:nvPr/>
          </p:nvSpPr>
          <p:spPr>
            <a:xfrm>
              <a:off x="3871596" y="4089286"/>
              <a:ext cx="21711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Motivators</a:t>
              </a:r>
              <a:endParaRPr b="1" i="0" sz="2200" u="none" cap="none" strike="noStrike">
                <a:solidFill>
                  <a:srgbClr val="000000"/>
                </a:solidFill>
                <a:latin typeface="Arial"/>
                <a:ea typeface="Arial"/>
                <a:cs typeface="Arial"/>
                <a:sym typeface="Arial"/>
              </a:endParaRPr>
            </a:p>
          </p:txBody>
        </p:sp>
        <p:sp>
          <p:nvSpPr>
            <p:cNvPr id="341" name="Google Shape;341;p49"/>
            <p:cNvSpPr txBox="1"/>
            <p:nvPr/>
          </p:nvSpPr>
          <p:spPr>
            <a:xfrm>
              <a:off x="3577462" y="5880586"/>
              <a:ext cx="36909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Belief System</a:t>
              </a:r>
              <a:endParaRPr b="1" i="0" sz="22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title"/>
          </p:nvPr>
        </p:nvSpPr>
        <p:spPr>
          <a:xfrm>
            <a:off x="795258" y="551643"/>
            <a:ext cx="72129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Your Likely Profile</a:t>
            </a:r>
            <a:endParaRPr b="1" sz="3600">
              <a:solidFill>
                <a:srgbClr val="00BFF4"/>
              </a:solidFill>
            </a:endParaRPr>
          </a:p>
        </p:txBody>
      </p:sp>
      <p:grpSp>
        <p:nvGrpSpPr>
          <p:cNvPr id="348" name="Google Shape;348;p50"/>
          <p:cNvGrpSpPr/>
          <p:nvPr/>
        </p:nvGrpSpPr>
        <p:grpSpPr>
          <a:xfrm>
            <a:off x="3000330" y="1886798"/>
            <a:ext cx="3188833" cy="2637454"/>
            <a:chOff x="2279651" y="2818766"/>
            <a:chExt cx="2951162" cy="2770824"/>
          </a:xfrm>
        </p:grpSpPr>
        <p:sp>
          <p:nvSpPr>
            <p:cNvPr id="349" name="Google Shape;349;p50"/>
            <p:cNvSpPr/>
            <p:nvPr/>
          </p:nvSpPr>
          <p:spPr>
            <a:xfrm>
              <a:off x="2279651" y="4051742"/>
              <a:ext cx="576263" cy="1537848"/>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50"/>
            <p:cNvSpPr/>
            <p:nvPr/>
          </p:nvSpPr>
          <p:spPr>
            <a:xfrm>
              <a:off x="3792538" y="4292600"/>
              <a:ext cx="647700" cy="1296988"/>
            </a:xfrm>
            <a:prstGeom prst="rect">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50"/>
            <p:cNvSpPr/>
            <p:nvPr/>
          </p:nvSpPr>
          <p:spPr>
            <a:xfrm>
              <a:off x="3000376" y="3168868"/>
              <a:ext cx="576263" cy="2420719"/>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50"/>
            <p:cNvSpPr/>
            <p:nvPr/>
          </p:nvSpPr>
          <p:spPr>
            <a:xfrm>
              <a:off x="4583113" y="2818766"/>
              <a:ext cx="647700" cy="2769235"/>
            </a:xfrm>
            <a:prstGeom prst="rect">
              <a:avLst/>
            </a:prstGeom>
            <a:solidFill>
              <a:srgbClr val="007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cxnSp>
        <p:nvCxnSpPr>
          <p:cNvPr id="358" name="Google Shape;358;p51"/>
          <p:cNvCxnSpPr/>
          <p:nvPr/>
        </p:nvCxnSpPr>
        <p:spPr>
          <a:xfrm>
            <a:off x="4827985" y="2239566"/>
            <a:ext cx="0" cy="1113234"/>
          </a:xfrm>
          <a:prstGeom prst="straightConnector1">
            <a:avLst/>
          </a:prstGeom>
          <a:noFill/>
          <a:ln>
            <a:noFill/>
          </a:ln>
        </p:spPr>
      </p:cxnSp>
      <p:cxnSp>
        <p:nvCxnSpPr>
          <p:cNvPr id="359" name="Google Shape;359;p51"/>
          <p:cNvCxnSpPr/>
          <p:nvPr/>
        </p:nvCxnSpPr>
        <p:spPr>
          <a:xfrm>
            <a:off x="4827985" y="3382566"/>
            <a:ext cx="0" cy="1081088"/>
          </a:xfrm>
          <a:prstGeom prst="straightConnector1">
            <a:avLst/>
          </a:prstGeom>
          <a:noFill/>
          <a:ln>
            <a:noFill/>
          </a:ln>
        </p:spPr>
      </p:cxnSp>
      <p:sp>
        <p:nvSpPr>
          <p:cNvPr id="360" name="Google Shape;360;p51"/>
          <p:cNvSpPr/>
          <p:nvPr/>
        </p:nvSpPr>
        <p:spPr>
          <a:xfrm>
            <a:off x="1045017" y="3195051"/>
            <a:ext cx="48882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C00000"/>
                </a:solidFill>
                <a:latin typeface="Arial"/>
                <a:ea typeface="Arial"/>
                <a:cs typeface="Arial"/>
                <a:sym typeface="Arial"/>
              </a:rPr>
              <a:t>Possible WEAKNESSES: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Poor listener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Can be seen as arrogant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May push too hard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Doesn’t wait for feedback</a:t>
            </a:r>
            <a:endParaRPr b="0" i="0" sz="1400" u="none" cap="none" strike="noStrike">
              <a:solidFill>
                <a:srgbClr val="000000"/>
              </a:solidFill>
              <a:latin typeface="Arial"/>
              <a:ea typeface="Arial"/>
              <a:cs typeface="Arial"/>
              <a:sym typeface="Arial"/>
            </a:endParaRPr>
          </a:p>
        </p:txBody>
      </p:sp>
      <p:sp>
        <p:nvSpPr>
          <p:cNvPr id="361" name="Google Shape;361;p51"/>
          <p:cNvSpPr/>
          <p:nvPr/>
        </p:nvSpPr>
        <p:spPr>
          <a:xfrm>
            <a:off x="3822028" y="1077962"/>
            <a:ext cx="44646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C00000"/>
                </a:solidFill>
                <a:latin typeface="Arial"/>
                <a:ea typeface="Arial"/>
                <a:cs typeface="Arial"/>
                <a:sym typeface="Arial"/>
              </a:rPr>
              <a:t>Probable STRENGTHS: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Confident, determined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Loves challenges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Focused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Influencing others</a:t>
            </a:r>
            <a:endParaRPr b="0" i="0" sz="1400" u="none" cap="none" strike="noStrike">
              <a:solidFill>
                <a:srgbClr val="000000"/>
              </a:solidFill>
              <a:latin typeface="Arial"/>
              <a:ea typeface="Arial"/>
              <a:cs typeface="Arial"/>
              <a:sym typeface="Arial"/>
            </a:endParaRPr>
          </a:p>
        </p:txBody>
      </p:sp>
      <p:sp>
        <p:nvSpPr>
          <p:cNvPr id="362" name="Google Shape;362;p51"/>
          <p:cNvSpPr/>
          <p:nvPr/>
        </p:nvSpPr>
        <p:spPr>
          <a:xfrm>
            <a:off x="1909117" y="1456983"/>
            <a:ext cx="1295400" cy="1350300"/>
          </a:xfrm>
          <a:prstGeom prst="ellipse">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qa47\AppData\Local\Microsoft\Windows\Temporary Internet Files\Content.IE5\F2LYR5KT\MC900318860[1].wmf" id="363" name="Google Shape;363;p51"/>
          <p:cNvPicPr preferRelativeResize="0"/>
          <p:nvPr/>
        </p:nvPicPr>
        <p:blipFill rotWithShape="1">
          <a:blip r:embed="rId3">
            <a:alphaModFix/>
          </a:blip>
          <a:srcRect b="0" l="0" r="0" t="0"/>
          <a:stretch/>
        </p:blipFill>
        <p:spPr>
          <a:xfrm rot="-549467">
            <a:off x="1127772" y="1072424"/>
            <a:ext cx="1367485" cy="11494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cxnSp>
        <p:nvCxnSpPr>
          <p:cNvPr id="369" name="Google Shape;369;p52"/>
          <p:cNvCxnSpPr/>
          <p:nvPr/>
        </p:nvCxnSpPr>
        <p:spPr>
          <a:xfrm>
            <a:off x="4633913" y="3217069"/>
            <a:ext cx="0" cy="1139429"/>
          </a:xfrm>
          <a:prstGeom prst="straightConnector1">
            <a:avLst/>
          </a:prstGeom>
          <a:noFill/>
          <a:ln>
            <a:noFill/>
          </a:ln>
        </p:spPr>
      </p:cxnSp>
      <p:sp>
        <p:nvSpPr>
          <p:cNvPr id="370" name="Google Shape;370;p52"/>
          <p:cNvSpPr/>
          <p:nvPr/>
        </p:nvSpPr>
        <p:spPr>
          <a:xfrm>
            <a:off x="3768562" y="1038063"/>
            <a:ext cx="3987600" cy="18525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F9B002"/>
                </a:solidFill>
                <a:latin typeface="Arial"/>
                <a:ea typeface="Arial"/>
                <a:cs typeface="Arial"/>
                <a:sym typeface="Arial"/>
              </a:rPr>
              <a:t>Probable STRENGTHS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E1403"/>
              </a:buClr>
              <a:buSzPts val="2800"/>
              <a:buFont typeface="Arial"/>
              <a:buChar char="•"/>
            </a:pPr>
            <a:r>
              <a:rPr b="1" i="0" lang="en-GB" sz="2800" u="none" cap="none" strike="noStrike">
                <a:solidFill>
                  <a:srgbClr val="3E1403"/>
                </a:solidFill>
                <a:latin typeface="Arial"/>
                <a:ea typeface="Arial"/>
                <a:cs typeface="Arial"/>
                <a:sym typeface="Arial"/>
              </a:rPr>
              <a:t>  </a:t>
            </a:r>
            <a:r>
              <a:rPr b="1" i="0" lang="en-GB" sz="2000" u="none" cap="none" strike="noStrike">
                <a:solidFill>
                  <a:schemeClr val="dk1"/>
                </a:solidFill>
                <a:latin typeface="Arial"/>
                <a:ea typeface="Arial"/>
                <a:cs typeface="Arial"/>
                <a:sym typeface="Arial"/>
              </a:rPr>
              <a:t>Quick to build relationships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Friendly and sociable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Adaptable, imaginative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Skilful presenter</a:t>
            </a:r>
            <a:endParaRPr b="0" i="0" sz="1400" u="none" cap="none" strike="noStrike">
              <a:solidFill>
                <a:srgbClr val="000000"/>
              </a:solidFill>
              <a:latin typeface="Arial"/>
              <a:ea typeface="Arial"/>
              <a:cs typeface="Arial"/>
              <a:sym typeface="Arial"/>
            </a:endParaRPr>
          </a:p>
        </p:txBody>
      </p:sp>
      <p:sp>
        <p:nvSpPr>
          <p:cNvPr id="371" name="Google Shape;371;p52"/>
          <p:cNvSpPr/>
          <p:nvPr/>
        </p:nvSpPr>
        <p:spPr>
          <a:xfrm>
            <a:off x="999605" y="3217064"/>
            <a:ext cx="56526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F9B002"/>
                </a:solidFill>
                <a:latin typeface="Arial"/>
                <a:ea typeface="Arial"/>
                <a:cs typeface="Arial"/>
                <a:sym typeface="Arial"/>
              </a:rPr>
              <a:t>Possible WEAKNESSES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May lack focus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Too casual for some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Poor planning and follow-up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Can lose interest</a:t>
            </a:r>
            <a:endParaRPr b="0" i="0" sz="1400" u="none" cap="none" strike="noStrike">
              <a:solidFill>
                <a:srgbClr val="000000"/>
              </a:solidFill>
              <a:latin typeface="Arial"/>
              <a:ea typeface="Arial"/>
              <a:cs typeface="Arial"/>
              <a:sym typeface="Arial"/>
            </a:endParaRPr>
          </a:p>
        </p:txBody>
      </p:sp>
      <p:sp>
        <p:nvSpPr>
          <p:cNvPr id="372" name="Google Shape;372;p52"/>
          <p:cNvSpPr/>
          <p:nvPr/>
        </p:nvSpPr>
        <p:spPr>
          <a:xfrm>
            <a:off x="1809686" y="1289128"/>
            <a:ext cx="1295400" cy="1350300"/>
          </a:xfrm>
          <a:prstGeom prst="ellipse">
            <a:avLst/>
          </a:prstGeom>
          <a:solidFill>
            <a:srgbClr val="FFCC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qa47\AppData\Local\Microsoft\Windows\Temporary Internet Files\Content.IE5\F2LYR5KT\MC900251062[1].wmf" id="373" name="Google Shape;373;p52"/>
          <p:cNvPicPr preferRelativeResize="0"/>
          <p:nvPr/>
        </p:nvPicPr>
        <p:blipFill rotWithShape="1">
          <a:blip r:embed="rId3">
            <a:alphaModFix/>
          </a:blip>
          <a:srcRect b="0" l="0" r="0" t="0"/>
          <a:stretch/>
        </p:blipFill>
        <p:spPr>
          <a:xfrm rot="-869827">
            <a:off x="1065804" y="1293227"/>
            <a:ext cx="1855961" cy="7650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cxnSp>
        <p:nvCxnSpPr>
          <p:cNvPr id="379" name="Google Shape;379;p53"/>
          <p:cNvCxnSpPr/>
          <p:nvPr/>
        </p:nvCxnSpPr>
        <p:spPr>
          <a:xfrm>
            <a:off x="4200525" y="2084785"/>
            <a:ext cx="0" cy="1041797"/>
          </a:xfrm>
          <a:prstGeom prst="straightConnector1">
            <a:avLst/>
          </a:prstGeom>
          <a:noFill/>
          <a:ln>
            <a:noFill/>
          </a:ln>
        </p:spPr>
      </p:cxnSp>
      <p:cxnSp>
        <p:nvCxnSpPr>
          <p:cNvPr id="380" name="Google Shape;380;p53"/>
          <p:cNvCxnSpPr/>
          <p:nvPr/>
        </p:nvCxnSpPr>
        <p:spPr>
          <a:xfrm>
            <a:off x="4200525" y="3156349"/>
            <a:ext cx="0" cy="1012031"/>
          </a:xfrm>
          <a:prstGeom prst="straightConnector1">
            <a:avLst/>
          </a:prstGeom>
          <a:noFill/>
          <a:ln>
            <a:noFill/>
          </a:ln>
        </p:spPr>
      </p:cxnSp>
      <p:cxnSp>
        <p:nvCxnSpPr>
          <p:cNvPr id="381" name="Google Shape;381;p53"/>
          <p:cNvCxnSpPr/>
          <p:nvPr/>
        </p:nvCxnSpPr>
        <p:spPr>
          <a:xfrm>
            <a:off x="4200525" y="2113360"/>
            <a:ext cx="0" cy="1042988"/>
          </a:xfrm>
          <a:prstGeom prst="straightConnector1">
            <a:avLst/>
          </a:prstGeom>
          <a:noFill/>
          <a:ln>
            <a:noFill/>
          </a:ln>
        </p:spPr>
      </p:cxnSp>
      <p:sp>
        <p:nvSpPr>
          <p:cNvPr id="382" name="Google Shape;382;p53"/>
          <p:cNvSpPr/>
          <p:nvPr/>
        </p:nvSpPr>
        <p:spPr>
          <a:xfrm>
            <a:off x="3731232" y="1068321"/>
            <a:ext cx="48099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B050"/>
                </a:solidFill>
                <a:latin typeface="Arial"/>
                <a:ea typeface="Arial"/>
                <a:cs typeface="Arial"/>
                <a:sym typeface="Arial"/>
              </a:rPr>
              <a:t>Probable STRENGTHS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Builds deep, long-term relationships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Natural listener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Sincere and warm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Persistent</a:t>
            </a:r>
            <a:endParaRPr b="0" i="0" sz="1400" u="none" cap="none" strike="noStrike">
              <a:solidFill>
                <a:srgbClr val="000000"/>
              </a:solidFill>
              <a:latin typeface="Arial"/>
              <a:ea typeface="Arial"/>
              <a:cs typeface="Arial"/>
              <a:sym typeface="Arial"/>
            </a:endParaRPr>
          </a:p>
        </p:txBody>
      </p:sp>
      <p:sp>
        <p:nvSpPr>
          <p:cNvPr id="383" name="Google Shape;383;p53"/>
          <p:cNvSpPr/>
          <p:nvPr/>
        </p:nvSpPr>
        <p:spPr>
          <a:xfrm>
            <a:off x="1016485" y="3156348"/>
            <a:ext cx="61569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B050"/>
                </a:solidFill>
                <a:latin typeface="Arial"/>
                <a:ea typeface="Arial"/>
                <a:cs typeface="Arial"/>
                <a:sym typeface="Arial"/>
              </a:rPr>
              <a:t>Possible WEAKNESSES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3E1403"/>
              </a:buClr>
              <a:buSzPts val="2000"/>
              <a:buFont typeface="Arial"/>
              <a:buChar char="•"/>
            </a:pPr>
            <a:r>
              <a:rPr b="1" i="0" lang="en-GB" sz="2000" u="none" cap="none" strike="noStrike">
                <a:solidFill>
                  <a:srgbClr val="3E1403"/>
                </a:solidFill>
                <a:latin typeface="Arial"/>
                <a:ea typeface="Arial"/>
                <a:cs typeface="Arial"/>
                <a:sym typeface="Arial"/>
              </a:rPr>
              <a:t>  </a:t>
            </a:r>
            <a:r>
              <a:rPr b="1" i="0" lang="en-GB" sz="2000" u="none" cap="none" strike="noStrike">
                <a:solidFill>
                  <a:schemeClr val="dk1"/>
                </a:solidFill>
                <a:latin typeface="Arial"/>
                <a:ea typeface="Arial"/>
                <a:cs typeface="Arial"/>
                <a:sym typeface="Arial"/>
              </a:rPr>
              <a:t>Slow to adapt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May struggle to make opinions heard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Avoids rejection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Takes difficulties personally</a:t>
            </a:r>
            <a:endParaRPr b="0" i="0" sz="1400" u="none" cap="none" strike="noStrike">
              <a:solidFill>
                <a:srgbClr val="000000"/>
              </a:solidFill>
              <a:latin typeface="Arial"/>
              <a:ea typeface="Arial"/>
              <a:cs typeface="Arial"/>
              <a:sym typeface="Arial"/>
            </a:endParaRPr>
          </a:p>
        </p:txBody>
      </p:sp>
      <p:sp>
        <p:nvSpPr>
          <p:cNvPr id="384" name="Google Shape;384;p53"/>
          <p:cNvSpPr/>
          <p:nvPr/>
        </p:nvSpPr>
        <p:spPr>
          <a:xfrm>
            <a:off x="1610550" y="1306315"/>
            <a:ext cx="1295400" cy="1350300"/>
          </a:xfrm>
          <a:prstGeom prst="ellipse">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qa47\AppData\Local\Microsoft\Windows\Temporary Internet Files\Content.IE5\RVU1GC4G\MC900097935[1].wmf" id="385" name="Google Shape;385;p53"/>
          <p:cNvPicPr preferRelativeResize="0"/>
          <p:nvPr/>
        </p:nvPicPr>
        <p:blipFill rotWithShape="1">
          <a:blip r:embed="rId3">
            <a:alphaModFix/>
          </a:blip>
          <a:srcRect b="0" l="0" r="0" t="0"/>
          <a:stretch/>
        </p:blipFill>
        <p:spPr>
          <a:xfrm rot="-978024">
            <a:off x="1196744" y="1070193"/>
            <a:ext cx="827377" cy="140297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4"/>
          <p:cNvSpPr/>
          <p:nvPr/>
        </p:nvSpPr>
        <p:spPr>
          <a:xfrm>
            <a:off x="1012574" y="3327943"/>
            <a:ext cx="66246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70C0"/>
                </a:solidFill>
                <a:latin typeface="Arial"/>
                <a:ea typeface="Arial"/>
                <a:cs typeface="Arial"/>
                <a:sym typeface="Arial"/>
              </a:rPr>
              <a:t>Possible WEAKNESSES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Initial interaction may be difficult &amp; stuffy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Questions may be seen as critical &amp; insensitive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Overlooks others’ feelings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Focus on inconsequential details</a:t>
            </a:r>
            <a:endParaRPr b="0" i="0" sz="1400" u="none" cap="none" strike="noStrike">
              <a:solidFill>
                <a:srgbClr val="000000"/>
              </a:solidFill>
              <a:latin typeface="Arial"/>
              <a:ea typeface="Arial"/>
              <a:cs typeface="Arial"/>
              <a:sym typeface="Arial"/>
            </a:endParaRPr>
          </a:p>
        </p:txBody>
      </p:sp>
      <p:sp>
        <p:nvSpPr>
          <p:cNvPr id="392" name="Google Shape;392;p54"/>
          <p:cNvSpPr/>
          <p:nvPr/>
        </p:nvSpPr>
        <p:spPr>
          <a:xfrm>
            <a:off x="3455195" y="1384699"/>
            <a:ext cx="2083594" cy="4881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54"/>
          <p:cNvSpPr/>
          <p:nvPr/>
        </p:nvSpPr>
        <p:spPr>
          <a:xfrm>
            <a:off x="3921585" y="1104525"/>
            <a:ext cx="5097600" cy="17292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0070C0"/>
                </a:solidFill>
                <a:latin typeface="Arial"/>
                <a:ea typeface="Arial"/>
                <a:cs typeface="Arial"/>
                <a:sym typeface="Arial"/>
              </a:rPr>
              <a:t>Probable STRENGTHS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Knowledgeable and detailed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Air of competence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Asks probing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Char char="•"/>
            </a:pPr>
            <a:r>
              <a:rPr b="1" i="0" lang="en-GB" sz="2000" u="none" cap="none" strike="noStrike">
                <a:solidFill>
                  <a:schemeClr val="dk1"/>
                </a:solidFill>
                <a:latin typeface="Arial"/>
                <a:ea typeface="Arial"/>
                <a:cs typeface="Arial"/>
                <a:sym typeface="Arial"/>
              </a:rPr>
              <a:t>  Thorough follow-up</a:t>
            </a:r>
            <a:endParaRPr b="0" i="0" sz="1400" u="none" cap="none" strike="noStrike">
              <a:solidFill>
                <a:srgbClr val="000000"/>
              </a:solidFill>
              <a:latin typeface="Arial"/>
              <a:ea typeface="Arial"/>
              <a:cs typeface="Arial"/>
              <a:sym typeface="Arial"/>
            </a:endParaRPr>
          </a:p>
        </p:txBody>
      </p:sp>
      <p:sp>
        <p:nvSpPr>
          <p:cNvPr id="394" name="Google Shape;394;p54"/>
          <p:cNvSpPr/>
          <p:nvPr/>
        </p:nvSpPr>
        <p:spPr>
          <a:xfrm>
            <a:off x="1729937" y="1511946"/>
            <a:ext cx="1349400" cy="1404300"/>
          </a:xfrm>
          <a:prstGeom prst="ellipse">
            <a:avLst/>
          </a:prstGeom>
          <a:solidFill>
            <a:srgbClr val="0000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Users\qa47\AppData\Local\Microsoft\Windows\Temporary Internet Files\Content.IE5\99QEK4WH\MC900431538[1].png" id="395" name="Google Shape;395;p54"/>
          <p:cNvPicPr preferRelativeResize="0"/>
          <p:nvPr/>
        </p:nvPicPr>
        <p:blipFill rotWithShape="1">
          <a:blip r:embed="rId3">
            <a:alphaModFix/>
          </a:blip>
          <a:srcRect b="0" l="0" r="0" t="0"/>
          <a:stretch/>
        </p:blipFill>
        <p:spPr>
          <a:xfrm rot="-602490">
            <a:off x="1135871" y="1187910"/>
            <a:ext cx="1686309" cy="15624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740050" y="4685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Learning outcome 1</a:t>
            </a:r>
            <a:endParaRPr>
              <a:solidFill>
                <a:srgbClr val="00BFF4"/>
              </a:solidFill>
            </a:endParaRPr>
          </a:p>
        </p:txBody>
      </p:sp>
      <p:sp>
        <p:nvSpPr>
          <p:cNvPr id="122" name="Google Shape;122;p28"/>
          <p:cNvSpPr txBox="1"/>
          <p:nvPr>
            <p:ph idx="1" type="body"/>
          </p:nvPr>
        </p:nvSpPr>
        <p:spPr>
          <a:xfrm>
            <a:off x="745157" y="1487747"/>
            <a:ext cx="67071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Understanding of the importance of </a:t>
            </a:r>
            <a:r>
              <a:rPr lang="en-GB" sz="2400">
                <a:solidFill>
                  <a:srgbClr val="13B6ED"/>
                </a:solidFill>
              </a:rPr>
              <a:t>working collaboratively </a:t>
            </a:r>
            <a:r>
              <a:rPr lang="en-GB" sz="2400"/>
              <a:t>and sharing of information via various means with other operatives and teams, and situational awareness for successful delivery, and to </a:t>
            </a:r>
            <a:r>
              <a:rPr lang="en-GB" sz="2400">
                <a:solidFill>
                  <a:srgbClr val="13B6ED"/>
                </a:solidFill>
              </a:rPr>
              <a:t>collectively solve problems, provide feedback,</a:t>
            </a:r>
            <a:r>
              <a:rPr lang="en-GB" sz="2400"/>
              <a:t> implement changes, avoid slippage and improve processes. </a:t>
            </a:r>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5"/>
          <p:cNvSpPr txBox="1"/>
          <p:nvPr>
            <p:ph type="title"/>
          </p:nvPr>
        </p:nvSpPr>
        <p:spPr>
          <a:xfrm>
            <a:off x="678240" y="642767"/>
            <a:ext cx="8119800" cy="137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What does this mean for you?</a:t>
            </a:r>
            <a:endParaRPr b="1" sz="3600">
              <a:solidFill>
                <a:srgbClr val="00BFF4"/>
              </a:solidFill>
            </a:endParaRPr>
          </a:p>
        </p:txBody>
      </p:sp>
      <p:sp>
        <p:nvSpPr>
          <p:cNvPr id="402" name="Google Shape;402;p55"/>
          <p:cNvSpPr txBox="1"/>
          <p:nvPr>
            <p:ph idx="1" type="body"/>
          </p:nvPr>
        </p:nvSpPr>
        <p:spPr>
          <a:xfrm>
            <a:off x="144016" y="288032"/>
            <a:ext cx="0" cy="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t/>
            </a:r>
            <a:endParaRPr/>
          </a:p>
        </p:txBody>
      </p:sp>
      <p:grpSp>
        <p:nvGrpSpPr>
          <p:cNvPr id="403" name="Google Shape;403;p55"/>
          <p:cNvGrpSpPr/>
          <p:nvPr/>
        </p:nvGrpSpPr>
        <p:grpSpPr>
          <a:xfrm>
            <a:off x="2225477" y="1714009"/>
            <a:ext cx="3845954" cy="3181183"/>
            <a:chOff x="2279651" y="2818766"/>
            <a:chExt cx="2951162" cy="2770824"/>
          </a:xfrm>
        </p:grpSpPr>
        <p:sp>
          <p:nvSpPr>
            <p:cNvPr id="404" name="Google Shape;404;p55"/>
            <p:cNvSpPr/>
            <p:nvPr/>
          </p:nvSpPr>
          <p:spPr>
            <a:xfrm>
              <a:off x="2279651" y="4051742"/>
              <a:ext cx="576263" cy="1537848"/>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5" name="Google Shape;405;p55"/>
            <p:cNvSpPr/>
            <p:nvPr/>
          </p:nvSpPr>
          <p:spPr>
            <a:xfrm>
              <a:off x="3792538" y="4292600"/>
              <a:ext cx="647700" cy="1296988"/>
            </a:xfrm>
            <a:prstGeom prst="rect">
              <a:avLst/>
            </a:prstGeom>
            <a:solidFill>
              <a:srgbClr val="00B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55"/>
            <p:cNvSpPr/>
            <p:nvPr/>
          </p:nvSpPr>
          <p:spPr>
            <a:xfrm>
              <a:off x="3000376" y="3168868"/>
              <a:ext cx="576263" cy="2420719"/>
            </a:xfrm>
            <a:prstGeom prst="rect">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7" name="Google Shape;407;p55"/>
            <p:cNvSpPr/>
            <p:nvPr/>
          </p:nvSpPr>
          <p:spPr>
            <a:xfrm>
              <a:off x="4583113" y="2818766"/>
              <a:ext cx="647700" cy="2769235"/>
            </a:xfrm>
            <a:prstGeom prst="rect">
              <a:avLst/>
            </a:prstGeom>
            <a:solidFill>
              <a:srgbClr val="007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6"/>
          <p:cNvSpPr txBox="1"/>
          <p:nvPr/>
        </p:nvSpPr>
        <p:spPr>
          <a:xfrm>
            <a:off x="900132" y="1408272"/>
            <a:ext cx="6120600" cy="3100500"/>
          </a:xfrm>
          <a:prstGeom prst="rect">
            <a:avLst/>
          </a:prstGeom>
          <a:noFill/>
          <a:ln>
            <a:noFill/>
          </a:ln>
        </p:spPr>
        <p:txBody>
          <a:bodyPr anchorCtr="0" anchor="t" bIns="45700" lIns="91425" spcFirstLastPara="1" rIns="91425" wrap="square" tIns="45700">
            <a:noAutofit/>
          </a:bodyPr>
          <a:lstStyle/>
          <a:p>
            <a:pPr indent="-257175" lvl="0" marL="257175" marR="0" rtl="0" algn="l">
              <a:lnSpc>
                <a:spcPct val="80000"/>
              </a:lnSpc>
              <a:spcBef>
                <a:spcPts val="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Be direct &amp; to the point</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Focus on results and objectives</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Be brief</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560"/>
              </a:spcBef>
              <a:spcAft>
                <a:spcPts val="0"/>
              </a:spcAft>
              <a:buClr>
                <a:srgbClr val="000000"/>
              </a:buClr>
              <a:buSzPts val="2400"/>
              <a:buFont typeface="Arial"/>
              <a:buNone/>
            </a:pPr>
            <a:r>
              <a:t/>
            </a:r>
            <a:endParaRPr b="1" i="0" sz="2400" u="none" cap="none" strike="noStrike">
              <a:solidFill>
                <a:srgbClr val="FF0000"/>
              </a:solidFill>
              <a:latin typeface="Arial"/>
              <a:ea typeface="Arial"/>
              <a:cs typeface="Arial"/>
              <a:sym typeface="Arial"/>
            </a:endParaRPr>
          </a:p>
          <a:p>
            <a:pPr indent="-257175" lvl="0" marL="257175" marR="0" rtl="0" algn="l">
              <a:lnSpc>
                <a:spcPct val="80000"/>
              </a:lnSpc>
              <a:spcBef>
                <a:spcPts val="40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DON’T</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Hesitate or waffle</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Focus on feelings</a:t>
            </a:r>
            <a:endParaRPr b="0" i="0" sz="2400" u="none" cap="none" strike="noStrike">
              <a:solidFill>
                <a:srgbClr val="000000"/>
              </a:solidFill>
              <a:latin typeface="Arial"/>
              <a:ea typeface="Arial"/>
              <a:cs typeface="Arial"/>
              <a:sym typeface="Arial"/>
            </a:endParaRPr>
          </a:p>
          <a:p>
            <a:pPr indent="-187325" lvl="0" marL="257175" marR="0" rtl="0" algn="l">
              <a:lnSpc>
                <a:spcPct val="80000"/>
              </a:lnSpc>
              <a:spcBef>
                <a:spcPts val="560"/>
              </a:spcBef>
              <a:spcAft>
                <a:spcPts val="0"/>
              </a:spcAft>
              <a:buClr>
                <a:srgbClr val="FF0000"/>
              </a:buClr>
              <a:buSzPts val="2400"/>
              <a:buFont typeface="Noto Sans Symbols"/>
              <a:buChar char="🗶"/>
            </a:pPr>
            <a:r>
              <a:rPr b="1" i="0" lang="en-GB" sz="2400" u="none" cap="none" strike="noStrike">
                <a:solidFill>
                  <a:srgbClr val="FF0000"/>
                </a:solidFill>
                <a:latin typeface="Arial"/>
                <a:ea typeface="Arial"/>
                <a:cs typeface="Arial"/>
                <a:sym typeface="Arial"/>
              </a:rPr>
              <a:t>Try to take over</a:t>
            </a:r>
            <a:endParaRPr b="0" i="0" sz="2400" u="none" cap="none" strike="noStrike">
              <a:solidFill>
                <a:srgbClr val="FF0000"/>
              </a:solidFill>
              <a:latin typeface="Arial"/>
              <a:ea typeface="Arial"/>
              <a:cs typeface="Arial"/>
              <a:sym typeface="Arial"/>
            </a:endParaRPr>
          </a:p>
        </p:txBody>
      </p:sp>
      <p:sp>
        <p:nvSpPr>
          <p:cNvPr id="414" name="Google Shape;414;p56"/>
          <p:cNvSpPr txBox="1"/>
          <p:nvPr/>
        </p:nvSpPr>
        <p:spPr>
          <a:xfrm>
            <a:off x="728862" y="446551"/>
            <a:ext cx="91440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Tips for Interacting</a:t>
            </a:r>
            <a:endParaRPr b="1" i="0" sz="3600" u="none" cap="none" strike="noStrike">
              <a:solidFill>
                <a:srgbClr val="00BFF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7"/>
          <p:cNvSpPr/>
          <p:nvPr/>
        </p:nvSpPr>
        <p:spPr>
          <a:xfrm>
            <a:off x="853749" y="1231347"/>
            <a:ext cx="6153600" cy="3268200"/>
          </a:xfrm>
          <a:prstGeom prst="rect">
            <a:avLst/>
          </a:prstGeom>
          <a:solidFill>
            <a:schemeClr val="lt1"/>
          </a:solid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a:t>
            </a:r>
            <a:endParaRPr b="0" i="0" sz="2400" u="none" cap="none" strike="noStrike">
              <a:solidFill>
                <a:srgbClr val="000000"/>
              </a:solidFill>
              <a:latin typeface="Arial"/>
              <a:ea typeface="Arial"/>
              <a:cs typeface="Arial"/>
              <a:sym typeface="Arial"/>
            </a:endParaRPr>
          </a:p>
          <a:p>
            <a:pPr indent="-207961" lvl="0" marL="214311"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Be friendly &amp; sociable</a:t>
            </a:r>
            <a:endParaRPr b="0" i="0" sz="2400" u="none" cap="none" strike="noStrike">
              <a:solidFill>
                <a:srgbClr val="000000"/>
              </a:solidFill>
              <a:latin typeface="Arial"/>
              <a:ea typeface="Arial"/>
              <a:cs typeface="Arial"/>
              <a:sym typeface="Arial"/>
            </a:endParaRPr>
          </a:p>
          <a:p>
            <a:pPr indent="-152400" lvl="0" marL="214313"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 Be entertaining &amp; stimulating</a:t>
            </a:r>
            <a:endParaRPr b="0" i="0" sz="2400" u="none" cap="none" strike="noStrike">
              <a:solidFill>
                <a:srgbClr val="000000"/>
              </a:solidFill>
              <a:latin typeface="Arial"/>
              <a:ea typeface="Arial"/>
              <a:cs typeface="Arial"/>
              <a:sym typeface="Arial"/>
            </a:endParaRPr>
          </a:p>
          <a:p>
            <a:pPr indent="-152400" lvl="0" marL="214311"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 Be open &amp; flexible</a:t>
            </a:r>
            <a:endParaRPr b="1" i="0" sz="2400" u="none" cap="none" strike="noStrike">
              <a:solidFill>
                <a:srgbClr val="FFC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C000"/>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2500"/>
              <a:buFont typeface="Noto Sans Symbols"/>
              <a:buNone/>
            </a:pPr>
            <a:r>
              <a:rPr b="1" i="0" lang="en-GB" sz="2400" u="sng" cap="none" strike="noStrike">
                <a:solidFill>
                  <a:schemeClr val="dk1"/>
                </a:solidFill>
                <a:latin typeface="Arial"/>
                <a:ea typeface="Arial"/>
                <a:cs typeface="Arial"/>
                <a:sym typeface="Arial"/>
              </a:rPr>
              <a:t>DON’T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  Bore me with details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  Tie me down with routine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C000"/>
              </a:buClr>
              <a:buSzPts val="2400"/>
              <a:buFont typeface="Noto Sans Symbols"/>
              <a:buChar char="🗶"/>
            </a:pPr>
            <a:r>
              <a:rPr b="1" i="0" lang="en-GB" sz="2400" u="none" cap="none" strike="noStrike">
                <a:solidFill>
                  <a:srgbClr val="FFC000"/>
                </a:solidFill>
                <a:latin typeface="Arial"/>
                <a:ea typeface="Arial"/>
                <a:cs typeface="Arial"/>
                <a:sym typeface="Arial"/>
              </a:rPr>
              <a:t>  Ask me to work alone</a:t>
            </a:r>
            <a:endParaRPr b="1" i="0" sz="2400" u="none" cap="none" strike="noStrike">
              <a:solidFill>
                <a:srgbClr val="FFC000"/>
              </a:solidFill>
              <a:latin typeface="Arial"/>
              <a:ea typeface="Arial"/>
              <a:cs typeface="Arial"/>
              <a:sym typeface="Arial"/>
            </a:endParaRPr>
          </a:p>
        </p:txBody>
      </p:sp>
      <p:sp>
        <p:nvSpPr>
          <p:cNvPr id="421" name="Google Shape;421;p57"/>
          <p:cNvSpPr txBox="1"/>
          <p:nvPr/>
        </p:nvSpPr>
        <p:spPr>
          <a:xfrm>
            <a:off x="728862" y="446551"/>
            <a:ext cx="91440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Tips for Interacting</a:t>
            </a:r>
            <a:endParaRPr b="1" i="0" sz="3600" u="none" cap="none" strike="noStrike">
              <a:solidFill>
                <a:srgbClr val="00BFF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8"/>
          <p:cNvSpPr/>
          <p:nvPr/>
        </p:nvSpPr>
        <p:spPr>
          <a:xfrm>
            <a:off x="1104266" y="1347614"/>
            <a:ext cx="6696600" cy="3206700"/>
          </a:xfrm>
          <a:prstGeom prst="rect">
            <a:avLst/>
          </a:prstGeom>
          <a:noFill/>
          <a:ln>
            <a:noFill/>
          </a:ln>
        </p:spPr>
        <p:txBody>
          <a:bodyPr anchorCtr="0" anchor="t" bIns="33325" lIns="67850" spcFirstLastPara="1" rIns="67850" wrap="square" tIns="333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a:t>
            </a:r>
            <a:endParaRPr b="1" i="0" sz="24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Be patient &amp; supportive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Slow down &amp; work at my pace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Ask my opinion &amp; give me time to answer</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B05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DON’T: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  Take advantage of my good nature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  Push me to make quick decisions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2400"/>
              <a:buFont typeface="Noto Sans Symbols"/>
              <a:buChar char="🗶"/>
            </a:pPr>
            <a:r>
              <a:rPr b="1" i="0" lang="en-GB" sz="2400" u="none" cap="none" strike="noStrike">
                <a:solidFill>
                  <a:srgbClr val="00B050"/>
                </a:solidFill>
                <a:latin typeface="Arial"/>
                <a:ea typeface="Arial"/>
                <a:cs typeface="Arial"/>
                <a:sym typeface="Arial"/>
              </a:rPr>
              <a:t>  Spring last minute surprises</a:t>
            </a:r>
            <a:endParaRPr b="1" i="0" sz="2400" u="none" cap="none" strike="noStrike">
              <a:solidFill>
                <a:srgbClr val="00B050"/>
              </a:solidFill>
              <a:latin typeface="Arial"/>
              <a:ea typeface="Arial"/>
              <a:cs typeface="Arial"/>
              <a:sym typeface="Arial"/>
            </a:endParaRPr>
          </a:p>
        </p:txBody>
      </p:sp>
      <p:sp>
        <p:nvSpPr>
          <p:cNvPr id="428" name="Google Shape;428;p58"/>
          <p:cNvSpPr txBox="1"/>
          <p:nvPr/>
        </p:nvSpPr>
        <p:spPr>
          <a:xfrm>
            <a:off x="728862" y="446551"/>
            <a:ext cx="91440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Tips for Interacting</a:t>
            </a:r>
            <a:endParaRPr b="1" i="0" sz="3600" u="none" cap="none" strike="noStrike">
              <a:solidFill>
                <a:srgbClr val="00BFF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9"/>
          <p:cNvSpPr txBox="1"/>
          <p:nvPr/>
        </p:nvSpPr>
        <p:spPr>
          <a:xfrm>
            <a:off x="1047491" y="1419622"/>
            <a:ext cx="6048600" cy="34362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Be well prepared &amp; thorough</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Put things in writing</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Let me consider all the details</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0000"/>
              </a:buClr>
              <a:buSzPts val="2400"/>
              <a:buFont typeface="Arial"/>
              <a:buNone/>
            </a:pPr>
            <a:r>
              <a:t/>
            </a:r>
            <a:endParaRPr b="1" i="0" sz="2400" u="none" cap="none" strike="noStrike">
              <a:solidFill>
                <a:srgbClr val="0070C0"/>
              </a:solidFill>
              <a:latin typeface="Arial"/>
              <a:ea typeface="Arial"/>
              <a:cs typeface="Arial"/>
              <a:sym typeface="Arial"/>
            </a:endParaRPr>
          </a:p>
          <a:p>
            <a:pPr indent="0" lvl="0" marL="0" marR="0" rtl="0" algn="l">
              <a:lnSpc>
                <a:spcPct val="80000"/>
              </a:lnSpc>
              <a:spcBef>
                <a:spcPts val="400"/>
              </a:spcBef>
              <a:spcAft>
                <a:spcPts val="0"/>
              </a:spcAft>
              <a:buClr>
                <a:srgbClr val="000000"/>
              </a:buClr>
              <a:buSzPts val="2400"/>
              <a:buFont typeface="Arial"/>
              <a:buNone/>
            </a:pPr>
            <a:r>
              <a:rPr b="1" i="0" lang="en-GB" sz="2400" u="sng" cap="none" strike="noStrike">
                <a:solidFill>
                  <a:schemeClr val="dk1"/>
                </a:solidFill>
                <a:latin typeface="Arial"/>
                <a:ea typeface="Arial"/>
                <a:cs typeface="Arial"/>
                <a:sym typeface="Arial"/>
              </a:rPr>
              <a:t>DON’T</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  Get too close or hug me</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  Be flippant on important issues</a:t>
            </a:r>
            <a:endParaRPr b="0" i="0" sz="2400" u="none" cap="none" strike="noStrike">
              <a:solidFill>
                <a:srgbClr val="000000"/>
              </a:solidFill>
              <a:latin typeface="Arial"/>
              <a:ea typeface="Arial"/>
              <a:cs typeface="Arial"/>
              <a:sym typeface="Arial"/>
            </a:endParaRPr>
          </a:p>
          <a:p>
            <a:pPr indent="0" lvl="0" marL="0" marR="0" rtl="0" algn="l">
              <a:lnSpc>
                <a:spcPct val="80000"/>
              </a:lnSpc>
              <a:spcBef>
                <a:spcPts val="480"/>
              </a:spcBef>
              <a:spcAft>
                <a:spcPts val="0"/>
              </a:spcAft>
              <a:buClr>
                <a:srgbClr val="0070C0"/>
              </a:buClr>
              <a:buSzPts val="2400"/>
              <a:buFont typeface="Noto Sans Symbols"/>
              <a:buChar char="🗶"/>
            </a:pPr>
            <a:r>
              <a:rPr b="1" i="0" lang="en-GB" sz="2400" u="none" cap="none" strike="noStrike">
                <a:solidFill>
                  <a:srgbClr val="0070C0"/>
                </a:solidFill>
                <a:latin typeface="Arial"/>
                <a:ea typeface="Arial"/>
                <a:cs typeface="Arial"/>
                <a:sym typeface="Arial"/>
              </a:rPr>
              <a:t>  Change my routine without notice</a:t>
            </a:r>
            <a:endParaRPr b="0" i="0" sz="2400" u="none" cap="none" strike="noStrike">
              <a:solidFill>
                <a:srgbClr val="000000"/>
              </a:solidFill>
              <a:latin typeface="Arial"/>
              <a:ea typeface="Arial"/>
              <a:cs typeface="Arial"/>
              <a:sym typeface="Arial"/>
            </a:endParaRPr>
          </a:p>
          <a:p>
            <a:pPr indent="0" lvl="0" marL="0" marR="0" rtl="0" algn="ctr">
              <a:lnSpc>
                <a:spcPct val="80000"/>
              </a:lnSpc>
              <a:spcBef>
                <a:spcPts val="400"/>
              </a:spcBef>
              <a:spcAft>
                <a:spcPts val="0"/>
              </a:spcAft>
              <a:buClr>
                <a:srgbClr val="000000"/>
              </a:buClr>
              <a:buSzPts val="2000"/>
              <a:buFont typeface="Arial"/>
              <a:buNone/>
            </a:pPr>
            <a:r>
              <a:t/>
            </a:r>
            <a:endParaRPr b="0" i="0" sz="2000" u="none" cap="none" strike="noStrike">
              <a:solidFill>
                <a:srgbClr val="888888"/>
              </a:solidFill>
              <a:latin typeface="Arial"/>
              <a:ea typeface="Arial"/>
              <a:cs typeface="Arial"/>
              <a:sym typeface="Arial"/>
            </a:endParaRPr>
          </a:p>
        </p:txBody>
      </p:sp>
      <p:sp>
        <p:nvSpPr>
          <p:cNvPr id="435" name="Google Shape;435;p59"/>
          <p:cNvSpPr txBox="1"/>
          <p:nvPr/>
        </p:nvSpPr>
        <p:spPr>
          <a:xfrm>
            <a:off x="728862" y="446551"/>
            <a:ext cx="9144000" cy="78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00BFF4"/>
                </a:solidFill>
                <a:latin typeface="Arial"/>
                <a:ea typeface="Arial"/>
                <a:cs typeface="Arial"/>
                <a:sym typeface="Arial"/>
              </a:rPr>
              <a:t>Tips for Interacting</a:t>
            </a:r>
            <a:endParaRPr b="1" i="0" sz="3600" u="none" cap="none" strike="noStrike">
              <a:solidFill>
                <a:srgbClr val="00BFF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0"/>
          <p:cNvSpPr txBox="1"/>
          <p:nvPr>
            <p:ph type="title"/>
          </p:nvPr>
        </p:nvSpPr>
        <p:spPr>
          <a:xfrm>
            <a:off x="668036" y="483518"/>
            <a:ext cx="72129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Team Context</a:t>
            </a:r>
            <a:endParaRPr b="1" sz="3600">
              <a:solidFill>
                <a:srgbClr val="00BFF4"/>
              </a:solidFill>
            </a:endParaRPr>
          </a:p>
        </p:txBody>
      </p:sp>
      <p:pic>
        <p:nvPicPr>
          <p:cNvPr descr="http://farm3.static.flickr.com/2289/2137737248_e9f3e429d1.jpg" id="442" name="Google Shape;442;p60"/>
          <p:cNvPicPr preferRelativeResize="0"/>
          <p:nvPr>
            <p:ph idx="1" type="body"/>
          </p:nvPr>
        </p:nvPicPr>
        <p:blipFill rotWithShape="1">
          <a:blip r:embed="rId3">
            <a:alphaModFix/>
          </a:blip>
          <a:srcRect b="0" l="0" r="0" t="0"/>
          <a:stretch/>
        </p:blipFill>
        <p:spPr>
          <a:xfrm>
            <a:off x="2259500" y="1169101"/>
            <a:ext cx="3839400" cy="3839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1"/>
          <p:cNvSpPr txBox="1"/>
          <p:nvPr>
            <p:ph type="title"/>
          </p:nvPr>
        </p:nvSpPr>
        <p:spPr>
          <a:xfrm>
            <a:off x="798056" y="336214"/>
            <a:ext cx="61722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Team Profile</a:t>
            </a:r>
            <a:endParaRPr b="1" sz="3600">
              <a:solidFill>
                <a:srgbClr val="00BFF4"/>
              </a:solidFill>
            </a:endParaRPr>
          </a:p>
        </p:txBody>
      </p:sp>
      <p:sp>
        <p:nvSpPr>
          <p:cNvPr id="449" name="Google Shape;449;p61"/>
          <p:cNvSpPr txBox="1"/>
          <p:nvPr>
            <p:ph idx="1" type="body"/>
          </p:nvPr>
        </p:nvSpPr>
        <p:spPr>
          <a:xfrm>
            <a:off x="798050" y="1245275"/>
            <a:ext cx="3096600" cy="30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220"/>
              <a:buFont typeface="Arial"/>
              <a:buNone/>
            </a:pPr>
            <a:r>
              <a:rPr lang="en-GB" sz="2200">
                <a:latin typeface="Arial"/>
                <a:ea typeface="Arial"/>
                <a:cs typeface="Arial"/>
                <a:sym typeface="Arial"/>
              </a:rPr>
              <a:t>In your Groups: </a:t>
            </a:r>
            <a:endParaRPr sz="2200">
              <a:latin typeface="Arial"/>
              <a:ea typeface="Arial"/>
              <a:cs typeface="Arial"/>
              <a:sym typeface="Arial"/>
            </a:endParaRPr>
          </a:p>
          <a:p>
            <a:pPr indent="0" lvl="0" marL="0" rtl="0" algn="l">
              <a:lnSpc>
                <a:spcPct val="100000"/>
              </a:lnSpc>
              <a:spcBef>
                <a:spcPts val="444"/>
              </a:spcBef>
              <a:spcAft>
                <a:spcPts val="0"/>
              </a:spcAft>
              <a:buClr>
                <a:schemeClr val="dk1"/>
              </a:buClr>
              <a:buSzPts val="2220"/>
              <a:buFont typeface="Arial"/>
              <a:buNone/>
            </a:pPr>
            <a:r>
              <a:rPr lang="en-GB" sz="2200">
                <a:latin typeface="Arial"/>
                <a:ea typeface="Arial"/>
                <a:cs typeface="Arial"/>
                <a:sym typeface="Arial"/>
              </a:rPr>
              <a:t>on the top half of the A3 paper, create a graph chart showing your team members’ colours.</a:t>
            </a:r>
            <a:endParaRPr sz="2200">
              <a:latin typeface="Arial"/>
              <a:ea typeface="Arial"/>
              <a:cs typeface="Arial"/>
              <a:sym typeface="Arial"/>
            </a:endParaRPr>
          </a:p>
          <a:p>
            <a:pPr indent="0" lvl="0" marL="0" rtl="0" algn="l">
              <a:lnSpc>
                <a:spcPct val="100000"/>
              </a:lnSpc>
              <a:spcBef>
                <a:spcPts val="444"/>
              </a:spcBef>
              <a:spcAft>
                <a:spcPts val="0"/>
              </a:spcAft>
              <a:buClr>
                <a:schemeClr val="dk1"/>
              </a:buClr>
              <a:buSzPts val="2220"/>
              <a:buFont typeface="Arial"/>
              <a:buNone/>
            </a:pPr>
            <a:r>
              <a:t/>
            </a:r>
            <a:endParaRPr sz="2200">
              <a:latin typeface="Arial"/>
              <a:ea typeface="Arial"/>
              <a:cs typeface="Arial"/>
              <a:sym typeface="Arial"/>
            </a:endParaRPr>
          </a:p>
          <a:p>
            <a:pPr indent="0" lvl="0" marL="0" rtl="0" algn="l">
              <a:lnSpc>
                <a:spcPct val="100000"/>
              </a:lnSpc>
              <a:spcBef>
                <a:spcPts val="444"/>
              </a:spcBef>
              <a:spcAft>
                <a:spcPts val="0"/>
              </a:spcAft>
              <a:buClr>
                <a:schemeClr val="dk1"/>
              </a:buClr>
              <a:buSzPts val="2220"/>
              <a:buFont typeface="Arial"/>
              <a:buNone/>
            </a:pPr>
            <a:r>
              <a:rPr i="1" lang="en-GB" sz="2200">
                <a:latin typeface="Arial"/>
                <a:ea typeface="Arial"/>
                <a:cs typeface="Arial"/>
                <a:sym typeface="Arial"/>
              </a:rPr>
              <a:t>NB: include ‘second’ colours as well</a:t>
            </a:r>
            <a:br>
              <a:rPr i="1" lang="en-GB" sz="2200">
                <a:latin typeface="Arial"/>
                <a:ea typeface="Arial"/>
                <a:cs typeface="Arial"/>
                <a:sym typeface="Arial"/>
              </a:rPr>
            </a:br>
            <a:r>
              <a:rPr i="1" lang="en-GB" sz="2200">
                <a:latin typeface="Arial"/>
                <a:ea typeface="Arial"/>
                <a:cs typeface="Arial"/>
                <a:sym typeface="Arial"/>
              </a:rPr>
              <a:t>(half size and dotted)</a:t>
            </a:r>
            <a:endParaRPr sz="2200">
              <a:latin typeface="Arial"/>
              <a:ea typeface="Arial"/>
              <a:cs typeface="Arial"/>
              <a:sym typeface="Arial"/>
            </a:endParaRPr>
          </a:p>
        </p:txBody>
      </p:sp>
      <p:sp>
        <p:nvSpPr>
          <p:cNvPr id="450" name="Google Shape;450;p61"/>
          <p:cNvSpPr/>
          <p:nvPr/>
        </p:nvSpPr>
        <p:spPr>
          <a:xfrm>
            <a:off x="4189950" y="684725"/>
            <a:ext cx="3445500" cy="4300500"/>
          </a:xfrm>
          <a:prstGeom prst="foldedCorner">
            <a:avLst>
              <a:gd fmla="val 16667" name="adj"/>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sp>
        <p:nvSpPr>
          <p:cNvPr id="451" name="Google Shape;451;p61"/>
          <p:cNvSpPr/>
          <p:nvPr/>
        </p:nvSpPr>
        <p:spPr>
          <a:xfrm rot="-10979">
            <a:off x="4307943" y="2190826"/>
            <a:ext cx="751504" cy="570904"/>
          </a:xfrm>
          <a:prstGeom prst="rect">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Ross</a:t>
            </a:r>
            <a:endParaRPr b="1" i="0" sz="1200" u="none" cap="none" strike="noStrike">
              <a:solidFill>
                <a:schemeClr val="dk1"/>
              </a:solidFill>
              <a:latin typeface="Arial"/>
              <a:ea typeface="Arial"/>
              <a:cs typeface="Arial"/>
              <a:sym typeface="Arial"/>
            </a:endParaRPr>
          </a:p>
        </p:txBody>
      </p:sp>
      <p:sp>
        <p:nvSpPr>
          <p:cNvPr id="452" name="Google Shape;452;p61"/>
          <p:cNvSpPr/>
          <p:nvPr/>
        </p:nvSpPr>
        <p:spPr>
          <a:xfrm rot="-11904">
            <a:off x="5080565" y="2203732"/>
            <a:ext cx="779705" cy="563104"/>
          </a:xfrm>
          <a:prstGeom prst="rect">
            <a:avLst/>
          </a:prstGeom>
          <a:solidFill>
            <a:schemeClr val="lt1"/>
          </a:solid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Max</a:t>
            </a:r>
            <a:endParaRPr b="0" i="0" sz="1200" u="none" cap="none" strike="noStrike">
              <a:solidFill>
                <a:srgbClr val="000000"/>
              </a:solidFill>
              <a:latin typeface="Arial"/>
              <a:ea typeface="Arial"/>
              <a:cs typeface="Arial"/>
              <a:sym typeface="Arial"/>
            </a:endParaRPr>
          </a:p>
        </p:txBody>
      </p:sp>
      <p:sp>
        <p:nvSpPr>
          <p:cNvPr id="453" name="Google Shape;453;p61"/>
          <p:cNvSpPr/>
          <p:nvPr/>
        </p:nvSpPr>
        <p:spPr>
          <a:xfrm rot="-11571">
            <a:off x="5904114" y="2207670"/>
            <a:ext cx="802205" cy="563104"/>
          </a:xfrm>
          <a:prstGeom prst="rect">
            <a:avLst/>
          </a:prstGeom>
          <a:solidFill>
            <a:schemeClr val="lt1"/>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James</a:t>
            </a:r>
            <a:endParaRPr b="0" i="0" sz="1200" u="none" cap="none" strike="noStrike">
              <a:solidFill>
                <a:srgbClr val="000000"/>
              </a:solidFill>
              <a:latin typeface="Arial"/>
              <a:ea typeface="Arial"/>
              <a:cs typeface="Arial"/>
              <a:sym typeface="Arial"/>
            </a:endParaRPr>
          </a:p>
        </p:txBody>
      </p:sp>
      <p:sp>
        <p:nvSpPr>
          <p:cNvPr id="454" name="Google Shape;454;p61"/>
          <p:cNvSpPr/>
          <p:nvPr/>
        </p:nvSpPr>
        <p:spPr>
          <a:xfrm rot="-11728">
            <a:off x="6744398" y="2458723"/>
            <a:ext cx="791405" cy="318002"/>
          </a:xfrm>
          <a:prstGeom prst="rect">
            <a:avLst/>
          </a:prstGeom>
          <a:noFill/>
          <a:ln cap="flat" cmpd="sng" w="381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James/2</a:t>
            </a:r>
            <a:endParaRPr b="0" i="0" sz="1200" u="none" cap="none" strike="noStrike">
              <a:solidFill>
                <a:srgbClr val="000000"/>
              </a:solidFill>
              <a:latin typeface="Arial"/>
              <a:ea typeface="Arial"/>
              <a:cs typeface="Arial"/>
              <a:sym typeface="Arial"/>
            </a:endParaRPr>
          </a:p>
        </p:txBody>
      </p:sp>
      <p:sp>
        <p:nvSpPr>
          <p:cNvPr id="455" name="Google Shape;455;p61"/>
          <p:cNvSpPr/>
          <p:nvPr/>
        </p:nvSpPr>
        <p:spPr>
          <a:xfrm rot="-10979">
            <a:off x="4302284" y="1600219"/>
            <a:ext cx="751504" cy="570904"/>
          </a:xfrm>
          <a:prstGeom prst="rect">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Sam</a:t>
            </a:r>
            <a:endParaRPr b="1" i="0" sz="1200" u="none" cap="none" strike="noStrike">
              <a:solidFill>
                <a:schemeClr val="dk1"/>
              </a:solidFill>
              <a:latin typeface="Arial"/>
              <a:ea typeface="Arial"/>
              <a:cs typeface="Arial"/>
              <a:sym typeface="Arial"/>
            </a:endParaRPr>
          </a:p>
        </p:txBody>
      </p:sp>
      <p:sp>
        <p:nvSpPr>
          <p:cNvPr id="456" name="Google Shape;456;p61"/>
          <p:cNvSpPr txBox="1"/>
          <p:nvPr/>
        </p:nvSpPr>
        <p:spPr>
          <a:xfrm rot="-12121">
            <a:off x="4324280" y="2788229"/>
            <a:ext cx="680704" cy="3027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0000"/>
                </a:solidFill>
                <a:latin typeface="Arial"/>
                <a:ea typeface="Arial"/>
                <a:cs typeface="Arial"/>
                <a:sym typeface="Arial"/>
              </a:rPr>
              <a:t>Red</a:t>
            </a:r>
            <a:endParaRPr b="1" i="0" sz="1200" u="none" cap="none" strike="noStrike">
              <a:solidFill>
                <a:srgbClr val="FF0000"/>
              </a:solidFill>
              <a:latin typeface="Arial"/>
              <a:ea typeface="Arial"/>
              <a:cs typeface="Arial"/>
              <a:sym typeface="Arial"/>
            </a:endParaRPr>
          </a:p>
        </p:txBody>
      </p:sp>
      <p:sp>
        <p:nvSpPr>
          <p:cNvPr id="457" name="Google Shape;457;p61"/>
          <p:cNvSpPr txBox="1"/>
          <p:nvPr/>
        </p:nvSpPr>
        <p:spPr>
          <a:xfrm rot="-11339">
            <a:off x="4911546" y="2812580"/>
            <a:ext cx="1000505" cy="3027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FFC000"/>
                </a:solidFill>
                <a:latin typeface="Arial"/>
                <a:ea typeface="Arial"/>
                <a:cs typeface="Arial"/>
                <a:sym typeface="Arial"/>
              </a:rPr>
              <a:t>Yellow</a:t>
            </a:r>
            <a:endParaRPr b="1" i="0" sz="1200" u="none" cap="none" strike="noStrike">
              <a:solidFill>
                <a:srgbClr val="FFC000"/>
              </a:solidFill>
              <a:latin typeface="Arial"/>
              <a:ea typeface="Arial"/>
              <a:cs typeface="Arial"/>
              <a:sym typeface="Arial"/>
            </a:endParaRPr>
          </a:p>
        </p:txBody>
      </p:sp>
      <p:sp>
        <p:nvSpPr>
          <p:cNvPr id="458" name="Google Shape;458;p61"/>
          <p:cNvSpPr txBox="1"/>
          <p:nvPr/>
        </p:nvSpPr>
        <p:spPr>
          <a:xfrm rot="-12028">
            <a:off x="5873032" y="2809500"/>
            <a:ext cx="857405" cy="3027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B050"/>
                </a:solidFill>
                <a:latin typeface="Arial"/>
                <a:ea typeface="Arial"/>
                <a:cs typeface="Arial"/>
                <a:sym typeface="Arial"/>
              </a:rPr>
              <a:t>Green</a:t>
            </a:r>
            <a:endParaRPr b="0" i="0" sz="1200" u="none" cap="none" strike="noStrike">
              <a:solidFill>
                <a:srgbClr val="000000"/>
              </a:solidFill>
              <a:latin typeface="Arial"/>
              <a:ea typeface="Arial"/>
              <a:cs typeface="Arial"/>
              <a:sym typeface="Arial"/>
            </a:endParaRPr>
          </a:p>
        </p:txBody>
      </p:sp>
      <p:sp>
        <p:nvSpPr>
          <p:cNvPr id="459" name="Google Shape;459;p61"/>
          <p:cNvSpPr txBox="1"/>
          <p:nvPr/>
        </p:nvSpPr>
        <p:spPr>
          <a:xfrm rot="-12121">
            <a:off x="6809783" y="2820572"/>
            <a:ext cx="680704" cy="30270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70C0"/>
                </a:solidFill>
                <a:latin typeface="Arial"/>
                <a:ea typeface="Arial"/>
                <a:cs typeface="Arial"/>
                <a:sym typeface="Arial"/>
              </a:rPr>
              <a:t>Blue</a:t>
            </a:r>
            <a:endParaRPr b="0" i="0" sz="1200" u="none" cap="none" strike="noStrike">
              <a:solidFill>
                <a:srgbClr val="000000"/>
              </a:solidFill>
              <a:latin typeface="Arial"/>
              <a:ea typeface="Arial"/>
              <a:cs typeface="Arial"/>
              <a:sym typeface="Arial"/>
            </a:endParaRPr>
          </a:p>
        </p:txBody>
      </p:sp>
      <p:sp>
        <p:nvSpPr>
          <p:cNvPr id="460" name="Google Shape;460;p61"/>
          <p:cNvSpPr/>
          <p:nvPr/>
        </p:nvSpPr>
        <p:spPr>
          <a:xfrm rot="-11850">
            <a:off x="5904348" y="1881093"/>
            <a:ext cx="783305" cy="316502"/>
          </a:xfrm>
          <a:prstGeom prst="rect">
            <a:avLst/>
          </a:prstGeom>
          <a:noFill/>
          <a:ln cap="flat" cmpd="sng" w="38100">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Sam/2</a:t>
            </a:r>
            <a:endParaRPr b="1" i="0" sz="1200" u="none" cap="none" strike="noStrike">
              <a:solidFill>
                <a:schemeClr val="dk1"/>
              </a:solidFill>
              <a:latin typeface="Arial"/>
              <a:ea typeface="Arial"/>
              <a:cs typeface="Arial"/>
              <a:sym typeface="Arial"/>
            </a:endParaRPr>
          </a:p>
        </p:txBody>
      </p:sp>
      <p:sp>
        <p:nvSpPr>
          <p:cNvPr id="461" name="Google Shape;461;p61"/>
          <p:cNvSpPr/>
          <p:nvPr/>
        </p:nvSpPr>
        <p:spPr>
          <a:xfrm rot="-11180">
            <a:off x="4303223" y="1257955"/>
            <a:ext cx="738004" cy="328502"/>
          </a:xfrm>
          <a:prstGeom prst="rect">
            <a:avLst/>
          </a:prstGeom>
          <a:noFill/>
          <a:ln cap="flat" cmpd="sng" w="381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Max/2</a:t>
            </a:r>
            <a:endParaRPr b="0" i="0" sz="1200" u="none" cap="none" strike="noStrike">
              <a:solidFill>
                <a:srgbClr val="000000"/>
              </a:solidFill>
              <a:latin typeface="Arial"/>
              <a:ea typeface="Arial"/>
              <a:cs typeface="Arial"/>
              <a:sym typeface="Arial"/>
            </a:endParaRPr>
          </a:p>
        </p:txBody>
      </p:sp>
      <p:sp>
        <p:nvSpPr>
          <p:cNvPr id="462" name="Google Shape;462;p61"/>
          <p:cNvSpPr/>
          <p:nvPr/>
        </p:nvSpPr>
        <p:spPr>
          <a:xfrm rot="-10845">
            <a:off x="5075323" y="1255474"/>
            <a:ext cx="760804" cy="340502"/>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Ross/2</a:t>
            </a:r>
            <a:endParaRPr b="1" i="0" sz="1200" u="none" cap="none" strike="noStrike">
              <a:solidFill>
                <a:schemeClr val="dk1"/>
              </a:solidFill>
              <a:latin typeface="Arial"/>
              <a:ea typeface="Arial"/>
              <a:cs typeface="Arial"/>
              <a:sym typeface="Arial"/>
            </a:endParaRPr>
          </a:p>
        </p:txBody>
      </p:sp>
      <p:sp>
        <p:nvSpPr>
          <p:cNvPr id="463" name="Google Shape;463;p61"/>
          <p:cNvSpPr/>
          <p:nvPr/>
        </p:nvSpPr>
        <p:spPr>
          <a:xfrm rot="-12219">
            <a:off x="5079495" y="1598762"/>
            <a:ext cx="759605" cy="572104"/>
          </a:xfrm>
          <a:prstGeom prst="rect">
            <a:avLst/>
          </a:prstGeom>
          <a:solidFill>
            <a:schemeClr val="lt1"/>
          </a:solid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Ian</a:t>
            </a:r>
            <a:endParaRPr b="0" i="0" sz="1200" u="none" cap="none" strike="noStrike">
              <a:solidFill>
                <a:srgbClr val="000000"/>
              </a:solidFill>
              <a:latin typeface="Arial"/>
              <a:ea typeface="Arial"/>
              <a:cs typeface="Arial"/>
              <a:sym typeface="Arial"/>
            </a:endParaRPr>
          </a:p>
        </p:txBody>
      </p:sp>
      <p:sp>
        <p:nvSpPr>
          <p:cNvPr id="464" name="Google Shape;464;p61"/>
          <p:cNvSpPr/>
          <p:nvPr/>
        </p:nvSpPr>
        <p:spPr>
          <a:xfrm rot="-11850">
            <a:off x="6744523" y="2186324"/>
            <a:ext cx="783305" cy="267903"/>
          </a:xfrm>
          <a:prstGeom prst="rect">
            <a:avLst/>
          </a:prstGeom>
          <a:noFill/>
          <a:ln cap="flat" cmpd="sng" w="381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Ian /2</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pSp>
        <p:nvGrpSpPr>
          <p:cNvPr id="470" name="Google Shape;470;p62"/>
          <p:cNvGrpSpPr/>
          <p:nvPr/>
        </p:nvGrpSpPr>
        <p:grpSpPr>
          <a:xfrm>
            <a:off x="1772830" y="1005571"/>
            <a:ext cx="5114932" cy="3977064"/>
            <a:chOff x="1988702" y="847438"/>
            <a:chExt cx="4858870" cy="5516039"/>
          </a:xfrm>
        </p:grpSpPr>
        <p:sp>
          <p:nvSpPr>
            <p:cNvPr id="471" name="Google Shape;471;p62"/>
            <p:cNvSpPr/>
            <p:nvPr/>
          </p:nvSpPr>
          <p:spPr>
            <a:xfrm>
              <a:off x="1988702" y="847438"/>
              <a:ext cx="4858870" cy="551603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Calibri"/>
                <a:ea typeface="Calibri"/>
                <a:cs typeface="Calibri"/>
                <a:sym typeface="Calibri"/>
              </a:endParaRPr>
            </a:p>
          </p:txBody>
        </p:sp>
        <p:sp>
          <p:nvSpPr>
            <p:cNvPr id="472" name="Google Shape;472;p62"/>
            <p:cNvSpPr txBox="1"/>
            <p:nvPr/>
          </p:nvSpPr>
          <p:spPr>
            <a:xfrm>
              <a:off x="2534820" y="4691416"/>
              <a:ext cx="1575000" cy="57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dk1"/>
                  </a:solidFill>
                  <a:latin typeface="Arial"/>
                  <a:ea typeface="Arial"/>
                  <a:cs typeface="Arial"/>
                  <a:sym typeface="Arial"/>
                </a:rPr>
                <a:t>Strengths</a:t>
              </a:r>
              <a:endParaRPr b="1" i="0" sz="1400" u="none" cap="none" strike="noStrike">
                <a:solidFill>
                  <a:srgbClr val="000000"/>
                </a:solidFill>
                <a:latin typeface="Arial"/>
                <a:ea typeface="Arial"/>
                <a:cs typeface="Arial"/>
                <a:sym typeface="Arial"/>
              </a:endParaRPr>
            </a:p>
          </p:txBody>
        </p:sp>
        <p:sp>
          <p:nvSpPr>
            <p:cNvPr id="473" name="Google Shape;473;p62"/>
            <p:cNvSpPr txBox="1"/>
            <p:nvPr/>
          </p:nvSpPr>
          <p:spPr>
            <a:xfrm>
              <a:off x="4806630" y="4691406"/>
              <a:ext cx="1343700" cy="57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dk1"/>
                  </a:solidFill>
                  <a:latin typeface="Arial"/>
                  <a:ea typeface="Arial"/>
                  <a:cs typeface="Arial"/>
                  <a:sym typeface="Arial"/>
                </a:rPr>
                <a:t>Risks</a:t>
              </a:r>
              <a:endParaRPr b="1" i="0" sz="1400" u="none" cap="none" strike="noStrike">
                <a:solidFill>
                  <a:srgbClr val="000000"/>
                </a:solidFill>
                <a:latin typeface="Arial"/>
                <a:ea typeface="Arial"/>
                <a:cs typeface="Arial"/>
                <a:sym typeface="Arial"/>
              </a:endParaRPr>
            </a:p>
          </p:txBody>
        </p:sp>
      </p:grpSp>
      <p:grpSp>
        <p:nvGrpSpPr>
          <p:cNvPr id="474" name="Google Shape;474;p62"/>
          <p:cNvGrpSpPr/>
          <p:nvPr/>
        </p:nvGrpSpPr>
        <p:grpSpPr>
          <a:xfrm>
            <a:off x="2214194" y="1508652"/>
            <a:ext cx="4073085" cy="2046492"/>
            <a:chOff x="4800125" y="2103055"/>
            <a:chExt cx="3633439" cy="2097676"/>
          </a:xfrm>
        </p:grpSpPr>
        <p:sp>
          <p:nvSpPr>
            <p:cNvPr id="475" name="Google Shape;475;p62"/>
            <p:cNvSpPr/>
            <p:nvPr/>
          </p:nvSpPr>
          <p:spPr>
            <a:xfrm rot="-11871">
              <a:off x="4801350" y="3104451"/>
              <a:ext cx="868805" cy="71100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Jacqui</a:t>
              </a:r>
              <a:endParaRPr b="1" i="0" sz="1400" u="none" cap="none" strike="noStrike">
                <a:solidFill>
                  <a:schemeClr val="dk1"/>
                </a:solidFill>
                <a:latin typeface="Arial"/>
                <a:ea typeface="Arial"/>
                <a:cs typeface="Arial"/>
                <a:sym typeface="Arial"/>
              </a:endParaRPr>
            </a:p>
          </p:txBody>
        </p:sp>
        <p:sp>
          <p:nvSpPr>
            <p:cNvPr id="476" name="Google Shape;476;p62"/>
            <p:cNvSpPr/>
            <p:nvPr/>
          </p:nvSpPr>
          <p:spPr>
            <a:xfrm rot="-11781">
              <a:off x="5694124" y="3119849"/>
              <a:ext cx="875405" cy="707104"/>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Max</a:t>
              </a:r>
              <a:endParaRPr b="1" i="0" sz="1400" u="none" cap="none" strike="noStrike">
                <a:solidFill>
                  <a:srgbClr val="000000"/>
                </a:solidFill>
                <a:latin typeface="Arial"/>
                <a:ea typeface="Arial"/>
                <a:cs typeface="Arial"/>
                <a:sym typeface="Arial"/>
              </a:endParaRPr>
            </a:p>
          </p:txBody>
        </p:sp>
        <p:sp>
          <p:nvSpPr>
            <p:cNvPr id="477" name="Google Shape;477;p62"/>
            <p:cNvSpPr/>
            <p:nvPr/>
          </p:nvSpPr>
          <p:spPr>
            <a:xfrm rot="-12043">
              <a:off x="6613036" y="3125482"/>
              <a:ext cx="942006" cy="687604"/>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James</a:t>
              </a:r>
              <a:endParaRPr b="1" i="0" sz="1400" u="none" cap="none" strike="noStrike">
                <a:solidFill>
                  <a:srgbClr val="000000"/>
                </a:solidFill>
                <a:latin typeface="Arial"/>
                <a:ea typeface="Arial"/>
                <a:cs typeface="Arial"/>
                <a:sym typeface="Arial"/>
              </a:endParaRPr>
            </a:p>
          </p:txBody>
        </p:sp>
        <p:sp>
          <p:nvSpPr>
            <p:cNvPr id="478" name="Google Shape;478;p62"/>
            <p:cNvSpPr/>
            <p:nvPr/>
          </p:nvSpPr>
          <p:spPr>
            <a:xfrm rot="-11949">
              <a:off x="4802493" y="2453780"/>
              <a:ext cx="863105" cy="62850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Sam</a:t>
              </a:r>
              <a:endParaRPr b="1" i="0" sz="1400" u="none" cap="none" strike="noStrike">
                <a:solidFill>
                  <a:schemeClr val="dk1"/>
                </a:solidFill>
                <a:latin typeface="Arial"/>
                <a:ea typeface="Arial"/>
                <a:cs typeface="Arial"/>
                <a:sym typeface="Arial"/>
              </a:endParaRPr>
            </a:p>
          </p:txBody>
        </p:sp>
        <p:sp>
          <p:nvSpPr>
            <p:cNvPr id="479" name="Google Shape;479;p62"/>
            <p:cNvSpPr txBox="1"/>
            <p:nvPr/>
          </p:nvSpPr>
          <p:spPr>
            <a:xfrm rot="-12084">
              <a:off x="4888170" y="3876864"/>
              <a:ext cx="763584" cy="2839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0000"/>
                  </a:solidFill>
                  <a:latin typeface="Arial"/>
                  <a:ea typeface="Arial"/>
                  <a:cs typeface="Arial"/>
                  <a:sym typeface="Arial"/>
                </a:rPr>
                <a:t>Red</a:t>
              </a:r>
              <a:endParaRPr b="1" i="0" sz="1400" u="none" cap="none" strike="noStrike">
                <a:solidFill>
                  <a:srgbClr val="000000"/>
                </a:solidFill>
                <a:latin typeface="Arial"/>
                <a:ea typeface="Arial"/>
                <a:cs typeface="Arial"/>
                <a:sym typeface="Arial"/>
              </a:endParaRPr>
            </a:p>
          </p:txBody>
        </p:sp>
        <p:sp>
          <p:nvSpPr>
            <p:cNvPr id="480" name="Google Shape;480;p62"/>
            <p:cNvSpPr txBox="1"/>
            <p:nvPr/>
          </p:nvSpPr>
          <p:spPr>
            <a:xfrm rot="-12084">
              <a:off x="5719179" y="3903592"/>
              <a:ext cx="854082" cy="2839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C000"/>
                  </a:solidFill>
                  <a:latin typeface="Arial"/>
                  <a:ea typeface="Arial"/>
                  <a:cs typeface="Arial"/>
                  <a:sym typeface="Arial"/>
                </a:rPr>
                <a:t>Yellow</a:t>
              </a:r>
              <a:endParaRPr b="1" i="0" sz="1400" u="none" cap="none" strike="noStrike">
                <a:solidFill>
                  <a:srgbClr val="000000"/>
                </a:solidFill>
                <a:latin typeface="Arial"/>
                <a:ea typeface="Arial"/>
                <a:cs typeface="Arial"/>
                <a:sym typeface="Arial"/>
              </a:endParaRPr>
            </a:p>
          </p:txBody>
        </p:sp>
        <p:sp>
          <p:nvSpPr>
            <p:cNvPr id="481" name="Google Shape;481;p62"/>
            <p:cNvSpPr txBox="1"/>
            <p:nvPr/>
          </p:nvSpPr>
          <p:spPr>
            <a:xfrm rot="-12084">
              <a:off x="6583566" y="3902276"/>
              <a:ext cx="961550" cy="2839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B050"/>
                  </a:solidFill>
                  <a:latin typeface="Arial"/>
                  <a:ea typeface="Arial"/>
                  <a:cs typeface="Arial"/>
                  <a:sym typeface="Arial"/>
                </a:rPr>
                <a:t>Green</a:t>
              </a:r>
              <a:endParaRPr b="1" i="0" sz="1400" u="none" cap="none" strike="noStrike">
                <a:solidFill>
                  <a:srgbClr val="000000"/>
                </a:solidFill>
                <a:latin typeface="Arial"/>
                <a:ea typeface="Arial"/>
                <a:cs typeface="Arial"/>
                <a:sym typeface="Arial"/>
              </a:endParaRPr>
            </a:p>
          </p:txBody>
        </p:sp>
        <p:sp>
          <p:nvSpPr>
            <p:cNvPr id="482" name="Google Shape;482;p62"/>
            <p:cNvSpPr txBox="1"/>
            <p:nvPr/>
          </p:nvSpPr>
          <p:spPr>
            <a:xfrm rot="-12084">
              <a:off x="7634838" y="3915473"/>
              <a:ext cx="763584" cy="28391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70C0"/>
                  </a:solidFill>
                  <a:latin typeface="Arial"/>
                  <a:ea typeface="Arial"/>
                  <a:cs typeface="Arial"/>
                  <a:sym typeface="Arial"/>
                </a:rPr>
                <a:t>Blue</a:t>
              </a:r>
              <a:endParaRPr b="1" i="0" sz="1400" u="none" cap="none" strike="noStrike">
                <a:solidFill>
                  <a:srgbClr val="000000"/>
                </a:solidFill>
                <a:latin typeface="Arial"/>
                <a:ea typeface="Arial"/>
                <a:cs typeface="Arial"/>
                <a:sym typeface="Arial"/>
              </a:endParaRPr>
            </a:p>
          </p:txBody>
        </p:sp>
        <p:sp>
          <p:nvSpPr>
            <p:cNvPr id="483" name="Google Shape;483;p62"/>
            <p:cNvSpPr/>
            <p:nvPr/>
          </p:nvSpPr>
          <p:spPr>
            <a:xfrm rot="-12043">
              <a:off x="6613171" y="2768009"/>
              <a:ext cx="942006" cy="335102"/>
            </a:xfrm>
            <a:prstGeom prst="rect">
              <a:avLst/>
            </a:prstGeom>
            <a:noFill/>
            <a:ln cap="flat" cmpd="sng" w="38100">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Sam/2</a:t>
              </a:r>
              <a:endParaRPr b="1" i="0" sz="1400" u="none" cap="none" strike="noStrike">
                <a:solidFill>
                  <a:schemeClr val="dk1"/>
                </a:solidFill>
                <a:latin typeface="Arial"/>
                <a:ea typeface="Arial"/>
                <a:cs typeface="Arial"/>
                <a:sym typeface="Arial"/>
              </a:endParaRPr>
            </a:p>
          </p:txBody>
        </p:sp>
        <p:sp>
          <p:nvSpPr>
            <p:cNvPr id="484" name="Google Shape;484;p62"/>
            <p:cNvSpPr/>
            <p:nvPr/>
          </p:nvSpPr>
          <p:spPr>
            <a:xfrm rot="-11949">
              <a:off x="4801916" y="2127793"/>
              <a:ext cx="863105" cy="326101"/>
            </a:xfrm>
            <a:prstGeom prst="rect">
              <a:avLst/>
            </a:prstGeom>
            <a:noFill/>
            <a:ln cap="flat" cmpd="sng" w="381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Max/2</a:t>
              </a:r>
              <a:endParaRPr b="1" i="0" sz="1400" u="none" cap="none" strike="noStrike">
                <a:solidFill>
                  <a:srgbClr val="000000"/>
                </a:solidFill>
                <a:latin typeface="Arial"/>
                <a:ea typeface="Arial"/>
                <a:cs typeface="Arial"/>
                <a:sym typeface="Arial"/>
              </a:endParaRPr>
            </a:p>
          </p:txBody>
        </p:sp>
        <p:sp>
          <p:nvSpPr>
            <p:cNvPr id="485" name="Google Shape;485;p62"/>
            <p:cNvSpPr/>
            <p:nvPr/>
          </p:nvSpPr>
          <p:spPr>
            <a:xfrm rot="-11924">
              <a:off x="7568056" y="3466252"/>
              <a:ext cx="864905" cy="349202"/>
            </a:xfrm>
            <a:prstGeom prst="rect">
              <a:avLst/>
            </a:prstGeom>
            <a:noFill/>
            <a:ln cap="flat" cmpd="sng" w="381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James/2</a:t>
              </a:r>
              <a:endParaRPr b="1" i="0" sz="1400" u="none" cap="none" strike="noStrike">
                <a:solidFill>
                  <a:srgbClr val="000000"/>
                </a:solidFill>
                <a:latin typeface="Arial"/>
                <a:ea typeface="Arial"/>
                <a:cs typeface="Arial"/>
                <a:sym typeface="Arial"/>
              </a:endParaRPr>
            </a:p>
          </p:txBody>
        </p:sp>
        <p:sp>
          <p:nvSpPr>
            <p:cNvPr id="486" name="Google Shape;486;p62"/>
            <p:cNvSpPr/>
            <p:nvPr/>
          </p:nvSpPr>
          <p:spPr>
            <a:xfrm rot="-11747">
              <a:off x="6599545" y="2453715"/>
              <a:ext cx="965706" cy="326402"/>
            </a:xfrm>
            <a:prstGeom prst="rect">
              <a:avLst/>
            </a:prstGeom>
            <a:noFill/>
            <a:ln cap="flat" cmpd="sng" w="38100">
              <a:solidFill>
                <a:srgbClr val="0099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Ian/2</a:t>
              </a:r>
              <a:endParaRPr b="1" i="0" sz="1400" u="none" cap="none" strike="noStrike">
                <a:solidFill>
                  <a:srgbClr val="000000"/>
                </a:solidFill>
                <a:latin typeface="Arial"/>
                <a:ea typeface="Arial"/>
                <a:cs typeface="Arial"/>
                <a:sym typeface="Arial"/>
              </a:endParaRPr>
            </a:p>
          </p:txBody>
        </p:sp>
        <p:sp>
          <p:nvSpPr>
            <p:cNvPr id="487" name="Google Shape;487;p62"/>
            <p:cNvSpPr/>
            <p:nvPr/>
          </p:nvSpPr>
          <p:spPr>
            <a:xfrm rot="-11661">
              <a:off x="5689778" y="2104554"/>
              <a:ext cx="884405" cy="345302"/>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Jaqui/2</a:t>
              </a:r>
              <a:endParaRPr b="1" i="0" sz="1400" u="none" cap="none" strike="noStrike">
                <a:solidFill>
                  <a:srgbClr val="000000"/>
                </a:solidFill>
                <a:latin typeface="Arial"/>
                <a:ea typeface="Arial"/>
                <a:cs typeface="Arial"/>
                <a:sym typeface="Arial"/>
              </a:endParaRPr>
            </a:p>
          </p:txBody>
        </p:sp>
        <p:sp>
          <p:nvSpPr>
            <p:cNvPr id="488" name="Google Shape;488;p62"/>
            <p:cNvSpPr/>
            <p:nvPr/>
          </p:nvSpPr>
          <p:spPr>
            <a:xfrm rot="-12084">
              <a:off x="5690582" y="2452847"/>
              <a:ext cx="884342" cy="637692"/>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Ian</a:t>
              </a:r>
              <a:endParaRPr b="1" i="0" sz="1400" u="none" cap="none" strike="noStrike">
                <a:solidFill>
                  <a:srgbClr val="000000"/>
                </a:solidFill>
                <a:latin typeface="Arial"/>
                <a:ea typeface="Arial"/>
                <a:cs typeface="Arial"/>
                <a:sym typeface="Arial"/>
              </a:endParaRPr>
            </a:p>
          </p:txBody>
        </p:sp>
      </p:grpSp>
      <p:sp>
        <p:nvSpPr>
          <p:cNvPr id="489" name="Google Shape;489;p62"/>
          <p:cNvSpPr txBox="1"/>
          <p:nvPr/>
        </p:nvSpPr>
        <p:spPr>
          <a:xfrm>
            <a:off x="680242" y="359244"/>
            <a:ext cx="5459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13B6ED"/>
                </a:solidFill>
                <a:latin typeface="Arial"/>
                <a:ea typeface="Arial"/>
                <a:cs typeface="Arial"/>
                <a:sym typeface="Arial"/>
              </a:rPr>
              <a:t>Team Strengths &amp; Risks</a:t>
            </a:r>
            <a:endParaRPr b="0" i="0" sz="1400" u="none" cap="none" strike="noStrike">
              <a:solidFill>
                <a:srgbClr val="13B6ED"/>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3"/>
          <p:cNvSpPr/>
          <p:nvPr/>
        </p:nvSpPr>
        <p:spPr>
          <a:xfrm>
            <a:off x="703975" y="2642225"/>
            <a:ext cx="4167000" cy="265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Possible strengths:</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Lots of extrovert behaviour</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Good communication</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Task orientated / Fast paced</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Driven – high achievers</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Yellow members will promote fun working environment</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Influence of Yellow/green may support good consensus and harmony in team</a:t>
            </a:r>
            <a:endParaRPr b="0" i="0" sz="1600" u="none" cap="none" strike="noStrike">
              <a:solidFill>
                <a:srgbClr val="000000"/>
              </a:solidFill>
              <a:latin typeface="Arial"/>
              <a:ea typeface="Arial"/>
              <a:cs typeface="Arial"/>
              <a:sym typeface="Arial"/>
            </a:endParaRPr>
          </a:p>
        </p:txBody>
      </p:sp>
      <p:sp>
        <p:nvSpPr>
          <p:cNvPr id="496" name="Google Shape;496;p63"/>
          <p:cNvSpPr/>
          <p:nvPr/>
        </p:nvSpPr>
        <p:spPr>
          <a:xfrm>
            <a:off x="4797625" y="468600"/>
            <a:ext cx="2874000" cy="4674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Possible risks:</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Nobody listens to the other person</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Lack of attention to detail /poor planning</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Things may get left to last minute</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Possibility for superficial work</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Potential for conflict between Sam and Jacqui over leadership</a:t>
            </a:r>
            <a:endParaRPr b="0" i="0" sz="1600" u="none" cap="none" strike="noStrike">
              <a:solidFill>
                <a:srgbClr val="000000"/>
              </a:solidFill>
              <a:latin typeface="Arial"/>
              <a:ea typeface="Arial"/>
              <a:cs typeface="Arial"/>
              <a:sym typeface="Arial"/>
            </a:endParaRPr>
          </a:p>
          <a:p>
            <a:pPr indent="-125413" lvl="0" marL="128588" marR="0" rtl="0" algn="l">
              <a:lnSpc>
                <a:spcPct val="100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James may struggle to make his contribution heard/valued</a:t>
            </a:r>
            <a:endParaRPr b="0" i="0" sz="1600" u="none" cap="none" strike="noStrike">
              <a:solidFill>
                <a:srgbClr val="000000"/>
              </a:solidFill>
              <a:latin typeface="Arial"/>
              <a:ea typeface="Arial"/>
              <a:cs typeface="Arial"/>
              <a:sym typeface="Arial"/>
            </a:endParaRPr>
          </a:p>
        </p:txBody>
      </p:sp>
      <p:sp>
        <p:nvSpPr>
          <p:cNvPr id="497" name="Google Shape;497;p63"/>
          <p:cNvSpPr/>
          <p:nvPr/>
        </p:nvSpPr>
        <p:spPr>
          <a:xfrm>
            <a:off x="763875" y="468599"/>
            <a:ext cx="3609000" cy="19890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lt1"/>
              </a:solidFill>
              <a:latin typeface="Calibri"/>
              <a:ea typeface="Calibri"/>
              <a:cs typeface="Calibri"/>
              <a:sym typeface="Calibri"/>
            </a:endParaRPr>
          </a:p>
        </p:txBody>
      </p:sp>
      <p:grpSp>
        <p:nvGrpSpPr>
          <p:cNvPr id="498" name="Google Shape;498;p63"/>
          <p:cNvGrpSpPr/>
          <p:nvPr/>
        </p:nvGrpSpPr>
        <p:grpSpPr>
          <a:xfrm>
            <a:off x="1075275" y="842049"/>
            <a:ext cx="2874050" cy="1519053"/>
            <a:chOff x="4800125" y="2103055"/>
            <a:chExt cx="3633439" cy="2097560"/>
          </a:xfrm>
        </p:grpSpPr>
        <p:sp>
          <p:nvSpPr>
            <p:cNvPr id="499" name="Google Shape;499;p63"/>
            <p:cNvSpPr/>
            <p:nvPr/>
          </p:nvSpPr>
          <p:spPr>
            <a:xfrm rot="-11871">
              <a:off x="4801350" y="3104451"/>
              <a:ext cx="868805" cy="71100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Jacqui</a:t>
              </a:r>
              <a:endParaRPr b="1" i="0" sz="1000" u="none" cap="none" strike="noStrike">
                <a:solidFill>
                  <a:schemeClr val="dk1"/>
                </a:solidFill>
                <a:latin typeface="Arial"/>
                <a:ea typeface="Arial"/>
                <a:cs typeface="Arial"/>
                <a:sym typeface="Arial"/>
              </a:endParaRPr>
            </a:p>
          </p:txBody>
        </p:sp>
        <p:sp>
          <p:nvSpPr>
            <p:cNvPr id="500" name="Google Shape;500;p63"/>
            <p:cNvSpPr/>
            <p:nvPr/>
          </p:nvSpPr>
          <p:spPr>
            <a:xfrm rot="-11781">
              <a:off x="5694124" y="3119849"/>
              <a:ext cx="875405" cy="707104"/>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Max</a:t>
              </a:r>
              <a:endParaRPr b="1" i="0" sz="1000" u="none" cap="none" strike="noStrike">
                <a:solidFill>
                  <a:srgbClr val="000000"/>
                </a:solidFill>
                <a:latin typeface="Arial"/>
                <a:ea typeface="Arial"/>
                <a:cs typeface="Arial"/>
                <a:sym typeface="Arial"/>
              </a:endParaRPr>
            </a:p>
          </p:txBody>
        </p:sp>
        <p:sp>
          <p:nvSpPr>
            <p:cNvPr id="501" name="Google Shape;501;p63"/>
            <p:cNvSpPr/>
            <p:nvPr/>
          </p:nvSpPr>
          <p:spPr>
            <a:xfrm rot="-12043">
              <a:off x="6613036" y="3125482"/>
              <a:ext cx="942006" cy="687604"/>
            </a:xfrm>
            <a:prstGeom prst="rect">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James</a:t>
              </a:r>
              <a:endParaRPr b="1" i="0" sz="1000" u="none" cap="none" strike="noStrike">
                <a:solidFill>
                  <a:srgbClr val="000000"/>
                </a:solidFill>
                <a:latin typeface="Arial"/>
                <a:ea typeface="Arial"/>
                <a:cs typeface="Arial"/>
                <a:sym typeface="Arial"/>
              </a:endParaRPr>
            </a:p>
          </p:txBody>
        </p:sp>
        <p:sp>
          <p:nvSpPr>
            <p:cNvPr id="502" name="Google Shape;502;p63"/>
            <p:cNvSpPr/>
            <p:nvPr/>
          </p:nvSpPr>
          <p:spPr>
            <a:xfrm rot="-11949">
              <a:off x="4802493" y="2453780"/>
              <a:ext cx="863105" cy="628504"/>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Sam</a:t>
              </a:r>
              <a:endParaRPr b="1" i="0" sz="1000" u="none" cap="none" strike="noStrike">
                <a:solidFill>
                  <a:schemeClr val="dk1"/>
                </a:solidFill>
                <a:latin typeface="Arial"/>
                <a:ea typeface="Arial"/>
                <a:cs typeface="Arial"/>
                <a:sym typeface="Arial"/>
              </a:endParaRPr>
            </a:p>
          </p:txBody>
        </p:sp>
        <p:sp>
          <p:nvSpPr>
            <p:cNvPr id="503" name="Google Shape;503;p63"/>
            <p:cNvSpPr txBox="1"/>
            <p:nvPr/>
          </p:nvSpPr>
          <p:spPr>
            <a:xfrm rot="-12157">
              <a:off x="4888121" y="3876856"/>
              <a:ext cx="763505" cy="2838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0000"/>
                  </a:solidFill>
                  <a:latin typeface="Arial"/>
                  <a:ea typeface="Arial"/>
                  <a:cs typeface="Arial"/>
                  <a:sym typeface="Arial"/>
                </a:rPr>
                <a:t>Red</a:t>
              </a:r>
              <a:endParaRPr b="1" i="0" sz="1000" u="none" cap="none" strike="noStrike">
                <a:solidFill>
                  <a:srgbClr val="000000"/>
                </a:solidFill>
                <a:latin typeface="Arial"/>
                <a:ea typeface="Arial"/>
                <a:cs typeface="Arial"/>
                <a:sym typeface="Arial"/>
              </a:endParaRPr>
            </a:p>
          </p:txBody>
        </p:sp>
        <p:sp>
          <p:nvSpPr>
            <p:cNvPr id="504" name="Google Shape;504;p63"/>
            <p:cNvSpPr txBox="1"/>
            <p:nvPr/>
          </p:nvSpPr>
          <p:spPr>
            <a:xfrm rot="-12075">
              <a:off x="5719130" y="3903593"/>
              <a:ext cx="854105" cy="2838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FFC000"/>
                  </a:solidFill>
                  <a:latin typeface="Arial"/>
                  <a:ea typeface="Arial"/>
                  <a:cs typeface="Arial"/>
                  <a:sym typeface="Arial"/>
                </a:rPr>
                <a:t>Yellow</a:t>
              </a:r>
              <a:endParaRPr b="1" i="0" sz="1000" u="none" cap="none" strike="noStrike">
                <a:solidFill>
                  <a:srgbClr val="000000"/>
                </a:solidFill>
                <a:latin typeface="Arial"/>
                <a:ea typeface="Arial"/>
                <a:cs typeface="Arial"/>
                <a:sym typeface="Arial"/>
              </a:endParaRPr>
            </a:p>
          </p:txBody>
        </p:sp>
        <p:sp>
          <p:nvSpPr>
            <p:cNvPr id="505" name="Google Shape;505;p63"/>
            <p:cNvSpPr txBox="1"/>
            <p:nvPr/>
          </p:nvSpPr>
          <p:spPr>
            <a:xfrm rot="-11799">
              <a:off x="6583517" y="3902316"/>
              <a:ext cx="961506" cy="2838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B050"/>
                  </a:solidFill>
                  <a:latin typeface="Arial"/>
                  <a:ea typeface="Arial"/>
                  <a:cs typeface="Arial"/>
                  <a:sym typeface="Arial"/>
                </a:rPr>
                <a:t>Green</a:t>
              </a:r>
              <a:endParaRPr b="1" i="0" sz="1000" u="none" cap="none" strike="noStrike">
                <a:solidFill>
                  <a:srgbClr val="000000"/>
                </a:solidFill>
                <a:latin typeface="Arial"/>
                <a:ea typeface="Arial"/>
                <a:cs typeface="Arial"/>
                <a:sym typeface="Arial"/>
              </a:endParaRPr>
            </a:p>
          </p:txBody>
        </p:sp>
        <p:sp>
          <p:nvSpPr>
            <p:cNvPr id="506" name="Google Shape;506;p63"/>
            <p:cNvSpPr txBox="1"/>
            <p:nvPr/>
          </p:nvSpPr>
          <p:spPr>
            <a:xfrm rot="-12157">
              <a:off x="7634789" y="3915465"/>
              <a:ext cx="763505" cy="28380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rgbClr val="0070C0"/>
                  </a:solidFill>
                  <a:latin typeface="Arial"/>
                  <a:ea typeface="Arial"/>
                  <a:cs typeface="Arial"/>
                  <a:sym typeface="Arial"/>
                </a:rPr>
                <a:t>Blue</a:t>
              </a:r>
              <a:endParaRPr b="1" i="0" sz="1000" u="none" cap="none" strike="noStrike">
                <a:solidFill>
                  <a:srgbClr val="000000"/>
                </a:solidFill>
                <a:latin typeface="Arial"/>
                <a:ea typeface="Arial"/>
                <a:cs typeface="Arial"/>
                <a:sym typeface="Arial"/>
              </a:endParaRPr>
            </a:p>
          </p:txBody>
        </p:sp>
        <p:sp>
          <p:nvSpPr>
            <p:cNvPr id="507" name="Google Shape;507;p63"/>
            <p:cNvSpPr/>
            <p:nvPr/>
          </p:nvSpPr>
          <p:spPr>
            <a:xfrm rot="-12043">
              <a:off x="6613171" y="2768009"/>
              <a:ext cx="942006" cy="335102"/>
            </a:xfrm>
            <a:prstGeom prst="rect">
              <a:avLst/>
            </a:prstGeom>
            <a:noFill/>
            <a:ln cap="flat" cmpd="sng" w="38100">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Sam/2</a:t>
              </a:r>
              <a:endParaRPr b="1" i="0" sz="1000" u="none" cap="none" strike="noStrike">
                <a:solidFill>
                  <a:schemeClr val="dk1"/>
                </a:solidFill>
                <a:latin typeface="Arial"/>
                <a:ea typeface="Arial"/>
                <a:cs typeface="Arial"/>
                <a:sym typeface="Arial"/>
              </a:endParaRPr>
            </a:p>
          </p:txBody>
        </p:sp>
        <p:sp>
          <p:nvSpPr>
            <p:cNvPr id="508" name="Google Shape;508;p63"/>
            <p:cNvSpPr/>
            <p:nvPr/>
          </p:nvSpPr>
          <p:spPr>
            <a:xfrm rot="-11949">
              <a:off x="4801916" y="2127793"/>
              <a:ext cx="863105" cy="326101"/>
            </a:xfrm>
            <a:prstGeom prst="rect">
              <a:avLst/>
            </a:prstGeom>
            <a:noFill/>
            <a:ln cap="flat" cmpd="sng" w="381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Max/2</a:t>
              </a:r>
              <a:endParaRPr b="1" i="0" sz="1000" u="none" cap="none" strike="noStrike">
                <a:solidFill>
                  <a:srgbClr val="000000"/>
                </a:solidFill>
                <a:latin typeface="Arial"/>
                <a:ea typeface="Arial"/>
                <a:cs typeface="Arial"/>
                <a:sym typeface="Arial"/>
              </a:endParaRPr>
            </a:p>
          </p:txBody>
        </p:sp>
        <p:sp>
          <p:nvSpPr>
            <p:cNvPr id="509" name="Google Shape;509;p63"/>
            <p:cNvSpPr/>
            <p:nvPr/>
          </p:nvSpPr>
          <p:spPr>
            <a:xfrm rot="-11924">
              <a:off x="7568056" y="3466252"/>
              <a:ext cx="864905" cy="349202"/>
            </a:xfrm>
            <a:prstGeom prst="rect">
              <a:avLst/>
            </a:prstGeom>
            <a:noFill/>
            <a:ln cap="flat" cmpd="sng" w="38100">
              <a:solidFill>
                <a:srgbClr val="0070C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James/2</a:t>
              </a:r>
              <a:endParaRPr b="1" i="0" sz="1000" u="none" cap="none" strike="noStrike">
                <a:solidFill>
                  <a:srgbClr val="000000"/>
                </a:solidFill>
                <a:latin typeface="Arial"/>
                <a:ea typeface="Arial"/>
                <a:cs typeface="Arial"/>
                <a:sym typeface="Arial"/>
              </a:endParaRPr>
            </a:p>
          </p:txBody>
        </p:sp>
        <p:sp>
          <p:nvSpPr>
            <p:cNvPr id="510" name="Google Shape;510;p63"/>
            <p:cNvSpPr/>
            <p:nvPr/>
          </p:nvSpPr>
          <p:spPr>
            <a:xfrm rot="-11747">
              <a:off x="6599545" y="2453715"/>
              <a:ext cx="965706" cy="326402"/>
            </a:xfrm>
            <a:prstGeom prst="rect">
              <a:avLst/>
            </a:prstGeom>
            <a:noFill/>
            <a:ln cap="flat" cmpd="sng" w="38100">
              <a:solidFill>
                <a:srgbClr val="0099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Ian/2</a:t>
              </a:r>
              <a:endParaRPr b="1" i="0" sz="1000" u="none" cap="none" strike="noStrike">
                <a:solidFill>
                  <a:srgbClr val="000000"/>
                </a:solidFill>
                <a:latin typeface="Arial"/>
                <a:ea typeface="Arial"/>
                <a:cs typeface="Arial"/>
                <a:sym typeface="Arial"/>
              </a:endParaRPr>
            </a:p>
          </p:txBody>
        </p:sp>
        <p:sp>
          <p:nvSpPr>
            <p:cNvPr id="511" name="Google Shape;511;p63"/>
            <p:cNvSpPr/>
            <p:nvPr/>
          </p:nvSpPr>
          <p:spPr>
            <a:xfrm rot="-11661">
              <a:off x="5689778" y="2104554"/>
              <a:ext cx="884405" cy="345302"/>
            </a:xfrm>
            <a:prstGeom prst="rect">
              <a:avLst/>
            </a:prstGeom>
            <a:noFill/>
            <a:ln cap="flat" cmpd="sng" w="381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Jaqui/2</a:t>
              </a:r>
              <a:endParaRPr b="1" i="0" sz="1000" u="none" cap="none" strike="noStrike">
                <a:solidFill>
                  <a:srgbClr val="000000"/>
                </a:solidFill>
                <a:latin typeface="Arial"/>
                <a:ea typeface="Arial"/>
                <a:cs typeface="Arial"/>
                <a:sym typeface="Arial"/>
              </a:endParaRPr>
            </a:p>
          </p:txBody>
        </p:sp>
        <p:sp>
          <p:nvSpPr>
            <p:cNvPr id="512" name="Google Shape;512;p63"/>
            <p:cNvSpPr/>
            <p:nvPr/>
          </p:nvSpPr>
          <p:spPr>
            <a:xfrm rot="-11661">
              <a:off x="5690512" y="2452902"/>
              <a:ext cx="884405" cy="637803"/>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Arial"/>
                  <a:ea typeface="Arial"/>
                  <a:cs typeface="Arial"/>
                  <a:sym typeface="Arial"/>
                </a:rPr>
                <a:t>Ian</a:t>
              </a:r>
              <a:endParaRPr b="1" i="0" sz="1000"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4"/>
          <p:cNvSpPr txBox="1"/>
          <p:nvPr>
            <p:ph type="title"/>
          </p:nvPr>
        </p:nvSpPr>
        <p:spPr>
          <a:xfrm>
            <a:off x="726540" y="351561"/>
            <a:ext cx="6336600" cy="137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Arial"/>
              <a:buNone/>
            </a:pPr>
            <a:r>
              <a:rPr b="1" lang="en-GB" sz="3600">
                <a:solidFill>
                  <a:srgbClr val="00BFF4"/>
                </a:solidFill>
                <a:latin typeface="Arial"/>
                <a:ea typeface="Arial"/>
                <a:cs typeface="Arial"/>
                <a:sym typeface="Arial"/>
              </a:rPr>
              <a:t>How can you ensure you work collaboratively?</a:t>
            </a:r>
            <a:endParaRPr b="1" sz="3600">
              <a:solidFill>
                <a:srgbClr val="00BFF4"/>
              </a:solidFill>
              <a:latin typeface="Arial"/>
              <a:ea typeface="Arial"/>
              <a:cs typeface="Arial"/>
              <a:sym typeface="Arial"/>
            </a:endParaRPr>
          </a:p>
        </p:txBody>
      </p:sp>
      <p:pic>
        <p:nvPicPr>
          <p:cNvPr descr="http://farm3.static.flickr.com/2289/2137737248_e9f3e429d1.jpg" id="519" name="Google Shape;519;p64"/>
          <p:cNvPicPr preferRelativeResize="0"/>
          <p:nvPr/>
        </p:nvPicPr>
        <p:blipFill rotWithShape="1">
          <a:blip r:embed="rId3">
            <a:alphaModFix/>
          </a:blip>
          <a:srcRect b="0" l="0" r="0" t="0"/>
          <a:stretch/>
        </p:blipFill>
        <p:spPr>
          <a:xfrm>
            <a:off x="6483299" y="1645637"/>
            <a:ext cx="2462025" cy="2462025"/>
          </a:xfrm>
          <a:prstGeom prst="rect">
            <a:avLst/>
          </a:prstGeom>
          <a:noFill/>
          <a:ln>
            <a:noFill/>
          </a:ln>
        </p:spPr>
      </p:pic>
      <p:sp>
        <p:nvSpPr>
          <p:cNvPr id="520" name="Google Shape;520;p64"/>
          <p:cNvSpPr/>
          <p:nvPr/>
        </p:nvSpPr>
        <p:spPr>
          <a:xfrm>
            <a:off x="786067" y="1722543"/>
            <a:ext cx="5472600" cy="2308200"/>
          </a:xfrm>
          <a:prstGeom prst="rect">
            <a:avLst/>
          </a:prstGeom>
          <a:noFill/>
          <a:ln>
            <a:noFill/>
          </a:ln>
        </p:spPr>
        <p:txBody>
          <a:bodyPr anchorCtr="0" anchor="t" bIns="45700" lIns="91425" spcFirstLastPara="1" rIns="91425" wrap="square" tIns="45700">
            <a:noAutofit/>
          </a:bodyPr>
          <a:lstStyle/>
          <a:p>
            <a:pPr indent="-128587" lvl="0" marL="128587"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What are the benefits of working collectively?</a:t>
            </a:r>
            <a:endParaRPr b="0" i="0" sz="2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Why is it important to not work in silos (by yourself) in offsite projects?</a:t>
            </a:r>
            <a:endParaRPr b="0" i="0" sz="2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How can you make sure that you are a trusted member of the team?</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734975" y="47990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Learning outcome 2</a:t>
            </a:r>
            <a:endParaRPr>
              <a:solidFill>
                <a:srgbClr val="00BFF4"/>
              </a:solidFill>
            </a:endParaRPr>
          </a:p>
        </p:txBody>
      </p:sp>
      <p:sp>
        <p:nvSpPr>
          <p:cNvPr id="128" name="Google Shape;128;p29"/>
          <p:cNvSpPr txBox="1"/>
          <p:nvPr>
            <p:ph idx="1" type="body"/>
          </p:nvPr>
        </p:nvSpPr>
        <p:spPr>
          <a:xfrm>
            <a:off x="740069" y="1669422"/>
            <a:ext cx="67071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Understand why it is important </a:t>
            </a:r>
            <a:r>
              <a:rPr lang="en-GB" sz="2400">
                <a:solidFill>
                  <a:srgbClr val="13B6ED"/>
                </a:solidFill>
              </a:rPr>
              <a:t>to avoid working in silos</a:t>
            </a:r>
            <a:r>
              <a:rPr lang="en-GB" sz="2400"/>
              <a:t> and that risk in interfaces is greater for offsite solutions.</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pSp>
        <p:nvGrpSpPr>
          <p:cNvPr id="526" name="Google Shape;526;p65"/>
          <p:cNvGrpSpPr/>
          <p:nvPr/>
        </p:nvGrpSpPr>
        <p:grpSpPr>
          <a:xfrm>
            <a:off x="1816609" y="108012"/>
            <a:ext cx="4757304" cy="4927494"/>
            <a:chOff x="2622539" y="257"/>
            <a:chExt cx="4727521" cy="5142985"/>
          </a:xfrm>
        </p:grpSpPr>
        <p:sp>
          <p:nvSpPr>
            <p:cNvPr id="527" name="Google Shape;527;p65"/>
            <p:cNvSpPr/>
            <p:nvPr/>
          </p:nvSpPr>
          <p:spPr>
            <a:xfrm>
              <a:off x="3048235" y="580701"/>
              <a:ext cx="3982097" cy="3982097"/>
            </a:xfrm>
            <a:prstGeom prst="blockArc">
              <a:avLst>
                <a:gd fmla="val 12600000" name="adj1"/>
                <a:gd fmla="val 162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28" name="Google Shape;528;p65"/>
            <p:cNvSpPr/>
            <p:nvPr/>
          </p:nvSpPr>
          <p:spPr>
            <a:xfrm>
              <a:off x="3048235" y="580701"/>
              <a:ext cx="3982097" cy="3982097"/>
            </a:xfrm>
            <a:prstGeom prst="blockArc">
              <a:avLst>
                <a:gd fmla="val 9000000" name="adj1"/>
                <a:gd fmla="val 126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29" name="Google Shape;529;p65"/>
            <p:cNvSpPr/>
            <p:nvPr/>
          </p:nvSpPr>
          <p:spPr>
            <a:xfrm>
              <a:off x="3048235" y="580701"/>
              <a:ext cx="3982097" cy="3982097"/>
            </a:xfrm>
            <a:prstGeom prst="blockArc">
              <a:avLst>
                <a:gd fmla="val 5400000" name="adj1"/>
                <a:gd fmla="val 90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0" name="Google Shape;530;p65"/>
            <p:cNvSpPr/>
            <p:nvPr/>
          </p:nvSpPr>
          <p:spPr>
            <a:xfrm>
              <a:off x="3048235" y="580701"/>
              <a:ext cx="3982097" cy="3982097"/>
            </a:xfrm>
            <a:prstGeom prst="blockArc">
              <a:avLst>
                <a:gd fmla="val 1800000" name="adj1"/>
                <a:gd fmla="val 54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1" name="Google Shape;531;p65"/>
            <p:cNvSpPr/>
            <p:nvPr/>
          </p:nvSpPr>
          <p:spPr>
            <a:xfrm>
              <a:off x="3048235" y="580701"/>
              <a:ext cx="3982097" cy="3982097"/>
            </a:xfrm>
            <a:prstGeom prst="blockArc">
              <a:avLst>
                <a:gd fmla="val 19800000" name="adj1"/>
                <a:gd fmla="val 18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2" name="Google Shape;532;p65"/>
            <p:cNvSpPr/>
            <p:nvPr/>
          </p:nvSpPr>
          <p:spPr>
            <a:xfrm>
              <a:off x="3048235" y="580701"/>
              <a:ext cx="3982097" cy="3982097"/>
            </a:xfrm>
            <a:prstGeom prst="blockArc">
              <a:avLst>
                <a:gd fmla="val 16200000" name="adj1"/>
                <a:gd fmla="val 19800000" name="adj2"/>
                <a:gd fmla="val 4524" name="adj3"/>
              </a:avLst>
            </a:prstGeom>
            <a:solidFill>
              <a:srgbClr val="AFD2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3" name="Google Shape;533;p65"/>
            <p:cNvSpPr/>
            <p:nvPr/>
          </p:nvSpPr>
          <p:spPr>
            <a:xfrm>
              <a:off x="3957885" y="1491628"/>
              <a:ext cx="2162798" cy="2160242"/>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4" name="Google Shape;534;p65"/>
            <p:cNvSpPr txBox="1"/>
            <p:nvPr/>
          </p:nvSpPr>
          <p:spPr>
            <a:xfrm>
              <a:off x="4274619" y="1807988"/>
              <a:ext cx="1529330" cy="1527522"/>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Collaborative working</a:t>
              </a:r>
              <a:endParaRPr b="1" i="0" sz="1800" u="none" cap="none" strike="noStrike">
                <a:solidFill>
                  <a:srgbClr val="000000"/>
                </a:solidFill>
                <a:latin typeface="Arial"/>
                <a:ea typeface="Arial"/>
                <a:cs typeface="Arial"/>
                <a:sym typeface="Arial"/>
              </a:endParaRPr>
            </a:p>
          </p:txBody>
        </p:sp>
        <p:sp>
          <p:nvSpPr>
            <p:cNvPr id="535" name="Google Shape;535;p65"/>
            <p:cNvSpPr/>
            <p:nvPr/>
          </p:nvSpPr>
          <p:spPr>
            <a:xfrm>
              <a:off x="4413805" y="257"/>
              <a:ext cx="1250957" cy="1250957"/>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6" name="Google Shape;536;p65"/>
            <p:cNvSpPr txBox="1"/>
            <p:nvPr/>
          </p:nvSpPr>
          <p:spPr>
            <a:xfrm>
              <a:off x="4597003" y="183455"/>
              <a:ext cx="884700" cy="8847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Design team</a:t>
              </a:r>
              <a:endParaRPr b="1" i="0" sz="1400" u="none" cap="none" strike="noStrike">
                <a:solidFill>
                  <a:srgbClr val="000000"/>
                </a:solidFill>
                <a:latin typeface="Arial"/>
                <a:ea typeface="Arial"/>
                <a:cs typeface="Arial"/>
                <a:sym typeface="Arial"/>
              </a:endParaRPr>
            </a:p>
          </p:txBody>
        </p:sp>
        <p:sp>
          <p:nvSpPr>
            <p:cNvPr id="537" name="Google Shape;537;p65"/>
            <p:cNvSpPr/>
            <p:nvPr/>
          </p:nvSpPr>
          <p:spPr>
            <a:xfrm>
              <a:off x="6099103" y="973264"/>
              <a:ext cx="1250957" cy="1250957"/>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38" name="Google Shape;538;p65"/>
            <p:cNvSpPr txBox="1"/>
            <p:nvPr/>
          </p:nvSpPr>
          <p:spPr>
            <a:xfrm>
              <a:off x="6190723" y="1156400"/>
              <a:ext cx="1067700" cy="8847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Estimation and commercial</a:t>
              </a:r>
              <a:endParaRPr b="1" i="0" sz="1400" u="none" cap="none" strike="noStrike">
                <a:solidFill>
                  <a:srgbClr val="000000"/>
                </a:solidFill>
                <a:latin typeface="Arial"/>
                <a:ea typeface="Arial"/>
                <a:cs typeface="Arial"/>
                <a:sym typeface="Arial"/>
              </a:endParaRPr>
            </a:p>
          </p:txBody>
        </p:sp>
        <p:sp>
          <p:nvSpPr>
            <p:cNvPr id="539" name="Google Shape;539;p65"/>
            <p:cNvSpPr/>
            <p:nvPr/>
          </p:nvSpPr>
          <p:spPr>
            <a:xfrm>
              <a:off x="6099103" y="2919278"/>
              <a:ext cx="1250957" cy="1250957"/>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40" name="Google Shape;540;p65"/>
            <p:cNvSpPr txBox="1"/>
            <p:nvPr/>
          </p:nvSpPr>
          <p:spPr>
            <a:xfrm>
              <a:off x="6282301" y="3102476"/>
              <a:ext cx="884561" cy="88456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Logistics</a:t>
              </a:r>
              <a:endParaRPr b="1" i="0" sz="1400" u="none" cap="none" strike="noStrike">
                <a:solidFill>
                  <a:srgbClr val="000000"/>
                </a:solidFill>
                <a:latin typeface="Arial"/>
                <a:ea typeface="Arial"/>
                <a:cs typeface="Arial"/>
                <a:sym typeface="Arial"/>
              </a:endParaRPr>
            </a:p>
          </p:txBody>
        </p:sp>
        <p:sp>
          <p:nvSpPr>
            <p:cNvPr id="541" name="Google Shape;541;p65"/>
            <p:cNvSpPr/>
            <p:nvPr/>
          </p:nvSpPr>
          <p:spPr>
            <a:xfrm>
              <a:off x="4413805" y="3892285"/>
              <a:ext cx="1250957" cy="1250957"/>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42" name="Google Shape;542;p65"/>
            <p:cNvSpPr txBox="1"/>
            <p:nvPr/>
          </p:nvSpPr>
          <p:spPr>
            <a:xfrm>
              <a:off x="4597003" y="4075483"/>
              <a:ext cx="884561" cy="88456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Factory</a:t>
              </a:r>
              <a:endParaRPr b="1" i="0" sz="1400" u="none" cap="none" strike="noStrike">
                <a:solidFill>
                  <a:srgbClr val="000000"/>
                </a:solidFill>
                <a:latin typeface="Arial"/>
                <a:ea typeface="Arial"/>
                <a:cs typeface="Arial"/>
                <a:sym typeface="Arial"/>
              </a:endParaRPr>
            </a:p>
          </p:txBody>
        </p:sp>
        <p:sp>
          <p:nvSpPr>
            <p:cNvPr id="543" name="Google Shape;543;p65"/>
            <p:cNvSpPr/>
            <p:nvPr/>
          </p:nvSpPr>
          <p:spPr>
            <a:xfrm>
              <a:off x="2728507" y="2919278"/>
              <a:ext cx="1250957" cy="1250957"/>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44" name="Google Shape;544;p65"/>
            <p:cNvSpPr txBox="1"/>
            <p:nvPr/>
          </p:nvSpPr>
          <p:spPr>
            <a:xfrm>
              <a:off x="2911705" y="3102476"/>
              <a:ext cx="884561" cy="88456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Onsite assembly</a:t>
              </a:r>
              <a:endParaRPr b="1" i="0" sz="1400" u="none" cap="none" strike="noStrike">
                <a:solidFill>
                  <a:srgbClr val="000000"/>
                </a:solidFill>
                <a:latin typeface="Arial"/>
                <a:ea typeface="Arial"/>
                <a:cs typeface="Arial"/>
                <a:sym typeface="Arial"/>
              </a:endParaRPr>
            </a:p>
          </p:txBody>
        </p:sp>
        <p:sp>
          <p:nvSpPr>
            <p:cNvPr id="545" name="Google Shape;545;p65"/>
            <p:cNvSpPr/>
            <p:nvPr/>
          </p:nvSpPr>
          <p:spPr>
            <a:xfrm>
              <a:off x="2622539" y="867295"/>
              <a:ext cx="1462894" cy="1462894"/>
            </a:xfrm>
            <a:prstGeom prst="ellipse">
              <a:avLst/>
            </a:prstGeom>
            <a:solidFill>
              <a:schemeClr val="lt1"/>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46" name="Google Shape;546;p65"/>
            <p:cNvSpPr txBox="1"/>
            <p:nvPr/>
          </p:nvSpPr>
          <p:spPr>
            <a:xfrm>
              <a:off x="2706897" y="1081552"/>
              <a:ext cx="1251000" cy="1034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Site management</a:t>
              </a:r>
              <a:endParaRPr b="1" i="0" sz="1400" u="none" cap="none" strike="noStrik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6"/>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Understand other roles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67"/>
          <p:cNvPicPr preferRelativeResize="0"/>
          <p:nvPr/>
        </p:nvPicPr>
        <p:blipFill rotWithShape="1">
          <a:blip r:embed="rId3">
            <a:alphaModFix/>
          </a:blip>
          <a:srcRect b="0" l="0" r="0" t="0"/>
          <a:stretch/>
        </p:blipFill>
        <p:spPr>
          <a:xfrm>
            <a:off x="2181425" y="224750"/>
            <a:ext cx="4781151" cy="4694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8"/>
          <p:cNvSpPr txBox="1"/>
          <p:nvPr>
            <p:ph type="title"/>
          </p:nvPr>
        </p:nvSpPr>
        <p:spPr>
          <a:xfrm>
            <a:off x="678113" y="62930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Digital design</a:t>
            </a:r>
            <a:endParaRPr>
              <a:solidFill>
                <a:srgbClr val="00BFF4"/>
              </a:solidFill>
            </a:endParaRPr>
          </a:p>
        </p:txBody>
      </p:sp>
      <p:sp>
        <p:nvSpPr>
          <p:cNvPr id="565" name="Google Shape;565;p68"/>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https://www.goconstruct.org/learn-about-construction/find-the-role-for-you/roles-in-construction/offsite/#slide-2</a:t>
            </a:r>
            <a:endParaRPr b="0" i="0" sz="1000" u="none" cap="none" strike="noStrike">
              <a:solidFill>
                <a:schemeClr val="dk1"/>
              </a:solidFill>
              <a:latin typeface="Arial"/>
              <a:ea typeface="Arial"/>
              <a:cs typeface="Arial"/>
              <a:sym typeface="Arial"/>
            </a:endParaRPr>
          </a:p>
        </p:txBody>
      </p:sp>
      <p:sp>
        <p:nvSpPr>
          <p:cNvPr id="566" name="Google Shape;566;p68"/>
          <p:cNvSpPr/>
          <p:nvPr/>
        </p:nvSpPr>
        <p:spPr>
          <a:xfrm>
            <a:off x="678117" y="1349297"/>
            <a:ext cx="65526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Structural engineer: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Using computer simulations to predict how structures will react under different conditions, for example high winds or earth tremors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Making sure projects meet legal guidelines, environmental directives, and health and safety requirements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Inspecting unsafe buildings and recommending options for repairs or demolition</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Working out the loads and stresses on different parts of a structure like the foundations, beams, and walls…</a:t>
            </a:r>
            <a:endParaRPr b="0" i="0" sz="1400" u="none" cap="none" strike="noStrike">
              <a:solidFill>
                <a:srgbClr val="000000"/>
              </a:solidFill>
              <a:latin typeface="Arial"/>
              <a:ea typeface="Arial"/>
              <a:cs typeface="Arial"/>
              <a:sym typeface="Arial"/>
            </a:endParaRPr>
          </a:p>
        </p:txBody>
      </p:sp>
      <p:pic>
        <p:nvPicPr>
          <p:cNvPr id="567" name="Google Shape;567;p68"/>
          <p:cNvPicPr preferRelativeResize="0"/>
          <p:nvPr/>
        </p:nvPicPr>
        <p:blipFill rotWithShape="1">
          <a:blip r:embed="rId4">
            <a:alphaModFix/>
          </a:blip>
          <a:srcRect b="0" l="0" r="0" t="0"/>
          <a:stretch/>
        </p:blipFill>
        <p:spPr>
          <a:xfrm>
            <a:off x="7452320" y="987574"/>
            <a:ext cx="1638300" cy="15430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9"/>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Digital design</a:t>
            </a:r>
            <a:endParaRPr>
              <a:solidFill>
                <a:srgbClr val="00BFF4"/>
              </a:solidFill>
            </a:endParaRPr>
          </a:p>
        </p:txBody>
      </p:sp>
      <p:sp>
        <p:nvSpPr>
          <p:cNvPr id="574" name="Google Shape;574;p69"/>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https://www.goconstruct.org/learn-about-construction/find-the-role-for-you/roles-in-construction/offsite/#slide-2</a:t>
            </a:r>
            <a:endParaRPr b="0" i="0" sz="1000" u="none" cap="none" strike="noStrike">
              <a:solidFill>
                <a:schemeClr val="dk1"/>
              </a:solidFill>
              <a:latin typeface="Arial"/>
              <a:ea typeface="Arial"/>
              <a:cs typeface="Arial"/>
              <a:sym typeface="Arial"/>
            </a:endParaRPr>
          </a:p>
        </p:txBody>
      </p:sp>
      <p:sp>
        <p:nvSpPr>
          <p:cNvPr id="575" name="Google Shape;575;p69"/>
          <p:cNvSpPr/>
          <p:nvPr/>
        </p:nvSpPr>
        <p:spPr>
          <a:xfrm>
            <a:off x="734892" y="1347622"/>
            <a:ext cx="63366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Architectural technologist:</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The architectural design is passed to offsite manufacturing design technologist to determine the buildable details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Producing plans, elevations, technical details and building layouts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Coordinating filing, storage and retrieval of drawings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Drawing maps, diagrams or plans for construction projects and structures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Being able to define problems and find solutions for them …</a:t>
            </a:r>
            <a:endParaRPr b="0" i="0" sz="2000" u="none" cap="none" strike="noStrike">
              <a:solidFill>
                <a:schemeClr val="dk1"/>
              </a:solidFill>
              <a:latin typeface="Arial"/>
              <a:ea typeface="Arial"/>
              <a:cs typeface="Arial"/>
              <a:sym typeface="Arial"/>
            </a:endParaRPr>
          </a:p>
        </p:txBody>
      </p:sp>
      <p:pic>
        <p:nvPicPr>
          <p:cNvPr id="576" name="Google Shape;576;p69"/>
          <p:cNvPicPr preferRelativeResize="0"/>
          <p:nvPr/>
        </p:nvPicPr>
        <p:blipFill rotWithShape="1">
          <a:blip r:embed="rId4">
            <a:alphaModFix/>
          </a:blip>
          <a:srcRect b="0" l="0" r="0" t="0"/>
          <a:stretch/>
        </p:blipFill>
        <p:spPr>
          <a:xfrm>
            <a:off x="7380312" y="1063039"/>
            <a:ext cx="1543050" cy="1485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0"/>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Digital design</a:t>
            </a:r>
            <a:endParaRPr>
              <a:solidFill>
                <a:srgbClr val="00BFF4"/>
              </a:solidFill>
            </a:endParaRPr>
          </a:p>
        </p:txBody>
      </p:sp>
      <p:sp>
        <p:nvSpPr>
          <p:cNvPr id="583" name="Google Shape;583;p70"/>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https://www.goconstruct.org/learn-about-construction/find-the-role-for-you/roles-in-construction/offsite/#slide-2</a:t>
            </a:r>
            <a:endParaRPr b="0" i="0" sz="1000" u="none" cap="none" strike="noStrike">
              <a:solidFill>
                <a:schemeClr val="dk1"/>
              </a:solidFill>
              <a:latin typeface="Arial"/>
              <a:ea typeface="Arial"/>
              <a:cs typeface="Arial"/>
              <a:sym typeface="Arial"/>
            </a:endParaRPr>
          </a:p>
        </p:txBody>
      </p:sp>
      <p:sp>
        <p:nvSpPr>
          <p:cNvPr id="584" name="Google Shape;584;p70"/>
          <p:cNvSpPr/>
          <p:nvPr/>
        </p:nvSpPr>
        <p:spPr>
          <a:xfrm>
            <a:off x="817421" y="1263855"/>
            <a:ext cx="6717069" cy="35394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3D visualiser: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Visualise concepts in various graphic mediums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Make sure the offsite construction system is represented as accurately and attractively as possible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Help the public and councillors understand the proposals during the planning process – assisting planning decisions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 with both "still" representations and animations/ CGI (computer generated imagery) </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 with industry-standard design tools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Keep up to date with software advances …</a:t>
            </a:r>
            <a:endParaRPr b="0" i="0" sz="2000" u="none" cap="none" strike="noStrike">
              <a:solidFill>
                <a:schemeClr val="dk1"/>
              </a:solidFill>
              <a:latin typeface="Arial"/>
              <a:ea typeface="Arial"/>
              <a:cs typeface="Arial"/>
              <a:sym typeface="Arial"/>
            </a:endParaRPr>
          </a:p>
        </p:txBody>
      </p:sp>
      <p:pic>
        <p:nvPicPr>
          <p:cNvPr id="585" name="Google Shape;585;p70"/>
          <p:cNvPicPr preferRelativeResize="0"/>
          <p:nvPr/>
        </p:nvPicPr>
        <p:blipFill rotWithShape="1">
          <a:blip r:embed="rId4">
            <a:alphaModFix/>
          </a:blip>
          <a:srcRect b="0" l="0" r="0" t="0"/>
          <a:stretch/>
        </p:blipFill>
        <p:spPr>
          <a:xfrm>
            <a:off x="7616661" y="1103176"/>
            <a:ext cx="1447800" cy="1524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71"/>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Estimating and commercial</a:t>
            </a:r>
            <a:endParaRPr>
              <a:solidFill>
                <a:srgbClr val="00BFF4"/>
              </a:solidFill>
            </a:endParaRPr>
          </a:p>
        </p:txBody>
      </p:sp>
      <p:sp>
        <p:nvSpPr>
          <p:cNvPr id="592" name="Google Shape;592;p71"/>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https://www.goconstruct.org/learn-about-construction/find-the-role-for-you/roles-in-construction/offsite/#slide-1</a:t>
            </a:r>
            <a:endParaRPr b="0" i="0" sz="1000" u="none" cap="none" strike="noStrike">
              <a:solidFill>
                <a:schemeClr val="dk1"/>
              </a:solidFill>
              <a:latin typeface="Arial"/>
              <a:ea typeface="Arial"/>
              <a:cs typeface="Arial"/>
              <a:sym typeface="Arial"/>
            </a:endParaRPr>
          </a:p>
        </p:txBody>
      </p:sp>
      <p:sp>
        <p:nvSpPr>
          <p:cNvPr id="593" name="Google Shape;593;p71"/>
          <p:cNvSpPr/>
          <p:nvPr/>
        </p:nvSpPr>
        <p:spPr>
          <a:xfrm>
            <a:off x="734905" y="1347618"/>
            <a:ext cx="6865800" cy="323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Estimator: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Weighing up all the information about the building work and deciding exactly how much money it will take to do what the customer wants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Researching prices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Collecting quotes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Checking what the client wants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Using computer software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Collecting quotes from suppliers and sub-contractors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Drawing up bids for work …</a:t>
            </a:r>
            <a:endParaRPr b="0" i="0" sz="2000" u="none" cap="none" strike="noStrike">
              <a:solidFill>
                <a:schemeClr val="dk1"/>
              </a:solidFill>
              <a:latin typeface="Arial"/>
              <a:ea typeface="Arial"/>
              <a:cs typeface="Arial"/>
              <a:sym typeface="Arial"/>
            </a:endParaRPr>
          </a:p>
        </p:txBody>
      </p:sp>
      <p:pic>
        <p:nvPicPr>
          <p:cNvPr id="594" name="Google Shape;594;p71"/>
          <p:cNvPicPr preferRelativeResize="0"/>
          <p:nvPr/>
        </p:nvPicPr>
        <p:blipFill rotWithShape="1">
          <a:blip r:embed="rId4">
            <a:alphaModFix/>
          </a:blip>
          <a:srcRect b="0" l="0" r="0" t="0"/>
          <a:stretch/>
        </p:blipFill>
        <p:spPr>
          <a:xfrm>
            <a:off x="8244408" y="1203598"/>
            <a:ext cx="504825" cy="14573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2"/>
          <p:cNvSpPr txBox="1"/>
          <p:nvPr>
            <p:ph type="title"/>
          </p:nvPr>
        </p:nvSpPr>
        <p:spPr>
          <a:xfrm>
            <a:off x="734888" y="4894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13B6ED"/>
                </a:solidFill>
              </a:rPr>
              <a:t>Estimating and commercial</a:t>
            </a:r>
            <a:endParaRPr>
              <a:solidFill>
                <a:srgbClr val="13B6ED"/>
              </a:solidFill>
            </a:endParaRPr>
          </a:p>
        </p:txBody>
      </p:sp>
      <p:sp>
        <p:nvSpPr>
          <p:cNvPr id="601" name="Google Shape;601;p72"/>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https://www.goconstruct.org/learn-about-construction/find-the-role-for-you/roles-in-construction/offsite/#slide-1</a:t>
            </a:r>
            <a:endParaRPr b="0" i="0" sz="1000" u="none" cap="none" strike="noStrike">
              <a:solidFill>
                <a:schemeClr val="dk1"/>
              </a:solidFill>
              <a:latin typeface="Arial"/>
              <a:ea typeface="Arial"/>
              <a:cs typeface="Arial"/>
              <a:sym typeface="Arial"/>
            </a:endParaRPr>
          </a:p>
        </p:txBody>
      </p:sp>
      <p:sp>
        <p:nvSpPr>
          <p:cNvPr id="602" name="Google Shape;602;p72"/>
          <p:cNvSpPr/>
          <p:nvPr/>
        </p:nvSpPr>
        <p:spPr>
          <a:xfrm>
            <a:off x="734892" y="1279497"/>
            <a:ext cx="68658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Planner: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Helping to draft and review planning applications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Conducting appropriate research to inform planning applications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Assisting with consultations and negotiations with consultants and developers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Helping to enforce planning controls for developments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Helping to prepare policy or guidance documents on how to manage historic environments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Helping to advise on the refurbishment or re-use of listed buildings …</a:t>
            </a:r>
            <a:endParaRPr b="0" i="0" sz="2000" u="none" cap="none" strike="noStrike">
              <a:solidFill>
                <a:schemeClr val="dk1"/>
              </a:solidFill>
              <a:latin typeface="Arial"/>
              <a:ea typeface="Arial"/>
              <a:cs typeface="Arial"/>
              <a:sym typeface="Arial"/>
            </a:endParaRPr>
          </a:p>
        </p:txBody>
      </p:sp>
      <p:pic>
        <p:nvPicPr>
          <p:cNvPr id="603" name="Google Shape;603;p72"/>
          <p:cNvPicPr preferRelativeResize="0"/>
          <p:nvPr/>
        </p:nvPicPr>
        <p:blipFill rotWithShape="1">
          <a:blip r:embed="rId4">
            <a:alphaModFix/>
          </a:blip>
          <a:srcRect b="2898" l="0" r="0" t="0"/>
          <a:stretch/>
        </p:blipFill>
        <p:spPr>
          <a:xfrm>
            <a:off x="7604267" y="1103177"/>
            <a:ext cx="1314450" cy="13965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3"/>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Estimating and commercial</a:t>
            </a:r>
            <a:endParaRPr>
              <a:solidFill>
                <a:srgbClr val="00BFF4"/>
              </a:solidFill>
            </a:endParaRPr>
          </a:p>
        </p:txBody>
      </p:sp>
      <p:sp>
        <p:nvSpPr>
          <p:cNvPr id="610" name="Google Shape;610;p73"/>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https://www.goconstruct.org/learn-about-construction/find-the-role-for-you/roles-in-construction/offsite/#slide-1</a:t>
            </a:r>
            <a:endParaRPr b="0" i="0" sz="1000" u="none" cap="none" strike="noStrike">
              <a:solidFill>
                <a:schemeClr val="dk1"/>
              </a:solidFill>
              <a:latin typeface="Arial"/>
              <a:ea typeface="Arial"/>
              <a:cs typeface="Arial"/>
              <a:sym typeface="Arial"/>
            </a:endParaRPr>
          </a:p>
        </p:txBody>
      </p:sp>
      <p:sp>
        <p:nvSpPr>
          <p:cNvPr id="611" name="Google Shape;611;p73"/>
          <p:cNvSpPr/>
          <p:nvPr/>
        </p:nvSpPr>
        <p:spPr>
          <a:xfrm>
            <a:off x="734900" y="1347625"/>
            <a:ext cx="77694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Quantity surveyor: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Preparing tender and contract documents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Working out the cost of repair and maintenance work</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Establishing exactly what a client wants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Weighing up commercial risks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Allocating work to subcontractors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Valuing completed work and arranging payments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Making sure a project meets every legal and quality standard</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Making sure that the client gets value for their money</a:t>
            </a:r>
            <a:endParaRPr b="0" i="0" sz="1400" u="none" cap="none" strike="noStrike">
              <a:solidFill>
                <a:srgbClr val="000000"/>
              </a:solidFill>
              <a:latin typeface="Arial"/>
              <a:ea typeface="Arial"/>
              <a:cs typeface="Arial"/>
              <a:sym typeface="Arial"/>
            </a:endParaRPr>
          </a:p>
          <a:p>
            <a:pPr indent="-128587" lvl="0" marL="128587"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Advising on the maintenance costs of specific buildings...</a:t>
            </a:r>
            <a:endParaRPr b="0" i="0" sz="2000" u="none" cap="none" strike="noStrike">
              <a:solidFill>
                <a:schemeClr val="dk1"/>
              </a:solidFill>
              <a:latin typeface="Arial"/>
              <a:ea typeface="Arial"/>
              <a:cs typeface="Arial"/>
              <a:sym typeface="Arial"/>
            </a:endParaRPr>
          </a:p>
        </p:txBody>
      </p:sp>
      <p:pic>
        <p:nvPicPr>
          <p:cNvPr id="612" name="Google Shape;612;p73"/>
          <p:cNvPicPr preferRelativeResize="0"/>
          <p:nvPr/>
        </p:nvPicPr>
        <p:blipFill rotWithShape="1">
          <a:blip r:embed="rId4">
            <a:alphaModFix/>
          </a:blip>
          <a:srcRect b="0" l="0" r="0" t="0"/>
          <a:stretch/>
        </p:blipFill>
        <p:spPr>
          <a:xfrm>
            <a:off x="7427168" y="1100713"/>
            <a:ext cx="1590675" cy="15906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4"/>
          <p:cNvSpPr txBox="1"/>
          <p:nvPr>
            <p:ph type="title"/>
          </p:nvPr>
        </p:nvSpPr>
        <p:spPr>
          <a:xfrm>
            <a:off x="755538" y="55940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Logistics</a:t>
            </a:r>
            <a:endParaRPr>
              <a:solidFill>
                <a:srgbClr val="00BFF4"/>
              </a:solidFill>
            </a:endParaRPr>
          </a:p>
        </p:txBody>
      </p:sp>
      <p:sp>
        <p:nvSpPr>
          <p:cNvPr id="619" name="Google Shape;619;p74"/>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https://www.goconstruct.org/learn-about-construction/find-the-role-for-you/roles-in-construction/offsite/#slide-4</a:t>
            </a:r>
            <a:endParaRPr b="0" i="0" sz="1000" u="none" cap="none" strike="noStrike">
              <a:solidFill>
                <a:schemeClr val="dk1"/>
              </a:solidFill>
              <a:latin typeface="Arial"/>
              <a:ea typeface="Arial"/>
              <a:cs typeface="Arial"/>
              <a:sym typeface="Arial"/>
            </a:endParaRPr>
          </a:p>
        </p:txBody>
      </p:sp>
      <p:sp>
        <p:nvSpPr>
          <p:cNvPr id="620" name="Google Shape;620;p74"/>
          <p:cNvSpPr/>
          <p:nvPr/>
        </p:nvSpPr>
        <p:spPr>
          <a:xfrm>
            <a:off x="755542" y="1203022"/>
            <a:ext cx="7632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Dispatch manager: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Ensuring offsite construction products are dispatched on time and in accordance with quality requirements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Managing and motivating a team of staff, ensuring an effective distribution operation</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Monitoring site production to ensure orders are completed on time and in full</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Planning work rotas</a:t>
            </a:r>
            <a:endParaRPr b="0" i="0" sz="2000" u="none" cap="none" strike="noStrike">
              <a:solidFill>
                <a:schemeClr val="dk1"/>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Organising staff training and recruitment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Ensuring vehicles and drivers comply with legal requirements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Ensuring compliance with health and safety regulations…</a:t>
            </a:r>
            <a:endParaRPr b="0" i="0" sz="1400" u="none" cap="none" strike="noStrike">
              <a:solidFill>
                <a:srgbClr val="000000"/>
              </a:solidFill>
              <a:latin typeface="Arial"/>
              <a:ea typeface="Arial"/>
              <a:cs typeface="Arial"/>
              <a:sym typeface="Arial"/>
            </a:endParaRPr>
          </a:p>
        </p:txBody>
      </p:sp>
      <p:pic>
        <p:nvPicPr>
          <p:cNvPr id="621" name="Google Shape;621;p74"/>
          <p:cNvPicPr preferRelativeResize="0"/>
          <p:nvPr/>
        </p:nvPicPr>
        <p:blipFill rotWithShape="1">
          <a:blip r:embed="rId4">
            <a:alphaModFix/>
          </a:blip>
          <a:srcRect b="0" l="0" r="0" t="0"/>
          <a:stretch/>
        </p:blipFill>
        <p:spPr>
          <a:xfrm>
            <a:off x="8417981" y="1271150"/>
            <a:ext cx="581025" cy="135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0"/>
          <p:cNvSpPr txBox="1"/>
          <p:nvPr>
            <p:ph type="title"/>
          </p:nvPr>
        </p:nvSpPr>
        <p:spPr>
          <a:xfrm>
            <a:off x="740050" y="4912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Learning outcome 3</a:t>
            </a:r>
            <a:endParaRPr>
              <a:solidFill>
                <a:srgbClr val="00BFF4"/>
              </a:solidFill>
            </a:endParaRPr>
          </a:p>
        </p:txBody>
      </p:sp>
      <p:sp>
        <p:nvSpPr>
          <p:cNvPr id="135" name="Google Shape;135;p30"/>
          <p:cNvSpPr txBox="1"/>
          <p:nvPr>
            <p:ph idx="1" type="body"/>
          </p:nvPr>
        </p:nvSpPr>
        <p:spPr>
          <a:xfrm>
            <a:off x="745157" y="1499097"/>
            <a:ext cx="67071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Understand the function and </a:t>
            </a:r>
            <a:r>
              <a:rPr lang="en-GB" sz="2400">
                <a:solidFill>
                  <a:srgbClr val="13B6ED"/>
                </a:solidFill>
              </a:rPr>
              <a:t>interface of other roles</a:t>
            </a:r>
            <a:r>
              <a:rPr lang="en-GB" sz="2400"/>
              <a:t> externally, in the office, factory and on site, how these roles interact with one-another and the context of their own role, and the importance of collaboration for successful and streamlined delivery.</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5"/>
          <p:cNvSpPr txBox="1"/>
          <p:nvPr>
            <p:ph type="title"/>
          </p:nvPr>
        </p:nvSpPr>
        <p:spPr>
          <a:xfrm>
            <a:off x="755538" y="53670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Logistics</a:t>
            </a:r>
            <a:endParaRPr>
              <a:solidFill>
                <a:srgbClr val="00BFF4"/>
              </a:solidFill>
            </a:endParaRPr>
          </a:p>
        </p:txBody>
      </p:sp>
      <p:sp>
        <p:nvSpPr>
          <p:cNvPr id="628" name="Google Shape;628;p75"/>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https://www.goconstruct.org/learn-about-construction/find-the-role-for-you/roles-in-construction/offsite/#slide-4</a:t>
            </a:r>
            <a:endParaRPr b="0" i="0" sz="1000" u="none" cap="none" strike="noStrike">
              <a:solidFill>
                <a:schemeClr val="dk1"/>
              </a:solidFill>
              <a:latin typeface="Arial"/>
              <a:ea typeface="Arial"/>
              <a:cs typeface="Arial"/>
              <a:sym typeface="Arial"/>
            </a:endParaRPr>
          </a:p>
        </p:txBody>
      </p:sp>
      <p:sp>
        <p:nvSpPr>
          <p:cNvPr id="629" name="Google Shape;629;p75"/>
          <p:cNvSpPr/>
          <p:nvPr/>
        </p:nvSpPr>
        <p:spPr>
          <a:xfrm>
            <a:off x="755542" y="1256797"/>
            <a:ext cx="7632900" cy="323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HGV driver: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Driving</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Planning delivery schedules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Planning routes with transport managers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Supervising or helping to load and unload goods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Lifting and carrying</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Making sure loads are safely secured</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Following traffic reports and adapting routes if necessary</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Completing delivery paperwork</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Keeping up to date log books …</a:t>
            </a:r>
            <a:endParaRPr b="0" i="0" sz="2000" u="none" cap="none" strike="noStrike">
              <a:solidFill>
                <a:schemeClr val="dk1"/>
              </a:solidFill>
              <a:latin typeface="Arial"/>
              <a:ea typeface="Arial"/>
              <a:cs typeface="Arial"/>
              <a:sym typeface="Arial"/>
            </a:endParaRPr>
          </a:p>
        </p:txBody>
      </p:sp>
      <p:pic>
        <p:nvPicPr>
          <p:cNvPr id="630" name="Google Shape;630;p75"/>
          <p:cNvPicPr preferRelativeResize="0"/>
          <p:nvPr/>
        </p:nvPicPr>
        <p:blipFill rotWithShape="1">
          <a:blip r:embed="rId4">
            <a:alphaModFix/>
          </a:blip>
          <a:srcRect b="0" l="0" r="0" t="0"/>
          <a:stretch/>
        </p:blipFill>
        <p:spPr>
          <a:xfrm>
            <a:off x="8449494" y="1063221"/>
            <a:ext cx="495300" cy="1409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6"/>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Logistics</a:t>
            </a:r>
            <a:endParaRPr>
              <a:solidFill>
                <a:srgbClr val="00BFF4"/>
              </a:solidFill>
            </a:endParaRPr>
          </a:p>
        </p:txBody>
      </p:sp>
      <p:sp>
        <p:nvSpPr>
          <p:cNvPr id="637" name="Google Shape;637;p76"/>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https://www.goconstruct.org/learn-about-construction/find-the-role-for-you/roles-in-construction/offsite/#slide-4</a:t>
            </a:r>
            <a:endParaRPr b="0" i="0" sz="1000" u="none" cap="none" strike="noStrike">
              <a:solidFill>
                <a:schemeClr val="dk1"/>
              </a:solidFill>
              <a:latin typeface="Arial"/>
              <a:ea typeface="Arial"/>
              <a:cs typeface="Arial"/>
              <a:sym typeface="Arial"/>
            </a:endParaRPr>
          </a:p>
        </p:txBody>
      </p:sp>
      <p:sp>
        <p:nvSpPr>
          <p:cNvPr id="638" name="Google Shape;638;p76"/>
          <p:cNvSpPr/>
          <p:nvPr/>
        </p:nvSpPr>
        <p:spPr>
          <a:xfrm>
            <a:off x="734892" y="1347622"/>
            <a:ext cx="7632900" cy="292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Signaller: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Directing the movement of vehicles on a work site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Recommending and laying out safe, on-site traffic systems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Providing clear, correct and safe directions to plant operators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Communicating with drivers and plant operators verbally and by radio and/or industry standard hand signals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Understanding risks (e.g. blind spots) and how to manage these effectively</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Managing traffic to avoid excessive queuing …</a:t>
            </a:r>
            <a:endParaRPr b="0" i="0" sz="2000" u="none" cap="none" strike="noStrike">
              <a:solidFill>
                <a:schemeClr val="dk1"/>
              </a:solidFill>
              <a:latin typeface="Arial"/>
              <a:ea typeface="Arial"/>
              <a:cs typeface="Arial"/>
              <a:sym typeface="Arial"/>
            </a:endParaRPr>
          </a:p>
        </p:txBody>
      </p:sp>
      <p:pic>
        <p:nvPicPr>
          <p:cNvPr id="639" name="Google Shape;639;p76"/>
          <p:cNvPicPr preferRelativeResize="0"/>
          <p:nvPr/>
        </p:nvPicPr>
        <p:blipFill rotWithShape="1">
          <a:blip r:embed="rId4">
            <a:alphaModFix/>
          </a:blip>
          <a:srcRect b="0" l="0" r="0" t="0"/>
          <a:stretch/>
        </p:blipFill>
        <p:spPr>
          <a:xfrm>
            <a:off x="8430444" y="1131590"/>
            <a:ext cx="533400" cy="14287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7"/>
          <p:cNvSpPr txBox="1"/>
          <p:nvPr>
            <p:ph type="title"/>
          </p:nvPr>
        </p:nvSpPr>
        <p:spPr>
          <a:xfrm>
            <a:off x="719500" y="54805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Offsite manufacture</a:t>
            </a:r>
            <a:endParaRPr>
              <a:solidFill>
                <a:srgbClr val="00BFF4"/>
              </a:solidFill>
            </a:endParaRPr>
          </a:p>
        </p:txBody>
      </p:sp>
      <p:sp>
        <p:nvSpPr>
          <p:cNvPr id="646" name="Google Shape;646;p77"/>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https://www.goconstruct.org/learn-about-construction/find-the-role-for-you/roles-in-construction/offsite/#slide-3</a:t>
            </a:r>
            <a:endParaRPr b="0" i="0" sz="1000" u="none" cap="none" strike="noStrike">
              <a:solidFill>
                <a:schemeClr val="dk1"/>
              </a:solidFill>
              <a:latin typeface="Arial"/>
              <a:ea typeface="Arial"/>
              <a:cs typeface="Arial"/>
              <a:sym typeface="Arial"/>
            </a:endParaRPr>
          </a:p>
        </p:txBody>
      </p:sp>
      <p:sp>
        <p:nvSpPr>
          <p:cNvPr id="647" name="Google Shape;647;p77"/>
          <p:cNvSpPr/>
          <p:nvPr/>
        </p:nvSpPr>
        <p:spPr>
          <a:xfrm>
            <a:off x="719504" y="1268147"/>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Goods in manager: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Receiving and registering materials to inspecting items for quality and quantity, ensuring that a variety of tasks are completed quickly and accurately by the team</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Working closely with suppliers and section staff to ensure all material arriving is in accordance with purchase order specifications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Monitoring storage space and tracking stock levels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Ensuring stock is stored correctly and safely</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Managing pick schedules around production plans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Maintaining inventory levels …</a:t>
            </a:r>
            <a:endParaRPr b="0" i="0" sz="2000" u="none" cap="none" strike="noStrike">
              <a:solidFill>
                <a:schemeClr val="dk1"/>
              </a:solidFill>
              <a:latin typeface="Arial"/>
              <a:ea typeface="Arial"/>
              <a:cs typeface="Arial"/>
              <a:sym typeface="Arial"/>
            </a:endParaRPr>
          </a:p>
        </p:txBody>
      </p:sp>
      <p:pic>
        <p:nvPicPr>
          <p:cNvPr id="648" name="Google Shape;648;p77"/>
          <p:cNvPicPr preferRelativeResize="0"/>
          <p:nvPr/>
        </p:nvPicPr>
        <p:blipFill rotWithShape="1">
          <a:blip r:embed="rId4">
            <a:alphaModFix/>
          </a:blip>
          <a:srcRect b="0" l="0" r="0" t="0"/>
          <a:stretch/>
        </p:blipFill>
        <p:spPr>
          <a:xfrm>
            <a:off x="8156812" y="1059582"/>
            <a:ext cx="723900" cy="1390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8"/>
          <p:cNvSpPr txBox="1"/>
          <p:nvPr>
            <p:ph type="title"/>
          </p:nvPr>
        </p:nvSpPr>
        <p:spPr>
          <a:xfrm>
            <a:off x="719500" y="50263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Offsite manufacture</a:t>
            </a:r>
            <a:endParaRPr>
              <a:solidFill>
                <a:srgbClr val="00BFF4"/>
              </a:solidFill>
            </a:endParaRPr>
          </a:p>
        </p:txBody>
      </p:sp>
      <p:sp>
        <p:nvSpPr>
          <p:cNvPr id="655" name="Google Shape;655;p78"/>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https://www.goconstruct.org/learn-about-construction/find-the-role-for-you/roles-in-construction/offsite/#slide-3</a:t>
            </a:r>
            <a:endParaRPr b="0" i="0" sz="1000" u="none" cap="none" strike="noStrike">
              <a:solidFill>
                <a:schemeClr val="dk1"/>
              </a:solidFill>
              <a:latin typeface="Arial"/>
              <a:ea typeface="Arial"/>
              <a:cs typeface="Arial"/>
              <a:sym typeface="Arial"/>
            </a:endParaRPr>
          </a:p>
        </p:txBody>
      </p:sp>
      <p:sp>
        <p:nvSpPr>
          <p:cNvPr id="656" name="Google Shape;656;p78"/>
          <p:cNvSpPr/>
          <p:nvPr/>
        </p:nvSpPr>
        <p:spPr>
          <a:xfrm>
            <a:off x="719504" y="1222722"/>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Welding fabricator: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Welder Fabricators utilise their knowledge of a range of welding and joining processes, such as gas metal arc welding (MIG and TIG), to manufacture required items.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They cut materials into the required shapes, then weld or join them into the correct structure as dictated by the drawings.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Cutting and joining metal and other materials into a wide range of structures.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Using computers and geometric development methods to form structures. …</a:t>
            </a:r>
            <a:endParaRPr b="0" i="0" sz="1400" u="none" cap="none" strike="noStrike">
              <a:solidFill>
                <a:srgbClr val="000000"/>
              </a:solidFill>
              <a:latin typeface="Arial"/>
              <a:ea typeface="Arial"/>
              <a:cs typeface="Arial"/>
              <a:sym typeface="Arial"/>
            </a:endParaRPr>
          </a:p>
        </p:txBody>
      </p:sp>
      <p:pic>
        <p:nvPicPr>
          <p:cNvPr id="657" name="Google Shape;657;p78"/>
          <p:cNvPicPr preferRelativeResize="0"/>
          <p:nvPr/>
        </p:nvPicPr>
        <p:blipFill rotWithShape="1">
          <a:blip r:embed="rId4">
            <a:alphaModFix/>
          </a:blip>
          <a:srcRect b="0" l="0" r="0" t="0"/>
          <a:stretch/>
        </p:blipFill>
        <p:spPr>
          <a:xfrm>
            <a:off x="7725866" y="1103176"/>
            <a:ext cx="1181100" cy="13144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9"/>
          <p:cNvSpPr txBox="1"/>
          <p:nvPr>
            <p:ph type="title"/>
          </p:nvPr>
        </p:nvSpPr>
        <p:spPr>
          <a:xfrm>
            <a:off x="719500" y="53670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Offsite manufacture</a:t>
            </a:r>
            <a:endParaRPr>
              <a:solidFill>
                <a:srgbClr val="00BFF4"/>
              </a:solidFill>
            </a:endParaRPr>
          </a:p>
        </p:txBody>
      </p:sp>
      <p:sp>
        <p:nvSpPr>
          <p:cNvPr id="664" name="Google Shape;664;p79"/>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https://www.goconstruct.org/learn-about-construction/find-the-role-for-you/roles-in-construction/offsite/#slide-3</a:t>
            </a:r>
            <a:endParaRPr b="0" i="0" sz="1000" u="none" cap="none" strike="noStrike">
              <a:solidFill>
                <a:schemeClr val="dk1"/>
              </a:solidFill>
              <a:latin typeface="Arial"/>
              <a:ea typeface="Arial"/>
              <a:cs typeface="Arial"/>
              <a:sym typeface="Arial"/>
            </a:endParaRPr>
          </a:p>
        </p:txBody>
      </p:sp>
      <p:sp>
        <p:nvSpPr>
          <p:cNvPr id="665" name="Google Shape;665;p79"/>
          <p:cNvSpPr/>
          <p:nvPr/>
        </p:nvSpPr>
        <p:spPr>
          <a:xfrm>
            <a:off x="719504" y="1256797"/>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Concrete finisher: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Knowledge of a variety of finishing techniques and employ processes to help prevent surface cracking</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Checking the concrete forms for accurate construction</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Setting and aligning the forms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Spreading, levelling and smoothing the concrete using a variety of specialist equipment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Moulding expansion joints and edges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Monitoring the effects of weather conditions on the concrete curing process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Facilitating concrete pouring. …</a:t>
            </a:r>
            <a:endParaRPr b="0" i="0" sz="1400" u="none" cap="none" strike="noStrike">
              <a:solidFill>
                <a:srgbClr val="000000"/>
              </a:solidFill>
              <a:latin typeface="Arial"/>
              <a:ea typeface="Arial"/>
              <a:cs typeface="Arial"/>
              <a:sym typeface="Arial"/>
            </a:endParaRPr>
          </a:p>
        </p:txBody>
      </p:sp>
      <p:pic>
        <p:nvPicPr>
          <p:cNvPr id="666" name="Google Shape;666;p79"/>
          <p:cNvPicPr preferRelativeResize="0"/>
          <p:nvPr/>
        </p:nvPicPr>
        <p:blipFill rotWithShape="1">
          <a:blip r:embed="rId4">
            <a:alphaModFix/>
          </a:blip>
          <a:srcRect b="0" l="0" r="0" t="0"/>
          <a:stretch/>
        </p:blipFill>
        <p:spPr>
          <a:xfrm>
            <a:off x="8244408" y="1131590"/>
            <a:ext cx="647700" cy="13906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0"/>
          <p:cNvSpPr txBox="1"/>
          <p:nvPr>
            <p:ph type="title"/>
          </p:nvPr>
        </p:nvSpPr>
        <p:spPr>
          <a:xfrm>
            <a:off x="719500" y="5139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Onsite placement</a:t>
            </a:r>
            <a:endParaRPr>
              <a:solidFill>
                <a:srgbClr val="00BFF4"/>
              </a:solidFill>
            </a:endParaRPr>
          </a:p>
        </p:txBody>
      </p:sp>
      <p:sp>
        <p:nvSpPr>
          <p:cNvPr id="673" name="Google Shape;673;p80"/>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674" name="Google Shape;674;p80"/>
          <p:cNvSpPr/>
          <p:nvPr/>
        </p:nvSpPr>
        <p:spPr>
          <a:xfrm>
            <a:off x="719504" y="1234072"/>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Lifting equipment inspector: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General lifting accessories, including chain slings, webbing slings and wire rope slings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Bespoke lifting and handling equipment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Manually operated lifting equipment such as chain hoists, wire rope, lifting and pulling machines and beam trolleys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Power operated lifting equipment (including but not limited to electric, pneumatic, and hydraulic powered systems, powered winches, etc)</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Runway beams and light crane structures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Electric overhead travelling cranes…</a:t>
            </a:r>
            <a:endParaRPr b="0" i="0" sz="1400" u="none" cap="none" strike="noStrike">
              <a:solidFill>
                <a:srgbClr val="000000"/>
              </a:solidFill>
              <a:latin typeface="Arial"/>
              <a:ea typeface="Arial"/>
              <a:cs typeface="Arial"/>
              <a:sym typeface="Arial"/>
            </a:endParaRPr>
          </a:p>
        </p:txBody>
      </p:sp>
      <p:pic>
        <p:nvPicPr>
          <p:cNvPr id="675" name="Google Shape;675;p80"/>
          <p:cNvPicPr preferRelativeResize="0"/>
          <p:nvPr/>
        </p:nvPicPr>
        <p:blipFill rotWithShape="1">
          <a:blip r:embed="rId4">
            <a:alphaModFix/>
          </a:blip>
          <a:srcRect b="0" l="0" r="0" t="0"/>
          <a:stretch/>
        </p:blipFill>
        <p:spPr>
          <a:xfrm>
            <a:off x="8316416" y="1059582"/>
            <a:ext cx="600075" cy="14192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81"/>
          <p:cNvSpPr txBox="1"/>
          <p:nvPr>
            <p:ph type="title"/>
          </p:nvPr>
        </p:nvSpPr>
        <p:spPr>
          <a:xfrm>
            <a:off x="719500" y="5139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Onsite placement</a:t>
            </a:r>
            <a:endParaRPr>
              <a:solidFill>
                <a:srgbClr val="00BFF4"/>
              </a:solidFill>
            </a:endParaRPr>
          </a:p>
        </p:txBody>
      </p:sp>
      <p:sp>
        <p:nvSpPr>
          <p:cNvPr id="682" name="Google Shape;682;p81"/>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683" name="Google Shape;683;p81"/>
          <p:cNvSpPr/>
          <p:nvPr/>
        </p:nvSpPr>
        <p:spPr>
          <a:xfrm>
            <a:off x="719504" y="1234072"/>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Crane operator: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Controlling equipment with levers, wheels or foot pedals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Moving material according to a plan or schedule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Setting up and repairing equipment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Making minor repairs to machinery</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Conducting  daily maintenance checks and reporting any issues to supervisor</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Keeping records of material movement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Overhead crane operator ensuring that travel routes are clear, avoid lifting over other people, will often sling the loads themselves…</a:t>
            </a:r>
            <a:endParaRPr b="0" i="0" sz="1400" u="none" cap="none" strike="noStrike">
              <a:solidFill>
                <a:srgbClr val="000000"/>
              </a:solidFill>
              <a:latin typeface="Arial"/>
              <a:ea typeface="Arial"/>
              <a:cs typeface="Arial"/>
              <a:sym typeface="Arial"/>
            </a:endParaRPr>
          </a:p>
        </p:txBody>
      </p:sp>
      <p:pic>
        <p:nvPicPr>
          <p:cNvPr id="684" name="Google Shape;684;p81"/>
          <p:cNvPicPr preferRelativeResize="0"/>
          <p:nvPr/>
        </p:nvPicPr>
        <p:blipFill rotWithShape="1">
          <a:blip r:embed="rId4">
            <a:alphaModFix/>
          </a:blip>
          <a:srcRect b="0" l="0" r="0" t="0"/>
          <a:stretch/>
        </p:blipFill>
        <p:spPr>
          <a:xfrm>
            <a:off x="8316416" y="1131590"/>
            <a:ext cx="619125" cy="1409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2"/>
          <p:cNvSpPr txBox="1"/>
          <p:nvPr>
            <p:ph type="title"/>
          </p:nvPr>
        </p:nvSpPr>
        <p:spPr>
          <a:xfrm>
            <a:off x="746238" y="5366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Onsite placement</a:t>
            </a:r>
            <a:endParaRPr>
              <a:solidFill>
                <a:srgbClr val="00BFF4"/>
              </a:solidFill>
            </a:endParaRPr>
          </a:p>
        </p:txBody>
      </p:sp>
      <p:sp>
        <p:nvSpPr>
          <p:cNvPr id="691" name="Google Shape;691;p82"/>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692" name="Google Shape;692;p82"/>
          <p:cNvSpPr/>
          <p:nvPr/>
        </p:nvSpPr>
        <p:spPr>
          <a:xfrm>
            <a:off x="797392" y="1256772"/>
            <a:ext cx="7056900" cy="353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Offsite product installer: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Setting out and sole plates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Inspection of routed services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Refer to technical drawings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Place and assemble offsite products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Ensure installation meets construction schedule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 to specific tolerances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Communicate with the logistics partner, the factory, the design team and the site manager</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Be up to date on technology for onsite work</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Comply with health and safety regulations…</a:t>
            </a:r>
            <a:endParaRPr b="0" i="0" sz="2000" u="none" cap="none" strike="noStrike">
              <a:solidFill>
                <a:schemeClr val="dk1"/>
              </a:solidFill>
              <a:latin typeface="Arial"/>
              <a:ea typeface="Arial"/>
              <a:cs typeface="Arial"/>
              <a:sym typeface="Arial"/>
            </a:endParaRPr>
          </a:p>
        </p:txBody>
      </p:sp>
      <p:pic>
        <p:nvPicPr>
          <p:cNvPr id="693" name="Google Shape;693;p82"/>
          <p:cNvPicPr preferRelativeResize="0"/>
          <p:nvPr/>
        </p:nvPicPr>
        <p:blipFill rotWithShape="1">
          <a:blip r:embed="rId4">
            <a:alphaModFix/>
          </a:blip>
          <a:srcRect b="0" l="0" r="0" t="0"/>
          <a:stretch/>
        </p:blipFill>
        <p:spPr>
          <a:xfrm>
            <a:off x="8316416" y="1131590"/>
            <a:ext cx="590550" cy="14001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3"/>
          <p:cNvSpPr txBox="1"/>
          <p:nvPr>
            <p:ph type="title"/>
          </p:nvPr>
        </p:nvSpPr>
        <p:spPr>
          <a:xfrm>
            <a:off x="719500" y="53668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Site management</a:t>
            </a:r>
            <a:endParaRPr>
              <a:solidFill>
                <a:srgbClr val="00BFF4"/>
              </a:solidFill>
            </a:endParaRPr>
          </a:p>
        </p:txBody>
      </p:sp>
      <p:sp>
        <p:nvSpPr>
          <p:cNvPr id="700" name="Google Shape;700;p83"/>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701" name="Google Shape;701;p83"/>
          <p:cNvSpPr/>
          <p:nvPr/>
        </p:nvSpPr>
        <p:spPr>
          <a:xfrm>
            <a:off x="719504" y="1256772"/>
            <a:ext cx="7056900" cy="323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Construction manager: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Handling health and safety on a project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Setting benchmarks of work to be done</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Setting and agreeing budgets for the work</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Managing and recruiting staff for the project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Being directly responsible for the work being carried out and the decision making </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Working on-site - inspecting work, checking materials and their delivery and storage, checking everyone is following safety rules …</a:t>
            </a:r>
            <a:endParaRPr b="0" i="0" sz="1400" u="none" cap="none" strike="noStrike">
              <a:solidFill>
                <a:srgbClr val="000000"/>
              </a:solidFill>
              <a:latin typeface="Arial"/>
              <a:ea typeface="Arial"/>
              <a:cs typeface="Arial"/>
              <a:sym typeface="Arial"/>
            </a:endParaRPr>
          </a:p>
        </p:txBody>
      </p:sp>
      <p:pic>
        <p:nvPicPr>
          <p:cNvPr id="702" name="Google Shape;702;p83"/>
          <p:cNvPicPr preferRelativeResize="0"/>
          <p:nvPr/>
        </p:nvPicPr>
        <p:blipFill rotWithShape="1">
          <a:blip r:embed="rId4">
            <a:alphaModFix/>
          </a:blip>
          <a:srcRect b="0" l="0" r="0" t="0"/>
          <a:stretch/>
        </p:blipFill>
        <p:spPr>
          <a:xfrm>
            <a:off x="8244408" y="1131590"/>
            <a:ext cx="590550" cy="14287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84"/>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Site management</a:t>
            </a:r>
            <a:endParaRPr>
              <a:solidFill>
                <a:srgbClr val="00BFF4"/>
              </a:solidFill>
            </a:endParaRPr>
          </a:p>
        </p:txBody>
      </p:sp>
      <p:sp>
        <p:nvSpPr>
          <p:cNvPr id="709" name="Google Shape;709;p84"/>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710" name="Google Shape;710;p84"/>
          <p:cNvSpPr/>
          <p:nvPr/>
        </p:nvSpPr>
        <p:spPr>
          <a:xfrm>
            <a:off x="734892" y="1347622"/>
            <a:ext cx="7056900" cy="26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Electrician:</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Following very strict safety regulations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Keeping up to date with the different types of legislation covering electrical equipment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Highly skilled in inspecting electrical systems, equipment and components for faults that need repairing</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Transporting data along fibre-optic cables and programming computer-controlled "intelligent" buildings and factories.…</a:t>
            </a:r>
            <a:endParaRPr b="0" i="0" sz="1400" u="none" cap="none" strike="noStrike">
              <a:solidFill>
                <a:srgbClr val="000000"/>
              </a:solidFill>
              <a:latin typeface="Arial"/>
              <a:ea typeface="Arial"/>
              <a:cs typeface="Arial"/>
              <a:sym typeface="Arial"/>
            </a:endParaRPr>
          </a:p>
        </p:txBody>
      </p:sp>
      <p:pic>
        <p:nvPicPr>
          <p:cNvPr id="711" name="Google Shape;711;p84"/>
          <p:cNvPicPr preferRelativeResize="0"/>
          <p:nvPr/>
        </p:nvPicPr>
        <p:blipFill rotWithShape="1">
          <a:blip r:embed="rId4">
            <a:alphaModFix/>
          </a:blip>
          <a:srcRect b="0" l="0" r="0" t="0"/>
          <a:stretch/>
        </p:blipFill>
        <p:spPr>
          <a:xfrm>
            <a:off x="8121080" y="1131590"/>
            <a:ext cx="904875" cy="140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1"/>
          <p:cNvSpPr txBox="1"/>
          <p:nvPr>
            <p:ph type="title"/>
          </p:nvPr>
        </p:nvSpPr>
        <p:spPr>
          <a:xfrm>
            <a:off x="740050" y="548059"/>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Learning outcome 4</a:t>
            </a:r>
            <a:endParaRPr>
              <a:solidFill>
                <a:srgbClr val="00BFF4"/>
              </a:solidFill>
            </a:endParaRPr>
          </a:p>
        </p:txBody>
      </p:sp>
      <p:sp>
        <p:nvSpPr>
          <p:cNvPr id="141" name="Google Shape;141;p31"/>
          <p:cNvSpPr txBox="1"/>
          <p:nvPr>
            <p:ph idx="1" type="body"/>
          </p:nvPr>
        </p:nvSpPr>
        <p:spPr>
          <a:xfrm>
            <a:off x="745157" y="1578597"/>
            <a:ext cx="67071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Be able to demonstrate the ability to work safely and effectively as </a:t>
            </a:r>
            <a:r>
              <a:rPr lang="en-GB" sz="2400">
                <a:solidFill>
                  <a:srgbClr val="13B6ED"/>
                </a:solidFill>
              </a:rPr>
              <a:t>a trusted and respected member of a team </a:t>
            </a:r>
            <a:r>
              <a:rPr lang="en-GB" sz="2400"/>
              <a:t>with confidence in knowledge, experience and training of ones-self and co-workers.</a:t>
            </a:r>
            <a:endParaRPr sz="2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5"/>
          <p:cNvSpPr txBox="1"/>
          <p:nvPr>
            <p:ph type="title"/>
          </p:nvPr>
        </p:nvSpPr>
        <p:spPr>
          <a:xfrm>
            <a:off x="734888" y="627534"/>
            <a:ext cx="6717432" cy="7200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Site management</a:t>
            </a:r>
            <a:endParaRPr>
              <a:solidFill>
                <a:srgbClr val="00BFF4"/>
              </a:solidFill>
            </a:endParaRPr>
          </a:p>
        </p:txBody>
      </p:sp>
      <p:sp>
        <p:nvSpPr>
          <p:cNvPr id="718" name="Google Shape;718;p85"/>
          <p:cNvSpPr/>
          <p:nvPr/>
        </p:nvSpPr>
        <p:spPr>
          <a:xfrm>
            <a:off x="539552" y="4888827"/>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chemeClr val="dk1"/>
                </a:solidFill>
                <a:latin typeface="Arial"/>
                <a:ea typeface="Arial"/>
                <a:cs typeface="Arial"/>
                <a:sym typeface="Arial"/>
                <a:hlinkClick r:id="rId3">
                  <a:extLst>
                    <a:ext uri="{A12FA001-AC4F-418D-AE19-62706E023703}">
                      <ahyp:hlinkClr val="tx"/>
                    </a:ext>
                  </a:extLst>
                </a:hlinkClick>
              </a:rPr>
              <a:t>https://www.goconstruct.org/learn-about-construction/find-the-role-for-you/roles-in-construction/offsite/#slide-5</a:t>
            </a:r>
            <a:endParaRPr b="0" i="0" sz="1000" u="none" cap="none" strike="noStrike">
              <a:solidFill>
                <a:schemeClr val="dk1"/>
              </a:solidFill>
              <a:latin typeface="Arial"/>
              <a:ea typeface="Arial"/>
              <a:cs typeface="Arial"/>
              <a:sym typeface="Arial"/>
            </a:endParaRPr>
          </a:p>
        </p:txBody>
      </p:sp>
      <p:sp>
        <p:nvSpPr>
          <p:cNvPr id="719" name="Google Shape;719;p85"/>
          <p:cNvSpPr/>
          <p:nvPr/>
        </p:nvSpPr>
        <p:spPr>
          <a:xfrm>
            <a:off x="734892" y="1347622"/>
            <a:ext cx="7056900" cy="323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BFF4"/>
                </a:solidFill>
                <a:latin typeface="Arial"/>
                <a:ea typeface="Arial"/>
                <a:cs typeface="Arial"/>
                <a:sym typeface="Arial"/>
              </a:rPr>
              <a:t>Painter and decorator:</a:t>
            </a:r>
            <a:endParaRPr b="0" i="0" sz="2400" u="none" cap="none" strike="noStrike">
              <a:solidFill>
                <a:srgbClr val="00BFF4"/>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Applying paint, stains, varnishes and other finishes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Using brushes, rollers or spraying equipment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Applying primers and undercoats, or varnishes and glazes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Wallpapering</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Calculating the materials needed for a project</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Removing old paint or wallpaper by sanding or scraping, or by using heat guns, liquid paint removers or steam strippers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Erecting scaffold towers and ladders</a:t>
            </a:r>
            <a:endParaRPr b="0" i="0" sz="1400" u="none" cap="none" strike="noStrike">
              <a:solidFill>
                <a:srgbClr val="000000"/>
              </a:solidFill>
              <a:latin typeface="Arial"/>
              <a:ea typeface="Arial"/>
              <a:cs typeface="Arial"/>
              <a:sym typeface="Arial"/>
            </a:endParaRPr>
          </a:p>
          <a:p>
            <a:pPr indent="-128588" lvl="0" marL="128588"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Mixing paint to an agreed shade .…</a:t>
            </a:r>
            <a:endParaRPr b="0" i="0" sz="2000" u="none" cap="none" strike="noStrike">
              <a:solidFill>
                <a:schemeClr val="dk1"/>
              </a:solidFill>
              <a:latin typeface="Arial"/>
              <a:ea typeface="Arial"/>
              <a:cs typeface="Arial"/>
              <a:sym typeface="Arial"/>
            </a:endParaRPr>
          </a:p>
        </p:txBody>
      </p:sp>
      <p:pic>
        <p:nvPicPr>
          <p:cNvPr id="720" name="Google Shape;720;p85"/>
          <p:cNvPicPr preferRelativeResize="0"/>
          <p:nvPr/>
        </p:nvPicPr>
        <p:blipFill rotWithShape="1">
          <a:blip r:embed="rId4">
            <a:alphaModFix/>
          </a:blip>
          <a:srcRect b="0" l="0" r="0" t="0"/>
          <a:stretch/>
        </p:blipFill>
        <p:spPr>
          <a:xfrm>
            <a:off x="8244408" y="1131590"/>
            <a:ext cx="638175" cy="13620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6"/>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Leadership and decision making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IndustrialisationInfographic-610x420" id="732" name="Google Shape;732;p87"/>
          <p:cNvPicPr preferRelativeResize="0"/>
          <p:nvPr/>
        </p:nvPicPr>
        <p:blipFill rotWithShape="1">
          <a:blip r:embed="rId3">
            <a:alphaModFix/>
          </a:blip>
          <a:srcRect b="0" l="0" r="0" t="0"/>
          <a:stretch/>
        </p:blipFill>
        <p:spPr>
          <a:xfrm>
            <a:off x="2696576" y="319775"/>
            <a:ext cx="4653450" cy="4653425"/>
          </a:xfrm>
          <a:prstGeom prst="rect">
            <a:avLst/>
          </a:prstGeom>
          <a:noFill/>
          <a:ln>
            <a:noFill/>
          </a:ln>
        </p:spPr>
      </p:pic>
      <p:sp>
        <p:nvSpPr>
          <p:cNvPr id="733" name="Google Shape;733;p87"/>
          <p:cNvSpPr/>
          <p:nvPr/>
        </p:nvSpPr>
        <p:spPr>
          <a:xfrm>
            <a:off x="1198102" y="4795079"/>
            <a:ext cx="74169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Offsite management school</a:t>
            </a:r>
            <a:endParaRPr b="0" i="0" sz="1000" u="none" cap="none" strike="noStrike">
              <a:solidFill>
                <a:schemeClr val="dk1"/>
              </a:solidFill>
              <a:latin typeface="Arial"/>
              <a:ea typeface="Arial"/>
              <a:cs typeface="Arial"/>
              <a:sym typeface="Arial"/>
            </a:endParaRPr>
          </a:p>
        </p:txBody>
      </p:sp>
      <p:sp>
        <p:nvSpPr>
          <p:cNvPr id="734" name="Google Shape;734;p87"/>
          <p:cNvSpPr txBox="1"/>
          <p:nvPr>
            <p:ph type="title"/>
          </p:nvPr>
        </p:nvSpPr>
        <p:spPr>
          <a:xfrm>
            <a:off x="632713" y="139309"/>
            <a:ext cx="6717300" cy="7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1" i="0" lang="en-GB" sz="3600" u="none" cap="none" strike="noStrike">
                <a:solidFill>
                  <a:srgbClr val="00BFF4"/>
                </a:solidFill>
                <a:latin typeface="Arial"/>
                <a:ea typeface="Arial"/>
                <a:cs typeface="Arial"/>
                <a:sym typeface="Arial"/>
              </a:rPr>
              <a:t>Project </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None/>
            </a:pPr>
            <a:r>
              <a:rPr b="1" i="0" lang="en-GB" sz="3600" u="none" cap="none" strike="noStrike">
                <a:solidFill>
                  <a:srgbClr val="00BFF4"/>
                </a:solidFill>
                <a:latin typeface="Arial"/>
                <a:ea typeface="Arial"/>
                <a:cs typeface="Arial"/>
                <a:sym typeface="Arial"/>
              </a:rPr>
              <a:t>lifecycle</a:t>
            </a:r>
            <a:endParaRPr b="1" i="0" sz="3600" u="none" cap="none" strike="noStrike">
              <a:solidFill>
                <a:srgbClr val="00BFF4"/>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8"/>
          <p:cNvSpPr txBox="1"/>
          <p:nvPr/>
        </p:nvSpPr>
        <p:spPr>
          <a:xfrm>
            <a:off x="628491" y="0"/>
            <a:ext cx="6717432" cy="72008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Arial"/>
              <a:buNone/>
            </a:pPr>
            <a:r>
              <a:rPr b="1" i="0" lang="en-GB" sz="3600" u="none" cap="none" strike="noStrike">
                <a:solidFill>
                  <a:srgbClr val="00BFF4"/>
                </a:solidFill>
                <a:latin typeface="Arial"/>
                <a:ea typeface="Arial"/>
                <a:cs typeface="Arial"/>
                <a:sym typeface="Arial"/>
              </a:rPr>
              <a:t>Leadership</a:t>
            </a:r>
            <a:endParaRPr b="1" i="0" sz="3600" u="none" cap="none" strike="noStrike">
              <a:solidFill>
                <a:srgbClr val="00BFF4"/>
              </a:solidFill>
              <a:latin typeface="Arial"/>
              <a:ea typeface="Arial"/>
              <a:cs typeface="Arial"/>
              <a:sym typeface="Arial"/>
            </a:endParaRPr>
          </a:p>
        </p:txBody>
      </p:sp>
      <p:sp>
        <p:nvSpPr>
          <p:cNvPr id="741" name="Google Shape;741;p88"/>
          <p:cNvSpPr/>
          <p:nvPr/>
        </p:nvSpPr>
        <p:spPr>
          <a:xfrm>
            <a:off x="611560" y="4742379"/>
            <a:ext cx="657341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https://www.youtube.com/watch?v=aPl867aHOZA</a:t>
            </a:r>
            <a:endParaRPr b="0" i="0" sz="1800" u="none" cap="none" strike="noStrike">
              <a:solidFill>
                <a:schemeClr val="dk1"/>
              </a:solidFill>
              <a:latin typeface="Arial"/>
              <a:ea typeface="Arial"/>
              <a:cs typeface="Arial"/>
              <a:sym typeface="Arial"/>
            </a:endParaRPr>
          </a:p>
        </p:txBody>
      </p:sp>
      <p:pic>
        <p:nvPicPr>
          <p:cNvPr id="742" name="Google Shape;742;p88"/>
          <p:cNvPicPr preferRelativeResize="0"/>
          <p:nvPr/>
        </p:nvPicPr>
        <p:blipFill rotWithShape="1">
          <a:blip r:embed="rId4">
            <a:alphaModFix/>
          </a:blip>
          <a:srcRect b="0" l="0" r="0" t="0"/>
          <a:stretch/>
        </p:blipFill>
        <p:spPr>
          <a:xfrm>
            <a:off x="755576" y="797282"/>
            <a:ext cx="6876256" cy="386789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id="748" name="Google Shape;748;p89"/>
          <p:cNvPicPr preferRelativeResize="0"/>
          <p:nvPr/>
        </p:nvPicPr>
        <p:blipFill rotWithShape="1">
          <a:blip r:embed="rId3">
            <a:alphaModFix/>
          </a:blip>
          <a:srcRect b="0" l="0" r="0" t="0"/>
          <a:stretch/>
        </p:blipFill>
        <p:spPr>
          <a:xfrm>
            <a:off x="1922532" y="0"/>
            <a:ext cx="5298935" cy="5143500"/>
          </a:xfrm>
          <a:prstGeom prst="rect">
            <a:avLst/>
          </a:prstGeom>
          <a:noFill/>
          <a:ln>
            <a:noFill/>
          </a:ln>
        </p:spPr>
      </p:pic>
      <p:sp>
        <p:nvSpPr>
          <p:cNvPr id="749" name="Google Shape;749;p89"/>
          <p:cNvSpPr/>
          <p:nvPr/>
        </p:nvSpPr>
        <p:spPr>
          <a:xfrm>
            <a:off x="539552" y="4897279"/>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Hairstans and Duncheva</a:t>
            </a:r>
            <a:endParaRPr b="0" i="0" sz="1000" u="none" cap="none" strike="noStrike">
              <a:solidFill>
                <a:schemeClr val="dk1"/>
              </a:solidFill>
              <a:latin typeface="Arial"/>
              <a:ea typeface="Arial"/>
              <a:cs typeface="Arial"/>
              <a:sym typeface="Arial"/>
            </a:endParaRPr>
          </a:p>
        </p:txBody>
      </p:sp>
      <p:sp>
        <p:nvSpPr>
          <p:cNvPr id="750" name="Google Shape;750;p89"/>
          <p:cNvSpPr txBox="1"/>
          <p:nvPr>
            <p:ph type="title"/>
          </p:nvPr>
        </p:nvSpPr>
        <p:spPr>
          <a:xfrm>
            <a:off x="632713" y="139309"/>
            <a:ext cx="6717300" cy="7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1" i="0" lang="en-GB" sz="3600" u="none" cap="none" strike="noStrike">
                <a:solidFill>
                  <a:srgbClr val="00BFF4"/>
                </a:solidFill>
                <a:latin typeface="Arial"/>
                <a:ea typeface="Arial"/>
                <a:cs typeface="Arial"/>
                <a:sym typeface="Arial"/>
              </a:rPr>
              <a:t>Project </a:t>
            </a:r>
            <a:endParaRPr b="1" i="0" sz="3600" u="none" cap="none" strike="noStrike">
              <a:solidFill>
                <a:srgbClr val="00BFF4"/>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None/>
            </a:pPr>
            <a:r>
              <a:rPr b="1" i="0" lang="en-GB" sz="3600" u="none" cap="none" strike="noStrike">
                <a:solidFill>
                  <a:srgbClr val="00BFF4"/>
                </a:solidFill>
                <a:latin typeface="Arial"/>
                <a:ea typeface="Arial"/>
                <a:cs typeface="Arial"/>
                <a:sym typeface="Arial"/>
              </a:rPr>
              <a:t>balance</a:t>
            </a:r>
            <a:endParaRPr b="1" i="0" sz="3600" u="none" cap="none" strike="noStrike">
              <a:solidFill>
                <a:srgbClr val="00BFF4"/>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pic>
        <p:nvPicPr>
          <p:cNvPr id="756" name="Google Shape;756;p90"/>
          <p:cNvPicPr preferRelativeResize="0"/>
          <p:nvPr/>
        </p:nvPicPr>
        <p:blipFill rotWithShape="1">
          <a:blip r:embed="rId3">
            <a:alphaModFix/>
          </a:blip>
          <a:srcRect b="0" l="0" r="0" t="0"/>
          <a:stretch/>
        </p:blipFill>
        <p:spPr>
          <a:xfrm>
            <a:off x="-13600" y="152050"/>
            <a:ext cx="9171197" cy="4338550"/>
          </a:xfrm>
          <a:prstGeom prst="rect">
            <a:avLst/>
          </a:prstGeom>
          <a:noFill/>
          <a:ln>
            <a:noFill/>
          </a:ln>
        </p:spPr>
      </p:pic>
      <p:sp>
        <p:nvSpPr>
          <p:cNvPr id="757" name="Google Shape;757;p90"/>
          <p:cNvSpPr/>
          <p:nvPr/>
        </p:nvSpPr>
        <p:spPr>
          <a:xfrm>
            <a:off x="539552" y="4897279"/>
            <a:ext cx="7416824"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Stewart Milne Timber Systems</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91"/>
          <p:cNvSpPr txBox="1"/>
          <p:nvPr/>
        </p:nvSpPr>
        <p:spPr>
          <a:xfrm>
            <a:off x="755585" y="468285"/>
            <a:ext cx="6717300" cy="7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Arial"/>
              <a:buNone/>
            </a:pPr>
            <a:r>
              <a:rPr b="1" i="0" lang="en-GB" sz="3600" u="none" cap="none" strike="noStrike">
                <a:solidFill>
                  <a:srgbClr val="00BFF4"/>
                </a:solidFill>
                <a:latin typeface="Arial"/>
                <a:ea typeface="Arial"/>
                <a:cs typeface="Arial"/>
                <a:sym typeface="Arial"/>
              </a:rPr>
              <a:t>Activity</a:t>
            </a:r>
            <a:endParaRPr b="1" i="0" sz="3600" u="none" cap="none" strike="noStrike">
              <a:solidFill>
                <a:srgbClr val="00BFF4"/>
              </a:solidFill>
              <a:latin typeface="Arial"/>
              <a:ea typeface="Arial"/>
              <a:cs typeface="Arial"/>
              <a:sym typeface="Arial"/>
            </a:endParaRPr>
          </a:p>
        </p:txBody>
      </p:sp>
      <p:sp>
        <p:nvSpPr>
          <p:cNvPr id="764" name="Google Shape;764;p91"/>
          <p:cNvSpPr/>
          <p:nvPr/>
        </p:nvSpPr>
        <p:spPr>
          <a:xfrm>
            <a:off x="611560" y="4742379"/>
            <a:ext cx="657341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https://www.youtube.com/watch?v=aPl867aHOZA</a:t>
            </a:r>
            <a:endParaRPr b="0" i="0" sz="1800" u="none" cap="none" strike="noStrike">
              <a:solidFill>
                <a:schemeClr val="dk1"/>
              </a:solidFill>
              <a:latin typeface="Arial"/>
              <a:ea typeface="Arial"/>
              <a:cs typeface="Arial"/>
              <a:sym typeface="Arial"/>
            </a:endParaRPr>
          </a:p>
        </p:txBody>
      </p:sp>
      <p:sp>
        <p:nvSpPr>
          <p:cNvPr id="765" name="Google Shape;765;p91"/>
          <p:cNvSpPr/>
          <p:nvPr/>
        </p:nvSpPr>
        <p:spPr>
          <a:xfrm>
            <a:off x="755576" y="1309203"/>
            <a:ext cx="7056784" cy="29854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Discuss in small groups of 3 or 4</a:t>
            </a:r>
            <a:r>
              <a:rPr b="1" i="0" lang="en-GB" sz="2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What are the personal qualities of a good leader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What knowledge and technical skills does a leader need in offsite construction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Arial"/>
                <a:ea typeface="Arial"/>
                <a:cs typeface="Arial"/>
                <a:sym typeface="Arial"/>
              </a:rPr>
              <a:t>How can we modernise the construction industry with decision making in offsite construction</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2"/>
          <p:cNvSpPr/>
          <p:nvPr/>
        </p:nvSpPr>
        <p:spPr>
          <a:xfrm>
            <a:off x="611560" y="483518"/>
            <a:ext cx="7056784"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Write down your key points using a Venn Diagram</a:t>
            </a:r>
            <a:endParaRPr b="0" i="0" sz="2000" u="none" cap="none" strike="noStrike">
              <a:solidFill>
                <a:schemeClr val="dk1"/>
              </a:solidFill>
              <a:latin typeface="Arial"/>
              <a:ea typeface="Arial"/>
              <a:cs typeface="Arial"/>
              <a:sym typeface="Arial"/>
            </a:endParaRPr>
          </a:p>
        </p:txBody>
      </p:sp>
      <p:grpSp>
        <p:nvGrpSpPr>
          <p:cNvPr id="772" name="Google Shape;772;p92"/>
          <p:cNvGrpSpPr/>
          <p:nvPr/>
        </p:nvGrpSpPr>
        <p:grpSpPr>
          <a:xfrm>
            <a:off x="2216100" y="996385"/>
            <a:ext cx="4260151" cy="3993825"/>
            <a:chOff x="956468" y="51202"/>
            <a:chExt cx="4260151" cy="3993825"/>
          </a:xfrm>
        </p:grpSpPr>
        <p:sp>
          <p:nvSpPr>
            <p:cNvPr id="773" name="Google Shape;773;p92"/>
            <p:cNvSpPr/>
            <p:nvPr/>
          </p:nvSpPr>
          <p:spPr>
            <a:xfrm>
              <a:off x="1843302" y="51202"/>
              <a:ext cx="2457738" cy="2457738"/>
            </a:xfrm>
            <a:prstGeom prst="ellipse">
              <a:avLst/>
            </a:prstGeom>
            <a:solidFill>
              <a:schemeClr val="lt1">
                <a:alpha val="49411"/>
              </a:schemeClr>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92"/>
            <p:cNvSpPr txBox="1"/>
            <p:nvPr/>
          </p:nvSpPr>
          <p:spPr>
            <a:xfrm>
              <a:off x="2171001" y="481307"/>
              <a:ext cx="1802341" cy="110598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dk1"/>
                  </a:solidFill>
                  <a:latin typeface="Arial"/>
                  <a:ea typeface="Arial"/>
                  <a:cs typeface="Arial"/>
                  <a:sym typeface="Arial"/>
                </a:rPr>
                <a:t>Personal qualities</a:t>
              </a:r>
              <a:endParaRPr b="0" i="0" sz="2500" u="none" cap="none" strike="noStrike">
                <a:solidFill>
                  <a:schemeClr val="dk1"/>
                </a:solidFill>
                <a:latin typeface="Arial"/>
                <a:ea typeface="Arial"/>
                <a:cs typeface="Arial"/>
                <a:sym typeface="Arial"/>
              </a:endParaRPr>
            </a:p>
          </p:txBody>
        </p:sp>
        <p:sp>
          <p:nvSpPr>
            <p:cNvPr id="775" name="Google Shape;775;p92"/>
            <p:cNvSpPr/>
            <p:nvPr/>
          </p:nvSpPr>
          <p:spPr>
            <a:xfrm>
              <a:off x="2730136" y="1587289"/>
              <a:ext cx="2457738" cy="2457738"/>
            </a:xfrm>
            <a:prstGeom prst="ellipse">
              <a:avLst/>
            </a:prstGeom>
            <a:solidFill>
              <a:schemeClr val="lt1">
                <a:alpha val="49411"/>
              </a:schemeClr>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92"/>
            <p:cNvSpPr txBox="1"/>
            <p:nvPr/>
          </p:nvSpPr>
          <p:spPr>
            <a:xfrm>
              <a:off x="3414219" y="2222217"/>
              <a:ext cx="1802400" cy="1351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dk1"/>
                  </a:solidFill>
                  <a:latin typeface="Arial"/>
                  <a:ea typeface="Arial"/>
                  <a:cs typeface="Arial"/>
                  <a:sym typeface="Arial"/>
                </a:rPr>
                <a:t>Knowledge and skills</a:t>
              </a:r>
              <a:endParaRPr b="0" i="0" sz="2500" u="none" cap="none" strike="noStrike">
                <a:solidFill>
                  <a:schemeClr val="dk1"/>
                </a:solidFill>
                <a:latin typeface="Arial"/>
                <a:ea typeface="Arial"/>
                <a:cs typeface="Arial"/>
                <a:sym typeface="Arial"/>
              </a:endParaRPr>
            </a:p>
          </p:txBody>
        </p:sp>
        <p:sp>
          <p:nvSpPr>
            <p:cNvPr id="777" name="Google Shape;777;p92"/>
            <p:cNvSpPr/>
            <p:nvPr/>
          </p:nvSpPr>
          <p:spPr>
            <a:xfrm>
              <a:off x="956468" y="1587289"/>
              <a:ext cx="2457738" cy="2457738"/>
            </a:xfrm>
            <a:prstGeom prst="ellipse">
              <a:avLst/>
            </a:prstGeom>
            <a:solidFill>
              <a:schemeClr val="lt1">
                <a:alpha val="49411"/>
              </a:schemeClr>
            </a:solidFill>
            <a:ln cap="flat" cmpd="sng" w="25400">
              <a:solidFill>
                <a:srgbClr val="429B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92"/>
            <p:cNvSpPr txBox="1"/>
            <p:nvPr/>
          </p:nvSpPr>
          <p:spPr>
            <a:xfrm>
              <a:off x="1187905" y="2222205"/>
              <a:ext cx="1474643" cy="135175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500"/>
                <a:buFont typeface="Arial"/>
                <a:buNone/>
              </a:pPr>
              <a:r>
                <a:rPr b="0" i="0" lang="en-GB" sz="2500" u="none" cap="none" strike="noStrike">
                  <a:solidFill>
                    <a:schemeClr val="dk1"/>
                  </a:solidFill>
                  <a:latin typeface="Arial"/>
                  <a:ea typeface="Arial"/>
                  <a:cs typeface="Arial"/>
                  <a:sym typeface="Arial"/>
                </a:rPr>
                <a:t>Decision making</a:t>
              </a:r>
              <a:endParaRPr b="0" i="0" sz="2500" u="none" cap="none" strike="noStrike">
                <a:solidFill>
                  <a:schemeClr val="dk1"/>
                </a:solidFill>
                <a:latin typeface="Arial"/>
                <a:ea typeface="Arial"/>
                <a:cs typeface="Arial"/>
                <a:sym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93"/>
          <p:cNvSpPr txBox="1"/>
          <p:nvPr>
            <p:ph type="title"/>
          </p:nvPr>
        </p:nvSpPr>
        <p:spPr>
          <a:xfrm>
            <a:off x="323528" y="1419622"/>
            <a:ext cx="4464496" cy="216024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Questions?</a:t>
            </a:r>
            <a:endParaRPr/>
          </a:p>
        </p:txBody>
      </p:sp>
      <p:sp>
        <p:nvSpPr>
          <p:cNvPr id="784" name="Google Shape;784;p93"/>
          <p:cNvSpPr txBox="1"/>
          <p:nvPr/>
        </p:nvSpPr>
        <p:spPr>
          <a:xfrm>
            <a:off x="323528" y="3075806"/>
            <a:ext cx="4417200" cy="857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Dave Jarrold and Dr Mila Duncheva,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Arial"/>
              <a:buNone/>
            </a:pPr>
            <a:r>
              <a:rPr b="0" i="0" lang="en-GB" sz="2000" u="none" cap="none" strike="noStrike">
                <a:solidFill>
                  <a:srgbClr val="FFFFFF"/>
                </a:solidFill>
                <a:latin typeface="Arial"/>
                <a:ea typeface="Arial"/>
                <a:cs typeface="Arial"/>
                <a:sym typeface="Arial"/>
              </a:rPr>
              <a:t>Edinburgh Napier University</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2"/>
          <p:cNvSpPr txBox="1"/>
          <p:nvPr>
            <p:ph type="title"/>
          </p:nvPr>
        </p:nvSpPr>
        <p:spPr>
          <a:xfrm>
            <a:off x="740050" y="502634"/>
            <a:ext cx="6717300" cy="72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GB">
                <a:solidFill>
                  <a:srgbClr val="00BFF4"/>
                </a:solidFill>
              </a:rPr>
              <a:t>Learning outcome 5</a:t>
            </a:r>
            <a:endParaRPr>
              <a:solidFill>
                <a:srgbClr val="00BFF4"/>
              </a:solidFill>
            </a:endParaRPr>
          </a:p>
        </p:txBody>
      </p:sp>
      <p:sp>
        <p:nvSpPr>
          <p:cNvPr id="147" name="Google Shape;147;p32"/>
          <p:cNvSpPr txBox="1"/>
          <p:nvPr>
            <p:ph idx="1" type="body"/>
          </p:nvPr>
        </p:nvSpPr>
        <p:spPr>
          <a:xfrm>
            <a:off x="745157" y="1760247"/>
            <a:ext cx="6707100" cy="30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400"/>
              <a:t>Be able to demonstrate </a:t>
            </a:r>
            <a:r>
              <a:rPr lang="en-GB" sz="2400">
                <a:solidFill>
                  <a:srgbClr val="13B6ED"/>
                </a:solidFill>
              </a:rPr>
              <a:t>leadership skills </a:t>
            </a:r>
            <a:r>
              <a:rPr lang="en-GB" sz="2400"/>
              <a:t>and the ability to </a:t>
            </a:r>
            <a:r>
              <a:rPr lang="en-GB" sz="2400">
                <a:solidFill>
                  <a:srgbClr val="13B6ED"/>
                </a:solidFill>
              </a:rPr>
              <a:t>make decisions</a:t>
            </a:r>
            <a:r>
              <a:rPr lang="en-GB" sz="2400"/>
              <a:t>, particularly at an early stage in the project life cycle.</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95"/>
          <p:cNvSpPr txBox="1"/>
          <p:nvPr/>
        </p:nvSpPr>
        <p:spPr>
          <a:xfrm>
            <a:off x="3012600" y="2802700"/>
            <a:ext cx="6131400" cy="1656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595959"/>
                </a:solidFill>
                <a:latin typeface="Arial"/>
                <a:ea typeface="Arial"/>
                <a:cs typeface="Arial"/>
                <a:sym typeface="Arial"/>
              </a:rPr>
              <a:t>META SKILLS: TEAM WORKING by DAVE JARROLD and DR MILA DUNCHEVA  is licensed under a </a:t>
            </a:r>
            <a:r>
              <a:rPr b="0" i="0" lang="en-GB" sz="1200" u="sng" cap="none" strike="noStrike">
                <a:solidFill>
                  <a:srgbClr val="0000FF"/>
                </a:solidFill>
                <a:latin typeface="Arial"/>
                <a:ea typeface="Arial"/>
                <a:cs typeface="Arial"/>
                <a:sym typeface="Arial"/>
                <a:hlinkClick r:id="rId3">
                  <a:extLst>
                    <a:ext uri="{A12FA001-AC4F-418D-AE19-62706E023703}">
                      <ahyp:hlinkClr val="tx"/>
                    </a:ext>
                  </a:extLst>
                </a:hlinkClick>
              </a:rPr>
              <a:t>Creative Commons Attribution-NonCommercial-ShareAlike 4.0 International License</a:t>
            </a:r>
            <a:endParaRPr b="0" i="0" sz="1200" u="none" cap="none" strike="noStrike">
              <a:solidFill>
                <a:srgbClr val="595959"/>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pic>
        <p:nvPicPr>
          <p:cNvPr id="796" name="Google Shape;796;p95"/>
          <p:cNvPicPr preferRelativeResize="0"/>
          <p:nvPr/>
        </p:nvPicPr>
        <p:blipFill rotWithShape="1">
          <a:blip r:embed="rId4">
            <a:alphaModFix/>
          </a:blip>
          <a:srcRect b="0" l="0" r="0" t="0"/>
          <a:stretch/>
        </p:blipFill>
        <p:spPr>
          <a:xfrm>
            <a:off x="383200" y="3011937"/>
            <a:ext cx="2629400" cy="91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type="title"/>
          </p:nvPr>
        </p:nvSpPr>
        <p:spPr>
          <a:xfrm>
            <a:off x="323528" y="1131590"/>
            <a:ext cx="4464496" cy="273630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4400"/>
              <a:buFont typeface="Arial"/>
              <a:buNone/>
            </a:pPr>
            <a:r>
              <a:rPr lang="en-GB"/>
              <a:t>Working collectively as a trusted team member and without silos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4"/>
          <p:cNvSpPr txBox="1"/>
          <p:nvPr>
            <p:ph type="title"/>
          </p:nvPr>
        </p:nvSpPr>
        <p:spPr>
          <a:xfrm>
            <a:off x="760750" y="562834"/>
            <a:ext cx="7212900" cy="68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950"/>
              <a:buFont typeface="Arial"/>
              <a:buNone/>
            </a:pPr>
            <a:r>
              <a:rPr b="1" lang="en-GB" sz="3600">
                <a:solidFill>
                  <a:srgbClr val="00BFF4"/>
                </a:solidFill>
                <a:latin typeface="Arial"/>
                <a:ea typeface="Arial"/>
                <a:cs typeface="Arial"/>
                <a:sym typeface="Arial"/>
              </a:rPr>
              <a:t>Operating Styles</a:t>
            </a:r>
            <a:endParaRPr b="1" sz="3600">
              <a:solidFill>
                <a:srgbClr val="00BFF4"/>
              </a:solidFill>
            </a:endParaRPr>
          </a:p>
        </p:txBody>
      </p:sp>
      <p:sp>
        <p:nvSpPr>
          <p:cNvPr id="160" name="Google Shape;160;p34"/>
          <p:cNvSpPr txBox="1"/>
          <p:nvPr>
            <p:ph idx="1" type="body"/>
          </p:nvPr>
        </p:nvSpPr>
        <p:spPr>
          <a:xfrm>
            <a:off x="900127" y="1460740"/>
            <a:ext cx="3899400" cy="310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60"/>
              </a:spcBef>
              <a:spcAft>
                <a:spcPts val="0"/>
              </a:spcAft>
              <a:buClr>
                <a:schemeClr val="dk1"/>
              </a:buClr>
              <a:buSzPts val="3300"/>
              <a:buNone/>
            </a:pPr>
            <a:r>
              <a:rPr b="1" lang="en-GB" sz="3300">
                <a:latin typeface="Arial"/>
                <a:ea typeface="Arial"/>
                <a:cs typeface="Arial"/>
                <a:sym typeface="Arial"/>
              </a:rPr>
              <a:t>How you do </a:t>
            </a:r>
            <a:endParaRPr/>
          </a:p>
          <a:p>
            <a:pPr indent="0" lvl="0" marL="0" rtl="0" algn="l">
              <a:lnSpc>
                <a:spcPct val="100000"/>
              </a:lnSpc>
              <a:spcBef>
                <a:spcPts val="660"/>
              </a:spcBef>
              <a:spcAft>
                <a:spcPts val="0"/>
              </a:spcAft>
              <a:buClr>
                <a:schemeClr val="dk1"/>
              </a:buClr>
              <a:buSzPts val="3300"/>
              <a:buNone/>
            </a:pPr>
            <a:r>
              <a:rPr b="1" lang="en-GB" sz="3300">
                <a:latin typeface="Arial"/>
                <a:ea typeface="Arial"/>
                <a:cs typeface="Arial"/>
                <a:sym typeface="Arial"/>
              </a:rPr>
              <a:t>what you do,</a:t>
            </a:r>
            <a:endParaRPr/>
          </a:p>
          <a:p>
            <a:pPr indent="0" lvl="0" marL="0" rtl="0" algn="l">
              <a:lnSpc>
                <a:spcPct val="100000"/>
              </a:lnSpc>
              <a:spcBef>
                <a:spcPts val="270"/>
              </a:spcBef>
              <a:spcAft>
                <a:spcPts val="0"/>
              </a:spcAft>
              <a:buClr>
                <a:schemeClr val="dk1"/>
              </a:buClr>
              <a:buSzPts val="1350"/>
              <a:buNone/>
            </a:pPr>
            <a:r>
              <a:t/>
            </a:r>
            <a:endParaRPr b="1" sz="1350">
              <a:latin typeface="Arial"/>
              <a:ea typeface="Arial"/>
              <a:cs typeface="Arial"/>
              <a:sym typeface="Arial"/>
            </a:endParaRPr>
          </a:p>
          <a:p>
            <a:pPr indent="0" lvl="0" marL="0" rtl="0" algn="l">
              <a:lnSpc>
                <a:spcPct val="100000"/>
              </a:lnSpc>
              <a:spcBef>
                <a:spcPts val="660"/>
              </a:spcBef>
              <a:spcAft>
                <a:spcPts val="0"/>
              </a:spcAft>
              <a:buClr>
                <a:schemeClr val="dk1"/>
              </a:buClr>
              <a:buSzPts val="3300"/>
              <a:buNone/>
            </a:pPr>
            <a:r>
              <a:rPr b="1" lang="en-GB" sz="3300">
                <a:latin typeface="Arial"/>
                <a:ea typeface="Arial"/>
                <a:cs typeface="Arial"/>
                <a:sym typeface="Arial"/>
              </a:rPr>
              <a:t>And why knowing that is useful…</a:t>
            </a:r>
            <a:endParaRPr/>
          </a:p>
        </p:txBody>
      </p:sp>
      <p:pic>
        <p:nvPicPr>
          <p:cNvPr id="161" name="Google Shape;161;p34"/>
          <p:cNvPicPr preferRelativeResize="0"/>
          <p:nvPr/>
        </p:nvPicPr>
        <p:blipFill rotWithShape="1">
          <a:blip r:embed="rId3">
            <a:alphaModFix/>
          </a:blip>
          <a:srcRect b="0" l="0" r="0" t="0"/>
          <a:stretch/>
        </p:blipFill>
        <p:spPr>
          <a:xfrm>
            <a:off x="4462198" y="1188549"/>
            <a:ext cx="4326000" cy="324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background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background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background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