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7.xml"/>
  <Override ContentType="application/vnd.openxmlformats-officedocument.presentationml.notesSlide+xml" PartName="/ppt/notesSlides/notesSlide5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24.xml"/>
  <Override ContentType="application/vnd.openxmlformats-officedocument.presentationml.notesSlide+xml" PartName="/ppt/notesSlides/notesSlide50.xml"/>
  <Override ContentType="application/vnd.openxmlformats-officedocument.presentationml.notesSlide+xml" PartName="/ppt/notesSlides/notesSlide68.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34.xml"/>
  <Override ContentType="application/vnd.openxmlformats-officedocument.presentationml.notesSlide+xml" PartName="/ppt/notesSlides/notesSlide51.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43.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56.xml"/>
  <Override ContentType="application/vnd.openxmlformats-officedocument.presentationml.notesSlide+xml" PartName="/ppt/notesSlides/notesSlide30.xml"/>
  <Override ContentType="application/vnd.openxmlformats-officedocument.presentationml.notesSlide+xml" PartName="/ppt/notesSlides/notesSlide69.xml"/>
  <Override ContentType="application/vnd.openxmlformats-officedocument.presentationml.notesSlide+xml" PartName="/ppt/notesSlides/notesSlide26.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61.xml"/>
  <Override ContentType="application/vnd.openxmlformats-officedocument.presentationml.notesSlide+xml" PartName="/ppt/notesSlides/notesSlide57.xml"/>
  <Override ContentType="application/vnd.openxmlformats-officedocument.presentationml.notesSlide+xml" PartName="/ppt/notesSlides/notesSlide44.xml"/>
  <Override ContentType="application/vnd.openxmlformats-officedocument.presentationml.notesSlide+xml" PartName="/ppt/notesSlides/notesSlide58.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7.xml"/>
  <Override ContentType="application/vnd.openxmlformats-officedocument.presentationml.notesSlide+xml" PartName="/ppt/notesSlides/notesSlide62.xml"/>
  <Override ContentType="application/vnd.openxmlformats-officedocument.presentationml.notesSlide+xml" PartName="/ppt/notesSlides/notesSlide29.xml"/>
  <Override ContentType="application/vnd.openxmlformats-officedocument.presentationml.notesSlide+xml" PartName="/ppt/notesSlides/notesSlide54.xml"/>
  <Override ContentType="application/vnd.openxmlformats-officedocument.presentationml.notesSlide+xml" PartName="/ppt/notesSlides/notesSlide45.xml"/>
  <Override ContentType="application/vnd.openxmlformats-officedocument.presentationml.notesSlide+xml" PartName="/ppt/notesSlides/notesSlide70.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1.xml"/>
  <Override ContentType="application/vnd.openxmlformats-officedocument.presentationml.notesSlide+xml" PartName="/ppt/notesSlides/notesSlide63.xml"/>
  <Override ContentType="application/vnd.openxmlformats-officedocument.presentationml.notesSlide+xml" PartName="/ppt/notesSlides/notesSlide5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60.xml"/>
  <Override ContentType="application/vnd.openxmlformats-officedocument.presentationml.notesSlide+xml" PartName="/ppt/notesSlides/notesSlide38.xml"/>
  <Override ContentType="application/vnd.openxmlformats-officedocument.presentationml.notesSlide+xml" PartName="/ppt/notesSlides/notesSlide64.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48.xml"/>
  <Override ContentType="application/vnd.openxmlformats-officedocument.presentationml.notesSlide+xml" PartName="/ppt/notesSlides/notesSlide22.xml"/>
  <Override ContentType="application/vnd.openxmlformats-officedocument.presentationml.notesSlide+xml" PartName="/ppt/notesSlides/notesSlide52.xml"/>
  <Override ContentType="application/vnd.openxmlformats-officedocument.presentationml.notesSlide+xml" PartName="/ppt/notesSlides/notesSlide7.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65.xml"/>
  <Override ContentType="application/vnd.openxmlformats-officedocument.presentationml.notesSlide+xml" PartName="/ppt/notesSlides/notesSlide36.xml"/>
  <Override ContentType="application/vnd.openxmlformats-officedocument.presentationml.notesSlide+xml" PartName="/ppt/notesSlides/notesSlide49.xml"/>
  <Override ContentType="application/vnd.openxmlformats-officedocument.presentationml.notesSlide+xml" PartName="/ppt/notesSlides/notesSlide19.xml"/>
  <Override ContentType="application/vnd.openxmlformats-officedocument.presentationml.notesSlide+xml" PartName="/ppt/notesSlides/notesSlide53.xml"/>
  <Override ContentType="application/vnd.openxmlformats-officedocument.presentationml.notesSlide+xml" PartName="/ppt/notesSlides/notesSlide40.xml"/>
  <Override ContentType="application/vnd.openxmlformats-officedocument.presentationml.notesSlide+xml" PartName="/ppt/notesSlides/notesSlide23.xml"/>
  <Override ContentType="application/vnd.openxmlformats-officedocument.presentationml.notesSlide+xml" PartName="/ppt/notesSlides/notesSlide66.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Master+xml" PartName="/ppt/slideMasters/slideMaster4.xml"/>
  <Override ContentType="application/vnd.openxmlformats-officedocument.presentationml.slideMaster+xml" PartName="/ppt/slideMasters/slideMaster5.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5.xml"/>
  <Override ContentType="application/vnd.openxmlformats-officedocument.presentationml.slide+xml" PartName="/ppt/slides/slide60.xml"/>
  <Override ContentType="application/vnd.openxmlformats-officedocument.presentationml.slide+xml" PartName="/ppt/slides/slide5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slide+xml" PartName="/ppt/slides/slide69.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50.xml"/>
  <Override ContentType="application/vnd.openxmlformats-officedocument.presentationml.slide+xml" PartName="/ppt/slides/slide34.xml"/>
  <Override ContentType="application/vnd.openxmlformats-officedocument.presentationml.slide+xml" PartName="/ppt/slides/slide33.xml"/>
  <Override ContentType="application/vnd.openxmlformats-officedocument.presentationml.slide+xml" PartName="/ppt/slides/slide51.xml"/>
  <Override ContentType="application/vnd.openxmlformats-officedocument.presentationml.slide+xml" PartName="/ppt/slides/slide16.xml"/>
  <Override ContentType="application/vnd.openxmlformats-officedocument.presentationml.slide+xml" PartName="/ppt/slides/slide6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7.xml"/>
  <Override ContentType="application/vnd.openxmlformats-officedocument.presentationml.slide+xml" PartName="/ppt/slides/slide41.xml"/>
  <Override ContentType="application/vnd.openxmlformats-officedocument.presentationml.slide+xml" PartName="/ppt/slides/slide67.xml"/>
  <Override ContentType="application/vnd.openxmlformats-officedocument.presentationml.slide+xml" PartName="/ppt/slides/slide7.xml"/>
  <Override ContentType="application/vnd.openxmlformats-officedocument.presentationml.slide+xml" PartName="/ppt/slides/slide54.xml"/>
  <Override ContentType="application/vnd.openxmlformats-officedocument.presentationml.slide+xml" PartName="/ppt/slides/slide36.xml"/>
  <Override ContentType="application/vnd.openxmlformats-officedocument.presentationml.slide+xml" PartName="/ppt/slides/slide66.xml"/>
  <Override ContentType="application/vnd.openxmlformats-officedocument.presentationml.slide+xml" PartName="/ppt/slides/slide23.xml"/>
  <Override ContentType="application/vnd.openxmlformats-officedocument.presentationml.slide+xml" PartName="/ppt/slides/slide49.xml"/>
  <Override ContentType="application/vnd.openxmlformats-officedocument.presentationml.slide+xml" PartName="/ppt/slides/slide10.xml"/>
  <Override ContentType="application/vnd.openxmlformats-officedocument.presentationml.slide+xml" PartName="/ppt/slides/slide70.xml"/>
  <Override ContentType="application/vnd.openxmlformats-officedocument.presentationml.slide+xml" PartName="/ppt/slides/slide6.xml"/>
  <Override ContentType="application/vnd.openxmlformats-officedocument.presentationml.slide+xml" PartName="/ppt/slides/slide53.xml"/>
  <Override ContentType="application/vnd.openxmlformats-officedocument.presentationml.slide+xml" PartName="/ppt/slides/slide40.xml"/>
  <Override ContentType="application/vnd.openxmlformats-officedocument.presentationml.slide+xml" PartName="/ppt/slides/slide4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9.xml"/>
  <Override ContentType="application/vnd.openxmlformats-officedocument.presentationml.slide+xml" PartName="/ppt/slides/slide65.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6.xml"/>
  <Override ContentType="application/vnd.openxmlformats-officedocument.presentationml.slide+xml" PartName="/ppt/slides/slide12.xml"/>
  <Override ContentType="application/vnd.openxmlformats-officedocument.presentationml.slide+xml" PartName="/ppt/slides/slide4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64.xml"/>
  <Override ContentType="application/vnd.openxmlformats-officedocument.presentationml.slide+xml" PartName="/ppt/slides/slide8.xml"/>
  <Override ContentType="application/vnd.openxmlformats-officedocument.presentationml.slide+xml" PartName="/ppt/slides/slide55.xml"/>
  <Override ContentType="application/vnd.openxmlformats-officedocument.presentationml.slide+xml" PartName="/ppt/slides/slide29.xml"/>
  <Override ContentType="application/vnd.openxmlformats-officedocument.presentationml.slide+xml" PartName="/ppt/slides/slide59.xml"/>
  <Override ContentType="application/vnd.openxmlformats-officedocument.presentationml.slide+xml" PartName="/ppt/slides/slide32.xml"/>
  <Override ContentType="application/vnd.openxmlformats-officedocument.presentationml.slide+xml" PartName="/ppt/slides/slide62.xml"/>
  <Override ContentType="application/vnd.openxmlformats-officedocument.presentationml.slide+xml" PartName="/ppt/slides/slide1.xml"/>
  <Override ContentType="application/vnd.openxmlformats-officedocument.presentationml.slide+xml" PartName="/ppt/slides/slide58.xml"/>
  <Override ContentType="application/vnd.openxmlformats-officedocument.presentationml.slide+xml" PartName="/ppt/slides/slide63.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15.xml"/>
  <Override ContentType="application/vnd.openxmlformats-officedocument.presentationml.slide+xml" PartName="/ppt/slides/slide61.xml"/>
  <Override ContentType="application/vnd.openxmlformats-officedocument.presentationml.slide+xml" PartName="/ppt/slides/slide31.xml"/>
  <Override ContentType="application/vnd.openxmlformats-officedocument.presentationml.slide+xml" PartName="/ppt/slides/slide27.xml"/>
  <Override ContentType="application/vnd.openxmlformats-officedocument.presentationml.slide+xml" PartName="/ppt/slides/slide57.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6.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theme+xml" PartName="/ppt/theme/theme5.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showSpecialPlsOnTitleSld="0">
  <p:sldMasterIdLst>
    <p:sldMasterId id="2147483668" r:id="rId4"/>
    <p:sldMasterId id="2147483669" r:id="rId5"/>
    <p:sldMasterId id="2147483670" r:id="rId6"/>
    <p:sldMasterId id="2147483671" r:id="rId7"/>
    <p:sldMasterId id="2147483672" r:id="rId8"/>
  </p:sldMasterIdLst>
  <p:notesMasterIdLst>
    <p:notesMasterId r:id="rId9"/>
  </p:notesMasterIdLst>
  <p:sldIdLst>
    <p:sldId id="256" r:id="rId10"/>
    <p:sldId id="257" r:id="rId11"/>
    <p:sldId id="258" r:id="rId12"/>
    <p:sldId id="259" r:id="rId13"/>
    <p:sldId id="260" r:id="rId14"/>
    <p:sldId id="261" r:id="rId15"/>
    <p:sldId id="262" r:id="rId16"/>
    <p:sldId id="263" r:id="rId17"/>
    <p:sldId id="264" r:id="rId18"/>
    <p:sldId id="265" r:id="rId19"/>
    <p:sldId id="266" r:id="rId20"/>
    <p:sldId id="267" r:id="rId21"/>
    <p:sldId id="268" r:id="rId22"/>
    <p:sldId id="269" r:id="rId23"/>
    <p:sldId id="270" r:id="rId24"/>
    <p:sldId id="271" r:id="rId25"/>
    <p:sldId id="272" r:id="rId26"/>
    <p:sldId id="273" r:id="rId27"/>
    <p:sldId id="274" r:id="rId28"/>
    <p:sldId id="275" r:id="rId29"/>
    <p:sldId id="276" r:id="rId30"/>
    <p:sldId id="277" r:id="rId31"/>
    <p:sldId id="278" r:id="rId32"/>
    <p:sldId id="279" r:id="rId33"/>
    <p:sldId id="280" r:id="rId34"/>
    <p:sldId id="281" r:id="rId35"/>
    <p:sldId id="282" r:id="rId36"/>
    <p:sldId id="283" r:id="rId37"/>
    <p:sldId id="284" r:id="rId38"/>
    <p:sldId id="285" r:id="rId39"/>
    <p:sldId id="286" r:id="rId40"/>
    <p:sldId id="287" r:id="rId41"/>
    <p:sldId id="288" r:id="rId42"/>
    <p:sldId id="289" r:id="rId43"/>
    <p:sldId id="290" r:id="rId44"/>
    <p:sldId id="291" r:id="rId45"/>
    <p:sldId id="292" r:id="rId46"/>
    <p:sldId id="293" r:id="rId47"/>
    <p:sldId id="294" r:id="rId48"/>
    <p:sldId id="295" r:id="rId49"/>
    <p:sldId id="296" r:id="rId50"/>
    <p:sldId id="297" r:id="rId51"/>
    <p:sldId id="298" r:id="rId52"/>
    <p:sldId id="299" r:id="rId53"/>
    <p:sldId id="300" r:id="rId54"/>
    <p:sldId id="301" r:id="rId55"/>
    <p:sldId id="302" r:id="rId56"/>
    <p:sldId id="303" r:id="rId57"/>
    <p:sldId id="304" r:id="rId58"/>
    <p:sldId id="305" r:id="rId59"/>
    <p:sldId id="306" r:id="rId60"/>
    <p:sldId id="307" r:id="rId61"/>
    <p:sldId id="308" r:id="rId62"/>
    <p:sldId id="309" r:id="rId63"/>
    <p:sldId id="310" r:id="rId64"/>
    <p:sldId id="311" r:id="rId65"/>
    <p:sldId id="312" r:id="rId66"/>
    <p:sldId id="313" r:id="rId67"/>
    <p:sldId id="314" r:id="rId68"/>
    <p:sldId id="315" r:id="rId69"/>
    <p:sldId id="316" r:id="rId70"/>
    <p:sldId id="317" r:id="rId71"/>
    <p:sldId id="318" r:id="rId72"/>
    <p:sldId id="319" r:id="rId73"/>
    <p:sldId id="320" r:id="rId74"/>
    <p:sldId id="321" r:id="rId75"/>
    <p:sldId id="322" r:id="rId76"/>
    <p:sldId id="323" r:id="rId77"/>
    <p:sldId id="324" r:id="rId78"/>
    <p:sldId id="325" r:id="rId79"/>
  </p:sldIdLst>
  <p:sldSz cy="5143500" cx="9144000"/>
  <p:notesSz cx="6810375" cy="99425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guide id="3" orient="horz" pos="2641">
          <p15:clr>
            <a:srgbClr val="A4A3A4"/>
          </p15:clr>
        </p15:guide>
        <p15:guide id="4" pos="567">
          <p15:clr>
            <a:srgbClr val="A4A3A4"/>
          </p15:clr>
        </p15:guide>
      </p15:sldGuideLst>
    </p:ext>
    <p:ext uri="{2D200454-40CA-4A62-9FC3-DE9A4176ACB9}">
      <p15:notesGuideLst>
        <p15:guide id="1" orient="horz" pos="3132">
          <p15:clr>
            <a:srgbClr val="A4A3A4"/>
          </p15:clr>
        </p15:guide>
        <p15:guide id="2" pos="214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 pos="2641" orient="horz"/>
        <p:guide pos="567"/>
      </p:guideLst>
    </p:cSldViewPr>
  </p:slideViewPr>
  <p:notesViewPr>
    <p:cSldViewPr snapToGrid="0">
      <p:cViewPr varScale="1">
        <p:scale>
          <a:sx n="100" d="100"/>
          <a:sy n="100" d="100"/>
        </p:scale>
        <p:origin x="0" y="0"/>
      </p:cViewPr>
      <p:guideLst>
        <p:guide pos="3132" orient="horz"/>
        <p:guide pos="2145"/>
      </p:guideLst>
    </p:cSldViewPr>
  </p:notesViewPr>
</p:viewPr>
</file>

<file path=ppt/_rels/presentation.xml.rels><?xml version="1.0" encoding="UTF-8" standalone="yes"?><Relationships xmlns="http://schemas.openxmlformats.org/package/2006/relationships"><Relationship Id="rId40" Type="http://schemas.openxmlformats.org/officeDocument/2006/relationships/slide" Target="slides/slide31.xml"/><Relationship Id="rId42" Type="http://schemas.openxmlformats.org/officeDocument/2006/relationships/slide" Target="slides/slide33.xml"/><Relationship Id="rId41" Type="http://schemas.openxmlformats.org/officeDocument/2006/relationships/slide" Target="slides/slide32.xml"/><Relationship Id="rId44" Type="http://schemas.openxmlformats.org/officeDocument/2006/relationships/slide" Target="slides/slide35.xml"/><Relationship Id="rId43" Type="http://schemas.openxmlformats.org/officeDocument/2006/relationships/slide" Target="slides/slide34.xml"/><Relationship Id="rId46" Type="http://schemas.openxmlformats.org/officeDocument/2006/relationships/slide" Target="slides/slide37.xml"/><Relationship Id="rId45" Type="http://schemas.openxmlformats.org/officeDocument/2006/relationships/slide" Target="slides/slide36.xml"/><Relationship Id="rId1" Type="http://schemas.openxmlformats.org/officeDocument/2006/relationships/theme" Target="theme/theme5.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notesMaster" Target="notesMasters/notesMaster1.xml"/><Relationship Id="rId48" Type="http://schemas.openxmlformats.org/officeDocument/2006/relationships/slide" Target="slides/slide39.xml"/><Relationship Id="rId47" Type="http://schemas.openxmlformats.org/officeDocument/2006/relationships/slide" Target="slides/slide38.xml"/><Relationship Id="rId49" Type="http://schemas.openxmlformats.org/officeDocument/2006/relationships/slide" Target="slides/slide40.xml"/><Relationship Id="rId5" Type="http://schemas.openxmlformats.org/officeDocument/2006/relationships/slideMaster" Target="slideMasters/slideMaster2.xml"/><Relationship Id="rId6" Type="http://schemas.openxmlformats.org/officeDocument/2006/relationships/slideMaster" Target="slideMasters/slideMaster3.xml"/><Relationship Id="rId7" Type="http://schemas.openxmlformats.org/officeDocument/2006/relationships/slideMaster" Target="slideMasters/slideMaster4.xml"/><Relationship Id="rId8" Type="http://schemas.openxmlformats.org/officeDocument/2006/relationships/slideMaster" Target="slideMasters/slideMaster5.xml"/><Relationship Id="rId73" Type="http://schemas.openxmlformats.org/officeDocument/2006/relationships/slide" Target="slides/slide64.xml"/><Relationship Id="rId72" Type="http://schemas.openxmlformats.org/officeDocument/2006/relationships/slide" Target="slides/slide63.xml"/><Relationship Id="rId31" Type="http://schemas.openxmlformats.org/officeDocument/2006/relationships/slide" Target="slides/slide22.xml"/><Relationship Id="rId75" Type="http://schemas.openxmlformats.org/officeDocument/2006/relationships/slide" Target="slides/slide66.xml"/><Relationship Id="rId30" Type="http://schemas.openxmlformats.org/officeDocument/2006/relationships/slide" Target="slides/slide21.xml"/><Relationship Id="rId74" Type="http://schemas.openxmlformats.org/officeDocument/2006/relationships/slide" Target="slides/slide65.xml"/><Relationship Id="rId33" Type="http://schemas.openxmlformats.org/officeDocument/2006/relationships/slide" Target="slides/slide24.xml"/><Relationship Id="rId77" Type="http://schemas.openxmlformats.org/officeDocument/2006/relationships/slide" Target="slides/slide68.xml"/><Relationship Id="rId32" Type="http://schemas.openxmlformats.org/officeDocument/2006/relationships/slide" Target="slides/slide23.xml"/><Relationship Id="rId76" Type="http://schemas.openxmlformats.org/officeDocument/2006/relationships/slide" Target="slides/slide67.xml"/><Relationship Id="rId35" Type="http://schemas.openxmlformats.org/officeDocument/2006/relationships/slide" Target="slides/slide26.xml"/><Relationship Id="rId79" Type="http://schemas.openxmlformats.org/officeDocument/2006/relationships/slide" Target="slides/slide70.xml"/><Relationship Id="rId34" Type="http://schemas.openxmlformats.org/officeDocument/2006/relationships/slide" Target="slides/slide25.xml"/><Relationship Id="rId78" Type="http://schemas.openxmlformats.org/officeDocument/2006/relationships/slide" Target="slides/slide69.xml"/><Relationship Id="rId71" Type="http://schemas.openxmlformats.org/officeDocument/2006/relationships/slide" Target="slides/slide62.xml"/><Relationship Id="rId70" Type="http://schemas.openxmlformats.org/officeDocument/2006/relationships/slide" Target="slides/slide61.xml"/><Relationship Id="rId37" Type="http://schemas.openxmlformats.org/officeDocument/2006/relationships/slide" Target="slides/slide28.xml"/><Relationship Id="rId36" Type="http://schemas.openxmlformats.org/officeDocument/2006/relationships/slide" Target="slides/slide27.xml"/><Relationship Id="rId39" Type="http://schemas.openxmlformats.org/officeDocument/2006/relationships/slide" Target="slides/slide30.xml"/><Relationship Id="rId38" Type="http://schemas.openxmlformats.org/officeDocument/2006/relationships/slide" Target="slides/slide29.xml"/><Relationship Id="rId62" Type="http://schemas.openxmlformats.org/officeDocument/2006/relationships/slide" Target="slides/slide53.xml"/><Relationship Id="rId61" Type="http://schemas.openxmlformats.org/officeDocument/2006/relationships/slide" Target="slides/slide52.xml"/><Relationship Id="rId20" Type="http://schemas.openxmlformats.org/officeDocument/2006/relationships/slide" Target="slides/slide11.xml"/><Relationship Id="rId64" Type="http://schemas.openxmlformats.org/officeDocument/2006/relationships/slide" Target="slides/slide55.xml"/><Relationship Id="rId63" Type="http://schemas.openxmlformats.org/officeDocument/2006/relationships/slide" Target="slides/slide54.xml"/><Relationship Id="rId22" Type="http://schemas.openxmlformats.org/officeDocument/2006/relationships/slide" Target="slides/slide13.xml"/><Relationship Id="rId66" Type="http://schemas.openxmlformats.org/officeDocument/2006/relationships/slide" Target="slides/slide57.xml"/><Relationship Id="rId21" Type="http://schemas.openxmlformats.org/officeDocument/2006/relationships/slide" Target="slides/slide12.xml"/><Relationship Id="rId65" Type="http://schemas.openxmlformats.org/officeDocument/2006/relationships/slide" Target="slides/slide56.xml"/><Relationship Id="rId24" Type="http://schemas.openxmlformats.org/officeDocument/2006/relationships/slide" Target="slides/slide15.xml"/><Relationship Id="rId68" Type="http://schemas.openxmlformats.org/officeDocument/2006/relationships/slide" Target="slides/slide59.xml"/><Relationship Id="rId23" Type="http://schemas.openxmlformats.org/officeDocument/2006/relationships/slide" Target="slides/slide14.xml"/><Relationship Id="rId67" Type="http://schemas.openxmlformats.org/officeDocument/2006/relationships/slide" Target="slides/slide58.xml"/><Relationship Id="rId60" Type="http://schemas.openxmlformats.org/officeDocument/2006/relationships/slide" Target="slides/slide51.xml"/><Relationship Id="rId26" Type="http://schemas.openxmlformats.org/officeDocument/2006/relationships/slide" Target="slides/slide17.xml"/><Relationship Id="rId25" Type="http://schemas.openxmlformats.org/officeDocument/2006/relationships/slide" Target="slides/slide16.xml"/><Relationship Id="rId69" Type="http://schemas.openxmlformats.org/officeDocument/2006/relationships/slide" Target="slides/slide60.xml"/><Relationship Id="rId28" Type="http://schemas.openxmlformats.org/officeDocument/2006/relationships/slide" Target="slides/slide19.xml"/><Relationship Id="rId27" Type="http://schemas.openxmlformats.org/officeDocument/2006/relationships/slide" Target="slides/slide18.xml"/><Relationship Id="rId29" Type="http://schemas.openxmlformats.org/officeDocument/2006/relationships/slide" Target="slides/slide20.xml"/><Relationship Id="rId51" Type="http://schemas.openxmlformats.org/officeDocument/2006/relationships/slide" Target="slides/slide42.xml"/><Relationship Id="rId50" Type="http://schemas.openxmlformats.org/officeDocument/2006/relationships/slide" Target="slides/slide41.xml"/><Relationship Id="rId53" Type="http://schemas.openxmlformats.org/officeDocument/2006/relationships/slide" Target="slides/slide44.xml"/><Relationship Id="rId52" Type="http://schemas.openxmlformats.org/officeDocument/2006/relationships/slide" Target="slides/slide43.xml"/><Relationship Id="rId11" Type="http://schemas.openxmlformats.org/officeDocument/2006/relationships/slide" Target="slides/slide2.xml"/><Relationship Id="rId55" Type="http://schemas.openxmlformats.org/officeDocument/2006/relationships/slide" Target="slides/slide46.xml"/><Relationship Id="rId10" Type="http://schemas.openxmlformats.org/officeDocument/2006/relationships/slide" Target="slides/slide1.xml"/><Relationship Id="rId54" Type="http://schemas.openxmlformats.org/officeDocument/2006/relationships/slide" Target="slides/slide45.xml"/><Relationship Id="rId13" Type="http://schemas.openxmlformats.org/officeDocument/2006/relationships/slide" Target="slides/slide4.xml"/><Relationship Id="rId57" Type="http://schemas.openxmlformats.org/officeDocument/2006/relationships/slide" Target="slides/slide48.xml"/><Relationship Id="rId12" Type="http://schemas.openxmlformats.org/officeDocument/2006/relationships/slide" Target="slides/slide3.xml"/><Relationship Id="rId56" Type="http://schemas.openxmlformats.org/officeDocument/2006/relationships/slide" Target="slides/slide47.xml"/><Relationship Id="rId15" Type="http://schemas.openxmlformats.org/officeDocument/2006/relationships/slide" Target="slides/slide6.xml"/><Relationship Id="rId59" Type="http://schemas.openxmlformats.org/officeDocument/2006/relationships/slide" Target="slides/slide50.xml"/><Relationship Id="rId14" Type="http://schemas.openxmlformats.org/officeDocument/2006/relationships/slide" Target="slides/slide5.xml"/><Relationship Id="rId58" Type="http://schemas.openxmlformats.org/officeDocument/2006/relationships/slide" Target="slides/slide49.xml"/><Relationship Id="rId17" Type="http://schemas.openxmlformats.org/officeDocument/2006/relationships/slide" Target="slides/slide8.xml"/><Relationship Id="rId16" Type="http://schemas.openxmlformats.org/officeDocument/2006/relationships/slide" Target="slides/slide7.xml"/><Relationship Id="rId19" Type="http://schemas.openxmlformats.org/officeDocument/2006/relationships/slide" Target="slides/slide10.xml"/><Relationship Id="rId18"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51366" cy="498129"/>
          </a:xfrm>
          <a:prstGeom prst="rect">
            <a:avLst/>
          </a:prstGeom>
          <a:noFill/>
          <a:ln>
            <a:noFill/>
          </a:ln>
        </p:spPr>
        <p:txBody>
          <a:bodyPr anchorCtr="0" anchor="t" bIns="45775" lIns="91575" spcFirstLastPara="1" rIns="91575" wrap="square" tIns="45775">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57487" y="0"/>
            <a:ext cx="2951366" cy="498129"/>
          </a:xfrm>
          <a:prstGeom prst="rect">
            <a:avLst/>
          </a:prstGeom>
          <a:noFill/>
          <a:ln>
            <a:noFill/>
          </a:ln>
        </p:spPr>
        <p:txBody>
          <a:bodyPr anchorCtr="0" anchor="t" bIns="45775" lIns="91575" spcFirstLastPara="1" rIns="91575" wrap="square" tIns="45775">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6" name="Google Shape;6;n"/>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lvl1pPr indent="-228600" lvl="0" marL="457200" marR="0" rtl="0" algn="l">
              <a:lnSpc>
                <a:spcPct val="100000"/>
              </a:lnSpc>
              <a:spcBef>
                <a:spcPts val="36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indent="-228600" lvl="1" marL="914400" marR="0" rtl="0" algn="l">
              <a:lnSpc>
                <a:spcPct val="100000"/>
              </a:lnSpc>
              <a:spcBef>
                <a:spcPts val="36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2pPr>
            <a:lvl3pPr indent="-228600" lvl="2" marL="1371600" marR="0" rtl="0" algn="l">
              <a:lnSpc>
                <a:spcPct val="100000"/>
              </a:lnSpc>
              <a:spcBef>
                <a:spcPts val="36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3pPr>
            <a:lvl4pPr indent="-228600" lvl="3" marL="1828800" marR="0" rtl="0" algn="l">
              <a:lnSpc>
                <a:spcPct val="100000"/>
              </a:lnSpc>
              <a:spcBef>
                <a:spcPts val="36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4pPr>
            <a:lvl5pPr indent="-228600" lvl="4" marL="2286000" marR="0" rtl="0" algn="l">
              <a:lnSpc>
                <a:spcPct val="100000"/>
              </a:lnSpc>
              <a:spcBef>
                <a:spcPts val="36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9442843"/>
            <a:ext cx="2951366" cy="498128"/>
          </a:xfrm>
          <a:prstGeom prst="rect">
            <a:avLst/>
          </a:prstGeom>
          <a:noFill/>
          <a:ln>
            <a:noFill/>
          </a:ln>
        </p:spPr>
        <p:txBody>
          <a:bodyPr anchorCtr="0" anchor="b" bIns="45775" lIns="91575" spcFirstLastPara="1" rIns="91575" wrap="square" tIns="45775">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p1: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06" name="Google Shape;106;p1: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t/>
            </a:r>
            <a:endParaRPr>
              <a:latin typeface="Arial"/>
              <a:ea typeface="Arial"/>
              <a:cs typeface="Arial"/>
              <a:sym typeface="Arial"/>
            </a:endParaRPr>
          </a:p>
        </p:txBody>
      </p:sp>
      <p:sp>
        <p:nvSpPr>
          <p:cNvPr id="107" name="Google Shape;107;p1: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200"/>
              <a:buNone/>
            </a:pPr>
            <a:fld id="{00000000-1234-1234-1234-123412341234}" type="slidenum">
              <a:rPr lang="en-GB" sz="1200">
                <a:solidFill>
                  <a:schemeClr val="dk1"/>
                </a:solidFill>
                <a:latin typeface="Arial"/>
                <a:ea typeface="Arial"/>
                <a:cs typeface="Arial"/>
                <a:sym typeface="Arial"/>
              </a:rPr>
              <a:t>‹#›</a:t>
            </a:fld>
            <a:endParaRPr sz="1200">
              <a:solidFill>
                <a:schemeClr val="dk1"/>
              </a:solidFill>
              <a:latin typeface="Arial"/>
              <a:ea typeface="Arial"/>
              <a:cs typeface="Arial"/>
              <a:sym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p2: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360"/>
              </a:spcBef>
              <a:spcAft>
                <a:spcPts val="0"/>
              </a:spcAft>
              <a:buSzPts val="1400"/>
              <a:buNone/>
            </a:pPr>
            <a:r>
              <a:t/>
            </a:r>
            <a:endParaRPr/>
          </a:p>
        </p:txBody>
      </p:sp>
      <p:sp>
        <p:nvSpPr>
          <p:cNvPr id="114" name="Google Shape;114;p2: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p3: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360"/>
              </a:spcBef>
              <a:spcAft>
                <a:spcPts val="0"/>
              </a:spcAft>
              <a:buSzPts val="1400"/>
              <a:buNone/>
            </a:pPr>
            <a:r>
              <a:t/>
            </a:r>
            <a:endParaRPr/>
          </a:p>
        </p:txBody>
      </p:sp>
      <p:sp>
        <p:nvSpPr>
          <p:cNvPr id="119" name="Google Shape;119;p3: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p4: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360"/>
              </a:spcBef>
              <a:spcAft>
                <a:spcPts val="0"/>
              </a:spcAft>
              <a:buSzPts val="1400"/>
              <a:buNone/>
            </a:pPr>
            <a:r>
              <a:t/>
            </a:r>
            <a:endParaRPr/>
          </a:p>
        </p:txBody>
      </p:sp>
      <p:sp>
        <p:nvSpPr>
          <p:cNvPr id="125" name="Google Shape;125;p4: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p5: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131" name="Google Shape;131;p5: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t/>
            </a:r>
            <a:endParaRPr/>
          </a:p>
        </p:txBody>
      </p:sp>
      <p:sp>
        <p:nvSpPr>
          <p:cNvPr id="132" name="Google Shape;132;p5: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6: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360"/>
              </a:spcBef>
              <a:spcAft>
                <a:spcPts val="0"/>
              </a:spcAft>
              <a:buSzPts val="1400"/>
              <a:buNone/>
            </a:pPr>
            <a:r>
              <a:t/>
            </a:r>
            <a:endParaRPr/>
          </a:p>
        </p:txBody>
      </p:sp>
      <p:sp>
        <p:nvSpPr>
          <p:cNvPr id="138" name="Google Shape;138;p6: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p7: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360"/>
              </a:spcBef>
              <a:spcAft>
                <a:spcPts val="0"/>
              </a:spcAft>
              <a:buSzPts val="1400"/>
              <a:buNone/>
            </a:pPr>
            <a:r>
              <a:t/>
            </a:r>
            <a:endParaRPr/>
          </a:p>
        </p:txBody>
      </p:sp>
      <p:sp>
        <p:nvSpPr>
          <p:cNvPr id="144" name="Google Shape;144;p7: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p8: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150" name="Google Shape;150;p8: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Learning outcomes 1, 2 and 4</a:t>
            </a:r>
            <a:endParaRPr/>
          </a:p>
        </p:txBody>
      </p:sp>
      <p:sp>
        <p:nvSpPr>
          <p:cNvPr id="151" name="Google Shape;151;p8: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9: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156" name="Google Shape;156;p9: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We each have a preferred style of operating.  To understand what this is, how to describe it, and then how to use the insights – we need a tool.</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You might want to expand at this point on why you see this as particularly valuable for this module, course or profession – although we will be looking at this in the first exercise.</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t/>
            </a:r>
            <a:endParaRPr/>
          </a:p>
        </p:txBody>
      </p:sp>
      <p:sp>
        <p:nvSpPr>
          <p:cNvPr id="157" name="Google Shape;157;p9: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p10: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164" name="Google Shape;164;p10: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solidFill>
                  <a:srgbClr val="FF0000"/>
                </a:solidFill>
                <a:highlight>
                  <a:srgbClr val="FFFFFF"/>
                </a:highlight>
              </a:rPr>
              <a:t>Amend slide:</a:t>
            </a:r>
            <a:r>
              <a:rPr lang="en-GB">
                <a:solidFill>
                  <a:srgbClr val="000000"/>
                </a:solidFill>
                <a:highlight>
                  <a:srgbClr val="FFFFFF"/>
                </a:highlight>
              </a:rPr>
              <a:t> Choose an option (</a:t>
            </a:r>
            <a:r>
              <a:rPr lang="en-GB"/>
              <a:t>school / college/ university / company)</a:t>
            </a:r>
            <a:r>
              <a:rPr lang="en-GB">
                <a:solidFill>
                  <a:srgbClr val="000000"/>
                </a:solidFill>
                <a:highlight>
                  <a:srgbClr val="FFFFFF"/>
                </a:highlight>
              </a:rPr>
              <a:t> and delete the others as appropriate for the context you are delivering the training in</a:t>
            </a:r>
            <a:endParaRPr b="1">
              <a:solidFill>
                <a:srgbClr val="000000"/>
              </a:solidFill>
            </a:endParaRPr>
          </a:p>
          <a:p>
            <a:pPr indent="0" lvl="0" marL="0" marR="0" rtl="0" algn="l">
              <a:lnSpc>
                <a:spcPct val="100000"/>
              </a:lnSpc>
              <a:spcBef>
                <a:spcPts val="0"/>
              </a:spcBef>
              <a:spcAft>
                <a:spcPts val="0"/>
              </a:spcAft>
              <a:buClr>
                <a:schemeClr val="dk1"/>
              </a:buClr>
              <a:buSzPts val="1200"/>
              <a:buFont typeface="Arial"/>
              <a:buNone/>
            </a:pPr>
            <a:r>
              <a:t/>
            </a:r>
            <a:endParaRPr b="1"/>
          </a:p>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Break the group into smaller groups of around 4-6 people.</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If it’s a small group you could have them discuss each question in turn.</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If it’s a larger group you can split them and have some groups discuss the first question and some discuss the second.</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Allow the groups a few minutes to discuss and come up with their main challenges.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Plenary this and capture the challenges for each question on a flip chart or white board.</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Once you have captured the challenges identify how an insight into our personal operating styles, and the styles of others, can support us in tackling these challenges (you will be able to do this having reviewed the background information provided).</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This should provide the group with a solid rationale to buy into the workshop and be invested in the outcomes.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t/>
            </a:r>
            <a:endParaRPr/>
          </a:p>
        </p:txBody>
      </p:sp>
      <p:sp>
        <p:nvSpPr>
          <p:cNvPr id="165" name="Google Shape;165;p10: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9" name="Shape 169"/>
        <p:cNvGrpSpPr/>
        <p:nvPr/>
      </p:nvGrpSpPr>
      <p:grpSpPr>
        <a:xfrm>
          <a:off x="0" y="0"/>
          <a:ext cx="0" cy="0"/>
          <a:chOff x="0" y="0"/>
          <a:chExt cx="0" cy="0"/>
        </a:xfrm>
      </p:grpSpPr>
      <p:sp>
        <p:nvSpPr>
          <p:cNvPr id="170" name="Google Shape;170;p11: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
        <p:nvSpPr>
          <p:cNvPr id="171" name="Google Shape;171;p11: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172" name="Google Shape;172;p11: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Behavioural profiling tool</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540"/>
              </a:spcBef>
              <a:spcAft>
                <a:spcPts val="0"/>
              </a:spcAft>
              <a:buSzPts val="1400"/>
              <a:buNone/>
            </a:pPr>
            <a:r>
              <a:rPr lang="en-GB"/>
              <a:t>Based upon the idea that human observable behaviour can be categorised into four distinct dimensions of </a:t>
            </a:r>
            <a:r>
              <a:rPr b="1" lang="en-GB" sz="1800">
                <a:solidFill>
                  <a:srgbClr val="FF0000"/>
                </a:solidFill>
              </a:rPr>
              <a:t>D</a:t>
            </a:r>
            <a:r>
              <a:rPr lang="en-GB"/>
              <a:t>ominance,</a:t>
            </a:r>
            <a:r>
              <a:rPr lang="en-GB" sz="1800">
                <a:solidFill>
                  <a:srgbClr val="FF0000"/>
                </a:solidFill>
              </a:rPr>
              <a:t> </a:t>
            </a:r>
            <a:r>
              <a:rPr b="1" lang="en-GB" sz="1800">
                <a:solidFill>
                  <a:srgbClr val="FFC000"/>
                </a:solidFill>
              </a:rPr>
              <a:t>I</a:t>
            </a:r>
            <a:r>
              <a:rPr lang="en-GB"/>
              <a:t>nfluence, </a:t>
            </a:r>
            <a:r>
              <a:rPr b="1" lang="en-GB" sz="1800">
                <a:solidFill>
                  <a:srgbClr val="00B050"/>
                </a:solidFill>
              </a:rPr>
              <a:t>S</a:t>
            </a:r>
            <a:r>
              <a:rPr lang="en-GB"/>
              <a:t>teadiness and </a:t>
            </a:r>
            <a:r>
              <a:rPr b="1" lang="en-GB" sz="1800">
                <a:solidFill>
                  <a:srgbClr val="0070C0"/>
                </a:solidFill>
              </a:rPr>
              <a:t>C</a:t>
            </a:r>
            <a:r>
              <a:rPr lang="en-GB">
                <a:solidFill>
                  <a:srgbClr val="000000"/>
                </a:solidFill>
              </a:rPr>
              <a:t>ompliance</a:t>
            </a:r>
            <a:endParaRPr b="0">
              <a:solidFill>
                <a:srgbClr val="000000"/>
              </a:solidFill>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Everyone has a unique profile comprising of all four dimensions to varying degrees </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One or two of these dimensions are likely to be more prominent than the others </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Caveats:</a:t>
            </a:r>
            <a:endParaRPr/>
          </a:p>
          <a:p>
            <a:pPr indent="-228600" lvl="0" marL="228600" rtl="0" algn="l">
              <a:lnSpc>
                <a:spcPct val="100000"/>
              </a:lnSpc>
              <a:spcBef>
                <a:spcPts val="360"/>
              </a:spcBef>
              <a:spcAft>
                <a:spcPts val="0"/>
              </a:spcAft>
              <a:buClr>
                <a:schemeClr val="dk1"/>
              </a:buClr>
              <a:buSzPts val="1200"/>
              <a:buFont typeface="Calibri"/>
              <a:buAutoNum type="arabicPeriod"/>
            </a:pPr>
            <a:r>
              <a:rPr lang="en-GB"/>
              <a:t>Human behaviour is far more complex than 4 quadrants.  There is a spectrum within each but the grouping gives us a way in to understand behaviours</a:t>
            </a:r>
            <a:endParaRPr/>
          </a:p>
          <a:p>
            <a:pPr indent="-228600" lvl="0" marL="228600" rtl="0" algn="l">
              <a:lnSpc>
                <a:spcPct val="100000"/>
              </a:lnSpc>
              <a:spcBef>
                <a:spcPts val="360"/>
              </a:spcBef>
              <a:spcAft>
                <a:spcPts val="0"/>
              </a:spcAft>
              <a:buClr>
                <a:schemeClr val="dk1"/>
              </a:buClr>
              <a:buSzPts val="1200"/>
              <a:buFont typeface="Calibri"/>
              <a:buAutoNum type="arabicPeriod"/>
            </a:pPr>
            <a:r>
              <a:rPr lang="en-GB"/>
              <a:t>We area mix of all these operating styles – but we are likely to have 1 or 2 that are more dominant than the rest.</a:t>
            </a:r>
            <a:endParaRPr/>
          </a:p>
          <a:p>
            <a:pPr indent="-228600" lvl="0" marL="228600" rtl="0" algn="l">
              <a:lnSpc>
                <a:spcPct val="100000"/>
              </a:lnSpc>
              <a:spcBef>
                <a:spcPts val="360"/>
              </a:spcBef>
              <a:spcAft>
                <a:spcPts val="0"/>
              </a:spcAft>
              <a:buClr>
                <a:schemeClr val="dk1"/>
              </a:buClr>
              <a:buSzPts val="1200"/>
              <a:buFont typeface="Calibri"/>
              <a:buAutoNum type="arabicPeriod"/>
            </a:pPr>
            <a:r>
              <a:rPr lang="en-GB"/>
              <a:t>This is not about labelling or limiting – it’s about understanding</a:t>
            </a:r>
            <a:endParaRPr/>
          </a:p>
          <a:p>
            <a:pPr indent="0" lvl="0" marL="0" rtl="0" algn="l">
              <a:lnSpc>
                <a:spcPct val="100000"/>
              </a:lnSpc>
              <a:spcBef>
                <a:spcPts val="360"/>
              </a:spcBef>
              <a:spcAft>
                <a:spcPts val="0"/>
              </a:spcAft>
              <a:buSzPts val="1400"/>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p12: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182" name="Google Shape;182;p12: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Background to how the model was developed.  Marston was a psychologist – Clarke was an engineer.  The combination of their skills gives us a psychological model with a framework around it.</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Marston was also instrumental in the development of the lie detector – and he was the creator of Wonder Woman.</a:t>
            </a:r>
            <a:endParaRPr/>
          </a:p>
        </p:txBody>
      </p:sp>
      <p:sp>
        <p:nvSpPr>
          <p:cNvPr id="183" name="Google Shape;183;p12: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p13: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189" name="Google Shape;189;p13: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Opportunity to emphasise that this is purely about observable behaviour.</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This is not a psychometric personality test.  It’s not about labelling but about understanding behavioural styles.</a:t>
            </a:r>
            <a:endParaRPr/>
          </a:p>
          <a:p>
            <a:pPr indent="0" lvl="0" marL="0" rtl="0" algn="l">
              <a:lnSpc>
                <a:spcPct val="100000"/>
              </a:lnSpc>
              <a:spcBef>
                <a:spcPts val="360"/>
              </a:spcBef>
              <a:spcAft>
                <a:spcPts val="0"/>
              </a:spcAft>
              <a:buSzPts val="1400"/>
              <a:buNone/>
            </a:pPr>
            <a:r>
              <a:t/>
            </a:r>
            <a:endParaRPr/>
          </a:p>
        </p:txBody>
      </p:sp>
      <p:sp>
        <p:nvSpPr>
          <p:cNvPr id="190" name="Google Shape;190;p13: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4" name="Shape 194"/>
        <p:cNvGrpSpPr/>
        <p:nvPr/>
      </p:nvGrpSpPr>
      <p:grpSpPr>
        <a:xfrm>
          <a:off x="0" y="0"/>
          <a:ext cx="0" cy="0"/>
          <a:chOff x="0" y="0"/>
          <a:chExt cx="0" cy="0"/>
        </a:xfrm>
      </p:grpSpPr>
      <p:sp>
        <p:nvSpPr>
          <p:cNvPr id="195" name="Google Shape;195;p14: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solidFill>
                  <a:srgbClr val="000000"/>
                </a:solidFill>
              </a:rPr>
              <a:t>‹#›</a:t>
            </a:fld>
            <a:endParaRPr>
              <a:solidFill>
                <a:srgbClr val="000000"/>
              </a:solidFill>
            </a:endParaRPr>
          </a:p>
        </p:txBody>
      </p:sp>
      <p:sp>
        <p:nvSpPr>
          <p:cNvPr id="196" name="Google Shape;196;p14: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197" name="Google Shape;197;p14: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A good way to get into the model is to think about people who embody a given behavioural style.</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Run this exercise with the whole group.  Go through each of the following 4 slides in turn which details the extreme elements of each behavioural style.</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And the group to identify who comes to mind.  We are working in the public realm, politicians, sports people, celebrities, etc.</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Capture these people – either on a flipchart sheet or a whiteboard.  Draw a matrix or simply write up the headings of Red, Yellow, Green and Blue, and put the names under each heading.  I sometimes use post it notes – and other times just write the names up.</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Have some fun with the exercise.</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The following slides detail fist impressions and likely behaviours of someone with a very dominant profile in the respective colours.</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2" name="Shape 202"/>
        <p:cNvGrpSpPr/>
        <p:nvPr/>
      </p:nvGrpSpPr>
      <p:grpSpPr>
        <a:xfrm>
          <a:off x="0" y="0"/>
          <a:ext cx="0" cy="0"/>
          <a:chOff x="0" y="0"/>
          <a:chExt cx="0" cy="0"/>
        </a:xfrm>
      </p:grpSpPr>
      <p:sp>
        <p:nvSpPr>
          <p:cNvPr id="203" name="Google Shape;203;p15: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204" name="Google Shape;204;p15: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People who often come up are Trump, Piers Morgan, Katie Hopkins, Thatcher, Hitler, Serena Williams, Greta, Gorgon Ramsay.</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People with strong opinions so often quite polarizing.</a:t>
            </a:r>
            <a:endParaRPr/>
          </a:p>
        </p:txBody>
      </p:sp>
      <p:sp>
        <p:nvSpPr>
          <p:cNvPr id="205" name="Google Shape;205;p15: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3" name="Shape 213"/>
        <p:cNvGrpSpPr/>
        <p:nvPr/>
      </p:nvGrpSpPr>
      <p:grpSpPr>
        <a:xfrm>
          <a:off x="0" y="0"/>
          <a:ext cx="0" cy="0"/>
          <a:chOff x="0" y="0"/>
          <a:chExt cx="0" cy="0"/>
        </a:xfrm>
      </p:grpSpPr>
      <p:sp>
        <p:nvSpPr>
          <p:cNvPr id="214" name="Google Shape;214;p16: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215" name="Google Shape;215;p16: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This is the easy one.  It’s pretty much every talk show host and stand up comedian you can think of.</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Frequent responses are:  James Corden, Kevin Heart, Holly Willoughby, Philip Scofield, Graham Norton, etc.</a:t>
            </a:r>
            <a:endParaRPr/>
          </a:p>
        </p:txBody>
      </p:sp>
      <p:sp>
        <p:nvSpPr>
          <p:cNvPr id="216" name="Google Shape;216;p16: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4" name="Shape 224"/>
        <p:cNvGrpSpPr/>
        <p:nvPr/>
      </p:nvGrpSpPr>
      <p:grpSpPr>
        <a:xfrm>
          <a:off x="0" y="0"/>
          <a:ext cx="0" cy="0"/>
          <a:chOff x="0" y="0"/>
          <a:chExt cx="0" cy="0"/>
        </a:xfrm>
      </p:grpSpPr>
      <p:sp>
        <p:nvSpPr>
          <p:cNvPr id="225" name="Google Shape;225;p17: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226" name="Google Shape;226;p17: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Getting trickier as the second two are quieter operating styles.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Frequent responses are: Obama (Barak and Michelle), Oprah, Ellen, Dwayne Johnson</a:t>
            </a:r>
            <a:endParaRPr/>
          </a:p>
        </p:txBody>
      </p:sp>
      <p:sp>
        <p:nvSpPr>
          <p:cNvPr id="227" name="Google Shape;227;p17: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5" name="Shape 235"/>
        <p:cNvGrpSpPr/>
        <p:nvPr/>
      </p:nvGrpSpPr>
      <p:grpSpPr>
        <a:xfrm>
          <a:off x="0" y="0"/>
          <a:ext cx="0" cy="0"/>
          <a:chOff x="0" y="0"/>
          <a:chExt cx="0" cy="0"/>
        </a:xfrm>
      </p:grpSpPr>
      <p:sp>
        <p:nvSpPr>
          <p:cNvPr id="236" name="Google Shape;236;p18: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237" name="Google Shape;237;p18: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This is the hardest one so you can allow the leeway of fictional characters.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Frequent responses are: Mark Zuckerberg, Bill Gates, Alan Turing, Sherlock, Sheldon, Spock</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Worth pointing out at this stage that there was very little disagreement with suggestions.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This is why the model is so useful.  All we have when working with other people is their behaviors.  That’s all we can make assessments on – and we all seem to be pretty much on the same page.</a:t>
            </a:r>
            <a:endParaRPr/>
          </a:p>
        </p:txBody>
      </p:sp>
      <p:sp>
        <p:nvSpPr>
          <p:cNvPr id="238" name="Google Shape;238;p18: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8" name="Shape 248"/>
        <p:cNvGrpSpPr/>
        <p:nvPr/>
      </p:nvGrpSpPr>
      <p:grpSpPr>
        <a:xfrm>
          <a:off x="0" y="0"/>
          <a:ext cx="0" cy="0"/>
          <a:chOff x="0" y="0"/>
          <a:chExt cx="0" cy="0"/>
        </a:xfrm>
      </p:grpSpPr>
      <p:sp>
        <p:nvSpPr>
          <p:cNvPr id="249" name="Google Shape;249;p19: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
        <p:nvSpPr>
          <p:cNvPr id="250" name="Google Shape;250;p19: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251" name="Google Shape;251;p19: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Time to identify what you think your most dominant (and second most dominant) colour is likely to be.</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Run through the details of each operating style and then take a straw pole in the room.</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Ask if anyone is stuck between 2.  Only 5% of the population have what we call a pure style (i.e. 1 very dominant colour).  Most of us have two string elements in our preferred style.</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If people are unsure the next couple of slides might help.</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9" name="Shape 259"/>
        <p:cNvGrpSpPr/>
        <p:nvPr/>
      </p:nvGrpSpPr>
      <p:grpSpPr>
        <a:xfrm>
          <a:off x="0" y="0"/>
          <a:ext cx="0" cy="0"/>
          <a:chOff x="0" y="0"/>
          <a:chExt cx="0" cy="0"/>
        </a:xfrm>
      </p:grpSpPr>
      <p:sp>
        <p:nvSpPr>
          <p:cNvPr id="260" name="Google Shape;260;p20: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
        <p:nvSpPr>
          <p:cNvPr id="261" name="Google Shape;261;p20: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262" name="Google Shape;262;p20: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Knowing what motivates and drives us (and other people) can be very useful.  Refer back to the challenges feedback if appropriate.</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Explain how different factors will drive and motivate different operating styles.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5" name="Shape 275"/>
        <p:cNvGrpSpPr/>
        <p:nvPr/>
      </p:nvGrpSpPr>
      <p:grpSpPr>
        <a:xfrm>
          <a:off x="0" y="0"/>
          <a:ext cx="0" cy="0"/>
          <a:chOff x="0" y="0"/>
          <a:chExt cx="0" cy="0"/>
        </a:xfrm>
      </p:grpSpPr>
      <p:sp>
        <p:nvSpPr>
          <p:cNvPr id="276" name="Google Shape;276;p21: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
        <p:nvSpPr>
          <p:cNvPr id="277" name="Google Shape;277;p21: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278" name="Google Shape;278;p21: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Conversely knowing what Irritates us (and others) is also useful.  This will help explain why some tasks and situations are comfortable for others and why others tasks and situations are a struggle.</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See if these factors resonate with people.</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1" name="Shape 291"/>
        <p:cNvGrpSpPr/>
        <p:nvPr/>
      </p:nvGrpSpPr>
      <p:grpSpPr>
        <a:xfrm>
          <a:off x="0" y="0"/>
          <a:ext cx="0" cy="0"/>
          <a:chOff x="0" y="0"/>
          <a:chExt cx="0" cy="0"/>
        </a:xfrm>
      </p:grpSpPr>
      <p:sp>
        <p:nvSpPr>
          <p:cNvPr id="292" name="Google Shape;292;p22: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
        <p:nvSpPr>
          <p:cNvPr id="293" name="Google Shape;293;p22: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294" name="Google Shape;294;p22: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Knowing how we make decisions is also very helpful.</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Red/Blue tend to make decisions based on facts.  When the facts change so does their opinion.  Yellow/Green tend to make decisions based on gut instinct.  This is why it’s harder, and can take longer, for them to make a decision and also to change their opinion.</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Conversely Red/Yellow will tend to talk to think, to verbalise ideas and bounce them around before deciding.</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Blue/Green will tend towards introspection and think to talk.  This can lead to frustration with some people thinking they are doing all the work while others sit silently.  The flip side if the quiet operating styles are hoping you will be quiets so they can think.</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Doing the same thing but in different ways.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4" name="Shape 304"/>
        <p:cNvGrpSpPr/>
        <p:nvPr/>
      </p:nvGrpSpPr>
      <p:grpSpPr>
        <a:xfrm>
          <a:off x="0" y="0"/>
          <a:ext cx="0" cy="0"/>
          <a:chOff x="0" y="0"/>
          <a:chExt cx="0" cy="0"/>
        </a:xfrm>
      </p:grpSpPr>
      <p:sp>
        <p:nvSpPr>
          <p:cNvPr id="305" name="Google Shape;305;p23: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
        <p:nvSpPr>
          <p:cNvPr id="306" name="Google Shape;306;p23:notes"/>
          <p:cNvSpPr/>
          <p:nvPr>
            <p:ph idx="2" type="sldImg"/>
          </p:nvPr>
        </p:nvSpPr>
        <p:spPr>
          <a:xfrm>
            <a:off x="109538" y="741363"/>
            <a:ext cx="6578600" cy="3700462"/>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307" name="Google Shape;307;p23:notes"/>
          <p:cNvSpPr txBox="1"/>
          <p:nvPr>
            <p:ph idx="1" type="body"/>
          </p:nvPr>
        </p:nvSpPr>
        <p:spPr>
          <a:xfrm>
            <a:off x="679450" y="4690068"/>
            <a:ext cx="5438775" cy="4440646"/>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We have a mixture of all dimensions.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Situational - can </a:t>
            </a:r>
            <a:r>
              <a:rPr b="1" i="1" lang="en-GB"/>
              <a:t>choose</a:t>
            </a:r>
            <a:r>
              <a:rPr lang="en-GB"/>
              <a:t> to bring up other dimensions in certain situations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In this example we have a natural style which is lively, outgoing and people focussed.</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However, if we are working on a solo piece of work that requires accuracy and has a tight deadline, we need to adapt our style.</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We </a:t>
            </a:r>
            <a:r>
              <a:rPr b="1" lang="en-GB"/>
              <a:t>can</a:t>
            </a:r>
            <a:r>
              <a:rPr lang="en-GB"/>
              <a:t> all adapt – but the bigger the gap between styles –the harder it is for us to adapt and change our style to suit our situation.</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This brings in the difference between our natural style – and our adapted style.</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3" name="Shape 323"/>
        <p:cNvGrpSpPr/>
        <p:nvPr/>
      </p:nvGrpSpPr>
      <p:grpSpPr>
        <a:xfrm>
          <a:off x="0" y="0"/>
          <a:ext cx="0" cy="0"/>
          <a:chOff x="0" y="0"/>
          <a:chExt cx="0" cy="0"/>
        </a:xfrm>
      </p:grpSpPr>
      <p:sp>
        <p:nvSpPr>
          <p:cNvPr id="324" name="Google Shape;324;p24: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325" name="Google Shape;325;p24: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The DISC model is about ‘how’ we do something.</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Our bedrock at the sea bed is our belief system.  Our moral code, our sense of justice and right/wrong.</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Anchored to this are our motivators.  We are motivated by the things we believe in.</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Our motivators have a strong connection to our natural style.  Only a small element of our natural style pokes above the sea level.  But above this is our adapted style flapping in the wind.  This is what we show the world.  This is what we modify to operate in different situations.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Think of one of the high yellow people you identified in the avatars exercise.  Maybe they’re not like that at all.  Maybe their natural style is very different?</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This model explains why our natural style is relatively fixed, and our adapted style changes given the prevailing situation.</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However, if a significant emotional event impacts on our motivators (new job, new city, starting a family, etc.), we might reassess our motivators and redefine our natural style.</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t/>
            </a:r>
            <a:endParaRPr/>
          </a:p>
        </p:txBody>
      </p:sp>
      <p:sp>
        <p:nvSpPr>
          <p:cNvPr id="326" name="Google Shape;326;p24: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2" name="Shape 342"/>
        <p:cNvGrpSpPr/>
        <p:nvPr/>
      </p:nvGrpSpPr>
      <p:grpSpPr>
        <a:xfrm>
          <a:off x="0" y="0"/>
          <a:ext cx="0" cy="0"/>
          <a:chOff x="0" y="0"/>
          <a:chExt cx="0" cy="0"/>
        </a:xfrm>
      </p:grpSpPr>
      <p:sp>
        <p:nvSpPr>
          <p:cNvPr id="343" name="Google Shape;343;p25: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344" name="Google Shape;344;p25: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Get people working in pairs at this stage and ask them to identify both their most dominant and second most dominant profile elements, remembering there is no right/wrong or good/bad.</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If you are using the personal profile handout there is also the section to identify your less strong profile element.</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Don’t get into strengths and weaknesses just yet.</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On the next 4 slides we look at the likely strengths and potential weaknesses of each operating style.  </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Run through each slide and discuss the strengths and potential weaknesses with the group.</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Remind them that our weaknesses are our strengths overplayed.  For example high red, goal focussed and driven can be perfect in the right circumstances, but can also be overbearing and domineering in the wrong situation.</a:t>
            </a:r>
            <a:endParaRPr/>
          </a:p>
        </p:txBody>
      </p:sp>
      <p:sp>
        <p:nvSpPr>
          <p:cNvPr id="345" name="Google Shape;345;p25: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3" name="Shape 353"/>
        <p:cNvGrpSpPr/>
        <p:nvPr/>
      </p:nvGrpSpPr>
      <p:grpSpPr>
        <a:xfrm>
          <a:off x="0" y="0"/>
          <a:ext cx="0" cy="0"/>
          <a:chOff x="0" y="0"/>
          <a:chExt cx="0" cy="0"/>
        </a:xfrm>
      </p:grpSpPr>
      <p:sp>
        <p:nvSpPr>
          <p:cNvPr id="354" name="Google Shape;354;p26: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
        <p:nvSpPr>
          <p:cNvPr id="355" name="Google Shape;355;p26: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a:noFill/>
          </a:ln>
        </p:spPr>
      </p:sp>
      <p:sp>
        <p:nvSpPr>
          <p:cNvPr id="356" name="Google Shape;356;p26: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Clr>
                <a:schemeClr val="dk1"/>
              </a:buClr>
              <a:buSzPts val="1200"/>
              <a:buFont typeface="Arial"/>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4" name="Shape 364"/>
        <p:cNvGrpSpPr/>
        <p:nvPr/>
      </p:nvGrpSpPr>
      <p:grpSpPr>
        <a:xfrm>
          <a:off x="0" y="0"/>
          <a:ext cx="0" cy="0"/>
          <a:chOff x="0" y="0"/>
          <a:chExt cx="0" cy="0"/>
        </a:xfrm>
      </p:grpSpPr>
      <p:sp>
        <p:nvSpPr>
          <p:cNvPr id="365" name="Google Shape;365;p27: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
        <p:nvSpPr>
          <p:cNvPr id="366" name="Google Shape;366;p27: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a:noFill/>
          </a:ln>
        </p:spPr>
      </p:sp>
      <p:sp>
        <p:nvSpPr>
          <p:cNvPr id="367" name="Google Shape;367;p27: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4" name="Shape 374"/>
        <p:cNvGrpSpPr/>
        <p:nvPr/>
      </p:nvGrpSpPr>
      <p:grpSpPr>
        <a:xfrm>
          <a:off x="0" y="0"/>
          <a:ext cx="0" cy="0"/>
          <a:chOff x="0" y="0"/>
          <a:chExt cx="0" cy="0"/>
        </a:xfrm>
      </p:grpSpPr>
      <p:sp>
        <p:nvSpPr>
          <p:cNvPr id="375" name="Google Shape;375;p28: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
        <p:nvSpPr>
          <p:cNvPr id="376" name="Google Shape;376;p28: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a:noFill/>
          </a:ln>
        </p:spPr>
      </p:sp>
      <p:sp>
        <p:nvSpPr>
          <p:cNvPr id="377" name="Google Shape;377;p28: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6" name="Shape 386"/>
        <p:cNvGrpSpPr/>
        <p:nvPr/>
      </p:nvGrpSpPr>
      <p:grpSpPr>
        <a:xfrm>
          <a:off x="0" y="0"/>
          <a:ext cx="0" cy="0"/>
          <a:chOff x="0" y="0"/>
          <a:chExt cx="0" cy="0"/>
        </a:xfrm>
      </p:grpSpPr>
      <p:sp>
        <p:nvSpPr>
          <p:cNvPr id="387" name="Google Shape;387;p29: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
        <p:nvSpPr>
          <p:cNvPr id="388" name="Google Shape;388;p29: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a:noFill/>
          </a:ln>
        </p:spPr>
      </p:sp>
      <p:sp>
        <p:nvSpPr>
          <p:cNvPr id="389" name="Google Shape;389;p29: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6" name="Shape 396"/>
        <p:cNvGrpSpPr/>
        <p:nvPr/>
      </p:nvGrpSpPr>
      <p:grpSpPr>
        <a:xfrm>
          <a:off x="0" y="0"/>
          <a:ext cx="0" cy="0"/>
          <a:chOff x="0" y="0"/>
          <a:chExt cx="0" cy="0"/>
        </a:xfrm>
      </p:grpSpPr>
      <p:sp>
        <p:nvSpPr>
          <p:cNvPr id="397" name="Google Shape;397;p30: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398" name="Google Shape;398;p30: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Back into pairs and ask people to identify their top 3 strengths – and also the areas that they could develop to counteract the elements that are less positive.</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Again if you are using the handout then students should complete this – if not they can simply make their own notes on this.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Unless you have a very trusting group I would advise not feeding this back to the wider group but keep it for personal reflection.</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t/>
            </a:r>
            <a:endParaRPr/>
          </a:p>
        </p:txBody>
      </p:sp>
      <p:sp>
        <p:nvSpPr>
          <p:cNvPr id="399" name="Google Shape;399;p30: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8" name="Shape 408"/>
        <p:cNvGrpSpPr/>
        <p:nvPr/>
      </p:nvGrpSpPr>
      <p:grpSpPr>
        <a:xfrm>
          <a:off x="0" y="0"/>
          <a:ext cx="0" cy="0"/>
          <a:chOff x="0" y="0"/>
          <a:chExt cx="0" cy="0"/>
        </a:xfrm>
      </p:grpSpPr>
      <p:sp>
        <p:nvSpPr>
          <p:cNvPr id="409" name="Google Shape;409;p31: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410" name="Google Shape;410;p31: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You can take some time on this – on run through quickly.</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The aim of these slides is to round off the personal section of the workshop with some insights into how to adapt our style to be effective.</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The maxim is not to treat others how you want to be treated – it is to treat others the way they want to be treated.</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t/>
            </a:r>
            <a:endParaRPr/>
          </a:p>
        </p:txBody>
      </p:sp>
      <p:sp>
        <p:nvSpPr>
          <p:cNvPr id="411" name="Google Shape;411;p31: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5" name="Shape 415"/>
        <p:cNvGrpSpPr/>
        <p:nvPr/>
      </p:nvGrpSpPr>
      <p:grpSpPr>
        <a:xfrm>
          <a:off x="0" y="0"/>
          <a:ext cx="0" cy="0"/>
          <a:chOff x="0" y="0"/>
          <a:chExt cx="0" cy="0"/>
        </a:xfrm>
      </p:grpSpPr>
      <p:sp>
        <p:nvSpPr>
          <p:cNvPr id="416" name="Google Shape;416;p32: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417" name="Google Shape;417;p32: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You can take some time on this – on run through quickly.</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The aim of these slides is to round off the personal section of the workshop with some insights into how to adapt our style to be effective.</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The maxim is nit to treat others how you want to be treated – it is to treat others the way they want to be treated.</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t/>
            </a:r>
            <a:endParaRPr/>
          </a:p>
        </p:txBody>
      </p:sp>
      <p:sp>
        <p:nvSpPr>
          <p:cNvPr id="418" name="Google Shape;418;p32: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2" name="Shape 422"/>
        <p:cNvGrpSpPr/>
        <p:nvPr/>
      </p:nvGrpSpPr>
      <p:grpSpPr>
        <a:xfrm>
          <a:off x="0" y="0"/>
          <a:ext cx="0" cy="0"/>
          <a:chOff x="0" y="0"/>
          <a:chExt cx="0" cy="0"/>
        </a:xfrm>
      </p:grpSpPr>
      <p:sp>
        <p:nvSpPr>
          <p:cNvPr id="423" name="Google Shape;423;p33: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424" name="Google Shape;424;p33: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You can take some time on this – on run through quickly.</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The aim of these slides is to round off the personal section of the workshop with some insights into how to adapt our style to be effective.</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The maxim is nit to treat others how you want to be treated – it is to treat others the way they want to be treated.</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t/>
            </a:r>
            <a:endParaRPr/>
          </a:p>
        </p:txBody>
      </p:sp>
      <p:sp>
        <p:nvSpPr>
          <p:cNvPr id="425" name="Google Shape;425;p33: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9" name="Shape 429"/>
        <p:cNvGrpSpPr/>
        <p:nvPr/>
      </p:nvGrpSpPr>
      <p:grpSpPr>
        <a:xfrm>
          <a:off x="0" y="0"/>
          <a:ext cx="0" cy="0"/>
          <a:chOff x="0" y="0"/>
          <a:chExt cx="0" cy="0"/>
        </a:xfrm>
      </p:grpSpPr>
      <p:sp>
        <p:nvSpPr>
          <p:cNvPr id="430" name="Google Shape;430;p34: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431" name="Google Shape;431;p34: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You can take some time on this – on run through quickly.</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The aim of these slides is to round off the personal section of the workshop with some insights into how to adapt our style to be effective.</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The maxim is nit to treat others how you want to be treated – it is to treat others the way they want to be treated.</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t/>
            </a:r>
            <a:endParaRPr/>
          </a:p>
        </p:txBody>
      </p:sp>
      <p:sp>
        <p:nvSpPr>
          <p:cNvPr id="432" name="Google Shape;432;p34: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6" name="Shape 436"/>
        <p:cNvGrpSpPr/>
        <p:nvPr/>
      </p:nvGrpSpPr>
      <p:grpSpPr>
        <a:xfrm>
          <a:off x="0" y="0"/>
          <a:ext cx="0" cy="0"/>
          <a:chOff x="0" y="0"/>
          <a:chExt cx="0" cy="0"/>
        </a:xfrm>
      </p:grpSpPr>
      <p:sp>
        <p:nvSpPr>
          <p:cNvPr id="437" name="Google Shape;437;p35: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438" name="Google Shape;438;p35: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Having spent some time looking at the personal aspects of DISC – we move to looking at the team aspects.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In the same way that we produce a personal bar chart to show someone's personal profile, so we can combine profiles to create a team profile.</a:t>
            </a:r>
            <a:endParaRPr/>
          </a:p>
        </p:txBody>
      </p:sp>
      <p:sp>
        <p:nvSpPr>
          <p:cNvPr id="439" name="Google Shape;439;p35: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3" name="Shape 443"/>
        <p:cNvGrpSpPr/>
        <p:nvPr/>
      </p:nvGrpSpPr>
      <p:grpSpPr>
        <a:xfrm>
          <a:off x="0" y="0"/>
          <a:ext cx="0" cy="0"/>
          <a:chOff x="0" y="0"/>
          <a:chExt cx="0" cy="0"/>
        </a:xfrm>
      </p:grpSpPr>
      <p:sp>
        <p:nvSpPr>
          <p:cNvPr id="444" name="Google Shape;444;p36: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
        <p:nvSpPr>
          <p:cNvPr id="445" name="Google Shape;445;p36: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446" name="Google Shape;446;p36: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0"/>
              </a:spcBef>
              <a:spcAft>
                <a:spcPts val="0"/>
              </a:spcAft>
              <a:buSzPts val="1400"/>
              <a:buNone/>
            </a:pPr>
            <a:r>
              <a:t/>
            </a:r>
            <a:endParaRPr b="0"/>
          </a:p>
          <a:p>
            <a:pPr indent="0" lvl="0" marL="0" rtl="0" algn="l">
              <a:lnSpc>
                <a:spcPct val="100000"/>
              </a:lnSpc>
              <a:spcBef>
                <a:spcPts val="0"/>
              </a:spcBef>
              <a:spcAft>
                <a:spcPts val="0"/>
              </a:spcAft>
              <a:buSzPts val="1400"/>
              <a:buNone/>
            </a:pPr>
            <a:r>
              <a:rPr b="0" lang="en-GB"/>
              <a:t>Split the room into small groups again of around 4-6 people.</a:t>
            </a:r>
            <a:endParaRPr/>
          </a:p>
          <a:p>
            <a:pPr indent="0" lvl="0" marL="0" rtl="0" algn="l">
              <a:lnSpc>
                <a:spcPct val="100000"/>
              </a:lnSpc>
              <a:spcBef>
                <a:spcPts val="0"/>
              </a:spcBef>
              <a:spcAft>
                <a:spcPts val="0"/>
              </a:spcAft>
              <a:buSzPts val="1400"/>
              <a:buNone/>
            </a:pPr>
            <a:r>
              <a:t/>
            </a:r>
            <a:endParaRPr b="0"/>
          </a:p>
          <a:p>
            <a:pPr indent="0" lvl="0" marL="0" rtl="0" algn="l">
              <a:lnSpc>
                <a:spcPct val="100000"/>
              </a:lnSpc>
              <a:spcBef>
                <a:spcPts val="0"/>
              </a:spcBef>
              <a:spcAft>
                <a:spcPts val="0"/>
              </a:spcAft>
              <a:buSzPts val="1400"/>
              <a:buNone/>
            </a:pPr>
            <a:r>
              <a:rPr b="0" lang="en-GB"/>
              <a:t>On a sheet of paper ask them to complete the following exercise.</a:t>
            </a:r>
            <a:endParaRPr/>
          </a:p>
          <a:p>
            <a:pPr indent="0" lvl="0" marL="0" rtl="0" algn="l">
              <a:lnSpc>
                <a:spcPct val="100000"/>
              </a:lnSpc>
              <a:spcBef>
                <a:spcPts val="0"/>
              </a:spcBef>
              <a:spcAft>
                <a:spcPts val="0"/>
              </a:spcAft>
              <a:buSzPts val="1400"/>
              <a:buNone/>
            </a:pPr>
            <a:r>
              <a:t/>
            </a:r>
            <a:endParaRPr b="0"/>
          </a:p>
          <a:p>
            <a:pPr indent="0" lvl="0" marL="0" rtl="0" algn="l">
              <a:lnSpc>
                <a:spcPct val="100000"/>
              </a:lnSpc>
              <a:spcBef>
                <a:spcPts val="0"/>
              </a:spcBef>
              <a:spcAft>
                <a:spcPts val="0"/>
              </a:spcAft>
              <a:buSzPts val="1400"/>
              <a:buNone/>
            </a:pPr>
            <a:r>
              <a:rPr b="0" lang="en-GB"/>
              <a:t>Starting with their most dominant colours – draw a block with a solid line on the appropriate colour.  When everyone has done this for their most dominant colour, ask them to do the same for their second most dominant colour – this time with a broken line.</a:t>
            </a:r>
            <a:endParaRPr/>
          </a:p>
          <a:p>
            <a:pPr indent="0" lvl="0" marL="0" rtl="0" algn="l">
              <a:lnSpc>
                <a:spcPct val="100000"/>
              </a:lnSpc>
              <a:spcBef>
                <a:spcPts val="0"/>
              </a:spcBef>
              <a:spcAft>
                <a:spcPts val="0"/>
              </a:spcAft>
              <a:buSzPts val="1400"/>
              <a:buNone/>
            </a:pPr>
            <a:r>
              <a:t/>
            </a:r>
            <a:endParaRPr b="0"/>
          </a:p>
          <a:p>
            <a:pPr indent="0" lvl="0" marL="0" rtl="0" algn="l">
              <a:lnSpc>
                <a:spcPct val="100000"/>
              </a:lnSpc>
              <a:spcBef>
                <a:spcPts val="0"/>
              </a:spcBef>
              <a:spcAft>
                <a:spcPts val="0"/>
              </a:spcAft>
              <a:buSzPts val="1400"/>
              <a:buNone/>
            </a:pPr>
            <a:r>
              <a:rPr b="0" lang="en-GB"/>
              <a:t>This creates a bar chart which illustrates the profile of their group.</a:t>
            </a:r>
            <a:endParaRPr/>
          </a:p>
          <a:p>
            <a:pPr indent="0" lvl="0" marL="0" rtl="0" algn="l">
              <a:lnSpc>
                <a:spcPct val="100000"/>
              </a:lnSpc>
              <a:spcBef>
                <a:spcPts val="0"/>
              </a:spcBef>
              <a:spcAft>
                <a:spcPts val="0"/>
              </a:spcAft>
              <a:buSzPts val="1400"/>
              <a:buNone/>
            </a:pPr>
            <a:r>
              <a:t/>
            </a:r>
            <a:endParaRPr b="0"/>
          </a:p>
          <a:p>
            <a:pPr indent="0" lvl="0" marL="0" rtl="0" algn="l">
              <a:lnSpc>
                <a:spcPct val="100000"/>
              </a:lnSpc>
              <a:spcBef>
                <a:spcPts val="0"/>
              </a:spcBef>
              <a:spcAft>
                <a:spcPts val="0"/>
              </a:spcAft>
              <a:buSzPts val="1400"/>
              <a:buNone/>
            </a:pPr>
            <a:r>
              <a:t/>
            </a:r>
            <a:endParaRPr b="0"/>
          </a:p>
          <a:p>
            <a:pPr indent="0" lvl="0" marL="0" rtl="0" algn="l">
              <a:lnSpc>
                <a:spcPct val="100000"/>
              </a:lnSpc>
              <a:spcBef>
                <a:spcPts val="0"/>
              </a:spcBef>
              <a:spcAft>
                <a:spcPts val="0"/>
              </a:spcAft>
              <a:buSzPts val="1400"/>
              <a:buNone/>
            </a:pPr>
            <a:r>
              <a:t/>
            </a:r>
            <a:endParaRPr b="0"/>
          </a:p>
          <a:p>
            <a:pPr indent="0" lvl="0" marL="0" rtl="0" algn="l">
              <a:lnSpc>
                <a:spcPct val="100000"/>
              </a:lnSpc>
              <a:spcBef>
                <a:spcPts val="0"/>
              </a:spcBef>
              <a:spcAft>
                <a:spcPts val="0"/>
              </a:spcAft>
              <a:buSzPts val="1400"/>
              <a:buNone/>
            </a:pPr>
            <a:r>
              <a:t/>
            </a:r>
            <a:endParaRPr b="0"/>
          </a:p>
          <a:p>
            <a:pPr indent="0" lvl="0" marL="0" rtl="0" algn="l">
              <a:lnSpc>
                <a:spcPct val="100000"/>
              </a:lnSpc>
              <a:spcBef>
                <a:spcPts val="0"/>
              </a:spcBef>
              <a:spcAft>
                <a:spcPts val="0"/>
              </a:spcAft>
              <a:buSzPts val="1400"/>
              <a:buNone/>
            </a:pPr>
            <a:r>
              <a:t/>
            </a:r>
            <a:endParaRPr b="0"/>
          </a:p>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5" name="Shape 465"/>
        <p:cNvGrpSpPr/>
        <p:nvPr/>
      </p:nvGrpSpPr>
      <p:grpSpPr>
        <a:xfrm>
          <a:off x="0" y="0"/>
          <a:ext cx="0" cy="0"/>
          <a:chOff x="0" y="0"/>
          <a:chExt cx="0" cy="0"/>
        </a:xfrm>
      </p:grpSpPr>
      <p:sp>
        <p:nvSpPr>
          <p:cNvPr id="466" name="Google Shape;466;p37: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467" name="Google Shape;467;p37: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Next step is to assess the main strengths and the main risks this team will face.</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Ask them to identify what the strengths/risks of the group on the slide.</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Capture their insights then use the following slide to see if anything was missed.</a:t>
            </a:r>
            <a:endParaRPr/>
          </a:p>
        </p:txBody>
      </p:sp>
      <p:sp>
        <p:nvSpPr>
          <p:cNvPr id="468" name="Google Shape;468;p37: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0" name="Shape 490"/>
        <p:cNvGrpSpPr/>
        <p:nvPr/>
      </p:nvGrpSpPr>
      <p:grpSpPr>
        <a:xfrm>
          <a:off x="0" y="0"/>
          <a:ext cx="0" cy="0"/>
          <a:chOff x="0" y="0"/>
          <a:chExt cx="0" cy="0"/>
        </a:xfrm>
      </p:grpSpPr>
      <p:sp>
        <p:nvSpPr>
          <p:cNvPr id="491" name="Google Shape;491;p38: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492" name="Google Shape;492;p38: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t/>
            </a:r>
            <a:endParaRPr/>
          </a:p>
          <a:p>
            <a:pPr indent="0" lvl="0" marL="0" rtl="0" algn="l">
              <a:lnSpc>
                <a:spcPct val="100000"/>
              </a:lnSpc>
              <a:spcBef>
                <a:spcPts val="360"/>
              </a:spcBef>
              <a:spcAft>
                <a:spcPts val="0"/>
              </a:spcAft>
              <a:buSzPts val="1400"/>
              <a:buNone/>
            </a:pPr>
            <a:r>
              <a:rPr lang="en-GB"/>
              <a:t>Having talked through this example ask the groups to identify their strengths and risks.</a:t>
            </a:r>
            <a:endParaRPr/>
          </a:p>
        </p:txBody>
      </p:sp>
      <p:sp>
        <p:nvSpPr>
          <p:cNvPr id="493" name="Google Shape;493;p38: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3" name="Shape 513"/>
        <p:cNvGrpSpPr/>
        <p:nvPr/>
      </p:nvGrpSpPr>
      <p:grpSpPr>
        <a:xfrm>
          <a:off x="0" y="0"/>
          <a:ext cx="0" cy="0"/>
          <a:chOff x="0" y="0"/>
          <a:chExt cx="0" cy="0"/>
        </a:xfrm>
      </p:grpSpPr>
      <p:sp>
        <p:nvSpPr>
          <p:cNvPr id="514" name="Google Shape;514;p39: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515" name="Google Shape;515;p39: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rPr lang="en-GB"/>
              <a:t>In your groups, think about how the DiSC tool you learned about can help you understand the benefits of working collectively, not working in isolation, and making sure that you are a trusted and respected member of your team.</a:t>
            </a:r>
            <a:endParaRPr/>
          </a:p>
          <a:p>
            <a:pPr indent="0" lvl="0" marL="0" rtl="0" algn="l">
              <a:lnSpc>
                <a:spcPct val="100000"/>
              </a:lnSpc>
              <a:spcBef>
                <a:spcPts val="360"/>
              </a:spcBef>
              <a:spcAft>
                <a:spcPts val="0"/>
              </a:spcAft>
              <a:buSzPts val="1400"/>
              <a:buNone/>
            </a:pPr>
            <a:r>
              <a:t/>
            </a:r>
            <a:endParaRPr/>
          </a:p>
        </p:txBody>
      </p:sp>
      <p:sp>
        <p:nvSpPr>
          <p:cNvPr id="516" name="Google Shape;516;p39: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1" name="Shape 521"/>
        <p:cNvGrpSpPr/>
        <p:nvPr/>
      </p:nvGrpSpPr>
      <p:grpSpPr>
        <a:xfrm>
          <a:off x="0" y="0"/>
          <a:ext cx="0" cy="0"/>
          <a:chOff x="0" y="0"/>
          <a:chExt cx="0" cy="0"/>
        </a:xfrm>
      </p:grpSpPr>
      <p:sp>
        <p:nvSpPr>
          <p:cNvPr id="522" name="Google Shape;522;p40: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523" name="Google Shape;523;p40: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b="1" lang="en-GB"/>
              <a:t>Facilitator Notes</a:t>
            </a:r>
            <a:endParaRPr/>
          </a:p>
          <a:p>
            <a:pPr indent="0" lvl="0" marL="0" rtl="0" algn="l">
              <a:lnSpc>
                <a:spcPct val="100000"/>
              </a:lnSpc>
              <a:spcBef>
                <a:spcPts val="360"/>
              </a:spcBef>
              <a:spcAft>
                <a:spcPts val="0"/>
              </a:spcAft>
              <a:buSzPts val="1400"/>
              <a:buNone/>
            </a:pPr>
            <a:r>
              <a:rPr lang="en-GB"/>
              <a:t>Remember that with offsite construction the collaboration between the designers, the factory, the logistics team and the onsite contractors is critical for success.</a:t>
            </a:r>
            <a:endParaRPr/>
          </a:p>
          <a:p>
            <a:pPr indent="0" lvl="0" marL="0" rtl="0" algn="l">
              <a:lnSpc>
                <a:spcPct val="100000"/>
              </a:lnSpc>
              <a:spcBef>
                <a:spcPts val="360"/>
              </a:spcBef>
              <a:spcAft>
                <a:spcPts val="0"/>
              </a:spcAft>
              <a:buSzPts val="1400"/>
              <a:buNone/>
            </a:pPr>
            <a:r>
              <a:t/>
            </a:r>
            <a:endParaRPr/>
          </a:p>
        </p:txBody>
      </p:sp>
      <p:sp>
        <p:nvSpPr>
          <p:cNvPr id="524" name="Google Shape;524;p40: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7" name="Shape 547"/>
        <p:cNvGrpSpPr/>
        <p:nvPr/>
      </p:nvGrpSpPr>
      <p:grpSpPr>
        <a:xfrm>
          <a:off x="0" y="0"/>
          <a:ext cx="0" cy="0"/>
          <a:chOff x="0" y="0"/>
          <a:chExt cx="0" cy="0"/>
        </a:xfrm>
      </p:grpSpPr>
      <p:sp>
        <p:nvSpPr>
          <p:cNvPr id="548" name="Google Shape;548;p41: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549" name="Google Shape;549;p41: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Learning outcome 3</a:t>
            </a:r>
            <a:endParaRPr/>
          </a:p>
        </p:txBody>
      </p:sp>
      <p:sp>
        <p:nvSpPr>
          <p:cNvPr id="550" name="Google Shape;550;p41: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3" name="Shape 553"/>
        <p:cNvGrpSpPr/>
        <p:nvPr/>
      </p:nvGrpSpPr>
      <p:grpSpPr>
        <a:xfrm>
          <a:off x="0" y="0"/>
          <a:ext cx="0" cy="0"/>
          <a:chOff x="0" y="0"/>
          <a:chExt cx="0" cy="0"/>
        </a:xfrm>
      </p:grpSpPr>
      <p:sp>
        <p:nvSpPr>
          <p:cNvPr id="554" name="Google Shape;554;p42: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555" name="Google Shape;555;p42: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90000"/>
              </a:lnSpc>
              <a:spcBef>
                <a:spcPts val="0"/>
              </a:spcBef>
              <a:spcAft>
                <a:spcPts val="0"/>
              </a:spcAft>
              <a:buClr>
                <a:schemeClr val="dk1"/>
              </a:buClr>
              <a:buSzPts val="1200"/>
              <a:buFont typeface="Arial"/>
              <a:buNone/>
            </a:pPr>
            <a:r>
              <a:rPr b="1" lang="en-GB"/>
              <a:t>Facilitator Notes</a:t>
            </a:r>
            <a:endParaRPr/>
          </a:p>
          <a:p>
            <a:pPr indent="0" lvl="0" marL="0" marR="0" rtl="0" algn="l">
              <a:lnSpc>
                <a:spcPct val="90000"/>
              </a:lnSpc>
              <a:spcBef>
                <a:spcPts val="360"/>
              </a:spcBef>
              <a:spcAft>
                <a:spcPts val="0"/>
              </a:spcAft>
              <a:buClr>
                <a:schemeClr val="dk1"/>
              </a:buClr>
              <a:buSzPts val="1200"/>
              <a:buFont typeface="Arial"/>
              <a:buNone/>
            </a:pPr>
            <a:r>
              <a:rPr lang="en-GB"/>
              <a:t>All the organisations and project stages in offsite construction are centred around people. On a project team there will be people from different companies attending project meetings: designers, factory managers, logistical partners, general contractor managing the siteworks along with sub-contractors, and the client who would inspect before accepting handover.</a:t>
            </a:r>
            <a:endParaRPr/>
          </a:p>
          <a:p>
            <a:pPr indent="0" lvl="0" marL="0" rtl="0" algn="l">
              <a:lnSpc>
                <a:spcPct val="90000"/>
              </a:lnSpc>
              <a:spcBef>
                <a:spcPts val="360"/>
              </a:spcBef>
              <a:spcAft>
                <a:spcPts val="0"/>
              </a:spcAft>
              <a:buSzPts val="1400"/>
              <a:buNone/>
            </a:pPr>
            <a:r>
              <a:t/>
            </a:r>
            <a:endParaRPr/>
          </a:p>
          <a:p>
            <a:pPr indent="0" lvl="0" marL="0" rtl="0" algn="l">
              <a:lnSpc>
                <a:spcPct val="90000"/>
              </a:lnSpc>
              <a:spcBef>
                <a:spcPts val="360"/>
              </a:spcBef>
              <a:spcAft>
                <a:spcPts val="0"/>
              </a:spcAft>
              <a:buSzPts val="1400"/>
              <a:buNone/>
            </a:pPr>
            <a:r>
              <a:t/>
            </a:r>
            <a:endParaRPr/>
          </a:p>
          <a:p>
            <a:pPr indent="0" lvl="0" marL="0" rtl="0" algn="l">
              <a:lnSpc>
                <a:spcPct val="90000"/>
              </a:lnSpc>
              <a:spcBef>
                <a:spcPts val="360"/>
              </a:spcBef>
              <a:spcAft>
                <a:spcPts val="0"/>
              </a:spcAft>
              <a:buSzPts val="1400"/>
              <a:buNone/>
            </a:pPr>
            <a:r>
              <a:rPr lang="en-GB"/>
              <a:t>If you look at a certain function, say design, there will likely be a few different companies working on the different aspects of the design: conceptual design by the architects, technical design by architectural technologists, structural engineers working on the superstructure,  geotechnical engineers for the groundworks and excavation, etc. </a:t>
            </a:r>
            <a:endParaRPr/>
          </a:p>
          <a:p>
            <a:pPr indent="0" lvl="0" marL="0" rtl="0" algn="l">
              <a:lnSpc>
                <a:spcPct val="90000"/>
              </a:lnSpc>
              <a:spcBef>
                <a:spcPts val="360"/>
              </a:spcBef>
              <a:spcAft>
                <a:spcPts val="0"/>
              </a:spcAft>
              <a:buSzPts val="1400"/>
              <a:buNone/>
            </a:pPr>
            <a:r>
              <a:t/>
            </a:r>
            <a:endParaRPr/>
          </a:p>
          <a:p>
            <a:pPr indent="0" lvl="0" marL="0" rtl="0" algn="l">
              <a:lnSpc>
                <a:spcPct val="90000"/>
              </a:lnSpc>
              <a:spcBef>
                <a:spcPts val="360"/>
              </a:spcBef>
              <a:spcAft>
                <a:spcPts val="0"/>
              </a:spcAft>
              <a:buSzPts val="1400"/>
              <a:buNone/>
            </a:pPr>
            <a:r>
              <a:rPr lang="en-GB"/>
              <a:t>If we then zoom into just one of these companies, as the geotechnical engineers, there will likely be a whole team working on this project – the lead engineer, an assistant engineer, an administration officer and perhaps a BIM person.</a:t>
            </a:r>
            <a:endParaRPr/>
          </a:p>
          <a:p>
            <a:pPr indent="0" lvl="0" marL="0" rtl="0" algn="l">
              <a:lnSpc>
                <a:spcPct val="90000"/>
              </a:lnSpc>
              <a:spcBef>
                <a:spcPts val="360"/>
              </a:spcBef>
              <a:spcAft>
                <a:spcPts val="0"/>
              </a:spcAft>
              <a:buSzPts val="1400"/>
              <a:buNone/>
            </a:pPr>
            <a:r>
              <a:t/>
            </a:r>
            <a:endParaRPr/>
          </a:p>
          <a:p>
            <a:pPr indent="0" lvl="0" marL="0" rtl="0" algn="l">
              <a:lnSpc>
                <a:spcPct val="90000"/>
              </a:lnSpc>
              <a:spcBef>
                <a:spcPts val="360"/>
              </a:spcBef>
              <a:spcAft>
                <a:spcPts val="0"/>
              </a:spcAft>
              <a:buSzPts val="1400"/>
              <a:buNone/>
            </a:pPr>
            <a:r>
              <a:rPr lang="en-GB"/>
              <a:t>You are starting to understand just how complex the teams are in offsite construction, and we will take a look into some of the key responsibilities so that you understand others roles.</a:t>
            </a:r>
            <a:endParaRPr/>
          </a:p>
        </p:txBody>
      </p:sp>
      <p:sp>
        <p:nvSpPr>
          <p:cNvPr id="556" name="Google Shape;556;p42: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9" name="Shape 559"/>
        <p:cNvGrpSpPr/>
        <p:nvPr/>
      </p:nvGrpSpPr>
      <p:grpSpPr>
        <a:xfrm>
          <a:off x="0" y="0"/>
          <a:ext cx="0" cy="0"/>
          <a:chOff x="0" y="0"/>
          <a:chExt cx="0" cy="0"/>
        </a:xfrm>
      </p:grpSpPr>
      <p:sp>
        <p:nvSpPr>
          <p:cNvPr id="560" name="Google Shape;560;p43: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561" name="Google Shape;561;p43: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Check website links are still active before uploading onto Moodle</a:t>
            </a:r>
            <a:endParaRPr/>
          </a:p>
        </p:txBody>
      </p:sp>
      <p:sp>
        <p:nvSpPr>
          <p:cNvPr id="562" name="Google Shape;562;p43: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8" name="Shape 568"/>
        <p:cNvGrpSpPr/>
        <p:nvPr/>
      </p:nvGrpSpPr>
      <p:grpSpPr>
        <a:xfrm>
          <a:off x="0" y="0"/>
          <a:ext cx="0" cy="0"/>
          <a:chOff x="0" y="0"/>
          <a:chExt cx="0" cy="0"/>
        </a:xfrm>
      </p:grpSpPr>
      <p:sp>
        <p:nvSpPr>
          <p:cNvPr id="569" name="Google Shape;569;p44: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570" name="Google Shape;570;p44: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Check website links are still active before uploading onto Moodle</a:t>
            </a:r>
            <a:endParaRPr/>
          </a:p>
        </p:txBody>
      </p:sp>
      <p:sp>
        <p:nvSpPr>
          <p:cNvPr id="571" name="Google Shape;571;p44: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7" name="Shape 577"/>
        <p:cNvGrpSpPr/>
        <p:nvPr/>
      </p:nvGrpSpPr>
      <p:grpSpPr>
        <a:xfrm>
          <a:off x="0" y="0"/>
          <a:ext cx="0" cy="0"/>
          <a:chOff x="0" y="0"/>
          <a:chExt cx="0" cy="0"/>
        </a:xfrm>
      </p:grpSpPr>
      <p:sp>
        <p:nvSpPr>
          <p:cNvPr id="578" name="Google Shape;578;p45: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579" name="Google Shape;579;p45: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Check website links are still active before uploading onto Moodle</a:t>
            </a:r>
            <a:endParaRPr/>
          </a:p>
        </p:txBody>
      </p:sp>
      <p:sp>
        <p:nvSpPr>
          <p:cNvPr id="580" name="Google Shape;580;p45: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6" name="Shape 586"/>
        <p:cNvGrpSpPr/>
        <p:nvPr/>
      </p:nvGrpSpPr>
      <p:grpSpPr>
        <a:xfrm>
          <a:off x="0" y="0"/>
          <a:ext cx="0" cy="0"/>
          <a:chOff x="0" y="0"/>
          <a:chExt cx="0" cy="0"/>
        </a:xfrm>
      </p:grpSpPr>
      <p:sp>
        <p:nvSpPr>
          <p:cNvPr id="587" name="Google Shape;587;p46: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588" name="Google Shape;588;p46: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Check website links are still active before uploading onto Moodle</a:t>
            </a:r>
            <a:endParaRPr/>
          </a:p>
        </p:txBody>
      </p:sp>
      <p:sp>
        <p:nvSpPr>
          <p:cNvPr id="589" name="Google Shape;589;p46: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5" name="Shape 595"/>
        <p:cNvGrpSpPr/>
        <p:nvPr/>
      </p:nvGrpSpPr>
      <p:grpSpPr>
        <a:xfrm>
          <a:off x="0" y="0"/>
          <a:ext cx="0" cy="0"/>
          <a:chOff x="0" y="0"/>
          <a:chExt cx="0" cy="0"/>
        </a:xfrm>
      </p:grpSpPr>
      <p:sp>
        <p:nvSpPr>
          <p:cNvPr id="596" name="Google Shape;596;p47: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597" name="Google Shape;597;p47: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Check website links are still active before uploading onto Moodle</a:t>
            </a:r>
            <a:endParaRPr/>
          </a:p>
        </p:txBody>
      </p:sp>
      <p:sp>
        <p:nvSpPr>
          <p:cNvPr id="598" name="Google Shape;598;p47: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4" name="Shape 604"/>
        <p:cNvGrpSpPr/>
        <p:nvPr/>
      </p:nvGrpSpPr>
      <p:grpSpPr>
        <a:xfrm>
          <a:off x="0" y="0"/>
          <a:ext cx="0" cy="0"/>
          <a:chOff x="0" y="0"/>
          <a:chExt cx="0" cy="0"/>
        </a:xfrm>
      </p:grpSpPr>
      <p:sp>
        <p:nvSpPr>
          <p:cNvPr id="605" name="Google Shape;605;p48: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606" name="Google Shape;606;p48: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Check website links are still active before uploading onto Moodle</a:t>
            </a:r>
            <a:endParaRPr/>
          </a:p>
        </p:txBody>
      </p:sp>
      <p:sp>
        <p:nvSpPr>
          <p:cNvPr id="607" name="Google Shape;607;p48: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3" name="Shape 613"/>
        <p:cNvGrpSpPr/>
        <p:nvPr/>
      </p:nvGrpSpPr>
      <p:grpSpPr>
        <a:xfrm>
          <a:off x="0" y="0"/>
          <a:ext cx="0" cy="0"/>
          <a:chOff x="0" y="0"/>
          <a:chExt cx="0" cy="0"/>
        </a:xfrm>
      </p:grpSpPr>
      <p:sp>
        <p:nvSpPr>
          <p:cNvPr id="614" name="Google Shape;614;p49: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615" name="Google Shape;615;p49: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Check website links are still active before uploading onto Moodle</a:t>
            </a:r>
            <a:endParaRPr/>
          </a:p>
        </p:txBody>
      </p:sp>
      <p:sp>
        <p:nvSpPr>
          <p:cNvPr id="616" name="Google Shape;616;p49: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2" name="Shape 622"/>
        <p:cNvGrpSpPr/>
        <p:nvPr/>
      </p:nvGrpSpPr>
      <p:grpSpPr>
        <a:xfrm>
          <a:off x="0" y="0"/>
          <a:ext cx="0" cy="0"/>
          <a:chOff x="0" y="0"/>
          <a:chExt cx="0" cy="0"/>
        </a:xfrm>
      </p:grpSpPr>
      <p:sp>
        <p:nvSpPr>
          <p:cNvPr id="623" name="Google Shape;623;p50: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624" name="Google Shape;624;p50: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Check website links are still active before uploading onto Moodle</a:t>
            </a:r>
            <a:endParaRPr/>
          </a:p>
        </p:txBody>
      </p:sp>
      <p:sp>
        <p:nvSpPr>
          <p:cNvPr id="625" name="Google Shape;625;p50: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1" name="Shape 631"/>
        <p:cNvGrpSpPr/>
        <p:nvPr/>
      </p:nvGrpSpPr>
      <p:grpSpPr>
        <a:xfrm>
          <a:off x="0" y="0"/>
          <a:ext cx="0" cy="0"/>
          <a:chOff x="0" y="0"/>
          <a:chExt cx="0" cy="0"/>
        </a:xfrm>
      </p:grpSpPr>
      <p:sp>
        <p:nvSpPr>
          <p:cNvPr id="632" name="Google Shape;632;p51: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633" name="Google Shape;633;p51: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Check website links are still active before uploading onto Moodle</a:t>
            </a:r>
            <a:endParaRPr/>
          </a:p>
        </p:txBody>
      </p:sp>
      <p:sp>
        <p:nvSpPr>
          <p:cNvPr id="634" name="Google Shape;634;p51: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0" name="Shape 640"/>
        <p:cNvGrpSpPr/>
        <p:nvPr/>
      </p:nvGrpSpPr>
      <p:grpSpPr>
        <a:xfrm>
          <a:off x="0" y="0"/>
          <a:ext cx="0" cy="0"/>
          <a:chOff x="0" y="0"/>
          <a:chExt cx="0" cy="0"/>
        </a:xfrm>
      </p:grpSpPr>
      <p:sp>
        <p:nvSpPr>
          <p:cNvPr id="641" name="Google Shape;641;p52: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642" name="Google Shape;642;p52: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Check website links are still active before uploading onto Moodle</a:t>
            </a:r>
            <a:endParaRPr/>
          </a:p>
        </p:txBody>
      </p:sp>
      <p:sp>
        <p:nvSpPr>
          <p:cNvPr id="643" name="Google Shape;643;p52: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9" name="Shape 649"/>
        <p:cNvGrpSpPr/>
        <p:nvPr/>
      </p:nvGrpSpPr>
      <p:grpSpPr>
        <a:xfrm>
          <a:off x="0" y="0"/>
          <a:ext cx="0" cy="0"/>
          <a:chOff x="0" y="0"/>
          <a:chExt cx="0" cy="0"/>
        </a:xfrm>
      </p:grpSpPr>
      <p:sp>
        <p:nvSpPr>
          <p:cNvPr id="650" name="Google Shape;650;p53: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651" name="Google Shape;651;p53: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Check website links are still active before uploading onto Moodle</a:t>
            </a:r>
            <a:endParaRPr/>
          </a:p>
        </p:txBody>
      </p:sp>
      <p:sp>
        <p:nvSpPr>
          <p:cNvPr id="652" name="Google Shape;652;p53: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8" name="Shape 658"/>
        <p:cNvGrpSpPr/>
        <p:nvPr/>
      </p:nvGrpSpPr>
      <p:grpSpPr>
        <a:xfrm>
          <a:off x="0" y="0"/>
          <a:ext cx="0" cy="0"/>
          <a:chOff x="0" y="0"/>
          <a:chExt cx="0" cy="0"/>
        </a:xfrm>
      </p:grpSpPr>
      <p:sp>
        <p:nvSpPr>
          <p:cNvPr id="659" name="Google Shape;659;p54: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660" name="Google Shape;660;p54: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Check website links are still active before uploading onto Moodle</a:t>
            </a:r>
            <a:endParaRPr/>
          </a:p>
        </p:txBody>
      </p:sp>
      <p:sp>
        <p:nvSpPr>
          <p:cNvPr id="661" name="Google Shape;661;p54: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7" name="Shape 667"/>
        <p:cNvGrpSpPr/>
        <p:nvPr/>
      </p:nvGrpSpPr>
      <p:grpSpPr>
        <a:xfrm>
          <a:off x="0" y="0"/>
          <a:ext cx="0" cy="0"/>
          <a:chOff x="0" y="0"/>
          <a:chExt cx="0" cy="0"/>
        </a:xfrm>
      </p:grpSpPr>
      <p:sp>
        <p:nvSpPr>
          <p:cNvPr id="668" name="Google Shape;668;p55: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669" name="Google Shape;669;p55: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Check website links are still active before uploading onto Moodle</a:t>
            </a:r>
            <a:endParaRPr/>
          </a:p>
        </p:txBody>
      </p:sp>
      <p:sp>
        <p:nvSpPr>
          <p:cNvPr id="670" name="Google Shape;670;p55: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6" name="Shape 676"/>
        <p:cNvGrpSpPr/>
        <p:nvPr/>
      </p:nvGrpSpPr>
      <p:grpSpPr>
        <a:xfrm>
          <a:off x="0" y="0"/>
          <a:ext cx="0" cy="0"/>
          <a:chOff x="0" y="0"/>
          <a:chExt cx="0" cy="0"/>
        </a:xfrm>
      </p:grpSpPr>
      <p:sp>
        <p:nvSpPr>
          <p:cNvPr id="677" name="Google Shape;677;p56: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678" name="Google Shape;678;p56: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Check website links are still active before uploading onto Moodle</a:t>
            </a:r>
            <a:endParaRPr/>
          </a:p>
        </p:txBody>
      </p:sp>
      <p:sp>
        <p:nvSpPr>
          <p:cNvPr id="679" name="Google Shape;679;p56: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5" name="Shape 685"/>
        <p:cNvGrpSpPr/>
        <p:nvPr/>
      </p:nvGrpSpPr>
      <p:grpSpPr>
        <a:xfrm>
          <a:off x="0" y="0"/>
          <a:ext cx="0" cy="0"/>
          <a:chOff x="0" y="0"/>
          <a:chExt cx="0" cy="0"/>
        </a:xfrm>
      </p:grpSpPr>
      <p:sp>
        <p:nvSpPr>
          <p:cNvPr id="686" name="Google Shape;686;p57: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687" name="Google Shape;687;p57: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Check website links are still active before uploading onto Moodle</a:t>
            </a:r>
            <a:endParaRPr/>
          </a:p>
        </p:txBody>
      </p:sp>
      <p:sp>
        <p:nvSpPr>
          <p:cNvPr id="688" name="Google Shape;688;p57: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4" name="Shape 694"/>
        <p:cNvGrpSpPr/>
        <p:nvPr/>
      </p:nvGrpSpPr>
      <p:grpSpPr>
        <a:xfrm>
          <a:off x="0" y="0"/>
          <a:ext cx="0" cy="0"/>
          <a:chOff x="0" y="0"/>
          <a:chExt cx="0" cy="0"/>
        </a:xfrm>
      </p:grpSpPr>
      <p:sp>
        <p:nvSpPr>
          <p:cNvPr id="695" name="Google Shape;695;p58: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696" name="Google Shape;696;p58: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Check website links are still active before uploading onto Moodle</a:t>
            </a:r>
            <a:endParaRPr/>
          </a:p>
        </p:txBody>
      </p:sp>
      <p:sp>
        <p:nvSpPr>
          <p:cNvPr id="697" name="Google Shape;697;p58: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3" name="Shape 703"/>
        <p:cNvGrpSpPr/>
        <p:nvPr/>
      </p:nvGrpSpPr>
      <p:grpSpPr>
        <a:xfrm>
          <a:off x="0" y="0"/>
          <a:ext cx="0" cy="0"/>
          <a:chOff x="0" y="0"/>
          <a:chExt cx="0" cy="0"/>
        </a:xfrm>
      </p:grpSpPr>
      <p:sp>
        <p:nvSpPr>
          <p:cNvPr id="704" name="Google Shape;704;p59: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705" name="Google Shape;705;p59: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Check website links are still active before uploading onto Moodle</a:t>
            </a:r>
            <a:endParaRPr/>
          </a:p>
        </p:txBody>
      </p:sp>
      <p:sp>
        <p:nvSpPr>
          <p:cNvPr id="706" name="Google Shape;706;p59: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2" name="Shape 712"/>
        <p:cNvGrpSpPr/>
        <p:nvPr/>
      </p:nvGrpSpPr>
      <p:grpSpPr>
        <a:xfrm>
          <a:off x="0" y="0"/>
          <a:ext cx="0" cy="0"/>
          <a:chOff x="0" y="0"/>
          <a:chExt cx="0" cy="0"/>
        </a:xfrm>
      </p:grpSpPr>
      <p:sp>
        <p:nvSpPr>
          <p:cNvPr id="713" name="Google Shape;713;p60: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714" name="Google Shape;714;p60: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Check website links are still active before uploading onto Moodle</a:t>
            </a:r>
            <a:endParaRPr/>
          </a:p>
        </p:txBody>
      </p:sp>
      <p:sp>
        <p:nvSpPr>
          <p:cNvPr id="715" name="Google Shape;715;p60: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1" name="Shape 721"/>
        <p:cNvGrpSpPr/>
        <p:nvPr/>
      </p:nvGrpSpPr>
      <p:grpSpPr>
        <a:xfrm>
          <a:off x="0" y="0"/>
          <a:ext cx="0" cy="0"/>
          <a:chOff x="0" y="0"/>
          <a:chExt cx="0" cy="0"/>
        </a:xfrm>
      </p:grpSpPr>
      <p:sp>
        <p:nvSpPr>
          <p:cNvPr id="722" name="Google Shape;722;p61: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723" name="Google Shape;723;p61: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rPr lang="en-GB"/>
              <a:t>Learning outcome 5</a:t>
            </a:r>
            <a:endParaRPr/>
          </a:p>
        </p:txBody>
      </p:sp>
      <p:sp>
        <p:nvSpPr>
          <p:cNvPr id="724" name="Google Shape;724;p61: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7" name="Shape 727"/>
        <p:cNvGrpSpPr/>
        <p:nvPr/>
      </p:nvGrpSpPr>
      <p:grpSpPr>
        <a:xfrm>
          <a:off x="0" y="0"/>
          <a:ext cx="0" cy="0"/>
          <a:chOff x="0" y="0"/>
          <a:chExt cx="0" cy="0"/>
        </a:xfrm>
      </p:grpSpPr>
      <p:sp>
        <p:nvSpPr>
          <p:cNvPr id="728" name="Google Shape;728;p62: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solidFill>
                  <a:srgbClr val="000000"/>
                </a:solidFill>
              </a:rPr>
              <a:t>‹#›</a:t>
            </a:fld>
            <a:endParaRPr>
              <a:solidFill>
                <a:srgbClr val="000000"/>
              </a:solidFill>
            </a:endParaRPr>
          </a:p>
        </p:txBody>
      </p:sp>
      <p:sp>
        <p:nvSpPr>
          <p:cNvPr id="729" name="Google Shape;729;p62: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730" name="Google Shape;730;p62: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lang="en-GB"/>
              <a:t>Now that you understand the importance of the different roles in the project lifecycle, we will have a final activity to practice leadership and decision making</a:t>
            </a:r>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5" name="Shape 735"/>
        <p:cNvGrpSpPr/>
        <p:nvPr/>
      </p:nvGrpSpPr>
      <p:grpSpPr>
        <a:xfrm>
          <a:off x="0" y="0"/>
          <a:ext cx="0" cy="0"/>
          <a:chOff x="0" y="0"/>
          <a:chExt cx="0" cy="0"/>
        </a:xfrm>
      </p:grpSpPr>
      <p:sp>
        <p:nvSpPr>
          <p:cNvPr id="736" name="Google Shape;736;p63: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solidFill>
                  <a:srgbClr val="000000"/>
                </a:solidFill>
              </a:rPr>
              <a:t>‹#›</a:t>
            </a:fld>
            <a:endParaRPr>
              <a:solidFill>
                <a:srgbClr val="000000"/>
              </a:solidFill>
            </a:endParaRPr>
          </a:p>
        </p:txBody>
      </p:sp>
      <p:sp>
        <p:nvSpPr>
          <p:cNvPr id="737" name="Google Shape;737;p63: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738" name="Google Shape;738;p63: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lang="en-GB"/>
              <a:t>Now that you understand the importance of the different roles in the project lifecycle, we will have a final activity to practice leadership and decision making</a:t>
            </a:r>
            <a:endParaRPr/>
          </a:p>
          <a:p>
            <a:pPr indent="0" lvl="0" marL="0" marR="0" rtl="0" algn="l">
              <a:lnSpc>
                <a:spcPct val="100000"/>
              </a:lnSpc>
              <a:spcBef>
                <a:spcPts val="0"/>
              </a:spcBef>
              <a:spcAft>
                <a:spcPts val="0"/>
              </a:spcAft>
              <a:buClr>
                <a:schemeClr val="dk1"/>
              </a:buClr>
              <a:buSzPts val="1200"/>
              <a:buFont typeface="Arial"/>
              <a:buNone/>
            </a:pPr>
            <a:r>
              <a:t/>
            </a:r>
            <a:endParaRPr/>
          </a:p>
          <a:p>
            <a:pPr indent="0" lvl="0" marL="0" marR="0" rtl="0" algn="l">
              <a:lnSpc>
                <a:spcPct val="100000"/>
              </a:lnSpc>
              <a:spcBef>
                <a:spcPts val="0"/>
              </a:spcBef>
              <a:spcAft>
                <a:spcPts val="0"/>
              </a:spcAft>
              <a:buClr>
                <a:schemeClr val="dk1"/>
              </a:buClr>
              <a:buSzPts val="1200"/>
              <a:buFont typeface="Arial"/>
              <a:buNone/>
            </a:pPr>
            <a:r>
              <a:rPr lang="en-GB"/>
              <a:t>Play this short video of Mark Farmer, or if the link is not active any longer, select an approximately 5 minute video of a known leader in offsite construction and insert a new image and a new link. </a:t>
            </a:r>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3" name="Shape 743"/>
        <p:cNvGrpSpPr/>
        <p:nvPr/>
      </p:nvGrpSpPr>
      <p:grpSpPr>
        <a:xfrm>
          <a:off x="0" y="0"/>
          <a:ext cx="0" cy="0"/>
          <a:chOff x="0" y="0"/>
          <a:chExt cx="0" cy="0"/>
        </a:xfrm>
      </p:grpSpPr>
      <p:sp>
        <p:nvSpPr>
          <p:cNvPr id="744" name="Google Shape;744;p64: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solidFill>
                  <a:srgbClr val="000000"/>
                </a:solidFill>
              </a:rPr>
              <a:t>‹#›</a:t>
            </a:fld>
            <a:endParaRPr>
              <a:solidFill>
                <a:srgbClr val="000000"/>
              </a:solidFill>
            </a:endParaRPr>
          </a:p>
        </p:txBody>
      </p:sp>
      <p:sp>
        <p:nvSpPr>
          <p:cNvPr id="745" name="Google Shape;745;p64: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746" name="Google Shape;746;p64: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lang="en-GB"/>
              <a:t>Making decisions in offsite construction involves balancing value, sustainability and efficiency</a:t>
            </a:r>
            <a:endParaRPr/>
          </a:p>
        </p:txBody>
      </p:sp>
    </p:spTree>
  </p:cSld>
  <p:clrMapOvr>
    <a:masterClrMapping/>
  </p:clrMapOvr>
</p:notes>
</file>

<file path=ppt/notesSlides/notesSlide6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1" name="Shape 751"/>
        <p:cNvGrpSpPr/>
        <p:nvPr/>
      </p:nvGrpSpPr>
      <p:grpSpPr>
        <a:xfrm>
          <a:off x="0" y="0"/>
          <a:ext cx="0" cy="0"/>
          <a:chOff x="0" y="0"/>
          <a:chExt cx="0" cy="0"/>
        </a:xfrm>
      </p:grpSpPr>
      <p:sp>
        <p:nvSpPr>
          <p:cNvPr id="752" name="Google Shape;752;p65: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solidFill>
                  <a:srgbClr val="000000"/>
                </a:solidFill>
              </a:rPr>
              <a:t>‹#›</a:t>
            </a:fld>
            <a:endParaRPr>
              <a:solidFill>
                <a:srgbClr val="000000"/>
              </a:solidFill>
            </a:endParaRPr>
          </a:p>
        </p:txBody>
      </p:sp>
      <p:sp>
        <p:nvSpPr>
          <p:cNvPr id="753" name="Google Shape;753;p65: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754" name="Google Shape;754;p65: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lang="en-GB"/>
              <a:t>The earlier in the process that the decisions regarding offsite construction are made, the better</a:t>
            </a:r>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8" name="Shape 758"/>
        <p:cNvGrpSpPr/>
        <p:nvPr/>
      </p:nvGrpSpPr>
      <p:grpSpPr>
        <a:xfrm>
          <a:off x="0" y="0"/>
          <a:ext cx="0" cy="0"/>
          <a:chOff x="0" y="0"/>
          <a:chExt cx="0" cy="0"/>
        </a:xfrm>
      </p:grpSpPr>
      <p:sp>
        <p:nvSpPr>
          <p:cNvPr id="759" name="Google Shape;759;p66: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solidFill>
                  <a:srgbClr val="000000"/>
                </a:solidFill>
              </a:rPr>
              <a:t>‹#›</a:t>
            </a:fld>
            <a:endParaRPr>
              <a:solidFill>
                <a:srgbClr val="000000"/>
              </a:solidFill>
            </a:endParaRPr>
          </a:p>
        </p:txBody>
      </p:sp>
      <p:sp>
        <p:nvSpPr>
          <p:cNvPr id="760" name="Google Shape;760;p66: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761" name="Google Shape;761;p66: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lang="en-GB"/>
              <a:t>If needed replay the video</a:t>
            </a:r>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6" name="Shape 766"/>
        <p:cNvGrpSpPr/>
        <p:nvPr/>
      </p:nvGrpSpPr>
      <p:grpSpPr>
        <a:xfrm>
          <a:off x="0" y="0"/>
          <a:ext cx="0" cy="0"/>
          <a:chOff x="0" y="0"/>
          <a:chExt cx="0" cy="0"/>
        </a:xfrm>
      </p:grpSpPr>
      <p:sp>
        <p:nvSpPr>
          <p:cNvPr id="767" name="Google Shape;767;p67: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solidFill>
                  <a:srgbClr val="000000"/>
                </a:solidFill>
              </a:rPr>
              <a:t>‹#›</a:t>
            </a:fld>
            <a:endParaRPr>
              <a:solidFill>
                <a:srgbClr val="000000"/>
              </a:solidFill>
            </a:endParaRPr>
          </a:p>
        </p:txBody>
      </p:sp>
      <p:sp>
        <p:nvSpPr>
          <p:cNvPr id="768" name="Google Shape;768;p67: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769" name="Google Shape;769;p67: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marR="0" rtl="0" algn="l">
              <a:lnSpc>
                <a:spcPct val="100000"/>
              </a:lnSpc>
              <a:spcBef>
                <a:spcPts val="0"/>
              </a:spcBef>
              <a:spcAft>
                <a:spcPts val="0"/>
              </a:spcAft>
              <a:buClr>
                <a:schemeClr val="dk1"/>
              </a:buClr>
              <a:buSzPts val="1200"/>
              <a:buFont typeface="Arial"/>
              <a:buNone/>
            </a:pPr>
            <a:r>
              <a:rPr lang="en-GB">
                <a:solidFill>
                  <a:srgbClr val="FF0000"/>
                </a:solidFill>
              </a:rPr>
              <a:t>Material</a:t>
            </a:r>
            <a:r>
              <a:rPr lang="en-GB"/>
              <a:t>: A1 pads and marker pens</a:t>
            </a:r>
            <a:endParaRPr/>
          </a:p>
          <a:p>
            <a:pPr indent="0" lvl="0" marL="0" marR="0" rtl="0" algn="l">
              <a:lnSpc>
                <a:spcPct val="100000"/>
              </a:lnSpc>
              <a:spcBef>
                <a:spcPts val="0"/>
              </a:spcBef>
              <a:spcAft>
                <a:spcPts val="0"/>
              </a:spcAft>
              <a:buClr>
                <a:schemeClr val="dk1"/>
              </a:buClr>
              <a:buSzPts val="1200"/>
              <a:buFont typeface="Arial"/>
              <a:buNone/>
            </a:pPr>
            <a:r>
              <a:t/>
            </a:r>
            <a:endParaRPr/>
          </a:p>
          <a:p>
            <a:pPr indent="0" lvl="0" marL="0" marR="0" rtl="0" algn="l">
              <a:lnSpc>
                <a:spcPct val="100000"/>
              </a:lnSpc>
              <a:spcBef>
                <a:spcPts val="0"/>
              </a:spcBef>
              <a:spcAft>
                <a:spcPts val="0"/>
              </a:spcAft>
              <a:buClr>
                <a:schemeClr val="dk1"/>
              </a:buClr>
              <a:buSzPts val="1200"/>
              <a:buFont typeface="Arial"/>
              <a:buNone/>
            </a:pPr>
            <a:r>
              <a:rPr lang="en-GB"/>
              <a:t>Ask for 3 volunteers to present</a:t>
            </a:r>
            <a:endParaRPr/>
          </a:p>
          <a:p>
            <a:pPr indent="0" lvl="0" marL="0" marR="0" rtl="0" algn="l">
              <a:lnSpc>
                <a:spcPct val="100000"/>
              </a:lnSpc>
              <a:spcBef>
                <a:spcPts val="0"/>
              </a:spcBef>
              <a:spcAft>
                <a:spcPts val="0"/>
              </a:spcAft>
              <a:buClr>
                <a:schemeClr val="dk1"/>
              </a:buClr>
              <a:buSzPts val="1200"/>
              <a:buFont typeface="Arial"/>
              <a:buNone/>
            </a:pPr>
            <a:r>
              <a:t/>
            </a:r>
            <a:endParaRPr/>
          </a:p>
          <a:p>
            <a:pPr indent="0" lvl="0" marL="0" marR="0" rtl="0" algn="l">
              <a:lnSpc>
                <a:spcPct val="100000"/>
              </a:lnSpc>
              <a:spcBef>
                <a:spcPts val="0"/>
              </a:spcBef>
              <a:spcAft>
                <a:spcPts val="0"/>
              </a:spcAft>
              <a:buClr>
                <a:schemeClr val="dk1"/>
              </a:buClr>
              <a:buSzPts val="1200"/>
              <a:buFont typeface="Arial"/>
              <a:buNone/>
            </a:pPr>
            <a:r>
              <a:rPr lang="en-GB"/>
              <a:t>Ideally end with a statement of how relevant this team working exercise is for the students coursework (if it includes a group project) and for employment opportunities</a:t>
            </a:r>
            <a:endParaRPr/>
          </a:p>
        </p:txBody>
      </p:sp>
    </p:spTree>
  </p:cSld>
  <p:clrMapOvr>
    <a:masterClrMapping/>
  </p:clrMapOvr>
</p:notes>
</file>

<file path=ppt/notesSlides/notesSlide6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9" name="Shape 779"/>
        <p:cNvGrpSpPr/>
        <p:nvPr/>
      </p:nvGrpSpPr>
      <p:grpSpPr>
        <a:xfrm>
          <a:off x="0" y="0"/>
          <a:ext cx="0" cy="0"/>
          <a:chOff x="0" y="0"/>
          <a:chExt cx="0" cy="0"/>
        </a:xfrm>
      </p:grpSpPr>
      <p:sp>
        <p:nvSpPr>
          <p:cNvPr id="780" name="Google Shape;780;p68: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360"/>
              </a:spcBef>
              <a:spcAft>
                <a:spcPts val="0"/>
              </a:spcAft>
              <a:buSzPts val="1400"/>
              <a:buNone/>
            </a:pPr>
            <a:r>
              <a:t/>
            </a:r>
            <a:endParaRPr/>
          </a:p>
        </p:txBody>
      </p:sp>
      <p:sp>
        <p:nvSpPr>
          <p:cNvPr id="781" name="Google Shape;781;p68: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6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5" name="Shape 785"/>
        <p:cNvGrpSpPr/>
        <p:nvPr/>
      </p:nvGrpSpPr>
      <p:grpSpPr>
        <a:xfrm>
          <a:off x="0" y="0"/>
          <a:ext cx="0" cy="0"/>
          <a:chOff x="0" y="0"/>
          <a:chExt cx="0" cy="0"/>
        </a:xfrm>
      </p:grpSpPr>
      <p:sp>
        <p:nvSpPr>
          <p:cNvPr id="786" name="Google Shape;786;p69:notes"/>
          <p:cNvSpPr/>
          <p:nvPr>
            <p:ph idx="2" type="sldImg"/>
          </p:nvPr>
        </p:nvSpPr>
        <p:spPr>
          <a:xfrm>
            <a:off x="92075" y="746125"/>
            <a:ext cx="6626225" cy="37274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787" name="Google Shape;787;p69:notes"/>
          <p:cNvSpPr txBox="1"/>
          <p:nvPr>
            <p:ph idx="1" type="body"/>
          </p:nvPr>
        </p:nvSpPr>
        <p:spPr>
          <a:xfrm>
            <a:off x="680734" y="4723735"/>
            <a:ext cx="5448909" cy="4472357"/>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t/>
            </a:r>
            <a:endParaRPr/>
          </a:p>
        </p:txBody>
      </p:sp>
      <p:sp>
        <p:nvSpPr>
          <p:cNvPr id="788" name="Google Shape;788;p69:notes"/>
          <p:cNvSpPr txBox="1"/>
          <p:nvPr>
            <p:ph idx="12" type="sldNum"/>
          </p:nvPr>
        </p:nvSpPr>
        <p:spPr>
          <a:xfrm>
            <a:off x="3857487" y="9442843"/>
            <a:ext cx="2951366" cy="498128"/>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7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0" name="Shape 790"/>
        <p:cNvGrpSpPr/>
        <p:nvPr/>
      </p:nvGrpSpPr>
      <p:grpSpPr>
        <a:xfrm>
          <a:off x="0" y="0"/>
          <a:ext cx="0" cy="0"/>
          <a:chOff x="0" y="0"/>
          <a:chExt cx="0" cy="0"/>
        </a:xfrm>
      </p:grpSpPr>
      <p:sp>
        <p:nvSpPr>
          <p:cNvPr id="791" name="Google Shape;791;g71fe40383e_0_43:notes"/>
          <p:cNvSpPr/>
          <p:nvPr>
            <p:ph idx="2" type="sldImg"/>
          </p:nvPr>
        </p:nvSpPr>
        <p:spPr>
          <a:xfrm>
            <a:off x="92075" y="746125"/>
            <a:ext cx="6626100" cy="37275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792" name="Google Shape;792;g71fe40383e_0_43:notes"/>
          <p:cNvSpPr txBox="1"/>
          <p:nvPr>
            <p:ph idx="1" type="body"/>
          </p:nvPr>
        </p:nvSpPr>
        <p:spPr>
          <a:xfrm>
            <a:off x="680734" y="4723735"/>
            <a:ext cx="5448900" cy="4472400"/>
          </a:xfrm>
          <a:prstGeom prst="rect">
            <a:avLst/>
          </a:prstGeom>
          <a:noFill/>
          <a:ln>
            <a:noFill/>
          </a:ln>
        </p:spPr>
        <p:txBody>
          <a:bodyPr anchorCtr="0" anchor="t" bIns="45775" lIns="91575" spcFirstLastPara="1" rIns="91575" wrap="square" tIns="45775">
            <a:noAutofit/>
          </a:bodyPr>
          <a:lstStyle/>
          <a:p>
            <a:pPr indent="0" lvl="0" marL="0" rtl="0" algn="l">
              <a:lnSpc>
                <a:spcPct val="100000"/>
              </a:lnSpc>
              <a:spcBef>
                <a:spcPts val="0"/>
              </a:spcBef>
              <a:spcAft>
                <a:spcPts val="0"/>
              </a:spcAft>
              <a:buSzPts val="1400"/>
              <a:buNone/>
            </a:pPr>
            <a:r>
              <a:t/>
            </a:r>
            <a:endParaRPr>
              <a:latin typeface="Arial"/>
              <a:ea typeface="Arial"/>
              <a:cs typeface="Arial"/>
              <a:sym typeface="Arial"/>
            </a:endParaRPr>
          </a:p>
        </p:txBody>
      </p:sp>
      <p:sp>
        <p:nvSpPr>
          <p:cNvPr id="793" name="Google Shape;793;g71fe40383e_0_43:notes"/>
          <p:cNvSpPr txBox="1"/>
          <p:nvPr>
            <p:ph idx="12" type="sldNum"/>
          </p:nvPr>
        </p:nvSpPr>
        <p:spPr>
          <a:xfrm>
            <a:off x="3857487" y="9442843"/>
            <a:ext cx="2951400" cy="498000"/>
          </a:xfrm>
          <a:prstGeom prst="rect">
            <a:avLst/>
          </a:prstGeom>
          <a:noFill/>
          <a:ln>
            <a:noFill/>
          </a:ln>
        </p:spPr>
        <p:txBody>
          <a:bodyPr anchorCtr="0" anchor="b" bIns="45775" lIns="91575" spcFirstLastPara="1" rIns="91575" wrap="square" tIns="45775">
            <a:noAutofit/>
          </a:bodyPr>
          <a:lstStyle/>
          <a:p>
            <a:pPr indent="0" lvl="0" marL="0" rtl="0" algn="r">
              <a:lnSpc>
                <a:spcPct val="100000"/>
              </a:lnSpc>
              <a:spcBef>
                <a:spcPts val="0"/>
              </a:spcBef>
              <a:spcAft>
                <a:spcPts val="0"/>
              </a:spcAft>
              <a:buSzPts val="1200"/>
              <a:buNone/>
            </a:pPr>
            <a:fld id="{00000000-1234-1234-1234-123412341234}" type="slidenum">
              <a:rPr lang="en-GB" sz="1200">
                <a:solidFill>
                  <a:schemeClr val="dk1"/>
                </a:solidFill>
                <a:latin typeface="Arial"/>
                <a:ea typeface="Arial"/>
                <a:cs typeface="Arial"/>
                <a:sym typeface="Arial"/>
              </a:rPr>
              <a:t>‹#›</a:t>
            </a:fld>
            <a:endParaRPr sz="1200">
              <a:solidFill>
                <a:schemeClr val="dk1"/>
              </a:solidFill>
              <a:latin typeface="Arial"/>
              <a:ea typeface="Arial"/>
              <a:cs typeface="Arial"/>
              <a:sym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jp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jp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jp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jp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8.jp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page 3">
  <p:cSld name="Title page 3">
    <p:spTree>
      <p:nvGrpSpPr>
        <p:cNvPr id="16" name="Shape 16"/>
        <p:cNvGrpSpPr/>
        <p:nvPr/>
      </p:nvGrpSpPr>
      <p:grpSpPr>
        <a:xfrm>
          <a:off x="0" y="0"/>
          <a:ext cx="0" cy="0"/>
          <a:chOff x="0" y="0"/>
          <a:chExt cx="0" cy="0"/>
        </a:xfrm>
      </p:grpSpPr>
      <p:pic>
        <p:nvPicPr>
          <p:cNvPr descr="Offsite ready ppt slides.jpg" id="17" name="Google Shape;17;p2"/>
          <p:cNvPicPr preferRelativeResize="0"/>
          <p:nvPr/>
        </p:nvPicPr>
        <p:blipFill rotWithShape="1">
          <a:blip r:embed="rId2">
            <a:alphaModFix/>
          </a:blip>
          <a:srcRect b="0" l="0" r="0" t="0"/>
          <a:stretch/>
        </p:blipFill>
        <p:spPr>
          <a:xfrm>
            <a:off x="0" y="0"/>
            <a:ext cx="9135879" cy="5143500"/>
          </a:xfrm>
          <a:prstGeom prst="rect">
            <a:avLst/>
          </a:prstGeom>
          <a:noFill/>
          <a:ln>
            <a:noFill/>
          </a:ln>
        </p:spPr>
      </p:pic>
      <p:sp>
        <p:nvSpPr>
          <p:cNvPr id="18" name="Google Shape;18;p2"/>
          <p:cNvSpPr txBox="1"/>
          <p:nvPr>
            <p:ph type="title"/>
          </p:nvPr>
        </p:nvSpPr>
        <p:spPr>
          <a:xfrm>
            <a:off x="323528" y="2931790"/>
            <a:ext cx="8424936" cy="936104"/>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595959"/>
              </a:buClr>
              <a:buSzPts val="4400"/>
              <a:buFont typeface="Arial"/>
              <a:buNone/>
              <a:defRPr b="1" i="0" sz="4400" u="none" cap="none" strike="noStrike">
                <a:solidFill>
                  <a:srgbClr val="595959"/>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ivider 2">
  <p:cSld name="divider 2">
    <p:spTree>
      <p:nvGrpSpPr>
        <p:cNvPr id="19" name="Shape 19"/>
        <p:cNvGrpSpPr/>
        <p:nvPr/>
      </p:nvGrpSpPr>
      <p:grpSpPr>
        <a:xfrm>
          <a:off x="0" y="0"/>
          <a:ext cx="0" cy="0"/>
          <a:chOff x="0" y="0"/>
          <a:chExt cx="0" cy="0"/>
        </a:xfrm>
      </p:grpSpPr>
      <p:pic>
        <p:nvPicPr>
          <p:cNvPr descr="Offsite ready ppt slides10.jpg" id="20" name="Google Shape;20;p3"/>
          <p:cNvPicPr preferRelativeResize="0"/>
          <p:nvPr/>
        </p:nvPicPr>
        <p:blipFill rotWithShape="1">
          <a:blip r:embed="rId2">
            <a:alphaModFix/>
          </a:blip>
          <a:srcRect b="0" l="0" r="0" t="0"/>
          <a:stretch/>
        </p:blipFill>
        <p:spPr>
          <a:xfrm>
            <a:off x="0" y="0"/>
            <a:ext cx="9135879" cy="5143500"/>
          </a:xfrm>
          <a:prstGeom prst="rect">
            <a:avLst/>
          </a:prstGeom>
          <a:noFill/>
          <a:ln>
            <a:noFill/>
          </a:ln>
        </p:spPr>
      </p:pic>
      <p:sp>
        <p:nvSpPr>
          <p:cNvPr id="21" name="Google Shape;21;p3"/>
          <p:cNvSpPr txBox="1"/>
          <p:nvPr/>
        </p:nvSpPr>
        <p:spPr>
          <a:xfrm>
            <a:off x="179512" y="4815031"/>
            <a:ext cx="432048" cy="276999"/>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200"/>
              <a:buFont typeface="Arial"/>
              <a:buNone/>
            </a:pPr>
            <a:fld id="{00000000-1234-1234-1234-123412341234}" type="slidenum">
              <a:rPr b="1" i="0" lang="en-GB" sz="1200" u="none" cap="none" strike="noStrike">
                <a:solidFill>
                  <a:schemeClr val="lt1"/>
                </a:solidFill>
                <a:latin typeface="Arial"/>
                <a:ea typeface="Arial"/>
                <a:cs typeface="Arial"/>
                <a:sym typeface="Arial"/>
              </a:rPr>
              <a:t>‹#›</a:t>
            </a:fld>
            <a:endParaRPr b="1" i="0" sz="1200" u="none" cap="none" strike="noStrike">
              <a:solidFill>
                <a:schemeClr val="lt1"/>
              </a:solidFill>
              <a:latin typeface="Arial"/>
              <a:ea typeface="Arial"/>
              <a:cs typeface="Arial"/>
              <a:sym typeface="Arial"/>
            </a:endParaRPr>
          </a:p>
        </p:txBody>
      </p:sp>
      <p:sp>
        <p:nvSpPr>
          <p:cNvPr id="22" name="Google Shape;22;p3"/>
          <p:cNvSpPr txBox="1"/>
          <p:nvPr>
            <p:ph type="title"/>
          </p:nvPr>
        </p:nvSpPr>
        <p:spPr>
          <a:xfrm>
            <a:off x="323528" y="1419622"/>
            <a:ext cx="4464496" cy="216024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chemeClr val="lt1"/>
              </a:buClr>
              <a:buSzPts val="4400"/>
              <a:buFont typeface="Arial"/>
              <a:buNone/>
              <a:defRPr b="1" i="0" sz="4400" u="none" cap="none" strike="noStrike">
                <a:solidFill>
                  <a:schemeClr val="lt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ivider 3">
  <p:cSld name="divider 3">
    <p:spTree>
      <p:nvGrpSpPr>
        <p:cNvPr id="23" name="Shape 23"/>
        <p:cNvGrpSpPr/>
        <p:nvPr/>
      </p:nvGrpSpPr>
      <p:grpSpPr>
        <a:xfrm>
          <a:off x="0" y="0"/>
          <a:ext cx="0" cy="0"/>
          <a:chOff x="0" y="0"/>
          <a:chExt cx="0" cy="0"/>
        </a:xfrm>
      </p:grpSpPr>
      <p:pic>
        <p:nvPicPr>
          <p:cNvPr descr="Offsite ready ppt slides11.jpg" id="24" name="Google Shape;24;p4"/>
          <p:cNvPicPr preferRelativeResize="0"/>
          <p:nvPr/>
        </p:nvPicPr>
        <p:blipFill rotWithShape="1">
          <a:blip r:embed="rId2">
            <a:alphaModFix/>
          </a:blip>
          <a:srcRect b="0" l="0" r="0" t="0"/>
          <a:stretch/>
        </p:blipFill>
        <p:spPr>
          <a:xfrm>
            <a:off x="0" y="0"/>
            <a:ext cx="9135879" cy="5143500"/>
          </a:xfrm>
          <a:prstGeom prst="rect">
            <a:avLst/>
          </a:prstGeom>
          <a:noFill/>
          <a:ln>
            <a:noFill/>
          </a:ln>
        </p:spPr>
      </p:pic>
      <p:sp>
        <p:nvSpPr>
          <p:cNvPr id="25" name="Google Shape;25;p4"/>
          <p:cNvSpPr txBox="1"/>
          <p:nvPr/>
        </p:nvSpPr>
        <p:spPr>
          <a:xfrm>
            <a:off x="179512" y="4815031"/>
            <a:ext cx="432048" cy="276999"/>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200"/>
              <a:buFont typeface="Arial"/>
              <a:buNone/>
            </a:pPr>
            <a:fld id="{00000000-1234-1234-1234-123412341234}" type="slidenum">
              <a:rPr b="1" i="0" lang="en-GB" sz="1200" u="none" cap="none" strike="noStrike">
                <a:solidFill>
                  <a:schemeClr val="lt1"/>
                </a:solidFill>
                <a:latin typeface="Arial"/>
                <a:ea typeface="Arial"/>
                <a:cs typeface="Arial"/>
                <a:sym typeface="Arial"/>
              </a:rPr>
              <a:t>‹#›</a:t>
            </a:fld>
            <a:endParaRPr b="1" i="0" sz="1200" u="none" cap="none" strike="noStrike">
              <a:solidFill>
                <a:schemeClr val="lt1"/>
              </a:solidFill>
              <a:latin typeface="Arial"/>
              <a:ea typeface="Arial"/>
              <a:cs typeface="Arial"/>
              <a:sym typeface="Arial"/>
            </a:endParaRPr>
          </a:p>
        </p:txBody>
      </p:sp>
      <p:sp>
        <p:nvSpPr>
          <p:cNvPr id="26" name="Google Shape;26;p4"/>
          <p:cNvSpPr txBox="1"/>
          <p:nvPr>
            <p:ph type="title"/>
          </p:nvPr>
        </p:nvSpPr>
        <p:spPr>
          <a:xfrm>
            <a:off x="323528" y="1419622"/>
            <a:ext cx="4464496" cy="216024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chemeClr val="lt1"/>
              </a:buClr>
              <a:buSzPts val="4400"/>
              <a:buFont typeface="Arial"/>
              <a:buNone/>
              <a:defRPr b="1" i="0" sz="4400" u="none" cap="none" strike="noStrike">
                <a:solidFill>
                  <a:schemeClr val="lt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ivider 4">
  <p:cSld name="divider 4">
    <p:spTree>
      <p:nvGrpSpPr>
        <p:cNvPr id="27" name="Shape 27"/>
        <p:cNvGrpSpPr/>
        <p:nvPr/>
      </p:nvGrpSpPr>
      <p:grpSpPr>
        <a:xfrm>
          <a:off x="0" y="0"/>
          <a:ext cx="0" cy="0"/>
          <a:chOff x="0" y="0"/>
          <a:chExt cx="0" cy="0"/>
        </a:xfrm>
      </p:grpSpPr>
      <p:pic>
        <p:nvPicPr>
          <p:cNvPr descr="Offsite ready ppt slides9.jpg" id="28" name="Google Shape;28;p5"/>
          <p:cNvPicPr preferRelativeResize="0"/>
          <p:nvPr/>
        </p:nvPicPr>
        <p:blipFill rotWithShape="1">
          <a:blip r:embed="rId2">
            <a:alphaModFix/>
          </a:blip>
          <a:srcRect b="0" l="0" r="0" t="0"/>
          <a:stretch/>
        </p:blipFill>
        <p:spPr>
          <a:xfrm>
            <a:off x="0" y="0"/>
            <a:ext cx="9135879" cy="5143500"/>
          </a:xfrm>
          <a:prstGeom prst="rect">
            <a:avLst/>
          </a:prstGeom>
          <a:noFill/>
          <a:ln>
            <a:noFill/>
          </a:ln>
        </p:spPr>
      </p:pic>
      <p:sp>
        <p:nvSpPr>
          <p:cNvPr id="29" name="Google Shape;29;p5"/>
          <p:cNvSpPr txBox="1"/>
          <p:nvPr/>
        </p:nvSpPr>
        <p:spPr>
          <a:xfrm>
            <a:off x="179512" y="4815031"/>
            <a:ext cx="432048" cy="276999"/>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200"/>
              <a:buFont typeface="Arial"/>
              <a:buNone/>
            </a:pPr>
            <a:fld id="{00000000-1234-1234-1234-123412341234}" type="slidenum">
              <a:rPr b="1" i="0" lang="en-GB" sz="1200" u="none" cap="none" strike="noStrike">
                <a:solidFill>
                  <a:schemeClr val="lt1"/>
                </a:solidFill>
                <a:latin typeface="Arial"/>
                <a:ea typeface="Arial"/>
                <a:cs typeface="Arial"/>
                <a:sym typeface="Arial"/>
              </a:rPr>
              <a:t>‹#›</a:t>
            </a:fld>
            <a:endParaRPr b="1" i="0" sz="1200" u="none" cap="none" strike="noStrike">
              <a:solidFill>
                <a:schemeClr val="lt1"/>
              </a:solidFill>
              <a:latin typeface="Arial"/>
              <a:ea typeface="Arial"/>
              <a:cs typeface="Arial"/>
              <a:sym typeface="Arial"/>
            </a:endParaRPr>
          </a:p>
        </p:txBody>
      </p:sp>
      <p:sp>
        <p:nvSpPr>
          <p:cNvPr id="30" name="Google Shape;30;p5"/>
          <p:cNvSpPr txBox="1"/>
          <p:nvPr>
            <p:ph type="title"/>
          </p:nvPr>
        </p:nvSpPr>
        <p:spPr>
          <a:xfrm>
            <a:off x="323528" y="1419622"/>
            <a:ext cx="4464496" cy="216024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chemeClr val="lt1"/>
              </a:buClr>
              <a:buSzPts val="4400"/>
              <a:buFont typeface="Arial"/>
              <a:buNone/>
              <a:defRPr b="1" i="0" sz="4400" u="none" cap="none" strike="noStrike">
                <a:solidFill>
                  <a:schemeClr val="lt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_Custom Layout">
  <p:cSld name="2_Custom Layout">
    <p:spTree>
      <p:nvGrpSpPr>
        <p:cNvPr id="31" name="Shape 31"/>
        <p:cNvGrpSpPr/>
        <p:nvPr/>
      </p:nvGrpSpPr>
      <p:grpSpPr>
        <a:xfrm>
          <a:off x="0" y="0"/>
          <a:ext cx="0" cy="0"/>
          <a:chOff x="0" y="0"/>
          <a:chExt cx="0" cy="0"/>
        </a:xfrm>
      </p:grpSpPr>
      <p:pic>
        <p:nvPicPr>
          <p:cNvPr descr="Offsite ready ppt slides12.jpg" id="32" name="Google Shape;32;p6"/>
          <p:cNvPicPr preferRelativeResize="0"/>
          <p:nvPr/>
        </p:nvPicPr>
        <p:blipFill rotWithShape="1">
          <a:blip r:embed="rId2">
            <a:alphaModFix/>
          </a:blip>
          <a:srcRect b="0" l="0" r="0" t="0"/>
          <a:stretch/>
        </p:blipFill>
        <p:spPr>
          <a:xfrm>
            <a:off x="0" y="0"/>
            <a:ext cx="9135879" cy="5143500"/>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p:cSld name="Custom Layout">
    <p:spTree>
      <p:nvGrpSpPr>
        <p:cNvPr id="33" name="Shape 33"/>
        <p:cNvGrpSpPr/>
        <p:nvPr/>
      </p:nvGrpSpPr>
      <p:grpSpPr>
        <a:xfrm>
          <a:off x="0" y="0"/>
          <a:ext cx="0" cy="0"/>
          <a:chOff x="0" y="0"/>
          <a:chExt cx="0" cy="0"/>
        </a:xfrm>
      </p:grpSpPr>
      <p:sp>
        <p:nvSpPr>
          <p:cNvPr id="34" name="Google Shape;34;p7"/>
          <p:cNvSpPr txBox="1"/>
          <p:nvPr>
            <p:ph type="title"/>
          </p:nvPr>
        </p:nvSpPr>
        <p:spPr>
          <a:xfrm>
            <a:off x="734888" y="627534"/>
            <a:ext cx="6717432" cy="72008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BFF4"/>
              </a:buClr>
              <a:buSzPts val="3600"/>
              <a:buFont typeface="Arial"/>
              <a:buNone/>
              <a:defRPr b="1" i="0" sz="3600" u="none" cap="none" strike="noStrike">
                <a:solidFill>
                  <a:srgbClr val="00BFF4"/>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35" name="Google Shape;35;p7"/>
          <p:cNvSpPr txBox="1"/>
          <p:nvPr>
            <p:ph idx="1" type="body"/>
          </p:nvPr>
        </p:nvSpPr>
        <p:spPr>
          <a:xfrm>
            <a:off x="745232" y="1419622"/>
            <a:ext cx="6707088" cy="3096344"/>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Custom Layout">
  <p:cSld name="1_Custom Layout">
    <p:spTree>
      <p:nvGrpSpPr>
        <p:cNvPr id="36" name="Shape 36"/>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ivider 5">
  <p:cSld name="divider 5">
    <p:spTree>
      <p:nvGrpSpPr>
        <p:cNvPr id="37" name="Shape 37"/>
        <p:cNvGrpSpPr/>
        <p:nvPr/>
      </p:nvGrpSpPr>
      <p:grpSpPr>
        <a:xfrm>
          <a:off x="0" y="0"/>
          <a:ext cx="0" cy="0"/>
          <a:chOff x="0" y="0"/>
          <a:chExt cx="0" cy="0"/>
        </a:xfrm>
      </p:grpSpPr>
      <p:pic>
        <p:nvPicPr>
          <p:cNvPr descr="AIMCH ppt slides funded by16.jpg" id="38" name="Google Shape;38;p9"/>
          <p:cNvPicPr preferRelativeResize="0"/>
          <p:nvPr/>
        </p:nvPicPr>
        <p:blipFill rotWithShape="1">
          <a:blip r:embed="rId2">
            <a:alphaModFix/>
          </a:blip>
          <a:srcRect b="0" l="0" r="0" t="0"/>
          <a:stretch/>
        </p:blipFill>
        <p:spPr>
          <a:xfrm>
            <a:off x="0" y="0"/>
            <a:ext cx="9136007" cy="5143500"/>
          </a:xfrm>
          <a:prstGeom prst="rect">
            <a:avLst/>
          </a:prstGeom>
          <a:noFill/>
          <a:ln>
            <a:noFill/>
          </a:ln>
        </p:spPr>
      </p:pic>
      <p:sp>
        <p:nvSpPr>
          <p:cNvPr id="39" name="Google Shape;39;p9"/>
          <p:cNvSpPr txBox="1"/>
          <p:nvPr/>
        </p:nvSpPr>
        <p:spPr>
          <a:xfrm>
            <a:off x="179512" y="4815031"/>
            <a:ext cx="432048" cy="276999"/>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200"/>
              <a:buFont typeface="Arial"/>
              <a:buNone/>
            </a:pPr>
            <a:fld id="{00000000-1234-1234-1234-123412341234}" type="slidenum">
              <a:rPr b="1" i="0" lang="en-GB" sz="1200" u="none" cap="none" strike="noStrike">
                <a:solidFill>
                  <a:schemeClr val="lt1"/>
                </a:solidFill>
                <a:latin typeface="Arial"/>
                <a:ea typeface="Arial"/>
                <a:cs typeface="Arial"/>
                <a:sym typeface="Arial"/>
              </a:rPr>
              <a:t>‹#›</a:t>
            </a:fld>
            <a:endParaRPr b="1" i="0" sz="1200" u="none" cap="none" strike="noStrike">
              <a:solidFill>
                <a:schemeClr val="lt1"/>
              </a:solidFill>
              <a:latin typeface="Arial"/>
              <a:ea typeface="Arial"/>
              <a:cs typeface="Arial"/>
              <a:sym typeface="Arial"/>
            </a:endParaRPr>
          </a:p>
        </p:txBody>
      </p:sp>
      <p:sp>
        <p:nvSpPr>
          <p:cNvPr id="40" name="Google Shape;40;p9"/>
          <p:cNvSpPr txBox="1"/>
          <p:nvPr>
            <p:ph type="title"/>
          </p:nvPr>
        </p:nvSpPr>
        <p:spPr>
          <a:xfrm>
            <a:off x="323528" y="1419622"/>
            <a:ext cx="4464496" cy="216024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chemeClr val="lt1"/>
              </a:buClr>
              <a:buSzPts val="4400"/>
              <a:buFont typeface="Arial"/>
              <a:buNone/>
              <a:defRPr b="1" i="0" sz="4400" u="none" cap="none" strike="noStrike">
                <a:solidFill>
                  <a:schemeClr val="lt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ivider 6">
  <p:cSld name="divider 6">
    <p:spTree>
      <p:nvGrpSpPr>
        <p:cNvPr id="41" name="Shape 41"/>
        <p:cNvGrpSpPr/>
        <p:nvPr/>
      </p:nvGrpSpPr>
      <p:grpSpPr>
        <a:xfrm>
          <a:off x="0" y="0"/>
          <a:ext cx="0" cy="0"/>
          <a:chOff x="0" y="0"/>
          <a:chExt cx="0" cy="0"/>
        </a:xfrm>
      </p:grpSpPr>
      <p:pic>
        <p:nvPicPr>
          <p:cNvPr descr="AIMCH ppt slides funded by12.jpg" id="42" name="Google Shape;42;p10"/>
          <p:cNvPicPr preferRelativeResize="0"/>
          <p:nvPr/>
        </p:nvPicPr>
        <p:blipFill rotWithShape="1">
          <a:blip r:embed="rId2">
            <a:alphaModFix/>
          </a:blip>
          <a:srcRect b="0" l="0" r="0" t="0"/>
          <a:stretch/>
        </p:blipFill>
        <p:spPr>
          <a:xfrm>
            <a:off x="0" y="0"/>
            <a:ext cx="9136007" cy="5143500"/>
          </a:xfrm>
          <a:prstGeom prst="rect">
            <a:avLst/>
          </a:prstGeom>
          <a:noFill/>
          <a:ln>
            <a:noFill/>
          </a:ln>
        </p:spPr>
      </p:pic>
      <p:sp>
        <p:nvSpPr>
          <p:cNvPr id="43" name="Google Shape;43;p10"/>
          <p:cNvSpPr txBox="1"/>
          <p:nvPr/>
        </p:nvSpPr>
        <p:spPr>
          <a:xfrm>
            <a:off x="179512" y="4815031"/>
            <a:ext cx="432048" cy="276999"/>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200"/>
              <a:buFont typeface="Arial"/>
              <a:buNone/>
            </a:pPr>
            <a:fld id="{00000000-1234-1234-1234-123412341234}" type="slidenum">
              <a:rPr b="1" i="0" lang="en-GB" sz="1200" u="none" cap="none" strike="noStrike">
                <a:solidFill>
                  <a:schemeClr val="lt1"/>
                </a:solidFill>
                <a:latin typeface="Arial"/>
                <a:ea typeface="Arial"/>
                <a:cs typeface="Arial"/>
                <a:sym typeface="Arial"/>
              </a:rPr>
              <a:t>‹#›</a:t>
            </a:fld>
            <a:endParaRPr b="1" i="0" sz="1200" u="none" cap="none" strike="noStrike">
              <a:solidFill>
                <a:schemeClr val="lt1"/>
              </a:solidFill>
              <a:latin typeface="Arial"/>
              <a:ea typeface="Arial"/>
              <a:cs typeface="Arial"/>
              <a:sym typeface="Arial"/>
            </a:endParaRPr>
          </a:p>
        </p:txBody>
      </p:sp>
      <p:sp>
        <p:nvSpPr>
          <p:cNvPr id="44" name="Google Shape;44;p10"/>
          <p:cNvSpPr txBox="1"/>
          <p:nvPr>
            <p:ph type="title"/>
          </p:nvPr>
        </p:nvSpPr>
        <p:spPr>
          <a:xfrm>
            <a:off x="323528" y="1995686"/>
            <a:ext cx="4464496" cy="108012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chemeClr val="lt1"/>
              </a:buClr>
              <a:buSzPts val="4400"/>
              <a:buFont typeface="Arial"/>
              <a:buNone/>
              <a:defRPr b="1" i="0" sz="4400" u="none" cap="none" strike="noStrike">
                <a:solidFill>
                  <a:schemeClr val="lt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p:cSld name="Title Slide">
    <p:spTree>
      <p:nvGrpSpPr>
        <p:cNvPr id="52" name="Shape 52"/>
        <p:cNvGrpSpPr/>
        <p:nvPr/>
      </p:nvGrpSpPr>
      <p:grpSpPr>
        <a:xfrm>
          <a:off x="0" y="0"/>
          <a:ext cx="0" cy="0"/>
          <a:chOff x="0" y="0"/>
          <a:chExt cx="0" cy="0"/>
        </a:xfrm>
      </p:grpSpPr>
      <p:sp>
        <p:nvSpPr>
          <p:cNvPr id="53" name="Google Shape;53;p12"/>
          <p:cNvSpPr txBox="1"/>
          <p:nvPr>
            <p:ph type="title"/>
          </p:nvPr>
        </p:nvSpPr>
        <p:spPr>
          <a:xfrm>
            <a:off x="734888" y="627534"/>
            <a:ext cx="6717432" cy="72008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BFF4"/>
              </a:buClr>
              <a:buSzPts val="3600"/>
              <a:buFont typeface="Arial"/>
              <a:buNone/>
              <a:defRPr b="1" i="0" sz="3600" u="none" cap="none" strike="noStrike">
                <a:solidFill>
                  <a:srgbClr val="00BFF4"/>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54" name="Google Shape;54;p12"/>
          <p:cNvSpPr txBox="1"/>
          <p:nvPr>
            <p:ph idx="1" type="body"/>
          </p:nvPr>
        </p:nvSpPr>
        <p:spPr>
          <a:xfrm>
            <a:off x="745232" y="1419622"/>
            <a:ext cx="6707088" cy="3096344"/>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p:cSld name="Custom Layout">
    <p:spTree>
      <p:nvGrpSpPr>
        <p:cNvPr id="55" name="Shape 55"/>
        <p:cNvGrpSpPr/>
        <p:nvPr/>
      </p:nvGrpSpPr>
      <p:grpSpPr>
        <a:xfrm>
          <a:off x="0" y="0"/>
          <a:ext cx="0" cy="0"/>
          <a:chOff x="0" y="0"/>
          <a:chExt cx="0" cy="0"/>
        </a:xfrm>
      </p:grpSpPr>
      <p:sp>
        <p:nvSpPr>
          <p:cNvPr id="56" name="Google Shape;56;p13"/>
          <p:cNvSpPr txBox="1"/>
          <p:nvPr>
            <p:ph type="title"/>
          </p:nvPr>
        </p:nvSpPr>
        <p:spPr>
          <a:xfrm>
            <a:off x="734888" y="627534"/>
            <a:ext cx="6717432" cy="72008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BFF4"/>
              </a:buClr>
              <a:buSzPts val="2400"/>
              <a:buFont typeface="Arial"/>
              <a:buNone/>
              <a:defRPr b="0" i="0" sz="2400" u="none" cap="none" strike="noStrike">
                <a:solidFill>
                  <a:srgbClr val="00BFF4"/>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57" name="Google Shape;57;p13"/>
          <p:cNvSpPr txBox="1"/>
          <p:nvPr>
            <p:ph idx="1" type="body"/>
          </p:nvPr>
        </p:nvSpPr>
        <p:spPr>
          <a:xfrm>
            <a:off x="745232" y="1203598"/>
            <a:ext cx="6707088" cy="3096344"/>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64" name="Shape 64"/>
        <p:cNvGrpSpPr/>
        <p:nvPr/>
      </p:nvGrpSpPr>
      <p:grpSpPr>
        <a:xfrm>
          <a:off x="0" y="0"/>
          <a:ext cx="0" cy="0"/>
          <a:chOff x="0" y="0"/>
          <a:chExt cx="0" cy="0"/>
        </a:xfrm>
      </p:grpSpPr>
      <p:sp>
        <p:nvSpPr>
          <p:cNvPr id="65" name="Google Shape;65;p15"/>
          <p:cNvSpPr txBox="1"/>
          <p:nvPr>
            <p:ph type="title"/>
          </p:nvPr>
        </p:nvSpPr>
        <p:spPr>
          <a:xfrm>
            <a:off x="0" y="0"/>
            <a:ext cx="3000000" cy="3000000"/>
          </a:xfrm>
          <a:prstGeom prst="rect">
            <a:avLst/>
          </a:prstGeom>
          <a:noFill/>
          <a:ln>
            <a:noFill/>
          </a:ln>
        </p:spPr>
        <p:txBody>
          <a:bodyPr anchorCtr="0" anchor="t" bIns="45700" lIns="91425" spcFirstLastPara="1" rIns="91425" wrap="square" tIns="45700">
            <a:no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66" name="Google Shape;66;p15"/>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lvl1pPr indent="-431800" lvl="0" marL="457200" marR="0" rtl="0" algn="l">
              <a:lnSpc>
                <a:spcPct val="100000"/>
              </a:lnSpc>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67" name="Google Shape;67;p15"/>
          <p:cNvSpPr txBox="1"/>
          <p:nvPr>
            <p:ph idx="10" type="dt"/>
          </p:nvPr>
        </p:nvSpPr>
        <p:spPr>
          <a:xfrm>
            <a:off x="628650" y="4767263"/>
            <a:ext cx="2057400" cy="273844"/>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68" name="Google Shape;68;p15"/>
          <p:cNvSpPr txBox="1"/>
          <p:nvPr>
            <p:ph idx="11" type="ftr"/>
          </p:nvPr>
        </p:nvSpPr>
        <p:spPr>
          <a:xfrm>
            <a:off x="3028950" y="4767263"/>
            <a:ext cx="3086100" cy="273844"/>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69" name="Google Shape;69;p15"/>
          <p:cNvSpPr txBox="1"/>
          <p:nvPr>
            <p:ph idx="12" type="sldNum"/>
          </p:nvPr>
        </p:nvSpPr>
        <p:spPr>
          <a:xfrm>
            <a:off x="6457950" y="4767263"/>
            <a:ext cx="2057400" cy="273844"/>
          </a:xfrm>
          <a:prstGeom prst="rect">
            <a:avLst/>
          </a:prstGeom>
          <a:noFill/>
          <a:ln>
            <a:noFill/>
          </a:ln>
        </p:spPr>
        <p:txBody>
          <a:bodyPr anchorCtr="0" anchor="t" bIns="45700" lIns="91425" spcFirstLastPara="1" rIns="91425" wrap="square" tIns="45700">
            <a:noAutofit/>
          </a:bodyPr>
          <a:lstStyle>
            <a:lvl1pPr indent="0" lvl="0" marL="0" marR="0" rtl="0" algn="l">
              <a:lnSpc>
                <a:spcPct val="100000"/>
              </a:lnSpc>
              <a:spcBef>
                <a:spcPts val="0"/>
              </a:spcBef>
              <a:spcAft>
                <a:spcPts val="0"/>
              </a:spcAft>
              <a:buClr>
                <a:srgbClr val="000000"/>
              </a:buClr>
              <a:buSzPts val="1800"/>
              <a:buFont typeface="Arial"/>
              <a:buNone/>
              <a:defRPr b="0" i="0" sz="1800" u="none" cap="none" strike="noStrike">
                <a:solidFill>
                  <a:schemeClr val="dk1"/>
                </a:solidFill>
                <a:latin typeface="Arial"/>
                <a:ea typeface="Arial"/>
                <a:cs typeface="Arial"/>
                <a:sym typeface="Arial"/>
              </a:defRPr>
            </a:lvl1pPr>
            <a:lvl2pPr indent="0" lvl="1" marL="0" marR="0" rtl="0" algn="l">
              <a:lnSpc>
                <a:spcPct val="100000"/>
              </a:lnSpc>
              <a:spcBef>
                <a:spcPts val="0"/>
              </a:spcBef>
              <a:spcAft>
                <a:spcPts val="0"/>
              </a:spcAft>
              <a:buClr>
                <a:srgbClr val="000000"/>
              </a:buClr>
              <a:buSzPts val="1800"/>
              <a:buFont typeface="Arial"/>
              <a:buNone/>
              <a:defRPr b="0" i="0" sz="1800" u="none" cap="none" strike="noStrike">
                <a:solidFill>
                  <a:schemeClr val="dk1"/>
                </a:solidFill>
                <a:latin typeface="Arial"/>
                <a:ea typeface="Arial"/>
                <a:cs typeface="Arial"/>
                <a:sym typeface="Arial"/>
              </a:defRPr>
            </a:lvl2pPr>
            <a:lvl3pPr indent="0" lvl="2" marL="0" marR="0" rtl="0" algn="l">
              <a:lnSpc>
                <a:spcPct val="100000"/>
              </a:lnSpc>
              <a:spcBef>
                <a:spcPts val="0"/>
              </a:spcBef>
              <a:spcAft>
                <a:spcPts val="0"/>
              </a:spcAft>
              <a:buClr>
                <a:srgbClr val="000000"/>
              </a:buClr>
              <a:buSzPts val="1800"/>
              <a:buFont typeface="Arial"/>
              <a:buNone/>
              <a:defRPr b="0" i="0" sz="1800" u="none" cap="none" strike="noStrike">
                <a:solidFill>
                  <a:schemeClr val="dk1"/>
                </a:solidFill>
                <a:latin typeface="Arial"/>
                <a:ea typeface="Arial"/>
                <a:cs typeface="Arial"/>
                <a:sym typeface="Arial"/>
              </a:defRPr>
            </a:lvl3pPr>
            <a:lvl4pPr indent="0" lvl="3" marL="0" marR="0" rtl="0" algn="l">
              <a:lnSpc>
                <a:spcPct val="100000"/>
              </a:lnSpc>
              <a:spcBef>
                <a:spcPts val="0"/>
              </a:spcBef>
              <a:spcAft>
                <a:spcPts val="0"/>
              </a:spcAft>
              <a:buClr>
                <a:srgbClr val="000000"/>
              </a:buClr>
              <a:buSzPts val="1800"/>
              <a:buFont typeface="Arial"/>
              <a:buNone/>
              <a:defRPr b="0" i="0" sz="1800" u="none" cap="none" strike="noStrike">
                <a:solidFill>
                  <a:schemeClr val="dk1"/>
                </a:solidFill>
                <a:latin typeface="Arial"/>
                <a:ea typeface="Arial"/>
                <a:cs typeface="Arial"/>
                <a:sym typeface="Arial"/>
              </a:defRPr>
            </a:lvl4pPr>
            <a:lvl5pPr indent="0" lvl="4" marL="0" marR="0" rtl="0" algn="l">
              <a:lnSpc>
                <a:spcPct val="100000"/>
              </a:lnSpc>
              <a:spcBef>
                <a:spcPts val="0"/>
              </a:spcBef>
              <a:spcAft>
                <a:spcPts val="0"/>
              </a:spcAft>
              <a:buClr>
                <a:srgbClr val="000000"/>
              </a:buClr>
              <a:buSzPts val="1800"/>
              <a:buFont typeface="Arial"/>
              <a:buNone/>
              <a:defRPr b="0" i="0" sz="1800" u="none" cap="none" strike="noStrike">
                <a:solidFill>
                  <a:schemeClr val="dk1"/>
                </a:solidFill>
                <a:latin typeface="Arial"/>
                <a:ea typeface="Arial"/>
                <a:cs typeface="Arial"/>
                <a:sym typeface="Arial"/>
              </a:defRPr>
            </a:lvl5pPr>
            <a:lvl6pPr indent="0" lvl="5" marL="0" marR="0" rtl="0" algn="l">
              <a:lnSpc>
                <a:spcPct val="100000"/>
              </a:lnSpc>
              <a:spcBef>
                <a:spcPts val="0"/>
              </a:spcBef>
              <a:spcAft>
                <a:spcPts val="0"/>
              </a:spcAft>
              <a:buClr>
                <a:srgbClr val="000000"/>
              </a:buClr>
              <a:buSzPts val="1800"/>
              <a:buFont typeface="Arial"/>
              <a:buNone/>
              <a:defRPr b="0" i="0" sz="1800" u="none" cap="none" strike="noStrike">
                <a:solidFill>
                  <a:schemeClr val="dk1"/>
                </a:solidFill>
                <a:latin typeface="Arial"/>
                <a:ea typeface="Arial"/>
                <a:cs typeface="Arial"/>
                <a:sym typeface="Arial"/>
              </a:defRPr>
            </a:lvl6pPr>
            <a:lvl7pPr indent="0" lvl="6" marL="0" marR="0" rtl="0" algn="l">
              <a:lnSpc>
                <a:spcPct val="100000"/>
              </a:lnSpc>
              <a:spcBef>
                <a:spcPts val="0"/>
              </a:spcBef>
              <a:spcAft>
                <a:spcPts val="0"/>
              </a:spcAft>
              <a:buClr>
                <a:srgbClr val="000000"/>
              </a:buClr>
              <a:buSzPts val="1800"/>
              <a:buFont typeface="Arial"/>
              <a:buNone/>
              <a:defRPr b="0" i="0" sz="1800" u="none" cap="none" strike="noStrike">
                <a:solidFill>
                  <a:schemeClr val="dk1"/>
                </a:solidFill>
                <a:latin typeface="Arial"/>
                <a:ea typeface="Arial"/>
                <a:cs typeface="Arial"/>
                <a:sym typeface="Arial"/>
              </a:defRPr>
            </a:lvl7pPr>
            <a:lvl8pPr indent="0" lvl="7" marL="0" marR="0" rtl="0" algn="l">
              <a:lnSpc>
                <a:spcPct val="100000"/>
              </a:lnSpc>
              <a:spcBef>
                <a:spcPts val="0"/>
              </a:spcBef>
              <a:spcAft>
                <a:spcPts val="0"/>
              </a:spcAft>
              <a:buClr>
                <a:srgbClr val="000000"/>
              </a:buClr>
              <a:buSzPts val="1800"/>
              <a:buFont typeface="Arial"/>
              <a:buNone/>
              <a:defRPr b="0" i="0" sz="1800" u="none" cap="none" strike="noStrike">
                <a:solidFill>
                  <a:schemeClr val="dk1"/>
                </a:solidFill>
                <a:latin typeface="Arial"/>
                <a:ea typeface="Arial"/>
                <a:cs typeface="Arial"/>
                <a:sym typeface="Arial"/>
              </a:defRPr>
            </a:lvl8pPr>
            <a:lvl9pPr indent="0" lvl="8" marL="0" marR="0" rtl="0" algn="l">
              <a:lnSpc>
                <a:spcPct val="100000"/>
              </a:lnSpc>
              <a:spcBef>
                <a:spcPts val="0"/>
              </a:spcBef>
              <a:spcAft>
                <a:spcPts val="0"/>
              </a:spcAft>
              <a:buClr>
                <a:srgbClr val="000000"/>
              </a:buClr>
              <a:buSzPts val="1800"/>
              <a:buFont typeface="Arial"/>
              <a:buNone/>
              <a:defRPr b="0" i="0" sz="1800" u="none" cap="none" strike="noStrike">
                <a:solidFill>
                  <a:schemeClr val="dk1"/>
                </a:solidFill>
                <a:latin typeface="Arial"/>
                <a:ea typeface="Arial"/>
                <a:cs typeface="Arial"/>
                <a:sym typeface="Arial"/>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0" name="Shape 70"/>
        <p:cNvGrpSpPr/>
        <p:nvPr/>
      </p:nvGrpSpPr>
      <p:grpSpPr>
        <a:xfrm>
          <a:off x="0" y="0"/>
          <a:ext cx="0" cy="0"/>
          <a:chOff x="0" y="0"/>
          <a:chExt cx="0" cy="0"/>
        </a:xfrm>
      </p:grpSpPr>
      <p:sp>
        <p:nvSpPr>
          <p:cNvPr id="71" name="Google Shape;71;p16"/>
          <p:cNvSpPr txBox="1"/>
          <p:nvPr>
            <p:ph idx="11" type="ftr"/>
          </p:nvPr>
        </p:nvSpPr>
        <p:spPr>
          <a:xfrm>
            <a:off x="1253836" y="4767263"/>
            <a:ext cx="4861214" cy="273844"/>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72" name="Shape 72"/>
        <p:cNvGrpSpPr/>
        <p:nvPr/>
      </p:nvGrpSpPr>
      <p:grpSpPr>
        <a:xfrm>
          <a:off x="0" y="0"/>
          <a:ext cx="0" cy="0"/>
          <a:chOff x="0" y="0"/>
          <a:chExt cx="0" cy="0"/>
        </a:xfrm>
      </p:grpSpPr>
      <p:sp>
        <p:nvSpPr>
          <p:cNvPr id="73" name="Google Shape;73;p17"/>
          <p:cNvSpPr txBox="1"/>
          <p:nvPr>
            <p:ph type="title"/>
          </p:nvPr>
        </p:nvSpPr>
        <p:spPr>
          <a:xfrm>
            <a:off x="1302327" y="831342"/>
            <a:ext cx="7213023" cy="415499"/>
          </a:xfrm>
          <a:prstGeom prst="rect">
            <a:avLst/>
          </a:prstGeom>
          <a:noFill/>
          <a:ln>
            <a:noFill/>
          </a:ln>
        </p:spPr>
        <p:txBody>
          <a:bodyPr anchorCtr="0" anchor="t" bIns="45700" lIns="91425" spcFirstLastPara="1" rIns="91425" wrap="square" tIns="45700">
            <a:no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4" name="Google Shape;74;p17"/>
          <p:cNvSpPr txBox="1"/>
          <p:nvPr>
            <p:ph idx="1" type="body"/>
          </p:nvPr>
        </p:nvSpPr>
        <p:spPr>
          <a:xfrm>
            <a:off x="1302327" y="1369219"/>
            <a:ext cx="3212523" cy="3263504"/>
          </a:xfrm>
          <a:prstGeom prst="rect">
            <a:avLst/>
          </a:prstGeom>
          <a:noFill/>
          <a:ln>
            <a:noFill/>
          </a:ln>
        </p:spPr>
        <p:txBody>
          <a:bodyPr anchorCtr="0" anchor="t" bIns="45700" lIns="91425" spcFirstLastPara="1" rIns="91425" wrap="square" tIns="45700">
            <a:noAutofit/>
          </a:bodyPr>
          <a:lstStyle>
            <a:lvl1pPr indent="-431800" lvl="0" marL="457200" marR="0" rtl="0" algn="l">
              <a:lnSpc>
                <a:spcPct val="100000"/>
              </a:lnSpc>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75" name="Google Shape;75;p17"/>
          <p:cNvSpPr txBox="1"/>
          <p:nvPr>
            <p:ph idx="2" type="body"/>
          </p:nvPr>
        </p:nvSpPr>
        <p:spPr>
          <a:xfrm>
            <a:off x="4629150" y="1369219"/>
            <a:ext cx="3886200" cy="3263504"/>
          </a:xfrm>
          <a:prstGeom prst="rect">
            <a:avLst/>
          </a:prstGeom>
          <a:noFill/>
          <a:ln>
            <a:noFill/>
          </a:ln>
        </p:spPr>
        <p:txBody>
          <a:bodyPr anchorCtr="0" anchor="t" bIns="45700" lIns="91425" spcFirstLastPara="1" rIns="91425" wrap="square" tIns="45700">
            <a:noAutofit/>
          </a:bodyPr>
          <a:lstStyle>
            <a:lvl1pPr indent="-431800" lvl="0" marL="457200" marR="0" rtl="0" algn="l">
              <a:lnSpc>
                <a:spcPct val="100000"/>
              </a:lnSpc>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p:cSld name="Title Slide">
    <p:spTree>
      <p:nvGrpSpPr>
        <p:cNvPr id="76" name="Shape 76"/>
        <p:cNvGrpSpPr/>
        <p:nvPr/>
      </p:nvGrpSpPr>
      <p:grpSpPr>
        <a:xfrm>
          <a:off x="0" y="0"/>
          <a:ext cx="0" cy="0"/>
          <a:chOff x="0" y="0"/>
          <a:chExt cx="0" cy="0"/>
        </a:xfrm>
      </p:grpSpPr>
      <p:sp>
        <p:nvSpPr>
          <p:cNvPr id="77" name="Google Shape;77;p18"/>
          <p:cNvSpPr txBox="1"/>
          <p:nvPr>
            <p:ph type="title"/>
          </p:nvPr>
        </p:nvSpPr>
        <p:spPr>
          <a:xfrm>
            <a:off x="734888" y="627534"/>
            <a:ext cx="6717432" cy="72008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BFF4"/>
              </a:buClr>
              <a:buSzPts val="3600"/>
              <a:buFont typeface="Arial"/>
              <a:buNone/>
              <a:defRPr b="1" i="0" sz="3600" u="none" cap="none" strike="noStrike">
                <a:solidFill>
                  <a:srgbClr val="00BFF4"/>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8" name="Google Shape;78;p18"/>
          <p:cNvSpPr txBox="1"/>
          <p:nvPr>
            <p:ph idx="1" type="body"/>
          </p:nvPr>
        </p:nvSpPr>
        <p:spPr>
          <a:xfrm>
            <a:off x="745232" y="1419622"/>
            <a:ext cx="6707088" cy="3096344"/>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p:cSld name="Custom Layout">
    <p:spTree>
      <p:nvGrpSpPr>
        <p:cNvPr id="79" name="Shape 79"/>
        <p:cNvGrpSpPr/>
        <p:nvPr/>
      </p:nvGrpSpPr>
      <p:grpSpPr>
        <a:xfrm>
          <a:off x="0" y="0"/>
          <a:ext cx="0" cy="0"/>
          <a:chOff x="0" y="0"/>
          <a:chExt cx="0" cy="0"/>
        </a:xfrm>
      </p:grpSpPr>
      <p:sp>
        <p:nvSpPr>
          <p:cNvPr id="80" name="Google Shape;80;p19"/>
          <p:cNvSpPr txBox="1"/>
          <p:nvPr>
            <p:ph type="title"/>
          </p:nvPr>
        </p:nvSpPr>
        <p:spPr>
          <a:xfrm>
            <a:off x="734888" y="627534"/>
            <a:ext cx="6717432" cy="72008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BFF4"/>
              </a:buClr>
              <a:buSzPts val="2400"/>
              <a:buFont typeface="Arial"/>
              <a:buNone/>
              <a:defRPr b="0" i="0" sz="2400" u="none" cap="none" strike="noStrike">
                <a:solidFill>
                  <a:srgbClr val="00BFF4"/>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1" name="Google Shape;81;p19"/>
          <p:cNvSpPr txBox="1"/>
          <p:nvPr>
            <p:ph idx="1" type="body"/>
          </p:nvPr>
        </p:nvSpPr>
        <p:spPr>
          <a:xfrm>
            <a:off x="745232" y="1203598"/>
            <a:ext cx="6707088" cy="3096344"/>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p:cSld name="Title Slide">
    <p:spTree>
      <p:nvGrpSpPr>
        <p:cNvPr id="89" name="Shape 89"/>
        <p:cNvGrpSpPr/>
        <p:nvPr/>
      </p:nvGrpSpPr>
      <p:grpSpPr>
        <a:xfrm>
          <a:off x="0" y="0"/>
          <a:ext cx="0" cy="0"/>
          <a:chOff x="0" y="0"/>
          <a:chExt cx="0" cy="0"/>
        </a:xfrm>
      </p:grpSpPr>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p:cSld name="Title and Content">
    <p:spTree>
      <p:nvGrpSpPr>
        <p:cNvPr id="90" name="Shape 90"/>
        <p:cNvGrpSpPr/>
        <p:nvPr/>
      </p:nvGrpSpPr>
      <p:grpSpPr>
        <a:xfrm>
          <a:off x="0" y="0"/>
          <a:ext cx="0" cy="0"/>
          <a:chOff x="0" y="0"/>
          <a:chExt cx="0" cy="0"/>
        </a:xfrm>
      </p:grpSpPr>
      <p:sp>
        <p:nvSpPr>
          <p:cNvPr id="91" name="Google Shape;91;p22"/>
          <p:cNvSpPr txBox="1"/>
          <p:nvPr>
            <p:ph type="title"/>
          </p:nvPr>
        </p:nvSpPr>
        <p:spPr>
          <a:xfrm>
            <a:off x="734888" y="627534"/>
            <a:ext cx="4197152" cy="72008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BFF4"/>
              </a:buClr>
              <a:buSzPts val="2400"/>
              <a:buFont typeface="Arial"/>
              <a:buNone/>
              <a:defRPr b="0" i="0" sz="2400" u="none" cap="none" strike="noStrike">
                <a:solidFill>
                  <a:srgbClr val="00BFF4"/>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92" name="Google Shape;92;p22"/>
          <p:cNvSpPr txBox="1"/>
          <p:nvPr>
            <p:ph idx="1" type="body"/>
          </p:nvPr>
        </p:nvSpPr>
        <p:spPr>
          <a:xfrm>
            <a:off x="745232" y="1203598"/>
            <a:ext cx="4186808" cy="3456384"/>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p:cSld name="Title Slide">
    <p:spTree>
      <p:nvGrpSpPr>
        <p:cNvPr id="100" name="Shape 100"/>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p:cSld name="Title and Content">
    <p:spTree>
      <p:nvGrpSpPr>
        <p:cNvPr id="101" name="Shape 101"/>
        <p:cNvGrpSpPr/>
        <p:nvPr/>
      </p:nvGrpSpPr>
      <p:grpSpPr>
        <a:xfrm>
          <a:off x="0" y="0"/>
          <a:ext cx="0" cy="0"/>
          <a:chOff x="0" y="0"/>
          <a:chExt cx="0" cy="0"/>
        </a:xfrm>
      </p:grpSpPr>
      <p:sp>
        <p:nvSpPr>
          <p:cNvPr id="102" name="Google Shape;102;p25"/>
          <p:cNvSpPr txBox="1"/>
          <p:nvPr>
            <p:ph type="title"/>
          </p:nvPr>
        </p:nvSpPr>
        <p:spPr>
          <a:xfrm>
            <a:off x="734888" y="627534"/>
            <a:ext cx="4197152" cy="72008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BFF4"/>
              </a:buClr>
              <a:buSzPts val="2400"/>
              <a:buFont typeface="Arial"/>
              <a:buNone/>
              <a:defRPr b="0" i="0" sz="2400" u="none" cap="none" strike="noStrike">
                <a:solidFill>
                  <a:srgbClr val="00BFF4"/>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03" name="Google Shape;103;p25"/>
          <p:cNvSpPr txBox="1"/>
          <p:nvPr>
            <p:ph idx="1" type="body"/>
          </p:nvPr>
        </p:nvSpPr>
        <p:spPr>
          <a:xfrm>
            <a:off x="745232" y="1203598"/>
            <a:ext cx="4186808" cy="3528392"/>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7.xml"/><Relationship Id="rId10" Type="http://schemas.openxmlformats.org/officeDocument/2006/relationships/slideLayout" Target="../slideLayouts/slideLayout6.xml"/><Relationship Id="rId13" Type="http://schemas.openxmlformats.org/officeDocument/2006/relationships/slideLayout" Target="../slideLayouts/slideLayout9.xml"/><Relationship Id="rId12" Type="http://schemas.openxmlformats.org/officeDocument/2006/relationships/slideLayout" Target="../slideLayouts/slideLayout8.xml"/><Relationship Id="rId1" Type="http://schemas.openxmlformats.org/officeDocument/2006/relationships/image" Target="../media/image2.jpg"/><Relationship Id="rId2" Type="http://schemas.openxmlformats.org/officeDocument/2006/relationships/image" Target="../media/image9.png"/><Relationship Id="rId3" Type="http://schemas.openxmlformats.org/officeDocument/2006/relationships/image" Target="../media/image8.png"/><Relationship Id="rId4" Type="http://schemas.openxmlformats.org/officeDocument/2006/relationships/image" Target="../media/image4.jpg"/><Relationship Id="rId9" Type="http://schemas.openxmlformats.org/officeDocument/2006/relationships/slideLayout" Target="../slideLayouts/slideLayout5.xml"/><Relationship Id="rId14" Type="http://schemas.openxmlformats.org/officeDocument/2006/relationships/theme" Target="../theme/theme5.xml"/><Relationship Id="rId5" Type="http://schemas.openxmlformats.org/officeDocument/2006/relationships/slideLayout" Target="../slideLayouts/slideLayout1.xml"/><Relationship Id="rId6" Type="http://schemas.openxmlformats.org/officeDocument/2006/relationships/slideLayout" Target="../slideLayouts/slideLayout2.xml"/><Relationship Id="rId7" Type="http://schemas.openxmlformats.org/officeDocument/2006/relationships/slideLayout" Target="../slideLayouts/slideLayout3.xml"/><Relationship Id="rId8"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1" Type="http://schemas.openxmlformats.org/officeDocument/2006/relationships/image" Target="../media/image9.png"/><Relationship Id="rId2" Type="http://schemas.openxmlformats.org/officeDocument/2006/relationships/image" Target="../media/image8.png"/><Relationship Id="rId3" Type="http://schemas.openxmlformats.org/officeDocument/2006/relationships/image" Target="../media/image3.jpg"/><Relationship Id="rId4" Type="http://schemas.openxmlformats.org/officeDocument/2006/relationships/image" Target="../media/image2.jpg"/><Relationship Id="rId5" Type="http://schemas.openxmlformats.org/officeDocument/2006/relationships/slideLayout" Target="../slideLayouts/slideLayout10.xml"/><Relationship Id="rId6" Type="http://schemas.openxmlformats.org/officeDocument/2006/relationships/slideLayout" Target="../slideLayouts/slideLayout11.xml"/><Relationship Id="rId7"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1" Type="http://schemas.openxmlformats.org/officeDocument/2006/relationships/image" Target="../media/image9.png"/><Relationship Id="rId2" Type="http://schemas.openxmlformats.org/officeDocument/2006/relationships/image" Target="../media/image8.png"/><Relationship Id="rId3" Type="http://schemas.openxmlformats.org/officeDocument/2006/relationships/image" Target="../media/image2.jpg"/><Relationship Id="rId4" Type="http://schemas.openxmlformats.org/officeDocument/2006/relationships/slideLayout" Target="../slideLayouts/slideLayout12.xml"/><Relationship Id="rId9" Type="http://schemas.openxmlformats.org/officeDocument/2006/relationships/theme" Target="../theme/theme1.xml"/><Relationship Id="rId5" Type="http://schemas.openxmlformats.org/officeDocument/2006/relationships/slideLayout" Target="../slideLayouts/slideLayout13.xml"/><Relationship Id="rId6" Type="http://schemas.openxmlformats.org/officeDocument/2006/relationships/slideLayout" Target="../slideLayouts/slideLayout14.xml"/><Relationship Id="rId7" Type="http://schemas.openxmlformats.org/officeDocument/2006/relationships/slideLayout" Target="../slideLayouts/slideLayout15.xml"/><Relationship Id="rId8"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1" Type="http://schemas.openxmlformats.org/officeDocument/2006/relationships/image" Target="../media/image9.png"/><Relationship Id="rId2" Type="http://schemas.openxmlformats.org/officeDocument/2006/relationships/image" Target="../media/image1.png"/><Relationship Id="rId3" Type="http://schemas.openxmlformats.org/officeDocument/2006/relationships/image" Target="../media/image8.png"/><Relationship Id="rId4" Type="http://schemas.openxmlformats.org/officeDocument/2006/relationships/image" Target="../media/image14.jpg"/><Relationship Id="rId5" Type="http://schemas.openxmlformats.org/officeDocument/2006/relationships/slideLayout" Target="../slideLayouts/slideLayout17.xml"/><Relationship Id="rId6" Type="http://schemas.openxmlformats.org/officeDocument/2006/relationships/slideLayout" Target="../slideLayouts/slideLayout18.xml"/><Relationship Id="rId7"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1" Type="http://schemas.openxmlformats.org/officeDocument/2006/relationships/image" Target="../media/image9.png"/><Relationship Id="rId2" Type="http://schemas.openxmlformats.org/officeDocument/2006/relationships/image" Target="../media/image1.png"/><Relationship Id="rId3" Type="http://schemas.openxmlformats.org/officeDocument/2006/relationships/image" Target="../media/image8.png"/><Relationship Id="rId4" Type="http://schemas.openxmlformats.org/officeDocument/2006/relationships/image" Target="../media/image11.jpg"/><Relationship Id="rId5" Type="http://schemas.openxmlformats.org/officeDocument/2006/relationships/slideLayout" Target="../slideLayouts/slideLayout19.xml"/><Relationship Id="rId6" Type="http://schemas.openxmlformats.org/officeDocument/2006/relationships/slideLayout" Target="../slideLayouts/slideLayout20.xml"/><Relationship Id="rId7"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pic>
        <p:nvPicPr>
          <p:cNvPr descr="offsite ready logo final.jpg" id="10" name="Google Shape;10;p1"/>
          <p:cNvPicPr preferRelativeResize="0"/>
          <p:nvPr/>
        </p:nvPicPr>
        <p:blipFill rotWithShape="1">
          <a:blip r:embed="rId1">
            <a:alphaModFix/>
          </a:blip>
          <a:srcRect b="0" l="0" r="0" t="0"/>
          <a:stretch/>
        </p:blipFill>
        <p:spPr>
          <a:xfrm>
            <a:off x="7668344" y="123478"/>
            <a:ext cx="1368152" cy="1004240"/>
          </a:xfrm>
          <a:prstGeom prst="rect">
            <a:avLst/>
          </a:prstGeom>
          <a:noFill/>
          <a:ln>
            <a:noFill/>
          </a:ln>
        </p:spPr>
      </p:pic>
      <p:sp>
        <p:nvSpPr>
          <p:cNvPr id="11" name="Google Shape;11;p1"/>
          <p:cNvSpPr txBox="1"/>
          <p:nvPr/>
        </p:nvSpPr>
        <p:spPr>
          <a:xfrm>
            <a:off x="0" y="4803998"/>
            <a:ext cx="395536" cy="261610"/>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100"/>
              <a:buFont typeface="Arial"/>
              <a:buNone/>
            </a:pPr>
            <a:fld id="{00000000-1234-1234-1234-123412341234}" type="slidenum">
              <a:rPr b="1" i="0" lang="en-GB" sz="1100" u="none" cap="none" strike="noStrike">
                <a:solidFill>
                  <a:srgbClr val="BFBFBF"/>
                </a:solidFill>
                <a:latin typeface="Arial"/>
                <a:ea typeface="Arial"/>
                <a:cs typeface="Arial"/>
                <a:sym typeface="Arial"/>
              </a:rPr>
              <a:t>‹#›</a:t>
            </a:fld>
            <a:endParaRPr b="1" i="0" sz="1100" u="none" cap="none" strike="noStrike">
              <a:solidFill>
                <a:srgbClr val="BFBFBF"/>
              </a:solidFill>
              <a:latin typeface="Arial"/>
              <a:ea typeface="Arial"/>
              <a:cs typeface="Arial"/>
              <a:sym typeface="Arial"/>
            </a:endParaRPr>
          </a:p>
        </p:txBody>
      </p:sp>
      <p:pic>
        <p:nvPicPr>
          <p:cNvPr id="12" name="Google Shape;12;p1"/>
          <p:cNvPicPr preferRelativeResize="0"/>
          <p:nvPr/>
        </p:nvPicPr>
        <p:blipFill rotWithShape="1">
          <a:blip r:embed="rId2">
            <a:alphaModFix/>
          </a:blip>
          <a:srcRect b="0" l="0" r="0" t="0"/>
          <a:stretch/>
        </p:blipFill>
        <p:spPr>
          <a:xfrm flipH="1">
            <a:off x="406550" y="627526"/>
            <a:ext cx="133000" cy="4515975"/>
          </a:xfrm>
          <a:prstGeom prst="rect">
            <a:avLst/>
          </a:prstGeom>
          <a:noFill/>
          <a:ln>
            <a:noFill/>
          </a:ln>
        </p:spPr>
      </p:pic>
      <p:sp>
        <p:nvSpPr>
          <p:cNvPr id="13" name="Google Shape;13;p1"/>
          <p:cNvSpPr txBox="1"/>
          <p:nvPr/>
        </p:nvSpPr>
        <p:spPr>
          <a:xfrm>
            <a:off x="7884368" y="4285134"/>
            <a:ext cx="792088" cy="230832"/>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900"/>
              <a:buFont typeface="Arial"/>
              <a:buNone/>
            </a:pPr>
            <a:r>
              <a:rPr b="0" i="1" lang="en-GB" sz="900" u="none" cap="none" strike="noStrike">
                <a:solidFill>
                  <a:srgbClr val="7F7F7F"/>
                </a:solidFill>
                <a:latin typeface="Arial"/>
                <a:ea typeface="Arial"/>
                <a:cs typeface="Arial"/>
                <a:sym typeface="Arial"/>
              </a:rPr>
              <a:t>Funded by</a:t>
            </a:r>
            <a:endParaRPr b="0" i="1" sz="900" u="none" cap="none" strike="noStrike">
              <a:solidFill>
                <a:srgbClr val="7F7F7F"/>
              </a:solidFill>
              <a:latin typeface="Arial"/>
              <a:ea typeface="Arial"/>
              <a:cs typeface="Arial"/>
              <a:sym typeface="Arial"/>
            </a:endParaRPr>
          </a:p>
        </p:txBody>
      </p:sp>
      <p:pic>
        <p:nvPicPr>
          <p:cNvPr descr="citb logo.png" id="14" name="Google Shape;14;p1"/>
          <p:cNvPicPr preferRelativeResize="0"/>
          <p:nvPr/>
        </p:nvPicPr>
        <p:blipFill rotWithShape="1">
          <a:blip r:embed="rId3">
            <a:alphaModFix/>
          </a:blip>
          <a:srcRect b="0" l="0" r="0" t="0"/>
          <a:stretch/>
        </p:blipFill>
        <p:spPr>
          <a:xfrm>
            <a:off x="7956376" y="4587974"/>
            <a:ext cx="1008112" cy="387879"/>
          </a:xfrm>
          <a:prstGeom prst="rect">
            <a:avLst/>
          </a:prstGeom>
          <a:noFill/>
          <a:ln>
            <a:noFill/>
          </a:ln>
        </p:spPr>
      </p:pic>
      <p:pic>
        <p:nvPicPr>
          <p:cNvPr id="15" name="Google Shape;15;p1"/>
          <p:cNvPicPr preferRelativeResize="0"/>
          <p:nvPr/>
        </p:nvPicPr>
        <p:blipFill rotWithShape="1">
          <a:blip r:embed="rId4">
            <a:alphaModFix/>
          </a:blip>
          <a:srcRect b="0" l="0" r="0" t="0"/>
          <a:stretch/>
        </p:blipFill>
        <p:spPr>
          <a:xfrm>
            <a:off x="4283968" y="1459176"/>
            <a:ext cx="4032448" cy="3684324"/>
          </a:xfrm>
          <a:prstGeom prst="rect">
            <a:avLst/>
          </a:prstGeom>
          <a:noFill/>
          <a:ln>
            <a:noFill/>
          </a:ln>
        </p:spPr>
      </p:pic>
    </p:spTree>
  </p:cSld>
  <p:clrMap accent1="accent1" accent2="accent2" accent3="accent3" accent4="accent4" accent5="accent5" accent6="accent6" bg1="lt1" bg2="dk2" tx1="dk1" tx2="lt2" folHlink="folHlink" hlink="hlink"/>
  <p:sldLayoutIdLst>
    <p:sldLayoutId id="2147483648" r:id="rId5"/>
    <p:sldLayoutId id="2147483649" r:id="rId6"/>
    <p:sldLayoutId id="2147483650" r:id="rId7"/>
    <p:sldLayoutId id="2147483651" r:id="rId8"/>
    <p:sldLayoutId id="2147483652" r:id="rId9"/>
    <p:sldLayoutId id="2147483653" r:id="rId10"/>
    <p:sldLayoutId id="2147483654" r:id="rId11"/>
    <p:sldLayoutId id="2147483655" r:id="rId12"/>
    <p:sldLayoutId id="2147483656" r:id="rId13"/>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5" name="Shape 45"/>
        <p:cNvGrpSpPr/>
        <p:nvPr/>
      </p:nvGrpSpPr>
      <p:grpSpPr>
        <a:xfrm>
          <a:off x="0" y="0"/>
          <a:ext cx="0" cy="0"/>
          <a:chOff x="0" y="0"/>
          <a:chExt cx="0" cy="0"/>
        </a:xfrm>
      </p:grpSpPr>
      <p:sp>
        <p:nvSpPr>
          <p:cNvPr id="46" name="Google Shape;46;p11"/>
          <p:cNvSpPr txBox="1"/>
          <p:nvPr/>
        </p:nvSpPr>
        <p:spPr>
          <a:xfrm>
            <a:off x="0" y="4803998"/>
            <a:ext cx="395536" cy="261610"/>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100"/>
              <a:buFont typeface="Arial"/>
              <a:buNone/>
            </a:pPr>
            <a:fld id="{00000000-1234-1234-1234-123412341234}" type="slidenum">
              <a:rPr b="1" i="0" lang="en-GB" sz="1100" u="none" cap="none" strike="noStrike">
                <a:solidFill>
                  <a:srgbClr val="BFBFBF"/>
                </a:solidFill>
                <a:latin typeface="Arial"/>
                <a:ea typeface="Arial"/>
                <a:cs typeface="Arial"/>
                <a:sym typeface="Arial"/>
              </a:rPr>
              <a:t>‹#›</a:t>
            </a:fld>
            <a:endParaRPr b="1" i="0" sz="1100" u="none" cap="none" strike="noStrike">
              <a:solidFill>
                <a:srgbClr val="BFBFBF"/>
              </a:solidFill>
              <a:latin typeface="Arial"/>
              <a:ea typeface="Arial"/>
              <a:cs typeface="Arial"/>
              <a:sym typeface="Arial"/>
            </a:endParaRPr>
          </a:p>
        </p:txBody>
      </p:sp>
      <p:pic>
        <p:nvPicPr>
          <p:cNvPr id="47" name="Google Shape;47;p11"/>
          <p:cNvPicPr preferRelativeResize="0"/>
          <p:nvPr/>
        </p:nvPicPr>
        <p:blipFill rotWithShape="1">
          <a:blip r:embed="rId1">
            <a:alphaModFix/>
          </a:blip>
          <a:srcRect b="0" l="0" r="0" t="0"/>
          <a:stretch/>
        </p:blipFill>
        <p:spPr>
          <a:xfrm flipH="1">
            <a:off x="406550" y="627526"/>
            <a:ext cx="133000" cy="4515975"/>
          </a:xfrm>
          <a:prstGeom prst="rect">
            <a:avLst/>
          </a:prstGeom>
          <a:noFill/>
          <a:ln>
            <a:noFill/>
          </a:ln>
        </p:spPr>
      </p:pic>
      <p:sp>
        <p:nvSpPr>
          <p:cNvPr id="48" name="Google Shape;48;p11"/>
          <p:cNvSpPr txBox="1"/>
          <p:nvPr/>
        </p:nvSpPr>
        <p:spPr>
          <a:xfrm>
            <a:off x="7884368" y="4285134"/>
            <a:ext cx="792088" cy="230832"/>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900"/>
              <a:buFont typeface="Arial"/>
              <a:buNone/>
            </a:pPr>
            <a:r>
              <a:rPr b="0" i="1" lang="en-GB" sz="900" u="none" cap="none" strike="noStrike">
                <a:solidFill>
                  <a:srgbClr val="7F7F7F"/>
                </a:solidFill>
                <a:latin typeface="Arial"/>
                <a:ea typeface="Arial"/>
                <a:cs typeface="Arial"/>
                <a:sym typeface="Arial"/>
              </a:rPr>
              <a:t>Funded by</a:t>
            </a:r>
            <a:endParaRPr b="0" i="1" sz="900" u="none" cap="none" strike="noStrike">
              <a:solidFill>
                <a:srgbClr val="7F7F7F"/>
              </a:solidFill>
              <a:latin typeface="Arial"/>
              <a:ea typeface="Arial"/>
              <a:cs typeface="Arial"/>
              <a:sym typeface="Arial"/>
            </a:endParaRPr>
          </a:p>
        </p:txBody>
      </p:sp>
      <p:pic>
        <p:nvPicPr>
          <p:cNvPr descr="citb logo.png" id="49" name="Google Shape;49;p11"/>
          <p:cNvPicPr preferRelativeResize="0"/>
          <p:nvPr/>
        </p:nvPicPr>
        <p:blipFill rotWithShape="1">
          <a:blip r:embed="rId2">
            <a:alphaModFix/>
          </a:blip>
          <a:srcRect b="0" l="0" r="0" t="0"/>
          <a:stretch/>
        </p:blipFill>
        <p:spPr>
          <a:xfrm>
            <a:off x="7956376" y="4587974"/>
            <a:ext cx="1008112" cy="387879"/>
          </a:xfrm>
          <a:prstGeom prst="rect">
            <a:avLst/>
          </a:prstGeom>
          <a:noFill/>
          <a:ln>
            <a:noFill/>
          </a:ln>
        </p:spPr>
      </p:pic>
      <p:pic>
        <p:nvPicPr>
          <p:cNvPr id="50" name="Google Shape;50;p11"/>
          <p:cNvPicPr preferRelativeResize="0"/>
          <p:nvPr/>
        </p:nvPicPr>
        <p:blipFill rotWithShape="1">
          <a:blip r:embed="rId3">
            <a:alphaModFix amt="63000"/>
          </a:blip>
          <a:srcRect b="0" l="0" r="0" t="0"/>
          <a:stretch/>
        </p:blipFill>
        <p:spPr>
          <a:xfrm>
            <a:off x="3275856" y="1391752"/>
            <a:ext cx="4106244" cy="3751748"/>
          </a:xfrm>
          <a:prstGeom prst="rect">
            <a:avLst/>
          </a:prstGeom>
          <a:noFill/>
          <a:ln>
            <a:noFill/>
          </a:ln>
        </p:spPr>
      </p:pic>
      <p:pic>
        <p:nvPicPr>
          <p:cNvPr descr="offsite ready logo final.jpg" id="51" name="Google Shape;51;p11"/>
          <p:cNvPicPr preferRelativeResize="0"/>
          <p:nvPr/>
        </p:nvPicPr>
        <p:blipFill rotWithShape="1">
          <a:blip r:embed="rId4">
            <a:alphaModFix/>
          </a:blip>
          <a:srcRect b="0" l="0" r="0" t="0"/>
          <a:stretch/>
        </p:blipFill>
        <p:spPr>
          <a:xfrm>
            <a:off x="7668344" y="123478"/>
            <a:ext cx="1368152" cy="1004240"/>
          </a:xfrm>
          <a:prstGeom prst="rect">
            <a:avLst/>
          </a:prstGeom>
          <a:noFill/>
          <a:ln>
            <a:noFill/>
          </a:ln>
        </p:spPr>
      </p:pic>
    </p:spTree>
  </p:cSld>
  <p:clrMap accent1="accent1" accent2="accent2" accent3="accent3" accent4="accent4" accent5="accent5" accent6="accent6" bg1="lt1" bg2="dk2" tx1="dk1" tx2="lt2" folHlink="folHlink" hlink="hlink"/>
  <p:sldLayoutIdLst>
    <p:sldLayoutId id="2147483657" r:id="rId5"/>
    <p:sldLayoutId id="2147483658" r:id="rId6"/>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8" name="Shape 58"/>
        <p:cNvGrpSpPr/>
        <p:nvPr/>
      </p:nvGrpSpPr>
      <p:grpSpPr>
        <a:xfrm>
          <a:off x="0" y="0"/>
          <a:ext cx="0" cy="0"/>
          <a:chOff x="0" y="0"/>
          <a:chExt cx="0" cy="0"/>
        </a:xfrm>
      </p:grpSpPr>
      <p:sp>
        <p:nvSpPr>
          <p:cNvPr id="59" name="Google Shape;59;p14"/>
          <p:cNvSpPr txBox="1"/>
          <p:nvPr/>
        </p:nvSpPr>
        <p:spPr>
          <a:xfrm>
            <a:off x="0" y="4803998"/>
            <a:ext cx="395536" cy="261610"/>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100"/>
              <a:buFont typeface="Arial"/>
              <a:buNone/>
            </a:pPr>
            <a:fld id="{00000000-1234-1234-1234-123412341234}" type="slidenum">
              <a:rPr b="1" i="0" lang="en-GB" sz="1100" u="none" cap="none" strike="noStrike">
                <a:solidFill>
                  <a:srgbClr val="BFBFBF"/>
                </a:solidFill>
                <a:latin typeface="Arial"/>
                <a:ea typeface="Arial"/>
                <a:cs typeface="Arial"/>
                <a:sym typeface="Arial"/>
              </a:rPr>
              <a:t>‹#›</a:t>
            </a:fld>
            <a:endParaRPr b="1" i="0" sz="1100" u="none" cap="none" strike="noStrike">
              <a:solidFill>
                <a:srgbClr val="BFBFBF"/>
              </a:solidFill>
              <a:latin typeface="Arial"/>
              <a:ea typeface="Arial"/>
              <a:cs typeface="Arial"/>
              <a:sym typeface="Arial"/>
            </a:endParaRPr>
          </a:p>
        </p:txBody>
      </p:sp>
      <p:pic>
        <p:nvPicPr>
          <p:cNvPr id="60" name="Google Shape;60;p14"/>
          <p:cNvPicPr preferRelativeResize="0"/>
          <p:nvPr/>
        </p:nvPicPr>
        <p:blipFill rotWithShape="1">
          <a:blip r:embed="rId1">
            <a:alphaModFix/>
          </a:blip>
          <a:srcRect b="0" l="0" r="0" t="0"/>
          <a:stretch/>
        </p:blipFill>
        <p:spPr>
          <a:xfrm flipH="1">
            <a:off x="406550" y="627526"/>
            <a:ext cx="133000" cy="4515975"/>
          </a:xfrm>
          <a:prstGeom prst="rect">
            <a:avLst/>
          </a:prstGeom>
          <a:noFill/>
          <a:ln>
            <a:noFill/>
          </a:ln>
        </p:spPr>
      </p:pic>
      <p:sp>
        <p:nvSpPr>
          <p:cNvPr id="61" name="Google Shape;61;p14"/>
          <p:cNvSpPr txBox="1"/>
          <p:nvPr/>
        </p:nvSpPr>
        <p:spPr>
          <a:xfrm>
            <a:off x="7884368" y="4285134"/>
            <a:ext cx="792088" cy="230832"/>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900"/>
              <a:buFont typeface="Arial"/>
              <a:buNone/>
            </a:pPr>
            <a:r>
              <a:rPr b="0" i="1" lang="en-GB" sz="900" u="none" cap="none" strike="noStrike">
                <a:solidFill>
                  <a:srgbClr val="7F7F7F"/>
                </a:solidFill>
                <a:latin typeface="Arial"/>
                <a:ea typeface="Arial"/>
                <a:cs typeface="Arial"/>
                <a:sym typeface="Arial"/>
              </a:rPr>
              <a:t>Funded by</a:t>
            </a:r>
            <a:endParaRPr b="0" i="1" sz="900" u="none" cap="none" strike="noStrike">
              <a:solidFill>
                <a:srgbClr val="7F7F7F"/>
              </a:solidFill>
              <a:latin typeface="Arial"/>
              <a:ea typeface="Arial"/>
              <a:cs typeface="Arial"/>
              <a:sym typeface="Arial"/>
            </a:endParaRPr>
          </a:p>
        </p:txBody>
      </p:sp>
      <p:pic>
        <p:nvPicPr>
          <p:cNvPr descr="citb logo.png" id="62" name="Google Shape;62;p14"/>
          <p:cNvPicPr preferRelativeResize="0"/>
          <p:nvPr/>
        </p:nvPicPr>
        <p:blipFill rotWithShape="1">
          <a:blip r:embed="rId2">
            <a:alphaModFix/>
          </a:blip>
          <a:srcRect b="0" l="0" r="0" t="0"/>
          <a:stretch/>
        </p:blipFill>
        <p:spPr>
          <a:xfrm>
            <a:off x="7956376" y="4587974"/>
            <a:ext cx="1008112" cy="387879"/>
          </a:xfrm>
          <a:prstGeom prst="rect">
            <a:avLst/>
          </a:prstGeom>
          <a:noFill/>
          <a:ln>
            <a:noFill/>
          </a:ln>
        </p:spPr>
      </p:pic>
      <p:pic>
        <p:nvPicPr>
          <p:cNvPr descr="offsite ready logo final.jpg" id="63" name="Google Shape;63;p14"/>
          <p:cNvPicPr preferRelativeResize="0"/>
          <p:nvPr/>
        </p:nvPicPr>
        <p:blipFill rotWithShape="1">
          <a:blip r:embed="rId3">
            <a:alphaModFix/>
          </a:blip>
          <a:srcRect b="0" l="0" r="0" t="0"/>
          <a:stretch/>
        </p:blipFill>
        <p:spPr>
          <a:xfrm>
            <a:off x="7668344" y="123478"/>
            <a:ext cx="1368152" cy="1004240"/>
          </a:xfrm>
          <a:prstGeom prst="rect">
            <a:avLst/>
          </a:prstGeom>
          <a:noFill/>
          <a:ln>
            <a:noFill/>
          </a:ln>
        </p:spPr>
      </p:pic>
    </p:spTree>
  </p:cSld>
  <p:clrMap accent1="accent1" accent2="accent2" accent3="accent3" accent4="accent4" accent5="accent5" accent6="accent6" bg1="lt1" bg2="dk2" tx1="dk1" tx2="lt2" folHlink="folHlink" hlink="hlink"/>
  <p:sldLayoutIdLst>
    <p:sldLayoutId id="2147483659" r:id="rId4"/>
    <p:sldLayoutId id="2147483660" r:id="rId5"/>
    <p:sldLayoutId id="2147483661" r:id="rId6"/>
    <p:sldLayoutId id="2147483662" r:id="rId7"/>
    <p:sldLayoutId id="2147483663" r:id="rId8"/>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82" name="Shape 82"/>
        <p:cNvGrpSpPr/>
        <p:nvPr/>
      </p:nvGrpSpPr>
      <p:grpSpPr>
        <a:xfrm>
          <a:off x="0" y="0"/>
          <a:ext cx="0" cy="0"/>
          <a:chOff x="0" y="0"/>
          <a:chExt cx="0" cy="0"/>
        </a:xfrm>
      </p:grpSpPr>
      <p:sp>
        <p:nvSpPr>
          <p:cNvPr id="83" name="Google Shape;83;p20"/>
          <p:cNvSpPr txBox="1"/>
          <p:nvPr/>
        </p:nvSpPr>
        <p:spPr>
          <a:xfrm>
            <a:off x="0" y="4803998"/>
            <a:ext cx="395536" cy="261610"/>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100"/>
              <a:buFont typeface="Arial"/>
              <a:buNone/>
            </a:pPr>
            <a:fld id="{00000000-1234-1234-1234-123412341234}" type="slidenum">
              <a:rPr b="1" i="0" lang="en-GB" sz="1100" u="none" cap="none" strike="noStrike">
                <a:solidFill>
                  <a:srgbClr val="BFBFBF"/>
                </a:solidFill>
                <a:latin typeface="Arial"/>
                <a:ea typeface="Arial"/>
                <a:cs typeface="Arial"/>
                <a:sym typeface="Arial"/>
              </a:rPr>
              <a:t>‹#›</a:t>
            </a:fld>
            <a:endParaRPr b="1" i="0" sz="1100" u="none" cap="none" strike="noStrike">
              <a:solidFill>
                <a:srgbClr val="BFBFBF"/>
              </a:solidFill>
              <a:latin typeface="Arial"/>
              <a:ea typeface="Arial"/>
              <a:cs typeface="Arial"/>
              <a:sym typeface="Arial"/>
            </a:endParaRPr>
          </a:p>
        </p:txBody>
      </p:sp>
      <p:pic>
        <p:nvPicPr>
          <p:cNvPr id="84" name="Google Shape;84;p20"/>
          <p:cNvPicPr preferRelativeResize="0"/>
          <p:nvPr/>
        </p:nvPicPr>
        <p:blipFill rotWithShape="1">
          <a:blip r:embed="rId1">
            <a:alphaModFix/>
          </a:blip>
          <a:srcRect b="0" l="0" r="0" t="0"/>
          <a:stretch/>
        </p:blipFill>
        <p:spPr>
          <a:xfrm flipH="1">
            <a:off x="406550" y="627526"/>
            <a:ext cx="133000" cy="4515975"/>
          </a:xfrm>
          <a:prstGeom prst="rect">
            <a:avLst/>
          </a:prstGeom>
          <a:noFill/>
          <a:ln>
            <a:noFill/>
          </a:ln>
        </p:spPr>
      </p:pic>
      <p:sp>
        <p:nvSpPr>
          <p:cNvPr id="85" name="Google Shape;85;p20"/>
          <p:cNvSpPr txBox="1"/>
          <p:nvPr/>
        </p:nvSpPr>
        <p:spPr>
          <a:xfrm>
            <a:off x="5292080" y="4285134"/>
            <a:ext cx="792088" cy="230832"/>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900"/>
              <a:buFont typeface="Arial"/>
              <a:buNone/>
            </a:pPr>
            <a:r>
              <a:rPr b="0" i="1" lang="en-GB" sz="900" u="none" cap="none" strike="noStrike">
                <a:solidFill>
                  <a:srgbClr val="7F7F7F"/>
                </a:solidFill>
                <a:latin typeface="Arial"/>
                <a:ea typeface="Arial"/>
                <a:cs typeface="Arial"/>
                <a:sym typeface="Arial"/>
              </a:rPr>
              <a:t>Funded by</a:t>
            </a:r>
            <a:endParaRPr b="0" i="1" sz="900" u="none" cap="none" strike="noStrike">
              <a:solidFill>
                <a:srgbClr val="7F7F7F"/>
              </a:solidFill>
              <a:latin typeface="Arial"/>
              <a:ea typeface="Arial"/>
              <a:cs typeface="Arial"/>
              <a:sym typeface="Arial"/>
            </a:endParaRPr>
          </a:p>
        </p:txBody>
      </p:sp>
      <p:pic>
        <p:nvPicPr>
          <p:cNvPr descr="offsite ready logo final.png" id="86" name="Google Shape;86;p20"/>
          <p:cNvPicPr preferRelativeResize="0"/>
          <p:nvPr/>
        </p:nvPicPr>
        <p:blipFill rotWithShape="1">
          <a:blip r:embed="rId2">
            <a:alphaModFix/>
          </a:blip>
          <a:srcRect b="0" l="0" r="0" t="0"/>
          <a:stretch/>
        </p:blipFill>
        <p:spPr>
          <a:xfrm>
            <a:off x="5068396" y="123478"/>
            <a:ext cx="1373427" cy="1008111"/>
          </a:xfrm>
          <a:prstGeom prst="rect">
            <a:avLst/>
          </a:prstGeom>
          <a:noFill/>
          <a:ln>
            <a:noFill/>
          </a:ln>
        </p:spPr>
      </p:pic>
      <p:pic>
        <p:nvPicPr>
          <p:cNvPr descr="citb logo.png" id="87" name="Google Shape;87;p20"/>
          <p:cNvPicPr preferRelativeResize="0"/>
          <p:nvPr/>
        </p:nvPicPr>
        <p:blipFill rotWithShape="1">
          <a:blip r:embed="rId3">
            <a:alphaModFix/>
          </a:blip>
          <a:srcRect b="0" l="0" r="0" t="0"/>
          <a:stretch/>
        </p:blipFill>
        <p:spPr>
          <a:xfrm>
            <a:off x="5364088" y="4587974"/>
            <a:ext cx="1008112" cy="387879"/>
          </a:xfrm>
          <a:prstGeom prst="rect">
            <a:avLst/>
          </a:prstGeom>
          <a:noFill/>
          <a:ln>
            <a:noFill/>
          </a:ln>
        </p:spPr>
      </p:pic>
      <p:pic>
        <p:nvPicPr>
          <p:cNvPr descr="CSIC Site 60.JPG" id="88" name="Google Shape;88;p20"/>
          <p:cNvPicPr preferRelativeResize="0"/>
          <p:nvPr/>
        </p:nvPicPr>
        <p:blipFill rotWithShape="1">
          <a:blip r:embed="rId4">
            <a:alphaModFix/>
          </a:blip>
          <a:srcRect b="0" l="8115" r="16067" t="0"/>
          <a:stretch/>
        </p:blipFill>
        <p:spPr>
          <a:xfrm>
            <a:off x="6548438" y="-20539"/>
            <a:ext cx="2632074" cy="5215855"/>
          </a:xfrm>
          <a:prstGeom prst="rect">
            <a:avLst/>
          </a:prstGeom>
          <a:noFill/>
          <a:ln>
            <a:noFill/>
          </a:ln>
        </p:spPr>
      </p:pic>
    </p:spTree>
  </p:cSld>
  <p:clrMap accent1="accent1" accent2="accent2" accent3="accent3" accent4="accent4" accent5="accent5" accent6="accent6" bg1="lt1" bg2="dk2" tx1="dk1" tx2="lt2" folHlink="folHlink" hlink="hlink"/>
  <p:sldLayoutIdLst>
    <p:sldLayoutId id="2147483664" r:id="rId5"/>
    <p:sldLayoutId id="2147483665" r:id="rId6"/>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3" name="Shape 93"/>
        <p:cNvGrpSpPr/>
        <p:nvPr/>
      </p:nvGrpSpPr>
      <p:grpSpPr>
        <a:xfrm>
          <a:off x="0" y="0"/>
          <a:ext cx="0" cy="0"/>
          <a:chOff x="0" y="0"/>
          <a:chExt cx="0" cy="0"/>
        </a:xfrm>
      </p:grpSpPr>
      <p:sp>
        <p:nvSpPr>
          <p:cNvPr id="94" name="Google Shape;94;p23"/>
          <p:cNvSpPr txBox="1"/>
          <p:nvPr/>
        </p:nvSpPr>
        <p:spPr>
          <a:xfrm>
            <a:off x="0" y="4803998"/>
            <a:ext cx="395536" cy="261610"/>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100"/>
              <a:buFont typeface="Arial"/>
              <a:buNone/>
            </a:pPr>
            <a:fld id="{00000000-1234-1234-1234-123412341234}" type="slidenum">
              <a:rPr b="1" i="0" lang="en-GB" sz="1100" u="none" cap="none" strike="noStrike">
                <a:solidFill>
                  <a:srgbClr val="BFBFBF"/>
                </a:solidFill>
                <a:latin typeface="Arial"/>
                <a:ea typeface="Arial"/>
                <a:cs typeface="Arial"/>
                <a:sym typeface="Arial"/>
              </a:rPr>
              <a:t>‹#›</a:t>
            </a:fld>
            <a:endParaRPr b="1" i="0" sz="1100" u="none" cap="none" strike="noStrike">
              <a:solidFill>
                <a:srgbClr val="BFBFBF"/>
              </a:solidFill>
              <a:latin typeface="Arial"/>
              <a:ea typeface="Arial"/>
              <a:cs typeface="Arial"/>
              <a:sym typeface="Arial"/>
            </a:endParaRPr>
          </a:p>
        </p:txBody>
      </p:sp>
      <p:pic>
        <p:nvPicPr>
          <p:cNvPr id="95" name="Google Shape;95;p23"/>
          <p:cNvPicPr preferRelativeResize="0"/>
          <p:nvPr/>
        </p:nvPicPr>
        <p:blipFill rotWithShape="1">
          <a:blip r:embed="rId1">
            <a:alphaModFix/>
          </a:blip>
          <a:srcRect b="0" l="0" r="0" t="0"/>
          <a:stretch/>
        </p:blipFill>
        <p:spPr>
          <a:xfrm flipH="1">
            <a:off x="406550" y="627526"/>
            <a:ext cx="133000" cy="4515975"/>
          </a:xfrm>
          <a:prstGeom prst="rect">
            <a:avLst/>
          </a:prstGeom>
          <a:noFill/>
          <a:ln>
            <a:noFill/>
          </a:ln>
        </p:spPr>
      </p:pic>
      <p:sp>
        <p:nvSpPr>
          <p:cNvPr id="96" name="Google Shape;96;p23"/>
          <p:cNvSpPr txBox="1"/>
          <p:nvPr/>
        </p:nvSpPr>
        <p:spPr>
          <a:xfrm>
            <a:off x="5292080" y="4285134"/>
            <a:ext cx="792088" cy="230832"/>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900"/>
              <a:buFont typeface="Arial"/>
              <a:buNone/>
            </a:pPr>
            <a:r>
              <a:rPr b="0" i="1" lang="en-GB" sz="900" u="none" cap="none" strike="noStrike">
                <a:solidFill>
                  <a:srgbClr val="7F7F7F"/>
                </a:solidFill>
                <a:latin typeface="Arial"/>
                <a:ea typeface="Arial"/>
                <a:cs typeface="Arial"/>
                <a:sym typeface="Arial"/>
              </a:rPr>
              <a:t>Funded by</a:t>
            </a:r>
            <a:endParaRPr b="0" i="1" sz="900" u="none" cap="none" strike="noStrike">
              <a:solidFill>
                <a:srgbClr val="7F7F7F"/>
              </a:solidFill>
              <a:latin typeface="Arial"/>
              <a:ea typeface="Arial"/>
              <a:cs typeface="Arial"/>
              <a:sym typeface="Arial"/>
            </a:endParaRPr>
          </a:p>
        </p:txBody>
      </p:sp>
      <p:pic>
        <p:nvPicPr>
          <p:cNvPr descr="offsite ready logo final.png" id="97" name="Google Shape;97;p23"/>
          <p:cNvPicPr preferRelativeResize="0"/>
          <p:nvPr/>
        </p:nvPicPr>
        <p:blipFill rotWithShape="1">
          <a:blip r:embed="rId2">
            <a:alphaModFix/>
          </a:blip>
          <a:srcRect b="0" l="0" r="0" t="0"/>
          <a:stretch/>
        </p:blipFill>
        <p:spPr>
          <a:xfrm>
            <a:off x="5068396" y="123478"/>
            <a:ext cx="1373427" cy="1008111"/>
          </a:xfrm>
          <a:prstGeom prst="rect">
            <a:avLst/>
          </a:prstGeom>
          <a:noFill/>
          <a:ln>
            <a:noFill/>
          </a:ln>
        </p:spPr>
      </p:pic>
      <p:pic>
        <p:nvPicPr>
          <p:cNvPr descr="citb logo.png" id="98" name="Google Shape;98;p23"/>
          <p:cNvPicPr preferRelativeResize="0"/>
          <p:nvPr/>
        </p:nvPicPr>
        <p:blipFill rotWithShape="1">
          <a:blip r:embed="rId3">
            <a:alphaModFix/>
          </a:blip>
          <a:srcRect b="0" l="0" r="0" t="0"/>
          <a:stretch/>
        </p:blipFill>
        <p:spPr>
          <a:xfrm>
            <a:off x="5364088" y="4587974"/>
            <a:ext cx="1008112" cy="387879"/>
          </a:xfrm>
          <a:prstGeom prst="rect">
            <a:avLst/>
          </a:prstGeom>
          <a:noFill/>
          <a:ln>
            <a:noFill/>
          </a:ln>
        </p:spPr>
      </p:pic>
      <p:pic>
        <p:nvPicPr>
          <p:cNvPr descr="SMTS - Lifting wall panels.jpg" id="99" name="Google Shape;99;p23"/>
          <p:cNvPicPr preferRelativeResize="0"/>
          <p:nvPr/>
        </p:nvPicPr>
        <p:blipFill rotWithShape="1">
          <a:blip r:embed="rId4">
            <a:alphaModFix/>
          </a:blip>
          <a:srcRect b="0" l="7009" r="16411" t="181"/>
          <a:stretch/>
        </p:blipFill>
        <p:spPr>
          <a:xfrm>
            <a:off x="6552728" y="0"/>
            <a:ext cx="2627784" cy="5143500"/>
          </a:xfrm>
          <a:prstGeom prst="rect">
            <a:avLst/>
          </a:prstGeom>
          <a:noFill/>
          <a:ln>
            <a:noFill/>
          </a:ln>
        </p:spPr>
      </p:pic>
    </p:spTree>
  </p:cSld>
  <p:clrMap accent1="accent1" accent2="accent2" accent3="accent3" accent4="accent4" accent5="accent5" accent6="accent6" bg1="lt1" bg2="dk2" tx1="dk1" tx2="lt2" folHlink="folHlink" hlink="hlink"/>
  <p:sldLayoutIdLst>
    <p:sldLayoutId id="2147483666" r:id="rId5"/>
    <p:sldLayoutId id="2147483667" r:id="rId6"/>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 Id="rId3" Type="http://schemas.openxmlformats.org/officeDocument/2006/relationships/image" Target="../media/image1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Relationship Id="rId3" Type="http://schemas.openxmlformats.org/officeDocument/2006/relationships/image" Target="../media/image1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4.xml"/><Relationship Id="rId3" Type="http://schemas.openxmlformats.org/officeDocument/2006/relationships/image" Target="../media/image15.png"/><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5.xml"/><Relationship Id="rId3" Type="http://schemas.openxmlformats.org/officeDocument/2006/relationships/image" Target="../media/image2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6.xml"/><Relationship Id="rId3" Type="http://schemas.openxmlformats.org/officeDocument/2006/relationships/image" Target="../media/image2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7.xml"/><Relationship Id="rId3" Type="http://schemas.openxmlformats.org/officeDocument/2006/relationships/image" Target="../media/image2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8.xml"/><Relationship Id="rId3" Type="http://schemas.openxmlformats.org/officeDocument/2006/relationships/image" Target="../media/image2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9.xml"/><Relationship Id="rId3" Type="http://schemas.openxmlformats.org/officeDocument/2006/relationships/image" Target="../media/image2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0.xml"/><Relationship Id="rId3" Type="http://schemas.openxmlformats.org/officeDocument/2006/relationships/image" Target="../media/image17.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1.xml"/><Relationship Id="rId3" Type="http://schemas.openxmlformats.org/officeDocument/2006/relationships/image" Target="../media/image20.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2.xml"/><Relationship Id="rId3" Type="http://schemas.openxmlformats.org/officeDocument/2006/relationships/image" Target="../media/image17.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4.xml"/><Relationship Id="rId3" Type="http://schemas.openxmlformats.org/officeDocument/2006/relationships/image" Target="../media/image21.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6.xml"/><Relationship Id="rId3" Type="http://schemas.openxmlformats.org/officeDocument/2006/relationships/image" Target="../media/image23.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7.xml"/><Relationship Id="rId3" Type="http://schemas.openxmlformats.org/officeDocument/2006/relationships/image" Target="../media/image26.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8.xml"/><Relationship Id="rId3" Type="http://schemas.openxmlformats.org/officeDocument/2006/relationships/image" Target="../media/image28.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9.xml"/><Relationship Id="rId3" Type="http://schemas.openxmlformats.org/officeDocument/2006/relationships/image" Target="../media/image25.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5.xml"/><Relationship Id="rId3" Type="http://schemas.openxmlformats.org/officeDocument/2006/relationships/image" Target="../media/image29.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9.xml"/><Relationship Id="rId3" Type="http://schemas.openxmlformats.org/officeDocument/2006/relationships/image" Target="../media/image29.jp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2.xml"/><Relationship Id="rId3" Type="http://schemas.openxmlformats.org/officeDocument/2006/relationships/image" Target="../media/image36.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43.xml"/><Relationship Id="rId3" Type="http://schemas.openxmlformats.org/officeDocument/2006/relationships/hyperlink" Target="https://www.goconstruct.org/learn-about-construction/find-the-role-for-you/roles-in-construction/offsite/#slide-2" TargetMode="External"/><Relationship Id="rId4" Type="http://schemas.openxmlformats.org/officeDocument/2006/relationships/image" Target="../media/image32.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44.xml"/><Relationship Id="rId3" Type="http://schemas.openxmlformats.org/officeDocument/2006/relationships/hyperlink" Target="https://www.goconstruct.org/learn-about-construction/find-the-role-for-you/roles-in-construction/offsite/#slide-2" TargetMode="External"/><Relationship Id="rId4" Type="http://schemas.openxmlformats.org/officeDocument/2006/relationships/image" Target="../media/image31.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45.xml"/><Relationship Id="rId3" Type="http://schemas.openxmlformats.org/officeDocument/2006/relationships/hyperlink" Target="https://www.goconstruct.org/learn-about-construction/find-the-role-for-you/roles-in-construction/offsite/#slide-2" TargetMode="External"/><Relationship Id="rId4" Type="http://schemas.openxmlformats.org/officeDocument/2006/relationships/image" Target="../media/image35.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46.xml"/><Relationship Id="rId3" Type="http://schemas.openxmlformats.org/officeDocument/2006/relationships/hyperlink" Target="https://www.goconstruct.org/learn-about-construction/find-the-role-for-you/roles-in-construction/offsite/#slide-1" TargetMode="External"/><Relationship Id="rId4" Type="http://schemas.openxmlformats.org/officeDocument/2006/relationships/image" Target="../media/image39.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47.xml"/><Relationship Id="rId3" Type="http://schemas.openxmlformats.org/officeDocument/2006/relationships/hyperlink" Target="https://www.goconstruct.org/learn-about-construction/find-the-role-for-you/roles-in-construction/offsite/#slide-1" TargetMode="External"/><Relationship Id="rId4" Type="http://schemas.openxmlformats.org/officeDocument/2006/relationships/image" Target="../media/image30.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48.xml"/><Relationship Id="rId3" Type="http://schemas.openxmlformats.org/officeDocument/2006/relationships/hyperlink" Target="https://www.goconstruct.org/learn-about-construction/find-the-role-for-you/roles-in-construction/offsite/#slide-1" TargetMode="External"/><Relationship Id="rId4" Type="http://schemas.openxmlformats.org/officeDocument/2006/relationships/image" Target="../media/image33.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49.xml"/><Relationship Id="rId3" Type="http://schemas.openxmlformats.org/officeDocument/2006/relationships/hyperlink" Target="https://www.goconstruct.org/learn-about-construction/find-the-role-for-you/roles-in-construction/offsite/#slide-4" TargetMode="External"/><Relationship Id="rId4" Type="http://schemas.openxmlformats.org/officeDocument/2006/relationships/image" Target="../media/image41.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0.xml"/><Relationship Id="rId3" Type="http://schemas.openxmlformats.org/officeDocument/2006/relationships/hyperlink" Target="https://www.goconstruct.org/learn-about-construction/find-the-role-for-you/roles-in-construction/offsite/#slide-4" TargetMode="External"/><Relationship Id="rId4" Type="http://schemas.openxmlformats.org/officeDocument/2006/relationships/image" Target="../media/image45.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1.xml"/><Relationship Id="rId3" Type="http://schemas.openxmlformats.org/officeDocument/2006/relationships/hyperlink" Target="https://www.goconstruct.org/learn-about-construction/find-the-role-for-you/roles-in-construction/offsite/#slide-4" TargetMode="External"/><Relationship Id="rId4" Type="http://schemas.openxmlformats.org/officeDocument/2006/relationships/image" Target="../media/image43.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2.xml"/><Relationship Id="rId3" Type="http://schemas.openxmlformats.org/officeDocument/2006/relationships/hyperlink" Target="https://www.goconstruct.org/learn-about-construction/find-the-role-for-you/roles-in-construction/offsite/#slide-3" TargetMode="External"/><Relationship Id="rId4" Type="http://schemas.openxmlformats.org/officeDocument/2006/relationships/image" Target="../media/image48.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3.xml"/><Relationship Id="rId3" Type="http://schemas.openxmlformats.org/officeDocument/2006/relationships/hyperlink" Target="https://www.goconstruct.org/learn-about-construction/find-the-role-for-you/roles-in-construction/offsite/#slide-3" TargetMode="External"/><Relationship Id="rId4" Type="http://schemas.openxmlformats.org/officeDocument/2006/relationships/image" Target="../media/image37.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4.xml"/><Relationship Id="rId3" Type="http://schemas.openxmlformats.org/officeDocument/2006/relationships/hyperlink" Target="https://www.goconstruct.org/learn-about-construction/find-the-role-for-you/roles-in-construction/offsite/#slide-3" TargetMode="External"/><Relationship Id="rId4" Type="http://schemas.openxmlformats.org/officeDocument/2006/relationships/image" Target="../media/image49.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5.xml"/><Relationship Id="rId3" Type="http://schemas.openxmlformats.org/officeDocument/2006/relationships/hyperlink" Target="https://www.goconstruct.org/learn-about-construction/find-the-role-for-you/roles-in-construction/offsite/#slide-5" TargetMode="External"/><Relationship Id="rId4" Type="http://schemas.openxmlformats.org/officeDocument/2006/relationships/image" Target="../media/image34.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6.xml"/><Relationship Id="rId3" Type="http://schemas.openxmlformats.org/officeDocument/2006/relationships/hyperlink" Target="https://www.goconstruct.org/learn-about-construction/find-the-role-for-you/roles-in-construction/offsite/#slide-5" TargetMode="External"/><Relationship Id="rId4" Type="http://schemas.openxmlformats.org/officeDocument/2006/relationships/image" Target="../media/image42.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7.xml"/><Relationship Id="rId3" Type="http://schemas.openxmlformats.org/officeDocument/2006/relationships/hyperlink" Target="https://www.goconstruct.org/learn-about-construction/find-the-role-for-you/roles-in-construction/offsite/#slide-5" TargetMode="External"/><Relationship Id="rId4" Type="http://schemas.openxmlformats.org/officeDocument/2006/relationships/image" Target="../media/image53.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8.xml"/><Relationship Id="rId3" Type="http://schemas.openxmlformats.org/officeDocument/2006/relationships/hyperlink" Target="https://www.goconstruct.org/learn-about-construction/find-the-role-for-you/roles-in-construction/offsite/#slide-5" TargetMode="External"/><Relationship Id="rId4" Type="http://schemas.openxmlformats.org/officeDocument/2006/relationships/image" Target="../media/image40.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9.xml"/><Relationship Id="rId3" Type="http://schemas.openxmlformats.org/officeDocument/2006/relationships/hyperlink" Target="https://www.goconstruct.org/learn-about-construction/find-the-role-for-you/roles-in-construction/offsite/#slide-5" TargetMode="External"/><Relationship Id="rId4" Type="http://schemas.openxmlformats.org/officeDocument/2006/relationships/image" Target="../media/image44.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60.xml"/><Relationship Id="rId3" Type="http://schemas.openxmlformats.org/officeDocument/2006/relationships/hyperlink" Target="https://www.goconstruct.org/learn-about-construction/find-the-role-for-you/roles-in-construction/offsite/#slide-5" TargetMode="External"/><Relationship Id="rId4" Type="http://schemas.openxmlformats.org/officeDocument/2006/relationships/image" Target="../media/image46.pn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2.xml"/><Relationship Id="rId3" Type="http://schemas.openxmlformats.org/officeDocument/2006/relationships/image" Target="../media/image52.pn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3.xml"/><Relationship Id="rId3" Type="http://schemas.openxmlformats.org/officeDocument/2006/relationships/hyperlink" Target="https://www.youtube.com/watch?v=aPl867aHOZA" TargetMode="External"/><Relationship Id="rId4" Type="http://schemas.openxmlformats.org/officeDocument/2006/relationships/image" Target="../media/image47.jp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4.xml"/><Relationship Id="rId3" Type="http://schemas.openxmlformats.org/officeDocument/2006/relationships/image" Target="../media/image51.jp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5.xml"/><Relationship Id="rId3" Type="http://schemas.openxmlformats.org/officeDocument/2006/relationships/image" Target="../media/image50.jp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6.xml"/><Relationship Id="rId3" Type="http://schemas.openxmlformats.org/officeDocument/2006/relationships/hyperlink" Target="https://www.youtube.com/watch?v=aPl867aHOZA" TargetMode="Externa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8.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69.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0.xml"/><Relationship Id="rId3" Type="http://schemas.openxmlformats.org/officeDocument/2006/relationships/hyperlink" Target="https://creativecommons.org/licenses/by-nc-sa/4.0/" TargetMode="External"/><Relationship Id="rId4" Type="http://schemas.openxmlformats.org/officeDocument/2006/relationships/image" Target="../media/image38.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 name="Shape 108"/>
        <p:cNvGrpSpPr/>
        <p:nvPr/>
      </p:nvGrpSpPr>
      <p:grpSpPr>
        <a:xfrm>
          <a:off x="0" y="0"/>
          <a:ext cx="0" cy="0"/>
          <a:chOff x="0" y="0"/>
          <a:chExt cx="0" cy="0"/>
        </a:xfrm>
      </p:grpSpPr>
      <p:sp>
        <p:nvSpPr>
          <p:cNvPr id="109" name="Google Shape;109;p26"/>
          <p:cNvSpPr/>
          <p:nvPr/>
        </p:nvSpPr>
        <p:spPr>
          <a:xfrm>
            <a:off x="276226" y="1970485"/>
            <a:ext cx="9001125" cy="2923877"/>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2800"/>
              <a:buFont typeface="Arial"/>
              <a:buNone/>
            </a:pPr>
            <a:r>
              <a:t/>
            </a:r>
            <a:endParaRPr b="0" i="0" sz="2800" u="none" cap="none" strike="noStrike">
              <a:solidFill>
                <a:srgbClr val="929B3F"/>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800"/>
              <a:buFont typeface="Arial"/>
              <a:buNone/>
            </a:pPr>
            <a:r>
              <a:t/>
            </a:r>
            <a:endParaRPr b="0" i="0" sz="2800" u="none" cap="none" strike="noStrike">
              <a:solidFill>
                <a:srgbClr val="929B3F"/>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None/>
            </a:pPr>
            <a:r>
              <a:t/>
            </a:r>
            <a:endParaRPr b="0" i="0" sz="2000" u="none" cap="none" strike="noStrike">
              <a:solidFill>
                <a:srgbClr val="929B3F"/>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None/>
            </a:pPr>
            <a:r>
              <a:t/>
            </a:r>
            <a:endParaRPr b="0" i="0" sz="2000" u="none" cap="none" strike="noStrike">
              <a:solidFill>
                <a:srgbClr val="929B3F"/>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800"/>
              <a:buFont typeface="Arial"/>
              <a:buNone/>
            </a:pPr>
            <a:r>
              <a:t/>
            </a:r>
            <a:endParaRPr b="0" i="0" sz="2800" u="none" cap="none" strike="noStrike">
              <a:solidFill>
                <a:srgbClr val="929B3F"/>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800"/>
              <a:buFont typeface="Arial"/>
              <a:buNone/>
            </a:pPr>
            <a:r>
              <a:t/>
            </a:r>
            <a:endParaRPr b="0" i="0" sz="2800" u="none" cap="none" strike="noStrike">
              <a:solidFill>
                <a:srgbClr val="929B3F"/>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3200"/>
              <a:buFont typeface="Arial"/>
              <a:buNone/>
            </a:pPr>
            <a:r>
              <a:t/>
            </a:r>
            <a:endParaRPr b="1" i="0" sz="3200" u="none" cap="none" strike="noStrike">
              <a:solidFill>
                <a:srgbClr val="929B3F"/>
              </a:solidFill>
              <a:latin typeface="Arial"/>
              <a:ea typeface="Arial"/>
              <a:cs typeface="Arial"/>
              <a:sym typeface="Arial"/>
            </a:endParaRPr>
          </a:p>
        </p:txBody>
      </p:sp>
      <p:sp>
        <p:nvSpPr>
          <p:cNvPr id="110" name="Google Shape;110;p26"/>
          <p:cNvSpPr txBox="1"/>
          <p:nvPr>
            <p:ph type="title"/>
          </p:nvPr>
        </p:nvSpPr>
        <p:spPr>
          <a:xfrm>
            <a:off x="323528" y="2715766"/>
            <a:ext cx="8229600" cy="85725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595959"/>
              </a:buClr>
              <a:buSzPts val="3200"/>
              <a:buFont typeface="Arial"/>
              <a:buNone/>
            </a:pPr>
            <a:r>
              <a:rPr lang="en-GB"/>
              <a:t>Meta skills: Team working</a:t>
            </a:r>
            <a:endParaRPr/>
          </a:p>
        </p:txBody>
      </p:sp>
      <p:sp>
        <p:nvSpPr>
          <p:cNvPr id="111" name="Google Shape;111;p26"/>
          <p:cNvSpPr txBox="1"/>
          <p:nvPr/>
        </p:nvSpPr>
        <p:spPr>
          <a:xfrm>
            <a:off x="323528" y="3335362"/>
            <a:ext cx="8229600" cy="857400"/>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595959"/>
              </a:buClr>
              <a:buSzPts val="1800"/>
              <a:buFont typeface="Arial"/>
              <a:buNone/>
            </a:pPr>
            <a:r>
              <a:rPr b="0" i="0" lang="en-GB" sz="1800" u="none" cap="none" strike="noStrike">
                <a:solidFill>
                  <a:srgbClr val="595959"/>
                </a:solidFill>
                <a:latin typeface="Arial"/>
                <a:ea typeface="Arial"/>
                <a:cs typeface="Arial"/>
                <a:sym typeface="Arial"/>
              </a:rPr>
              <a:t>Slides by Dave Jarrold and Dr Mila Duncheva, Edinburgh Napier University</a:t>
            </a:r>
            <a:endParaRPr b="0" i="0" sz="1800" u="none" cap="none" strike="noStrike">
              <a:solidFill>
                <a:srgbClr val="595959"/>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 name="Shape 115"/>
        <p:cNvGrpSpPr/>
        <p:nvPr/>
      </p:nvGrpSpPr>
      <p:grpSpPr>
        <a:xfrm>
          <a:off x="0" y="0"/>
          <a:ext cx="0" cy="0"/>
          <a:chOff x="0" y="0"/>
          <a:chExt cx="0" cy="0"/>
        </a:xfrm>
      </p:grpSpPr>
      <p:sp>
        <p:nvSpPr>
          <p:cNvPr id="116" name="Google Shape;116;p27"/>
          <p:cNvSpPr txBox="1"/>
          <p:nvPr>
            <p:ph type="title"/>
          </p:nvPr>
        </p:nvSpPr>
        <p:spPr>
          <a:xfrm>
            <a:off x="607403" y="1491634"/>
            <a:ext cx="4464600" cy="2160300"/>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chemeClr val="lt1"/>
              </a:buClr>
              <a:buSzPts val="4400"/>
              <a:buFont typeface="Arial"/>
              <a:buNone/>
            </a:pPr>
            <a:r>
              <a:rPr lang="en-GB"/>
              <a:t>Learning outcomes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28"/>
          <p:cNvSpPr txBox="1"/>
          <p:nvPr>
            <p:ph type="title"/>
          </p:nvPr>
        </p:nvSpPr>
        <p:spPr>
          <a:xfrm>
            <a:off x="740050" y="468584"/>
            <a:ext cx="6717300" cy="720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Learning outcome 1</a:t>
            </a:r>
            <a:endParaRPr>
              <a:solidFill>
                <a:srgbClr val="00BFF4"/>
              </a:solidFill>
            </a:endParaRPr>
          </a:p>
        </p:txBody>
      </p:sp>
      <p:sp>
        <p:nvSpPr>
          <p:cNvPr id="122" name="Google Shape;122;p28"/>
          <p:cNvSpPr txBox="1"/>
          <p:nvPr>
            <p:ph idx="1" type="body"/>
          </p:nvPr>
        </p:nvSpPr>
        <p:spPr>
          <a:xfrm>
            <a:off x="745157" y="1487747"/>
            <a:ext cx="6707100" cy="3096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2800"/>
              <a:buNone/>
            </a:pPr>
            <a:r>
              <a:rPr lang="en-GB" sz="2400"/>
              <a:t>Understanding of the importance of </a:t>
            </a:r>
            <a:r>
              <a:rPr lang="en-GB" sz="2400">
                <a:solidFill>
                  <a:srgbClr val="13B6ED"/>
                </a:solidFill>
              </a:rPr>
              <a:t>working collaboratively </a:t>
            </a:r>
            <a:r>
              <a:rPr lang="en-GB" sz="2400"/>
              <a:t>and sharing of information via various means with other operatives and teams, and situational awareness for successful delivery, and to </a:t>
            </a:r>
            <a:r>
              <a:rPr lang="en-GB" sz="2400">
                <a:solidFill>
                  <a:srgbClr val="13B6ED"/>
                </a:solidFill>
              </a:rPr>
              <a:t>collectively solve problems, provide feedback,</a:t>
            </a:r>
            <a:r>
              <a:rPr lang="en-GB" sz="2400"/>
              <a:t> implement changes, avoid slippage and improve processes. </a:t>
            </a:r>
            <a:endParaRPr sz="24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6" name="Shape 126"/>
        <p:cNvGrpSpPr/>
        <p:nvPr/>
      </p:nvGrpSpPr>
      <p:grpSpPr>
        <a:xfrm>
          <a:off x="0" y="0"/>
          <a:ext cx="0" cy="0"/>
          <a:chOff x="0" y="0"/>
          <a:chExt cx="0" cy="0"/>
        </a:xfrm>
      </p:grpSpPr>
      <p:sp>
        <p:nvSpPr>
          <p:cNvPr id="127" name="Google Shape;127;p29"/>
          <p:cNvSpPr txBox="1"/>
          <p:nvPr>
            <p:ph type="title"/>
          </p:nvPr>
        </p:nvSpPr>
        <p:spPr>
          <a:xfrm>
            <a:off x="734975" y="479909"/>
            <a:ext cx="6717300" cy="720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Learning outcome 2</a:t>
            </a:r>
            <a:endParaRPr>
              <a:solidFill>
                <a:srgbClr val="00BFF4"/>
              </a:solidFill>
            </a:endParaRPr>
          </a:p>
        </p:txBody>
      </p:sp>
      <p:sp>
        <p:nvSpPr>
          <p:cNvPr id="128" name="Google Shape;128;p29"/>
          <p:cNvSpPr txBox="1"/>
          <p:nvPr>
            <p:ph idx="1" type="body"/>
          </p:nvPr>
        </p:nvSpPr>
        <p:spPr>
          <a:xfrm>
            <a:off x="740069" y="1669422"/>
            <a:ext cx="6707100" cy="3096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2800"/>
              <a:buNone/>
            </a:pPr>
            <a:r>
              <a:rPr lang="en-GB" sz="2400"/>
              <a:t>Understand why it is important </a:t>
            </a:r>
            <a:r>
              <a:rPr lang="en-GB" sz="2400">
                <a:solidFill>
                  <a:srgbClr val="13B6ED"/>
                </a:solidFill>
              </a:rPr>
              <a:t>to avoid working in silos</a:t>
            </a:r>
            <a:r>
              <a:rPr lang="en-GB" sz="2400"/>
              <a:t> and that risk in interfaces is greater for offsite solutions.</a:t>
            </a:r>
            <a:endParaRPr sz="24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30"/>
          <p:cNvSpPr txBox="1"/>
          <p:nvPr>
            <p:ph type="title"/>
          </p:nvPr>
        </p:nvSpPr>
        <p:spPr>
          <a:xfrm>
            <a:off x="740050" y="491284"/>
            <a:ext cx="6717300" cy="720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Learning outcome 3</a:t>
            </a:r>
            <a:endParaRPr>
              <a:solidFill>
                <a:srgbClr val="00BFF4"/>
              </a:solidFill>
            </a:endParaRPr>
          </a:p>
        </p:txBody>
      </p:sp>
      <p:sp>
        <p:nvSpPr>
          <p:cNvPr id="135" name="Google Shape;135;p30"/>
          <p:cNvSpPr txBox="1"/>
          <p:nvPr>
            <p:ph idx="1" type="body"/>
          </p:nvPr>
        </p:nvSpPr>
        <p:spPr>
          <a:xfrm>
            <a:off x="745157" y="1499097"/>
            <a:ext cx="6707100" cy="3096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2800"/>
              <a:buNone/>
            </a:pPr>
            <a:r>
              <a:rPr lang="en-GB" sz="2400"/>
              <a:t>Understand the function and </a:t>
            </a:r>
            <a:r>
              <a:rPr lang="en-GB" sz="2400">
                <a:solidFill>
                  <a:srgbClr val="13B6ED"/>
                </a:solidFill>
              </a:rPr>
              <a:t>interface of other roles</a:t>
            </a:r>
            <a:r>
              <a:rPr lang="en-GB" sz="2400"/>
              <a:t> externally, in the office, factory and on site, how these roles interact with one-another and the context of their own role, and the importance of collaboration for successful and streamlined delivery.</a:t>
            </a:r>
            <a:endParaRPr sz="24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31"/>
          <p:cNvSpPr txBox="1"/>
          <p:nvPr>
            <p:ph type="title"/>
          </p:nvPr>
        </p:nvSpPr>
        <p:spPr>
          <a:xfrm>
            <a:off x="740050" y="548059"/>
            <a:ext cx="6717300" cy="720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Learning outcome 4</a:t>
            </a:r>
            <a:endParaRPr>
              <a:solidFill>
                <a:srgbClr val="00BFF4"/>
              </a:solidFill>
            </a:endParaRPr>
          </a:p>
        </p:txBody>
      </p:sp>
      <p:sp>
        <p:nvSpPr>
          <p:cNvPr id="141" name="Google Shape;141;p31"/>
          <p:cNvSpPr txBox="1"/>
          <p:nvPr>
            <p:ph idx="1" type="body"/>
          </p:nvPr>
        </p:nvSpPr>
        <p:spPr>
          <a:xfrm>
            <a:off x="745157" y="1578597"/>
            <a:ext cx="6707100" cy="3096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2800"/>
              <a:buNone/>
            </a:pPr>
            <a:r>
              <a:rPr lang="en-GB" sz="2400"/>
              <a:t>Be able to demonstrate the ability to work safely and effectively as </a:t>
            </a:r>
            <a:r>
              <a:rPr lang="en-GB" sz="2400">
                <a:solidFill>
                  <a:srgbClr val="13B6ED"/>
                </a:solidFill>
              </a:rPr>
              <a:t>a trusted and respected member of a team </a:t>
            </a:r>
            <a:r>
              <a:rPr lang="en-GB" sz="2400"/>
              <a:t>with confidence in knowledge, experience and training of ones-self and co-workers.</a:t>
            </a:r>
            <a:endParaRPr sz="24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32"/>
          <p:cNvSpPr txBox="1"/>
          <p:nvPr>
            <p:ph type="title"/>
          </p:nvPr>
        </p:nvSpPr>
        <p:spPr>
          <a:xfrm>
            <a:off x="740050" y="502634"/>
            <a:ext cx="6717300" cy="720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Learning outcome 5</a:t>
            </a:r>
            <a:endParaRPr>
              <a:solidFill>
                <a:srgbClr val="00BFF4"/>
              </a:solidFill>
            </a:endParaRPr>
          </a:p>
        </p:txBody>
      </p:sp>
      <p:sp>
        <p:nvSpPr>
          <p:cNvPr id="147" name="Google Shape;147;p32"/>
          <p:cNvSpPr txBox="1"/>
          <p:nvPr>
            <p:ph idx="1" type="body"/>
          </p:nvPr>
        </p:nvSpPr>
        <p:spPr>
          <a:xfrm>
            <a:off x="745157" y="1760247"/>
            <a:ext cx="6707100" cy="3096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2800"/>
              <a:buNone/>
            </a:pPr>
            <a:r>
              <a:rPr lang="en-GB" sz="2400"/>
              <a:t>Be able to demonstrate </a:t>
            </a:r>
            <a:r>
              <a:rPr lang="en-GB" sz="2400">
                <a:solidFill>
                  <a:srgbClr val="13B6ED"/>
                </a:solidFill>
              </a:rPr>
              <a:t>leadership skills </a:t>
            </a:r>
            <a:r>
              <a:rPr lang="en-GB" sz="2400"/>
              <a:t>and the ability to </a:t>
            </a:r>
            <a:r>
              <a:rPr lang="en-GB" sz="2400">
                <a:solidFill>
                  <a:srgbClr val="13B6ED"/>
                </a:solidFill>
              </a:rPr>
              <a:t>make decisions</a:t>
            </a:r>
            <a:r>
              <a:rPr lang="en-GB" sz="2400"/>
              <a:t>, particularly at an early stage in the project life cycle.</a:t>
            </a:r>
            <a:endParaRPr sz="24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33"/>
          <p:cNvSpPr txBox="1"/>
          <p:nvPr>
            <p:ph type="title"/>
          </p:nvPr>
        </p:nvSpPr>
        <p:spPr>
          <a:xfrm>
            <a:off x="323528" y="1131590"/>
            <a:ext cx="4464496" cy="2736304"/>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chemeClr val="lt1"/>
              </a:buClr>
              <a:buSzPts val="4400"/>
              <a:buFont typeface="Arial"/>
              <a:buNone/>
            </a:pPr>
            <a:r>
              <a:rPr lang="en-GB"/>
              <a:t>Working collectively as a trusted team member and without silos</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 name="Shape 158"/>
        <p:cNvGrpSpPr/>
        <p:nvPr/>
      </p:nvGrpSpPr>
      <p:grpSpPr>
        <a:xfrm>
          <a:off x="0" y="0"/>
          <a:ext cx="0" cy="0"/>
          <a:chOff x="0" y="0"/>
          <a:chExt cx="0" cy="0"/>
        </a:xfrm>
      </p:grpSpPr>
      <p:sp>
        <p:nvSpPr>
          <p:cNvPr id="159" name="Google Shape;159;p34"/>
          <p:cNvSpPr txBox="1"/>
          <p:nvPr>
            <p:ph type="title"/>
          </p:nvPr>
        </p:nvSpPr>
        <p:spPr>
          <a:xfrm>
            <a:off x="760750" y="562834"/>
            <a:ext cx="7212900" cy="685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4950"/>
              <a:buFont typeface="Arial"/>
              <a:buNone/>
            </a:pPr>
            <a:r>
              <a:rPr b="1" lang="en-GB" sz="3600">
                <a:solidFill>
                  <a:srgbClr val="00BFF4"/>
                </a:solidFill>
                <a:latin typeface="Arial"/>
                <a:ea typeface="Arial"/>
                <a:cs typeface="Arial"/>
                <a:sym typeface="Arial"/>
              </a:rPr>
              <a:t>Operating Styles</a:t>
            </a:r>
            <a:endParaRPr b="1" sz="3600">
              <a:solidFill>
                <a:srgbClr val="00BFF4"/>
              </a:solidFill>
            </a:endParaRPr>
          </a:p>
        </p:txBody>
      </p:sp>
      <p:sp>
        <p:nvSpPr>
          <p:cNvPr id="160" name="Google Shape;160;p34"/>
          <p:cNvSpPr txBox="1"/>
          <p:nvPr>
            <p:ph idx="1" type="body"/>
          </p:nvPr>
        </p:nvSpPr>
        <p:spPr>
          <a:xfrm>
            <a:off x="900127" y="1460740"/>
            <a:ext cx="3899400" cy="3105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660"/>
              </a:spcBef>
              <a:spcAft>
                <a:spcPts val="0"/>
              </a:spcAft>
              <a:buClr>
                <a:schemeClr val="dk1"/>
              </a:buClr>
              <a:buSzPts val="3300"/>
              <a:buNone/>
            </a:pPr>
            <a:r>
              <a:rPr b="1" lang="en-GB" sz="3300">
                <a:latin typeface="Arial"/>
                <a:ea typeface="Arial"/>
                <a:cs typeface="Arial"/>
                <a:sym typeface="Arial"/>
              </a:rPr>
              <a:t>How you do </a:t>
            </a:r>
            <a:endParaRPr/>
          </a:p>
          <a:p>
            <a:pPr indent="0" lvl="0" marL="0" rtl="0" algn="l">
              <a:lnSpc>
                <a:spcPct val="100000"/>
              </a:lnSpc>
              <a:spcBef>
                <a:spcPts val="660"/>
              </a:spcBef>
              <a:spcAft>
                <a:spcPts val="0"/>
              </a:spcAft>
              <a:buClr>
                <a:schemeClr val="dk1"/>
              </a:buClr>
              <a:buSzPts val="3300"/>
              <a:buNone/>
            </a:pPr>
            <a:r>
              <a:rPr b="1" lang="en-GB" sz="3300">
                <a:latin typeface="Arial"/>
                <a:ea typeface="Arial"/>
                <a:cs typeface="Arial"/>
                <a:sym typeface="Arial"/>
              </a:rPr>
              <a:t>what you do,</a:t>
            </a:r>
            <a:endParaRPr/>
          </a:p>
          <a:p>
            <a:pPr indent="0" lvl="0" marL="0" rtl="0" algn="l">
              <a:lnSpc>
                <a:spcPct val="100000"/>
              </a:lnSpc>
              <a:spcBef>
                <a:spcPts val="270"/>
              </a:spcBef>
              <a:spcAft>
                <a:spcPts val="0"/>
              </a:spcAft>
              <a:buClr>
                <a:schemeClr val="dk1"/>
              </a:buClr>
              <a:buSzPts val="1350"/>
              <a:buNone/>
            </a:pPr>
            <a:r>
              <a:t/>
            </a:r>
            <a:endParaRPr b="1" sz="1350">
              <a:latin typeface="Arial"/>
              <a:ea typeface="Arial"/>
              <a:cs typeface="Arial"/>
              <a:sym typeface="Arial"/>
            </a:endParaRPr>
          </a:p>
          <a:p>
            <a:pPr indent="0" lvl="0" marL="0" rtl="0" algn="l">
              <a:lnSpc>
                <a:spcPct val="100000"/>
              </a:lnSpc>
              <a:spcBef>
                <a:spcPts val="660"/>
              </a:spcBef>
              <a:spcAft>
                <a:spcPts val="0"/>
              </a:spcAft>
              <a:buClr>
                <a:schemeClr val="dk1"/>
              </a:buClr>
              <a:buSzPts val="3300"/>
              <a:buNone/>
            </a:pPr>
            <a:r>
              <a:rPr b="1" lang="en-GB" sz="3300">
                <a:latin typeface="Arial"/>
                <a:ea typeface="Arial"/>
                <a:cs typeface="Arial"/>
                <a:sym typeface="Arial"/>
              </a:rPr>
              <a:t>And why knowing that is useful…</a:t>
            </a:r>
            <a:endParaRPr/>
          </a:p>
        </p:txBody>
      </p:sp>
      <p:pic>
        <p:nvPicPr>
          <p:cNvPr id="161" name="Google Shape;161;p34"/>
          <p:cNvPicPr preferRelativeResize="0"/>
          <p:nvPr/>
        </p:nvPicPr>
        <p:blipFill rotWithShape="1">
          <a:blip r:embed="rId3">
            <a:alphaModFix/>
          </a:blip>
          <a:srcRect b="0" l="0" r="0" t="0"/>
          <a:stretch/>
        </p:blipFill>
        <p:spPr>
          <a:xfrm>
            <a:off x="4462198" y="1188549"/>
            <a:ext cx="4326000" cy="32433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6" name="Shape 166"/>
        <p:cNvGrpSpPr/>
        <p:nvPr/>
      </p:nvGrpSpPr>
      <p:grpSpPr>
        <a:xfrm>
          <a:off x="0" y="0"/>
          <a:ext cx="0" cy="0"/>
          <a:chOff x="0" y="0"/>
          <a:chExt cx="0" cy="0"/>
        </a:xfrm>
      </p:grpSpPr>
      <p:sp>
        <p:nvSpPr>
          <p:cNvPr id="167" name="Google Shape;167;p35"/>
          <p:cNvSpPr txBox="1"/>
          <p:nvPr>
            <p:ph type="title"/>
          </p:nvPr>
        </p:nvSpPr>
        <p:spPr>
          <a:xfrm>
            <a:off x="823428" y="544468"/>
            <a:ext cx="7212900" cy="685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4950"/>
              <a:buFont typeface="Arial"/>
              <a:buNone/>
            </a:pPr>
            <a:r>
              <a:rPr b="1" lang="en-GB" sz="3600">
                <a:solidFill>
                  <a:srgbClr val="00BFF4"/>
                </a:solidFill>
                <a:latin typeface="Arial"/>
                <a:ea typeface="Arial"/>
                <a:cs typeface="Arial"/>
                <a:sym typeface="Arial"/>
              </a:rPr>
              <a:t>Challenges</a:t>
            </a:r>
            <a:endParaRPr b="1" sz="3600">
              <a:solidFill>
                <a:srgbClr val="00BFF4"/>
              </a:solidFill>
              <a:latin typeface="Arial"/>
              <a:ea typeface="Arial"/>
              <a:cs typeface="Arial"/>
              <a:sym typeface="Arial"/>
            </a:endParaRPr>
          </a:p>
        </p:txBody>
      </p:sp>
      <p:sp>
        <p:nvSpPr>
          <p:cNvPr id="168" name="Google Shape;168;p35"/>
          <p:cNvSpPr txBox="1"/>
          <p:nvPr>
            <p:ph idx="1" type="body"/>
          </p:nvPr>
        </p:nvSpPr>
        <p:spPr>
          <a:xfrm>
            <a:off x="900119" y="1501382"/>
            <a:ext cx="7212900" cy="3105900"/>
          </a:xfrm>
          <a:prstGeom prst="rect">
            <a:avLst/>
          </a:prstGeom>
          <a:noFill/>
          <a:ln>
            <a:noFill/>
          </a:ln>
        </p:spPr>
        <p:txBody>
          <a:bodyPr anchorCtr="0" anchor="t" bIns="45700" lIns="91425" spcFirstLastPara="1" rIns="91425" wrap="square" tIns="45700">
            <a:noAutofit/>
          </a:bodyPr>
          <a:lstStyle/>
          <a:p>
            <a:pPr indent="-304800" lvl="0" marL="342900" rtl="0" algn="l">
              <a:lnSpc>
                <a:spcPct val="90000"/>
              </a:lnSpc>
              <a:spcBef>
                <a:spcPts val="0"/>
              </a:spcBef>
              <a:spcAft>
                <a:spcPts val="0"/>
              </a:spcAft>
              <a:buClr>
                <a:schemeClr val="dk1"/>
              </a:buClr>
              <a:buSzPts val="2400"/>
              <a:buChar char="•"/>
            </a:pPr>
            <a:r>
              <a:rPr lang="en-GB" sz="2400">
                <a:latin typeface="Arial"/>
                <a:ea typeface="Arial"/>
                <a:cs typeface="Arial"/>
                <a:sym typeface="Arial"/>
              </a:rPr>
              <a:t>What are the challenges you face </a:t>
            </a:r>
            <a:endParaRPr sz="2400">
              <a:latin typeface="Arial"/>
              <a:ea typeface="Arial"/>
              <a:cs typeface="Arial"/>
              <a:sym typeface="Arial"/>
            </a:endParaRPr>
          </a:p>
          <a:p>
            <a:pPr indent="0" lvl="0" marL="0" rtl="0" algn="l">
              <a:lnSpc>
                <a:spcPct val="90000"/>
              </a:lnSpc>
              <a:spcBef>
                <a:spcPts val="600"/>
              </a:spcBef>
              <a:spcAft>
                <a:spcPts val="0"/>
              </a:spcAft>
              <a:buClr>
                <a:schemeClr val="dk1"/>
              </a:buClr>
              <a:buSzPts val="3000"/>
              <a:buNone/>
            </a:pPr>
            <a:r>
              <a:rPr lang="en-GB" sz="2400">
                <a:latin typeface="Arial"/>
                <a:ea typeface="Arial"/>
                <a:cs typeface="Arial"/>
                <a:sym typeface="Arial"/>
              </a:rPr>
              <a:t>    in your work </a:t>
            </a:r>
            <a:r>
              <a:rPr lang="en-GB" sz="2400">
                <a:solidFill>
                  <a:srgbClr val="000000"/>
                </a:solidFill>
                <a:latin typeface="Arial"/>
                <a:ea typeface="Arial"/>
                <a:cs typeface="Arial"/>
                <a:sym typeface="Arial"/>
              </a:rPr>
              <a:t>at school / college/ university /             </a:t>
            </a:r>
            <a:endParaRPr sz="2400">
              <a:solidFill>
                <a:srgbClr val="000000"/>
              </a:solidFill>
              <a:latin typeface="Arial"/>
              <a:ea typeface="Arial"/>
              <a:cs typeface="Arial"/>
              <a:sym typeface="Arial"/>
            </a:endParaRPr>
          </a:p>
          <a:p>
            <a:pPr indent="0" lvl="0" marL="0" rtl="0" algn="l">
              <a:lnSpc>
                <a:spcPct val="90000"/>
              </a:lnSpc>
              <a:spcBef>
                <a:spcPts val="600"/>
              </a:spcBef>
              <a:spcAft>
                <a:spcPts val="0"/>
              </a:spcAft>
              <a:buClr>
                <a:schemeClr val="dk1"/>
              </a:buClr>
              <a:buSzPts val="3000"/>
              <a:buNone/>
            </a:pPr>
            <a:r>
              <a:rPr lang="en-GB" sz="2400">
                <a:solidFill>
                  <a:srgbClr val="000000"/>
                </a:solidFill>
                <a:latin typeface="Arial"/>
                <a:ea typeface="Arial"/>
                <a:cs typeface="Arial"/>
                <a:sym typeface="Arial"/>
              </a:rPr>
              <a:t>    company?</a:t>
            </a:r>
            <a:endParaRPr sz="2400">
              <a:solidFill>
                <a:srgbClr val="000000"/>
              </a:solidFill>
              <a:latin typeface="Arial"/>
              <a:ea typeface="Arial"/>
              <a:cs typeface="Arial"/>
              <a:sym typeface="Arial"/>
            </a:endParaRPr>
          </a:p>
          <a:p>
            <a:pPr indent="-152400" lvl="0" marL="342900" rtl="0" algn="l">
              <a:lnSpc>
                <a:spcPct val="90000"/>
              </a:lnSpc>
              <a:spcBef>
                <a:spcPts val="600"/>
              </a:spcBef>
              <a:spcAft>
                <a:spcPts val="0"/>
              </a:spcAft>
              <a:buClr>
                <a:schemeClr val="dk1"/>
              </a:buClr>
              <a:buSzPts val="3000"/>
              <a:buNone/>
            </a:pPr>
            <a:r>
              <a:t/>
            </a:r>
            <a:endParaRPr sz="2400">
              <a:latin typeface="Arial"/>
              <a:ea typeface="Arial"/>
              <a:cs typeface="Arial"/>
              <a:sym typeface="Arial"/>
            </a:endParaRPr>
          </a:p>
          <a:p>
            <a:pPr indent="-304800" lvl="0" marL="342900" rtl="0" algn="l">
              <a:lnSpc>
                <a:spcPct val="90000"/>
              </a:lnSpc>
              <a:spcBef>
                <a:spcPts val="600"/>
              </a:spcBef>
              <a:spcAft>
                <a:spcPts val="0"/>
              </a:spcAft>
              <a:buClr>
                <a:schemeClr val="dk1"/>
              </a:buClr>
              <a:buSzPts val="2400"/>
              <a:buChar char="•"/>
            </a:pPr>
            <a:r>
              <a:rPr lang="en-GB" sz="2400">
                <a:latin typeface="Arial"/>
                <a:ea typeface="Arial"/>
                <a:cs typeface="Arial"/>
                <a:sym typeface="Arial"/>
              </a:rPr>
              <a:t>What will the challenges be </a:t>
            </a:r>
            <a:endParaRPr sz="2400">
              <a:latin typeface="Arial"/>
              <a:ea typeface="Arial"/>
              <a:cs typeface="Arial"/>
              <a:sym typeface="Arial"/>
            </a:endParaRPr>
          </a:p>
          <a:p>
            <a:pPr indent="0" lvl="0" marL="0" rtl="0" algn="l">
              <a:lnSpc>
                <a:spcPct val="90000"/>
              </a:lnSpc>
              <a:spcBef>
                <a:spcPts val="600"/>
              </a:spcBef>
              <a:spcAft>
                <a:spcPts val="0"/>
              </a:spcAft>
              <a:buClr>
                <a:schemeClr val="dk1"/>
              </a:buClr>
              <a:buSzPts val="3000"/>
              <a:buNone/>
            </a:pPr>
            <a:r>
              <a:rPr lang="en-GB" sz="2400">
                <a:latin typeface="Arial"/>
                <a:ea typeface="Arial"/>
                <a:cs typeface="Arial"/>
                <a:sym typeface="Arial"/>
              </a:rPr>
              <a:t>    in the future in this context?</a:t>
            </a:r>
            <a:endParaRPr sz="2400">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3" name="Shape 173"/>
        <p:cNvGrpSpPr/>
        <p:nvPr/>
      </p:nvGrpSpPr>
      <p:grpSpPr>
        <a:xfrm>
          <a:off x="0" y="0"/>
          <a:ext cx="0" cy="0"/>
          <a:chOff x="0" y="0"/>
          <a:chExt cx="0" cy="0"/>
        </a:xfrm>
      </p:grpSpPr>
      <p:pic>
        <p:nvPicPr>
          <p:cNvPr id="174" name="Google Shape;174;p36"/>
          <p:cNvPicPr preferRelativeResize="0"/>
          <p:nvPr/>
        </p:nvPicPr>
        <p:blipFill rotWithShape="1">
          <a:blip r:embed="rId3">
            <a:alphaModFix/>
          </a:blip>
          <a:srcRect b="0" l="0" r="0" t="0"/>
          <a:stretch/>
        </p:blipFill>
        <p:spPr>
          <a:xfrm>
            <a:off x="1215011" y="645238"/>
            <a:ext cx="6243209" cy="4680545"/>
          </a:xfrm>
          <a:prstGeom prst="rect">
            <a:avLst/>
          </a:prstGeom>
          <a:noFill/>
          <a:ln>
            <a:noFill/>
          </a:ln>
        </p:spPr>
      </p:pic>
      <p:sp>
        <p:nvSpPr>
          <p:cNvPr id="175" name="Google Shape;175;p36"/>
          <p:cNvSpPr/>
          <p:nvPr/>
        </p:nvSpPr>
        <p:spPr>
          <a:xfrm>
            <a:off x="2698659" y="1395563"/>
            <a:ext cx="1518186" cy="1844737"/>
          </a:xfrm>
          <a:prstGeom prst="rect">
            <a:avLst/>
          </a:prstGeom>
          <a:noFill/>
          <a:ln>
            <a:noFill/>
          </a:ln>
        </p:spPr>
        <p:txBody>
          <a:bodyPr anchorCtr="0" anchor="t" bIns="33325" lIns="67850" spcFirstLastPara="1" rIns="67850" wrap="square" tIns="33325">
            <a:noAutofit/>
          </a:bodyPr>
          <a:lstStyle/>
          <a:p>
            <a:pPr indent="0" lvl="0" marL="0" marR="0" rtl="0" algn="r">
              <a:lnSpc>
                <a:spcPct val="100000"/>
              </a:lnSpc>
              <a:spcBef>
                <a:spcPts val="0"/>
              </a:spcBef>
              <a:spcAft>
                <a:spcPts val="0"/>
              </a:spcAft>
              <a:buClr>
                <a:srgbClr val="000000"/>
              </a:buClr>
              <a:buSzPts val="10350"/>
              <a:buFont typeface="Arial"/>
              <a:buNone/>
            </a:pPr>
            <a:r>
              <a:rPr b="1" i="0" lang="en-GB" sz="10350" u="none" cap="none" strike="noStrike">
                <a:solidFill>
                  <a:srgbClr val="FFFFFF"/>
                </a:solidFill>
                <a:latin typeface="Arial"/>
                <a:ea typeface="Arial"/>
                <a:cs typeface="Arial"/>
                <a:sym typeface="Arial"/>
              </a:rPr>
              <a:t>D</a:t>
            </a:r>
            <a:endParaRPr b="0" i="0" sz="1035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200"/>
              <a:buFont typeface="Arial"/>
              <a:buNone/>
            </a:pPr>
            <a:r>
              <a:t/>
            </a:r>
            <a:endParaRPr b="0" i="0" sz="1200" u="none" cap="none" strike="noStrike">
              <a:solidFill>
                <a:schemeClr val="dk1"/>
              </a:solidFill>
              <a:latin typeface="Arial"/>
              <a:ea typeface="Arial"/>
              <a:cs typeface="Arial"/>
              <a:sym typeface="Arial"/>
            </a:endParaRPr>
          </a:p>
        </p:txBody>
      </p:sp>
      <p:sp>
        <p:nvSpPr>
          <p:cNvPr id="176" name="Google Shape;176;p36"/>
          <p:cNvSpPr/>
          <p:nvPr/>
        </p:nvSpPr>
        <p:spPr>
          <a:xfrm>
            <a:off x="4686515" y="1395563"/>
            <a:ext cx="784652" cy="1660071"/>
          </a:xfrm>
          <a:prstGeom prst="rect">
            <a:avLst/>
          </a:prstGeom>
          <a:noFill/>
          <a:ln>
            <a:noFill/>
          </a:ln>
        </p:spPr>
        <p:txBody>
          <a:bodyPr anchorCtr="0" anchor="t" bIns="33325" lIns="67850" spcFirstLastPara="1" rIns="67850" wrap="square" tIns="33325">
            <a:noAutofit/>
          </a:bodyPr>
          <a:lstStyle/>
          <a:p>
            <a:pPr indent="0" lvl="0" marL="0" marR="0" rtl="0" algn="l">
              <a:lnSpc>
                <a:spcPct val="100000"/>
              </a:lnSpc>
              <a:spcBef>
                <a:spcPts val="0"/>
              </a:spcBef>
              <a:spcAft>
                <a:spcPts val="0"/>
              </a:spcAft>
              <a:buClr>
                <a:srgbClr val="000000"/>
              </a:buClr>
              <a:buSzPts val="10350"/>
              <a:buFont typeface="Arial"/>
              <a:buNone/>
            </a:pPr>
            <a:r>
              <a:rPr b="1" i="0" lang="en-GB" sz="10350" u="none" cap="none" strike="noStrike">
                <a:solidFill>
                  <a:srgbClr val="FFFFFF"/>
                </a:solidFill>
                <a:latin typeface="Arial"/>
                <a:ea typeface="Arial"/>
                <a:cs typeface="Arial"/>
                <a:sym typeface="Arial"/>
              </a:rPr>
              <a:t>i</a:t>
            </a:r>
            <a:endParaRPr b="1" i="0" sz="10350" u="none" cap="none" strike="noStrike">
              <a:solidFill>
                <a:srgbClr val="FFFFFF"/>
              </a:solidFill>
              <a:latin typeface="Arial"/>
              <a:ea typeface="Arial"/>
              <a:cs typeface="Arial"/>
              <a:sym typeface="Arial"/>
            </a:endParaRPr>
          </a:p>
        </p:txBody>
      </p:sp>
      <p:sp>
        <p:nvSpPr>
          <p:cNvPr id="177" name="Google Shape;177;p36"/>
          <p:cNvSpPr/>
          <p:nvPr/>
        </p:nvSpPr>
        <p:spPr>
          <a:xfrm>
            <a:off x="2565399" y="2876406"/>
            <a:ext cx="1651447" cy="1890903"/>
          </a:xfrm>
          <a:prstGeom prst="rect">
            <a:avLst/>
          </a:prstGeom>
          <a:noFill/>
          <a:ln>
            <a:noFill/>
          </a:ln>
        </p:spPr>
        <p:txBody>
          <a:bodyPr anchorCtr="0" anchor="t" bIns="33325" lIns="67850" spcFirstLastPara="1" rIns="67850" wrap="square" tIns="33325">
            <a:noAutofit/>
          </a:bodyPr>
          <a:lstStyle/>
          <a:p>
            <a:pPr indent="0" lvl="0" marL="0" marR="0" rtl="0" algn="r">
              <a:lnSpc>
                <a:spcPct val="100000"/>
              </a:lnSpc>
              <a:spcBef>
                <a:spcPts val="0"/>
              </a:spcBef>
              <a:spcAft>
                <a:spcPts val="0"/>
              </a:spcAft>
              <a:buClr>
                <a:srgbClr val="000000"/>
              </a:buClr>
              <a:buSzPts val="10350"/>
              <a:buFont typeface="Arial"/>
              <a:buNone/>
            </a:pPr>
            <a:r>
              <a:rPr b="1" i="0" lang="en-GB" sz="10350" u="none" cap="none" strike="noStrike">
                <a:solidFill>
                  <a:srgbClr val="FFFFFF"/>
                </a:solidFill>
                <a:latin typeface="Arial"/>
                <a:ea typeface="Arial"/>
                <a:cs typeface="Arial"/>
                <a:sym typeface="Arial"/>
              </a:rPr>
              <a:t>C</a:t>
            </a:r>
            <a:endParaRPr b="1" i="0" sz="12450" u="none" cap="none" strike="noStrike">
              <a:solidFill>
                <a:srgbClr val="FFFFFF"/>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500"/>
              <a:buFont typeface="Arial"/>
              <a:buNone/>
            </a:pPr>
            <a:r>
              <a:t/>
            </a:r>
            <a:endParaRPr b="0" i="0" sz="1500" u="none" cap="none" strike="noStrike">
              <a:solidFill>
                <a:srgbClr val="FFFFFF"/>
              </a:solidFill>
              <a:latin typeface="Arial"/>
              <a:ea typeface="Arial"/>
              <a:cs typeface="Arial"/>
              <a:sym typeface="Arial"/>
            </a:endParaRPr>
          </a:p>
        </p:txBody>
      </p:sp>
      <p:sp>
        <p:nvSpPr>
          <p:cNvPr id="178" name="Google Shape;178;p36"/>
          <p:cNvSpPr/>
          <p:nvPr/>
        </p:nvSpPr>
        <p:spPr>
          <a:xfrm>
            <a:off x="4503183" y="2864984"/>
            <a:ext cx="1816319" cy="2214069"/>
          </a:xfrm>
          <a:prstGeom prst="rect">
            <a:avLst/>
          </a:prstGeom>
          <a:noFill/>
          <a:ln>
            <a:noFill/>
          </a:ln>
        </p:spPr>
        <p:txBody>
          <a:bodyPr anchorCtr="0" anchor="t" bIns="33325" lIns="67850" spcFirstLastPara="1" rIns="67850" wrap="square" tIns="33325">
            <a:noAutofit/>
          </a:bodyPr>
          <a:lstStyle/>
          <a:p>
            <a:pPr indent="0" lvl="0" marL="0" marR="0" rtl="0" algn="l">
              <a:lnSpc>
                <a:spcPct val="100000"/>
              </a:lnSpc>
              <a:spcBef>
                <a:spcPts val="0"/>
              </a:spcBef>
              <a:spcAft>
                <a:spcPts val="0"/>
              </a:spcAft>
              <a:buClr>
                <a:srgbClr val="000000"/>
              </a:buClr>
              <a:buSzPts val="10350"/>
              <a:buFont typeface="Arial"/>
              <a:buNone/>
            </a:pPr>
            <a:r>
              <a:rPr b="1" i="0" lang="en-GB" sz="10350" u="none" cap="none" strike="noStrike">
                <a:solidFill>
                  <a:srgbClr val="FFFFFF"/>
                </a:solidFill>
                <a:latin typeface="Arial"/>
                <a:ea typeface="Arial"/>
                <a:cs typeface="Arial"/>
                <a:sym typeface="Arial"/>
              </a:rPr>
              <a:t>S</a:t>
            </a:r>
            <a:endParaRPr b="1" i="0" sz="10350" u="none" cap="none" strike="noStrike">
              <a:solidFill>
                <a:schemeClr val="dk1"/>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800"/>
              <a:buFont typeface="Arial"/>
              <a:buNone/>
            </a:pPr>
            <a:r>
              <a:t/>
            </a:r>
            <a:endParaRPr b="1" i="0" sz="1800" u="none" cap="none" strike="noStrike">
              <a:solidFill>
                <a:schemeClr val="dk1"/>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800"/>
              <a:buFont typeface="Arial"/>
              <a:buNone/>
            </a:pPr>
            <a:r>
              <a:t/>
            </a:r>
            <a:endParaRPr b="1" i="0" sz="1800" u="none" cap="none" strike="noStrike">
              <a:solidFill>
                <a:schemeClr val="dk1"/>
              </a:solidFill>
              <a:latin typeface="Arial"/>
              <a:ea typeface="Arial"/>
              <a:cs typeface="Arial"/>
              <a:sym typeface="Arial"/>
            </a:endParaRPr>
          </a:p>
        </p:txBody>
      </p:sp>
      <p:sp>
        <p:nvSpPr>
          <p:cNvPr id="179" name="Google Shape;179;p36"/>
          <p:cNvSpPr txBox="1"/>
          <p:nvPr/>
        </p:nvSpPr>
        <p:spPr>
          <a:xfrm>
            <a:off x="784454" y="440399"/>
            <a:ext cx="5346600" cy="12696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3600"/>
              <a:buFont typeface="Arial"/>
              <a:buNone/>
            </a:pPr>
            <a:r>
              <a:rPr b="1" i="0" lang="en-GB" sz="3600" u="none" cap="none" strike="noStrike">
                <a:solidFill>
                  <a:srgbClr val="00BFF4"/>
                </a:solidFill>
                <a:latin typeface="Arial"/>
                <a:ea typeface="Arial"/>
                <a:cs typeface="Arial"/>
                <a:sym typeface="Arial"/>
              </a:rPr>
              <a:t>What is DiSC?</a:t>
            </a:r>
            <a:endParaRPr b="0" i="0" sz="3600" u="none" cap="none" strike="noStrike">
              <a:solidFill>
                <a:srgbClr val="00BFF4"/>
              </a:solidFill>
              <a:latin typeface="Arial"/>
              <a:ea typeface="Arial"/>
              <a:cs typeface="Arial"/>
              <a:sym typeface="Arial"/>
            </a:endParaRPr>
          </a:p>
          <a:p>
            <a:pPr indent="0" lvl="0" marL="0" marR="0" rtl="0" algn="l">
              <a:lnSpc>
                <a:spcPct val="100000"/>
              </a:lnSpc>
              <a:spcBef>
                <a:spcPts val="900"/>
              </a:spcBef>
              <a:spcAft>
                <a:spcPts val="0"/>
              </a:spcAft>
              <a:buClr>
                <a:srgbClr val="000000"/>
              </a:buClr>
              <a:buSzPts val="1800"/>
              <a:buFont typeface="Arial"/>
              <a:buNone/>
            </a:pPr>
            <a:r>
              <a:t/>
            </a:r>
            <a:endParaRPr b="1" i="0" sz="1800" u="none" cap="none" strike="noStrike">
              <a:solidFill>
                <a:schemeClr val="dk1"/>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75"/>
                                        </p:tgtEl>
                                        <p:attrNameLst>
                                          <p:attrName>style.visibility</p:attrName>
                                        </p:attrNameLst>
                                      </p:cBhvr>
                                      <p:to>
                                        <p:strVal val="visible"/>
                                      </p:to>
                                    </p:set>
                                    <p:anim calcmode="lin" valueType="num">
                                      <p:cBhvr additive="base">
                                        <p:cTn dur="500"/>
                                        <p:tgtEl>
                                          <p:spTgt spid="175"/>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6"/>
                                        </p:tgtEl>
                                        <p:attrNameLst>
                                          <p:attrName>style.visibility</p:attrName>
                                        </p:attrNameLst>
                                      </p:cBhvr>
                                      <p:to>
                                        <p:strVal val="visible"/>
                                      </p:to>
                                    </p:set>
                                    <p:animEffect filter="fade" transition="in">
                                      <p:cBhvr>
                                        <p:cTn dur="500"/>
                                        <p:tgtEl>
                                          <p:spTgt spid="17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78"/>
                                        </p:tgtEl>
                                        <p:attrNameLst>
                                          <p:attrName>style.visibility</p:attrName>
                                        </p:attrNameLst>
                                      </p:cBhvr>
                                      <p:to>
                                        <p:strVal val="visible"/>
                                      </p:to>
                                    </p:set>
                                    <p:anim calcmode="lin" valueType="num">
                                      <p:cBhvr additive="base">
                                        <p:cTn dur="1000"/>
                                        <p:tgtEl>
                                          <p:spTgt spid="178"/>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77"/>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4" name="Shape 184"/>
        <p:cNvGrpSpPr/>
        <p:nvPr/>
      </p:nvGrpSpPr>
      <p:grpSpPr>
        <a:xfrm>
          <a:off x="0" y="0"/>
          <a:ext cx="0" cy="0"/>
          <a:chOff x="0" y="0"/>
          <a:chExt cx="0" cy="0"/>
        </a:xfrm>
      </p:grpSpPr>
      <p:sp>
        <p:nvSpPr>
          <p:cNvPr id="185" name="Google Shape;185;p37"/>
          <p:cNvSpPr txBox="1"/>
          <p:nvPr>
            <p:ph type="title"/>
          </p:nvPr>
        </p:nvSpPr>
        <p:spPr>
          <a:xfrm>
            <a:off x="796422" y="413117"/>
            <a:ext cx="6217500" cy="685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4950"/>
              <a:buFont typeface="Arial"/>
              <a:buNone/>
            </a:pPr>
            <a:r>
              <a:rPr b="1" lang="en-GB" sz="3600">
                <a:solidFill>
                  <a:srgbClr val="00BFF4"/>
                </a:solidFill>
                <a:latin typeface="Arial"/>
                <a:ea typeface="Arial"/>
                <a:cs typeface="Arial"/>
                <a:sym typeface="Arial"/>
              </a:rPr>
              <a:t>What is DiSC?</a:t>
            </a:r>
            <a:endParaRPr b="1" sz="3600">
              <a:solidFill>
                <a:srgbClr val="00BFF4"/>
              </a:solidFill>
            </a:endParaRPr>
          </a:p>
        </p:txBody>
      </p:sp>
      <p:sp>
        <p:nvSpPr>
          <p:cNvPr id="186" name="Google Shape;186;p37"/>
          <p:cNvSpPr txBox="1"/>
          <p:nvPr>
            <p:ph idx="1" type="body"/>
          </p:nvPr>
        </p:nvSpPr>
        <p:spPr>
          <a:xfrm>
            <a:off x="796433" y="1275606"/>
            <a:ext cx="7992900" cy="3384300"/>
          </a:xfrm>
          <a:prstGeom prst="rect">
            <a:avLst/>
          </a:prstGeom>
          <a:noFill/>
          <a:ln>
            <a:noFill/>
          </a:ln>
        </p:spPr>
        <p:txBody>
          <a:bodyPr anchorCtr="0" anchor="t" bIns="45700" lIns="91425" spcFirstLastPara="1" rIns="91425" wrap="square" tIns="45700">
            <a:noAutofit/>
          </a:bodyPr>
          <a:lstStyle/>
          <a:p>
            <a:pPr indent="-342900" lvl="0" marL="342900" rtl="0" algn="l">
              <a:lnSpc>
                <a:spcPct val="120000"/>
              </a:lnSpc>
              <a:spcBef>
                <a:spcPts val="0"/>
              </a:spcBef>
              <a:spcAft>
                <a:spcPts val="0"/>
              </a:spcAft>
              <a:buClr>
                <a:schemeClr val="dk1"/>
              </a:buClr>
              <a:buSzPts val="2000"/>
              <a:buChar char="•"/>
            </a:pPr>
            <a:r>
              <a:rPr lang="en-GB" sz="2000">
                <a:latin typeface="Arial"/>
                <a:ea typeface="Arial"/>
                <a:cs typeface="Arial"/>
                <a:sym typeface="Arial"/>
              </a:rPr>
              <a:t>Originates from work by Marston (1928) and Clarke (1940)</a:t>
            </a:r>
            <a:br>
              <a:rPr lang="en-GB" sz="2000">
                <a:latin typeface="Arial"/>
                <a:ea typeface="Arial"/>
                <a:cs typeface="Arial"/>
                <a:sym typeface="Arial"/>
              </a:rPr>
            </a:br>
            <a:endParaRPr sz="2000">
              <a:latin typeface="Arial"/>
              <a:ea typeface="Arial"/>
              <a:cs typeface="Arial"/>
              <a:sym typeface="Arial"/>
            </a:endParaRPr>
          </a:p>
          <a:p>
            <a:pPr indent="-342900" lvl="0" marL="342900" rtl="0" algn="l">
              <a:lnSpc>
                <a:spcPct val="120000"/>
              </a:lnSpc>
              <a:spcBef>
                <a:spcPts val="400"/>
              </a:spcBef>
              <a:spcAft>
                <a:spcPts val="0"/>
              </a:spcAft>
              <a:buClr>
                <a:schemeClr val="dk1"/>
              </a:buClr>
              <a:buSzPts val="2000"/>
              <a:buChar char="•"/>
            </a:pPr>
            <a:r>
              <a:rPr lang="en-GB" sz="2000">
                <a:latin typeface="Arial"/>
                <a:ea typeface="Arial"/>
                <a:cs typeface="Arial"/>
                <a:sym typeface="Arial"/>
              </a:rPr>
              <a:t>DiSC model represents observable behaviours categorized according to dimensions of:</a:t>
            </a:r>
            <a:br>
              <a:rPr lang="en-GB" sz="2000">
                <a:latin typeface="Arial"/>
                <a:ea typeface="Arial"/>
                <a:cs typeface="Arial"/>
                <a:sym typeface="Arial"/>
              </a:rPr>
            </a:br>
            <a:r>
              <a:rPr b="1" lang="en-GB" sz="2000">
                <a:solidFill>
                  <a:srgbClr val="F93413"/>
                </a:solidFill>
                <a:latin typeface="Arial"/>
                <a:ea typeface="Arial"/>
                <a:cs typeface="Arial"/>
                <a:sym typeface="Arial"/>
              </a:rPr>
              <a:t>D</a:t>
            </a:r>
            <a:r>
              <a:rPr lang="en-GB" sz="2000">
                <a:solidFill>
                  <a:srgbClr val="F93413"/>
                </a:solidFill>
                <a:latin typeface="Arial"/>
                <a:ea typeface="Arial"/>
                <a:cs typeface="Arial"/>
                <a:sym typeface="Arial"/>
              </a:rPr>
              <a:t>ominance;</a:t>
            </a:r>
            <a:r>
              <a:rPr lang="en-GB" sz="2000">
                <a:latin typeface="Arial"/>
                <a:ea typeface="Arial"/>
                <a:cs typeface="Arial"/>
                <a:sym typeface="Arial"/>
              </a:rPr>
              <a:t> </a:t>
            </a:r>
            <a:r>
              <a:rPr b="1" lang="en-GB" sz="2000">
                <a:solidFill>
                  <a:srgbClr val="FB9205"/>
                </a:solidFill>
                <a:latin typeface="Arial"/>
                <a:ea typeface="Arial"/>
                <a:cs typeface="Arial"/>
                <a:sym typeface="Arial"/>
              </a:rPr>
              <a:t>I</a:t>
            </a:r>
            <a:r>
              <a:rPr lang="en-GB" sz="2000">
                <a:solidFill>
                  <a:srgbClr val="FB9205"/>
                </a:solidFill>
                <a:latin typeface="Arial"/>
                <a:ea typeface="Arial"/>
                <a:cs typeface="Arial"/>
                <a:sym typeface="Arial"/>
              </a:rPr>
              <a:t>nfluencing;</a:t>
            </a:r>
            <a:r>
              <a:rPr lang="en-GB" sz="2000">
                <a:latin typeface="Arial"/>
                <a:ea typeface="Arial"/>
                <a:cs typeface="Arial"/>
                <a:sym typeface="Arial"/>
              </a:rPr>
              <a:t> </a:t>
            </a:r>
            <a:r>
              <a:rPr b="1" lang="en-GB" sz="2000">
                <a:solidFill>
                  <a:srgbClr val="008000"/>
                </a:solidFill>
                <a:latin typeface="Arial"/>
                <a:ea typeface="Arial"/>
                <a:cs typeface="Arial"/>
                <a:sym typeface="Arial"/>
              </a:rPr>
              <a:t>S</a:t>
            </a:r>
            <a:r>
              <a:rPr lang="en-GB" sz="2000">
                <a:solidFill>
                  <a:srgbClr val="008000"/>
                </a:solidFill>
                <a:latin typeface="Arial"/>
                <a:ea typeface="Arial"/>
                <a:cs typeface="Arial"/>
                <a:sym typeface="Arial"/>
              </a:rPr>
              <a:t>teadiness;</a:t>
            </a:r>
            <a:r>
              <a:rPr lang="en-GB" sz="2000">
                <a:latin typeface="Arial"/>
                <a:ea typeface="Arial"/>
                <a:cs typeface="Arial"/>
                <a:sym typeface="Arial"/>
              </a:rPr>
              <a:t> </a:t>
            </a:r>
            <a:r>
              <a:rPr b="1" lang="en-GB" sz="2000">
                <a:solidFill>
                  <a:srgbClr val="0070C0"/>
                </a:solidFill>
                <a:latin typeface="Arial"/>
                <a:ea typeface="Arial"/>
                <a:cs typeface="Arial"/>
                <a:sym typeface="Arial"/>
              </a:rPr>
              <a:t>Compliance</a:t>
            </a:r>
            <a:br>
              <a:rPr lang="en-GB" sz="2000">
                <a:solidFill>
                  <a:schemeClr val="accent2"/>
                </a:solidFill>
                <a:latin typeface="Arial"/>
                <a:ea typeface="Arial"/>
                <a:cs typeface="Arial"/>
                <a:sym typeface="Arial"/>
              </a:rPr>
            </a:br>
            <a:endParaRPr sz="2000">
              <a:latin typeface="Arial"/>
              <a:ea typeface="Arial"/>
              <a:cs typeface="Arial"/>
              <a:sym typeface="Arial"/>
            </a:endParaRPr>
          </a:p>
          <a:p>
            <a:pPr indent="-342900" lvl="0" marL="342900" rtl="0" algn="l">
              <a:lnSpc>
                <a:spcPct val="120000"/>
              </a:lnSpc>
              <a:spcBef>
                <a:spcPts val="400"/>
              </a:spcBef>
              <a:spcAft>
                <a:spcPts val="0"/>
              </a:spcAft>
              <a:buClr>
                <a:schemeClr val="dk1"/>
              </a:buClr>
              <a:buSzPts val="2000"/>
              <a:buChar char="•"/>
            </a:pPr>
            <a:r>
              <a:rPr lang="en-GB" sz="2000">
                <a:latin typeface="Arial"/>
                <a:ea typeface="Arial"/>
                <a:cs typeface="Arial"/>
                <a:sym typeface="Arial"/>
              </a:rPr>
              <a:t>Used widely in:</a:t>
            </a:r>
            <a:br>
              <a:rPr lang="en-GB" sz="2000">
                <a:latin typeface="Arial"/>
                <a:ea typeface="Arial"/>
                <a:cs typeface="Arial"/>
                <a:sym typeface="Arial"/>
              </a:rPr>
            </a:br>
            <a:r>
              <a:rPr lang="en-GB" sz="2000">
                <a:latin typeface="Arial"/>
                <a:ea typeface="Arial"/>
                <a:cs typeface="Arial"/>
                <a:sym typeface="Arial"/>
              </a:rPr>
              <a:t>recruitment &amp; selection; teambuilding; professional development; couple counselling; psychology</a:t>
            </a:r>
            <a:br>
              <a:rPr lang="en-GB" sz="1100">
                <a:latin typeface="Arial"/>
                <a:ea typeface="Arial"/>
                <a:cs typeface="Arial"/>
                <a:sym typeface="Arial"/>
              </a:rPr>
            </a:br>
            <a:endParaRPr sz="1100">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86">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86">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86">
                                            <p:txEl>
                                              <p:pRg end="2" st="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1" name="Shape 191"/>
        <p:cNvGrpSpPr/>
        <p:nvPr/>
      </p:nvGrpSpPr>
      <p:grpSpPr>
        <a:xfrm>
          <a:off x="0" y="0"/>
          <a:ext cx="0" cy="0"/>
          <a:chOff x="0" y="0"/>
          <a:chExt cx="0" cy="0"/>
        </a:xfrm>
      </p:grpSpPr>
      <p:sp>
        <p:nvSpPr>
          <p:cNvPr id="192" name="Google Shape;192;p38"/>
          <p:cNvSpPr txBox="1"/>
          <p:nvPr>
            <p:ph type="title"/>
          </p:nvPr>
        </p:nvSpPr>
        <p:spPr>
          <a:xfrm>
            <a:off x="806982" y="555526"/>
            <a:ext cx="7213023" cy="415499"/>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4455"/>
              <a:buFont typeface="Arial"/>
              <a:buNone/>
            </a:pPr>
            <a:r>
              <a:rPr b="1" lang="en-GB" sz="3600">
                <a:solidFill>
                  <a:srgbClr val="00BFF4"/>
                </a:solidFill>
                <a:latin typeface="Arial"/>
                <a:ea typeface="Arial"/>
                <a:cs typeface="Arial"/>
                <a:sym typeface="Arial"/>
              </a:rPr>
              <a:t>What does it show…</a:t>
            </a:r>
            <a:endParaRPr b="1" sz="3600">
              <a:solidFill>
                <a:srgbClr val="00BFF4"/>
              </a:solidFill>
            </a:endParaRPr>
          </a:p>
        </p:txBody>
      </p:sp>
      <p:sp>
        <p:nvSpPr>
          <p:cNvPr id="193" name="Google Shape;193;p38"/>
          <p:cNvSpPr txBox="1"/>
          <p:nvPr/>
        </p:nvSpPr>
        <p:spPr>
          <a:xfrm>
            <a:off x="1619880" y="1623125"/>
            <a:ext cx="5587200" cy="3429600"/>
          </a:xfrm>
          <a:prstGeom prst="rect">
            <a:avLst/>
          </a:prstGeom>
          <a:noFill/>
          <a:ln>
            <a:noFill/>
          </a:ln>
        </p:spPr>
        <p:txBody>
          <a:bodyPr anchorCtr="0" anchor="t" bIns="34275" lIns="68575" spcFirstLastPara="1" rIns="68575" wrap="square" tIns="34275">
            <a:noAutofit/>
          </a:bodyPr>
          <a:lstStyle/>
          <a:p>
            <a:pPr indent="-190500" lvl="0" marL="228600" marR="0" rtl="0" algn="l">
              <a:lnSpc>
                <a:spcPct val="90000"/>
              </a:lnSpc>
              <a:spcBef>
                <a:spcPts val="0"/>
              </a:spcBef>
              <a:spcAft>
                <a:spcPts val="0"/>
              </a:spcAft>
              <a:buClr>
                <a:srgbClr val="00B050"/>
              </a:buClr>
              <a:buSzPts val="3000"/>
              <a:buFont typeface="Noto Sans Symbols"/>
              <a:buChar char="✔"/>
            </a:pPr>
            <a:r>
              <a:rPr b="0" i="0" lang="en-GB" sz="3000" u="none" cap="none" strike="noStrike">
                <a:solidFill>
                  <a:schemeClr val="dk1"/>
                </a:solidFill>
                <a:latin typeface="Calibri"/>
                <a:ea typeface="Calibri"/>
                <a:cs typeface="Calibri"/>
                <a:sym typeface="Calibri"/>
              </a:rPr>
              <a:t> </a:t>
            </a:r>
            <a:r>
              <a:rPr b="0" i="0" lang="en-GB" sz="3000" u="none" cap="none" strike="noStrike">
                <a:solidFill>
                  <a:schemeClr val="dk1"/>
                </a:solidFill>
                <a:latin typeface="Arial"/>
                <a:ea typeface="Arial"/>
                <a:cs typeface="Arial"/>
                <a:sym typeface="Arial"/>
              </a:rPr>
              <a:t>Behaviour</a:t>
            </a:r>
            <a:endParaRPr b="0" i="0" sz="3000" u="none" cap="none" strike="noStrike">
              <a:solidFill>
                <a:srgbClr val="000000"/>
              </a:solidFill>
              <a:latin typeface="Arial"/>
              <a:ea typeface="Arial"/>
              <a:cs typeface="Arial"/>
              <a:sym typeface="Arial"/>
            </a:endParaRPr>
          </a:p>
          <a:p>
            <a:pPr indent="-190500" lvl="0" marL="228600" marR="0" rtl="0" algn="l">
              <a:lnSpc>
                <a:spcPct val="90000"/>
              </a:lnSpc>
              <a:spcBef>
                <a:spcPts val="1000"/>
              </a:spcBef>
              <a:spcAft>
                <a:spcPts val="0"/>
              </a:spcAft>
              <a:buClr>
                <a:srgbClr val="F93413"/>
              </a:buClr>
              <a:buSzPts val="3000"/>
              <a:buFont typeface="Arial"/>
              <a:buChar char="×"/>
            </a:pPr>
            <a:r>
              <a:rPr b="0" i="0" lang="en-GB" sz="3000" u="none" cap="none" strike="noStrike">
                <a:solidFill>
                  <a:schemeClr val="dk1"/>
                </a:solidFill>
                <a:latin typeface="Arial"/>
                <a:ea typeface="Arial"/>
                <a:cs typeface="Arial"/>
                <a:sym typeface="Arial"/>
              </a:rPr>
              <a:t>  	Personality</a:t>
            </a:r>
            <a:endParaRPr b="0" i="0" sz="3000" u="none" cap="none" strike="noStrike">
              <a:solidFill>
                <a:srgbClr val="000000"/>
              </a:solidFill>
              <a:latin typeface="Arial"/>
              <a:ea typeface="Arial"/>
              <a:cs typeface="Arial"/>
              <a:sym typeface="Arial"/>
            </a:endParaRPr>
          </a:p>
          <a:p>
            <a:pPr indent="-190500" lvl="0" marL="228600" marR="0" rtl="0" algn="l">
              <a:lnSpc>
                <a:spcPct val="90000"/>
              </a:lnSpc>
              <a:spcBef>
                <a:spcPts val="1000"/>
              </a:spcBef>
              <a:spcAft>
                <a:spcPts val="0"/>
              </a:spcAft>
              <a:buClr>
                <a:srgbClr val="F93413"/>
              </a:buClr>
              <a:buSzPts val="3000"/>
              <a:buFont typeface="Arial"/>
              <a:buChar char="×"/>
            </a:pPr>
            <a:r>
              <a:rPr b="0" i="0" lang="en-GB" sz="3000" u="none" cap="none" strike="noStrike">
                <a:solidFill>
                  <a:schemeClr val="dk1"/>
                </a:solidFill>
                <a:latin typeface="Arial"/>
                <a:ea typeface="Arial"/>
                <a:cs typeface="Arial"/>
                <a:sym typeface="Arial"/>
              </a:rPr>
              <a:t>  	Skills</a:t>
            </a:r>
            <a:endParaRPr b="0" i="0" sz="3000" u="none" cap="none" strike="noStrike">
              <a:solidFill>
                <a:srgbClr val="000000"/>
              </a:solidFill>
              <a:latin typeface="Arial"/>
              <a:ea typeface="Arial"/>
              <a:cs typeface="Arial"/>
              <a:sym typeface="Arial"/>
            </a:endParaRPr>
          </a:p>
          <a:p>
            <a:pPr indent="-190500" lvl="0" marL="228600" marR="0" rtl="0" algn="l">
              <a:lnSpc>
                <a:spcPct val="90000"/>
              </a:lnSpc>
              <a:spcBef>
                <a:spcPts val="1000"/>
              </a:spcBef>
              <a:spcAft>
                <a:spcPts val="0"/>
              </a:spcAft>
              <a:buClr>
                <a:srgbClr val="F93413"/>
              </a:buClr>
              <a:buSzPts val="3000"/>
              <a:buFont typeface="Arial"/>
              <a:buChar char="×"/>
            </a:pPr>
            <a:r>
              <a:rPr b="0" i="0" lang="en-GB" sz="3000" u="none" cap="none" strike="noStrike">
                <a:solidFill>
                  <a:schemeClr val="dk1"/>
                </a:solidFill>
                <a:latin typeface="Arial"/>
                <a:ea typeface="Arial"/>
                <a:cs typeface="Arial"/>
                <a:sym typeface="Arial"/>
              </a:rPr>
              <a:t>  	Values &amp; Beliefs</a:t>
            </a:r>
            <a:endParaRPr b="0" i="0" sz="3000" u="none" cap="none" strike="noStrike">
              <a:solidFill>
                <a:srgbClr val="000000"/>
              </a:solidFill>
              <a:latin typeface="Arial"/>
              <a:ea typeface="Arial"/>
              <a:cs typeface="Arial"/>
              <a:sym typeface="Arial"/>
            </a:endParaRPr>
          </a:p>
          <a:p>
            <a:pPr indent="-190500" lvl="0" marL="228600" marR="0" rtl="0" algn="l">
              <a:lnSpc>
                <a:spcPct val="90000"/>
              </a:lnSpc>
              <a:spcBef>
                <a:spcPts val="1000"/>
              </a:spcBef>
              <a:spcAft>
                <a:spcPts val="0"/>
              </a:spcAft>
              <a:buClr>
                <a:srgbClr val="F93413"/>
              </a:buClr>
              <a:buSzPts val="3000"/>
              <a:buFont typeface="Arial"/>
              <a:buChar char="×"/>
            </a:pPr>
            <a:r>
              <a:rPr b="0" i="0" lang="en-GB" sz="3000" u="none" cap="none" strike="noStrike">
                <a:solidFill>
                  <a:schemeClr val="dk1"/>
                </a:solidFill>
                <a:latin typeface="Arial"/>
                <a:ea typeface="Arial"/>
                <a:cs typeface="Arial"/>
                <a:sym typeface="Arial"/>
              </a:rPr>
              <a:t>  	Intelligence </a:t>
            </a:r>
            <a:endParaRPr b="0" i="0" sz="3000" u="none" cap="none" strike="noStrike">
              <a:solidFill>
                <a:srgbClr val="000000"/>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8" name="Shape 198"/>
        <p:cNvGrpSpPr/>
        <p:nvPr/>
      </p:nvGrpSpPr>
      <p:grpSpPr>
        <a:xfrm>
          <a:off x="0" y="0"/>
          <a:ext cx="0" cy="0"/>
          <a:chOff x="0" y="0"/>
          <a:chExt cx="0" cy="0"/>
        </a:xfrm>
      </p:grpSpPr>
      <p:sp>
        <p:nvSpPr>
          <p:cNvPr id="199" name="Google Shape;199;p39"/>
          <p:cNvSpPr txBox="1"/>
          <p:nvPr/>
        </p:nvSpPr>
        <p:spPr>
          <a:xfrm>
            <a:off x="961325" y="440627"/>
            <a:ext cx="5158500" cy="8541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3600"/>
              <a:buFont typeface="Arial"/>
              <a:buNone/>
            </a:pPr>
            <a:r>
              <a:rPr b="1" i="0" lang="en-GB" sz="3600" u="none" cap="none" strike="noStrike">
                <a:solidFill>
                  <a:srgbClr val="00BFF4"/>
                </a:solidFill>
                <a:latin typeface="Arial"/>
                <a:ea typeface="Arial"/>
                <a:cs typeface="Arial"/>
                <a:sym typeface="Arial"/>
              </a:rPr>
              <a:t>DISC Avatars</a:t>
            </a:r>
            <a:endParaRPr b="1" i="0" sz="3600" u="none" cap="none" strike="noStrike">
              <a:solidFill>
                <a:srgbClr val="00BFF4"/>
              </a:solidFill>
              <a:latin typeface="Arial"/>
              <a:ea typeface="Arial"/>
              <a:cs typeface="Arial"/>
              <a:sym typeface="Arial"/>
            </a:endParaRPr>
          </a:p>
        </p:txBody>
      </p:sp>
      <p:pic>
        <p:nvPicPr>
          <p:cNvPr id="200" name="Google Shape;200;p39"/>
          <p:cNvPicPr preferRelativeResize="0"/>
          <p:nvPr/>
        </p:nvPicPr>
        <p:blipFill rotWithShape="1">
          <a:blip r:embed="rId3">
            <a:alphaModFix/>
          </a:blip>
          <a:srcRect b="0" l="0" r="0" t="0"/>
          <a:stretch/>
        </p:blipFill>
        <p:spPr>
          <a:xfrm>
            <a:off x="1709391" y="851109"/>
            <a:ext cx="5725200" cy="4292400"/>
          </a:xfrm>
          <a:prstGeom prst="rect">
            <a:avLst/>
          </a:prstGeom>
          <a:noFill/>
          <a:ln>
            <a:noFill/>
          </a:ln>
        </p:spPr>
      </p:pic>
      <p:pic>
        <p:nvPicPr>
          <p:cNvPr descr="Image result for avatar icon" id="201" name="Google Shape;201;p39"/>
          <p:cNvPicPr preferRelativeResize="0"/>
          <p:nvPr/>
        </p:nvPicPr>
        <p:blipFill rotWithShape="1">
          <a:blip r:embed="rId4">
            <a:alphaModFix/>
          </a:blip>
          <a:srcRect b="0" l="0" r="0" t="0"/>
          <a:stretch/>
        </p:blipFill>
        <p:spPr>
          <a:xfrm>
            <a:off x="3407097" y="1837062"/>
            <a:ext cx="2329896" cy="2320384"/>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0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6" name="Shape 206"/>
        <p:cNvGrpSpPr/>
        <p:nvPr/>
      </p:nvGrpSpPr>
      <p:grpSpPr>
        <a:xfrm>
          <a:off x="0" y="0"/>
          <a:ext cx="0" cy="0"/>
          <a:chOff x="0" y="0"/>
          <a:chExt cx="0" cy="0"/>
        </a:xfrm>
      </p:grpSpPr>
      <p:sp>
        <p:nvSpPr>
          <p:cNvPr id="207" name="Google Shape;207;p40"/>
          <p:cNvSpPr txBox="1"/>
          <p:nvPr>
            <p:ph type="title"/>
          </p:nvPr>
        </p:nvSpPr>
        <p:spPr>
          <a:xfrm>
            <a:off x="787977" y="616253"/>
            <a:ext cx="7212900" cy="415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4500"/>
              <a:buFont typeface="Arial"/>
              <a:buNone/>
            </a:pPr>
            <a:r>
              <a:rPr b="1" lang="en-GB" sz="3600">
                <a:solidFill>
                  <a:srgbClr val="00BFF4"/>
                </a:solidFill>
                <a:latin typeface="Arial"/>
                <a:ea typeface="Arial"/>
                <a:cs typeface="Arial"/>
                <a:sym typeface="Arial"/>
              </a:rPr>
              <a:t>DISC Avatars…</a:t>
            </a:r>
            <a:endParaRPr b="1" sz="3600">
              <a:solidFill>
                <a:srgbClr val="00BFF4"/>
              </a:solidFill>
              <a:latin typeface="Arial"/>
              <a:ea typeface="Arial"/>
              <a:cs typeface="Arial"/>
              <a:sym typeface="Arial"/>
            </a:endParaRPr>
          </a:p>
        </p:txBody>
      </p:sp>
      <p:sp>
        <p:nvSpPr>
          <p:cNvPr id="208" name="Google Shape;208;p40"/>
          <p:cNvSpPr txBox="1"/>
          <p:nvPr>
            <p:ph idx="1" type="body"/>
          </p:nvPr>
        </p:nvSpPr>
        <p:spPr>
          <a:xfrm>
            <a:off x="900127" y="1669844"/>
            <a:ext cx="3212400" cy="3263400"/>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480"/>
              </a:spcBef>
              <a:spcAft>
                <a:spcPts val="0"/>
              </a:spcAft>
              <a:buClr>
                <a:schemeClr val="dk1"/>
              </a:buClr>
              <a:buSzPts val="2400"/>
              <a:buNone/>
            </a:pPr>
            <a:r>
              <a:rPr b="1" lang="en-GB" sz="2400">
                <a:latin typeface="Arial"/>
                <a:ea typeface="Arial"/>
                <a:cs typeface="Arial"/>
                <a:sym typeface="Arial"/>
              </a:rPr>
              <a:t>Someone who appears…</a:t>
            </a:r>
            <a:endParaRPr/>
          </a:p>
          <a:p>
            <a:pPr indent="-342900" lvl="0" marL="342900" rtl="0" algn="l">
              <a:lnSpc>
                <a:spcPct val="90000"/>
              </a:lnSpc>
              <a:spcBef>
                <a:spcPts val="480"/>
              </a:spcBef>
              <a:spcAft>
                <a:spcPts val="0"/>
              </a:spcAft>
              <a:buClr>
                <a:srgbClr val="C00000"/>
              </a:buClr>
              <a:buSzPts val="2400"/>
              <a:buChar char="•"/>
            </a:pPr>
            <a:r>
              <a:rPr b="1" lang="en-GB" sz="2400">
                <a:solidFill>
                  <a:srgbClr val="C00000"/>
                </a:solidFill>
                <a:latin typeface="Arial"/>
                <a:ea typeface="Arial"/>
                <a:cs typeface="Arial"/>
                <a:sym typeface="Arial"/>
              </a:rPr>
              <a:t>Direct</a:t>
            </a:r>
            <a:endParaRPr/>
          </a:p>
          <a:p>
            <a:pPr indent="-342900" lvl="0" marL="342900" rtl="0" algn="l">
              <a:lnSpc>
                <a:spcPct val="90000"/>
              </a:lnSpc>
              <a:spcBef>
                <a:spcPts val="480"/>
              </a:spcBef>
              <a:spcAft>
                <a:spcPts val="0"/>
              </a:spcAft>
              <a:buClr>
                <a:srgbClr val="C00000"/>
              </a:buClr>
              <a:buSzPts val="2400"/>
              <a:buChar char="•"/>
            </a:pPr>
            <a:r>
              <a:rPr b="1" lang="en-GB" sz="2400">
                <a:solidFill>
                  <a:srgbClr val="C00000"/>
                </a:solidFill>
                <a:latin typeface="Arial"/>
                <a:ea typeface="Arial"/>
                <a:cs typeface="Arial"/>
                <a:sym typeface="Arial"/>
              </a:rPr>
              <a:t>Strong willed</a:t>
            </a:r>
            <a:endParaRPr/>
          </a:p>
          <a:p>
            <a:pPr indent="-342900" lvl="0" marL="342900" rtl="0" algn="l">
              <a:lnSpc>
                <a:spcPct val="90000"/>
              </a:lnSpc>
              <a:spcBef>
                <a:spcPts val="480"/>
              </a:spcBef>
              <a:spcAft>
                <a:spcPts val="0"/>
              </a:spcAft>
              <a:buClr>
                <a:srgbClr val="C00000"/>
              </a:buClr>
              <a:buSzPts val="2400"/>
              <a:buChar char="•"/>
            </a:pPr>
            <a:r>
              <a:rPr b="1" lang="en-GB" sz="2400">
                <a:solidFill>
                  <a:srgbClr val="C00000"/>
                </a:solidFill>
                <a:latin typeface="Arial"/>
                <a:ea typeface="Arial"/>
                <a:cs typeface="Arial"/>
                <a:sym typeface="Arial"/>
              </a:rPr>
              <a:t>Opinionated</a:t>
            </a:r>
            <a:endParaRPr/>
          </a:p>
          <a:p>
            <a:pPr indent="0" lvl="0" marL="0" rtl="0" algn="l">
              <a:lnSpc>
                <a:spcPct val="90000"/>
              </a:lnSpc>
              <a:spcBef>
                <a:spcPts val="640"/>
              </a:spcBef>
              <a:spcAft>
                <a:spcPts val="0"/>
              </a:spcAft>
              <a:buClr>
                <a:schemeClr val="dk1"/>
              </a:buClr>
              <a:buSzPts val="3200"/>
              <a:buNone/>
            </a:pPr>
            <a:r>
              <a:t/>
            </a:r>
            <a:endParaRPr>
              <a:latin typeface="Arial"/>
              <a:ea typeface="Arial"/>
              <a:cs typeface="Arial"/>
              <a:sym typeface="Arial"/>
            </a:endParaRPr>
          </a:p>
        </p:txBody>
      </p:sp>
      <p:sp>
        <p:nvSpPr>
          <p:cNvPr id="209" name="Google Shape;209;p40"/>
          <p:cNvSpPr txBox="1"/>
          <p:nvPr>
            <p:ph idx="2" type="body"/>
          </p:nvPr>
        </p:nvSpPr>
        <p:spPr>
          <a:xfrm>
            <a:off x="3754324" y="1669851"/>
            <a:ext cx="3576900" cy="3473700"/>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480"/>
              </a:spcBef>
              <a:spcAft>
                <a:spcPts val="0"/>
              </a:spcAft>
              <a:buClr>
                <a:schemeClr val="dk1"/>
              </a:buClr>
              <a:buSzPts val="2400"/>
              <a:buNone/>
            </a:pPr>
            <a:r>
              <a:rPr b="1" lang="en-GB" sz="2400">
                <a:latin typeface="Arial"/>
                <a:ea typeface="Arial"/>
                <a:cs typeface="Arial"/>
                <a:sym typeface="Arial"/>
              </a:rPr>
              <a:t>Someone who’s actions are…</a:t>
            </a:r>
            <a:endParaRPr/>
          </a:p>
          <a:p>
            <a:pPr indent="-342900" lvl="0" marL="342900" rtl="0" algn="l">
              <a:lnSpc>
                <a:spcPct val="90000"/>
              </a:lnSpc>
              <a:spcBef>
                <a:spcPts val="480"/>
              </a:spcBef>
              <a:spcAft>
                <a:spcPts val="0"/>
              </a:spcAft>
              <a:buClr>
                <a:srgbClr val="C00000"/>
              </a:buClr>
              <a:buSzPts val="2400"/>
              <a:buChar char="•"/>
            </a:pPr>
            <a:r>
              <a:rPr b="1" lang="en-GB" sz="2400">
                <a:solidFill>
                  <a:srgbClr val="C00000"/>
                </a:solidFill>
                <a:latin typeface="Arial"/>
                <a:ea typeface="Arial"/>
                <a:cs typeface="Arial"/>
                <a:sym typeface="Arial"/>
              </a:rPr>
              <a:t>Direct </a:t>
            </a:r>
            <a:endParaRPr/>
          </a:p>
          <a:p>
            <a:pPr indent="-342900" lvl="0" marL="342900" rtl="0" algn="l">
              <a:lnSpc>
                <a:spcPct val="90000"/>
              </a:lnSpc>
              <a:spcBef>
                <a:spcPts val="480"/>
              </a:spcBef>
              <a:spcAft>
                <a:spcPts val="0"/>
              </a:spcAft>
              <a:buClr>
                <a:srgbClr val="C00000"/>
              </a:buClr>
              <a:buSzPts val="2400"/>
              <a:buChar char="•"/>
            </a:pPr>
            <a:r>
              <a:rPr b="1" lang="en-GB" sz="2400">
                <a:solidFill>
                  <a:srgbClr val="C00000"/>
                </a:solidFill>
                <a:latin typeface="Arial"/>
                <a:ea typeface="Arial"/>
                <a:cs typeface="Arial"/>
                <a:sym typeface="Arial"/>
              </a:rPr>
              <a:t>Forceful</a:t>
            </a:r>
            <a:endParaRPr/>
          </a:p>
          <a:p>
            <a:pPr indent="-342900" lvl="0" marL="342900" rtl="0" algn="l">
              <a:lnSpc>
                <a:spcPct val="90000"/>
              </a:lnSpc>
              <a:spcBef>
                <a:spcPts val="480"/>
              </a:spcBef>
              <a:spcAft>
                <a:spcPts val="0"/>
              </a:spcAft>
              <a:buClr>
                <a:srgbClr val="C00000"/>
              </a:buClr>
              <a:buSzPts val="2400"/>
              <a:buChar char="•"/>
            </a:pPr>
            <a:r>
              <a:rPr b="1" lang="en-GB" sz="2400">
                <a:solidFill>
                  <a:srgbClr val="C00000"/>
                </a:solidFill>
                <a:latin typeface="Arial"/>
                <a:ea typeface="Arial"/>
                <a:cs typeface="Arial"/>
                <a:sym typeface="Arial"/>
              </a:rPr>
              <a:t>Risk-taking</a:t>
            </a:r>
            <a:endParaRPr/>
          </a:p>
          <a:p>
            <a:pPr indent="-342900" lvl="0" marL="342900" rtl="0" algn="l">
              <a:lnSpc>
                <a:spcPct val="90000"/>
              </a:lnSpc>
              <a:spcBef>
                <a:spcPts val="480"/>
              </a:spcBef>
              <a:spcAft>
                <a:spcPts val="0"/>
              </a:spcAft>
              <a:buClr>
                <a:srgbClr val="C00000"/>
              </a:buClr>
              <a:buSzPts val="2400"/>
              <a:buChar char="•"/>
            </a:pPr>
            <a:r>
              <a:rPr b="1" lang="en-GB" sz="2400">
                <a:solidFill>
                  <a:srgbClr val="C00000"/>
                </a:solidFill>
                <a:latin typeface="Arial"/>
                <a:ea typeface="Arial"/>
                <a:cs typeface="Arial"/>
                <a:sym typeface="Arial"/>
              </a:rPr>
              <a:t>Self-confident</a:t>
            </a:r>
            <a:endParaRPr/>
          </a:p>
          <a:p>
            <a:pPr indent="0" lvl="0" marL="0" rtl="0" algn="l">
              <a:lnSpc>
                <a:spcPct val="90000"/>
              </a:lnSpc>
              <a:spcBef>
                <a:spcPts val="640"/>
              </a:spcBef>
              <a:spcAft>
                <a:spcPts val="0"/>
              </a:spcAft>
              <a:buClr>
                <a:schemeClr val="dk1"/>
              </a:buClr>
              <a:buSzPts val="3200"/>
              <a:buNone/>
            </a:pPr>
            <a:r>
              <a:t/>
            </a:r>
            <a:endParaRPr>
              <a:solidFill>
                <a:srgbClr val="0070C0"/>
              </a:solidFill>
              <a:latin typeface="Arial"/>
              <a:ea typeface="Arial"/>
              <a:cs typeface="Arial"/>
              <a:sym typeface="Arial"/>
            </a:endParaRPr>
          </a:p>
        </p:txBody>
      </p:sp>
      <p:pic>
        <p:nvPicPr>
          <p:cNvPr id="210" name="Google Shape;210;p40"/>
          <p:cNvPicPr preferRelativeResize="0"/>
          <p:nvPr/>
        </p:nvPicPr>
        <p:blipFill rotWithShape="1">
          <a:blip r:embed="rId3">
            <a:alphaModFix/>
          </a:blip>
          <a:srcRect b="0" l="0" r="0" t="0"/>
          <a:stretch/>
        </p:blipFill>
        <p:spPr>
          <a:xfrm>
            <a:off x="6609575" y="1669851"/>
            <a:ext cx="2891400" cy="2167800"/>
          </a:xfrm>
          <a:prstGeom prst="rect">
            <a:avLst/>
          </a:prstGeom>
          <a:noFill/>
          <a:ln>
            <a:noFill/>
          </a:ln>
        </p:spPr>
      </p:pic>
      <p:sp>
        <p:nvSpPr>
          <p:cNvPr id="211" name="Google Shape;211;p40"/>
          <p:cNvSpPr/>
          <p:nvPr/>
        </p:nvSpPr>
        <p:spPr>
          <a:xfrm>
            <a:off x="6982325" y="2793150"/>
            <a:ext cx="2145900" cy="1124100"/>
          </a:xfrm>
          <a:prstGeom prst="rect">
            <a:avLst/>
          </a:prstGeom>
          <a:solidFill>
            <a:srgbClr val="FFFFFF">
              <a:alpha val="64706"/>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2" name="Google Shape;212;p40"/>
          <p:cNvSpPr/>
          <p:nvPr/>
        </p:nvSpPr>
        <p:spPr>
          <a:xfrm>
            <a:off x="8099850" y="1669850"/>
            <a:ext cx="2145900" cy="1124100"/>
          </a:xfrm>
          <a:prstGeom prst="rect">
            <a:avLst/>
          </a:prstGeom>
          <a:solidFill>
            <a:srgbClr val="FFFFFF">
              <a:alpha val="64706"/>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7" name="Shape 217"/>
        <p:cNvGrpSpPr/>
        <p:nvPr/>
      </p:nvGrpSpPr>
      <p:grpSpPr>
        <a:xfrm>
          <a:off x="0" y="0"/>
          <a:ext cx="0" cy="0"/>
          <a:chOff x="0" y="0"/>
          <a:chExt cx="0" cy="0"/>
        </a:xfrm>
      </p:grpSpPr>
      <p:sp>
        <p:nvSpPr>
          <p:cNvPr id="218" name="Google Shape;218;p41"/>
          <p:cNvSpPr txBox="1"/>
          <p:nvPr>
            <p:ph idx="1" type="body"/>
          </p:nvPr>
        </p:nvSpPr>
        <p:spPr>
          <a:xfrm>
            <a:off x="787977" y="1677182"/>
            <a:ext cx="3212400" cy="3263400"/>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480"/>
              </a:spcBef>
              <a:spcAft>
                <a:spcPts val="0"/>
              </a:spcAft>
              <a:buClr>
                <a:schemeClr val="dk1"/>
              </a:buClr>
              <a:buSzPts val="2400"/>
              <a:buNone/>
            </a:pPr>
            <a:r>
              <a:rPr b="1" lang="en-GB" sz="2400">
                <a:latin typeface="Arial"/>
                <a:ea typeface="Arial"/>
                <a:cs typeface="Arial"/>
                <a:sym typeface="Arial"/>
              </a:rPr>
              <a:t>Someone who appears…</a:t>
            </a:r>
            <a:endParaRPr/>
          </a:p>
          <a:p>
            <a:pPr indent="-342900" lvl="0" marL="342900" rtl="0" algn="l">
              <a:lnSpc>
                <a:spcPct val="90000"/>
              </a:lnSpc>
              <a:spcBef>
                <a:spcPts val="480"/>
              </a:spcBef>
              <a:spcAft>
                <a:spcPts val="0"/>
              </a:spcAft>
              <a:buClr>
                <a:srgbClr val="F9B002"/>
              </a:buClr>
              <a:buSzPts val="2400"/>
              <a:buChar char="•"/>
            </a:pPr>
            <a:r>
              <a:rPr b="1" lang="en-GB" sz="2400">
                <a:solidFill>
                  <a:srgbClr val="F9B002"/>
                </a:solidFill>
                <a:latin typeface="Arial"/>
                <a:ea typeface="Arial"/>
                <a:cs typeface="Arial"/>
                <a:sym typeface="Arial"/>
              </a:rPr>
              <a:t>Sociable</a:t>
            </a:r>
            <a:endParaRPr>
              <a:solidFill>
                <a:srgbClr val="F9B002"/>
              </a:solidFill>
            </a:endParaRPr>
          </a:p>
          <a:p>
            <a:pPr indent="-342900" lvl="0" marL="342900" rtl="0" algn="l">
              <a:lnSpc>
                <a:spcPct val="90000"/>
              </a:lnSpc>
              <a:spcBef>
                <a:spcPts val="480"/>
              </a:spcBef>
              <a:spcAft>
                <a:spcPts val="0"/>
              </a:spcAft>
              <a:buClr>
                <a:srgbClr val="F9B002"/>
              </a:buClr>
              <a:buSzPts val="2400"/>
              <a:buChar char="•"/>
            </a:pPr>
            <a:r>
              <a:rPr b="1" lang="en-GB" sz="2400">
                <a:solidFill>
                  <a:srgbClr val="F9B002"/>
                </a:solidFill>
                <a:latin typeface="Arial"/>
                <a:ea typeface="Arial"/>
                <a:cs typeface="Arial"/>
                <a:sym typeface="Arial"/>
              </a:rPr>
              <a:t>Outgoing</a:t>
            </a:r>
            <a:endParaRPr>
              <a:solidFill>
                <a:srgbClr val="F9B002"/>
              </a:solidFill>
            </a:endParaRPr>
          </a:p>
          <a:p>
            <a:pPr indent="-342900" lvl="0" marL="342900" rtl="0" algn="l">
              <a:lnSpc>
                <a:spcPct val="90000"/>
              </a:lnSpc>
              <a:spcBef>
                <a:spcPts val="480"/>
              </a:spcBef>
              <a:spcAft>
                <a:spcPts val="0"/>
              </a:spcAft>
              <a:buClr>
                <a:srgbClr val="F9B002"/>
              </a:buClr>
              <a:buSzPts val="2400"/>
              <a:buChar char="•"/>
            </a:pPr>
            <a:r>
              <a:rPr b="1" lang="en-GB" sz="2400">
                <a:solidFill>
                  <a:srgbClr val="F9B002"/>
                </a:solidFill>
                <a:latin typeface="Arial"/>
                <a:ea typeface="Arial"/>
                <a:cs typeface="Arial"/>
                <a:sym typeface="Arial"/>
              </a:rPr>
              <a:t>Lively</a:t>
            </a:r>
            <a:endParaRPr>
              <a:solidFill>
                <a:srgbClr val="F9B002"/>
              </a:solidFill>
            </a:endParaRPr>
          </a:p>
          <a:p>
            <a:pPr indent="0" lvl="0" marL="0" rtl="0" algn="l">
              <a:lnSpc>
                <a:spcPct val="90000"/>
              </a:lnSpc>
              <a:spcBef>
                <a:spcPts val="640"/>
              </a:spcBef>
              <a:spcAft>
                <a:spcPts val="0"/>
              </a:spcAft>
              <a:buClr>
                <a:schemeClr val="dk1"/>
              </a:buClr>
              <a:buSzPts val="3200"/>
              <a:buNone/>
            </a:pPr>
            <a:r>
              <a:t/>
            </a:r>
            <a:endParaRPr>
              <a:latin typeface="Arial"/>
              <a:ea typeface="Arial"/>
              <a:cs typeface="Arial"/>
              <a:sym typeface="Arial"/>
            </a:endParaRPr>
          </a:p>
        </p:txBody>
      </p:sp>
      <p:sp>
        <p:nvSpPr>
          <p:cNvPr id="219" name="Google Shape;219;p41"/>
          <p:cNvSpPr txBox="1"/>
          <p:nvPr>
            <p:ph idx="2" type="body"/>
          </p:nvPr>
        </p:nvSpPr>
        <p:spPr>
          <a:xfrm>
            <a:off x="3538574" y="1669814"/>
            <a:ext cx="3576900" cy="3278100"/>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480"/>
              </a:spcBef>
              <a:spcAft>
                <a:spcPts val="0"/>
              </a:spcAft>
              <a:buClr>
                <a:schemeClr val="dk1"/>
              </a:buClr>
              <a:buSzPts val="2400"/>
              <a:buNone/>
            </a:pPr>
            <a:r>
              <a:rPr b="1" lang="en-GB" sz="2400">
                <a:latin typeface="Arial"/>
                <a:ea typeface="Arial"/>
                <a:cs typeface="Arial"/>
                <a:sym typeface="Arial"/>
              </a:rPr>
              <a:t>Someone who’s actions are…</a:t>
            </a:r>
            <a:endParaRPr/>
          </a:p>
          <a:p>
            <a:pPr indent="-342900" lvl="0" marL="342900" rtl="0" algn="l">
              <a:lnSpc>
                <a:spcPct val="90000"/>
              </a:lnSpc>
              <a:spcBef>
                <a:spcPts val="480"/>
              </a:spcBef>
              <a:spcAft>
                <a:spcPts val="0"/>
              </a:spcAft>
              <a:buClr>
                <a:srgbClr val="F9B002"/>
              </a:buClr>
              <a:buSzPts val="2400"/>
              <a:buChar char="•"/>
            </a:pPr>
            <a:r>
              <a:rPr b="1" lang="en-GB" sz="2400">
                <a:solidFill>
                  <a:srgbClr val="F9B002"/>
                </a:solidFill>
                <a:latin typeface="Arial"/>
                <a:ea typeface="Arial"/>
                <a:cs typeface="Arial"/>
                <a:sym typeface="Arial"/>
              </a:rPr>
              <a:t>Charming</a:t>
            </a:r>
            <a:endParaRPr>
              <a:solidFill>
                <a:srgbClr val="F9B002"/>
              </a:solidFill>
            </a:endParaRPr>
          </a:p>
          <a:p>
            <a:pPr indent="-342900" lvl="0" marL="342900" rtl="0" algn="l">
              <a:lnSpc>
                <a:spcPct val="90000"/>
              </a:lnSpc>
              <a:spcBef>
                <a:spcPts val="480"/>
              </a:spcBef>
              <a:spcAft>
                <a:spcPts val="0"/>
              </a:spcAft>
              <a:buClr>
                <a:srgbClr val="F9B002"/>
              </a:buClr>
              <a:buSzPts val="2400"/>
              <a:buChar char="•"/>
            </a:pPr>
            <a:r>
              <a:rPr b="1" lang="en-GB" sz="2400">
                <a:solidFill>
                  <a:srgbClr val="F9B002"/>
                </a:solidFill>
                <a:latin typeface="Arial"/>
                <a:ea typeface="Arial"/>
                <a:cs typeface="Arial"/>
                <a:sym typeface="Arial"/>
              </a:rPr>
              <a:t>Enthusiastic</a:t>
            </a:r>
            <a:endParaRPr>
              <a:solidFill>
                <a:srgbClr val="F9B002"/>
              </a:solidFill>
            </a:endParaRPr>
          </a:p>
          <a:p>
            <a:pPr indent="-342900" lvl="0" marL="342900" rtl="0" algn="l">
              <a:lnSpc>
                <a:spcPct val="90000"/>
              </a:lnSpc>
              <a:spcBef>
                <a:spcPts val="480"/>
              </a:spcBef>
              <a:spcAft>
                <a:spcPts val="0"/>
              </a:spcAft>
              <a:buClr>
                <a:srgbClr val="F9B002"/>
              </a:buClr>
              <a:buSzPts val="2400"/>
              <a:buChar char="•"/>
            </a:pPr>
            <a:r>
              <a:rPr b="1" lang="en-GB" sz="2400">
                <a:solidFill>
                  <a:srgbClr val="F9B002"/>
                </a:solidFill>
                <a:latin typeface="Arial"/>
                <a:ea typeface="Arial"/>
                <a:cs typeface="Arial"/>
                <a:sym typeface="Arial"/>
              </a:rPr>
              <a:t>Sociable</a:t>
            </a:r>
            <a:endParaRPr>
              <a:solidFill>
                <a:srgbClr val="F9B002"/>
              </a:solidFill>
            </a:endParaRPr>
          </a:p>
          <a:p>
            <a:pPr indent="-342900" lvl="0" marL="342900" rtl="0" algn="l">
              <a:lnSpc>
                <a:spcPct val="90000"/>
              </a:lnSpc>
              <a:spcBef>
                <a:spcPts val="480"/>
              </a:spcBef>
              <a:spcAft>
                <a:spcPts val="0"/>
              </a:spcAft>
              <a:buClr>
                <a:srgbClr val="F9B002"/>
              </a:buClr>
              <a:buSzPts val="2400"/>
              <a:buChar char="•"/>
            </a:pPr>
            <a:r>
              <a:rPr b="1" lang="en-GB" sz="2400">
                <a:solidFill>
                  <a:srgbClr val="F9B002"/>
                </a:solidFill>
                <a:latin typeface="Arial"/>
                <a:ea typeface="Arial"/>
                <a:cs typeface="Arial"/>
                <a:sym typeface="Arial"/>
              </a:rPr>
              <a:t>Optimistic</a:t>
            </a:r>
            <a:endParaRPr>
              <a:solidFill>
                <a:srgbClr val="F9B002"/>
              </a:solidFill>
            </a:endParaRPr>
          </a:p>
          <a:p>
            <a:pPr indent="-342900" lvl="0" marL="342900" rtl="0" algn="l">
              <a:lnSpc>
                <a:spcPct val="90000"/>
              </a:lnSpc>
              <a:spcBef>
                <a:spcPts val="480"/>
              </a:spcBef>
              <a:spcAft>
                <a:spcPts val="0"/>
              </a:spcAft>
              <a:buClr>
                <a:srgbClr val="F9B002"/>
              </a:buClr>
              <a:buSzPts val="2400"/>
              <a:buChar char="•"/>
            </a:pPr>
            <a:r>
              <a:rPr b="1" lang="en-GB" sz="2400">
                <a:solidFill>
                  <a:srgbClr val="F9B002"/>
                </a:solidFill>
                <a:latin typeface="Arial"/>
                <a:ea typeface="Arial"/>
                <a:cs typeface="Arial"/>
                <a:sym typeface="Arial"/>
              </a:rPr>
              <a:t>Talkative</a:t>
            </a:r>
            <a:endParaRPr>
              <a:solidFill>
                <a:srgbClr val="F9B002"/>
              </a:solidFill>
            </a:endParaRPr>
          </a:p>
          <a:p>
            <a:pPr indent="0" lvl="0" marL="0" rtl="0" algn="l">
              <a:lnSpc>
                <a:spcPct val="90000"/>
              </a:lnSpc>
              <a:spcBef>
                <a:spcPts val="640"/>
              </a:spcBef>
              <a:spcAft>
                <a:spcPts val="0"/>
              </a:spcAft>
              <a:buClr>
                <a:schemeClr val="dk1"/>
              </a:buClr>
              <a:buSzPts val="3200"/>
              <a:buNone/>
            </a:pPr>
            <a:r>
              <a:t/>
            </a:r>
            <a:endParaRPr>
              <a:solidFill>
                <a:srgbClr val="0070C0"/>
              </a:solidFill>
              <a:latin typeface="Arial"/>
              <a:ea typeface="Arial"/>
              <a:cs typeface="Arial"/>
              <a:sym typeface="Arial"/>
            </a:endParaRPr>
          </a:p>
        </p:txBody>
      </p:sp>
      <p:pic>
        <p:nvPicPr>
          <p:cNvPr id="220" name="Google Shape;220;p41"/>
          <p:cNvPicPr preferRelativeResize="0"/>
          <p:nvPr/>
        </p:nvPicPr>
        <p:blipFill rotWithShape="1">
          <a:blip r:embed="rId3">
            <a:alphaModFix/>
          </a:blip>
          <a:srcRect b="0" l="0" r="0" t="0"/>
          <a:stretch/>
        </p:blipFill>
        <p:spPr>
          <a:xfrm>
            <a:off x="6609575" y="1669851"/>
            <a:ext cx="2891400" cy="2167800"/>
          </a:xfrm>
          <a:prstGeom prst="rect">
            <a:avLst/>
          </a:prstGeom>
          <a:noFill/>
          <a:ln>
            <a:noFill/>
          </a:ln>
        </p:spPr>
      </p:pic>
      <p:sp>
        <p:nvSpPr>
          <p:cNvPr id="221" name="Google Shape;221;p41"/>
          <p:cNvSpPr/>
          <p:nvPr/>
        </p:nvSpPr>
        <p:spPr>
          <a:xfrm>
            <a:off x="6982325" y="2793150"/>
            <a:ext cx="2145900" cy="1124100"/>
          </a:xfrm>
          <a:prstGeom prst="rect">
            <a:avLst/>
          </a:prstGeom>
          <a:solidFill>
            <a:srgbClr val="FFFFFF">
              <a:alpha val="64706"/>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2" name="Google Shape;222;p41"/>
          <p:cNvSpPr/>
          <p:nvPr/>
        </p:nvSpPr>
        <p:spPr>
          <a:xfrm>
            <a:off x="6982325" y="1669825"/>
            <a:ext cx="1044300" cy="1124100"/>
          </a:xfrm>
          <a:prstGeom prst="rect">
            <a:avLst/>
          </a:prstGeom>
          <a:solidFill>
            <a:srgbClr val="FFFFFF">
              <a:alpha val="64706"/>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3" name="Google Shape;223;p41"/>
          <p:cNvSpPr txBox="1"/>
          <p:nvPr>
            <p:ph type="title"/>
          </p:nvPr>
        </p:nvSpPr>
        <p:spPr>
          <a:xfrm>
            <a:off x="787977" y="616253"/>
            <a:ext cx="7212900" cy="415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4500"/>
              <a:buFont typeface="Arial"/>
              <a:buNone/>
            </a:pPr>
            <a:r>
              <a:rPr b="1" lang="en-GB" sz="3600">
                <a:solidFill>
                  <a:srgbClr val="00BFF4"/>
                </a:solidFill>
                <a:latin typeface="Arial"/>
                <a:ea typeface="Arial"/>
                <a:cs typeface="Arial"/>
                <a:sym typeface="Arial"/>
              </a:rPr>
              <a:t>DISC Avatars…</a:t>
            </a:r>
            <a:endParaRPr b="1" sz="3600">
              <a:solidFill>
                <a:srgbClr val="00BFF4"/>
              </a:solidFill>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8" name="Shape 228"/>
        <p:cNvGrpSpPr/>
        <p:nvPr/>
      </p:nvGrpSpPr>
      <p:grpSpPr>
        <a:xfrm>
          <a:off x="0" y="0"/>
          <a:ext cx="0" cy="0"/>
          <a:chOff x="0" y="0"/>
          <a:chExt cx="0" cy="0"/>
        </a:xfrm>
      </p:grpSpPr>
      <p:sp>
        <p:nvSpPr>
          <p:cNvPr id="229" name="Google Shape;229;p42"/>
          <p:cNvSpPr txBox="1"/>
          <p:nvPr>
            <p:ph idx="1" type="body"/>
          </p:nvPr>
        </p:nvSpPr>
        <p:spPr>
          <a:xfrm>
            <a:off x="900127" y="1669844"/>
            <a:ext cx="3212400" cy="3263400"/>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480"/>
              </a:spcBef>
              <a:spcAft>
                <a:spcPts val="0"/>
              </a:spcAft>
              <a:buClr>
                <a:schemeClr val="dk1"/>
              </a:buClr>
              <a:buSzPts val="2400"/>
              <a:buNone/>
            </a:pPr>
            <a:r>
              <a:rPr b="1" lang="en-GB" sz="2400">
                <a:latin typeface="Arial"/>
                <a:ea typeface="Arial"/>
                <a:cs typeface="Arial"/>
                <a:sym typeface="Arial"/>
              </a:rPr>
              <a:t>Someone who appears…</a:t>
            </a:r>
            <a:endParaRPr/>
          </a:p>
          <a:p>
            <a:pPr indent="-342900" lvl="0" marL="342900" rtl="0" algn="l">
              <a:lnSpc>
                <a:spcPct val="90000"/>
              </a:lnSpc>
              <a:spcBef>
                <a:spcPts val="480"/>
              </a:spcBef>
              <a:spcAft>
                <a:spcPts val="0"/>
              </a:spcAft>
              <a:buClr>
                <a:srgbClr val="00B050"/>
              </a:buClr>
              <a:buSzPts val="2400"/>
              <a:buChar char="•"/>
            </a:pPr>
            <a:r>
              <a:rPr b="1" lang="en-GB" sz="2400">
                <a:solidFill>
                  <a:srgbClr val="00B050"/>
                </a:solidFill>
                <a:latin typeface="Arial"/>
                <a:ea typeface="Arial"/>
                <a:cs typeface="Arial"/>
                <a:sym typeface="Arial"/>
              </a:rPr>
              <a:t>Gentle</a:t>
            </a:r>
            <a:endParaRPr/>
          </a:p>
          <a:p>
            <a:pPr indent="-342900" lvl="0" marL="342900" rtl="0" algn="l">
              <a:lnSpc>
                <a:spcPct val="90000"/>
              </a:lnSpc>
              <a:spcBef>
                <a:spcPts val="480"/>
              </a:spcBef>
              <a:spcAft>
                <a:spcPts val="0"/>
              </a:spcAft>
              <a:buClr>
                <a:srgbClr val="00B050"/>
              </a:buClr>
              <a:buSzPts val="2400"/>
              <a:buChar char="•"/>
            </a:pPr>
            <a:r>
              <a:rPr b="1" lang="en-GB" sz="2400">
                <a:solidFill>
                  <a:srgbClr val="00B050"/>
                </a:solidFill>
                <a:latin typeface="Arial"/>
                <a:ea typeface="Arial"/>
                <a:cs typeface="Arial"/>
                <a:sym typeface="Arial"/>
              </a:rPr>
              <a:t>Accommodating</a:t>
            </a:r>
            <a:endParaRPr/>
          </a:p>
          <a:p>
            <a:pPr indent="-342900" lvl="0" marL="342900" rtl="0" algn="l">
              <a:lnSpc>
                <a:spcPct val="90000"/>
              </a:lnSpc>
              <a:spcBef>
                <a:spcPts val="480"/>
              </a:spcBef>
              <a:spcAft>
                <a:spcPts val="0"/>
              </a:spcAft>
              <a:buClr>
                <a:srgbClr val="00B050"/>
              </a:buClr>
              <a:buSzPts val="2400"/>
              <a:buChar char="•"/>
            </a:pPr>
            <a:r>
              <a:rPr b="1" lang="en-GB" sz="2400">
                <a:solidFill>
                  <a:srgbClr val="00B050"/>
                </a:solidFill>
                <a:latin typeface="Arial"/>
                <a:ea typeface="Arial"/>
                <a:cs typeface="Arial"/>
                <a:sym typeface="Arial"/>
              </a:rPr>
              <a:t>Supportive</a:t>
            </a:r>
            <a:endParaRPr/>
          </a:p>
          <a:p>
            <a:pPr indent="0" lvl="0" marL="0" rtl="0" algn="l">
              <a:lnSpc>
                <a:spcPct val="90000"/>
              </a:lnSpc>
              <a:spcBef>
                <a:spcPts val="640"/>
              </a:spcBef>
              <a:spcAft>
                <a:spcPts val="0"/>
              </a:spcAft>
              <a:buClr>
                <a:schemeClr val="dk1"/>
              </a:buClr>
              <a:buSzPts val="3200"/>
              <a:buNone/>
            </a:pPr>
            <a:r>
              <a:t/>
            </a:r>
            <a:endParaRPr>
              <a:latin typeface="Arial"/>
              <a:ea typeface="Arial"/>
              <a:cs typeface="Arial"/>
              <a:sym typeface="Arial"/>
            </a:endParaRPr>
          </a:p>
        </p:txBody>
      </p:sp>
      <p:sp>
        <p:nvSpPr>
          <p:cNvPr id="230" name="Google Shape;230;p42"/>
          <p:cNvSpPr txBox="1"/>
          <p:nvPr>
            <p:ph idx="2" type="body"/>
          </p:nvPr>
        </p:nvSpPr>
        <p:spPr>
          <a:xfrm>
            <a:off x="3947324" y="1692177"/>
            <a:ext cx="3576900" cy="3473700"/>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480"/>
              </a:spcBef>
              <a:spcAft>
                <a:spcPts val="0"/>
              </a:spcAft>
              <a:buClr>
                <a:schemeClr val="dk1"/>
              </a:buClr>
              <a:buSzPts val="2400"/>
              <a:buNone/>
            </a:pPr>
            <a:r>
              <a:rPr b="1" lang="en-GB" sz="2400">
                <a:latin typeface="Arial"/>
                <a:ea typeface="Arial"/>
                <a:cs typeface="Arial"/>
                <a:sym typeface="Arial"/>
              </a:rPr>
              <a:t>Someone who’s actions are…</a:t>
            </a:r>
            <a:endParaRPr/>
          </a:p>
          <a:p>
            <a:pPr indent="-342900" lvl="0" marL="342900" rtl="0" algn="l">
              <a:lnSpc>
                <a:spcPct val="90000"/>
              </a:lnSpc>
              <a:spcBef>
                <a:spcPts val="480"/>
              </a:spcBef>
              <a:spcAft>
                <a:spcPts val="0"/>
              </a:spcAft>
              <a:buClr>
                <a:srgbClr val="00B050"/>
              </a:buClr>
              <a:buSzPts val="2400"/>
              <a:buChar char="•"/>
            </a:pPr>
            <a:r>
              <a:rPr b="1" lang="en-GB" sz="2400">
                <a:solidFill>
                  <a:srgbClr val="00B050"/>
                </a:solidFill>
                <a:latin typeface="Arial"/>
                <a:ea typeface="Arial"/>
                <a:cs typeface="Arial"/>
                <a:sym typeface="Arial"/>
              </a:rPr>
              <a:t>Patient</a:t>
            </a:r>
            <a:endParaRPr/>
          </a:p>
          <a:p>
            <a:pPr indent="-342900" lvl="0" marL="342900" rtl="0" algn="l">
              <a:lnSpc>
                <a:spcPct val="90000"/>
              </a:lnSpc>
              <a:spcBef>
                <a:spcPts val="480"/>
              </a:spcBef>
              <a:spcAft>
                <a:spcPts val="0"/>
              </a:spcAft>
              <a:buClr>
                <a:srgbClr val="00B050"/>
              </a:buClr>
              <a:buSzPts val="2400"/>
              <a:buChar char="•"/>
            </a:pPr>
            <a:r>
              <a:rPr b="1" lang="en-GB" sz="2400">
                <a:solidFill>
                  <a:srgbClr val="00B050"/>
                </a:solidFill>
                <a:latin typeface="Arial"/>
                <a:ea typeface="Arial"/>
                <a:cs typeface="Arial"/>
                <a:sym typeface="Arial"/>
              </a:rPr>
              <a:t>Calm &amp; steady</a:t>
            </a:r>
            <a:endParaRPr/>
          </a:p>
          <a:p>
            <a:pPr indent="-342900" lvl="0" marL="342900" rtl="0" algn="l">
              <a:lnSpc>
                <a:spcPct val="90000"/>
              </a:lnSpc>
              <a:spcBef>
                <a:spcPts val="480"/>
              </a:spcBef>
              <a:spcAft>
                <a:spcPts val="0"/>
              </a:spcAft>
              <a:buClr>
                <a:srgbClr val="00B050"/>
              </a:buClr>
              <a:buSzPts val="2400"/>
              <a:buChar char="•"/>
            </a:pPr>
            <a:r>
              <a:rPr b="1" lang="en-GB" sz="2400">
                <a:solidFill>
                  <a:srgbClr val="00B050"/>
                </a:solidFill>
                <a:latin typeface="Arial"/>
                <a:ea typeface="Arial"/>
                <a:cs typeface="Arial"/>
                <a:sym typeface="Arial"/>
              </a:rPr>
              <a:t>Humble</a:t>
            </a:r>
            <a:endParaRPr/>
          </a:p>
          <a:p>
            <a:pPr indent="-342900" lvl="0" marL="342900" rtl="0" algn="l">
              <a:lnSpc>
                <a:spcPct val="90000"/>
              </a:lnSpc>
              <a:spcBef>
                <a:spcPts val="480"/>
              </a:spcBef>
              <a:spcAft>
                <a:spcPts val="0"/>
              </a:spcAft>
              <a:buClr>
                <a:srgbClr val="00B050"/>
              </a:buClr>
              <a:buSzPts val="2400"/>
              <a:buChar char="•"/>
            </a:pPr>
            <a:r>
              <a:rPr b="1" lang="en-GB" sz="2400">
                <a:solidFill>
                  <a:srgbClr val="00B050"/>
                </a:solidFill>
                <a:latin typeface="Arial"/>
                <a:ea typeface="Arial"/>
                <a:cs typeface="Arial"/>
                <a:sym typeface="Arial"/>
              </a:rPr>
              <a:t>Team player</a:t>
            </a:r>
            <a:endParaRPr/>
          </a:p>
          <a:p>
            <a:pPr indent="-342900" lvl="0" marL="342900" rtl="0" algn="l">
              <a:lnSpc>
                <a:spcPct val="90000"/>
              </a:lnSpc>
              <a:spcBef>
                <a:spcPts val="480"/>
              </a:spcBef>
              <a:spcAft>
                <a:spcPts val="0"/>
              </a:spcAft>
              <a:buClr>
                <a:srgbClr val="00B050"/>
              </a:buClr>
              <a:buSzPts val="2400"/>
              <a:buChar char="•"/>
            </a:pPr>
            <a:r>
              <a:rPr b="1" lang="en-GB" sz="2400">
                <a:solidFill>
                  <a:srgbClr val="00B050"/>
                </a:solidFill>
                <a:latin typeface="Arial"/>
                <a:ea typeface="Arial"/>
                <a:cs typeface="Arial"/>
                <a:sym typeface="Arial"/>
              </a:rPr>
              <a:t>Good listener </a:t>
            </a:r>
            <a:endParaRPr/>
          </a:p>
          <a:p>
            <a:pPr indent="-139700" lvl="0" marL="342900" rtl="0" algn="l">
              <a:lnSpc>
                <a:spcPct val="90000"/>
              </a:lnSpc>
              <a:spcBef>
                <a:spcPts val="640"/>
              </a:spcBef>
              <a:spcAft>
                <a:spcPts val="0"/>
              </a:spcAft>
              <a:buClr>
                <a:schemeClr val="dk1"/>
              </a:buClr>
              <a:buSzPts val="3200"/>
              <a:buNone/>
            </a:pPr>
            <a:r>
              <a:t/>
            </a:r>
            <a:endParaRPr b="1">
              <a:solidFill>
                <a:srgbClr val="974806"/>
              </a:solidFill>
              <a:latin typeface="Arial"/>
              <a:ea typeface="Arial"/>
              <a:cs typeface="Arial"/>
              <a:sym typeface="Arial"/>
            </a:endParaRPr>
          </a:p>
          <a:p>
            <a:pPr indent="-139700" lvl="0" marL="342900" rtl="0" algn="l">
              <a:lnSpc>
                <a:spcPct val="90000"/>
              </a:lnSpc>
              <a:spcBef>
                <a:spcPts val="640"/>
              </a:spcBef>
              <a:spcAft>
                <a:spcPts val="0"/>
              </a:spcAft>
              <a:buClr>
                <a:schemeClr val="dk1"/>
              </a:buClr>
              <a:buSzPts val="3200"/>
              <a:buNone/>
            </a:pPr>
            <a:r>
              <a:t/>
            </a:r>
            <a:endParaRPr b="1">
              <a:solidFill>
                <a:srgbClr val="974806"/>
              </a:solidFill>
              <a:latin typeface="Arial"/>
              <a:ea typeface="Arial"/>
              <a:cs typeface="Arial"/>
              <a:sym typeface="Arial"/>
            </a:endParaRPr>
          </a:p>
          <a:p>
            <a:pPr indent="0" lvl="0" marL="0" rtl="0" algn="l">
              <a:lnSpc>
                <a:spcPct val="90000"/>
              </a:lnSpc>
              <a:spcBef>
                <a:spcPts val="640"/>
              </a:spcBef>
              <a:spcAft>
                <a:spcPts val="0"/>
              </a:spcAft>
              <a:buClr>
                <a:schemeClr val="dk1"/>
              </a:buClr>
              <a:buSzPts val="3200"/>
              <a:buNone/>
            </a:pPr>
            <a:r>
              <a:t/>
            </a:r>
            <a:endParaRPr>
              <a:solidFill>
                <a:srgbClr val="0070C0"/>
              </a:solidFill>
              <a:latin typeface="Arial"/>
              <a:ea typeface="Arial"/>
              <a:cs typeface="Arial"/>
              <a:sym typeface="Arial"/>
            </a:endParaRPr>
          </a:p>
        </p:txBody>
      </p:sp>
      <p:sp>
        <p:nvSpPr>
          <p:cNvPr id="231" name="Google Shape;231;p42"/>
          <p:cNvSpPr txBox="1"/>
          <p:nvPr>
            <p:ph type="title"/>
          </p:nvPr>
        </p:nvSpPr>
        <p:spPr>
          <a:xfrm>
            <a:off x="787977" y="616253"/>
            <a:ext cx="7212900" cy="415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4500"/>
              <a:buFont typeface="Arial"/>
              <a:buNone/>
            </a:pPr>
            <a:r>
              <a:rPr b="1" lang="en-GB" sz="3600">
                <a:solidFill>
                  <a:srgbClr val="00BFF4"/>
                </a:solidFill>
                <a:latin typeface="Arial"/>
                <a:ea typeface="Arial"/>
                <a:cs typeface="Arial"/>
                <a:sym typeface="Arial"/>
              </a:rPr>
              <a:t>DISC Avatars…</a:t>
            </a:r>
            <a:endParaRPr b="1" sz="3600">
              <a:solidFill>
                <a:srgbClr val="00BFF4"/>
              </a:solidFill>
              <a:latin typeface="Arial"/>
              <a:ea typeface="Arial"/>
              <a:cs typeface="Arial"/>
              <a:sym typeface="Arial"/>
            </a:endParaRPr>
          </a:p>
        </p:txBody>
      </p:sp>
      <p:pic>
        <p:nvPicPr>
          <p:cNvPr id="232" name="Google Shape;232;p42"/>
          <p:cNvPicPr preferRelativeResize="0"/>
          <p:nvPr/>
        </p:nvPicPr>
        <p:blipFill rotWithShape="1">
          <a:blip r:embed="rId3">
            <a:alphaModFix/>
          </a:blip>
          <a:srcRect b="0" l="0" r="0" t="0"/>
          <a:stretch/>
        </p:blipFill>
        <p:spPr>
          <a:xfrm>
            <a:off x="6609575" y="1669851"/>
            <a:ext cx="2891400" cy="2167800"/>
          </a:xfrm>
          <a:prstGeom prst="rect">
            <a:avLst/>
          </a:prstGeom>
          <a:noFill/>
          <a:ln>
            <a:noFill/>
          </a:ln>
        </p:spPr>
      </p:pic>
      <p:sp>
        <p:nvSpPr>
          <p:cNvPr id="233" name="Google Shape;233;p42"/>
          <p:cNvSpPr/>
          <p:nvPr/>
        </p:nvSpPr>
        <p:spPr>
          <a:xfrm>
            <a:off x="6982325" y="1600950"/>
            <a:ext cx="2145900" cy="1124100"/>
          </a:xfrm>
          <a:prstGeom prst="rect">
            <a:avLst/>
          </a:prstGeom>
          <a:solidFill>
            <a:srgbClr val="FFFFFF">
              <a:alpha val="64706"/>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4" name="Google Shape;234;p42"/>
          <p:cNvSpPr/>
          <p:nvPr/>
        </p:nvSpPr>
        <p:spPr>
          <a:xfrm>
            <a:off x="6982325" y="2725050"/>
            <a:ext cx="1044300" cy="1124100"/>
          </a:xfrm>
          <a:prstGeom prst="rect">
            <a:avLst/>
          </a:prstGeom>
          <a:solidFill>
            <a:srgbClr val="FFFFFF">
              <a:alpha val="64706"/>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9" name="Shape 239"/>
        <p:cNvGrpSpPr/>
        <p:nvPr/>
      </p:nvGrpSpPr>
      <p:grpSpPr>
        <a:xfrm>
          <a:off x="0" y="0"/>
          <a:ext cx="0" cy="0"/>
          <a:chOff x="0" y="0"/>
          <a:chExt cx="0" cy="0"/>
        </a:xfrm>
      </p:grpSpPr>
      <p:sp>
        <p:nvSpPr>
          <p:cNvPr id="240" name="Google Shape;240;p43"/>
          <p:cNvSpPr txBox="1"/>
          <p:nvPr>
            <p:ph idx="1" type="body"/>
          </p:nvPr>
        </p:nvSpPr>
        <p:spPr>
          <a:xfrm>
            <a:off x="900127" y="1677182"/>
            <a:ext cx="3212400" cy="3263400"/>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486"/>
              </a:spcBef>
              <a:spcAft>
                <a:spcPts val="0"/>
              </a:spcAft>
              <a:buClr>
                <a:schemeClr val="dk1"/>
              </a:buClr>
              <a:buSzPts val="2428"/>
              <a:buNone/>
            </a:pPr>
            <a:r>
              <a:rPr b="1" lang="en-GB" sz="2428">
                <a:latin typeface="Arial"/>
                <a:ea typeface="Arial"/>
                <a:cs typeface="Arial"/>
                <a:sym typeface="Arial"/>
              </a:rPr>
              <a:t>Someone who appears…</a:t>
            </a:r>
            <a:endParaRPr/>
          </a:p>
          <a:p>
            <a:pPr indent="-342900" lvl="0" marL="342900" rtl="0" algn="l">
              <a:lnSpc>
                <a:spcPct val="90000"/>
              </a:lnSpc>
              <a:spcBef>
                <a:spcPts val="486"/>
              </a:spcBef>
              <a:spcAft>
                <a:spcPts val="0"/>
              </a:spcAft>
              <a:buClr>
                <a:srgbClr val="0070C0"/>
              </a:buClr>
              <a:buSzPts val="2428"/>
              <a:buChar char="•"/>
            </a:pPr>
            <a:r>
              <a:rPr b="1" lang="en-GB" sz="2428">
                <a:solidFill>
                  <a:srgbClr val="0070C0"/>
                </a:solidFill>
                <a:latin typeface="Arial"/>
                <a:ea typeface="Arial"/>
                <a:cs typeface="Arial"/>
                <a:sym typeface="Arial"/>
              </a:rPr>
              <a:t>Private</a:t>
            </a:r>
            <a:endParaRPr/>
          </a:p>
          <a:p>
            <a:pPr indent="-342900" lvl="0" marL="342900" rtl="0" algn="l">
              <a:lnSpc>
                <a:spcPct val="90000"/>
              </a:lnSpc>
              <a:spcBef>
                <a:spcPts val="486"/>
              </a:spcBef>
              <a:spcAft>
                <a:spcPts val="0"/>
              </a:spcAft>
              <a:buClr>
                <a:srgbClr val="0070C0"/>
              </a:buClr>
              <a:buSzPts val="2428"/>
              <a:buChar char="•"/>
            </a:pPr>
            <a:r>
              <a:rPr b="1" lang="en-GB" sz="2428">
                <a:solidFill>
                  <a:srgbClr val="0070C0"/>
                </a:solidFill>
                <a:latin typeface="Arial"/>
                <a:ea typeface="Arial"/>
                <a:cs typeface="Arial"/>
                <a:sym typeface="Arial"/>
              </a:rPr>
              <a:t>Analytical</a:t>
            </a:r>
            <a:endParaRPr/>
          </a:p>
          <a:p>
            <a:pPr indent="-342900" lvl="0" marL="342900" rtl="0" algn="l">
              <a:lnSpc>
                <a:spcPct val="90000"/>
              </a:lnSpc>
              <a:spcBef>
                <a:spcPts val="486"/>
              </a:spcBef>
              <a:spcAft>
                <a:spcPts val="0"/>
              </a:spcAft>
              <a:buClr>
                <a:srgbClr val="0070C0"/>
              </a:buClr>
              <a:buSzPts val="2428"/>
              <a:buChar char="•"/>
            </a:pPr>
            <a:r>
              <a:rPr b="1" lang="en-GB" sz="2428">
                <a:solidFill>
                  <a:srgbClr val="0070C0"/>
                </a:solidFill>
                <a:latin typeface="Arial"/>
                <a:ea typeface="Arial"/>
                <a:cs typeface="Arial"/>
                <a:sym typeface="Arial"/>
              </a:rPr>
              <a:t>Logical</a:t>
            </a:r>
            <a:endParaRPr/>
          </a:p>
          <a:p>
            <a:pPr indent="0" lvl="0" marL="0" rtl="0" algn="l">
              <a:lnSpc>
                <a:spcPct val="90000"/>
              </a:lnSpc>
              <a:spcBef>
                <a:spcPts val="486"/>
              </a:spcBef>
              <a:spcAft>
                <a:spcPts val="0"/>
              </a:spcAft>
              <a:buClr>
                <a:schemeClr val="dk1"/>
              </a:buClr>
              <a:buSzPts val="2428"/>
              <a:buNone/>
            </a:pPr>
            <a:r>
              <a:t/>
            </a:r>
            <a:endParaRPr sz="2428">
              <a:latin typeface="Arial"/>
              <a:ea typeface="Arial"/>
              <a:cs typeface="Arial"/>
              <a:sym typeface="Arial"/>
            </a:endParaRPr>
          </a:p>
        </p:txBody>
      </p:sp>
      <p:sp>
        <p:nvSpPr>
          <p:cNvPr id="241" name="Google Shape;241;p43"/>
          <p:cNvSpPr txBox="1"/>
          <p:nvPr>
            <p:ph idx="2" type="body"/>
          </p:nvPr>
        </p:nvSpPr>
        <p:spPr>
          <a:xfrm>
            <a:off x="3740725" y="1669814"/>
            <a:ext cx="3105300" cy="3278100"/>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486"/>
              </a:spcBef>
              <a:spcAft>
                <a:spcPts val="0"/>
              </a:spcAft>
              <a:buClr>
                <a:schemeClr val="dk1"/>
              </a:buClr>
              <a:buSzPts val="2428"/>
              <a:buNone/>
            </a:pPr>
            <a:r>
              <a:rPr b="1" lang="en-GB" sz="2428">
                <a:latin typeface="Arial"/>
                <a:ea typeface="Arial"/>
                <a:cs typeface="Arial"/>
                <a:sym typeface="Arial"/>
              </a:rPr>
              <a:t>Someone who’s actions are…</a:t>
            </a:r>
            <a:endParaRPr/>
          </a:p>
          <a:p>
            <a:pPr indent="-342900" lvl="0" marL="342900" rtl="0" algn="l">
              <a:lnSpc>
                <a:spcPct val="90000"/>
              </a:lnSpc>
              <a:spcBef>
                <a:spcPts val="486"/>
              </a:spcBef>
              <a:spcAft>
                <a:spcPts val="0"/>
              </a:spcAft>
              <a:buClr>
                <a:srgbClr val="0070C0"/>
              </a:buClr>
              <a:buSzPts val="2428"/>
              <a:buChar char="•"/>
            </a:pPr>
            <a:r>
              <a:rPr b="1" lang="en-GB" sz="2428">
                <a:solidFill>
                  <a:srgbClr val="0070C0"/>
                </a:solidFill>
                <a:latin typeface="Arial"/>
                <a:ea typeface="Arial"/>
                <a:cs typeface="Arial"/>
                <a:sym typeface="Arial"/>
              </a:rPr>
              <a:t>Precise </a:t>
            </a:r>
            <a:endParaRPr/>
          </a:p>
          <a:p>
            <a:pPr indent="-342900" lvl="0" marL="342900" rtl="0" algn="l">
              <a:lnSpc>
                <a:spcPct val="90000"/>
              </a:lnSpc>
              <a:spcBef>
                <a:spcPts val="486"/>
              </a:spcBef>
              <a:spcAft>
                <a:spcPts val="0"/>
              </a:spcAft>
              <a:buClr>
                <a:srgbClr val="0070C0"/>
              </a:buClr>
              <a:buSzPts val="2428"/>
              <a:buChar char="•"/>
            </a:pPr>
            <a:r>
              <a:rPr b="1" lang="en-GB" sz="2428">
                <a:solidFill>
                  <a:srgbClr val="0070C0"/>
                </a:solidFill>
                <a:latin typeface="Arial"/>
                <a:ea typeface="Arial"/>
                <a:cs typeface="Arial"/>
                <a:sym typeface="Arial"/>
              </a:rPr>
              <a:t>Analytical </a:t>
            </a:r>
            <a:endParaRPr/>
          </a:p>
          <a:p>
            <a:pPr indent="-342900" lvl="0" marL="342900" rtl="0" algn="l">
              <a:lnSpc>
                <a:spcPct val="90000"/>
              </a:lnSpc>
              <a:spcBef>
                <a:spcPts val="486"/>
              </a:spcBef>
              <a:spcAft>
                <a:spcPts val="0"/>
              </a:spcAft>
              <a:buClr>
                <a:srgbClr val="0070C0"/>
              </a:buClr>
              <a:buSzPts val="2428"/>
              <a:buChar char="•"/>
            </a:pPr>
            <a:r>
              <a:rPr b="1" lang="en-GB" sz="2428">
                <a:solidFill>
                  <a:srgbClr val="0070C0"/>
                </a:solidFill>
                <a:latin typeface="Arial"/>
                <a:ea typeface="Arial"/>
                <a:cs typeface="Arial"/>
                <a:sym typeface="Arial"/>
              </a:rPr>
              <a:t>Sceptical</a:t>
            </a:r>
            <a:endParaRPr/>
          </a:p>
          <a:p>
            <a:pPr indent="-342900" lvl="0" marL="342900" rtl="0" algn="l">
              <a:lnSpc>
                <a:spcPct val="90000"/>
              </a:lnSpc>
              <a:spcBef>
                <a:spcPts val="486"/>
              </a:spcBef>
              <a:spcAft>
                <a:spcPts val="0"/>
              </a:spcAft>
              <a:buClr>
                <a:srgbClr val="0070C0"/>
              </a:buClr>
              <a:buSzPts val="2428"/>
              <a:buChar char="•"/>
            </a:pPr>
            <a:r>
              <a:rPr b="1" lang="en-GB" sz="2428">
                <a:solidFill>
                  <a:srgbClr val="0070C0"/>
                </a:solidFill>
                <a:latin typeface="Arial"/>
                <a:ea typeface="Arial"/>
                <a:cs typeface="Arial"/>
                <a:sym typeface="Arial"/>
              </a:rPr>
              <a:t>Reserved </a:t>
            </a:r>
            <a:endParaRPr/>
          </a:p>
          <a:p>
            <a:pPr indent="-342900" lvl="0" marL="342900" rtl="0" algn="l">
              <a:lnSpc>
                <a:spcPct val="90000"/>
              </a:lnSpc>
              <a:spcBef>
                <a:spcPts val="486"/>
              </a:spcBef>
              <a:spcAft>
                <a:spcPts val="0"/>
              </a:spcAft>
              <a:buClr>
                <a:srgbClr val="0070C0"/>
              </a:buClr>
              <a:buSzPts val="2428"/>
              <a:buChar char="•"/>
            </a:pPr>
            <a:r>
              <a:rPr b="1" lang="en-GB" sz="2428">
                <a:solidFill>
                  <a:srgbClr val="0070C0"/>
                </a:solidFill>
                <a:latin typeface="Arial"/>
                <a:ea typeface="Arial"/>
                <a:cs typeface="Arial"/>
                <a:sym typeface="Arial"/>
              </a:rPr>
              <a:t>Quiet</a:t>
            </a:r>
            <a:endParaRPr/>
          </a:p>
          <a:p>
            <a:pPr indent="0" lvl="0" marL="0" rtl="0" algn="l">
              <a:lnSpc>
                <a:spcPct val="90000"/>
              </a:lnSpc>
              <a:spcBef>
                <a:spcPts val="592"/>
              </a:spcBef>
              <a:spcAft>
                <a:spcPts val="0"/>
              </a:spcAft>
              <a:buClr>
                <a:schemeClr val="dk1"/>
              </a:buClr>
              <a:buSzPts val="2960"/>
              <a:buNone/>
            </a:pPr>
            <a:r>
              <a:t/>
            </a:r>
            <a:endParaRPr sz="2960">
              <a:solidFill>
                <a:srgbClr val="0070C0"/>
              </a:solidFill>
              <a:latin typeface="Arial"/>
              <a:ea typeface="Arial"/>
              <a:cs typeface="Arial"/>
              <a:sym typeface="Arial"/>
            </a:endParaRPr>
          </a:p>
        </p:txBody>
      </p:sp>
      <p:sp>
        <p:nvSpPr>
          <p:cNvPr id="242" name="Google Shape;242;p43"/>
          <p:cNvSpPr txBox="1"/>
          <p:nvPr>
            <p:ph type="title"/>
          </p:nvPr>
        </p:nvSpPr>
        <p:spPr>
          <a:xfrm>
            <a:off x="787977" y="616253"/>
            <a:ext cx="7212900" cy="415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4500"/>
              <a:buFont typeface="Arial"/>
              <a:buNone/>
            </a:pPr>
            <a:r>
              <a:rPr b="1" lang="en-GB" sz="3600">
                <a:solidFill>
                  <a:srgbClr val="00BFF4"/>
                </a:solidFill>
                <a:latin typeface="Arial"/>
                <a:ea typeface="Arial"/>
                <a:cs typeface="Arial"/>
                <a:sym typeface="Arial"/>
              </a:rPr>
              <a:t>DISC Avatars…</a:t>
            </a:r>
            <a:endParaRPr b="1" sz="3600">
              <a:solidFill>
                <a:srgbClr val="00BFF4"/>
              </a:solidFill>
              <a:latin typeface="Arial"/>
              <a:ea typeface="Arial"/>
              <a:cs typeface="Arial"/>
              <a:sym typeface="Arial"/>
            </a:endParaRPr>
          </a:p>
        </p:txBody>
      </p:sp>
      <p:sp>
        <p:nvSpPr>
          <p:cNvPr id="243" name="Google Shape;243;p43"/>
          <p:cNvSpPr/>
          <p:nvPr/>
        </p:nvSpPr>
        <p:spPr>
          <a:xfrm>
            <a:off x="6982325" y="2793150"/>
            <a:ext cx="2145900" cy="1124100"/>
          </a:xfrm>
          <a:prstGeom prst="rect">
            <a:avLst/>
          </a:prstGeom>
          <a:solidFill>
            <a:srgbClr val="FFFFFF">
              <a:alpha val="64706"/>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4" name="Google Shape;244;p43"/>
          <p:cNvSpPr/>
          <p:nvPr/>
        </p:nvSpPr>
        <p:spPr>
          <a:xfrm>
            <a:off x="6982325" y="1669825"/>
            <a:ext cx="1044300" cy="1124100"/>
          </a:xfrm>
          <a:prstGeom prst="rect">
            <a:avLst/>
          </a:prstGeom>
          <a:solidFill>
            <a:srgbClr val="FFFFFF">
              <a:alpha val="64706"/>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id="245" name="Google Shape;245;p43"/>
          <p:cNvPicPr preferRelativeResize="0"/>
          <p:nvPr/>
        </p:nvPicPr>
        <p:blipFill rotWithShape="1">
          <a:blip r:embed="rId3">
            <a:alphaModFix/>
          </a:blip>
          <a:srcRect b="0" l="0" r="0" t="0"/>
          <a:stretch/>
        </p:blipFill>
        <p:spPr>
          <a:xfrm>
            <a:off x="6609575" y="1669851"/>
            <a:ext cx="2891400" cy="2167800"/>
          </a:xfrm>
          <a:prstGeom prst="rect">
            <a:avLst/>
          </a:prstGeom>
          <a:noFill/>
          <a:ln>
            <a:noFill/>
          </a:ln>
        </p:spPr>
      </p:pic>
      <p:sp>
        <p:nvSpPr>
          <p:cNvPr id="246" name="Google Shape;246;p43"/>
          <p:cNvSpPr/>
          <p:nvPr/>
        </p:nvSpPr>
        <p:spPr>
          <a:xfrm>
            <a:off x="6982325" y="1600950"/>
            <a:ext cx="2145900" cy="1124100"/>
          </a:xfrm>
          <a:prstGeom prst="rect">
            <a:avLst/>
          </a:prstGeom>
          <a:solidFill>
            <a:srgbClr val="FFFFFF">
              <a:alpha val="64706"/>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7" name="Google Shape;247;p43"/>
          <p:cNvSpPr/>
          <p:nvPr/>
        </p:nvSpPr>
        <p:spPr>
          <a:xfrm>
            <a:off x="8099700" y="2725050"/>
            <a:ext cx="1044300" cy="1124100"/>
          </a:xfrm>
          <a:prstGeom prst="rect">
            <a:avLst/>
          </a:prstGeom>
          <a:solidFill>
            <a:srgbClr val="FFFFFF">
              <a:alpha val="64706"/>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2" name="Shape 252"/>
        <p:cNvGrpSpPr/>
        <p:nvPr/>
      </p:nvGrpSpPr>
      <p:grpSpPr>
        <a:xfrm>
          <a:off x="0" y="0"/>
          <a:ext cx="0" cy="0"/>
          <a:chOff x="0" y="0"/>
          <a:chExt cx="0" cy="0"/>
        </a:xfrm>
      </p:grpSpPr>
      <p:pic>
        <p:nvPicPr>
          <p:cNvPr id="253" name="Google Shape;253;p44"/>
          <p:cNvPicPr preferRelativeResize="0"/>
          <p:nvPr/>
        </p:nvPicPr>
        <p:blipFill rotWithShape="1">
          <a:blip r:embed="rId3">
            <a:alphaModFix/>
          </a:blip>
          <a:srcRect b="0" l="0" r="0" t="0"/>
          <a:stretch/>
        </p:blipFill>
        <p:spPr>
          <a:xfrm>
            <a:off x="1047750" y="534089"/>
            <a:ext cx="6558000" cy="4916700"/>
          </a:xfrm>
          <a:prstGeom prst="rect">
            <a:avLst/>
          </a:prstGeom>
          <a:noFill/>
          <a:ln>
            <a:noFill/>
          </a:ln>
        </p:spPr>
      </p:pic>
      <p:sp>
        <p:nvSpPr>
          <p:cNvPr id="254" name="Google Shape;254;p44"/>
          <p:cNvSpPr/>
          <p:nvPr/>
        </p:nvSpPr>
        <p:spPr>
          <a:xfrm>
            <a:off x="2366335" y="1328821"/>
            <a:ext cx="1872900" cy="1683300"/>
          </a:xfrm>
          <a:prstGeom prst="rect">
            <a:avLst/>
          </a:prstGeom>
          <a:noFill/>
          <a:ln>
            <a:noFill/>
          </a:ln>
        </p:spPr>
        <p:txBody>
          <a:bodyPr anchorCtr="0" anchor="t" bIns="33325" lIns="67850" spcFirstLastPara="1" rIns="67850" wrap="square" tIns="33325">
            <a:noAutofit/>
          </a:bodyPr>
          <a:lstStyle/>
          <a:p>
            <a:pPr indent="0" lvl="0" marL="0" marR="0" rtl="0" algn="r">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Decisive </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Fast-paced </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Task Focussed </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Strong Willed</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Goal Orientated</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Competitive</a:t>
            </a:r>
            <a:endParaRPr b="0" i="0" sz="16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900"/>
              <a:buFont typeface="Arial"/>
              <a:buNone/>
            </a:pPr>
            <a:r>
              <a:t/>
            </a:r>
            <a:endParaRPr b="0" i="0" sz="900" u="none" cap="none" strike="noStrike">
              <a:solidFill>
                <a:schemeClr val="dk1"/>
              </a:solidFill>
              <a:latin typeface="Arial"/>
              <a:ea typeface="Arial"/>
              <a:cs typeface="Arial"/>
              <a:sym typeface="Arial"/>
            </a:endParaRPr>
          </a:p>
        </p:txBody>
      </p:sp>
      <p:sp>
        <p:nvSpPr>
          <p:cNvPr id="255" name="Google Shape;255;p44"/>
          <p:cNvSpPr/>
          <p:nvPr/>
        </p:nvSpPr>
        <p:spPr>
          <a:xfrm>
            <a:off x="4437247" y="1328820"/>
            <a:ext cx="2268000" cy="1544700"/>
          </a:xfrm>
          <a:prstGeom prst="rect">
            <a:avLst/>
          </a:prstGeom>
          <a:noFill/>
          <a:ln>
            <a:noFill/>
          </a:ln>
        </p:spPr>
        <p:txBody>
          <a:bodyPr anchorCtr="0" anchor="t" bIns="33325" lIns="67850" spcFirstLastPara="1" rIns="67850" wrap="square" tIns="33325">
            <a:noAutofit/>
          </a:bodyPr>
          <a:lstStyle/>
          <a:p>
            <a:pPr indent="0" lvl="0" marL="0" marR="0" rtl="0" algn="l">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Cheerful</a:t>
            </a:r>
            <a:endParaRPr b="0" i="0" sz="1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Inspirational</a:t>
            </a:r>
            <a:endParaRPr b="0" i="0" sz="1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Outgoing</a:t>
            </a:r>
            <a:endParaRPr b="0" i="0" sz="1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Enthusiastic </a:t>
            </a:r>
            <a:endParaRPr b="0" i="0" sz="1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Persuasive</a:t>
            </a:r>
            <a:endParaRPr b="0" i="0" sz="1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Uplifting</a:t>
            </a:r>
            <a:endParaRPr b="1" i="0" sz="1600" u="none" cap="none" strike="noStrike">
              <a:solidFill>
                <a:srgbClr val="FFFFFF"/>
              </a:solidFill>
              <a:latin typeface="Arial"/>
              <a:ea typeface="Arial"/>
              <a:cs typeface="Arial"/>
              <a:sym typeface="Arial"/>
            </a:endParaRPr>
          </a:p>
        </p:txBody>
      </p:sp>
      <p:sp>
        <p:nvSpPr>
          <p:cNvPr id="256" name="Google Shape;256;p44"/>
          <p:cNvSpPr/>
          <p:nvPr/>
        </p:nvSpPr>
        <p:spPr>
          <a:xfrm>
            <a:off x="2587772" y="3164016"/>
            <a:ext cx="1651500" cy="1791000"/>
          </a:xfrm>
          <a:prstGeom prst="rect">
            <a:avLst/>
          </a:prstGeom>
          <a:noFill/>
          <a:ln>
            <a:noFill/>
          </a:ln>
        </p:spPr>
        <p:txBody>
          <a:bodyPr anchorCtr="0" anchor="t" bIns="33325" lIns="67850" spcFirstLastPara="1" rIns="67850" wrap="square" tIns="33325">
            <a:noAutofit/>
          </a:bodyPr>
          <a:lstStyle/>
          <a:p>
            <a:pPr indent="0" lvl="0" marL="0" marR="0" rtl="0" algn="r">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Conscientious Perfectionist Knowledgeable</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Deep</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Correct </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Precise</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600"/>
              <a:buFont typeface="Arial"/>
              <a:buNone/>
            </a:pPr>
            <a:r>
              <a:t/>
            </a:r>
            <a:endParaRPr b="0" i="0" sz="1600" u="none" cap="none" strike="noStrike">
              <a:solidFill>
                <a:srgbClr val="FFFFFF"/>
              </a:solidFill>
              <a:latin typeface="Arial"/>
              <a:ea typeface="Arial"/>
              <a:cs typeface="Arial"/>
              <a:sym typeface="Arial"/>
            </a:endParaRPr>
          </a:p>
        </p:txBody>
      </p:sp>
      <p:sp>
        <p:nvSpPr>
          <p:cNvPr id="257" name="Google Shape;257;p44"/>
          <p:cNvSpPr/>
          <p:nvPr/>
        </p:nvSpPr>
        <p:spPr>
          <a:xfrm>
            <a:off x="4437247" y="3163954"/>
            <a:ext cx="1816200" cy="1791000"/>
          </a:xfrm>
          <a:prstGeom prst="rect">
            <a:avLst/>
          </a:prstGeom>
          <a:noFill/>
          <a:ln>
            <a:noFill/>
          </a:ln>
        </p:spPr>
        <p:txBody>
          <a:bodyPr anchorCtr="0" anchor="t" bIns="33325" lIns="67850" spcFirstLastPara="1" rIns="67850" wrap="square" tIns="33325">
            <a:noAutofit/>
          </a:bodyPr>
          <a:lstStyle/>
          <a:p>
            <a:pPr indent="0" lvl="0" marL="0" marR="0" rtl="0" algn="l">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Accommodating</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Encouraging</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Low key</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Relaxed</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1" i="0" lang="en-GB" sz="1600" u="none" cap="none" strike="noStrike">
                <a:solidFill>
                  <a:srgbClr val="FFFFFF"/>
                </a:solidFill>
                <a:latin typeface="Arial"/>
                <a:ea typeface="Arial"/>
                <a:cs typeface="Arial"/>
                <a:sym typeface="Arial"/>
              </a:rPr>
              <a:t>Calm</a:t>
            </a:r>
            <a:endParaRPr b="1" i="0" sz="1600" u="none" cap="none" strike="noStrike">
              <a:solidFill>
                <a:schemeClr val="dk1"/>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600"/>
              <a:buFont typeface="Arial"/>
              <a:buNone/>
            </a:pPr>
            <a:r>
              <a:t/>
            </a:r>
            <a:endParaRPr b="1" i="0" sz="1600" u="none" cap="none" strike="noStrike">
              <a:solidFill>
                <a:schemeClr val="dk1"/>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600"/>
              <a:buFont typeface="Arial"/>
              <a:buNone/>
            </a:pPr>
            <a:r>
              <a:t/>
            </a:r>
            <a:endParaRPr b="1" i="0" sz="1600" u="none" cap="none" strike="noStrike">
              <a:solidFill>
                <a:schemeClr val="dk1"/>
              </a:solidFill>
              <a:latin typeface="Arial"/>
              <a:ea typeface="Arial"/>
              <a:cs typeface="Arial"/>
              <a:sym typeface="Arial"/>
            </a:endParaRPr>
          </a:p>
        </p:txBody>
      </p:sp>
      <p:sp>
        <p:nvSpPr>
          <p:cNvPr id="258" name="Google Shape;258;p44"/>
          <p:cNvSpPr txBox="1"/>
          <p:nvPr/>
        </p:nvSpPr>
        <p:spPr>
          <a:xfrm>
            <a:off x="686238" y="419080"/>
            <a:ext cx="5346600" cy="12696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3600"/>
              <a:buFont typeface="Arial"/>
              <a:buNone/>
            </a:pPr>
            <a:r>
              <a:rPr b="1" i="0" lang="en-GB" sz="3600" u="none" cap="none" strike="noStrike">
                <a:solidFill>
                  <a:srgbClr val="00BFF4"/>
                </a:solidFill>
                <a:latin typeface="Arial"/>
                <a:ea typeface="Arial"/>
                <a:cs typeface="Arial"/>
                <a:sym typeface="Arial"/>
              </a:rPr>
              <a:t>Qualities</a:t>
            </a:r>
            <a:endParaRPr b="1" i="0" sz="3600" u="none" cap="none" strike="noStrike">
              <a:solidFill>
                <a:srgbClr val="00BFF4"/>
              </a:solidFill>
              <a:latin typeface="Arial"/>
              <a:ea typeface="Arial"/>
              <a:cs typeface="Arial"/>
              <a:sym typeface="Arial"/>
            </a:endParaRPr>
          </a:p>
          <a:p>
            <a:pPr indent="0" lvl="0" marL="0" marR="0" rtl="0" algn="l">
              <a:lnSpc>
                <a:spcPct val="100000"/>
              </a:lnSpc>
              <a:spcBef>
                <a:spcPts val="90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254"/>
                                        </p:tgtEl>
                                        <p:attrNameLst>
                                          <p:attrName>style.visibility</p:attrName>
                                        </p:attrNameLst>
                                      </p:cBhvr>
                                      <p:to>
                                        <p:strVal val="visible"/>
                                      </p:to>
                                    </p:set>
                                    <p:anim calcmode="lin" valueType="num">
                                      <p:cBhvr additive="base">
                                        <p:cTn dur="500"/>
                                        <p:tgtEl>
                                          <p:spTgt spid="254"/>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55"/>
                                        </p:tgtEl>
                                        <p:attrNameLst>
                                          <p:attrName>style.visibility</p:attrName>
                                        </p:attrNameLst>
                                      </p:cBhvr>
                                      <p:to>
                                        <p:strVal val="visible"/>
                                      </p:to>
                                    </p:set>
                                    <p:animEffect filter="fade" transition="in">
                                      <p:cBhvr>
                                        <p:cTn dur="500"/>
                                        <p:tgtEl>
                                          <p:spTgt spid="25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57"/>
                                        </p:tgtEl>
                                        <p:attrNameLst>
                                          <p:attrName>style.visibility</p:attrName>
                                        </p:attrNameLst>
                                      </p:cBhvr>
                                      <p:to>
                                        <p:strVal val="visible"/>
                                      </p:to>
                                    </p:set>
                                    <p:anim calcmode="lin" valueType="num">
                                      <p:cBhvr additive="base">
                                        <p:cTn dur="1500"/>
                                        <p:tgtEl>
                                          <p:spTgt spid="257"/>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56"/>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3" name="Shape 263"/>
        <p:cNvGrpSpPr/>
        <p:nvPr/>
      </p:nvGrpSpPr>
      <p:grpSpPr>
        <a:xfrm>
          <a:off x="0" y="0"/>
          <a:ext cx="0" cy="0"/>
          <a:chOff x="0" y="0"/>
          <a:chExt cx="0" cy="0"/>
        </a:xfrm>
      </p:grpSpPr>
      <p:sp>
        <p:nvSpPr>
          <p:cNvPr id="264" name="Google Shape;264;p45"/>
          <p:cNvSpPr/>
          <p:nvPr/>
        </p:nvSpPr>
        <p:spPr>
          <a:xfrm>
            <a:off x="-365775" y="-45425"/>
            <a:ext cx="981900" cy="5347800"/>
          </a:xfrm>
          <a:prstGeom prst="rect">
            <a:avLst/>
          </a:prstGeom>
          <a:solidFill>
            <a:srgbClr val="FFFF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id="265" name="Google Shape;265;p45"/>
          <p:cNvPicPr preferRelativeResize="0"/>
          <p:nvPr/>
        </p:nvPicPr>
        <p:blipFill rotWithShape="1">
          <a:blip r:embed="rId3">
            <a:alphaModFix/>
          </a:blip>
          <a:srcRect b="0" l="0" r="0" t="0"/>
          <a:stretch/>
        </p:blipFill>
        <p:spPr>
          <a:xfrm>
            <a:off x="1215186" y="713363"/>
            <a:ext cx="6243300" cy="4680600"/>
          </a:xfrm>
          <a:prstGeom prst="rect">
            <a:avLst/>
          </a:prstGeom>
          <a:noFill/>
          <a:ln>
            <a:noFill/>
          </a:ln>
        </p:spPr>
      </p:pic>
      <p:sp>
        <p:nvSpPr>
          <p:cNvPr id="266" name="Google Shape;266;p45"/>
          <p:cNvSpPr/>
          <p:nvPr/>
        </p:nvSpPr>
        <p:spPr>
          <a:xfrm>
            <a:off x="2614425" y="1502912"/>
            <a:ext cx="1639800" cy="1594200"/>
          </a:xfrm>
          <a:prstGeom prst="rect">
            <a:avLst/>
          </a:prstGeom>
          <a:noFill/>
          <a:ln>
            <a:noFill/>
          </a:ln>
        </p:spPr>
        <p:txBody>
          <a:bodyPr anchorCtr="0" anchor="t" bIns="33325" lIns="67850" spcFirstLastPara="1" rIns="67850" wrap="square" tIns="33325">
            <a:noAutofit/>
          </a:bodyPr>
          <a:lstStyle/>
          <a:p>
            <a:pPr indent="0" lvl="0" marL="0" marR="0" rtl="0" algn="r">
              <a:lnSpc>
                <a:spcPct val="100000"/>
              </a:lnSpc>
              <a:spcBef>
                <a:spcPts val="0"/>
              </a:spcBef>
              <a:spcAft>
                <a:spcPts val="0"/>
              </a:spcAft>
              <a:buClr>
                <a:srgbClr val="000000"/>
              </a:buClr>
              <a:buSzPts val="1800"/>
              <a:buFont typeface="Arial"/>
              <a:buNone/>
            </a:pPr>
            <a:r>
              <a:rPr b="1" i="0" lang="en-GB" sz="1800" u="none" cap="none" strike="noStrike">
                <a:solidFill>
                  <a:schemeClr val="lt1"/>
                </a:solidFill>
                <a:latin typeface="Arial"/>
                <a:ea typeface="Arial"/>
                <a:cs typeface="Arial"/>
                <a:sym typeface="Arial"/>
              </a:rPr>
              <a:t> </a:t>
            </a:r>
            <a:r>
              <a:rPr b="1" i="0" lang="en-GB" sz="1500" u="none" cap="none" strike="noStrike">
                <a:solidFill>
                  <a:schemeClr val="lt1"/>
                </a:solidFill>
                <a:latin typeface="Arial"/>
                <a:ea typeface="Arial"/>
                <a:cs typeface="Arial"/>
                <a:sym typeface="Arial"/>
              </a:rPr>
              <a:t>Getting immediate </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results, taking </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action, challenging </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self and others</a:t>
            </a:r>
            <a:endParaRPr b="0" i="0" sz="1400" u="none" cap="none" strike="noStrike">
              <a:solidFill>
                <a:srgbClr val="000000"/>
              </a:solidFill>
              <a:latin typeface="Arial"/>
              <a:ea typeface="Arial"/>
              <a:cs typeface="Arial"/>
              <a:sym typeface="Arial"/>
            </a:endParaRPr>
          </a:p>
        </p:txBody>
      </p:sp>
      <p:sp>
        <p:nvSpPr>
          <p:cNvPr id="267" name="Google Shape;267;p45"/>
          <p:cNvSpPr/>
          <p:nvPr/>
        </p:nvSpPr>
        <p:spPr>
          <a:xfrm>
            <a:off x="4437423" y="1768719"/>
            <a:ext cx="2268000" cy="1221600"/>
          </a:xfrm>
          <a:prstGeom prst="rect">
            <a:avLst/>
          </a:prstGeom>
          <a:noFill/>
          <a:ln>
            <a:noFill/>
          </a:ln>
        </p:spPr>
        <p:txBody>
          <a:bodyPr anchorCtr="0" anchor="t" bIns="33325" lIns="67850" spcFirstLastPara="1" rIns="67850" wrap="square" tIns="33325">
            <a:noAutofit/>
          </a:bodyPr>
          <a:lstStyle/>
          <a:p>
            <a:pPr indent="0" lvl="0" marL="0" marR="0" rtl="0" algn="l">
              <a:lnSpc>
                <a:spcPct val="100000"/>
              </a:lnSpc>
              <a:spcBef>
                <a:spcPts val="0"/>
              </a:spcBef>
              <a:spcAft>
                <a:spcPts val="0"/>
              </a:spcAft>
              <a:buClr>
                <a:srgbClr val="000000"/>
              </a:buClr>
              <a:buSzPts val="1500"/>
              <a:buFont typeface="Arial"/>
              <a:buNone/>
            </a:pPr>
            <a:r>
              <a:rPr b="1" i="0" lang="en-GB" sz="1500" u="none" cap="none" strike="noStrike">
                <a:solidFill>
                  <a:srgbClr val="FFFFFF"/>
                </a:solidFill>
                <a:latin typeface="Arial"/>
                <a:ea typeface="Arial"/>
                <a:cs typeface="Arial"/>
                <a:sym typeface="Arial"/>
              </a:rPr>
              <a:t>Expressing </a:t>
            </a:r>
            <a:endParaRPr b="0" i="0" sz="1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1" i="0" lang="en-GB" sz="1500" u="none" cap="none" strike="noStrike">
                <a:solidFill>
                  <a:srgbClr val="FFFFFF"/>
                </a:solidFill>
                <a:latin typeface="Arial"/>
                <a:ea typeface="Arial"/>
                <a:cs typeface="Arial"/>
                <a:sym typeface="Arial"/>
              </a:rPr>
              <a:t>enthusiasm, </a:t>
            </a:r>
            <a:endParaRPr b="0" i="0" sz="1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1" i="0" lang="en-GB" sz="1500" u="none" cap="none" strike="noStrike">
                <a:solidFill>
                  <a:srgbClr val="FFFFFF"/>
                </a:solidFill>
                <a:latin typeface="Arial"/>
                <a:ea typeface="Arial"/>
                <a:cs typeface="Arial"/>
                <a:sym typeface="Arial"/>
              </a:rPr>
              <a:t>taking action, </a:t>
            </a:r>
            <a:endParaRPr b="0" i="0" sz="1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1" i="0" lang="en-GB" sz="1500" u="none" cap="none" strike="noStrike">
                <a:solidFill>
                  <a:srgbClr val="FFFFFF"/>
                </a:solidFill>
                <a:latin typeface="Arial"/>
                <a:ea typeface="Arial"/>
                <a:cs typeface="Arial"/>
                <a:sym typeface="Arial"/>
              </a:rPr>
              <a:t>encouraging collaboration</a:t>
            </a:r>
            <a:endParaRPr b="0" i="0" sz="1400" u="none" cap="none" strike="noStrike">
              <a:solidFill>
                <a:srgbClr val="FFFFFF"/>
              </a:solidFill>
              <a:latin typeface="Arial"/>
              <a:ea typeface="Arial"/>
              <a:cs typeface="Arial"/>
              <a:sym typeface="Arial"/>
            </a:endParaRPr>
          </a:p>
        </p:txBody>
      </p:sp>
      <p:sp>
        <p:nvSpPr>
          <p:cNvPr id="268" name="Google Shape;268;p45"/>
          <p:cNvSpPr/>
          <p:nvPr/>
        </p:nvSpPr>
        <p:spPr>
          <a:xfrm>
            <a:off x="2371416" y="3168827"/>
            <a:ext cx="1882800" cy="1221600"/>
          </a:xfrm>
          <a:prstGeom prst="rect">
            <a:avLst/>
          </a:prstGeom>
          <a:noFill/>
          <a:ln>
            <a:noFill/>
          </a:ln>
        </p:spPr>
        <p:txBody>
          <a:bodyPr anchorCtr="0" anchor="t" bIns="33325" lIns="67850" spcFirstLastPara="1" rIns="67850" wrap="square" tIns="33325">
            <a:noAutofit/>
          </a:bodyPr>
          <a:lstStyle/>
          <a:p>
            <a:pPr indent="0" lvl="0" marL="0" marR="0" rtl="0" algn="r">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Accuracy, challenging assumptions,</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 maintaining </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stability, </a:t>
            </a:r>
            <a:endParaRPr b="0" i="0" sz="1400" u="none" cap="none" strike="noStrike">
              <a:solidFill>
                <a:srgbClr val="000000"/>
              </a:solidFill>
              <a:latin typeface="Arial"/>
              <a:ea typeface="Arial"/>
              <a:cs typeface="Arial"/>
              <a:sym typeface="Arial"/>
            </a:endParaRPr>
          </a:p>
        </p:txBody>
      </p:sp>
      <p:sp>
        <p:nvSpPr>
          <p:cNvPr id="269" name="Google Shape;269;p45"/>
          <p:cNvSpPr/>
          <p:nvPr/>
        </p:nvSpPr>
        <p:spPr>
          <a:xfrm>
            <a:off x="4437423" y="3168827"/>
            <a:ext cx="1723200" cy="1452300"/>
          </a:xfrm>
          <a:prstGeom prst="rect">
            <a:avLst/>
          </a:prstGeom>
          <a:noFill/>
          <a:ln>
            <a:noFill/>
          </a:ln>
        </p:spPr>
        <p:txBody>
          <a:bodyPr anchorCtr="0" anchor="t" bIns="33325" lIns="67850" spcFirstLastPara="1" rIns="67850" wrap="square" tIns="33325">
            <a:noAutofit/>
          </a:bodyPr>
          <a:lstStyle/>
          <a:p>
            <a:pPr indent="0" lvl="0" marL="0" marR="0" rtl="0" algn="l">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Giving support, enjoying collaboration,</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maintaining stability, </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500"/>
              <a:buFont typeface="Arial"/>
              <a:buNone/>
            </a:pPr>
            <a:r>
              <a:t/>
            </a:r>
            <a:endParaRPr b="1" i="0" sz="1500" u="none" cap="none" strike="noStrike">
              <a:solidFill>
                <a:schemeClr val="dk1"/>
              </a:solidFill>
              <a:latin typeface="Arial"/>
              <a:ea typeface="Arial"/>
              <a:cs typeface="Arial"/>
              <a:sym typeface="Arial"/>
            </a:endParaRPr>
          </a:p>
        </p:txBody>
      </p:sp>
      <p:sp>
        <p:nvSpPr>
          <p:cNvPr id="270" name="Google Shape;270;p45"/>
          <p:cNvSpPr txBox="1"/>
          <p:nvPr/>
        </p:nvSpPr>
        <p:spPr>
          <a:xfrm>
            <a:off x="616119" y="338612"/>
            <a:ext cx="6842100" cy="10926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3600"/>
              <a:buFont typeface="Arial"/>
              <a:buNone/>
            </a:pPr>
            <a:r>
              <a:rPr b="1" i="0" lang="en-GB" sz="3600" u="none" cap="none" strike="noStrike">
                <a:solidFill>
                  <a:srgbClr val="00BFF4"/>
                </a:solidFill>
                <a:latin typeface="Arial"/>
                <a:ea typeface="Arial"/>
                <a:cs typeface="Arial"/>
                <a:sym typeface="Arial"/>
              </a:rPr>
              <a:t>Drive and Motivation</a:t>
            </a:r>
            <a:endParaRPr b="1" i="0" sz="3600" u="none" cap="none" strike="noStrike">
              <a:solidFill>
                <a:srgbClr val="00BFF4"/>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271" name="Google Shape;271;p45"/>
          <p:cNvSpPr/>
          <p:nvPr/>
        </p:nvSpPr>
        <p:spPr>
          <a:xfrm>
            <a:off x="175" y="1287824"/>
            <a:ext cx="2522400" cy="1525200"/>
          </a:xfrm>
          <a:prstGeom prst="rightArrow">
            <a:avLst>
              <a:gd fmla="val 50000" name="adj1"/>
              <a:gd fmla="val 50000" name="adj2"/>
            </a:avLst>
          </a:prstGeom>
          <a:solidFill>
            <a:srgbClr val="FF0000"/>
          </a:solidFill>
          <a:ln>
            <a:noFill/>
          </a:ln>
        </p:spPr>
        <p:txBody>
          <a:bodyPr anchorCtr="0" anchor="ctr" bIns="45700" lIns="91425" spcFirstLastPara="1" rIns="70250" wrap="square" tIns="45700">
            <a:noAutofit/>
          </a:bodyPr>
          <a:lstStyle/>
          <a:p>
            <a:pPr indent="0" lvl="0" marL="0" marR="0" rtl="0" algn="r">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   SUCCESS	</a:t>
            </a:r>
            <a:endParaRPr b="1" i="0" sz="1500" u="none" cap="none" strike="noStrike">
              <a:solidFill>
                <a:schemeClr val="lt1"/>
              </a:solidFill>
              <a:latin typeface="Arial"/>
              <a:ea typeface="Arial"/>
              <a:cs typeface="Arial"/>
              <a:sym typeface="Arial"/>
            </a:endParaRPr>
          </a:p>
        </p:txBody>
      </p:sp>
      <p:sp>
        <p:nvSpPr>
          <p:cNvPr id="272" name="Google Shape;272;p45"/>
          <p:cNvSpPr/>
          <p:nvPr/>
        </p:nvSpPr>
        <p:spPr>
          <a:xfrm>
            <a:off x="6106447" y="1324840"/>
            <a:ext cx="3037800" cy="1454700"/>
          </a:xfrm>
          <a:prstGeom prst="leftArrow">
            <a:avLst>
              <a:gd fmla="val 50000" name="adj1"/>
              <a:gd fmla="val 50000" name="adj2"/>
            </a:avLst>
          </a:prstGeom>
          <a:solidFill>
            <a:srgbClr val="FFC000"/>
          </a:solidFill>
          <a:ln>
            <a:noFill/>
          </a:ln>
        </p:spPr>
        <p:txBody>
          <a:bodyPr anchorCtr="0" anchor="t"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r>
              <a:t/>
            </a:r>
            <a:endParaRPr b="1" i="0" sz="12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1" i="0" lang="en-GB" sz="1500" u="none" cap="none" strike="noStrike">
                <a:solidFill>
                  <a:srgbClr val="FFFFFF"/>
                </a:solidFill>
                <a:latin typeface="Arial"/>
                <a:ea typeface="Arial"/>
                <a:cs typeface="Arial"/>
                <a:sym typeface="Arial"/>
              </a:rPr>
              <a:t>     SOCIAL RECOGNITION   </a:t>
            </a:r>
            <a:endParaRPr b="1" i="0" sz="1500" u="none" cap="none" strike="noStrike">
              <a:solidFill>
                <a:srgbClr val="FFFFFF"/>
              </a:solidFill>
              <a:latin typeface="Arial"/>
              <a:ea typeface="Arial"/>
              <a:cs typeface="Arial"/>
              <a:sym typeface="Arial"/>
            </a:endParaRPr>
          </a:p>
        </p:txBody>
      </p:sp>
      <p:sp>
        <p:nvSpPr>
          <p:cNvPr id="273" name="Google Shape;273;p45"/>
          <p:cNvSpPr/>
          <p:nvPr/>
        </p:nvSpPr>
        <p:spPr>
          <a:xfrm>
            <a:off x="-183" y="3166379"/>
            <a:ext cx="2522700" cy="1401600"/>
          </a:xfrm>
          <a:prstGeom prst="rightArrow">
            <a:avLst>
              <a:gd fmla="val 50000" name="adj1"/>
              <a:gd fmla="val 50000" name="adj2"/>
            </a:avLst>
          </a:prstGeom>
          <a:solidFill>
            <a:srgbClr val="0070C0"/>
          </a:solidFill>
          <a:ln>
            <a:noFill/>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   QUALITY	</a:t>
            </a:r>
            <a:endParaRPr b="1" i="0" sz="1500" u="none" cap="none" strike="noStrike">
              <a:solidFill>
                <a:schemeClr val="lt1"/>
              </a:solidFill>
              <a:latin typeface="Arial"/>
              <a:ea typeface="Arial"/>
              <a:cs typeface="Arial"/>
              <a:sym typeface="Arial"/>
            </a:endParaRPr>
          </a:p>
        </p:txBody>
      </p:sp>
      <p:sp>
        <p:nvSpPr>
          <p:cNvPr id="274" name="Google Shape;274;p45"/>
          <p:cNvSpPr/>
          <p:nvPr/>
        </p:nvSpPr>
        <p:spPr>
          <a:xfrm>
            <a:off x="6166102" y="3166379"/>
            <a:ext cx="2978100" cy="1454700"/>
          </a:xfrm>
          <a:prstGeom prst="leftArrow">
            <a:avLst>
              <a:gd fmla="val 50000" name="adj1"/>
              <a:gd fmla="val 50000" name="adj2"/>
            </a:avLst>
          </a:prstGeom>
          <a:solidFill>
            <a:srgbClr val="00B050"/>
          </a:solidFill>
          <a:ln>
            <a:noFill/>
          </a:ln>
        </p:spPr>
        <p:txBody>
          <a:bodyPr anchorCtr="0" anchor="t" bIns="45700" lIns="91425" spcFirstLastPara="1" rIns="91425" wrap="square" tIns="45700">
            <a:noAutofit/>
          </a:bodyPr>
          <a:lstStyle/>
          <a:p>
            <a:pPr indent="0" lvl="0" marL="0" marR="0" rtl="0" algn="r">
              <a:lnSpc>
                <a:spcPct val="100000"/>
              </a:lnSpc>
              <a:spcBef>
                <a:spcPts val="0"/>
              </a:spcBef>
              <a:spcAft>
                <a:spcPts val="0"/>
              </a:spcAft>
              <a:buClr>
                <a:srgbClr val="000000"/>
              </a:buClr>
              <a:buSzPts val="1350"/>
              <a:buFont typeface="Arial"/>
              <a:buNone/>
            </a:pPr>
            <a:r>
              <a:t/>
            </a:r>
            <a:endParaRPr b="1" i="0" sz="1350" u="none" cap="none" strike="noStrike">
              <a:solidFill>
                <a:schemeClr val="lt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     HELPING OTHERS</a:t>
            </a:r>
            <a:endParaRPr b="1" i="0" sz="1500" u="none" cap="none" strike="noStrike">
              <a:solidFill>
                <a:schemeClr val="lt1"/>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266"/>
                                        </p:tgtEl>
                                        <p:attrNameLst>
                                          <p:attrName>style.visibility</p:attrName>
                                        </p:attrNameLst>
                                      </p:cBhvr>
                                      <p:to>
                                        <p:strVal val="visible"/>
                                      </p:to>
                                    </p:set>
                                    <p:anim calcmode="lin" valueType="num">
                                      <p:cBhvr additive="base">
                                        <p:cTn dur="500"/>
                                        <p:tgtEl>
                                          <p:spTgt spid="266"/>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67"/>
                                        </p:tgtEl>
                                        <p:attrNameLst>
                                          <p:attrName>style.visibility</p:attrName>
                                        </p:attrNameLst>
                                      </p:cBhvr>
                                      <p:to>
                                        <p:strVal val="visible"/>
                                      </p:to>
                                    </p:set>
                                    <p:animEffect filter="fade" transition="in">
                                      <p:cBhvr>
                                        <p:cTn dur="500"/>
                                        <p:tgtEl>
                                          <p:spTgt spid="26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69"/>
                                        </p:tgtEl>
                                        <p:attrNameLst>
                                          <p:attrName>style.visibility</p:attrName>
                                        </p:attrNameLst>
                                      </p:cBhvr>
                                      <p:to>
                                        <p:strVal val="visible"/>
                                      </p:to>
                                    </p:set>
                                    <p:anim calcmode="lin" valueType="num">
                                      <p:cBhvr additive="base">
                                        <p:cTn dur="1500"/>
                                        <p:tgtEl>
                                          <p:spTgt spid="269"/>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68"/>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71"/>
                                        </p:tgtEl>
                                        <p:attrNameLst>
                                          <p:attrName>style.visibility</p:attrName>
                                        </p:attrNameLst>
                                      </p:cBhvr>
                                      <p:to>
                                        <p:strVal val="visible"/>
                                      </p:to>
                                    </p:set>
                                    <p:anim calcmode="lin" valueType="num">
                                      <p:cBhvr additive="base">
                                        <p:cTn dur="500"/>
                                        <p:tgtEl>
                                          <p:spTgt spid="271"/>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72"/>
                                        </p:tgtEl>
                                        <p:attrNameLst>
                                          <p:attrName>style.visibility</p:attrName>
                                        </p:attrNameLst>
                                      </p:cBhvr>
                                      <p:to>
                                        <p:strVal val="visible"/>
                                      </p:to>
                                    </p:set>
                                    <p:anim calcmode="lin" valueType="num">
                                      <p:cBhvr additive="base">
                                        <p:cTn dur="500"/>
                                        <p:tgtEl>
                                          <p:spTgt spid="272"/>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73"/>
                                        </p:tgtEl>
                                        <p:attrNameLst>
                                          <p:attrName>style.visibility</p:attrName>
                                        </p:attrNameLst>
                                      </p:cBhvr>
                                      <p:to>
                                        <p:strVal val="visible"/>
                                      </p:to>
                                    </p:set>
                                    <p:anim calcmode="lin" valueType="num">
                                      <p:cBhvr additive="base">
                                        <p:cTn dur="500"/>
                                        <p:tgtEl>
                                          <p:spTgt spid="273"/>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74"/>
                                        </p:tgtEl>
                                        <p:attrNameLst>
                                          <p:attrName>style.visibility</p:attrName>
                                        </p:attrNameLst>
                                      </p:cBhvr>
                                      <p:to>
                                        <p:strVal val="visible"/>
                                      </p:to>
                                    </p:set>
                                    <p:anim calcmode="lin" valueType="num">
                                      <p:cBhvr additive="base">
                                        <p:cTn dur="500"/>
                                        <p:tgtEl>
                                          <p:spTgt spid="274"/>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9" name="Shape 279"/>
        <p:cNvGrpSpPr/>
        <p:nvPr/>
      </p:nvGrpSpPr>
      <p:grpSpPr>
        <a:xfrm>
          <a:off x="0" y="0"/>
          <a:ext cx="0" cy="0"/>
          <a:chOff x="0" y="0"/>
          <a:chExt cx="0" cy="0"/>
        </a:xfrm>
      </p:grpSpPr>
      <p:sp>
        <p:nvSpPr>
          <p:cNvPr id="280" name="Google Shape;280;p46"/>
          <p:cNvSpPr/>
          <p:nvPr/>
        </p:nvSpPr>
        <p:spPr>
          <a:xfrm>
            <a:off x="-365775" y="-45425"/>
            <a:ext cx="981900" cy="5347800"/>
          </a:xfrm>
          <a:prstGeom prst="rect">
            <a:avLst/>
          </a:prstGeom>
          <a:solidFill>
            <a:srgbClr val="FFFF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id="281" name="Google Shape;281;p46"/>
          <p:cNvPicPr preferRelativeResize="0"/>
          <p:nvPr/>
        </p:nvPicPr>
        <p:blipFill rotWithShape="1">
          <a:blip r:embed="rId3">
            <a:alphaModFix/>
          </a:blip>
          <a:srcRect b="0" l="0" r="0" t="0"/>
          <a:stretch/>
        </p:blipFill>
        <p:spPr>
          <a:xfrm>
            <a:off x="1215011" y="645238"/>
            <a:ext cx="6243209" cy="4680545"/>
          </a:xfrm>
          <a:prstGeom prst="rect">
            <a:avLst/>
          </a:prstGeom>
          <a:noFill/>
          <a:ln>
            <a:noFill/>
          </a:ln>
        </p:spPr>
      </p:pic>
      <p:sp>
        <p:nvSpPr>
          <p:cNvPr id="282" name="Google Shape;282;p46"/>
          <p:cNvSpPr/>
          <p:nvPr/>
        </p:nvSpPr>
        <p:spPr>
          <a:xfrm>
            <a:off x="2541241" y="1732347"/>
            <a:ext cx="1639800" cy="1036800"/>
          </a:xfrm>
          <a:prstGeom prst="rect">
            <a:avLst/>
          </a:prstGeom>
          <a:noFill/>
          <a:ln>
            <a:noFill/>
          </a:ln>
        </p:spPr>
        <p:txBody>
          <a:bodyPr anchorCtr="0" anchor="t" bIns="33325" lIns="67850" spcFirstLastPara="1" rIns="67850" wrap="square" tIns="33325">
            <a:noAutofit/>
          </a:bodyPr>
          <a:lstStyle/>
          <a:p>
            <a:pPr indent="0" lvl="0" marL="0" marR="0" rtl="0" algn="r">
              <a:lnSpc>
                <a:spcPct val="100000"/>
              </a:lnSpc>
              <a:spcBef>
                <a:spcPts val="0"/>
              </a:spcBef>
              <a:spcAft>
                <a:spcPts val="0"/>
              </a:spcAft>
              <a:buClr>
                <a:srgbClr val="000000"/>
              </a:buClr>
              <a:buSzPts val="1800"/>
              <a:buFont typeface="Arial"/>
              <a:buNone/>
            </a:pPr>
            <a:r>
              <a:rPr b="1" i="0" lang="en-GB" sz="1800" u="none" cap="none" strike="noStrike">
                <a:solidFill>
                  <a:schemeClr val="lt1"/>
                </a:solidFill>
                <a:latin typeface="Arial"/>
                <a:ea typeface="Arial"/>
                <a:cs typeface="Arial"/>
                <a:sym typeface="Arial"/>
              </a:rPr>
              <a:t> </a:t>
            </a:r>
            <a:r>
              <a:rPr b="1" i="0" lang="en-GB" sz="1500" u="none" cap="none" strike="noStrike">
                <a:solidFill>
                  <a:schemeClr val="lt1"/>
                </a:solidFill>
                <a:latin typeface="Arial"/>
                <a:ea typeface="Arial"/>
                <a:cs typeface="Arial"/>
                <a:sym typeface="Arial"/>
              </a:rPr>
              <a:t>Being taken </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advantage of, </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vulnerability, </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loss of control </a:t>
            </a:r>
            <a:endParaRPr b="0" i="0" sz="1400" u="none" cap="none" strike="noStrike">
              <a:solidFill>
                <a:srgbClr val="000000"/>
              </a:solidFill>
              <a:latin typeface="Arial"/>
              <a:ea typeface="Arial"/>
              <a:cs typeface="Arial"/>
              <a:sym typeface="Arial"/>
            </a:endParaRPr>
          </a:p>
        </p:txBody>
      </p:sp>
      <p:sp>
        <p:nvSpPr>
          <p:cNvPr id="283" name="Google Shape;283;p46"/>
          <p:cNvSpPr/>
          <p:nvPr/>
        </p:nvSpPr>
        <p:spPr>
          <a:xfrm>
            <a:off x="4503464" y="1790637"/>
            <a:ext cx="1820400" cy="1221600"/>
          </a:xfrm>
          <a:prstGeom prst="rect">
            <a:avLst/>
          </a:prstGeom>
          <a:noFill/>
          <a:ln>
            <a:noFill/>
          </a:ln>
        </p:spPr>
        <p:txBody>
          <a:bodyPr anchorCtr="0" anchor="t" bIns="33325" lIns="67850" spcFirstLastPara="1" rIns="67850" wrap="square" tIns="33325">
            <a:noAutofit/>
          </a:bodyPr>
          <a:lstStyle/>
          <a:p>
            <a:pPr indent="0" lvl="0" marL="0" marR="0" rtl="0" algn="l">
              <a:lnSpc>
                <a:spcPct val="100000"/>
              </a:lnSpc>
              <a:spcBef>
                <a:spcPts val="0"/>
              </a:spcBef>
              <a:spcAft>
                <a:spcPts val="0"/>
              </a:spcAft>
              <a:buClr>
                <a:srgbClr val="000000"/>
              </a:buClr>
              <a:buSzPts val="1500"/>
              <a:buFont typeface="Arial"/>
              <a:buNone/>
            </a:pPr>
            <a:r>
              <a:rPr b="1" i="0" lang="en-GB" sz="1500" u="none" cap="none" strike="noStrike">
                <a:solidFill>
                  <a:srgbClr val="FFFFFF"/>
                </a:solidFill>
                <a:latin typeface="Arial"/>
                <a:ea typeface="Arial"/>
                <a:cs typeface="Arial"/>
                <a:sym typeface="Arial"/>
              </a:rPr>
              <a:t>Disapproval, being ignored, </a:t>
            </a:r>
            <a:endParaRPr b="0" i="0" sz="1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1" i="0" lang="en-GB" sz="1500" u="none" cap="none" strike="noStrike">
                <a:solidFill>
                  <a:srgbClr val="FFFFFF"/>
                </a:solidFill>
                <a:latin typeface="Arial"/>
                <a:ea typeface="Arial"/>
                <a:cs typeface="Arial"/>
                <a:sym typeface="Arial"/>
              </a:rPr>
              <a:t>loss of influence, </a:t>
            </a:r>
            <a:endParaRPr b="0" i="0" sz="1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1" i="0" lang="en-GB" sz="1500" u="none" cap="none" strike="noStrike">
                <a:solidFill>
                  <a:srgbClr val="FFFFFF"/>
                </a:solidFill>
                <a:latin typeface="Arial"/>
                <a:ea typeface="Arial"/>
                <a:cs typeface="Arial"/>
                <a:sym typeface="Arial"/>
              </a:rPr>
              <a:t>social rejection</a:t>
            </a:r>
            <a:endParaRPr b="0" i="0" sz="1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t/>
            </a:r>
            <a:endParaRPr b="1" i="0" sz="1500" u="none" cap="none" strike="noStrike">
              <a:solidFill>
                <a:schemeClr val="dk1"/>
              </a:solidFill>
              <a:latin typeface="Arial"/>
              <a:ea typeface="Arial"/>
              <a:cs typeface="Arial"/>
              <a:sym typeface="Arial"/>
            </a:endParaRPr>
          </a:p>
        </p:txBody>
      </p:sp>
      <p:sp>
        <p:nvSpPr>
          <p:cNvPr id="284" name="Google Shape;284;p46"/>
          <p:cNvSpPr/>
          <p:nvPr/>
        </p:nvSpPr>
        <p:spPr>
          <a:xfrm>
            <a:off x="2553865" y="3184202"/>
            <a:ext cx="1614600" cy="1221600"/>
          </a:xfrm>
          <a:prstGeom prst="rect">
            <a:avLst/>
          </a:prstGeom>
          <a:noFill/>
          <a:ln>
            <a:noFill/>
          </a:ln>
        </p:spPr>
        <p:txBody>
          <a:bodyPr anchorCtr="0" anchor="t" bIns="33325" lIns="67850" spcFirstLastPara="1" rIns="67850" wrap="square" tIns="33325">
            <a:noAutofit/>
          </a:bodyPr>
          <a:lstStyle/>
          <a:p>
            <a:pPr indent="0" lvl="0" marL="0" marR="0" rtl="0" algn="r">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Criticism, </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slipshod methods, </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getting it </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wrong</a:t>
            </a:r>
            <a:endParaRPr b="0" i="0" sz="1400" u="none" cap="none" strike="noStrike">
              <a:solidFill>
                <a:srgbClr val="000000"/>
              </a:solidFill>
              <a:latin typeface="Arial"/>
              <a:ea typeface="Arial"/>
              <a:cs typeface="Arial"/>
              <a:sym typeface="Arial"/>
            </a:endParaRPr>
          </a:p>
        </p:txBody>
      </p:sp>
      <p:sp>
        <p:nvSpPr>
          <p:cNvPr id="285" name="Google Shape;285;p46"/>
          <p:cNvSpPr/>
          <p:nvPr/>
        </p:nvSpPr>
        <p:spPr>
          <a:xfrm>
            <a:off x="4503469" y="3184189"/>
            <a:ext cx="1668900" cy="1175400"/>
          </a:xfrm>
          <a:prstGeom prst="rect">
            <a:avLst/>
          </a:prstGeom>
          <a:noFill/>
          <a:ln>
            <a:noFill/>
          </a:ln>
        </p:spPr>
        <p:txBody>
          <a:bodyPr anchorCtr="0" anchor="t" bIns="33325" lIns="67850" spcFirstLastPara="1" rIns="67850" wrap="square" tIns="33325">
            <a:noAutofit/>
          </a:bodyPr>
          <a:lstStyle/>
          <a:p>
            <a:pPr indent="0" lvl="0" marL="0" marR="0" rtl="0" algn="l">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Loss of stability, change, loss of harmony, offending </a:t>
            </a:r>
            <a:endParaRPr b="1" i="0" sz="1500" u="none" cap="none" strike="noStrike">
              <a:solidFill>
                <a:schemeClr val="lt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others</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200"/>
              <a:buFont typeface="Arial"/>
              <a:buNone/>
            </a:pPr>
            <a:r>
              <a:t/>
            </a:r>
            <a:endParaRPr b="1" i="0" sz="1200" u="none" cap="none" strike="noStrike">
              <a:solidFill>
                <a:schemeClr val="dk1"/>
              </a:solidFill>
              <a:latin typeface="Arial"/>
              <a:ea typeface="Arial"/>
              <a:cs typeface="Arial"/>
              <a:sym typeface="Arial"/>
            </a:endParaRPr>
          </a:p>
        </p:txBody>
      </p:sp>
      <p:sp>
        <p:nvSpPr>
          <p:cNvPr id="286" name="Google Shape;286;p46"/>
          <p:cNvSpPr txBox="1"/>
          <p:nvPr/>
        </p:nvSpPr>
        <p:spPr>
          <a:xfrm>
            <a:off x="615443" y="349048"/>
            <a:ext cx="6342600" cy="12696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3600"/>
              <a:buFont typeface="Arial"/>
              <a:buNone/>
            </a:pPr>
            <a:r>
              <a:rPr b="1" i="0" lang="en-GB" sz="3600" u="none" cap="none" strike="noStrike">
                <a:solidFill>
                  <a:srgbClr val="00BFF4"/>
                </a:solidFill>
                <a:latin typeface="Arial"/>
                <a:ea typeface="Arial"/>
                <a:cs typeface="Arial"/>
                <a:sym typeface="Arial"/>
              </a:rPr>
              <a:t>Irritations and Fears</a:t>
            </a:r>
            <a:endParaRPr b="1" i="0" sz="3600" u="none" cap="none" strike="noStrike">
              <a:solidFill>
                <a:srgbClr val="00BFF4"/>
              </a:solidFill>
              <a:latin typeface="Arial"/>
              <a:ea typeface="Arial"/>
              <a:cs typeface="Arial"/>
              <a:sym typeface="Arial"/>
            </a:endParaRPr>
          </a:p>
          <a:p>
            <a:pPr indent="0" lvl="0" marL="0" marR="0" rtl="0" algn="l">
              <a:lnSpc>
                <a:spcPct val="100000"/>
              </a:lnSpc>
              <a:spcBef>
                <a:spcPts val="90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sp>
        <p:nvSpPr>
          <p:cNvPr id="287" name="Google Shape;287;p46"/>
          <p:cNvSpPr/>
          <p:nvPr/>
        </p:nvSpPr>
        <p:spPr>
          <a:xfrm>
            <a:off x="-455700" y="1259025"/>
            <a:ext cx="2978100" cy="1525200"/>
          </a:xfrm>
          <a:prstGeom prst="rightArrow">
            <a:avLst>
              <a:gd fmla="val 50000" name="adj1"/>
              <a:gd fmla="val 50000" name="adj2"/>
            </a:avLst>
          </a:prstGeom>
          <a:solidFill>
            <a:srgbClr val="FF0000"/>
          </a:solidFill>
          <a:ln>
            <a:noFill/>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   Inefficiency,	</a:t>
            </a:r>
            <a:endParaRPr b="0" i="0" sz="1400" u="none" cap="none" strike="noStrike">
              <a:solidFill>
                <a:srgbClr val="000000"/>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indecisiveness and	 </a:t>
            </a:r>
            <a:endParaRPr b="1" i="0" sz="1500" u="none" cap="none" strike="noStrike">
              <a:solidFill>
                <a:schemeClr val="lt1"/>
              </a:solidFill>
              <a:latin typeface="Arial"/>
              <a:ea typeface="Arial"/>
              <a:cs typeface="Arial"/>
              <a:sym typeface="Arial"/>
            </a:endParaRPr>
          </a:p>
          <a:p>
            <a:pPr indent="0" lvl="0" marL="0" marR="0" rtl="0" algn="r">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slow pace of others	   </a:t>
            </a:r>
            <a:endParaRPr b="1" i="0" sz="1500" u="none" cap="none" strike="noStrike">
              <a:solidFill>
                <a:schemeClr val="lt1"/>
              </a:solidFill>
              <a:latin typeface="Arial"/>
              <a:ea typeface="Arial"/>
              <a:cs typeface="Arial"/>
              <a:sym typeface="Arial"/>
            </a:endParaRPr>
          </a:p>
        </p:txBody>
      </p:sp>
      <p:sp>
        <p:nvSpPr>
          <p:cNvPr id="288" name="Google Shape;288;p46"/>
          <p:cNvSpPr/>
          <p:nvPr/>
        </p:nvSpPr>
        <p:spPr>
          <a:xfrm>
            <a:off x="6106272" y="1256715"/>
            <a:ext cx="3037728" cy="1454768"/>
          </a:xfrm>
          <a:prstGeom prst="leftArrow">
            <a:avLst>
              <a:gd fmla="val 50000" name="adj1"/>
              <a:gd fmla="val 50000" name="adj2"/>
            </a:avLst>
          </a:prstGeom>
          <a:solidFill>
            <a:srgbClr val="FFC000"/>
          </a:solid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450"/>
              <a:buFont typeface="Arial"/>
              <a:buNone/>
            </a:pPr>
            <a:r>
              <a:t/>
            </a:r>
            <a:endParaRPr b="1" i="0" sz="45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1" i="0" lang="en-GB" sz="1500" u="none" cap="none" strike="noStrike">
                <a:solidFill>
                  <a:srgbClr val="FFFFFF"/>
                </a:solidFill>
                <a:latin typeface="Arial"/>
                <a:ea typeface="Arial"/>
                <a:cs typeface="Arial"/>
                <a:sym typeface="Arial"/>
              </a:rPr>
              <a:t>Routine and formality and lack of variety</a:t>
            </a:r>
            <a:endParaRPr b="1" i="0" sz="1500" u="none" cap="none" strike="noStrike">
              <a:solidFill>
                <a:srgbClr val="FFFFFF"/>
              </a:solidFill>
              <a:latin typeface="Arial"/>
              <a:ea typeface="Arial"/>
              <a:cs typeface="Arial"/>
              <a:sym typeface="Arial"/>
            </a:endParaRPr>
          </a:p>
        </p:txBody>
      </p:sp>
      <p:sp>
        <p:nvSpPr>
          <p:cNvPr id="289" name="Google Shape;289;p46"/>
          <p:cNvSpPr/>
          <p:nvPr/>
        </p:nvSpPr>
        <p:spPr>
          <a:xfrm>
            <a:off x="-515323" y="3098250"/>
            <a:ext cx="3037800" cy="1401600"/>
          </a:xfrm>
          <a:prstGeom prst="rightArrow">
            <a:avLst>
              <a:gd fmla="val 50000" name="adj1"/>
              <a:gd fmla="val 50000" name="adj2"/>
            </a:avLst>
          </a:prstGeom>
          <a:solidFill>
            <a:srgbClr val="0070C0"/>
          </a:solidFill>
          <a:ln>
            <a:noFill/>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Surprises, and	 undermining quality	</a:t>
            </a:r>
            <a:endParaRPr b="1" i="0" sz="1500" u="none" cap="none" strike="noStrike">
              <a:solidFill>
                <a:schemeClr val="lt1"/>
              </a:solidFill>
              <a:latin typeface="Arial"/>
              <a:ea typeface="Arial"/>
              <a:cs typeface="Arial"/>
              <a:sym typeface="Arial"/>
            </a:endParaRPr>
          </a:p>
        </p:txBody>
      </p:sp>
      <p:sp>
        <p:nvSpPr>
          <p:cNvPr id="290" name="Google Shape;290;p46"/>
          <p:cNvSpPr/>
          <p:nvPr/>
        </p:nvSpPr>
        <p:spPr>
          <a:xfrm>
            <a:off x="6168807" y="3067567"/>
            <a:ext cx="2978074" cy="1454769"/>
          </a:xfrm>
          <a:prstGeom prst="leftArrow">
            <a:avLst>
              <a:gd fmla="val 50000" name="adj1"/>
              <a:gd fmla="val 50000" name="adj2"/>
            </a:avLst>
          </a:prstGeom>
          <a:solidFill>
            <a:srgbClr val="00B050"/>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525"/>
              <a:buFont typeface="Arial"/>
              <a:buNone/>
            </a:pPr>
            <a:r>
              <a:t/>
            </a:r>
            <a:endParaRPr b="1" i="0" sz="525" u="none" cap="none" strike="noStrike">
              <a:solidFill>
                <a:schemeClr val="lt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1" i="0" lang="en-GB" sz="1500" u="none" cap="none" strike="noStrike">
                <a:solidFill>
                  <a:schemeClr val="lt1"/>
                </a:solidFill>
                <a:latin typeface="Arial"/>
                <a:ea typeface="Arial"/>
                <a:cs typeface="Arial"/>
                <a:sym typeface="Arial"/>
              </a:rPr>
              <a:t>Insensitivity,  impatience to needs of others</a:t>
            </a:r>
            <a:endParaRPr b="1" i="0" sz="1500" u="none" cap="none" strike="noStrike">
              <a:solidFill>
                <a:schemeClr val="lt1"/>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282"/>
                                        </p:tgtEl>
                                        <p:attrNameLst>
                                          <p:attrName>style.visibility</p:attrName>
                                        </p:attrNameLst>
                                      </p:cBhvr>
                                      <p:to>
                                        <p:strVal val="visible"/>
                                      </p:to>
                                    </p:set>
                                    <p:anim calcmode="lin" valueType="num">
                                      <p:cBhvr additive="base">
                                        <p:cTn dur="500"/>
                                        <p:tgtEl>
                                          <p:spTgt spid="282"/>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83"/>
                                        </p:tgtEl>
                                        <p:attrNameLst>
                                          <p:attrName>style.visibility</p:attrName>
                                        </p:attrNameLst>
                                      </p:cBhvr>
                                      <p:to>
                                        <p:strVal val="visible"/>
                                      </p:to>
                                    </p:set>
                                    <p:animEffect filter="fade" transition="in">
                                      <p:cBhvr>
                                        <p:cTn dur="500"/>
                                        <p:tgtEl>
                                          <p:spTgt spid="28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85"/>
                                        </p:tgtEl>
                                        <p:attrNameLst>
                                          <p:attrName>style.visibility</p:attrName>
                                        </p:attrNameLst>
                                      </p:cBhvr>
                                      <p:to>
                                        <p:strVal val="visible"/>
                                      </p:to>
                                    </p:set>
                                    <p:anim calcmode="lin" valueType="num">
                                      <p:cBhvr additive="base">
                                        <p:cTn dur="1500"/>
                                        <p:tgtEl>
                                          <p:spTgt spid="285"/>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8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87"/>
                                        </p:tgtEl>
                                        <p:attrNameLst>
                                          <p:attrName>style.visibility</p:attrName>
                                        </p:attrNameLst>
                                      </p:cBhvr>
                                      <p:to>
                                        <p:strVal val="visible"/>
                                      </p:to>
                                    </p:set>
                                    <p:anim calcmode="lin" valueType="num">
                                      <p:cBhvr additive="base">
                                        <p:cTn dur="500"/>
                                        <p:tgtEl>
                                          <p:spTgt spid="287"/>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88"/>
                                        </p:tgtEl>
                                        <p:attrNameLst>
                                          <p:attrName>style.visibility</p:attrName>
                                        </p:attrNameLst>
                                      </p:cBhvr>
                                      <p:to>
                                        <p:strVal val="visible"/>
                                      </p:to>
                                    </p:set>
                                    <p:anim calcmode="lin" valueType="num">
                                      <p:cBhvr additive="base">
                                        <p:cTn dur="500"/>
                                        <p:tgtEl>
                                          <p:spTgt spid="288"/>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89"/>
                                        </p:tgtEl>
                                        <p:attrNameLst>
                                          <p:attrName>style.visibility</p:attrName>
                                        </p:attrNameLst>
                                      </p:cBhvr>
                                      <p:to>
                                        <p:strVal val="visible"/>
                                      </p:to>
                                    </p:set>
                                    <p:anim calcmode="lin" valueType="num">
                                      <p:cBhvr additive="base">
                                        <p:cTn dur="500"/>
                                        <p:tgtEl>
                                          <p:spTgt spid="289"/>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90"/>
                                        </p:tgtEl>
                                        <p:attrNameLst>
                                          <p:attrName>style.visibility</p:attrName>
                                        </p:attrNameLst>
                                      </p:cBhvr>
                                      <p:to>
                                        <p:strVal val="visible"/>
                                      </p:to>
                                    </p:set>
                                    <p:anim calcmode="lin" valueType="num">
                                      <p:cBhvr additive="base">
                                        <p:cTn dur="500"/>
                                        <p:tgtEl>
                                          <p:spTgt spid="290"/>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5" name="Shape 295"/>
        <p:cNvGrpSpPr/>
        <p:nvPr/>
      </p:nvGrpSpPr>
      <p:grpSpPr>
        <a:xfrm>
          <a:off x="0" y="0"/>
          <a:ext cx="0" cy="0"/>
          <a:chOff x="0" y="0"/>
          <a:chExt cx="0" cy="0"/>
        </a:xfrm>
      </p:grpSpPr>
      <p:pic>
        <p:nvPicPr>
          <p:cNvPr id="296" name="Google Shape;296;p47"/>
          <p:cNvPicPr preferRelativeResize="0"/>
          <p:nvPr/>
        </p:nvPicPr>
        <p:blipFill rotWithShape="1">
          <a:blip r:embed="rId3">
            <a:alphaModFix/>
          </a:blip>
          <a:srcRect b="0" l="0" r="0" t="0"/>
          <a:stretch/>
        </p:blipFill>
        <p:spPr>
          <a:xfrm>
            <a:off x="1211939" y="722267"/>
            <a:ext cx="6243300" cy="4680600"/>
          </a:xfrm>
          <a:prstGeom prst="rect">
            <a:avLst/>
          </a:prstGeom>
          <a:noFill/>
          <a:ln>
            <a:noFill/>
          </a:ln>
        </p:spPr>
      </p:pic>
      <p:sp>
        <p:nvSpPr>
          <p:cNvPr id="297" name="Google Shape;297;p47"/>
          <p:cNvSpPr/>
          <p:nvPr/>
        </p:nvSpPr>
        <p:spPr>
          <a:xfrm>
            <a:off x="2399150" y="1702153"/>
            <a:ext cx="1639800" cy="344400"/>
          </a:xfrm>
          <a:prstGeom prst="rect">
            <a:avLst/>
          </a:prstGeom>
          <a:noFill/>
          <a:ln>
            <a:noFill/>
          </a:ln>
        </p:spPr>
        <p:txBody>
          <a:bodyPr anchorCtr="0" anchor="t" bIns="33325" lIns="67850" spcFirstLastPara="1" rIns="67850" wrap="square" tIns="33325">
            <a:noAutofit/>
          </a:bodyPr>
          <a:lstStyle/>
          <a:p>
            <a:pPr indent="0" lvl="0" marL="0" marR="0" rtl="0" algn="r">
              <a:lnSpc>
                <a:spcPct val="100000"/>
              </a:lnSpc>
              <a:spcBef>
                <a:spcPts val="0"/>
              </a:spcBef>
              <a:spcAft>
                <a:spcPts val="0"/>
              </a:spcAft>
              <a:buClr>
                <a:srgbClr val="000000"/>
              </a:buClr>
              <a:buSzPts val="1800"/>
              <a:buFont typeface="Arial"/>
              <a:buNone/>
            </a:pPr>
            <a:r>
              <a:rPr b="1" i="0" lang="en-GB" sz="1800" u="none" cap="none" strike="noStrike">
                <a:solidFill>
                  <a:schemeClr val="lt1"/>
                </a:solidFill>
                <a:latin typeface="Arial"/>
                <a:ea typeface="Arial"/>
                <a:cs typeface="Arial"/>
                <a:sym typeface="Arial"/>
              </a:rPr>
              <a:t>Facts</a:t>
            </a:r>
            <a:endParaRPr b="0" i="0" sz="1400" u="none" cap="none" strike="noStrike">
              <a:solidFill>
                <a:srgbClr val="000000"/>
              </a:solidFill>
              <a:latin typeface="Arial"/>
              <a:ea typeface="Arial"/>
              <a:cs typeface="Arial"/>
              <a:sym typeface="Arial"/>
            </a:endParaRPr>
          </a:p>
        </p:txBody>
      </p:sp>
      <p:sp>
        <p:nvSpPr>
          <p:cNvPr id="298" name="Google Shape;298;p47"/>
          <p:cNvSpPr/>
          <p:nvPr/>
        </p:nvSpPr>
        <p:spPr>
          <a:xfrm>
            <a:off x="4571995" y="1702138"/>
            <a:ext cx="2268000" cy="344400"/>
          </a:xfrm>
          <a:prstGeom prst="rect">
            <a:avLst/>
          </a:prstGeom>
          <a:noFill/>
          <a:ln>
            <a:noFill/>
          </a:ln>
        </p:spPr>
        <p:txBody>
          <a:bodyPr anchorCtr="0" anchor="t" bIns="33325" lIns="67850" spcFirstLastPara="1" rIns="67850" wrap="square" tIns="33325">
            <a:noAutofit/>
          </a:bodyPr>
          <a:lstStyle/>
          <a:p>
            <a:pPr indent="0" lvl="0" marL="0" marR="0" rtl="0" algn="l">
              <a:lnSpc>
                <a:spcPct val="100000"/>
              </a:lnSpc>
              <a:spcBef>
                <a:spcPts val="0"/>
              </a:spcBef>
              <a:spcAft>
                <a:spcPts val="0"/>
              </a:spcAft>
              <a:buClr>
                <a:srgbClr val="000000"/>
              </a:buClr>
              <a:buSzPts val="1800"/>
              <a:buFont typeface="Arial"/>
              <a:buNone/>
            </a:pPr>
            <a:r>
              <a:rPr b="1" i="0" lang="en-GB" sz="1800" u="none" cap="none" strike="noStrike">
                <a:solidFill>
                  <a:srgbClr val="FFFFFF"/>
                </a:solidFill>
                <a:latin typeface="Arial"/>
                <a:ea typeface="Arial"/>
                <a:cs typeface="Arial"/>
                <a:sym typeface="Arial"/>
              </a:rPr>
              <a:t>Feelings</a:t>
            </a:r>
            <a:endParaRPr b="0" i="0" sz="1400" u="none" cap="none" strike="noStrike">
              <a:solidFill>
                <a:srgbClr val="FFFFFF"/>
              </a:solidFill>
              <a:latin typeface="Arial"/>
              <a:ea typeface="Arial"/>
              <a:cs typeface="Arial"/>
              <a:sym typeface="Arial"/>
            </a:endParaRPr>
          </a:p>
        </p:txBody>
      </p:sp>
      <p:sp>
        <p:nvSpPr>
          <p:cNvPr id="299" name="Google Shape;299;p47"/>
          <p:cNvSpPr/>
          <p:nvPr/>
        </p:nvSpPr>
        <p:spPr>
          <a:xfrm>
            <a:off x="2589488" y="4020409"/>
            <a:ext cx="1446900" cy="344400"/>
          </a:xfrm>
          <a:prstGeom prst="rect">
            <a:avLst/>
          </a:prstGeom>
          <a:noFill/>
          <a:ln>
            <a:noFill/>
          </a:ln>
        </p:spPr>
        <p:txBody>
          <a:bodyPr anchorCtr="0" anchor="t" bIns="33325" lIns="67850" spcFirstLastPara="1" rIns="67850" wrap="square" tIns="33325">
            <a:noAutofit/>
          </a:bodyPr>
          <a:lstStyle/>
          <a:p>
            <a:pPr indent="0" lvl="0" marL="0" marR="0" rtl="0" algn="r">
              <a:lnSpc>
                <a:spcPct val="100000"/>
              </a:lnSpc>
              <a:spcBef>
                <a:spcPts val="0"/>
              </a:spcBef>
              <a:spcAft>
                <a:spcPts val="0"/>
              </a:spcAft>
              <a:buClr>
                <a:srgbClr val="000000"/>
              </a:buClr>
              <a:buSzPts val="1800"/>
              <a:buFont typeface="Arial"/>
              <a:buNone/>
            </a:pPr>
            <a:r>
              <a:rPr b="1" i="0" lang="en-GB" sz="1800" u="none" cap="none" strike="noStrike">
                <a:solidFill>
                  <a:schemeClr val="lt1"/>
                </a:solidFill>
                <a:latin typeface="Arial"/>
                <a:ea typeface="Arial"/>
                <a:cs typeface="Arial"/>
                <a:sym typeface="Arial"/>
              </a:rPr>
              <a:t>Facts</a:t>
            </a:r>
            <a:endParaRPr b="0" i="0" sz="1400" u="none" cap="none" strike="noStrike">
              <a:solidFill>
                <a:srgbClr val="000000"/>
              </a:solidFill>
              <a:latin typeface="Arial"/>
              <a:ea typeface="Arial"/>
              <a:cs typeface="Arial"/>
              <a:sym typeface="Arial"/>
            </a:endParaRPr>
          </a:p>
        </p:txBody>
      </p:sp>
      <p:sp>
        <p:nvSpPr>
          <p:cNvPr id="300" name="Google Shape;300;p47"/>
          <p:cNvSpPr/>
          <p:nvPr/>
        </p:nvSpPr>
        <p:spPr>
          <a:xfrm>
            <a:off x="4571998" y="4011935"/>
            <a:ext cx="1723200" cy="344400"/>
          </a:xfrm>
          <a:prstGeom prst="rect">
            <a:avLst/>
          </a:prstGeom>
          <a:noFill/>
          <a:ln>
            <a:noFill/>
          </a:ln>
        </p:spPr>
        <p:txBody>
          <a:bodyPr anchorCtr="0" anchor="t" bIns="33325" lIns="67850" spcFirstLastPara="1" rIns="67850" wrap="square" tIns="33325">
            <a:noAutofit/>
          </a:bodyPr>
          <a:lstStyle/>
          <a:p>
            <a:pPr indent="0" lvl="0" marL="0" marR="0" rtl="0" algn="l">
              <a:lnSpc>
                <a:spcPct val="100000"/>
              </a:lnSpc>
              <a:spcBef>
                <a:spcPts val="0"/>
              </a:spcBef>
              <a:spcAft>
                <a:spcPts val="0"/>
              </a:spcAft>
              <a:buClr>
                <a:srgbClr val="000000"/>
              </a:buClr>
              <a:buSzPts val="1800"/>
              <a:buFont typeface="Arial"/>
              <a:buNone/>
            </a:pPr>
            <a:r>
              <a:rPr b="1" i="0" lang="en-GB" sz="1800" u="none" cap="none" strike="noStrike">
                <a:solidFill>
                  <a:schemeClr val="lt1"/>
                </a:solidFill>
                <a:latin typeface="Arial"/>
                <a:ea typeface="Arial"/>
                <a:cs typeface="Arial"/>
                <a:sym typeface="Arial"/>
              </a:rPr>
              <a:t>Feelings</a:t>
            </a:r>
            <a:endParaRPr b="1" i="0" sz="1800" u="none" cap="none" strike="noStrike">
              <a:solidFill>
                <a:schemeClr val="dk1"/>
              </a:solidFill>
              <a:latin typeface="Arial"/>
              <a:ea typeface="Arial"/>
              <a:cs typeface="Arial"/>
              <a:sym typeface="Arial"/>
            </a:endParaRPr>
          </a:p>
        </p:txBody>
      </p:sp>
      <p:sp>
        <p:nvSpPr>
          <p:cNvPr id="301" name="Google Shape;301;p47"/>
          <p:cNvSpPr txBox="1"/>
          <p:nvPr/>
        </p:nvSpPr>
        <p:spPr>
          <a:xfrm>
            <a:off x="643750" y="373449"/>
            <a:ext cx="7077900" cy="625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3600"/>
              <a:buFont typeface="Arial"/>
              <a:buNone/>
            </a:pPr>
            <a:r>
              <a:rPr b="1" i="0" lang="en-GB" sz="3600" u="none" cap="none" strike="noStrike">
                <a:solidFill>
                  <a:srgbClr val="00BFF4"/>
                </a:solidFill>
                <a:latin typeface="Arial"/>
                <a:ea typeface="Arial"/>
                <a:cs typeface="Arial"/>
                <a:sym typeface="Arial"/>
              </a:rPr>
              <a:t>Communicating &amp; Decisions</a:t>
            </a:r>
            <a:endParaRPr b="1" i="0" sz="3600" u="none" cap="none" strike="noStrike">
              <a:solidFill>
                <a:srgbClr val="00BFF4"/>
              </a:solidFill>
              <a:latin typeface="Arial"/>
              <a:ea typeface="Arial"/>
              <a:cs typeface="Arial"/>
              <a:sym typeface="Arial"/>
            </a:endParaRPr>
          </a:p>
          <a:p>
            <a:pPr indent="0" lvl="0" marL="0" marR="0" rtl="0" algn="l">
              <a:lnSpc>
                <a:spcPct val="100000"/>
              </a:lnSpc>
              <a:spcBef>
                <a:spcPts val="90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sp>
        <p:nvSpPr>
          <p:cNvPr id="302" name="Google Shape;302;p47"/>
          <p:cNvSpPr txBox="1"/>
          <p:nvPr/>
        </p:nvSpPr>
        <p:spPr>
          <a:xfrm>
            <a:off x="2399141" y="2178485"/>
            <a:ext cx="4021800" cy="784800"/>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4500"/>
              <a:buFont typeface="Arial"/>
              <a:buNone/>
            </a:pPr>
            <a:r>
              <a:rPr b="1" i="0" lang="en-GB" sz="4500" u="none" cap="none" strike="noStrike">
                <a:solidFill>
                  <a:schemeClr val="dk1"/>
                </a:solidFill>
                <a:latin typeface="Arial"/>
                <a:ea typeface="Arial"/>
                <a:cs typeface="Arial"/>
                <a:sym typeface="Arial"/>
              </a:rPr>
              <a:t>Talk to Think</a:t>
            </a:r>
            <a:endParaRPr b="0" i="0" sz="1400" u="none" cap="none" strike="noStrike">
              <a:solidFill>
                <a:srgbClr val="000000"/>
              </a:solidFill>
              <a:latin typeface="Arial"/>
              <a:ea typeface="Arial"/>
              <a:cs typeface="Arial"/>
              <a:sym typeface="Arial"/>
            </a:endParaRPr>
          </a:p>
        </p:txBody>
      </p:sp>
      <p:sp>
        <p:nvSpPr>
          <p:cNvPr id="303" name="Google Shape;303;p47"/>
          <p:cNvSpPr txBox="1"/>
          <p:nvPr/>
        </p:nvSpPr>
        <p:spPr>
          <a:xfrm>
            <a:off x="2332451" y="3095190"/>
            <a:ext cx="4021800" cy="784800"/>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4500"/>
              <a:buFont typeface="Arial"/>
              <a:buNone/>
            </a:pPr>
            <a:r>
              <a:rPr b="1" i="0" lang="en-GB" sz="4500" u="none" cap="none" strike="noStrike">
                <a:solidFill>
                  <a:schemeClr val="dk1"/>
                </a:solidFill>
                <a:latin typeface="Arial"/>
                <a:ea typeface="Arial"/>
                <a:cs typeface="Arial"/>
                <a:sym typeface="Arial"/>
              </a:rPr>
              <a:t>Think to Talk</a:t>
            </a:r>
            <a:endParaRPr b="0" i="0" sz="14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97"/>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299"/>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98"/>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300"/>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02"/>
                                        </p:tgtEl>
                                        <p:attrNameLst>
                                          <p:attrName>style.visibility</p:attrName>
                                        </p:attrNameLst>
                                      </p:cBhvr>
                                      <p:to>
                                        <p:strVal val="visible"/>
                                      </p:to>
                                    </p:set>
                                    <p:anim calcmode="lin" valueType="num">
                                      <p:cBhvr additive="base">
                                        <p:cTn dur="500"/>
                                        <p:tgtEl>
                                          <p:spTgt spid="302"/>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3"/>
                                        </p:tgtEl>
                                        <p:attrNameLst>
                                          <p:attrName>style.visibility</p:attrName>
                                        </p:attrNameLst>
                                      </p:cBhvr>
                                      <p:to>
                                        <p:strVal val="visible"/>
                                      </p:to>
                                    </p:set>
                                    <p:animEffect filter="fade" transition="in">
                                      <p:cBhvr>
                                        <p:cTn dur="500"/>
                                        <p:tgtEl>
                                          <p:spTgt spid="30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8" name="Shape 308"/>
        <p:cNvGrpSpPr/>
        <p:nvPr/>
      </p:nvGrpSpPr>
      <p:grpSpPr>
        <a:xfrm>
          <a:off x="0" y="0"/>
          <a:ext cx="0" cy="0"/>
          <a:chOff x="0" y="0"/>
          <a:chExt cx="0" cy="0"/>
        </a:xfrm>
      </p:grpSpPr>
      <p:sp>
        <p:nvSpPr>
          <p:cNvPr id="309" name="Google Shape;309;p48"/>
          <p:cNvSpPr txBox="1"/>
          <p:nvPr>
            <p:ph idx="1" type="body"/>
          </p:nvPr>
        </p:nvSpPr>
        <p:spPr>
          <a:xfrm>
            <a:off x="1402558" y="1565672"/>
            <a:ext cx="6336506" cy="3171825"/>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3200"/>
              <a:buFont typeface="Calibri"/>
              <a:buNone/>
            </a:pPr>
            <a:r>
              <a:rPr lang="en-GB"/>
              <a:t>  </a:t>
            </a:r>
            <a:endParaRPr b="1">
              <a:solidFill>
                <a:srgbClr val="0033CC"/>
              </a:solidFill>
            </a:endParaRPr>
          </a:p>
          <a:p>
            <a:pPr indent="-342900" lvl="0" marL="342900" rtl="0" algn="l">
              <a:lnSpc>
                <a:spcPct val="100000"/>
              </a:lnSpc>
              <a:spcBef>
                <a:spcPts val="640"/>
              </a:spcBef>
              <a:spcAft>
                <a:spcPts val="0"/>
              </a:spcAft>
              <a:buClr>
                <a:schemeClr val="dk1"/>
              </a:buClr>
              <a:buSzPts val="3200"/>
              <a:buFont typeface="Calibri"/>
              <a:buNone/>
            </a:pPr>
            <a:r>
              <a:t/>
            </a:r>
            <a:endParaRPr/>
          </a:p>
          <a:p>
            <a:pPr indent="-342900" lvl="0" marL="342900" rtl="0" algn="l">
              <a:lnSpc>
                <a:spcPct val="100000"/>
              </a:lnSpc>
              <a:spcBef>
                <a:spcPts val="640"/>
              </a:spcBef>
              <a:spcAft>
                <a:spcPts val="0"/>
              </a:spcAft>
              <a:buClr>
                <a:schemeClr val="dk1"/>
              </a:buClr>
              <a:buSzPts val="3200"/>
              <a:buFont typeface="Calibri"/>
              <a:buNone/>
            </a:pPr>
            <a:r>
              <a:t/>
            </a:r>
            <a:endParaRPr/>
          </a:p>
          <a:p>
            <a:pPr indent="-342900" lvl="0" marL="342900" rtl="0" algn="l">
              <a:lnSpc>
                <a:spcPct val="100000"/>
              </a:lnSpc>
              <a:spcBef>
                <a:spcPts val="640"/>
              </a:spcBef>
              <a:spcAft>
                <a:spcPts val="0"/>
              </a:spcAft>
              <a:buClr>
                <a:schemeClr val="dk1"/>
              </a:buClr>
              <a:buSzPts val="3200"/>
              <a:buFont typeface="Calibri"/>
              <a:buNone/>
            </a:pPr>
            <a:r>
              <a:t/>
            </a:r>
            <a:endParaRPr/>
          </a:p>
          <a:p>
            <a:pPr indent="-342900" lvl="0" marL="342900" rtl="0" algn="l">
              <a:lnSpc>
                <a:spcPct val="100000"/>
              </a:lnSpc>
              <a:spcBef>
                <a:spcPts val="640"/>
              </a:spcBef>
              <a:spcAft>
                <a:spcPts val="0"/>
              </a:spcAft>
              <a:buClr>
                <a:schemeClr val="dk1"/>
              </a:buClr>
              <a:buSzPts val="3200"/>
              <a:buFont typeface="Calibri"/>
              <a:buNone/>
            </a:pPr>
            <a:r>
              <a:t/>
            </a:r>
            <a:endParaRPr/>
          </a:p>
          <a:p>
            <a:pPr indent="-342900" lvl="0" marL="342900" rtl="0" algn="l">
              <a:lnSpc>
                <a:spcPct val="100000"/>
              </a:lnSpc>
              <a:spcBef>
                <a:spcPts val="640"/>
              </a:spcBef>
              <a:spcAft>
                <a:spcPts val="0"/>
              </a:spcAft>
              <a:buClr>
                <a:schemeClr val="dk1"/>
              </a:buClr>
              <a:buSzPts val="3200"/>
              <a:buFont typeface="Calibri"/>
              <a:buNone/>
            </a:pPr>
            <a:r>
              <a:t/>
            </a:r>
            <a:endParaRPr/>
          </a:p>
          <a:p>
            <a:pPr indent="-342900" lvl="0" marL="342900" rtl="0" algn="l">
              <a:lnSpc>
                <a:spcPct val="100000"/>
              </a:lnSpc>
              <a:spcBef>
                <a:spcPts val="640"/>
              </a:spcBef>
              <a:spcAft>
                <a:spcPts val="0"/>
              </a:spcAft>
              <a:buClr>
                <a:schemeClr val="dk1"/>
              </a:buClr>
              <a:buSzPts val="3200"/>
              <a:buFont typeface="Calibri"/>
              <a:buNone/>
            </a:pPr>
            <a:r>
              <a:t/>
            </a:r>
            <a:endParaRPr/>
          </a:p>
          <a:p>
            <a:pPr indent="-342900" lvl="0" marL="342900" rtl="0" algn="l">
              <a:lnSpc>
                <a:spcPct val="100000"/>
              </a:lnSpc>
              <a:spcBef>
                <a:spcPts val="640"/>
              </a:spcBef>
              <a:spcAft>
                <a:spcPts val="0"/>
              </a:spcAft>
              <a:buClr>
                <a:schemeClr val="dk1"/>
              </a:buClr>
              <a:buSzPts val="3200"/>
              <a:buFont typeface="Calibri"/>
              <a:buNone/>
            </a:pPr>
            <a:r>
              <a:t/>
            </a:r>
            <a:endParaRPr/>
          </a:p>
          <a:p>
            <a:pPr indent="-342900" lvl="0" marL="342900" rtl="0" algn="l">
              <a:lnSpc>
                <a:spcPct val="100000"/>
              </a:lnSpc>
              <a:spcBef>
                <a:spcPts val="640"/>
              </a:spcBef>
              <a:spcAft>
                <a:spcPts val="0"/>
              </a:spcAft>
              <a:buClr>
                <a:schemeClr val="dk1"/>
              </a:buClr>
              <a:buSzPts val="3200"/>
              <a:buFont typeface="Calibri"/>
              <a:buNone/>
            </a:pPr>
            <a:r>
              <a:t/>
            </a:r>
            <a:endParaRPr b="1">
              <a:solidFill>
                <a:srgbClr val="0033CC"/>
              </a:solidFill>
            </a:endParaRPr>
          </a:p>
          <a:p>
            <a:pPr indent="-342900" lvl="0" marL="342900" rtl="0" algn="l">
              <a:lnSpc>
                <a:spcPct val="100000"/>
              </a:lnSpc>
              <a:spcBef>
                <a:spcPts val="640"/>
              </a:spcBef>
              <a:spcAft>
                <a:spcPts val="0"/>
              </a:spcAft>
              <a:buClr>
                <a:schemeClr val="dk1"/>
              </a:buClr>
              <a:buSzPts val="3200"/>
              <a:buFont typeface="Calibri"/>
              <a:buNone/>
            </a:pPr>
            <a:r>
              <a:t/>
            </a:r>
            <a:endParaRPr/>
          </a:p>
          <a:p>
            <a:pPr indent="-342900" lvl="0" marL="342900" rtl="0" algn="l">
              <a:lnSpc>
                <a:spcPct val="100000"/>
              </a:lnSpc>
              <a:spcBef>
                <a:spcPts val="640"/>
              </a:spcBef>
              <a:spcAft>
                <a:spcPts val="0"/>
              </a:spcAft>
              <a:buClr>
                <a:schemeClr val="dk1"/>
              </a:buClr>
              <a:buSzPts val="3200"/>
              <a:buFont typeface="Calibri"/>
              <a:buNone/>
            </a:pPr>
            <a:r>
              <a:t/>
            </a:r>
            <a:endParaRPr/>
          </a:p>
          <a:p>
            <a:pPr indent="-342900" lvl="0" marL="342900" rtl="0" algn="l">
              <a:lnSpc>
                <a:spcPct val="100000"/>
              </a:lnSpc>
              <a:spcBef>
                <a:spcPts val="640"/>
              </a:spcBef>
              <a:spcAft>
                <a:spcPts val="0"/>
              </a:spcAft>
              <a:buClr>
                <a:schemeClr val="dk1"/>
              </a:buClr>
              <a:buSzPts val="3200"/>
              <a:buFont typeface="Calibri"/>
              <a:buNone/>
            </a:pPr>
            <a:r>
              <a:t/>
            </a:r>
            <a:endParaRPr/>
          </a:p>
          <a:p>
            <a:pPr indent="-342900" lvl="0" marL="342900" rtl="0" algn="l">
              <a:lnSpc>
                <a:spcPct val="100000"/>
              </a:lnSpc>
              <a:spcBef>
                <a:spcPts val="640"/>
              </a:spcBef>
              <a:spcAft>
                <a:spcPts val="0"/>
              </a:spcAft>
              <a:buClr>
                <a:schemeClr val="dk1"/>
              </a:buClr>
              <a:buSzPts val="3200"/>
              <a:buFont typeface="Calibri"/>
              <a:buNone/>
            </a:pPr>
            <a:r>
              <a:t/>
            </a:r>
            <a:endParaRPr/>
          </a:p>
          <a:p>
            <a:pPr indent="-342900" lvl="0" marL="342900" rtl="0" algn="l">
              <a:lnSpc>
                <a:spcPct val="100000"/>
              </a:lnSpc>
              <a:spcBef>
                <a:spcPts val="640"/>
              </a:spcBef>
              <a:spcAft>
                <a:spcPts val="0"/>
              </a:spcAft>
              <a:buClr>
                <a:schemeClr val="dk1"/>
              </a:buClr>
              <a:buSzPts val="3200"/>
              <a:buFont typeface="Calibri"/>
              <a:buNone/>
            </a:pPr>
            <a:r>
              <a:t/>
            </a:r>
            <a:endParaRPr/>
          </a:p>
          <a:p>
            <a:pPr indent="-342900" lvl="0" marL="342900" rtl="0" algn="l">
              <a:lnSpc>
                <a:spcPct val="100000"/>
              </a:lnSpc>
              <a:spcBef>
                <a:spcPts val="640"/>
              </a:spcBef>
              <a:spcAft>
                <a:spcPts val="0"/>
              </a:spcAft>
              <a:buClr>
                <a:schemeClr val="dk1"/>
              </a:buClr>
              <a:buSzPts val="3200"/>
              <a:buFont typeface="Calibri"/>
              <a:buNone/>
            </a:pPr>
            <a:r>
              <a:t/>
            </a:r>
            <a:endParaRPr/>
          </a:p>
          <a:p>
            <a:pPr indent="-342900" lvl="0" marL="342900" rtl="0" algn="l">
              <a:lnSpc>
                <a:spcPct val="100000"/>
              </a:lnSpc>
              <a:spcBef>
                <a:spcPts val="640"/>
              </a:spcBef>
              <a:spcAft>
                <a:spcPts val="0"/>
              </a:spcAft>
              <a:buClr>
                <a:schemeClr val="dk1"/>
              </a:buClr>
              <a:buSzPts val="3200"/>
              <a:buFont typeface="Calibri"/>
              <a:buNone/>
            </a:pPr>
            <a:r>
              <a:t/>
            </a:r>
            <a:endParaRPr/>
          </a:p>
          <a:p>
            <a:pPr indent="-342900" lvl="0" marL="342900" rtl="0" algn="l">
              <a:lnSpc>
                <a:spcPct val="100000"/>
              </a:lnSpc>
              <a:spcBef>
                <a:spcPts val="640"/>
              </a:spcBef>
              <a:spcAft>
                <a:spcPts val="0"/>
              </a:spcAft>
              <a:buClr>
                <a:schemeClr val="dk1"/>
              </a:buClr>
              <a:buSzPts val="3200"/>
              <a:buFont typeface="Calibri"/>
              <a:buNone/>
            </a:pPr>
            <a:r>
              <a:t/>
            </a:r>
            <a:endParaRPr/>
          </a:p>
        </p:txBody>
      </p:sp>
      <p:sp>
        <p:nvSpPr>
          <p:cNvPr id="310" name="Google Shape;310;p48"/>
          <p:cNvSpPr/>
          <p:nvPr/>
        </p:nvSpPr>
        <p:spPr>
          <a:xfrm>
            <a:off x="1709739" y="3038807"/>
            <a:ext cx="432197" cy="1153386"/>
          </a:xfrm>
          <a:prstGeom prst="rect">
            <a:avLst/>
          </a:prstGeom>
          <a:solidFill>
            <a:srgbClr val="FF0000"/>
          </a:solidFill>
          <a:ln cap="flat" cmpd="sng" w="9525">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sp>
        <p:nvSpPr>
          <p:cNvPr id="311" name="Google Shape;311;p48"/>
          <p:cNvSpPr/>
          <p:nvPr/>
        </p:nvSpPr>
        <p:spPr>
          <a:xfrm>
            <a:off x="2844404" y="3219450"/>
            <a:ext cx="485775" cy="972741"/>
          </a:xfrm>
          <a:prstGeom prst="rect">
            <a:avLst/>
          </a:prstGeom>
          <a:solidFill>
            <a:srgbClr val="00B050"/>
          </a:solidFill>
          <a:ln cap="flat" cmpd="sng" w="9525">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cxnSp>
        <p:nvCxnSpPr>
          <p:cNvPr id="312" name="Google Shape;312;p48"/>
          <p:cNvCxnSpPr/>
          <p:nvPr/>
        </p:nvCxnSpPr>
        <p:spPr>
          <a:xfrm>
            <a:off x="1656161" y="2950369"/>
            <a:ext cx="5831681" cy="0"/>
          </a:xfrm>
          <a:prstGeom prst="straightConnector1">
            <a:avLst/>
          </a:prstGeom>
          <a:noFill/>
          <a:ln cap="flat" cmpd="sng" w="9525">
            <a:solidFill>
              <a:schemeClr val="dk1"/>
            </a:solidFill>
            <a:prstDash val="solid"/>
            <a:round/>
            <a:headEnd len="sm" w="sm" type="none"/>
            <a:tailEnd len="sm" w="sm" type="none"/>
          </a:ln>
        </p:spPr>
      </p:cxnSp>
      <p:sp>
        <p:nvSpPr>
          <p:cNvPr id="313" name="Google Shape;313;p48"/>
          <p:cNvSpPr/>
          <p:nvPr/>
        </p:nvSpPr>
        <p:spPr>
          <a:xfrm>
            <a:off x="4950620" y="3304966"/>
            <a:ext cx="432197" cy="886034"/>
          </a:xfrm>
          <a:prstGeom prst="rect">
            <a:avLst/>
          </a:prstGeom>
          <a:solidFill>
            <a:srgbClr val="FF0000"/>
          </a:solidFill>
          <a:ln cap="flat" cmpd="sng" w="9525">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sp>
        <p:nvSpPr>
          <p:cNvPr id="314" name="Google Shape;314;p48"/>
          <p:cNvSpPr/>
          <p:nvPr/>
        </p:nvSpPr>
        <p:spPr>
          <a:xfrm>
            <a:off x="5651897" y="1600200"/>
            <a:ext cx="432197" cy="2591991"/>
          </a:xfrm>
          <a:prstGeom prst="rect">
            <a:avLst/>
          </a:prstGeom>
          <a:solidFill>
            <a:srgbClr val="FFC000"/>
          </a:solidFill>
          <a:ln cap="flat" cmpd="sng" w="9525">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sp>
        <p:nvSpPr>
          <p:cNvPr id="315" name="Google Shape;315;p48"/>
          <p:cNvSpPr/>
          <p:nvPr/>
        </p:nvSpPr>
        <p:spPr>
          <a:xfrm>
            <a:off x="6354366" y="2518173"/>
            <a:ext cx="485775" cy="1674019"/>
          </a:xfrm>
          <a:prstGeom prst="rect">
            <a:avLst/>
          </a:prstGeom>
          <a:solidFill>
            <a:srgbClr val="00B050"/>
          </a:solidFill>
          <a:ln cap="flat" cmpd="sng" w="9525">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sp>
        <p:nvSpPr>
          <p:cNvPr id="316" name="Google Shape;316;p48"/>
          <p:cNvSpPr/>
          <p:nvPr/>
        </p:nvSpPr>
        <p:spPr>
          <a:xfrm>
            <a:off x="7002066" y="3165873"/>
            <a:ext cx="485775" cy="1025128"/>
          </a:xfrm>
          <a:prstGeom prst="rect">
            <a:avLst/>
          </a:prstGeom>
          <a:solidFill>
            <a:srgbClr val="0070C0"/>
          </a:solidFill>
          <a:ln cap="flat" cmpd="sng" w="9525">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sp>
        <p:nvSpPr>
          <p:cNvPr id="317" name="Google Shape;317;p48"/>
          <p:cNvSpPr txBox="1"/>
          <p:nvPr/>
        </p:nvSpPr>
        <p:spPr>
          <a:xfrm>
            <a:off x="5031295" y="1088589"/>
            <a:ext cx="2349177" cy="369332"/>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rPr b="1" i="0" lang="en-GB" sz="1800" u="none" cap="none" strike="noStrike">
                <a:solidFill>
                  <a:schemeClr val="dk1"/>
                </a:solidFill>
                <a:latin typeface="Arial"/>
                <a:ea typeface="Arial"/>
                <a:cs typeface="Arial"/>
                <a:sym typeface="Arial"/>
              </a:rPr>
              <a:t>“Natural” Style</a:t>
            </a:r>
            <a:endParaRPr b="1" i="0" sz="1800" u="none" cap="none" strike="noStrike">
              <a:solidFill>
                <a:schemeClr val="dk1"/>
              </a:solidFill>
              <a:latin typeface="Arial"/>
              <a:ea typeface="Arial"/>
              <a:cs typeface="Arial"/>
              <a:sym typeface="Arial"/>
            </a:endParaRPr>
          </a:p>
        </p:txBody>
      </p:sp>
      <p:sp>
        <p:nvSpPr>
          <p:cNvPr id="318" name="Google Shape;318;p48"/>
          <p:cNvSpPr txBox="1"/>
          <p:nvPr/>
        </p:nvSpPr>
        <p:spPr>
          <a:xfrm>
            <a:off x="611560" y="1098661"/>
            <a:ext cx="4662982" cy="369332"/>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rPr b="1" i="0" lang="en-GB" sz="1800" u="none" cap="none" strike="noStrike">
                <a:solidFill>
                  <a:schemeClr val="dk1"/>
                </a:solidFill>
                <a:latin typeface="Arial"/>
                <a:ea typeface="Arial"/>
                <a:cs typeface="Arial"/>
                <a:sym typeface="Arial"/>
              </a:rPr>
              <a:t>At School/College/University/Work</a:t>
            </a:r>
            <a:endParaRPr b="1" i="0" sz="1800" u="none" cap="none" strike="noStrike">
              <a:solidFill>
                <a:schemeClr val="dk1"/>
              </a:solidFill>
              <a:latin typeface="Arial"/>
              <a:ea typeface="Arial"/>
              <a:cs typeface="Arial"/>
              <a:sym typeface="Arial"/>
            </a:endParaRPr>
          </a:p>
        </p:txBody>
      </p:sp>
      <p:sp>
        <p:nvSpPr>
          <p:cNvPr id="319" name="Google Shape;319;p48"/>
          <p:cNvSpPr txBox="1"/>
          <p:nvPr/>
        </p:nvSpPr>
        <p:spPr>
          <a:xfrm>
            <a:off x="1641058" y="4218258"/>
            <a:ext cx="6780473" cy="300082"/>
          </a:xfrm>
          <a:prstGeom prst="rect">
            <a:avLst/>
          </a:prstGeom>
          <a:noFill/>
          <a:ln cap="flat" cmpd="sng" w="9525">
            <a:solidFill>
              <a:schemeClr val="lt1"/>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350"/>
              <a:buFont typeface="Arial"/>
              <a:buNone/>
            </a:pPr>
            <a:r>
              <a:rPr b="1" i="0" lang="en-GB" sz="1350" u="none" cap="none" strike="noStrike">
                <a:solidFill>
                  <a:schemeClr val="dk1"/>
                </a:solidFill>
                <a:latin typeface="Arial"/>
                <a:ea typeface="Arial"/>
                <a:cs typeface="Arial"/>
                <a:sym typeface="Arial"/>
              </a:rPr>
              <a:t>  D          I            S          C                            D              I              S           C</a:t>
            </a:r>
            <a:endParaRPr b="1" i="0" sz="1350" u="none" cap="none" strike="noStrike">
              <a:solidFill>
                <a:schemeClr val="dk1"/>
              </a:solidFill>
              <a:latin typeface="Arial"/>
              <a:ea typeface="Arial"/>
              <a:cs typeface="Arial"/>
              <a:sym typeface="Arial"/>
            </a:endParaRPr>
          </a:p>
        </p:txBody>
      </p:sp>
      <p:sp>
        <p:nvSpPr>
          <p:cNvPr id="320" name="Google Shape;320;p48"/>
          <p:cNvSpPr txBox="1"/>
          <p:nvPr/>
        </p:nvSpPr>
        <p:spPr>
          <a:xfrm>
            <a:off x="811788" y="327950"/>
            <a:ext cx="8332200" cy="8541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3600"/>
              <a:buFont typeface="Arial"/>
              <a:buNone/>
            </a:pPr>
            <a:r>
              <a:rPr b="1" i="0" lang="en-GB" sz="3600" u="none" cap="none" strike="noStrike">
                <a:solidFill>
                  <a:srgbClr val="00BFF4"/>
                </a:solidFill>
                <a:latin typeface="Arial"/>
                <a:ea typeface="Arial"/>
                <a:cs typeface="Arial"/>
                <a:sym typeface="Arial"/>
              </a:rPr>
              <a:t>It’s Situational</a:t>
            </a:r>
            <a:endParaRPr b="1" i="0" sz="3600" u="none" cap="none" strike="noStrike">
              <a:solidFill>
                <a:srgbClr val="00BFF4"/>
              </a:solidFill>
              <a:latin typeface="Arial"/>
              <a:ea typeface="Arial"/>
              <a:cs typeface="Arial"/>
              <a:sym typeface="Arial"/>
            </a:endParaRPr>
          </a:p>
        </p:txBody>
      </p:sp>
      <p:sp>
        <p:nvSpPr>
          <p:cNvPr id="321" name="Google Shape;321;p48"/>
          <p:cNvSpPr/>
          <p:nvPr/>
        </p:nvSpPr>
        <p:spPr>
          <a:xfrm>
            <a:off x="2250283" y="2376652"/>
            <a:ext cx="432197" cy="1815539"/>
          </a:xfrm>
          <a:prstGeom prst="rect">
            <a:avLst/>
          </a:prstGeom>
          <a:solidFill>
            <a:srgbClr val="FFC000"/>
          </a:solidFill>
          <a:ln cap="flat" cmpd="sng" w="9525">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sp>
        <p:nvSpPr>
          <p:cNvPr id="322" name="Google Shape;322;p48"/>
          <p:cNvSpPr/>
          <p:nvPr/>
        </p:nvSpPr>
        <p:spPr>
          <a:xfrm>
            <a:off x="3437335" y="2114075"/>
            <a:ext cx="485775" cy="2076926"/>
          </a:xfrm>
          <a:prstGeom prst="rect">
            <a:avLst/>
          </a:prstGeom>
          <a:solidFill>
            <a:srgbClr val="0070C0"/>
          </a:solidFill>
          <a:ln cap="flat" cmpd="sng" w="9525">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t/>
            </a:r>
            <a:endParaRPr b="0" i="0" sz="1200" u="none" cap="none" strike="noStrike">
              <a:solidFill>
                <a:schemeClr val="dk1"/>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12"/>
                                        </p:tgtEl>
                                        <p:attrNameLst>
                                          <p:attrName>style.visibility</p:attrName>
                                        </p:attrNameLst>
                                      </p:cBhvr>
                                      <p:to>
                                        <p:strVal val="visible"/>
                                      </p:to>
                                    </p:set>
                                    <p:anim calcmode="lin" valueType="num">
                                      <p:cBhvr additive="base">
                                        <p:cTn dur="500"/>
                                        <p:tgtEl>
                                          <p:spTgt spid="312"/>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317"/>
                                        </p:tgtEl>
                                        <p:attrNameLst>
                                          <p:attrName>style.visibility</p:attrName>
                                        </p:attrNameLst>
                                      </p:cBhvr>
                                      <p:to>
                                        <p:strVal val="visible"/>
                                      </p:to>
                                    </p:set>
                                    <p:anim calcmode="lin" valueType="num">
                                      <p:cBhvr additive="base">
                                        <p:cTn dur="500"/>
                                        <p:tgtEl>
                                          <p:spTgt spid="317"/>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313"/>
                                        </p:tgtEl>
                                        <p:attrNameLst>
                                          <p:attrName>style.visibility</p:attrName>
                                        </p:attrNameLst>
                                      </p:cBhvr>
                                      <p:to>
                                        <p:strVal val="visible"/>
                                      </p:to>
                                    </p:set>
                                    <p:anim calcmode="lin" valueType="num">
                                      <p:cBhvr additive="base">
                                        <p:cTn dur="500"/>
                                        <p:tgtEl>
                                          <p:spTgt spid="313"/>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314"/>
                                        </p:tgtEl>
                                        <p:attrNameLst>
                                          <p:attrName>style.visibility</p:attrName>
                                        </p:attrNameLst>
                                      </p:cBhvr>
                                      <p:to>
                                        <p:strVal val="visible"/>
                                      </p:to>
                                    </p:set>
                                    <p:anim calcmode="lin" valueType="num">
                                      <p:cBhvr additive="base">
                                        <p:cTn dur="500"/>
                                        <p:tgtEl>
                                          <p:spTgt spid="314"/>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315"/>
                                        </p:tgtEl>
                                        <p:attrNameLst>
                                          <p:attrName>style.visibility</p:attrName>
                                        </p:attrNameLst>
                                      </p:cBhvr>
                                      <p:to>
                                        <p:strVal val="visible"/>
                                      </p:to>
                                    </p:set>
                                    <p:anim calcmode="lin" valueType="num">
                                      <p:cBhvr additive="base">
                                        <p:cTn dur="500"/>
                                        <p:tgtEl>
                                          <p:spTgt spid="315"/>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316"/>
                                        </p:tgtEl>
                                        <p:attrNameLst>
                                          <p:attrName>style.visibility</p:attrName>
                                        </p:attrNameLst>
                                      </p:cBhvr>
                                      <p:to>
                                        <p:strVal val="visible"/>
                                      </p:to>
                                    </p:set>
                                    <p:anim calcmode="lin" valueType="num">
                                      <p:cBhvr additive="base">
                                        <p:cTn dur="500"/>
                                        <p:tgtEl>
                                          <p:spTgt spid="316"/>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18">
                                            <p:txEl>
                                              <p:pRg end="0" st="0"/>
                                            </p:txEl>
                                          </p:spTgt>
                                        </p:tgtEl>
                                        <p:attrNameLst>
                                          <p:attrName>style.visibility</p:attrName>
                                        </p:attrNameLst>
                                      </p:cBhvr>
                                      <p:to>
                                        <p:strVal val="visible"/>
                                      </p:to>
                                    </p:set>
                                    <p:anim calcmode="lin" valueType="num">
                                      <p:cBhvr additive="base">
                                        <p:cTn dur="500"/>
                                        <p:tgtEl>
                                          <p:spTgt spid="318">
                                            <p:txEl>
                                              <p:pRg end="0" st="0"/>
                                            </p:txEl>
                                          </p:spTgt>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310"/>
                                        </p:tgtEl>
                                        <p:attrNameLst>
                                          <p:attrName>style.visibility</p:attrName>
                                        </p:attrNameLst>
                                      </p:cBhvr>
                                      <p:to>
                                        <p:strVal val="visible"/>
                                      </p:to>
                                    </p:set>
                                    <p:anim calcmode="lin" valueType="num">
                                      <p:cBhvr additive="base">
                                        <p:cTn dur="500"/>
                                        <p:tgtEl>
                                          <p:spTgt spid="310"/>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321"/>
                                        </p:tgtEl>
                                        <p:attrNameLst>
                                          <p:attrName>style.visibility</p:attrName>
                                        </p:attrNameLst>
                                      </p:cBhvr>
                                      <p:to>
                                        <p:strVal val="visible"/>
                                      </p:to>
                                    </p:set>
                                    <p:anim calcmode="lin" valueType="num">
                                      <p:cBhvr additive="base">
                                        <p:cTn dur="500"/>
                                        <p:tgtEl>
                                          <p:spTgt spid="321"/>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311"/>
                                        </p:tgtEl>
                                        <p:attrNameLst>
                                          <p:attrName>style.visibility</p:attrName>
                                        </p:attrNameLst>
                                      </p:cBhvr>
                                      <p:to>
                                        <p:strVal val="visible"/>
                                      </p:to>
                                    </p:set>
                                    <p:anim calcmode="lin" valueType="num">
                                      <p:cBhvr additive="base">
                                        <p:cTn dur="500"/>
                                        <p:tgtEl>
                                          <p:spTgt spid="311"/>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322"/>
                                        </p:tgtEl>
                                        <p:attrNameLst>
                                          <p:attrName>style.visibility</p:attrName>
                                        </p:attrNameLst>
                                      </p:cBhvr>
                                      <p:to>
                                        <p:strVal val="visible"/>
                                      </p:to>
                                    </p:set>
                                    <p:anim calcmode="lin" valueType="num">
                                      <p:cBhvr additive="base">
                                        <p:cTn dur="500"/>
                                        <p:tgtEl>
                                          <p:spTgt spid="322"/>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7" name="Shape 327"/>
        <p:cNvGrpSpPr/>
        <p:nvPr/>
      </p:nvGrpSpPr>
      <p:grpSpPr>
        <a:xfrm>
          <a:off x="0" y="0"/>
          <a:ext cx="0" cy="0"/>
          <a:chOff x="0" y="0"/>
          <a:chExt cx="0" cy="0"/>
        </a:xfrm>
      </p:grpSpPr>
      <p:pic>
        <p:nvPicPr>
          <p:cNvPr descr="Image result for whale" id="328" name="Google Shape;328;p49"/>
          <p:cNvPicPr preferRelativeResize="0"/>
          <p:nvPr/>
        </p:nvPicPr>
        <p:blipFill rotWithShape="1">
          <a:blip r:embed="rId3">
            <a:alphaModFix/>
          </a:blip>
          <a:srcRect b="0" l="0" r="0" t="0"/>
          <a:stretch/>
        </p:blipFill>
        <p:spPr>
          <a:xfrm flipH="1">
            <a:off x="817739" y="1497672"/>
            <a:ext cx="3528164" cy="3357622"/>
          </a:xfrm>
          <a:prstGeom prst="rect">
            <a:avLst/>
          </a:prstGeom>
          <a:noFill/>
          <a:ln>
            <a:noFill/>
          </a:ln>
        </p:spPr>
      </p:pic>
      <p:cxnSp>
        <p:nvCxnSpPr>
          <p:cNvPr id="329" name="Google Shape;329;p49"/>
          <p:cNvCxnSpPr/>
          <p:nvPr/>
        </p:nvCxnSpPr>
        <p:spPr>
          <a:xfrm>
            <a:off x="817757" y="1543524"/>
            <a:ext cx="7770600" cy="0"/>
          </a:xfrm>
          <a:prstGeom prst="straightConnector1">
            <a:avLst/>
          </a:prstGeom>
          <a:noFill/>
          <a:ln cap="flat" cmpd="sng" w="76200">
            <a:solidFill>
              <a:srgbClr val="0070C0"/>
            </a:solidFill>
            <a:prstDash val="dash"/>
            <a:round/>
            <a:headEnd len="sm" w="sm" type="none"/>
            <a:tailEnd len="sm" w="sm" type="none"/>
          </a:ln>
        </p:spPr>
      </p:cxnSp>
      <p:sp>
        <p:nvSpPr>
          <p:cNvPr id="330" name="Google Shape;330;p49"/>
          <p:cNvSpPr txBox="1"/>
          <p:nvPr>
            <p:ph type="title"/>
          </p:nvPr>
        </p:nvSpPr>
        <p:spPr>
          <a:xfrm>
            <a:off x="729385" y="460456"/>
            <a:ext cx="7212900" cy="415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4950"/>
              <a:buFont typeface="Arial"/>
              <a:buNone/>
            </a:pPr>
            <a:r>
              <a:rPr b="1" lang="en-GB" sz="3600">
                <a:solidFill>
                  <a:srgbClr val="00BFF4"/>
                </a:solidFill>
                <a:latin typeface="Arial"/>
                <a:ea typeface="Arial"/>
                <a:cs typeface="Arial"/>
                <a:sym typeface="Arial"/>
              </a:rPr>
              <a:t>Natural Style</a:t>
            </a:r>
            <a:endParaRPr b="1" sz="3600">
              <a:solidFill>
                <a:srgbClr val="00BFF4"/>
              </a:solidFill>
            </a:endParaRPr>
          </a:p>
        </p:txBody>
      </p:sp>
      <p:sp>
        <p:nvSpPr>
          <p:cNvPr id="331" name="Google Shape;331;p49"/>
          <p:cNvSpPr txBox="1"/>
          <p:nvPr/>
        </p:nvSpPr>
        <p:spPr>
          <a:xfrm>
            <a:off x="6575957" y="68041"/>
            <a:ext cx="2468066" cy="1200329"/>
          </a:xfrm>
          <a:prstGeom prst="rect">
            <a:avLst/>
          </a:prstGeom>
          <a:solidFill>
            <a:schemeClr val="lt1"/>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grpSp>
        <p:nvGrpSpPr>
          <p:cNvPr id="332" name="Google Shape;332;p49"/>
          <p:cNvGrpSpPr/>
          <p:nvPr/>
        </p:nvGrpSpPr>
        <p:grpSpPr>
          <a:xfrm>
            <a:off x="4515950" y="325307"/>
            <a:ext cx="3944320" cy="4610221"/>
            <a:chOff x="3207430" y="503128"/>
            <a:chExt cx="5259094" cy="6146961"/>
          </a:xfrm>
        </p:grpSpPr>
        <p:cxnSp>
          <p:nvCxnSpPr>
            <p:cNvPr id="333" name="Google Shape;333;p49"/>
            <p:cNvCxnSpPr/>
            <p:nvPr/>
          </p:nvCxnSpPr>
          <p:spPr>
            <a:xfrm flipH="1">
              <a:off x="4952315" y="2954115"/>
              <a:ext cx="9622" cy="3417390"/>
            </a:xfrm>
            <a:prstGeom prst="straightConnector1">
              <a:avLst/>
            </a:prstGeom>
            <a:noFill/>
            <a:ln cap="flat" cmpd="sng" w="44450">
              <a:solidFill>
                <a:schemeClr val="dk1"/>
              </a:solidFill>
              <a:prstDash val="solid"/>
              <a:round/>
              <a:headEnd len="sm" w="sm" type="none"/>
              <a:tailEnd len="sm" w="sm" type="none"/>
            </a:ln>
          </p:spPr>
        </p:cxnSp>
        <p:sp>
          <p:nvSpPr>
            <p:cNvPr id="334" name="Google Shape;334;p49"/>
            <p:cNvSpPr/>
            <p:nvPr/>
          </p:nvSpPr>
          <p:spPr>
            <a:xfrm>
              <a:off x="3905346" y="3363684"/>
              <a:ext cx="2103600" cy="2060100"/>
            </a:xfrm>
            <a:prstGeom prst="flowChartConnector">
              <a:avLst/>
            </a:prstGeom>
            <a:solidFill>
              <a:schemeClr val="lt1"/>
            </a:solidFill>
            <a:ln cap="flat" cmpd="sng" w="38100">
              <a:solidFill>
                <a:schemeClr val="dk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335" name="Google Shape;335;p49"/>
            <p:cNvSpPr/>
            <p:nvPr/>
          </p:nvSpPr>
          <p:spPr>
            <a:xfrm>
              <a:off x="3207430" y="5665189"/>
              <a:ext cx="3466200" cy="984900"/>
            </a:xfrm>
            <a:prstGeom prst="trapezoid">
              <a:avLst>
                <a:gd fmla="val 25000" name="adj"/>
              </a:avLst>
            </a:prstGeom>
            <a:solidFill>
              <a:schemeClr val="lt1"/>
            </a:solidFill>
            <a:ln cap="flat" cmpd="sng" w="38100">
              <a:solidFill>
                <a:srgbClr val="000000"/>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336" name="Google Shape;336;p49"/>
            <p:cNvSpPr/>
            <p:nvPr/>
          </p:nvSpPr>
          <p:spPr>
            <a:xfrm>
              <a:off x="4952324" y="503128"/>
              <a:ext cx="3514200" cy="914400"/>
            </a:xfrm>
            <a:prstGeom prst="wave">
              <a:avLst>
                <a:gd fmla="val 12500" name="adj1"/>
                <a:gd fmla="val 0" name="adj2"/>
              </a:avLst>
            </a:prstGeom>
            <a:solidFill>
              <a:schemeClr val="lt1"/>
            </a:solidFill>
            <a:ln cap="flat" cmpd="sng" w="38100">
              <a:solidFill>
                <a:srgbClr val="000000"/>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2100"/>
                <a:buFont typeface="Arial"/>
                <a:buNone/>
              </a:pPr>
              <a:r>
                <a:t/>
              </a:r>
              <a:endParaRPr b="0" i="0" sz="2100" u="none" cap="none" strike="noStrike">
                <a:solidFill>
                  <a:schemeClr val="lt1"/>
                </a:solidFill>
                <a:latin typeface="Lucida Sans"/>
                <a:ea typeface="Lucida Sans"/>
                <a:cs typeface="Lucida Sans"/>
                <a:sym typeface="Lucida Sans"/>
              </a:endParaRPr>
            </a:p>
          </p:txBody>
        </p:sp>
        <p:sp>
          <p:nvSpPr>
            <p:cNvPr id="337" name="Google Shape;337;p49"/>
            <p:cNvSpPr/>
            <p:nvPr/>
          </p:nvSpPr>
          <p:spPr>
            <a:xfrm>
              <a:off x="3503187" y="1469286"/>
              <a:ext cx="2907900" cy="1653000"/>
            </a:xfrm>
            <a:prstGeom prst="triangle">
              <a:avLst>
                <a:gd fmla="val 50000" name="adj"/>
              </a:avLst>
            </a:prstGeom>
            <a:solidFill>
              <a:schemeClr val="lt1"/>
            </a:solidFill>
            <a:ln cap="flat" cmpd="sng" w="38100">
              <a:solidFill>
                <a:srgbClr val="000000"/>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2100"/>
                <a:buFont typeface="Arial"/>
                <a:buNone/>
              </a:pPr>
              <a:r>
                <a:t/>
              </a:r>
              <a:endParaRPr b="0" i="0" sz="2100" u="none" cap="none" strike="noStrike">
                <a:solidFill>
                  <a:schemeClr val="dk1"/>
                </a:solidFill>
                <a:latin typeface="Arial"/>
                <a:ea typeface="Arial"/>
                <a:cs typeface="Arial"/>
                <a:sym typeface="Arial"/>
              </a:endParaRPr>
            </a:p>
          </p:txBody>
        </p:sp>
        <p:sp>
          <p:nvSpPr>
            <p:cNvPr id="338" name="Google Shape;338;p49"/>
            <p:cNvSpPr txBox="1"/>
            <p:nvPr/>
          </p:nvSpPr>
          <p:spPr>
            <a:xfrm rot="377719">
              <a:off x="5323798" y="683241"/>
              <a:ext cx="3045062" cy="554157"/>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200"/>
                <a:buFont typeface="Arial"/>
                <a:buNone/>
              </a:pPr>
              <a:r>
                <a:rPr b="1" i="0" lang="en-GB" sz="2200" u="none" cap="none" strike="noStrike">
                  <a:solidFill>
                    <a:schemeClr val="dk1"/>
                  </a:solidFill>
                  <a:latin typeface="Arial"/>
                  <a:ea typeface="Arial"/>
                  <a:cs typeface="Arial"/>
                  <a:sym typeface="Arial"/>
                </a:rPr>
                <a:t>Adapted Style</a:t>
              </a:r>
              <a:endParaRPr b="1" i="0" sz="2200" u="none" cap="none" strike="noStrike">
                <a:solidFill>
                  <a:srgbClr val="000000"/>
                </a:solidFill>
                <a:latin typeface="Arial"/>
                <a:ea typeface="Arial"/>
                <a:cs typeface="Arial"/>
                <a:sym typeface="Arial"/>
              </a:endParaRPr>
            </a:p>
          </p:txBody>
        </p:sp>
        <p:sp>
          <p:nvSpPr>
            <p:cNvPr id="339" name="Google Shape;339;p49"/>
            <p:cNvSpPr txBox="1"/>
            <p:nvPr/>
          </p:nvSpPr>
          <p:spPr>
            <a:xfrm>
              <a:off x="3938031" y="2122202"/>
              <a:ext cx="2038200" cy="984900"/>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2200"/>
                <a:buFont typeface="Arial"/>
                <a:buNone/>
              </a:pPr>
              <a:r>
                <a:rPr b="1" i="0" lang="en-GB" sz="2200" u="none" cap="none" strike="noStrike">
                  <a:solidFill>
                    <a:schemeClr val="dk1"/>
                  </a:solidFill>
                  <a:latin typeface="Arial"/>
                  <a:ea typeface="Arial"/>
                  <a:cs typeface="Arial"/>
                  <a:sym typeface="Arial"/>
                </a:rPr>
                <a:t>Natural </a:t>
              </a:r>
              <a:endParaRPr b="1" i="0" sz="22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2200"/>
                <a:buFont typeface="Arial"/>
                <a:buNone/>
              </a:pPr>
              <a:r>
                <a:rPr b="1" i="0" lang="en-GB" sz="2200" u="none" cap="none" strike="noStrike">
                  <a:solidFill>
                    <a:schemeClr val="dk1"/>
                  </a:solidFill>
                  <a:latin typeface="Arial"/>
                  <a:ea typeface="Arial"/>
                  <a:cs typeface="Arial"/>
                  <a:sym typeface="Arial"/>
                </a:rPr>
                <a:t>Style</a:t>
              </a:r>
              <a:endParaRPr b="1" i="0" sz="2200" u="none" cap="none" strike="noStrike">
                <a:solidFill>
                  <a:srgbClr val="000000"/>
                </a:solidFill>
                <a:latin typeface="Arial"/>
                <a:ea typeface="Arial"/>
                <a:cs typeface="Arial"/>
                <a:sym typeface="Arial"/>
              </a:endParaRPr>
            </a:p>
          </p:txBody>
        </p:sp>
        <p:sp>
          <p:nvSpPr>
            <p:cNvPr id="340" name="Google Shape;340;p49"/>
            <p:cNvSpPr txBox="1"/>
            <p:nvPr/>
          </p:nvSpPr>
          <p:spPr>
            <a:xfrm>
              <a:off x="3871596" y="4089286"/>
              <a:ext cx="2171100" cy="430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200"/>
                <a:buFont typeface="Arial"/>
                <a:buNone/>
              </a:pPr>
              <a:r>
                <a:rPr b="1" i="0" lang="en-GB" sz="2200" u="none" cap="none" strike="noStrike">
                  <a:solidFill>
                    <a:schemeClr val="dk1"/>
                  </a:solidFill>
                  <a:latin typeface="Arial"/>
                  <a:ea typeface="Arial"/>
                  <a:cs typeface="Arial"/>
                  <a:sym typeface="Arial"/>
                </a:rPr>
                <a:t>Motivators</a:t>
              </a:r>
              <a:endParaRPr b="1" i="0" sz="2200" u="none" cap="none" strike="noStrike">
                <a:solidFill>
                  <a:srgbClr val="000000"/>
                </a:solidFill>
                <a:latin typeface="Arial"/>
                <a:ea typeface="Arial"/>
                <a:cs typeface="Arial"/>
                <a:sym typeface="Arial"/>
              </a:endParaRPr>
            </a:p>
          </p:txBody>
        </p:sp>
        <p:sp>
          <p:nvSpPr>
            <p:cNvPr id="341" name="Google Shape;341;p49"/>
            <p:cNvSpPr txBox="1"/>
            <p:nvPr/>
          </p:nvSpPr>
          <p:spPr>
            <a:xfrm>
              <a:off x="3577462" y="5880586"/>
              <a:ext cx="3690900" cy="5541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200"/>
                <a:buFont typeface="Arial"/>
                <a:buNone/>
              </a:pPr>
              <a:r>
                <a:rPr b="1" i="0" lang="en-GB" sz="2200" u="none" cap="none" strike="noStrike">
                  <a:solidFill>
                    <a:schemeClr val="dk1"/>
                  </a:solidFill>
                  <a:latin typeface="Arial"/>
                  <a:ea typeface="Arial"/>
                  <a:cs typeface="Arial"/>
                  <a:sym typeface="Arial"/>
                </a:rPr>
                <a:t>Belief System</a:t>
              </a:r>
              <a:endParaRPr b="1" i="0" sz="2200" u="none" cap="none" strike="noStrike">
                <a:solidFill>
                  <a:srgbClr val="000000"/>
                </a:solidFill>
                <a:latin typeface="Arial"/>
                <a:ea typeface="Arial"/>
                <a:cs typeface="Arial"/>
                <a:sym typeface="Arial"/>
              </a:endParaRPr>
            </a:p>
          </p:txBody>
        </p:sp>
      </p:gr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 presetSubtype="0">
                                  <p:stCondLst>
                                    <p:cond delay="0"/>
                                  </p:stCondLst>
                                  <p:childTnLst>
                                    <p:set>
                                      <p:cBhvr>
                                        <p:cTn dur="1" fill="hold">
                                          <p:stCondLst>
                                            <p:cond delay="0"/>
                                          </p:stCondLst>
                                        </p:cTn>
                                        <p:tgtEl>
                                          <p:spTgt spid="329"/>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32"/>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2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6" name="Shape 346"/>
        <p:cNvGrpSpPr/>
        <p:nvPr/>
      </p:nvGrpSpPr>
      <p:grpSpPr>
        <a:xfrm>
          <a:off x="0" y="0"/>
          <a:ext cx="0" cy="0"/>
          <a:chOff x="0" y="0"/>
          <a:chExt cx="0" cy="0"/>
        </a:xfrm>
      </p:grpSpPr>
      <p:sp>
        <p:nvSpPr>
          <p:cNvPr id="347" name="Google Shape;347;p50"/>
          <p:cNvSpPr txBox="1"/>
          <p:nvPr>
            <p:ph type="title"/>
          </p:nvPr>
        </p:nvSpPr>
        <p:spPr>
          <a:xfrm>
            <a:off x="795258" y="551643"/>
            <a:ext cx="7212900" cy="685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4950"/>
              <a:buFont typeface="Arial"/>
              <a:buNone/>
            </a:pPr>
            <a:r>
              <a:rPr b="1" lang="en-GB" sz="3600">
                <a:solidFill>
                  <a:srgbClr val="00BFF4"/>
                </a:solidFill>
                <a:latin typeface="Arial"/>
                <a:ea typeface="Arial"/>
                <a:cs typeface="Arial"/>
                <a:sym typeface="Arial"/>
              </a:rPr>
              <a:t>Your Likely Profile</a:t>
            </a:r>
            <a:endParaRPr b="1" sz="3600">
              <a:solidFill>
                <a:srgbClr val="00BFF4"/>
              </a:solidFill>
            </a:endParaRPr>
          </a:p>
        </p:txBody>
      </p:sp>
      <p:grpSp>
        <p:nvGrpSpPr>
          <p:cNvPr id="348" name="Google Shape;348;p50"/>
          <p:cNvGrpSpPr/>
          <p:nvPr/>
        </p:nvGrpSpPr>
        <p:grpSpPr>
          <a:xfrm>
            <a:off x="3000330" y="1886798"/>
            <a:ext cx="3188833" cy="2637454"/>
            <a:chOff x="2279651" y="2818766"/>
            <a:chExt cx="2951162" cy="2770824"/>
          </a:xfrm>
        </p:grpSpPr>
        <p:sp>
          <p:nvSpPr>
            <p:cNvPr id="349" name="Google Shape;349;p50"/>
            <p:cNvSpPr/>
            <p:nvPr/>
          </p:nvSpPr>
          <p:spPr>
            <a:xfrm>
              <a:off x="2279651" y="4051742"/>
              <a:ext cx="576263" cy="1537848"/>
            </a:xfrm>
            <a:prstGeom prst="rect">
              <a:avLst/>
            </a:prstGeom>
            <a:solidFill>
              <a:srgbClr val="FF0000"/>
            </a:solidFill>
            <a:ln cap="flat" cmpd="sng" w="9525">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sp>
          <p:nvSpPr>
            <p:cNvPr id="350" name="Google Shape;350;p50"/>
            <p:cNvSpPr/>
            <p:nvPr/>
          </p:nvSpPr>
          <p:spPr>
            <a:xfrm>
              <a:off x="3792538" y="4292600"/>
              <a:ext cx="647700" cy="1296988"/>
            </a:xfrm>
            <a:prstGeom prst="rect">
              <a:avLst/>
            </a:prstGeom>
            <a:solidFill>
              <a:srgbClr val="00B050"/>
            </a:solidFill>
            <a:ln cap="flat" cmpd="sng" w="9525">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sp>
          <p:nvSpPr>
            <p:cNvPr id="351" name="Google Shape;351;p50"/>
            <p:cNvSpPr/>
            <p:nvPr/>
          </p:nvSpPr>
          <p:spPr>
            <a:xfrm>
              <a:off x="3000376" y="3168868"/>
              <a:ext cx="576263" cy="2420719"/>
            </a:xfrm>
            <a:prstGeom prst="rect">
              <a:avLst/>
            </a:prstGeom>
            <a:solidFill>
              <a:srgbClr val="FFC000"/>
            </a:solidFill>
            <a:ln cap="flat" cmpd="sng" w="9525">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sp>
          <p:nvSpPr>
            <p:cNvPr id="352" name="Google Shape;352;p50"/>
            <p:cNvSpPr/>
            <p:nvPr/>
          </p:nvSpPr>
          <p:spPr>
            <a:xfrm>
              <a:off x="4583113" y="2818766"/>
              <a:ext cx="647700" cy="2769235"/>
            </a:xfrm>
            <a:prstGeom prst="rect">
              <a:avLst/>
            </a:prstGeom>
            <a:solidFill>
              <a:srgbClr val="0070C0"/>
            </a:solidFill>
            <a:ln cap="flat" cmpd="sng" w="9525">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t/>
              </a:r>
              <a:endParaRPr b="0" i="0" sz="1200" u="none" cap="none" strike="noStrike">
                <a:solidFill>
                  <a:schemeClr val="dk1"/>
                </a:solidFill>
                <a:latin typeface="Arial"/>
                <a:ea typeface="Arial"/>
                <a:cs typeface="Arial"/>
                <a:sym typeface="Arial"/>
              </a:endParaRPr>
            </a:p>
          </p:txBody>
        </p:sp>
      </p:gr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7" name="Shape 357"/>
        <p:cNvGrpSpPr/>
        <p:nvPr/>
      </p:nvGrpSpPr>
      <p:grpSpPr>
        <a:xfrm>
          <a:off x="0" y="0"/>
          <a:ext cx="0" cy="0"/>
          <a:chOff x="0" y="0"/>
          <a:chExt cx="0" cy="0"/>
        </a:xfrm>
      </p:grpSpPr>
      <p:cxnSp>
        <p:nvCxnSpPr>
          <p:cNvPr id="358" name="Google Shape;358;p51"/>
          <p:cNvCxnSpPr/>
          <p:nvPr/>
        </p:nvCxnSpPr>
        <p:spPr>
          <a:xfrm>
            <a:off x="4827985" y="2239566"/>
            <a:ext cx="0" cy="1113234"/>
          </a:xfrm>
          <a:prstGeom prst="straightConnector1">
            <a:avLst/>
          </a:prstGeom>
          <a:noFill/>
          <a:ln>
            <a:noFill/>
          </a:ln>
        </p:spPr>
      </p:cxnSp>
      <p:cxnSp>
        <p:nvCxnSpPr>
          <p:cNvPr id="359" name="Google Shape;359;p51"/>
          <p:cNvCxnSpPr/>
          <p:nvPr/>
        </p:nvCxnSpPr>
        <p:spPr>
          <a:xfrm>
            <a:off x="4827985" y="3382566"/>
            <a:ext cx="0" cy="1081088"/>
          </a:xfrm>
          <a:prstGeom prst="straightConnector1">
            <a:avLst/>
          </a:prstGeom>
          <a:noFill/>
          <a:ln>
            <a:noFill/>
          </a:ln>
        </p:spPr>
      </p:cxnSp>
      <p:sp>
        <p:nvSpPr>
          <p:cNvPr id="360" name="Google Shape;360;p51"/>
          <p:cNvSpPr/>
          <p:nvPr/>
        </p:nvSpPr>
        <p:spPr>
          <a:xfrm>
            <a:off x="1045017" y="3195051"/>
            <a:ext cx="4888200" cy="1729200"/>
          </a:xfrm>
          <a:prstGeom prst="rect">
            <a:avLst/>
          </a:prstGeom>
          <a:noFill/>
          <a:ln>
            <a:noFill/>
          </a:ln>
        </p:spPr>
        <p:txBody>
          <a:bodyPr anchorCtr="0" anchor="t" bIns="33325" lIns="67850" spcFirstLastPara="1" rIns="67850" wrap="square" tIns="33325">
            <a:noAutofit/>
          </a:bodyPr>
          <a:lstStyle/>
          <a:p>
            <a:pPr indent="0" lvl="0" marL="0" marR="0" rtl="0" algn="l">
              <a:lnSpc>
                <a:spcPct val="100000"/>
              </a:lnSpc>
              <a:spcBef>
                <a:spcPts val="0"/>
              </a:spcBef>
              <a:spcAft>
                <a:spcPts val="0"/>
              </a:spcAft>
              <a:buClr>
                <a:srgbClr val="000000"/>
              </a:buClr>
              <a:buSzPts val="2800"/>
              <a:buFont typeface="Arial"/>
              <a:buNone/>
            </a:pPr>
            <a:r>
              <a:rPr b="1" i="0" lang="en-GB" sz="2800" u="none" cap="none" strike="noStrike">
                <a:solidFill>
                  <a:srgbClr val="C00000"/>
                </a:solidFill>
                <a:latin typeface="Arial"/>
                <a:ea typeface="Arial"/>
                <a:cs typeface="Arial"/>
                <a:sym typeface="Arial"/>
              </a:rPr>
              <a:t>Possible WEAKNESSES:</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Poor listener</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Can be seen as arrogant</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May push too hard</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Doesn’t wait for feedback</a:t>
            </a:r>
            <a:endParaRPr b="0" i="0" sz="1400" u="none" cap="none" strike="noStrike">
              <a:solidFill>
                <a:srgbClr val="000000"/>
              </a:solidFill>
              <a:latin typeface="Arial"/>
              <a:ea typeface="Arial"/>
              <a:cs typeface="Arial"/>
              <a:sym typeface="Arial"/>
            </a:endParaRPr>
          </a:p>
        </p:txBody>
      </p:sp>
      <p:sp>
        <p:nvSpPr>
          <p:cNvPr id="361" name="Google Shape;361;p51"/>
          <p:cNvSpPr/>
          <p:nvPr/>
        </p:nvSpPr>
        <p:spPr>
          <a:xfrm>
            <a:off x="3822028" y="1077962"/>
            <a:ext cx="4464600" cy="1729200"/>
          </a:xfrm>
          <a:prstGeom prst="rect">
            <a:avLst/>
          </a:prstGeom>
          <a:noFill/>
          <a:ln>
            <a:noFill/>
          </a:ln>
        </p:spPr>
        <p:txBody>
          <a:bodyPr anchorCtr="0" anchor="t" bIns="33325" lIns="67850" spcFirstLastPara="1" rIns="67850" wrap="square" tIns="33325">
            <a:noAutofit/>
          </a:bodyPr>
          <a:lstStyle/>
          <a:p>
            <a:pPr indent="0" lvl="0" marL="0" marR="0" rtl="0" algn="l">
              <a:lnSpc>
                <a:spcPct val="100000"/>
              </a:lnSpc>
              <a:spcBef>
                <a:spcPts val="0"/>
              </a:spcBef>
              <a:spcAft>
                <a:spcPts val="0"/>
              </a:spcAft>
              <a:buClr>
                <a:srgbClr val="000000"/>
              </a:buClr>
              <a:buSzPts val="2800"/>
              <a:buFont typeface="Arial"/>
              <a:buNone/>
            </a:pPr>
            <a:r>
              <a:rPr b="1" i="0" lang="en-GB" sz="2800" u="none" cap="none" strike="noStrike">
                <a:solidFill>
                  <a:srgbClr val="C00000"/>
                </a:solidFill>
                <a:latin typeface="Arial"/>
                <a:ea typeface="Arial"/>
                <a:cs typeface="Arial"/>
                <a:sym typeface="Arial"/>
              </a:rPr>
              <a:t>Probable STRENGTHS:</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Confident, determined</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Loves challenges</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Focused</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Influencing others</a:t>
            </a:r>
            <a:endParaRPr b="0" i="0" sz="1400" u="none" cap="none" strike="noStrike">
              <a:solidFill>
                <a:srgbClr val="000000"/>
              </a:solidFill>
              <a:latin typeface="Arial"/>
              <a:ea typeface="Arial"/>
              <a:cs typeface="Arial"/>
              <a:sym typeface="Arial"/>
            </a:endParaRPr>
          </a:p>
        </p:txBody>
      </p:sp>
      <p:sp>
        <p:nvSpPr>
          <p:cNvPr id="362" name="Google Shape;362;p51"/>
          <p:cNvSpPr/>
          <p:nvPr/>
        </p:nvSpPr>
        <p:spPr>
          <a:xfrm>
            <a:off x="1909117" y="1456983"/>
            <a:ext cx="1295400" cy="1350300"/>
          </a:xfrm>
          <a:prstGeom prst="ellipse">
            <a:avLst/>
          </a:prstGeom>
          <a:solidFill>
            <a:srgbClr val="FF0000"/>
          </a:solidFill>
          <a:ln cap="flat" cmpd="sng" w="9525">
            <a:solidFill>
              <a:schemeClr val="dk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pic>
        <p:nvPicPr>
          <p:cNvPr descr="C:\Users\qa47\AppData\Local\Microsoft\Windows\Temporary Internet Files\Content.IE5\F2LYR5KT\MC900318860[1].wmf" id="363" name="Google Shape;363;p51"/>
          <p:cNvPicPr preferRelativeResize="0"/>
          <p:nvPr/>
        </p:nvPicPr>
        <p:blipFill rotWithShape="1">
          <a:blip r:embed="rId3">
            <a:alphaModFix/>
          </a:blip>
          <a:srcRect b="0" l="0" r="0" t="0"/>
          <a:stretch/>
        </p:blipFill>
        <p:spPr>
          <a:xfrm rot="-549467">
            <a:off x="1127772" y="1072424"/>
            <a:ext cx="1367485" cy="1149401"/>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8" name="Shape 368"/>
        <p:cNvGrpSpPr/>
        <p:nvPr/>
      </p:nvGrpSpPr>
      <p:grpSpPr>
        <a:xfrm>
          <a:off x="0" y="0"/>
          <a:ext cx="0" cy="0"/>
          <a:chOff x="0" y="0"/>
          <a:chExt cx="0" cy="0"/>
        </a:xfrm>
      </p:grpSpPr>
      <p:cxnSp>
        <p:nvCxnSpPr>
          <p:cNvPr id="369" name="Google Shape;369;p52"/>
          <p:cNvCxnSpPr/>
          <p:nvPr/>
        </p:nvCxnSpPr>
        <p:spPr>
          <a:xfrm>
            <a:off x="4633913" y="3217069"/>
            <a:ext cx="0" cy="1139429"/>
          </a:xfrm>
          <a:prstGeom prst="straightConnector1">
            <a:avLst/>
          </a:prstGeom>
          <a:noFill/>
          <a:ln>
            <a:noFill/>
          </a:ln>
        </p:spPr>
      </p:cxnSp>
      <p:sp>
        <p:nvSpPr>
          <p:cNvPr id="370" name="Google Shape;370;p52"/>
          <p:cNvSpPr/>
          <p:nvPr/>
        </p:nvSpPr>
        <p:spPr>
          <a:xfrm>
            <a:off x="3768562" y="1038063"/>
            <a:ext cx="3987600" cy="1852500"/>
          </a:xfrm>
          <a:prstGeom prst="rect">
            <a:avLst/>
          </a:prstGeom>
          <a:noFill/>
          <a:ln>
            <a:noFill/>
          </a:ln>
        </p:spPr>
        <p:txBody>
          <a:bodyPr anchorCtr="0" anchor="t" bIns="33325" lIns="67850" spcFirstLastPara="1" rIns="67850" wrap="square" tIns="33325">
            <a:noAutofit/>
          </a:bodyPr>
          <a:lstStyle/>
          <a:p>
            <a:pPr indent="0" lvl="0" marL="0" marR="0" rtl="0" algn="l">
              <a:lnSpc>
                <a:spcPct val="100000"/>
              </a:lnSpc>
              <a:spcBef>
                <a:spcPts val="0"/>
              </a:spcBef>
              <a:spcAft>
                <a:spcPts val="0"/>
              </a:spcAft>
              <a:buClr>
                <a:srgbClr val="000000"/>
              </a:buClr>
              <a:buSzPts val="2800"/>
              <a:buFont typeface="Arial"/>
              <a:buNone/>
            </a:pPr>
            <a:r>
              <a:rPr b="1" i="0" lang="en-GB" sz="2800" u="none" cap="none" strike="noStrike">
                <a:solidFill>
                  <a:srgbClr val="F9B002"/>
                </a:solidFill>
                <a:latin typeface="Arial"/>
                <a:ea typeface="Arial"/>
                <a:cs typeface="Arial"/>
                <a:sym typeface="Arial"/>
              </a:rPr>
              <a:t>Probable STRENGTHS</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3E1403"/>
              </a:buClr>
              <a:buSzPts val="2800"/>
              <a:buFont typeface="Arial"/>
              <a:buChar char="•"/>
            </a:pPr>
            <a:r>
              <a:rPr b="1" i="0" lang="en-GB" sz="2800" u="none" cap="none" strike="noStrike">
                <a:solidFill>
                  <a:srgbClr val="3E1403"/>
                </a:solidFill>
                <a:latin typeface="Arial"/>
                <a:ea typeface="Arial"/>
                <a:cs typeface="Arial"/>
                <a:sym typeface="Arial"/>
              </a:rPr>
              <a:t>  </a:t>
            </a:r>
            <a:r>
              <a:rPr b="1" i="0" lang="en-GB" sz="2000" u="none" cap="none" strike="noStrike">
                <a:solidFill>
                  <a:schemeClr val="dk1"/>
                </a:solidFill>
                <a:latin typeface="Arial"/>
                <a:ea typeface="Arial"/>
                <a:cs typeface="Arial"/>
                <a:sym typeface="Arial"/>
              </a:rPr>
              <a:t>Quick to build relationships</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Friendly and sociable</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Adaptable, imaginative</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Skilful presenter</a:t>
            </a:r>
            <a:endParaRPr b="0" i="0" sz="1400" u="none" cap="none" strike="noStrike">
              <a:solidFill>
                <a:srgbClr val="000000"/>
              </a:solidFill>
              <a:latin typeface="Arial"/>
              <a:ea typeface="Arial"/>
              <a:cs typeface="Arial"/>
              <a:sym typeface="Arial"/>
            </a:endParaRPr>
          </a:p>
        </p:txBody>
      </p:sp>
      <p:sp>
        <p:nvSpPr>
          <p:cNvPr id="371" name="Google Shape;371;p52"/>
          <p:cNvSpPr/>
          <p:nvPr/>
        </p:nvSpPr>
        <p:spPr>
          <a:xfrm>
            <a:off x="999605" y="3217064"/>
            <a:ext cx="5652600" cy="1729200"/>
          </a:xfrm>
          <a:prstGeom prst="rect">
            <a:avLst/>
          </a:prstGeom>
          <a:noFill/>
          <a:ln>
            <a:noFill/>
          </a:ln>
        </p:spPr>
        <p:txBody>
          <a:bodyPr anchorCtr="0" anchor="t" bIns="33325" lIns="67850" spcFirstLastPara="1" rIns="67850" wrap="square" tIns="33325">
            <a:noAutofit/>
          </a:bodyPr>
          <a:lstStyle/>
          <a:p>
            <a:pPr indent="0" lvl="0" marL="0" marR="0" rtl="0" algn="l">
              <a:lnSpc>
                <a:spcPct val="100000"/>
              </a:lnSpc>
              <a:spcBef>
                <a:spcPts val="0"/>
              </a:spcBef>
              <a:spcAft>
                <a:spcPts val="0"/>
              </a:spcAft>
              <a:buClr>
                <a:srgbClr val="000000"/>
              </a:buClr>
              <a:buSzPts val="2800"/>
              <a:buFont typeface="Arial"/>
              <a:buNone/>
            </a:pPr>
            <a:r>
              <a:rPr b="1" i="0" lang="en-GB" sz="2800" u="none" cap="none" strike="noStrike">
                <a:solidFill>
                  <a:srgbClr val="F9B002"/>
                </a:solidFill>
                <a:latin typeface="Arial"/>
                <a:ea typeface="Arial"/>
                <a:cs typeface="Arial"/>
                <a:sym typeface="Arial"/>
              </a:rPr>
              <a:t>Possible WEAKNESSES</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May lack focus</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Too casual for some</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Poor planning and follow-up</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Can lose interest</a:t>
            </a:r>
            <a:endParaRPr b="0" i="0" sz="1400" u="none" cap="none" strike="noStrike">
              <a:solidFill>
                <a:srgbClr val="000000"/>
              </a:solidFill>
              <a:latin typeface="Arial"/>
              <a:ea typeface="Arial"/>
              <a:cs typeface="Arial"/>
              <a:sym typeface="Arial"/>
            </a:endParaRPr>
          </a:p>
        </p:txBody>
      </p:sp>
      <p:sp>
        <p:nvSpPr>
          <p:cNvPr id="372" name="Google Shape;372;p52"/>
          <p:cNvSpPr/>
          <p:nvPr/>
        </p:nvSpPr>
        <p:spPr>
          <a:xfrm>
            <a:off x="1809686" y="1289128"/>
            <a:ext cx="1295400" cy="1350300"/>
          </a:xfrm>
          <a:prstGeom prst="ellipse">
            <a:avLst/>
          </a:prstGeom>
          <a:solidFill>
            <a:srgbClr val="FFCC00"/>
          </a:solidFill>
          <a:ln cap="flat" cmpd="sng" w="9525">
            <a:solidFill>
              <a:schemeClr val="dk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pic>
        <p:nvPicPr>
          <p:cNvPr descr="C:\Users\qa47\AppData\Local\Microsoft\Windows\Temporary Internet Files\Content.IE5\F2LYR5KT\MC900251062[1].wmf" id="373" name="Google Shape;373;p52"/>
          <p:cNvPicPr preferRelativeResize="0"/>
          <p:nvPr/>
        </p:nvPicPr>
        <p:blipFill rotWithShape="1">
          <a:blip r:embed="rId3">
            <a:alphaModFix/>
          </a:blip>
          <a:srcRect b="0" l="0" r="0" t="0"/>
          <a:stretch/>
        </p:blipFill>
        <p:spPr>
          <a:xfrm rot="-869827">
            <a:off x="1065804" y="1293227"/>
            <a:ext cx="1855961" cy="765017"/>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8" name="Shape 378"/>
        <p:cNvGrpSpPr/>
        <p:nvPr/>
      </p:nvGrpSpPr>
      <p:grpSpPr>
        <a:xfrm>
          <a:off x="0" y="0"/>
          <a:ext cx="0" cy="0"/>
          <a:chOff x="0" y="0"/>
          <a:chExt cx="0" cy="0"/>
        </a:xfrm>
      </p:grpSpPr>
      <p:cxnSp>
        <p:nvCxnSpPr>
          <p:cNvPr id="379" name="Google Shape;379;p53"/>
          <p:cNvCxnSpPr/>
          <p:nvPr/>
        </p:nvCxnSpPr>
        <p:spPr>
          <a:xfrm>
            <a:off x="4200525" y="2084785"/>
            <a:ext cx="0" cy="1041797"/>
          </a:xfrm>
          <a:prstGeom prst="straightConnector1">
            <a:avLst/>
          </a:prstGeom>
          <a:noFill/>
          <a:ln>
            <a:noFill/>
          </a:ln>
        </p:spPr>
      </p:cxnSp>
      <p:cxnSp>
        <p:nvCxnSpPr>
          <p:cNvPr id="380" name="Google Shape;380;p53"/>
          <p:cNvCxnSpPr/>
          <p:nvPr/>
        </p:nvCxnSpPr>
        <p:spPr>
          <a:xfrm>
            <a:off x="4200525" y="3156349"/>
            <a:ext cx="0" cy="1012031"/>
          </a:xfrm>
          <a:prstGeom prst="straightConnector1">
            <a:avLst/>
          </a:prstGeom>
          <a:noFill/>
          <a:ln>
            <a:noFill/>
          </a:ln>
        </p:spPr>
      </p:cxnSp>
      <p:cxnSp>
        <p:nvCxnSpPr>
          <p:cNvPr id="381" name="Google Shape;381;p53"/>
          <p:cNvCxnSpPr/>
          <p:nvPr/>
        </p:nvCxnSpPr>
        <p:spPr>
          <a:xfrm>
            <a:off x="4200525" y="2113360"/>
            <a:ext cx="0" cy="1042988"/>
          </a:xfrm>
          <a:prstGeom prst="straightConnector1">
            <a:avLst/>
          </a:prstGeom>
          <a:noFill/>
          <a:ln>
            <a:noFill/>
          </a:ln>
        </p:spPr>
      </p:cxnSp>
      <p:sp>
        <p:nvSpPr>
          <p:cNvPr id="382" name="Google Shape;382;p53"/>
          <p:cNvSpPr/>
          <p:nvPr/>
        </p:nvSpPr>
        <p:spPr>
          <a:xfrm>
            <a:off x="3731232" y="1068321"/>
            <a:ext cx="4809900" cy="1729200"/>
          </a:xfrm>
          <a:prstGeom prst="rect">
            <a:avLst/>
          </a:prstGeom>
          <a:noFill/>
          <a:ln>
            <a:noFill/>
          </a:ln>
        </p:spPr>
        <p:txBody>
          <a:bodyPr anchorCtr="0" anchor="t" bIns="33325" lIns="67850" spcFirstLastPara="1" rIns="67850" wrap="square" tIns="33325">
            <a:noAutofit/>
          </a:bodyPr>
          <a:lstStyle/>
          <a:p>
            <a:pPr indent="0" lvl="0" marL="0" marR="0" rtl="0" algn="l">
              <a:lnSpc>
                <a:spcPct val="100000"/>
              </a:lnSpc>
              <a:spcBef>
                <a:spcPts val="0"/>
              </a:spcBef>
              <a:spcAft>
                <a:spcPts val="0"/>
              </a:spcAft>
              <a:buClr>
                <a:srgbClr val="000000"/>
              </a:buClr>
              <a:buSzPts val="2800"/>
              <a:buFont typeface="Arial"/>
              <a:buNone/>
            </a:pPr>
            <a:r>
              <a:rPr b="1" i="0" lang="en-GB" sz="2800" u="none" cap="none" strike="noStrike">
                <a:solidFill>
                  <a:srgbClr val="00B050"/>
                </a:solidFill>
                <a:latin typeface="Arial"/>
                <a:ea typeface="Arial"/>
                <a:cs typeface="Arial"/>
                <a:sym typeface="Arial"/>
              </a:rPr>
              <a:t>Probable STRENGTHS</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Builds deep, long-term relationships</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Natural listener</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Sincere and warm</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Persistent</a:t>
            </a:r>
            <a:endParaRPr b="0" i="0" sz="1400" u="none" cap="none" strike="noStrike">
              <a:solidFill>
                <a:srgbClr val="000000"/>
              </a:solidFill>
              <a:latin typeface="Arial"/>
              <a:ea typeface="Arial"/>
              <a:cs typeface="Arial"/>
              <a:sym typeface="Arial"/>
            </a:endParaRPr>
          </a:p>
        </p:txBody>
      </p:sp>
      <p:sp>
        <p:nvSpPr>
          <p:cNvPr id="383" name="Google Shape;383;p53"/>
          <p:cNvSpPr/>
          <p:nvPr/>
        </p:nvSpPr>
        <p:spPr>
          <a:xfrm>
            <a:off x="1016485" y="3156348"/>
            <a:ext cx="6156900" cy="1729200"/>
          </a:xfrm>
          <a:prstGeom prst="rect">
            <a:avLst/>
          </a:prstGeom>
          <a:noFill/>
          <a:ln>
            <a:noFill/>
          </a:ln>
        </p:spPr>
        <p:txBody>
          <a:bodyPr anchorCtr="0" anchor="t" bIns="33325" lIns="67850" spcFirstLastPara="1" rIns="67850" wrap="square" tIns="33325">
            <a:noAutofit/>
          </a:bodyPr>
          <a:lstStyle/>
          <a:p>
            <a:pPr indent="0" lvl="0" marL="0" marR="0" rtl="0" algn="l">
              <a:lnSpc>
                <a:spcPct val="100000"/>
              </a:lnSpc>
              <a:spcBef>
                <a:spcPts val="0"/>
              </a:spcBef>
              <a:spcAft>
                <a:spcPts val="0"/>
              </a:spcAft>
              <a:buClr>
                <a:srgbClr val="000000"/>
              </a:buClr>
              <a:buSzPts val="2800"/>
              <a:buFont typeface="Arial"/>
              <a:buNone/>
            </a:pPr>
            <a:r>
              <a:rPr b="1" i="0" lang="en-GB" sz="2800" u="none" cap="none" strike="noStrike">
                <a:solidFill>
                  <a:srgbClr val="00B050"/>
                </a:solidFill>
                <a:latin typeface="Arial"/>
                <a:ea typeface="Arial"/>
                <a:cs typeface="Arial"/>
                <a:sym typeface="Arial"/>
              </a:rPr>
              <a:t>Possible WEAKNESSES</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3E1403"/>
              </a:buClr>
              <a:buSzPts val="2000"/>
              <a:buFont typeface="Arial"/>
              <a:buChar char="•"/>
            </a:pPr>
            <a:r>
              <a:rPr b="1" i="0" lang="en-GB" sz="2000" u="none" cap="none" strike="noStrike">
                <a:solidFill>
                  <a:srgbClr val="3E1403"/>
                </a:solidFill>
                <a:latin typeface="Arial"/>
                <a:ea typeface="Arial"/>
                <a:cs typeface="Arial"/>
                <a:sym typeface="Arial"/>
              </a:rPr>
              <a:t>  </a:t>
            </a:r>
            <a:r>
              <a:rPr b="1" i="0" lang="en-GB" sz="2000" u="none" cap="none" strike="noStrike">
                <a:solidFill>
                  <a:schemeClr val="dk1"/>
                </a:solidFill>
                <a:latin typeface="Arial"/>
                <a:ea typeface="Arial"/>
                <a:cs typeface="Arial"/>
                <a:sym typeface="Arial"/>
              </a:rPr>
              <a:t>Slow to adapt</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May struggle to make opinions heard</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Avoids rejection</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Takes difficulties personally</a:t>
            </a:r>
            <a:endParaRPr b="0" i="0" sz="1400" u="none" cap="none" strike="noStrike">
              <a:solidFill>
                <a:srgbClr val="000000"/>
              </a:solidFill>
              <a:latin typeface="Arial"/>
              <a:ea typeface="Arial"/>
              <a:cs typeface="Arial"/>
              <a:sym typeface="Arial"/>
            </a:endParaRPr>
          </a:p>
        </p:txBody>
      </p:sp>
      <p:sp>
        <p:nvSpPr>
          <p:cNvPr id="384" name="Google Shape;384;p53"/>
          <p:cNvSpPr/>
          <p:nvPr/>
        </p:nvSpPr>
        <p:spPr>
          <a:xfrm>
            <a:off x="1610550" y="1306315"/>
            <a:ext cx="1295400" cy="1350300"/>
          </a:xfrm>
          <a:prstGeom prst="ellipse">
            <a:avLst/>
          </a:prstGeom>
          <a:solidFill>
            <a:srgbClr val="92D050"/>
          </a:solidFill>
          <a:ln cap="flat" cmpd="sng" w="9525">
            <a:solidFill>
              <a:schemeClr val="dk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pic>
        <p:nvPicPr>
          <p:cNvPr descr="C:\Users\qa47\AppData\Local\Microsoft\Windows\Temporary Internet Files\Content.IE5\RVU1GC4G\MC900097935[1].wmf" id="385" name="Google Shape;385;p53"/>
          <p:cNvPicPr preferRelativeResize="0"/>
          <p:nvPr/>
        </p:nvPicPr>
        <p:blipFill rotWithShape="1">
          <a:blip r:embed="rId3">
            <a:alphaModFix/>
          </a:blip>
          <a:srcRect b="0" l="0" r="0" t="0"/>
          <a:stretch/>
        </p:blipFill>
        <p:spPr>
          <a:xfrm rot="-978024">
            <a:off x="1196744" y="1070193"/>
            <a:ext cx="827377" cy="1402973"/>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0" name="Shape 390"/>
        <p:cNvGrpSpPr/>
        <p:nvPr/>
      </p:nvGrpSpPr>
      <p:grpSpPr>
        <a:xfrm>
          <a:off x="0" y="0"/>
          <a:ext cx="0" cy="0"/>
          <a:chOff x="0" y="0"/>
          <a:chExt cx="0" cy="0"/>
        </a:xfrm>
      </p:grpSpPr>
      <p:sp>
        <p:nvSpPr>
          <p:cNvPr id="391" name="Google Shape;391;p54"/>
          <p:cNvSpPr/>
          <p:nvPr/>
        </p:nvSpPr>
        <p:spPr>
          <a:xfrm>
            <a:off x="1012574" y="3327943"/>
            <a:ext cx="6624600" cy="1729200"/>
          </a:xfrm>
          <a:prstGeom prst="rect">
            <a:avLst/>
          </a:prstGeom>
          <a:noFill/>
          <a:ln>
            <a:noFill/>
          </a:ln>
        </p:spPr>
        <p:txBody>
          <a:bodyPr anchorCtr="0" anchor="t" bIns="33325" lIns="67850" spcFirstLastPara="1" rIns="67850" wrap="square" tIns="33325">
            <a:noAutofit/>
          </a:bodyPr>
          <a:lstStyle/>
          <a:p>
            <a:pPr indent="0" lvl="0" marL="0" marR="0" rtl="0" algn="l">
              <a:lnSpc>
                <a:spcPct val="100000"/>
              </a:lnSpc>
              <a:spcBef>
                <a:spcPts val="0"/>
              </a:spcBef>
              <a:spcAft>
                <a:spcPts val="0"/>
              </a:spcAft>
              <a:buClr>
                <a:srgbClr val="000000"/>
              </a:buClr>
              <a:buSzPts val="2800"/>
              <a:buFont typeface="Arial"/>
              <a:buNone/>
            </a:pPr>
            <a:r>
              <a:rPr b="1" i="0" lang="en-GB" sz="2800" u="none" cap="none" strike="noStrike">
                <a:solidFill>
                  <a:srgbClr val="0070C0"/>
                </a:solidFill>
                <a:latin typeface="Arial"/>
                <a:ea typeface="Arial"/>
                <a:cs typeface="Arial"/>
                <a:sym typeface="Arial"/>
              </a:rPr>
              <a:t>Possible WEAKNESSES</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Initial interaction may be difficult &amp; stuffy</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Questions may be seen as critical &amp; insensitive</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Overlooks others’ feelings</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Focus on inconsequential details</a:t>
            </a:r>
            <a:endParaRPr b="0" i="0" sz="1400" u="none" cap="none" strike="noStrike">
              <a:solidFill>
                <a:srgbClr val="000000"/>
              </a:solidFill>
              <a:latin typeface="Arial"/>
              <a:ea typeface="Arial"/>
              <a:cs typeface="Arial"/>
              <a:sym typeface="Arial"/>
            </a:endParaRPr>
          </a:p>
        </p:txBody>
      </p:sp>
      <p:sp>
        <p:nvSpPr>
          <p:cNvPr id="392" name="Google Shape;392;p54"/>
          <p:cNvSpPr/>
          <p:nvPr/>
        </p:nvSpPr>
        <p:spPr>
          <a:xfrm>
            <a:off x="3455195" y="1384699"/>
            <a:ext cx="2083594" cy="488156"/>
          </a:xfrm>
          <a:prstGeom prst="rect">
            <a:avLst/>
          </a:prstGeom>
          <a:no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sp>
        <p:nvSpPr>
          <p:cNvPr id="393" name="Google Shape;393;p54"/>
          <p:cNvSpPr/>
          <p:nvPr/>
        </p:nvSpPr>
        <p:spPr>
          <a:xfrm>
            <a:off x="3921585" y="1104525"/>
            <a:ext cx="5097600" cy="1729200"/>
          </a:xfrm>
          <a:prstGeom prst="rect">
            <a:avLst/>
          </a:prstGeom>
          <a:noFill/>
          <a:ln>
            <a:noFill/>
          </a:ln>
        </p:spPr>
        <p:txBody>
          <a:bodyPr anchorCtr="0" anchor="t" bIns="33325" lIns="67850" spcFirstLastPara="1" rIns="67850" wrap="square" tIns="33325">
            <a:noAutofit/>
          </a:bodyPr>
          <a:lstStyle/>
          <a:p>
            <a:pPr indent="0" lvl="0" marL="0" marR="0" rtl="0" algn="l">
              <a:lnSpc>
                <a:spcPct val="100000"/>
              </a:lnSpc>
              <a:spcBef>
                <a:spcPts val="0"/>
              </a:spcBef>
              <a:spcAft>
                <a:spcPts val="0"/>
              </a:spcAft>
              <a:buClr>
                <a:srgbClr val="000000"/>
              </a:buClr>
              <a:buSzPts val="2800"/>
              <a:buFont typeface="Arial"/>
              <a:buNone/>
            </a:pPr>
            <a:r>
              <a:rPr b="1" i="0" lang="en-GB" sz="2800" u="none" cap="none" strike="noStrike">
                <a:solidFill>
                  <a:srgbClr val="0070C0"/>
                </a:solidFill>
                <a:latin typeface="Arial"/>
                <a:ea typeface="Arial"/>
                <a:cs typeface="Arial"/>
                <a:sym typeface="Arial"/>
              </a:rPr>
              <a:t>Probable STRENGTHS</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Knowledgeable and detailed</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Air of competence</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Asks probing questions</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000"/>
              <a:buFont typeface="Arial"/>
              <a:buChar char="•"/>
            </a:pPr>
            <a:r>
              <a:rPr b="1" i="0" lang="en-GB" sz="2000" u="none" cap="none" strike="noStrike">
                <a:solidFill>
                  <a:schemeClr val="dk1"/>
                </a:solidFill>
                <a:latin typeface="Arial"/>
                <a:ea typeface="Arial"/>
                <a:cs typeface="Arial"/>
                <a:sym typeface="Arial"/>
              </a:rPr>
              <a:t>  Thorough follow-up</a:t>
            </a:r>
            <a:endParaRPr b="0" i="0" sz="1400" u="none" cap="none" strike="noStrike">
              <a:solidFill>
                <a:srgbClr val="000000"/>
              </a:solidFill>
              <a:latin typeface="Arial"/>
              <a:ea typeface="Arial"/>
              <a:cs typeface="Arial"/>
              <a:sym typeface="Arial"/>
            </a:endParaRPr>
          </a:p>
        </p:txBody>
      </p:sp>
      <p:sp>
        <p:nvSpPr>
          <p:cNvPr id="394" name="Google Shape;394;p54"/>
          <p:cNvSpPr/>
          <p:nvPr/>
        </p:nvSpPr>
        <p:spPr>
          <a:xfrm>
            <a:off x="1729937" y="1511946"/>
            <a:ext cx="1349400" cy="1404300"/>
          </a:xfrm>
          <a:prstGeom prst="ellipse">
            <a:avLst/>
          </a:prstGeom>
          <a:solidFill>
            <a:srgbClr val="0000FF"/>
          </a:solidFill>
          <a:ln cap="flat" cmpd="sng" w="9525">
            <a:solidFill>
              <a:schemeClr val="dk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pic>
        <p:nvPicPr>
          <p:cNvPr descr="C:\Users\qa47\AppData\Local\Microsoft\Windows\Temporary Internet Files\Content.IE5\99QEK4WH\MC900431538[1].png" id="395" name="Google Shape;395;p54"/>
          <p:cNvPicPr preferRelativeResize="0"/>
          <p:nvPr/>
        </p:nvPicPr>
        <p:blipFill rotWithShape="1">
          <a:blip r:embed="rId3">
            <a:alphaModFix/>
          </a:blip>
          <a:srcRect b="0" l="0" r="0" t="0"/>
          <a:stretch/>
        </p:blipFill>
        <p:spPr>
          <a:xfrm rot="-602490">
            <a:off x="1135871" y="1187910"/>
            <a:ext cx="1686309" cy="1562456"/>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0" name="Shape 400"/>
        <p:cNvGrpSpPr/>
        <p:nvPr/>
      </p:nvGrpSpPr>
      <p:grpSpPr>
        <a:xfrm>
          <a:off x="0" y="0"/>
          <a:ext cx="0" cy="0"/>
          <a:chOff x="0" y="0"/>
          <a:chExt cx="0" cy="0"/>
        </a:xfrm>
      </p:grpSpPr>
      <p:sp>
        <p:nvSpPr>
          <p:cNvPr id="401" name="Google Shape;401;p55"/>
          <p:cNvSpPr txBox="1"/>
          <p:nvPr>
            <p:ph type="title"/>
          </p:nvPr>
        </p:nvSpPr>
        <p:spPr>
          <a:xfrm>
            <a:off x="678240" y="642767"/>
            <a:ext cx="8119800" cy="1371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4950"/>
              <a:buFont typeface="Arial"/>
              <a:buNone/>
            </a:pPr>
            <a:r>
              <a:rPr b="1" lang="en-GB" sz="3600">
                <a:solidFill>
                  <a:srgbClr val="00BFF4"/>
                </a:solidFill>
                <a:latin typeface="Arial"/>
                <a:ea typeface="Arial"/>
                <a:cs typeface="Arial"/>
                <a:sym typeface="Arial"/>
              </a:rPr>
              <a:t>What does this mean for you?</a:t>
            </a:r>
            <a:endParaRPr b="1" sz="3600">
              <a:solidFill>
                <a:srgbClr val="00BFF4"/>
              </a:solidFill>
            </a:endParaRPr>
          </a:p>
        </p:txBody>
      </p:sp>
      <p:sp>
        <p:nvSpPr>
          <p:cNvPr id="402" name="Google Shape;402;p55"/>
          <p:cNvSpPr txBox="1"/>
          <p:nvPr>
            <p:ph idx="1" type="body"/>
          </p:nvPr>
        </p:nvSpPr>
        <p:spPr>
          <a:xfrm>
            <a:off x="144016" y="288032"/>
            <a:ext cx="0" cy="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200"/>
              <a:buNone/>
            </a:pPr>
            <a:r>
              <a:t/>
            </a:r>
            <a:endParaRPr/>
          </a:p>
        </p:txBody>
      </p:sp>
      <p:grpSp>
        <p:nvGrpSpPr>
          <p:cNvPr id="403" name="Google Shape;403;p55"/>
          <p:cNvGrpSpPr/>
          <p:nvPr/>
        </p:nvGrpSpPr>
        <p:grpSpPr>
          <a:xfrm>
            <a:off x="2225477" y="1714009"/>
            <a:ext cx="3845954" cy="3181183"/>
            <a:chOff x="2279651" y="2818766"/>
            <a:chExt cx="2951162" cy="2770824"/>
          </a:xfrm>
        </p:grpSpPr>
        <p:sp>
          <p:nvSpPr>
            <p:cNvPr id="404" name="Google Shape;404;p55"/>
            <p:cNvSpPr/>
            <p:nvPr/>
          </p:nvSpPr>
          <p:spPr>
            <a:xfrm>
              <a:off x="2279651" y="4051742"/>
              <a:ext cx="576263" cy="1537848"/>
            </a:xfrm>
            <a:prstGeom prst="rect">
              <a:avLst/>
            </a:prstGeom>
            <a:solidFill>
              <a:srgbClr val="FF0000"/>
            </a:solidFill>
            <a:ln cap="flat" cmpd="sng" w="9525">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sp>
          <p:nvSpPr>
            <p:cNvPr id="405" name="Google Shape;405;p55"/>
            <p:cNvSpPr/>
            <p:nvPr/>
          </p:nvSpPr>
          <p:spPr>
            <a:xfrm>
              <a:off x="3792538" y="4292600"/>
              <a:ext cx="647700" cy="1296988"/>
            </a:xfrm>
            <a:prstGeom prst="rect">
              <a:avLst/>
            </a:prstGeom>
            <a:solidFill>
              <a:srgbClr val="00B050"/>
            </a:solidFill>
            <a:ln cap="flat" cmpd="sng" w="9525">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sp>
          <p:nvSpPr>
            <p:cNvPr id="406" name="Google Shape;406;p55"/>
            <p:cNvSpPr/>
            <p:nvPr/>
          </p:nvSpPr>
          <p:spPr>
            <a:xfrm>
              <a:off x="3000376" y="3168868"/>
              <a:ext cx="576263" cy="2420719"/>
            </a:xfrm>
            <a:prstGeom prst="rect">
              <a:avLst/>
            </a:prstGeom>
            <a:solidFill>
              <a:srgbClr val="FFC000"/>
            </a:solidFill>
            <a:ln cap="flat" cmpd="sng" w="9525">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sp>
          <p:nvSpPr>
            <p:cNvPr id="407" name="Google Shape;407;p55"/>
            <p:cNvSpPr/>
            <p:nvPr/>
          </p:nvSpPr>
          <p:spPr>
            <a:xfrm>
              <a:off x="4583113" y="2818766"/>
              <a:ext cx="647700" cy="2769235"/>
            </a:xfrm>
            <a:prstGeom prst="rect">
              <a:avLst/>
            </a:prstGeom>
            <a:solidFill>
              <a:srgbClr val="0070C0"/>
            </a:solidFill>
            <a:ln cap="flat" cmpd="sng" w="9525">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t/>
              </a:r>
              <a:endParaRPr b="0" i="0" sz="1200" u="none" cap="none" strike="noStrike">
                <a:solidFill>
                  <a:schemeClr val="dk1"/>
                </a:solidFill>
                <a:latin typeface="Arial"/>
                <a:ea typeface="Arial"/>
                <a:cs typeface="Arial"/>
                <a:sym typeface="Arial"/>
              </a:endParaRPr>
            </a:p>
          </p:txBody>
        </p:sp>
      </p:gr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2" name="Shape 412"/>
        <p:cNvGrpSpPr/>
        <p:nvPr/>
      </p:nvGrpSpPr>
      <p:grpSpPr>
        <a:xfrm>
          <a:off x="0" y="0"/>
          <a:ext cx="0" cy="0"/>
          <a:chOff x="0" y="0"/>
          <a:chExt cx="0" cy="0"/>
        </a:xfrm>
      </p:grpSpPr>
      <p:sp>
        <p:nvSpPr>
          <p:cNvPr id="413" name="Google Shape;413;p56"/>
          <p:cNvSpPr txBox="1"/>
          <p:nvPr/>
        </p:nvSpPr>
        <p:spPr>
          <a:xfrm>
            <a:off x="900132" y="1408272"/>
            <a:ext cx="6120600" cy="3100500"/>
          </a:xfrm>
          <a:prstGeom prst="rect">
            <a:avLst/>
          </a:prstGeom>
          <a:noFill/>
          <a:ln>
            <a:noFill/>
          </a:ln>
        </p:spPr>
        <p:txBody>
          <a:bodyPr anchorCtr="0" anchor="t" bIns="45700" lIns="91425" spcFirstLastPara="1" rIns="91425" wrap="square" tIns="45700">
            <a:noAutofit/>
          </a:bodyPr>
          <a:lstStyle/>
          <a:p>
            <a:pPr indent="-257175" lvl="0" marL="257175" marR="0" rtl="0" algn="l">
              <a:lnSpc>
                <a:spcPct val="80000"/>
              </a:lnSpc>
              <a:spcBef>
                <a:spcPts val="0"/>
              </a:spcBef>
              <a:spcAft>
                <a:spcPts val="0"/>
              </a:spcAft>
              <a:buClr>
                <a:srgbClr val="000000"/>
              </a:buClr>
              <a:buSzPts val="2400"/>
              <a:buFont typeface="Arial"/>
              <a:buNone/>
            </a:pPr>
            <a:r>
              <a:rPr b="1" i="0" lang="en-GB" sz="2400" u="sng" cap="none" strike="noStrike">
                <a:solidFill>
                  <a:schemeClr val="dk1"/>
                </a:solidFill>
                <a:latin typeface="Arial"/>
                <a:ea typeface="Arial"/>
                <a:cs typeface="Arial"/>
                <a:sym typeface="Arial"/>
              </a:rPr>
              <a:t>DO</a:t>
            </a:r>
            <a:endParaRPr b="0" i="0" sz="2400" u="none" cap="none" strike="noStrike">
              <a:solidFill>
                <a:srgbClr val="000000"/>
              </a:solidFill>
              <a:latin typeface="Arial"/>
              <a:ea typeface="Arial"/>
              <a:cs typeface="Arial"/>
              <a:sym typeface="Arial"/>
            </a:endParaRPr>
          </a:p>
          <a:p>
            <a:pPr indent="-187325" lvl="0" marL="257175" marR="0" rtl="0" algn="l">
              <a:lnSpc>
                <a:spcPct val="80000"/>
              </a:lnSpc>
              <a:spcBef>
                <a:spcPts val="560"/>
              </a:spcBef>
              <a:spcAft>
                <a:spcPts val="0"/>
              </a:spcAft>
              <a:buClr>
                <a:srgbClr val="FF0000"/>
              </a:buClr>
              <a:buSzPts val="2400"/>
              <a:buFont typeface="Noto Sans Symbols"/>
              <a:buChar char="✔"/>
            </a:pPr>
            <a:r>
              <a:rPr b="1" i="0" lang="en-GB" sz="2400" u="none" cap="none" strike="noStrike">
                <a:solidFill>
                  <a:srgbClr val="FF0000"/>
                </a:solidFill>
                <a:latin typeface="Arial"/>
                <a:ea typeface="Arial"/>
                <a:cs typeface="Arial"/>
                <a:sym typeface="Arial"/>
              </a:rPr>
              <a:t>Be direct &amp; to the point</a:t>
            </a:r>
            <a:endParaRPr b="0" i="0" sz="2400" u="none" cap="none" strike="noStrike">
              <a:solidFill>
                <a:srgbClr val="000000"/>
              </a:solidFill>
              <a:latin typeface="Arial"/>
              <a:ea typeface="Arial"/>
              <a:cs typeface="Arial"/>
              <a:sym typeface="Arial"/>
            </a:endParaRPr>
          </a:p>
          <a:p>
            <a:pPr indent="-187325" lvl="0" marL="257175" marR="0" rtl="0" algn="l">
              <a:lnSpc>
                <a:spcPct val="80000"/>
              </a:lnSpc>
              <a:spcBef>
                <a:spcPts val="560"/>
              </a:spcBef>
              <a:spcAft>
                <a:spcPts val="0"/>
              </a:spcAft>
              <a:buClr>
                <a:srgbClr val="FF0000"/>
              </a:buClr>
              <a:buSzPts val="2400"/>
              <a:buFont typeface="Noto Sans Symbols"/>
              <a:buChar char="✔"/>
            </a:pPr>
            <a:r>
              <a:rPr b="1" i="0" lang="en-GB" sz="2400" u="none" cap="none" strike="noStrike">
                <a:solidFill>
                  <a:srgbClr val="FF0000"/>
                </a:solidFill>
                <a:latin typeface="Arial"/>
                <a:ea typeface="Arial"/>
                <a:cs typeface="Arial"/>
                <a:sym typeface="Arial"/>
              </a:rPr>
              <a:t>Focus on results and objectives</a:t>
            </a:r>
            <a:endParaRPr b="0" i="0" sz="2400" u="none" cap="none" strike="noStrike">
              <a:solidFill>
                <a:srgbClr val="000000"/>
              </a:solidFill>
              <a:latin typeface="Arial"/>
              <a:ea typeface="Arial"/>
              <a:cs typeface="Arial"/>
              <a:sym typeface="Arial"/>
            </a:endParaRPr>
          </a:p>
          <a:p>
            <a:pPr indent="-187325" lvl="0" marL="257175" marR="0" rtl="0" algn="l">
              <a:lnSpc>
                <a:spcPct val="80000"/>
              </a:lnSpc>
              <a:spcBef>
                <a:spcPts val="560"/>
              </a:spcBef>
              <a:spcAft>
                <a:spcPts val="0"/>
              </a:spcAft>
              <a:buClr>
                <a:srgbClr val="FF0000"/>
              </a:buClr>
              <a:buSzPts val="2400"/>
              <a:buFont typeface="Noto Sans Symbols"/>
              <a:buChar char="✔"/>
            </a:pPr>
            <a:r>
              <a:rPr b="1" i="0" lang="en-GB" sz="2400" u="none" cap="none" strike="noStrike">
                <a:solidFill>
                  <a:srgbClr val="FF0000"/>
                </a:solidFill>
                <a:latin typeface="Arial"/>
                <a:ea typeface="Arial"/>
                <a:cs typeface="Arial"/>
                <a:sym typeface="Arial"/>
              </a:rPr>
              <a:t>Be brief</a:t>
            </a:r>
            <a:endParaRPr b="0" i="0" sz="2400" u="none" cap="none" strike="noStrike">
              <a:solidFill>
                <a:srgbClr val="000000"/>
              </a:solidFill>
              <a:latin typeface="Arial"/>
              <a:ea typeface="Arial"/>
              <a:cs typeface="Arial"/>
              <a:sym typeface="Arial"/>
            </a:endParaRPr>
          </a:p>
          <a:p>
            <a:pPr indent="0" lvl="0" marL="0" marR="0" rtl="0" algn="l">
              <a:lnSpc>
                <a:spcPct val="80000"/>
              </a:lnSpc>
              <a:spcBef>
                <a:spcPts val="560"/>
              </a:spcBef>
              <a:spcAft>
                <a:spcPts val="0"/>
              </a:spcAft>
              <a:buClr>
                <a:srgbClr val="000000"/>
              </a:buClr>
              <a:buSzPts val="2400"/>
              <a:buFont typeface="Arial"/>
              <a:buNone/>
            </a:pPr>
            <a:r>
              <a:t/>
            </a:r>
            <a:endParaRPr b="1" i="0" sz="2400" u="none" cap="none" strike="noStrike">
              <a:solidFill>
                <a:srgbClr val="FF0000"/>
              </a:solidFill>
              <a:latin typeface="Arial"/>
              <a:ea typeface="Arial"/>
              <a:cs typeface="Arial"/>
              <a:sym typeface="Arial"/>
            </a:endParaRPr>
          </a:p>
          <a:p>
            <a:pPr indent="-257175" lvl="0" marL="257175" marR="0" rtl="0" algn="l">
              <a:lnSpc>
                <a:spcPct val="80000"/>
              </a:lnSpc>
              <a:spcBef>
                <a:spcPts val="400"/>
              </a:spcBef>
              <a:spcAft>
                <a:spcPts val="0"/>
              </a:spcAft>
              <a:buClr>
                <a:srgbClr val="000000"/>
              </a:buClr>
              <a:buSzPts val="2400"/>
              <a:buFont typeface="Arial"/>
              <a:buNone/>
            </a:pPr>
            <a:r>
              <a:rPr b="1" i="0" lang="en-GB" sz="2400" u="sng" cap="none" strike="noStrike">
                <a:solidFill>
                  <a:schemeClr val="dk1"/>
                </a:solidFill>
                <a:latin typeface="Arial"/>
                <a:ea typeface="Arial"/>
                <a:cs typeface="Arial"/>
                <a:sym typeface="Arial"/>
              </a:rPr>
              <a:t>DON’T</a:t>
            </a:r>
            <a:endParaRPr b="0" i="0" sz="2400" u="none" cap="none" strike="noStrike">
              <a:solidFill>
                <a:srgbClr val="000000"/>
              </a:solidFill>
              <a:latin typeface="Arial"/>
              <a:ea typeface="Arial"/>
              <a:cs typeface="Arial"/>
              <a:sym typeface="Arial"/>
            </a:endParaRPr>
          </a:p>
          <a:p>
            <a:pPr indent="-187325" lvl="0" marL="257175" marR="0" rtl="0" algn="l">
              <a:lnSpc>
                <a:spcPct val="80000"/>
              </a:lnSpc>
              <a:spcBef>
                <a:spcPts val="560"/>
              </a:spcBef>
              <a:spcAft>
                <a:spcPts val="0"/>
              </a:spcAft>
              <a:buClr>
                <a:srgbClr val="FF0000"/>
              </a:buClr>
              <a:buSzPts val="2400"/>
              <a:buFont typeface="Noto Sans Symbols"/>
              <a:buChar char="🗶"/>
            </a:pPr>
            <a:r>
              <a:rPr b="1" i="0" lang="en-GB" sz="2400" u="none" cap="none" strike="noStrike">
                <a:solidFill>
                  <a:srgbClr val="FF0000"/>
                </a:solidFill>
                <a:latin typeface="Arial"/>
                <a:ea typeface="Arial"/>
                <a:cs typeface="Arial"/>
                <a:sym typeface="Arial"/>
              </a:rPr>
              <a:t>Hesitate or waffle</a:t>
            </a:r>
            <a:endParaRPr b="0" i="0" sz="2400" u="none" cap="none" strike="noStrike">
              <a:solidFill>
                <a:srgbClr val="000000"/>
              </a:solidFill>
              <a:latin typeface="Arial"/>
              <a:ea typeface="Arial"/>
              <a:cs typeface="Arial"/>
              <a:sym typeface="Arial"/>
            </a:endParaRPr>
          </a:p>
          <a:p>
            <a:pPr indent="-187325" lvl="0" marL="257175" marR="0" rtl="0" algn="l">
              <a:lnSpc>
                <a:spcPct val="80000"/>
              </a:lnSpc>
              <a:spcBef>
                <a:spcPts val="560"/>
              </a:spcBef>
              <a:spcAft>
                <a:spcPts val="0"/>
              </a:spcAft>
              <a:buClr>
                <a:srgbClr val="FF0000"/>
              </a:buClr>
              <a:buSzPts val="2400"/>
              <a:buFont typeface="Noto Sans Symbols"/>
              <a:buChar char="🗶"/>
            </a:pPr>
            <a:r>
              <a:rPr b="1" i="0" lang="en-GB" sz="2400" u="none" cap="none" strike="noStrike">
                <a:solidFill>
                  <a:srgbClr val="FF0000"/>
                </a:solidFill>
                <a:latin typeface="Arial"/>
                <a:ea typeface="Arial"/>
                <a:cs typeface="Arial"/>
                <a:sym typeface="Arial"/>
              </a:rPr>
              <a:t>Focus on feelings</a:t>
            </a:r>
            <a:endParaRPr b="0" i="0" sz="2400" u="none" cap="none" strike="noStrike">
              <a:solidFill>
                <a:srgbClr val="000000"/>
              </a:solidFill>
              <a:latin typeface="Arial"/>
              <a:ea typeface="Arial"/>
              <a:cs typeface="Arial"/>
              <a:sym typeface="Arial"/>
            </a:endParaRPr>
          </a:p>
          <a:p>
            <a:pPr indent="-187325" lvl="0" marL="257175" marR="0" rtl="0" algn="l">
              <a:lnSpc>
                <a:spcPct val="80000"/>
              </a:lnSpc>
              <a:spcBef>
                <a:spcPts val="560"/>
              </a:spcBef>
              <a:spcAft>
                <a:spcPts val="0"/>
              </a:spcAft>
              <a:buClr>
                <a:srgbClr val="FF0000"/>
              </a:buClr>
              <a:buSzPts val="2400"/>
              <a:buFont typeface="Noto Sans Symbols"/>
              <a:buChar char="🗶"/>
            </a:pPr>
            <a:r>
              <a:rPr b="1" i="0" lang="en-GB" sz="2400" u="none" cap="none" strike="noStrike">
                <a:solidFill>
                  <a:srgbClr val="FF0000"/>
                </a:solidFill>
                <a:latin typeface="Arial"/>
                <a:ea typeface="Arial"/>
                <a:cs typeface="Arial"/>
                <a:sym typeface="Arial"/>
              </a:rPr>
              <a:t>Try to take over</a:t>
            </a:r>
            <a:endParaRPr b="0" i="0" sz="2400" u="none" cap="none" strike="noStrike">
              <a:solidFill>
                <a:srgbClr val="FF0000"/>
              </a:solidFill>
              <a:latin typeface="Arial"/>
              <a:ea typeface="Arial"/>
              <a:cs typeface="Arial"/>
              <a:sym typeface="Arial"/>
            </a:endParaRPr>
          </a:p>
        </p:txBody>
      </p:sp>
      <p:sp>
        <p:nvSpPr>
          <p:cNvPr id="414" name="Google Shape;414;p56"/>
          <p:cNvSpPr txBox="1"/>
          <p:nvPr/>
        </p:nvSpPr>
        <p:spPr>
          <a:xfrm>
            <a:off x="728862" y="446551"/>
            <a:ext cx="9144000" cy="78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3600"/>
              <a:buFont typeface="Arial"/>
              <a:buNone/>
            </a:pPr>
            <a:r>
              <a:rPr b="1" i="0" lang="en-GB" sz="3600" u="none" cap="none" strike="noStrike">
                <a:solidFill>
                  <a:srgbClr val="00BFF4"/>
                </a:solidFill>
                <a:latin typeface="Arial"/>
                <a:ea typeface="Arial"/>
                <a:cs typeface="Arial"/>
                <a:sym typeface="Arial"/>
              </a:rPr>
              <a:t>Tips for Interacting</a:t>
            </a:r>
            <a:endParaRPr b="1" i="0" sz="3600" u="none" cap="none" strike="noStrike">
              <a:solidFill>
                <a:srgbClr val="00BFF4"/>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13"/>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9" name="Shape 419"/>
        <p:cNvGrpSpPr/>
        <p:nvPr/>
      </p:nvGrpSpPr>
      <p:grpSpPr>
        <a:xfrm>
          <a:off x="0" y="0"/>
          <a:ext cx="0" cy="0"/>
          <a:chOff x="0" y="0"/>
          <a:chExt cx="0" cy="0"/>
        </a:xfrm>
      </p:grpSpPr>
      <p:sp>
        <p:nvSpPr>
          <p:cNvPr id="420" name="Google Shape;420;p57"/>
          <p:cNvSpPr/>
          <p:nvPr/>
        </p:nvSpPr>
        <p:spPr>
          <a:xfrm>
            <a:off x="853749" y="1231347"/>
            <a:ext cx="6153600" cy="3268200"/>
          </a:xfrm>
          <a:prstGeom prst="rect">
            <a:avLst/>
          </a:prstGeom>
          <a:solidFill>
            <a:schemeClr val="lt1"/>
          </a:solidFill>
          <a:ln>
            <a:noFill/>
          </a:ln>
        </p:spPr>
        <p:txBody>
          <a:bodyPr anchorCtr="0" anchor="t" bIns="33325" lIns="67850" spcFirstLastPara="1" rIns="67850" wrap="square" tIns="33325">
            <a:noAutofit/>
          </a:bodyPr>
          <a:lstStyle/>
          <a:p>
            <a:pPr indent="0" lvl="0" marL="0" marR="0" rtl="0" algn="l">
              <a:lnSpc>
                <a:spcPct val="100000"/>
              </a:lnSpc>
              <a:spcBef>
                <a:spcPts val="0"/>
              </a:spcBef>
              <a:spcAft>
                <a:spcPts val="0"/>
              </a:spcAft>
              <a:buClr>
                <a:srgbClr val="000000"/>
              </a:buClr>
              <a:buSzPts val="2400"/>
              <a:buFont typeface="Arial"/>
              <a:buNone/>
            </a:pPr>
            <a:r>
              <a:rPr b="1" i="0" lang="en-GB" sz="2400" u="sng" cap="none" strike="noStrike">
                <a:solidFill>
                  <a:schemeClr val="dk1"/>
                </a:solidFill>
                <a:latin typeface="Arial"/>
                <a:ea typeface="Arial"/>
                <a:cs typeface="Arial"/>
                <a:sym typeface="Arial"/>
              </a:rPr>
              <a:t>DO:</a:t>
            </a:r>
            <a:endParaRPr b="0" i="0" sz="2400" u="none" cap="none" strike="noStrike">
              <a:solidFill>
                <a:srgbClr val="000000"/>
              </a:solidFill>
              <a:latin typeface="Arial"/>
              <a:ea typeface="Arial"/>
              <a:cs typeface="Arial"/>
              <a:sym typeface="Arial"/>
            </a:endParaRPr>
          </a:p>
          <a:p>
            <a:pPr indent="-207962" lvl="0" marL="214312" marR="0" rtl="0" algn="l">
              <a:lnSpc>
                <a:spcPct val="100000"/>
              </a:lnSpc>
              <a:spcBef>
                <a:spcPts val="0"/>
              </a:spcBef>
              <a:spcAft>
                <a:spcPts val="0"/>
              </a:spcAft>
              <a:buClr>
                <a:srgbClr val="FFC000"/>
              </a:buClr>
              <a:buSzPts val="2400"/>
              <a:buFont typeface="Noto Sans Symbols"/>
              <a:buChar char="✔"/>
            </a:pPr>
            <a:r>
              <a:rPr b="1" i="0" lang="en-GB" sz="2400" u="none" cap="none" strike="noStrike">
                <a:solidFill>
                  <a:srgbClr val="FFC000"/>
                </a:solidFill>
                <a:latin typeface="Arial"/>
                <a:ea typeface="Arial"/>
                <a:cs typeface="Arial"/>
                <a:sym typeface="Arial"/>
              </a:rPr>
              <a:t>Be friendly &amp; sociable</a:t>
            </a:r>
            <a:endParaRPr b="0" i="0" sz="2400" u="none" cap="none" strike="noStrike">
              <a:solidFill>
                <a:srgbClr val="000000"/>
              </a:solidFill>
              <a:latin typeface="Arial"/>
              <a:ea typeface="Arial"/>
              <a:cs typeface="Arial"/>
              <a:sym typeface="Arial"/>
            </a:endParaRPr>
          </a:p>
          <a:p>
            <a:pPr indent="-152400" lvl="0" marL="214313" marR="0" rtl="0" algn="l">
              <a:lnSpc>
                <a:spcPct val="100000"/>
              </a:lnSpc>
              <a:spcBef>
                <a:spcPts val="0"/>
              </a:spcBef>
              <a:spcAft>
                <a:spcPts val="0"/>
              </a:spcAft>
              <a:buClr>
                <a:srgbClr val="FFC000"/>
              </a:buClr>
              <a:buSzPts val="2400"/>
              <a:buFont typeface="Noto Sans Symbols"/>
              <a:buChar char="✔"/>
            </a:pPr>
            <a:r>
              <a:rPr b="1" i="0" lang="en-GB" sz="2400" u="none" cap="none" strike="noStrike">
                <a:solidFill>
                  <a:srgbClr val="FFC000"/>
                </a:solidFill>
                <a:latin typeface="Arial"/>
                <a:ea typeface="Arial"/>
                <a:cs typeface="Arial"/>
                <a:sym typeface="Arial"/>
              </a:rPr>
              <a:t> Be entertaining &amp; stimulating</a:t>
            </a:r>
            <a:endParaRPr b="0" i="0" sz="2400" u="none" cap="none" strike="noStrike">
              <a:solidFill>
                <a:srgbClr val="000000"/>
              </a:solidFill>
              <a:latin typeface="Arial"/>
              <a:ea typeface="Arial"/>
              <a:cs typeface="Arial"/>
              <a:sym typeface="Arial"/>
            </a:endParaRPr>
          </a:p>
          <a:p>
            <a:pPr indent="-152400" lvl="0" marL="214312" marR="0" rtl="0" algn="l">
              <a:lnSpc>
                <a:spcPct val="100000"/>
              </a:lnSpc>
              <a:spcBef>
                <a:spcPts val="0"/>
              </a:spcBef>
              <a:spcAft>
                <a:spcPts val="0"/>
              </a:spcAft>
              <a:buClr>
                <a:srgbClr val="FFC000"/>
              </a:buClr>
              <a:buSzPts val="2400"/>
              <a:buFont typeface="Noto Sans Symbols"/>
              <a:buChar char="✔"/>
            </a:pPr>
            <a:r>
              <a:rPr b="1" i="0" lang="en-GB" sz="2400" u="none" cap="none" strike="noStrike">
                <a:solidFill>
                  <a:srgbClr val="FFC000"/>
                </a:solidFill>
                <a:latin typeface="Arial"/>
                <a:ea typeface="Arial"/>
                <a:cs typeface="Arial"/>
                <a:sym typeface="Arial"/>
              </a:rPr>
              <a:t> Be open &amp; flexible</a:t>
            </a:r>
            <a:endParaRPr b="1" i="0" sz="2400" u="none" cap="none" strike="noStrike">
              <a:solidFill>
                <a:srgbClr val="FFC000"/>
              </a:solidFill>
              <a:latin typeface="Arial"/>
              <a:ea typeface="Arial"/>
              <a:cs typeface="Arial"/>
              <a:sym typeface="Arial"/>
            </a:endParaRPr>
          </a:p>
          <a:p>
            <a:pPr indent="0" lvl="0" marL="457200" marR="0" rtl="0" algn="l">
              <a:lnSpc>
                <a:spcPct val="100000"/>
              </a:lnSpc>
              <a:spcBef>
                <a:spcPts val="0"/>
              </a:spcBef>
              <a:spcAft>
                <a:spcPts val="0"/>
              </a:spcAft>
              <a:buClr>
                <a:srgbClr val="000000"/>
              </a:buClr>
              <a:buSzPts val="2400"/>
              <a:buFont typeface="Arial"/>
              <a:buNone/>
            </a:pPr>
            <a:r>
              <a:t/>
            </a:r>
            <a:endParaRPr b="1" i="0" sz="2400" u="none" cap="none" strike="noStrike">
              <a:solidFill>
                <a:srgbClr val="FFC000"/>
              </a:solidFill>
              <a:latin typeface="Arial"/>
              <a:ea typeface="Arial"/>
              <a:cs typeface="Arial"/>
              <a:sym typeface="Arial"/>
            </a:endParaRPr>
          </a:p>
          <a:p>
            <a:pPr indent="0" lvl="0" marL="0" marR="0" rtl="0" algn="l">
              <a:lnSpc>
                <a:spcPct val="100000"/>
              </a:lnSpc>
              <a:spcBef>
                <a:spcPts val="0"/>
              </a:spcBef>
              <a:spcAft>
                <a:spcPts val="0"/>
              </a:spcAft>
              <a:buClr>
                <a:srgbClr val="FFC000"/>
              </a:buClr>
              <a:buSzPts val="2500"/>
              <a:buFont typeface="Noto Sans Symbols"/>
              <a:buNone/>
            </a:pPr>
            <a:r>
              <a:rPr b="1" i="0" lang="en-GB" sz="2400" u="sng" cap="none" strike="noStrike">
                <a:solidFill>
                  <a:schemeClr val="dk1"/>
                </a:solidFill>
                <a:latin typeface="Arial"/>
                <a:ea typeface="Arial"/>
                <a:cs typeface="Arial"/>
                <a:sym typeface="Arial"/>
              </a:rPr>
              <a:t>DON’T</a:t>
            </a:r>
            <a:endParaRPr b="0" i="0" sz="2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FFC000"/>
              </a:buClr>
              <a:buSzPts val="2400"/>
              <a:buFont typeface="Noto Sans Symbols"/>
              <a:buChar char="🗶"/>
            </a:pPr>
            <a:r>
              <a:rPr b="1" i="0" lang="en-GB" sz="2400" u="none" cap="none" strike="noStrike">
                <a:solidFill>
                  <a:srgbClr val="FFC000"/>
                </a:solidFill>
                <a:latin typeface="Arial"/>
                <a:ea typeface="Arial"/>
                <a:cs typeface="Arial"/>
                <a:sym typeface="Arial"/>
              </a:rPr>
              <a:t>  Bore me with details</a:t>
            </a:r>
            <a:endParaRPr b="0" i="0" sz="2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FFC000"/>
              </a:buClr>
              <a:buSzPts val="2400"/>
              <a:buFont typeface="Noto Sans Symbols"/>
              <a:buChar char="🗶"/>
            </a:pPr>
            <a:r>
              <a:rPr b="1" i="0" lang="en-GB" sz="2400" u="none" cap="none" strike="noStrike">
                <a:solidFill>
                  <a:srgbClr val="FFC000"/>
                </a:solidFill>
                <a:latin typeface="Arial"/>
                <a:ea typeface="Arial"/>
                <a:cs typeface="Arial"/>
                <a:sym typeface="Arial"/>
              </a:rPr>
              <a:t>  Tie me down with routine</a:t>
            </a:r>
            <a:endParaRPr b="0" i="0" sz="2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FFC000"/>
              </a:buClr>
              <a:buSzPts val="2400"/>
              <a:buFont typeface="Noto Sans Symbols"/>
              <a:buChar char="🗶"/>
            </a:pPr>
            <a:r>
              <a:rPr b="1" i="0" lang="en-GB" sz="2400" u="none" cap="none" strike="noStrike">
                <a:solidFill>
                  <a:srgbClr val="FFC000"/>
                </a:solidFill>
                <a:latin typeface="Arial"/>
                <a:ea typeface="Arial"/>
                <a:cs typeface="Arial"/>
                <a:sym typeface="Arial"/>
              </a:rPr>
              <a:t>  Ask me to work alone</a:t>
            </a:r>
            <a:endParaRPr b="1" i="0" sz="2400" u="none" cap="none" strike="noStrike">
              <a:solidFill>
                <a:srgbClr val="FFC000"/>
              </a:solidFill>
              <a:latin typeface="Arial"/>
              <a:ea typeface="Arial"/>
              <a:cs typeface="Arial"/>
              <a:sym typeface="Arial"/>
            </a:endParaRPr>
          </a:p>
        </p:txBody>
      </p:sp>
      <p:sp>
        <p:nvSpPr>
          <p:cNvPr id="421" name="Google Shape;421;p57"/>
          <p:cNvSpPr txBox="1"/>
          <p:nvPr/>
        </p:nvSpPr>
        <p:spPr>
          <a:xfrm>
            <a:off x="728862" y="446551"/>
            <a:ext cx="9144000" cy="78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3600"/>
              <a:buFont typeface="Arial"/>
              <a:buNone/>
            </a:pPr>
            <a:r>
              <a:rPr b="1" i="0" lang="en-GB" sz="3600" u="none" cap="none" strike="noStrike">
                <a:solidFill>
                  <a:srgbClr val="00BFF4"/>
                </a:solidFill>
                <a:latin typeface="Arial"/>
                <a:ea typeface="Arial"/>
                <a:cs typeface="Arial"/>
                <a:sym typeface="Arial"/>
              </a:rPr>
              <a:t>Tips for Interacting</a:t>
            </a:r>
            <a:endParaRPr b="1" i="0" sz="3600" u="none" cap="none" strike="noStrike">
              <a:solidFill>
                <a:srgbClr val="00BFF4"/>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2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6" name="Shape 426"/>
        <p:cNvGrpSpPr/>
        <p:nvPr/>
      </p:nvGrpSpPr>
      <p:grpSpPr>
        <a:xfrm>
          <a:off x="0" y="0"/>
          <a:ext cx="0" cy="0"/>
          <a:chOff x="0" y="0"/>
          <a:chExt cx="0" cy="0"/>
        </a:xfrm>
      </p:grpSpPr>
      <p:sp>
        <p:nvSpPr>
          <p:cNvPr id="427" name="Google Shape;427;p58"/>
          <p:cNvSpPr/>
          <p:nvPr/>
        </p:nvSpPr>
        <p:spPr>
          <a:xfrm>
            <a:off x="1104266" y="1347614"/>
            <a:ext cx="6696600" cy="3206700"/>
          </a:xfrm>
          <a:prstGeom prst="rect">
            <a:avLst/>
          </a:prstGeom>
          <a:noFill/>
          <a:ln>
            <a:noFill/>
          </a:ln>
        </p:spPr>
        <p:txBody>
          <a:bodyPr anchorCtr="0" anchor="t" bIns="33325" lIns="67850" spcFirstLastPara="1" rIns="67850" wrap="square" tIns="33325">
            <a:noAutofit/>
          </a:bodyPr>
          <a:lstStyle/>
          <a:p>
            <a:pPr indent="0" lvl="0" marL="0" marR="0" rtl="0" algn="l">
              <a:lnSpc>
                <a:spcPct val="100000"/>
              </a:lnSpc>
              <a:spcBef>
                <a:spcPts val="0"/>
              </a:spcBef>
              <a:spcAft>
                <a:spcPts val="0"/>
              </a:spcAft>
              <a:buClr>
                <a:srgbClr val="000000"/>
              </a:buClr>
              <a:buSzPts val="2400"/>
              <a:buFont typeface="Arial"/>
              <a:buNone/>
            </a:pPr>
            <a:r>
              <a:rPr b="1" i="0" lang="en-GB" sz="2400" u="sng" cap="none" strike="noStrike">
                <a:solidFill>
                  <a:schemeClr val="dk1"/>
                </a:solidFill>
                <a:latin typeface="Arial"/>
                <a:ea typeface="Arial"/>
                <a:cs typeface="Arial"/>
                <a:sym typeface="Arial"/>
              </a:rPr>
              <a:t>DO</a:t>
            </a:r>
            <a:endParaRPr b="1" i="0" sz="240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B050"/>
              </a:buClr>
              <a:buSzPts val="2400"/>
              <a:buFont typeface="Noto Sans Symbols"/>
              <a:buChar char="✔"/>
            </a:pPr>
            <a:r>
              <a:rPr b="1" i="0" lang="en-GB" sz="2400" u="none" cap="none" strike="noStrike">
                <a:solidFill>
                  <a:srgbClr val="00B050"/>
                </a:solidFill>
                <a:latin typeface="Arial"/>
                <a:ea typeface="Arial"/>
                <a:cs typeface="Arial"/>
                <a:sym typeface="Arial"/>
              </a:rPr>
              <a:t>Be patient &amp; supportive</a:t>
            </a:r>
            <a:endParaRPr b="0" i="0" sz="2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B050"/>
              </a:buClr>
              <a:buSzPts val="2400"/>
              <a:buFont typeface="Noto Sans Symbols"/>
              <a:buChar char="✔"/>
            </a:pPr>
            <a:r>
              <a:rPr b="1" i="0" lang="en-GB" sz="2400" u="none" cap="none" strike="noStrike">
                <a:solidFill>
                  <a:srgbClr val="00B050"/>
                </a:solidFill>
                <a:latin typeface="Arial"/>
                <a:ea typeface="Arial"/>
                <a:cs typeface="Arial"/>
                <a:sym typeface="Arial"/>
              </a:rPr>
              <a:t>Slow down &amp; work at my pace</a:t>
            </a:r>
            <a:endParaRPr b="0" i="0" sz="2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B050"/>
              </a:buClr>
              <a:buSzPts val="2400"/>
              <a:buFont typeface="Noto Sans Symbols"/>
              <a:buChar char="✔"/>
            </a:pPr>
            <a:r>
              <a:rPr b="1" i="0" lang="en-GB" sz="2400" u="none" cap="none" strike="noStrike">
                <a:solidFill>
                  <a:srgbClr val="00B050"/>
                </a:solidFill>
                <a:latin typeface="Arial"/>
                <a:ea typeface="Arial"/>
                <a:cs typeface="Arial"/>
                <a:sym typeface="Arial"/>
              </a:rPr>
              <a:t>Ask my opinion &amp; give me time to answer</a:t>
            </a:r>
            <a:endParaRPr b="0" i="0" sz="2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t/>
            </a:r>
            <a:endParaRPr b="1" i="0" sz="2400" u="none" cap="none" strike="noStrike">
              <a:solidFill>
                <a:srgbClr val="00B05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1" i="0" lang="en-GB" sz="2400" u="sng" cap="none" strike="noStrike">
                <a:solidFill>
                  <a:schemeClr val="dk1"/>
                </a:solidFill>
                <a:latin typeface="Arial"/>
                <a:ea typeface="Arial"/>
                <a:cs typeface="Arial"/>
                <a:sym typeface="Arial"/>
              </a:rPr>
              <a:t>DON’T:</a:t>
            </a:r>
            <a:endParaRPr b="0" i="0" sz="2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B050"/>
              </a:buClr>
              <a:buSzPts val="2400"/>
              <a:buFont typeface="Noto Sans Symbols"/>
              <a:buChar char="🗶"/>
            </a:pPr>
            <a:r>
              <a:rPr b="1" i="0" lang="en-GB" sz="2400" u="none" cap="none" strike="noStrike">
                <a:solidFill>
                  <a:srgbClr val="00B050"/>
                </a:solidFill>
                <a:latin typeface="Arial"/>
                <a:ea typeface="Arial"/>
                <a:cs typeface="Arial"/>
                <a:sym typeface="Arial"/>
              </a:rPr>
              <a:t>  Take advantage of my good nature</a:t>
            </a:r>
            <a:endParaRPr b="0" i="0" sz="2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B050"/>
              </a:buClr>
              <a:buSzPts val="2400"/>
              <a:buFont typeface="Noto Sans Symbols"/>
              <a:buChar char="🗶"/>
            </a:pPr>
            <a:r>
              <a:rPr b="1" i="0" lang="en-GB" sz="2400" u="none" cap="none" strike="noStrike">
                <a:solidFill>
                  <a:srgbClr val="00B050"/>
                </a:solidFill>
                <a:latin typeface="Arial"/>
                <a:ea typeface="Arial"/>
                <a:cs typeface="Arial"/>
                <a:sym typeface="Arial"/>
              </a:rPr>
              <a:t>  Push me to make quick decisions</a:t>
            </a:r>
            <a:endParaRPr b="0" i="0" sz="2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B050"/>
              </a:buClr>
              <a:buSzPts val="2400"/>
              <a:buFont typeface="Noto Sans Symbols"/>
              <a:buChar char="🗶"/>
            </a:pPr>
            <a:r>
              <a:rPr b="1" i="0" lang="en-GB" sz="2400" u="none" cap="none" strike="noStrike">
                <a:solidFill>
                  <a:srgbClr val="00B050"/>
                </a:solidFill>
                <a:latin typeface="Arial"/>
                <a:ea typeface="Arial"/>
                <a:cs typeface="Arial"/>
                <a:sym typeface="Arial"/>
              </a:rPr>
              <a:t>  Spring last minute surprises</a:t>
            </a:r>
            <a:endParaRPr b="1" i="0" sz="2400" u="none" cap="none" strike="noStrike">
              <a:solidFill>
                <a:srgbClr val="00B050"/>
              </a:solidFill>
              <a:latin typeface="Arial"/>
              <a:ea typeface="Arial"/>
              <a:cs typeface="Arial"/>
              <a:sym typeface="Arial"/>
            </a:endParaRPr>
          </a:p>
        </p:txBody>
      </p:sp>
      <p:sp>
        <p:nvSpPr>
          <p:cNvPr id="428" name="Google Shape;428;p58"/>
          <p:cNvSpPr txBox="1"/>
          <p:nvPr/>
        </p:nvSpPr>
        <p:spPr>
          <a:xfrm>
            <a:off x="728862" y="446551"/>
            <a:ext cx="9144000" cy="78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3600"/>
              <a:buFont typeface="Arial"/>
              <a:buNone/>
            </a:pPr>
            <a:r>
              <a:rPr b="1" i="0" lang="en-GB" sz="3600" u="none" cap="none" strike="noStrike">
                <a:solidFill>
                  <a:srgbClr val="00BFF4"/>
                </a:solidFill>
                <a:latin typeface="Arial"/>
                <a:ea typeface="Arial"/>
                <a:cs typeface="Arial"/>
                <a:sym typeface="Arial"/>
              </a:rPr>
              <a:t>Tips for Interacting</a:t>
            </a:r>
            <a:endParaRPr b="1" i="0" sz="3600" u="none" cap="none" strike="noStrike">
              <a:solidFill>
                <a:srgbClr val="00BFF4"/>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27"/>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3" name="Shape 433"/>
        <p:cNvGrpSpPr/>
        <p:nvPr/>
      </p:nvGrpSpPr>
      <p:grpSpPr>
        <a:xfrm>
          <a:off x="0" y="0"/>
          <a:ext cx="0" cy="0"/>
          <a:chOff x="0" y="0"/>
          <a:chExt cx="0" cy="0"/>
        </a:xfrm>
      </p:grpSpPr>
      <p:sp>
        <p:nvSpPr>
          <p:cNvPr id="434" name="Google Shape;434;p59"/>
          <p:cNvSpPr txBox="1"/>
          <p:nvPr/>
        </p:nvSpPr>
        <p:spPr>
          <a:xfrm>
            <a:off x="1047491" y="1419622"/>
            <a:ext cx="6048600" cy="3436200"/>
          </a:xfrm>
          <a:prstGeom prst="rect">
            <a:avLst/>
          </a:prstGeom>
          <a:noFill/>
          <a:ln>
            <a:noFill/>
          </a:ln>
        </p:spPr>
        <p:txBody>
          <a:bodyPr anchorCtr="0" anchor="t" bIns="34275" lIns="68575" spcFirstLastPara="1" rIns="68575" wrap="square" tIns="34275">
            <a:noAutofit/>
          </a:bodyPr>
          <a:lstStyle/>
          <a:p>
            <a:pPr indent="0" lvl="0" marL="0" marR="0" rtl="0" algn="l">
              <a:lnSpc>
                <a:spcPct val="80000"/>
              </a:lnSpc>
              <a:spcBef>
                <a:spcPts val="0"/>
              </a:spcBef>
              <a:spcAft>
                <a:spcPts val="0"/>
              </a:spcAft>
              <a:buClr>
                <a:srgbClr val="000000"/>
              </a:buClr>
              <a:buSzPts val="2400"/>
              <a:buFont typeface="Arial"/>
              <a:buNone/>
            </a:pPr>
            <a:r>
              <a:rPr b="1" i="0" lang="en-GB" sz="2400" u="sng" cap="none" strike="noStrike">
                <a:solidFill>
                  <a:schemeClr val="dk1"/>
                </a:solidFill>
                <a:latin typeface="Arial"/>
                <a:ea typeface="Arial"/>
                <a:cs typeface="Arial"/>
                <a:sym typeface="Arial"/>
              </a:rPr>
              <a:t>DO</a:t>
            </a:r>
            <a:endParaRPr b="0" i="0" sz="2400" u="none" cap="none" strike="noStrike">
              <a:solidFill>
                <a:srgbClr val="000000"/>
              </a:solidFill>
              <a:latin typeface="Arial"/>
              <a:ea typeface="Arial"/>
              <a:cs typeface="Arial"/>
              <a:sym typeface="Arial"/>
            </a:endParaRPr>
          </a:p>
          <a:p>
            <a:pPr indent="0" lvl="0" marL="0" marR="0" rtl="0" algn="l">
              <a:lnSpc>
                <a:spcPct val="80000"/>
              </a:lnSpc>
              <a:spcBef>
                <a:spcPts val="480"/>
              </a:spcBef>
              <a:spcAft>
                <a:spcPts val="0"/>
              </a:spcAft>
              <a:buClr>
                <a:srgbClr val="0070C0"/>
              </a:buClr>
              <a:buSzPts val="2400"/>
              <a:buFont typeface="Noto Sans Symbols"/>
              <a:buChar char="✔"/>
            </a:pPr>
            <a:r>
              <a:rPr b="1" i="0" lang="en-GB" sz="2400" u="none" cap="none" strike="noStrike">
                <a:solidFill>
                  <a:srgbClr val="0070C0"/>
                </a:solidFill>
                <a:latin typeface="Arial"/>
                <a:ea typeface="Arial"/>
                <a:cs typeface="Arial"/>
                <a:sym typeface="Arial"/>
              </a:rPr>
              <a:t>Be well prepared &amp; thorough</a:t>
            </a:r>
            <a:endParaRPr b="0" i="0" sz="2400" u="none" cap="none" strike="noStrike">
              <a:solidFill>
                <a:srgbClr val="000000"/>
              </a:solidFill>
              <a:latin typeface="Arial"/>
              <a:ea typeface="Arial"/>
              <a:cs typeface="Arial"/>
              <a:sym typeface="Arial"/>
            </a:endParaRPr>
          </a:p>
          <a:p>
            <a:pPr indent="0" lvl="0" marL="0" marR="0" rtl="0" algn="l">
              <a:lnSpc>
                <a:spcPct val="80000"/>
              </a:lnSpc>
              <a:spcBef>
                <a:spcPts val="480"/>
              </a:spcBef>
              <a:spcAft>
                <a:spcPts val="0"/>
              </a:spcAft>
              <a:buClr>
                <a:srgbClr val="0070C0"/>
              </a:buClr>
              <a:buSzPts val="2400"/>
              <a:buFont typeface="Noto Sans Symbols"/>
              <a:buChar char="✔"/>
            </a:pPr>
            <a:r>
              <a:rPr b="1" i="0" lang="en-GB" sz="2400" u="none" cap="none" strike="noStrike">
                <a:solidFill>
                  <a:srgbClr val="0070C0"/>
                </a:solidFill>
                <a:latin typeface="Arial"/>
                <a:ea typeface="Arial"/>
                <a:cs typeface="Arial"/>
                <a:sym typeface="Arial"/>
              </a:rPr>
              <a:t>Put things in writing</a:t>
            </a:r>
            <a:endParaRPr b="0" i="0" sz="2400" u="none" cap="none" strike="noStrike">
              <a:solidFill>
                <a:srgbClr val="000000"/>
              </a:solidFill>
              <a:latin typeface="Arial"/>
              <a:ea typeface="Arial"/>
              <a:cs typeface="Arial"/>
              <a:sym typeface="Arial"/>
            </a:endParaRPr>
          </a:p>
          <a:p>
            <a:pPr indent="0" lvl="0" marL="0" marR="0" rtl="0" algn="l">
              <a:lnSpc>
                <a:spcPct val="80000"/>
              </a:lnSpc>
              <a:spcBef>
                <a:spcPts val="480"/>
              </a:spcBef>
              <a:spcAft>
                <a:spcPts val="0"/>
              </a:spcAft>
              <a:buClr>
                <a:srgbClr val="0070C0"/>
              </a:buClr>
              <a:buSzPts val="2400"/>
              <a:buFont typeface="Noto Sans Symbols"/>
              <a:buChar char="✔"/>
            </a:pPr>
            <a:r>
              <a:rPr b="1" i="0" lang="en-GB" sz="2400" u="none" cap="none" strike="noStrike">
                <a:solidFill>
                  <a:srgbClr val="0070C0"/>
                </a:solidFill>
                <a:latin typeface="Arial"/>
                <a:ea typeface="Arial"/>
                <a:cs typeface="Arial"/>
                <a:sym typeface="Arial"/>
              </a:rPr>
              <a:t>Let me consider all the details</a:t>
            </a:r>
            <a:endParaRPr b="0" i="0" sz="2400" u="none" cap="none" strike="noStrike">
              <a:solidFill>
                <a:srgbClr val="000000"/>
              </a:solidFill>
              <a:latin typeface="Arial"/>
              <a:ea typeface="Arial"/>
              <a:cs typeface="Arial"/>
              <a:sym typeface="Arial"/>
            </a:endParaRPr>
          </a:p>
          <a:p>
            <a:pPr indent="0" lvl="0" marL="0" marR="0" rtl="0" algn="l">
              <a:lnSpc>
                <a:spcPct val="80000"/>
              </a:lnSpc>
              <a:spcBef>
                <a:spcPts val="480"/>
              </a:spcBef>
              <a:spcAft>
                <a:spcPts val="0"/>
              </a:spcAft>
              <a:buClr>
                <a:srgbClr val="000000"/>
              </a:buClr>
              <a:buSzPts val="2400"/>
              <a:buFont typeface="Arial"/>
              <a:buNone/>
            </a:pPr>
            <a:r>
              <a:t/>
            </a:r>
            <a:endParaRPr b="1" i="0" sz="2400" u="none" cap="none" strike="noStrike">
              <a:solidFill>
                <a:srgbClr val="0070C0"/>
              </a:solidFill>
              <a:latin typeface="Arial"/>
              <a:ea typeface="Arial"/>
              <a:cs typeface="Arial"/>
              <a:sym typeface="Arial"/>
            </a:endParaRPr>
          </a:p>
          <a:p>
            <a:pPr indent="0" lvl="0" marL="0" marR="0" rtl="0" algn="l">
              <a:lnSpc>
                <a:spcPct val="80000"/>
              </a:lnSpc>
              <a:spcBef>
                <a:spcPts val="400"/>
              </a:spcBef>
              <a:spcAft>
                <a:spcPts val="0"/>
              </a:spcAft>
              <a:buClr>
                <a:srgbClr val="000000"/>
              </a:buClr>
              <a:buSzPts val="2400"/>
              <a:buFont typeface="Arial"/>
              <a:buNone/>
            </a:pPr>
            <a:r>
              <a:rPr b="1" i="0" lang="en-GB" sz="2400" u="sng" cap="none" strike="noStrike">
                <a:solidFill>
                  <a:schemeClr val="dk1"/>
                </a:solidFill>
                <a:latin typeface="Arial"/>
                <a:ea typeface="Arial"/>
                <a:cs typeface="Arial"/>
                <a:sym typeface="Arial"/>
              </a:rPr>
              <a:t>DON’T</a:t>
            </a:r>
            <a:endParaRPr b="0" i="0" sz="2400" u="none" cap="none" strike="noStrike">
              <a:solidFill>
                <a:srgbClr val="000000"/>
              </a:solidFill>
              <a:latin typeface="Arial"/>
              <a:ea typeface="Arial"/>
              <a:cs typeface="Arial"/>
              <a:sym typeface="Arial"/>
            </a:endParaRPr>
          </a:p>
          <a:p>
            <a:pPr indent="0" lvl="0" marL="0" marR="0" rtl="0" algn="l">
              <a:lnSpc>
                <a:spcPct val="80000"/>
              </a:lnSpc>
              <a:spcBef>
                <a:spcPts val="480"/>
              </a:spcBef>
              <a:spcAft>
                <a:spcPts val="0"/>
              </a:spcAft>
              <a:buClr>
                <a:srgbClr val="0070C0"/>
              </a:buClr>
              <a:buSzPts val="2400"/>
              <a:buFont typeface="Noto Sans Symbols"/>
              <a:buChar char="🗶"/>
            </a:pPr>
            <a:r>
              <a:rPr b="1" i="0" lang="en-GB" sz="2400" u="none" cap="none" strike="noStrike">
                <a:solidFill>
                  <a:srgbClr val="0070C0"/>
                </a:solidFill>
                <a:latin typeface="Arial"/>
                <a:ea typeface="Arial"/>
                <a:cs typeface="Arial"/>
                <a:sym typeface="Arial"/>
              </a:rPr>
              <a:t>  Get too close or hug me</a:t>
            </a:r>
            <a:endParaRPr b="0" i="0" sz="2400" u="none" cap="none" strike="noStrike">
              <a:solidFill>
                <a:srgbClr val="000000"/>
              </a:solidFill>
              <a:latin typeface="Arial"/>
              <a:ea typeface="Arial"/>
              <a:cs typeface="Arial"/>
              <a:sym typeface="Arial"/>
            </a:endParaRPr>
          </a:p>
          <a:p>
            <a:pPr indent="0" lvl="0" marL="0" marR="0" rtl="0" algn="l">
              <a:lnSpc>
                <a:spcPct val="80000"/>
              </a:lnSpc>
              <a:spcBef>
                <a:spcPts val="480"/>
              </a:spcBef>
              <a:spcAft>
                <a:spcPts val="0"/>
              </a:spcAft>
              <a:buClr>
                <a:srgbClr val="0070C0"/>
              </a:buClr>
              <a:buSzPts val="2400"/>
              <a:buFont typeface="Noto Sans Symbols"/>
              <a:buChar char="🗶"/>
            </a:pPr>
            <a:r>
              <a:rPr b="1" i="0" lang="en-GB" sz="2400" u="none" cap="none" strike="noStrike">
                <a:solidFill>
                  <a:srgbClr val="0070C0"/>
                </a:solidFill>
                <a:latin typeface="Arial"/>
                <a:ea typeface="Arial"/>
                <a:cs typeface="Arial"/>
                <a:sym typeface="Arial"/>
              </a:rPr>
              <a:t>  Be flippant on important issues</a:t>
            </a:r>
            <a:endParaRPr b="0" i="0" sz="2400" u="none" cap="none" strike="noStrike">
              <a:solidFill>
                <a:srgbClr val="000000"/>
              </a:solidFill>
              <a:latin typeface="Arial"/>
              <a:ea typeface="Arial"/>
              <a:cs typeface="Arial"/>
              <a:sym typeface="Arial"/>
            </a:endParaRPr>
          </a:p>
          <a:p>
            <a:pPr indent="0" lvl="0" marL="0" marR="0" rtl="0" algn="l">
              <a:lnSpc>
                <a:spcPct val="80000"/>
              </a:lnSpc>
              <a:spcBef>
                <a:spcPts val="480"/>
              </a:spcBef>
              <a:spcAft>
                <a:spcPts val="0"/>
              </a:spcAft>
              <a:buClr>
                <a:srgbClr val="0070C0"/>
              </a:buClr>
              <a:buSzPts val="2400"/>
              <a:buFont typeface="Noto Sans Symbols"/>
              <a:buChar char="🗶"/>
            </a:pPr>
            <a:r>
              <a:rPr b="1" i="0" lang="en-GB" sz="2400" u="none" cap="none" strike="noStrike">
                <a:solidFill>
                  <a:srgbClr val="0070C0"/>
                </a:solidFill>
                <a:latin typeface="Arial"/>
                <a:ea typeface="Arial"/>
                <a:cs typeface="Arial"/>
                <a:sym typeface="Arial"/>
              </a:rPr>
              <a:t>  Change my routine without notice</a:t>
            </a:r>
            <a:endParaRPr b="0" i="0" sz="2400" u="none" cap="none" strike="noStrike">
              <a:solidFill>
                <a:srgbClr val="000000"/>
              </a:solidFill>
              <a:latin typeface="Arial"/>
              <a:ea typeface="Arial"/>
              <a:cs typeface="Arial"/>
              <a:sym typeface="Arial"/>
            </a:endParaRPr>
          </a:p>
          <a:p>
            <a:pPr indent="0" lvl="0" marL="0" marR="0" rtl="0" algn="ctr">
              <a:lnSpc>
                <a:spcPct val="80000"/>
              </a:lnSpc>
              <a:spcBef>
                <a:spcPts val="400"/>
              </a:spcBef>
              <a:spcAft>
                <a:spcPts val="0"/>
              </a:spcAft>
              <a:buClr>
                <a:srgbClr val="000000"/>
              </a:buClr>
              <a:buSzPts val="2000"/>
              <a:buFont typeface="Arial"/>
              <a:buNone/>
            </a:pPr>
            <a:r>
              <a:t/>
            </a:r>
            <a:endParaRPr b="0" i="0" sz="2000" u="none" cap="none" strike="noStrike">
              <a:solidFill>
                <a:srgbClr val="888888"/>
              </a:solidFill>
              <a:latin typeface="Arial"/>
              <a:ea typeface="Arial"/>
              <a:cs typeface="Arial"/>
              <a:sym typeface="Arial"/>
            </a:endParaRPr>
          </a:p>
        </p:txBody>
      </p:sp>
      <p:sp>
        <p:nvSpPr>
          <p:cNvPr id="435" name="Google Shape;435;p59"/>
          <p:cNvSpPr txBox="1"/>
          <p:nvPr/>
        </p:nvSpPr>
        <p:spPr>
          <a:xfrm>
            <a:off x="728862" y="446551"/>
            <a:ext cx="9144000" cy="78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3600"/>
              <a:buFont typeface="Arial"/>
              <a:buNone/>
            </a:pPr>
            <a:r>
              <a:rPr b="1" i="0" lang="en-GB" sz="3600" u="none" cap="none" strike="noStrike">
                <a:solidFill>
                  <a:srgbClr val="00BFF4"/>
                </a:solidFill>
                <a:latin typeface="Arial"/>
                <a:ea typeface="Arial"/>
                <a:cs typeface="Arial"/>
                <a:sym typeface="Arial"/>
              </a:rPr>
              <a:t>Tips for Interacting</a:t>
            </a:r>
            <a:endParaRPr b="1" i="0" sz="3600" u="none" cap="none" strike="noStrike">
              <a:solidFill>
                <a:srgbClr val="00BFF4"/>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34"/>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0" name="Shape 440"/>
        <p:cNvGrpSpPr/>
        <p:nvPr/>
      </p:nvGrpSpPr>
      <p:grpSpPr>
        <a:xfrm>
          <a:off x="0" y="0"/>
          <a:ext cx="0" cy="0"/>
          <a:chOff x="0" y="0"/>
          <a:chExt cx="0" cy="0"/>
        </a:xfrm>
      </p:grpSpPr>
      <p:sp>
        <p:nvSpPr>
          <p:cNvPr id="441" name="Google Shape;441;p60"/>
          <p:cNvSpPr txBox="1"/>
          <p:nvPr>
            <p:ph type="title"/>
          </p:nvPr>
        </p:nvSpPr>
        <p:spPr>
          <a:xfrm>
            <a:off x="668036" y="483518"/>
            <a:ext cx="7212900" cy="685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4950"/>
              <a:buFont typeface="Arial"/>
              <a:buNone/>
            </a:pPr>
            <a:r>
              <a:rPr b="1" lang="en-GB" sz="3600">
                <a:solidFill>
                  <a:srgbClr val="00BFF4"/>
                </a:solidFill>
                <a:latin typeface="Arial"/>
                <a:ea typeface="Arial"/>
                <a:cs typeface="Arial"/>
                <a:sym typeface="Arial"/>
              </a:rPr>
              <a:t>Team Context</a:t>
            </a:r>
            <a:endParaRPr b="1" sz="3600">
              <a:solidFill>
                <a:srgbClr val="00BFF4"/>
              </a:solidFill>
            </a:endParaRPr>
          </a:p>
        </p:txBody>
      </p:sp>
      <p:pic>
        <p:nvPicPr>
          <p:cNvPr descr="http://farm3.static.flickr.com/2289/2137737248_e9f3e429d1.jpg" id="442" name="Google Shape;442;p60"/>
          <p:cNvPicPr preferRelativeResize="0"/>
          <p:nvPr>
            <p:ph idx="1" type="body"/>
          </p:nvPr>
        </p:nvPicPr>
        <p:blipFill rotWithShape="1">
          <a:blip r:embed="rId3">
            <a:alphaModFix/>
          </a:blip>
          <a:srcRect b="0" l="0" r="0" t="0"/>
          <a:stretch/>
        </p:blipFill>
        <p:spPr>
          <a:xfrm>
            <a:off x="2259500" y="1169101"/>
            <a:ext cx="3839400" cy="3839400"/>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7" name="Shape 447"/>
        <p:cNvGrpSpPr/>
        <p:nvPr/>
      </p:nvGrpSpPr>
      <p:grpSpPr>
        <a:xfrm>
          <a:off x="0" y="0"/>
          <a:ext cx="0" cy="0"/>
          <a:chOff x="0" y="0"/>
          <a:chExt cx="0" cy="0"/>
        </a:xfrm>
      </p:grpSpPr>
      <p:sp>
        <p:nvSpPr>
          <p:cNvPr id="448" name="Google Shape;448;p61"/>
          <p:cNvSpPr txBox="1"/>
          <p:nvPr>
            <p:ph type="title"/>
          </p:nvPr>
        </p:nvSpPr>
        <p:spPr>
          <a:xfrm>
            <a:off x="798056" y="336214"/>
            <a:ext cx="6172200" cy="685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4950"/>
              <a:buFont typeface="Arial"/>
              <a:buNone/>
            </a:pPr>
            <a:r>
              <a:rPr b="1" lang="en-GB" sz="3600">
                <a:solidFill>
                  <a:srgbClr val="00BFF4"/>
                </a:solidFill>
                <a:latin typeface="Arial"/>
                <a:ea typeface="Arial"/>
                <a:cs typeface="Arial"/>
                <a:sym typeface="Arial"/>
              </a:rPr>
              <a:t>Team Profile</a:t>
            </a:r>
            <a:endParaRPr b="1" sz="3600">
              <a:solidFill>
                <a:srgbClr val="00BFF4"/>
              </a:solidFill>
            </a:endParaRPr>
          </a:p>
        </p:txBody>
      </p:sp>
      <p:sp>
        <p:nvSpPr>
          <p:cNvPr id="449" name="Google Shape;449;p61"/>
          <p:cNvSpPr txBox="1"/>
          <p:nvPr>
            <p:ph idx="1" type="body"/>
          </p:nvPr>
        </p:nvSpPr>
        <p:spPr>
          <a:xfrm>
            <a:off x="798050" y="1245275"/>
            <a:ext cx="3096600" cy="3013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2220"/>
              <a:buFont typeface="Arial"/>
              <a:buNone/>
            </a:pPr>
            <a:r>
              <a:rPr lang="en-GB" sz="2200">
                <a:latin typeface="Arial"/>
                <a:ea typeface="Arial"/>
                <a:cs typeface="Arial"/>
                <a:sym typeface="Arial"/>
              </a:rPr>
              <a:t>In your Groups: </a:t>
            </a:r>
            <a:endParaRPr sz="2200">
              <a:latin typeface="Arial"/>
              <a:ea typeface="Arial"/>
              <a:cs typeface="Arial"/>
              <a:sym typeface="Arial"/>
            </a:endParaRPr>
          </a:p>
          <a:p>
            <a:pPr indent="0" lvl="0" marL="0" rtl="0" algn="l">
              <a:lnSpc>
                <a:spcPct val="100000"/>
              </a:lnSpc>
              <a:spcBef>
                <a:spcPts val="444"/>
              </a:spcBef>
              <a:spcAft>
                <a:spcPts val="0"/>
              </a:spcAft>
              <a:buClr>
                <a:schemeClr val="dk1"/>
              </a:buClr>
              <a:buSzPts val="2220"/>
              <a:buFont typeface="Arial"/>
              <a:buNone/>
            </a:pPr>
            <a:r>
              <a:rPr lang="en-GB" sz="2200">
                <a:latin typeface="Arial"/>
                <a:ea typeface="Arial"/>
                <a:cs typeface="Arial"/>
                <a:sym typeface="Arial"/>
              </a:rPr>
              <a:t>on the top half of the A3 paper, create a graph chart showing your team members’ colours.</a:t>
            </a:r>
            <a:endParaRPr sz="2200">
              <a:latin typeface="Arial"/>
              <a:ea typeface="Arial"/>
              <a:cs typeface="Arial"/>
              <a:sym typeface="Arial"/>
            </a:endParaRPr>
          </a:p>
          <a:p>
            <a:pPr indent="0" lvl="0" marL="0" rtl="0" algn="l">
              <a:lnSpc>
                <a:spcPct val="100000"/>
              </a:lnSpc>
              <a:spcBef>
                <a:spcPts val="444"/>
              </a:spcBef>
              <a:spcAft>
                <a:spcPts val="0"/>
              </a:spcAft>
              <a:buClr>
                <a:schemeClr val="dk1"/>
              </a:buClr>
              <a:buSzPts val="2220"/>
              <a:buFont typeface="Arial"/>
              <a:buNone/>
            </a:pPr>
            <a:r>
              <a:t/>
            </a:r>
            <a:endParaRPr sz="2200">
              <a:latin typeface="Arial"/>
              <a:ea typeface="Arial"/>
              <a:cs typeface="Arial"/>
              <a:sym typeface="Arial"/>
            </a:endParaRPr>
          </a:p>
          <a:p>
            <a:pPr indent="0" lvl="0" marL="0" rtl="0" algn="l">
              <a:lnSpc>
                <a:spcPct val="100000"/>
              </a:lnSpc>
              <a:spcBef>
                <a:spcPts val="444"/>
              </a:spcBef>
              <a:spcAft>
                <a:spcPts val="0"/>
              </a:spcAft>
              <a:buClr>
                <a:schemeClr val="dk1"/>
              </a:buClr>
              <a:buSzPts val="2220"/>
              <a:buFont typeface="Arial"/>
              <a:buNone/>
            </a:pPr>
            <a:r>
              <a:rPr i="1" lang="en-GB" sz="2200">
                <a:latin typeface="Arial"/>
                <a:ea typeface="Arial"/>
                <a:cs typeface="Arial"/>
                <a:sym typeface="Arial"/>
              </a:rPr>
              <a:t>NB: include ‘second’ colours as well</a:t>
            </a:r>
            <a:br>
              <a:rPr i="1" lang="en-GB" sz="2200">
                <a:latin typeface="Arial"/>
                <a:ea typeface="Arial"/>
                <a:cs typeface="Arial"/>
                <a:sym typeface="Arial"/>
              </a:rPr>
            </a:br>
            <a:r>
              <a:rPr i="1" lang="en-GB" sz="2200">
                <a:latin typeface="Arial"/>
                <a:ea typeface="Arial"/>
                <a:cs typeface="Arial"/>
                <a:sym typeface="Arial"/>
              </a:rPr>
              <a:t>(half size and dotted)</a:t>
            </a:r>
            <a:endParaRPr sz="2200">
              <a:latin typeface="Arial"/>
              <a:ea typeface="Arial"/>
              <a:cs typeface="Arial"/>
              <a:sym typeface="Arial"/>
            </a:endParaRPr>
          </a:p>
        </p:txBody>
      </p:sp>
      <p:sp>
        <p:nvSpPr>
          <p:cNvPr id="450" name="Google Shape;450;p61"/>
          <p:cNvSpPr/>
          <p:nvPr/>
        </p:nvSpPr>
        <p:spPr>
          <a:xfrm>
            <a:off x="4189950" y="684725"/>
            <a:ext cx="3445500" cy="4300500"/>
          </a:xfrm>
          <a:prstGeom prst="foldedCorner">
            <a:avLst>
              <a:gd fmla="val 16667" name="adj"/>
            </a:avLst>
          </a:prstGeom>
          <a:noFill/>
          <a:ln cap="flat" cmpd="sng" w="25400">
            <a:solidFill>
              <a:schemeClr val="dk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t/>
            </a:r>
            <a:endParaRPr b="0" i="0" sz="1200" u="none" cap="none" strike="noStrike">
              <a:solidFill>
                <a:srgbClr val="FFFFFF"/>
              </a:solidFill>
              <a:latin typeface="Arial"/>
              <a:ea typeface="Arial"/>
              <a:cs typeface="Arial"/>
              <a:sym typeface="Arial"/>
            </a:endParaRPr>
          </a:p>
        </p:txBody>
      </p:sp>
      <p:sp>
        <p:nvSpPr>
          <p:cNvPr id="451" name="Google Shape;451;p61"/>
          <p:cNvSpPr/>
          <p:nvPr/>
        </p:nvSpPr>
        <p:spPr>
          <a:xfrm rot="-10979">
            <a:off x="4307943" y="2190826"/>
            <a:ext cx="751504" cy="570904"/>
          </a:xfrm>
          <a:prstGeom prst="rect">
            <a:avLst/>
          </a:prstGeom>
          <a:solidFill>
            <a:schemeClr val="lt1"/>
          </a:solidFill>
          <a:ln cap="flat" cmpd="sng" w="38100">
            <a:solidFill>
              <a:srgbClr val="FF0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GB" sz="1200" u="none" cap="none" strike="noStrike">
                <a:solidFill>
                  <a:schemeClr val="dk1"/>
                </a:solidFill>
                <a:latin typeface="Arial"/>
                <a:ea typeface="Arial"/>
                <a:cs typeface="Arial"/>
                <a:sym typeface="Arial"/>
              </a:rPr>
              <a:t>Ross</a:t>
            </a:r>
            <a:endParaRPr b="1" i="0" sz="1200" u="none" cap="none" strike="noStrike">
              <a:solidFill>
                <a:schemeClr val="dk1"/>
              </a:solidFill>
              <a:latin typeface="Arial"/>
              <a:ea typeface="Arial"/>
              <a:cs typeface="Arial"/>
              <a:sym typeface="Arial"/>
            </a:endParaRPr>
          </a:p>
        </p:txBody>
      </p:sp>
      <p:sp>
        <p:nvSpPr>
          <p:cNvPr id="452" name="Google Shape;452;p61"/>
          <p:cNvSpPr/>
          <p:nvPr/>
        </p:nvSpPr>
        <p:spPr>
          <a:xfrm rot="-11904">
            <a:off x="5080565" y="2203732"/>
            <a:ext cx="779705" cy="563104"/>
          </a:xfrm>
          <a:prstGeom prst="rect">
            <a:avLst/>
          </a:prstGeom>
          <a:solidFill>
            <a:schemeClr val="lt1"/>
          </a:solidFill>
          <a:ln cap="flat" cmpd="sng" w="38100">
            <a:solidFill>
              <a:srgbClr val="FFC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GB" sz="1200" u="none" cap="none" strike="noStrike">
                <a:solidFill>
                  <a:schemeClr val="dk1"/>
                </a:solidFill>
                <a:latin typeface="Arial"/>
                <a:ea typeface="Arial"/>
                <a:cs typeface="Arial"/>
                <a:sym typeface="Arial"/>
              </a:rPr>
              <a:t>Max</a:t>
            </a:r>
            <a:endParaRPr b="0" i="0" sz="1200" u="none" cap="none" strike="noStrike">
              <a:solidFill>
                <a:srgbClr val="000000"/>
              </a:solidFill>
              <a:latin typeface="Arial"/>
              <a:ea typeface="Arial"/>
              <a:cs typeface="Arial"/>
              <a:sym typeface="Arial"/>
            </a:endParaRPr>
          </a:p>
        </p:txBody>
      </p:sp>
      <p:sp>
        <p:nvSpPr>
          <p:cNvPr id="453" name="Google Shape;453;p61"/>
          <p:cNvSpPr/>
          <p:nvPr/>
        </p:nvSpPr>
        <p:spPr>
          <a:xfrm rot="-11571">
            <a:off x="5904114" y="2207670"/>
            <a:ext cx="802205" cy="563104"/>
          </a:xfrm>
          <a:prstGeom prst="rect">
            <a:avLst/>
          </a:prstGeom>
          <a:solidFill>
            <a:schemeClr val="lt1"/>
          </a:solidFill>
          <a:ln cap="flat" cmpd="sng" w="38100">
            <a:solidFill>
              <a:srgbClr val="00B05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GB" sz="1200" u="none" cap="none" strike="noStrike">
                <a:solidFill>
                  <a:schemeClr val="dk1"/>
                </a:solidFill>
                <a:latin typeface="Arial"/>
                <a:ea typeface="Arial"/>
                <a:cs typeface="Arial"/>
                <a:sym typeface="Arial"/>
              </a:rPr>
              <a:t>James</a:t>
            </a:r>
            <a:endParaRPr b="0" i="0" sz="1200" u="none" cap="none" strike="noStrike">
              <a:solidFill>
                <a:srgbClr val="000000"/>
              </a:solidFill>
              <a:latin typeface="Arial"/>
              <a:ea typeface="Arial"/>
              <a:cs typeface="Arial"/>
              <a:sym typeface="Arial"/>
            </a:endParaRPr>
          </a:p>
        </p:txBody>
      </p:sp>
      <p:sp>
        <p:nvSpPr>
          <p:cNvPr id="454" name="Google Shape;454;p61"/>
          <p:cNvSpPr/>
          <p:nvPr/>
        </p:nvSpPr>
        <p:spPr>
          <a:xfrm rot="-11728">
            <a:off x="6744398" y="2458723"/>
            <a:ext cx="791405" cy="318002"/>
          </a:xfrm>
          <a:prstGeom prst="rect">
            <a:avLst/>
          </a:prstGeom>
          <a:noFill/>
          <a:ln cap="flat" cmpd="sng" w="38100">
            <a:solidFill>
              <a:srgbClr val="0070C0"/>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GB" sz="1200" u="none" cap="none" strike="noStrike">
                <a:solidFill>
                  <a:schemeClr val="dk1"/>
                </a:solidFill>
                <a:latin typeface="Arial"/>
                <a:ea typeface="Arial"/>
                <a:cs typeface="Arial"/>
                <a:sym typeface="Arial"/>
              </a:rPr>
              <a:t>James/2</a:t>
            </a:r>
            <a:endParaRPr b="0" i="0" sz="1200" u="none" cap="none" strike="noStrike">
              <a:solidFill>
                <a:srgbClr val="000000"/>
              </a:solidFill>
              <a:latin typeface="Arial"/>
              <a:ea typeface="Arial"/>
              <a:cs typeface="Arial"/>
              <a:sym typeface="Arial"/>
            </a:endParaRPr>
          </a:p>
        </p:txBody>
      </p:sp>
      <p:sp>
        <p:nvSpPr>
          <p:cNvPr id="455" name="Google Shape;455;p61"/>
          <p:cNvSpPr/>
          <p:nvPr/>
        </p:nvSpPr>
        <p:spPr>
          <a:xfrm rot="-10979">
            <a:off x="4302284" y="1600219"/>
            <a:ext cx="751504" cy="570904"/>
          </a:xfrm>
          <a:prstGeom prst="rect">
            <a:avLst/>
          </a:prstGeom>
          <a:solidFill>
            <a:schemeClr val="lt1"/>
          </a:solidFill>
          <a:ln cap="flat" cmpd="sng" w="38100">
            <a:solidFill>
              <a:srgbClr val="FF0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GB" sz="1200" u="none" cap="none" strike="noStrike">
                <a:solidFill>
                  <a:schemeClr val="dk1"/>
                </a:solidFill>
                <a:latin typeface="Arial"/>
                <a:ea typeface="Arial"/>
                <a:cs typeface="Arial"/>
                <a:sym typeface="Arial"/>
              </a:rPr>
              <a:t>Sam</a:t>
            </a:r>
            <a:endParaRPr b="1" i="0" sz="1200" u="none" cap="none" strike="noStrike">
              <a:solidFill>
                <a:schemeClr val="dk1"/>
              </a:solidFill>
              <a:latin typeface="Arial"/>
              <a:ea typeface="Arial"/>
              <a:cs typeface="Arial"/>
              <a:sym typeface="Arial"/>
            </a:endParaRPr>
          </a:p>
        </p:txBody>
      </p:sp>
      <p:sp>
        <p:nvSpPr>
          <p:cNvPr id="456" name="Google Shape;456;p61"/>
          <p:cNvSpPr txBox="1"/>
          <p:nvPr/>
        </p:nvSpPr>
        <p:spPr>
          <a:xfrm rot="-12121">
            <a:off x="4324280" y="2788229"/>
            <a:ext cx="680704" cy="302702"/>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GB" sz="1200" u="none" cap="none" strike="noStrike">
                <a:solidFill>
                  <a:srgbClr val="FF0000"/>
                </a:solidFill>
                <a:latin typeface="Arial"/>
                <a:ea typeface="Arial"/>
                <a:cs typeface="Arial"/>
                <a:sym typeface="Arial"/>
              </a:rPr>
              <a:t>Red</a:t>
            </a:r>
            <a:endParaRPr b="1" i="0" sz="1200" u="none" cap="none" strike="noStrike">
              <a:solidFill>
                <a:srgbClr val="FF0000"/>
              </a:solidFill>
              <a:latin typeface="Arial"/>
              <a:ea typeface="Arial"/>
              <a:cs typeface="Arial"/>
              <a:sym typeface="Arial"/>
            </a:endParaRPr>
          </a:p>
        </p:txBody>
      </p:sp>
      <p:sp>
        <p:nvSpPr>
          <p:cNvPr id="457" name="Google Shape;457;p61"/>
          <p:cNvSpPr txBox="1"/>
          <p:nvPr/>
        </p:nvSpPr>
        <p:spPr>
          <a:xfrm rot="-11339">
            <a:off x="4911546" y="2812580"/>
            <a:ext cx="1000505" cy="302702"/>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GB" sz="1200" u="none" cap="none" strike="noStrike">
                <a:solidFill>
                  <a:srgbClr val="FFC000"/>
                </a:solidFill>
                <a:latin typeface="Arial"/>
                <a:ea typeface="Arial"/>
                <a:cs typeface="Arial"/>
                <a:sym typeface="Arial"/>
              </a:rPr>
              <a:t>Yellow</a:t>
            </a:r>
            <a:endParaRPr b="1" i="0" sz="1200" u="none" cap="none" strike="noStrike">
              <a:solidFill>
                <a:srgbClr val="FFC000"/>
              </a:solidFill>
              <a:latin typeface="Arial"/>
              <a:ea typeface="Arial"/>
              <a:cs typeface="Arial"/>
              <a:sym typeface="Arial"/>
            </a:endParaRPr>
          </a:p>
        </p:txBody>
      </p:sp>
      <p:sp>
        <p:nvSpPr>
          <p:cNvPr id="458" name="Google Shape;458;p61"/>
          <p:cNvSpPr txBox="1"/>
          <p:nvPr/>
        </p:nvSpPr>
        <p:spPr>
          <a:xfrm rot="-12028">
            <a:off x="5873032" y="2809500"/>
            <a:ext cx="857405" cy="302702"/>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GB" sz="1200" u="none" cap="none" strike="noStrike">
                <a:solidFill>
                  <a:srgbClr val="00B050"/>
                </a:solidFill>
                <a:latin typeface="Arial"/>
                <a:ea typeface="Arial"/>
                <a:cs typeface="Arial"/>
                <a:sym typeface="Arial"/>
              </a:rPr>
              <a:t>Green</a:t>
            </a:r>
            <a:endParaRPr b="0" i="0" sz="1200" u="none" cap="none" strike="noStrike">
              <a:solidFill>
                <a:srgbClr val="000000"/>
              </a:solidFill>
              <a:latin typeface="Arial"/>
              <a:ea typeface="Arial"/>
              <a:cs typeface="Arial"/>
              <a:sym typeface="Arial"/>
            </a:endParaRPr>
          </a:p>
        </p:txBody>
      </p:sp>
      <p:sp>
        <p:nvSpPr>
          <p:cNvPr id="459" name="Google Shape;459;p61"/>
          <p:cNvSpPr txBox="1"/>
          <p:nvPr/>
        </p:nvSpPr>
        <p:spPr>
          <a:xfrm rot="-12121">
            <a:off x="6809783" y="2820572"/>
            <a:ext cx="680704" cy="302702"/>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GB" sz="1200" u="none" cap="none" strike="noStrike">
                <a:solidFill>
                  <a:srgbClr val="0070C0"/>
                </a:solidFill>
                <a:latin typeface="Arial"/>
                <a:ea typeface="Arial"/>
                <a:cs typeface="Arial"/>
                <a:sym typeface="Arial"/>
              </a:rPr>
              <a:t>Blue</a:t>
            </a:r>
            <a:endParaRPr b="0" i="0" sz="1200" u="none" cap="none" strike="noStrike">
              <a:solidFill>
                <a:srgbClr val="000000"/>
              </a:solidFill>
              <a:latin typeface="Arial"/>
              <a:ea typeface="Arial"/>
              <a:cs typeface="Arial"/>
              <a:sym typeface="Arial"/>
            </a:endParaRPr>
          </a:p>
        </p:txBody>
      </p:sp>
      <p:sp>
        <p:nvSpPr>
          <p:cNvPr id="460" name="Google Shape;460;p61"/>
          <p:cNvSpPr/>
          <p:nvPr/>
        </p:nvSpPr>
        <p:spPr>
          <a:xfrm rot="-11850">
            <a:off x="5904348" y="1881093"/>
            <a:ext cx="783305" cy="316502"/>
          </a:xfrm>
          <a:prstGeom prst="rect">
            <a:avLst/>
          </a:prstGeom>
          <a:noFill/>
          <a:ln cap="flat" cmpd="sng" w="38100">
            <a:solidFill>
              <a:srgbClr val="00B050"/>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GB" sz="1200" u="none" cap="none" strike="noStrike">
                <a:solidFill>
                  <a:schemeClr val="dk1"/>
                </a:solidFill>
                <a:latin typeface="Arial"/>
                <a:ea typeface="Arial"/>
                <a:cs typeface="Arial"/>
                <a:sym typeface="Arial"/>
              </a:rPr>
              <a:t>Sam/2</a:t>
            </a:r>
            <a:endParaRPr b="1" i="0" sz="1200" u="none" cap="none" strike="noStrike">
              <a:solidFill>
                <a:schemeClr val="dk1"/>
              </a:solidFill>
              <a:latin typeface="Arial"/>
              <a:ea typeface="Arial"/>
              <a:cs typeface="Arial"/>
              <a:sym typeface="Arial"/>
            </a:endParaRPr>
          </a:p>
        </p:txBody>
      </p:sp>
      <p:sp>
        <p:nvSpPr>
          <p:cNvPr id="461" name="Google Shape;461;p61"/>
          <p:cNvSpPr/>
          <p:nvPr/>
        </p:nvSpPr>
        <p:spPr>
          <a:xfrm rot="-11180">
            <a:off x="4303223" y="1257955"/>
            <a:ext cx="738004" cy="328502"/>
          </a:xfrm>
          <a:prstGeom prst="rect">
            <a:avLst/>
          </a:prstGeom>
          <a:noFill/>
          <a:ln cap="flat" cmpd="sng" w="38100">
            <a:solidFill>
              <a:srgbClr val="FF0000"/>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GB" sz="1200" u="none" cap="none" strike="noStrike">
                <a:solidFill>
                  <a:schemeClr val="dk1"/>
                </a:solidFill>
                <a:latin typeface="Arial"/>
                <a:ea typeface="Arial"/>
                <a:cs typeface="Arial"/>
                <a:sym typeface="Arial"/>
              </a:rPr>
              <a:t>Max/2</a:t>
            </a:r>
            <a:endParaRPr b="0" i="0" sz="1200" u="none" cap="none" strike="noStrike">
              <a:solidFill>
                <a:srgbClr val="000000"/>
              </a:solidFill>
              <a:latin typeface="Arial"/>
              <a:ea typeface="Arial"/>
              <a:cs typeface="Arial"/>
              <a:sym typeface="Arial"/>
            </a:endParaRPr>
          </a:p>
        </p:txBody>
      </p:sp>
      <p:sp>
        <p:nvSpPr>
          <p:cNvPr id="462" name="Google Shape;462;p61"/>
          <p:cNvSpPr/>
          <p:nvPr/>
        </p:nvSpPr>
        <p:spPr>
          <a:xfrm rot="-10845">
            <a:off x="5075323" y="1255474"/>
            <a:ext cx="760804" cy="340502"/>
          </a:xfrm>
          <a:prstGeom prst="rect">
            <a:avLst/>
          </a:prstGeom>
          <a:noFill/>
          <a:ln cap="flat" cmpd="sng" w="38100">
            <a:solidFill>
              <a:srgbClr val="FFC000"/>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GB" sz="1200" u="none" cap="none" strike="noStrike">
                <a:solidFill>
                  <a:schemeClr val="dk1"/>
                </a:solidFill>
                <a:latin typeface="Arial"/>
                <a:ea typeface="Arial"/>
                <a:cs typeface="Arial"/>
                <a:sym typeface="Arial"/>
              </a:rPr>
              <a:t>Ross/2</a:t>
            </a:r>
            <a:endParaRPr b="1" i="0" sz="1200" u="none" cap="none" strike="noStrike">
              <a:solidFill>
                <a:schemeClr val="dk1"/>
              </a:solidFill>
              <a:latin typeface="Arial"/>
              <a:ea typeface="Arial"/>
              <a:cs typeface="Arial"/>
              <a:sym typeface="Arial"/>
            </a:endParaRPr>
          </a:p>
        </p:txBody>
      </p:sp>
      <p:sp>
        <p:nvSpPr>
          <p:cNvPr id="463" name="Google Shape;463;p61"/>
          <p:cNvSpPr/>
          <p:nvPr/>
        </p:nvSpPr>
        <p:spPr>
          <a:xfrm rot="-12219">
            <a:off x="5079495" y="1598762"/>
            <a:ext cx="759605" cy="572104"/>
          </a:xfrm>
          <a:prstGeom prst="rect">
            <a:avLst/>
          </a:prstGeom>
          <a:solidFill>
            <a:schemeClr val="lt1"/>
          </a:solidFill>
          <a:ln cap="flat" cmpd="sng" w="38100">
            <a:solidFill>
              <a:srgbClr val="FFC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GB" sz="1200" u="none" cap="none" strike="noStrike">
                <a:solidFill>
                  <a:schemeClr val="dk1"/>
                </a:solidFill>
                <a:latin typeface="Arial"/>
                <a:ea typeface="Arial"/>
                <a:cs typeface="Arial"/>
                <a:sym typeface="Arial"/>
              </a:rPr>
              <a:t>Ian</a:t>
            </a:r>
            <a:endParaRPr b="0" i="0" sz="1200" u="none" cap="none" strike="noStrike">
              <a:solidFill>
                <a:srgbClr val="000000"/>
              </a:solidFill>
              <a:latin typeface="Arial"/>
              <a:ea typeface="Arial"/>
              <a:cs typeface="Arial"/>
              <a:sym typeface="Arial"/>
            </a:endParaRPr>
          </a:p>
        </p:txBody>
      </p:sp>
      <p:sp>
        <p:nvSpPr>
          <p:cNvPr id="464" name="Google Shape;464;p61"/>
          <p:cNvSpPr/>
          <p:nvPr/>
        </p:nvSpPr>
        <p:spPr>
          <a:xfrm rot="-11850">
            <a:off x="6744523" y="2186324"/>
            <a:ext cx="783305" cy="267903"/>
          </a:xfrm>
          <a:prstGeom prst="rect">
            <a:avLst/>
          </a:prstGeom>
          <a:noFill/>
          <a:ln cap="flat" cmpd="sng" w="38100">
            <a:solidFill>
              <a:srgbClr val="0070C0"/>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GB" sz="1200" u="none" cap="none" strike="noStrike">
                <a:solidFill>
                  <a:schemeClr val="dk1"/>
                </a:solidFill>
                <a:latin typeface="Arial"/>
                <a:ea typeface="Arial"/>
                <a:cs typeface="Arial"/>
                <a:sym typeface="Arial"/>
              </a:rPr>
              <a:t>Ian /2</a:t>
            </a:r>
            <a:endParaRPr b="0" i="0" sz="12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61"/>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460"/>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462"/>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454"/>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464"/>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9" name="Shape 469"/>
        <p:cNvGrpSpPr/>
        <p:nvPr/>
      </p:nvGrpSpPr>
      <p:grpSpPr>
        <a:xfrm>
          <a:off x="0" y="0"/>
          <a:ext cx="0" cy="0"/>
          <a:chOff x="0" y="0"/>
          <a:chExt cx="0" cy="0"/>
        </a:xfrm>
      </p:grpSpPr>
      <p:grpSp>
        <p:nvGrpSpPr>
          <p:cNvPr id="470" name="Google Shape;470;p62"/>
          <p:cNvGrpSpPr/>
          <p:nvPr/>
        </p:nvGrpSpPr>
        <p:grpSpPr>
          <a:xfrm>
            <a:off x="1772830" y="1005571"/>
            <a:ext cx="5114932" cy="3977064"/>
            <a:chOff x="1988702" y="847438"/>
            <a:chExt cx="4858870" cy="5516039"/>
          </a:xfrm>
        </p:grpSpPr>
        <p:sp>
          <p:nvSpPr>
            <p:cNvPr id="471" name="Google Shape;471;p62"/>
            <p:cNvSpPr/>
            <p:nvPr/>
          </p:nvSpPr>
          <p:spPr>
            <a:xfrm>
              <a:off x="1988702" y="847438"/>
              <a:ext cx="4858870" cy="5516039"/>
            </a:xfrm>
            <a:prstGeom prst="rect">
              <a:avLst/>
            </a:prstGeom>
            <a:noFill/>
            <a:ln cap="flat" cmpd="sng" w="25400">
              <a:solidFill>
                <a:schemeClr val="dk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t/>
              </a:r>
              <a:endParaRPr b="1" i="0" sz="1400" u="none" cap="none" strike="noStrike">
                <a:solidFill>
                  <a:schemeClr val="lt1"/>
                </a:solidFill>
                <a:latin typeface="Calibri"/>
                <a:ea typeface="Calibri"/>
                <a:cs typeface="Calibri"/>
                <a:sym typeface="Calibri"/>
              </a:endParaRPr>
            </a:p>
          </p:txBody>
        </p:sp>
        <p:sp>
          <p:nvSpPr>
            <p:cNvPr id="472" name="Google Shape;472;p62"/>
            <p:cNvSpPr txBox="1"/>
            <p:nvPr/>
          </p:nvSpPr>
          <p:spPr>
            <a:xfrm>
              <a:off x="2534820" y="4691416"/>
              <a:ext cx="1575000" cy="576300"/>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rPr b="1" i="1" lang="en-GB" sz="1400" u="none" cap="none" strike="noStrike">
                  <a:solidFill>
                    <a:schemeClr val="dk1"/>
                  </a:solidFill>
                  <a:latin typeface="Arial"/>
                  <a:ea typeface="Arial"/>
                  <a:cs typeface="Arial"/>
                  <a:sym typeface="Arial"/>
                </a:rPr>
                <a:t>Strengths</a:t>
              </a:r>
              <a:endParaRPr b="1" i="0" sz="1400" u="none" cap="none" strike="noStrike">
                <a:solidFill>
                  <a:srgbClr val="000000"/>
                </a:solidFill>
                <a:latin typeface="Arial"/>
                <a:ea typeface="Arial"/>
                <a:cs typeface="Arial"/>
                <a:sym typeface="Arial"/>
              </a:endParaRPr>
            </a:p>
          </p:txBody>
        </p:sp>
        <p:sp>
          <p:nvSpPr>
            <p:cNvPr id="473" name="Google Shape;473;p62"/>
            <p:cNvSpPr txBox="1"/>
            <p:nvPr/>
          </p:nvSpPr>
          <p:spPr>
            <a:xfrm>
              <a:off x="4806630" y="4691406"/>
              <a:ext cx="1343700" cy="576300"/>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rPr b="1" i="1" lang="en-GB" sz="1400" u="none" cap="none" strike="noStrike">
                  <a:solidFill>
                    <a:schemeClr val="dk1"/>
                  </a:solidFill>
                  <a:latin typeface="Arial"/>
                  <a:ea typeface="Arial"/>
                  <a:cs typeface="Arial"/>
                  <a:sym typeface="Arial"/>
                </a:rPr>
                <a:t>Risks</a:t>
              </a:r>
              <a:endParaRPr b="1" i="0" sz="1400" u="none" cap="none" strike="noStrike">
                <a:solidFill>
                  <a:srgbClr val="000000"/>
                </a:solidFill>
                <a:latin typeface="Arial"/>
                <a:ea typeface="Arial"/>
                <a:cs typeface="Arial"/>
                <a:sym typeface="Arial"/>
              </a:endParaRPr>
            </a:p>
          </p:txBody>
        </p:sp>
      </p:grpSp>
      <p:grpSp>
        <p:nvGrpSpPr>
          <p:cNvPr id="474" name="Google Shape;474;p62"/>
          <p:cNvGrpSpPr/>
          <p:nvPr/>
        </p:nvGrpSpPr>
        <p:grpSpPr>
          <a:xfrm>
            <a:off x="2214194" y="1508652"/>
            <a:ext cx="4073085" cy="2046492"/>
            <a:chOff x="4800125" y="2103055"/>
            <a:chExt cx="3633439" cy="2097676"/>
          </a:xfrm>
        </p:grpSpPr>
        <p:sp>
          <p:nvSpPr>
            <p:cNvPr id="475" name="Google Shape;475;p62"/>
            <p:cNvSpPr/>
            <p:nvPr/>
          </p:nvSpPr>
          <p:spPr>
            <a:xfrm rot="-11871">
              <a:off x="4801350" y="3104451"/>
              <a:ext cx="868805" cy="711004"/>
            </a:xfrm>
            <a:prstGeom prst="rect">
              <a:avLst/>
            </a:prstGeom>
            <a:noFill/>
            <a:ln cap="flat" cmpd="sng" w="38100">
              <a:solidFill>
                <a:srgbClr val="FF0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rPr b="1" i="0" lang="en-GB" sz="1400" u="none" cap="none" strike="noStrike">
                  <a:solidFill>
                    <a:schemeClr val="dk1"/>
                  </a:solidFill>
                  <a:latin typeface="Arial"/>
                  <a:ea typeface="Arial"/>
                  <a:cs typeface="Arial"/>
                  <a:sym typeface="Arial"/>
                </a:rPr>
                <a:t>Jacqui</a:t>
              </a:r>
              <a:endParaRPr b="1" i="0" sz="1400" u="none" cap="none" strike="noStrike">
                <a:solidFill>
                  <a:schemeClr val="dk1"/>
                </a:solidFill>
                <a:latin typeface="Arial"/>
                <a:ea typeface="Arial"/>
                <a:cs typeface="Arial"/>
                <a:sym typeface="Arial"/>
              </a:endParaRPr>
            </a:p>
          </p:txBody>
        </p:sp>
        <p:sp>
          <p:nvSpPr>
            <p:cNvPr id="476" name="Google Shape;476;p62"/>
            <p:cNvSpPr/>
            <p:nvPr/>
          </p:nvSpPr>
          <p:spPr>
            <a:xfrm rot="-11781">
              <a:off x="5694124" y="3119849"/>
              <a:ext cx="875405" cy="707104"/>
            </a:xfrm>
            <a:prstGeom prst="rect">
              <a:avLst/>
            </a:prstGeom>
            <a:noFill/>
            <a:ln cap="flat" cmpd="sng" w="38100">
              <a:solidFill>
                <a:srgbClr val="FFC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rPr b="1" i="0" lang="en-GB" sz="1400" u="none" cap="none" strike="noStrike">
                  <a:solidFill>
                    <a:schemeClr val="dk1"/>
                  </a:solidFill>
                  <a:latin typeface="Arial"/>
                  <a:ea typeface="Arial"/>
                  <a:cs typeface="Arial"/>
                  <a:sym typeface="Arial"/>
                </a:rPr>
                <a:t>Max</a:t>
              </a:r>
              <a:endParaRPr b="1" i="0" sz="1400" u="none" cap="none" strike="noStrike">
                <a:solidFill>
                  <a:srgbClr val="000000"/>
                </a:solidFill>
                <a:latin typeface="Arial"/>
                <a:ea typeface="Arial"/>
                <a:cs typeface="Arial"/>
                <a:sym typeface="Arial"/>
              </a:endParaRPr>
            </a:p>
          </p:txBody>
        </p:sp>
        <p:sp>
          <p:nvSpPr>
            <p:cNvPr id="477" name="Google Shape;477;p62"/>
            <p:cNvSpPr/>
            <p:nvPr/>
          </p:nvSpPr>
          <p:spPr>
            <a:xfrm rot="-12043">
              <a:off x="6613036" y="3125482"/>
              <a:ext cx="942006" cy="687604"/>
            </a:xfrm>
            <a:prstGeom prst="rect">
              <a:avLst/>
            </a:prstGeom>
            <a:noFill/>
            <a:ln cap="flat" cmpd="sng" w="38100">
              <a:solidFill>
                <a:srgbClr val="00B05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rPr b="1" i="0" lang="en-GB" sz="1400" u="none" cap="none" strike="noStrike">
                  <a:solidFill>
                    <a:schemeClr val="dk1"/>
                  </a:solidFill>
                  <a:latin typeface="Arial"/>
                  <a:ea typeface="Arial"/>
                  <a:cs typeface="Arial"/>
                  <a:sym typeface="Arial"/>
                </a:rPr>
                <a:t>James</a:t>
              </a:r>
              <a:endParaRPr b="1" i="0" sz="1400" u="none" cap="none" strike="noStrike">
                <a:solidFill>
                  <a:srgbClr val="000000"/>
                </a:solidFill>
                <a:latin typeface="Arial"/>
                <a:ea typeface="Arial"/>
                <a:cs typeface="Arial"/>
                <a:sym typeface="Arial"/>
              </a:endParaRPr>
            </a:p>
          </p:txBody>
        </p:sp>
        <p:sp>
          <p:nvSpPr>
            <p:cNvPr id="478" name="Google Shape;478;p62"/>
            <p:cNvSpPr/>
            <p:nvPr/>
          </p:nvSpPr>
          <p:spPr>
            <a:xfrm rot="-11949">
              <a:off x="4802493" y="2453780"/>
              <a:ext cx="863105" cy="628504"/>
            </a:xfrm>
            <a:prstGeom prst="rect">
              <a:avLst/>
            </a:prstGeom>
            <a:noFill/>
            <a:ln cap="flat" cmpd="sng" w="38100">
              <a:solidFill>
                <a:srgbClr val="FF0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rPr b="1" i="0" lang="en-GB" sz="1400" u="none" cap="none" strike="noStrike">
                  <a:solidFill>
                    <a:schemeClr val="dk1"/>
                  </a:solidFill>
                  <a:latin typeface="Arial"/>
                  <a:ea typeface="Arial"/>
                  <a:cs typeface="Arial"/>
                  <a:sym typeface="Arial"/>
                </a:rPr>
                <a:t>Sam</a:t>
              </a:r>
              <a:endParaRPr b="1" i="0" sz="1400" u="none" cap="none" strike="noStrike">
                <a:solidFill>
                  <a:schemeClr val="dk1"/>
                </a:solidFill>
                <a:latin typeface="Arial"/>
                <a:ea typeface="Arial"/>
                <a:cs typeface="Arial"/>
                <a:sym typeface="Arial"/>
              </a:endParaRPr>
            </a:p>
          </p:txBody>
        </p:sp>
        <p:sp>
          <p:nvSpPr>
            <p:cNvPr id="479" name="Google Shape;479;p62"/>
            <p:cNvSpPr txBox="1"/>
            <p:nvPr/>
          </p:nvSpPr>
          <p:spPr>
            <a:xfrm rot="-12084">
              <a:off x="4888170" y="3876864"/>
              <a:ext cx="763584" cy="283917"/>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rPr b="1" i="0" lang="en-GB" sz="1400" u="none" cap="none" strike="noStrike">
                  <a:solidFill>
                    <a:srgbClr val="FF0000"/>
                  </a:solidFill>
                  <a:latin typeface="Arial"/>
                  <a:ea typeface="Arial"/>
                  <a:cs typeface="Arial"/>
                  <a:sym typeface="Arial"/>
                </a:rPr>
                <a:t>Red</a:t>
              </a:r>
              <a:endParaRPr b="1" i="0" sz="1400" u="none" cap="none" strike="noStrike">
                <a:solidFill>
                  <a:srgbClr val="000000"/>
                </a:solidFill>
                <a:latin typeface="Arial"/>
                <a:ea typeface="Arial"/>
                <a:cs typeface="Arial"/>
                <a:sym typeface="Arial"/>
              </a:endParaRPr>
            </a:p>
          </p:txBody>
        </p:sp>
        <p:sp>
          <p:nvSpPr>
            <p:cNvPr id="480" name="Google Shape;480;p62"/>
            <p:cNvSpPr txBox="1"/>
            <p:nvPr/>
          </p:nvSpPr>
          <p:spPr>
            <a:xfrm rot="-12084">
              <a:off x="5719179" y="3903592"/>
              <a:ext cx="854082" cy="283917"/>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rPr b="1" i="0" lang="en-GB" sz="1400" u="none" cap="none" strike="noStrike">
                  <a:solidFill>
                    <a:srgbClr val="FFC000"/>
                  </a:solidFill>
                  <a:latin typeface="Arial"/>
                  <a:ea typeface="Arial"/>
                  <a:cs typeface="Arial"/>
                  <a:sym typeface="Arial"/>
                </a:rPr>
                <a:t>Yellow</a:t>
              </a:r>
              <a:endParaRPr b="1" i="0" sz="1400" u="none" cap="none" strike="noStrike">
                <a:solidFill>
                  <a:srgbClr val="000000"/>
                </a:solidFill>
                <a:latin typeface="Arial"/>
                <a:ea typeface="Arial"/>
                <a:cs typeface="Arial"/>
                <a:sym typeface="Arial"/>
              </a:endParaRPr>
            </a:p>
          </p:txBody>
        </p:sp>
        <p:sp>
          <p:nvSpPr>
            <p:cNvPr id="481" name="Google Shape;481;p62"/>
            <p:cNvSpPr txBox="1"/>
            <p:nvPr/>
          </p:nvSpPr>
          <p:spPr>
            <a:xfrm rot="-12084">
              <a:off x="6583566" y="3902276"/>
              <a:ext cx="961550" cy="283917"/>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rPr b="1" i="0" lang="en-GB" sz="1400" u="none" cap="none" strike="noStrike">
                  <a:solidFill>
                    <a:srgbClr val="00B050"/>
                  </a:solidFill>
                  <a:latin typeface="Arial"/>
                  <a:ea typeface="Arial"/>
                  <a:cs typeface="Arial"/>
                  <a:sym typeface="Arial"/>
                </a:rPr>
                <a:t>Green</a:t>
              </a:r>
              <a:endParaRPr b="1" i="0" sz="1400" u="none" cap="none" strike="noStrike">
                <a:solidFill>
                  <a:srgbClr val="000000"/>
                </a:solidFill>
                <a:latin typeface="Arial"/>
                <a:ea typeface="Arial"/>
                <a:cs typeface="Arial"/>
                <a:sym typeface="Arial"/>
              </a:endParaRPr>
            </a:p>
          </p:txBody>
        </p:sp>
        <p:sp>
          <p:nvSpPr>
            <p:cNvPr id="482" name="Google Shape;482;p62"/>
            <p:cNvSpPr txBox="1"/>
            <p:nvPr/>
          </p:nvSpPr>
          <p:spPr>
            <a:xfrm rot="-12084">
              <a:off x="7634838" y="3915473"/>
              <a:ext cx="763584" cy="283917"/>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rPr b="1" i="0" lang="en-GB" sz="1400" u="none" cap="none" strike="noStrike">
                  <a:solidFill>
                    <a:srgbClr val="0070C0"/>
                  </a:solidFill>
                  <a:latin typeface="Arial"/>
                  <a:ea typeface="Arial"/>
                  <a:cs typeface="Arial"/>
                  <a:sym typeface="Arial"/>
                </a:rPr>
                <a:t>Blue</a:t>
              </a:r>
              <a:endParaRPr b="1" i="0" sz="1400" u="none" cap="none" strike="noStrike">
                <a:solidFill>
                  <a:srgbClr val="000000"/>
                </a:solidFill>
                <a:latin typeface="Arial"/>
                <a:ea typeface="Arial"/>
                <a:cs typeface="Arial"/>
                <a:sym typeface="Arial"/>
              </a:endParaRPr>
            </a:p>
          </p:txBody>
        </p:sp>
        <p:sp>
          <p:nvSpPr>
            <p:cNvPr id="483" name="Google Shape;483;p62"/>
            <p:cNvSpPr/>
            <p:nvPr/>
          </p:nvSpPr>
          <p:spPr>
            <a:xfrm rot="-12043">
              <a:off x="6613171" y="2768009"/>
              <a:ext cx="942006" cy="335102"/>
            </a:xfrm>
            <a:prstGeom prst="rect">
              <a:avLst/>
            </a:prstGeom>
            <a:noFill/>
            <a:ln cap="flat" cmpd="sng" w="38100">
              <a:solidFill>
                <a:srgbClr val="00B050"/>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rPr b="1" i="0" lang="en-GB" sz="1400" u="none" cap="none" strike="noStrike">
                  <a:solidFill>
                    <a:schemeClr val="dk1"/>
                  </a:solidFill>
                  <a:latin typeface="Arial"/>
                  <a:ea typeface="Arial"/>
                  <a:cs typeface="Arial"/>
                  <a:sym typeface="Arial"/>
                </a:rPr>
                <a:t>Sam/2</a:t>
              </a:r>
              <a:endParaRPr b="1" i="0" sz="1400" u="none" cap="none" strike="noStrike">
                <a:solidFill>
                  <a:schemeClr val="dk1"/>
                </a:solidFill>
                <a:latin typeface="Arial"/>
                <a:ea typeface="Arial"/>
                <a:cs typeface="Arial"/>
                <a:sym typeface="Arial"/>
              </a:endParaRPr>
            </a:p>
          </p:txBody>
        </p:sp>
        <p:sp>
          <p:nvSpPr>
            <p:cNvPr id="484" name="Google Shape;484;p62"/>
            <p:cNvSpPr/>
            <p:nvPr/>
          </p:nvSpPr>
          <p:spPr>
            <a:xfrm rot="-11949">
              <a:off x="4801916" y="2127793"/>
              <a:ext cx="863105" cy="326101"/>
            </a:xfrm>
            <a:prstGeom prst="rect">
              <a:avLst/>
            </a:prstGeom>
            <a:noFill/>
            <a:ln cap="flat" cmpd="sng" w="38100">
              <a:solidFill>
                <a:srgbClr val="FF0000"/>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rPr b="1" i="0" lang="en-GB" sz="1400" u="none" cap="none" strike="noStrike">
                  <a:solidFill>
                    <a:schemeClr val="dk1"/>
                  </a:solidFill>
                  <a:latin typeface="Arial"/>
                  <a:ea typeface="Arial"/>
                  <a:cs typeface="Arial"/>
                  <a:sym typeface="Arial"/>
                </a:rPr>
                <a:t>Max/2</a:t>
              </a:r>
              <a:endParaRPr b="1" i="0" sz="1400" u="none" cap="none" strike="noStrike">
                <a:solidFill>
                  <a:srgbClr val="000000"/>
                </a:solidFill>
                <a:latin typeface="Arial"/>
                <a:ea typeface="Arial"/>
                <a:cs typeface="Arial"/>
                <a:sym typeface="Arial"/>
              </a:endParaRPr>
            </a:p>
          </p:txBody>
        </p:sp>
        <p:sp>
          <p:nvSpPr>
            <p:cNvPr id="485" name="Google Shape;485;p62"/>
            <p:cNvSpPr/>
            <p:nvPr/>
          </p:nvSpPr>
          <p:spPr>
            <a:xfrm rot="-11924">
              <a:off x="7568056" y="3466252"/>
              <a:ext cx="864905" cy="349202"/>
            </a:xfrm>
            <a:prstGeom prst="rect">
              <a:avLst/>
            </a:prstGeom>
            <a:noFill/>
            <a:ln cap="flat" cmpd="sng" w="38100">
              <a:solidFill>
                <a:srgbClr val="0070C0"/>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rPr b="1" i="0" lang="en-GB" sz="1400" u="none" cap="none" strike="noStrike">
                  <a:solidFill>
                    <a:schemeClr val="dk1"/>
                  </a:solidFill>
                  <a:latin typeface="Arial"/>
                  <a:ea typeface="Arial"/>
                  <a:cs typeface="Arial"/>
                  <a:sym typeface="Arial"/>
                </a:rPr>
                <a:t>James/2</a:t>
              </a:r>
              <a:endParaRPr b="1" i="0" sz="1400" u="none" cap="none" strike="noStrike">
                <a:solidFill>
                  <a:srgbClr val="000000"/>
                </a:solidFill>
                <a:latin typeface="Arial"/>
                <a:ea typeface="Arial"/>
                <a:cs typeface="Arial"/>
                <a:sym typeface="Arial"/>
              </a:endParaRPr>
            </a:p>
          </p:txBody>
        </p:sp>
        <p:sp>
          <p:nvSpPr>
            <p:cNvPr id="486" name="Google Shape;486;p62"/>
            <p:cNvSpPr/>
            <p:nvPr/>
          </p:nvSpPr>
          <p:spPr>
            <a:xfrm rot="-11747">
              <a:off x="6599545" y="2453715"/>
              <a:ext cx="965706" cy="326402"/>
            </a:xfrm>
            <a:prstGeom prst="rect">
              <a:avLst/>
            </a:prstGeom>
            <a:noFill/>
            <a:ln cap="flat" cmpd="sng" w="38100">
              <a:solidFill>
                <a:srgbClr val="009900"/>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rPr b="1" i="0" lang="en-GB" sz="1400" u="none" cap="none" strike="noStrike">
                  <a:solidFill>
                    <a:schemeClr val="dk1"/>
                  </a:solidFill>
                  <a:latin typeface="Arial"/>
                  <a:ea typeface="Arial"/>
                  <a:cs typeface="Arial"/>
                  <a:sym typeface="Arial"/>
                </a:rPr>
                <a:t>Ian/2</a:t>
              </a:r>
              <a:endParaRPr b="1" i="0" sz="1400" u="none" cap="none" strike="noStrike">
                <a:solidFill>
                  <a:srgbClr val="000000"/>
                </a:solidFill>
                <a:latin typeface="Arial"/>
                <a:ea typeface="Arial"/>
                <a:cs typeface="Arial"/>
                <a:sym typeface="Arial"/>
              </a:endParaRPr>
            </a:p>
          </p:txBody>
        </p:sp>
        <p:sp>
          <p:nvSpPr>
            <p:cNvPr id="487" name="Google Shape;487;p62"/>
            <p:cNvSpPr/>
            <p:nvPr/>
          </p:nvSpPr>
          <p:spPr>
            <a:xfrm rot="-11661">
              <a:off x="5689778" y="2104554"/>
              <a:ext cx="884405" cy="345302"/>
            </a:xfrm>
            <a:prstGeom prst="rect">
              <a:avLst/>
            </a:prstGeom>
            <a:noFill/>
            <a:ln cap="flat" cmpd="sng" w="38100">
              <a:solidFill>
                <a:srgbClr val="FFC000"/>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rPr b="1" i="0" lang="en-GB" sz="1400" u="none" cap="none" strike="noStrike">
                  <a:solidFill>
                    <a:schemeClr val="dk1"/>
                  </a:solidFill>
                  <a:latin typeface="Arial"/>
                  <a:ea typeface="Arial"/>
                  <a:cs typeface="Arial"/>
                  <a:sym typeface="Arial"/>
                </a:rPr>
                <a:t>Jaqui/2</a:t>
              </a:r>
              <a:endParaRPr b="1" i="0" sz="1400" u="none" cap="none" strike="noStrike">
                <a:solidFill>
                  <a:srgbClr val="000000"/>
                </a:solidFill>
                <a:latin typeface="Arial"/>
                <a:ea typeface="Arial"/>
                <a:cs typeface="Arial"/>
                <a:sym typeface="Arial"/>
              </a:endParaRPr>
            </a:p>
          </p:txBody>
        </p:sp>
        <p:sp>
          <p:nvSpPr>
            <p:cNvPr id="488" name="Google Shape;488;p62"/>
            <p:cNvSpPr/>
            <p:nvPr/>
          </p:nvSpPr>
          <p:spPr>
            <a:xfrm rot="-12084">
              <a:off x="5690582" y="2452847"/>
              <a:ext cx="884342" cy="637692"/>
            </a:xfrm>
            <a:prstGeom prst="rect">
              <a:avLst/>
            </a:prstGeom>
            <a:noFill/>
            <a:ln cap="flat" cmpd="sng" w="38100">
              <a:solidFill>
                <a:srgbClr val="FFC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rPr b="1" i="0" lang="en-GB" sz="1400" u="none" cap="none" strike="noStrike">
                  <a:solidFill>
                    <a:schemeClr val="dk1"/>
                  </a:solidFill>
                  <a:latin typeface="Arial"/>
                  <a:ea typeface="Arial"/>
                  <a:cs typeface="Arial"/>
                  <a:sym typeface="Arial"/>
                </a:rPr>
                <a:t>Ian</a:t>
              </a:r>
              <a:endParaRPr b="1" i="0" sz="1400" u="none" cap="none" strike="noStrike">
                <a:solidFill>
                  <a:srgbClr val="000000"/>
                </a:solidFill>
                <a:latin typeface="Arial"/>
                <a:ea typeface="Arial"/>
                <a:cs typeface="Arial"/>
                <a:sym typeface="Arial"/>
              </a:endParaRPr>
            </a:p>
          </p:txBody>
        </p:sp>
      </p:grpSp>
      <p:sp>
        <p:nvSpPr>
          <p:cNvPr id="489" name="Google Shape;489;p62"/>
          <p:cNvSpPr txBox="1"/>
          <p:nvPr/>
        </p:nvSpPr>
        <p:spPr>
          <a:xfrm>
            <a:off x="680242" y="359244"/>
            <a:ext cx="5459700" cy="6462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3600"/>
              <a:buFont typeface="Arial"/>
              <a:buNone/>
            </a:pPr>
            <a:r>
              <a:rPr b="1" i="0" lang="en-GB" sz="3600" u="none" cap="none" strike="noStrike">
                <a:solidFill>
                  <a:srgbClr val="13B6ED"/>
                </a:solidFill>
                <a:latin typeface="Arial"/>
                <a:ea typeface="Arial"/>
                <a:cs typeface="Arial"/>
                <a:sym typeface="Arial"/>
              </a:rPr>
              <a:t>Team Strengths &amp; Risks</a:t>
            </a:r>
            <a:endParaRPr b="0" i="0" sz="1400" u="none" cap="none" strike="noStrike">
              <a:solidFill>
                <a:srgbClr val="13B6ED"/>
              </a:solidFill>
              <a:latin typeface="Arial"/>
              <a:ea typeface="Arial"/>
              <a:cs typeface="Arial"/>
              <a:sym typeface="Arial"/>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4" name="Shape 494"/>
        <p:cNvGrpSpPr/>
        <p:nvPr/>
      </p:nvGrpSpPr>
      <p:grpSpPr>
        <a:xfrm>
          <a:off x="0" y="0"/>
          <a:ext cx="0" cy="0"/>
          <a:chOff x="0" y="0"/>
          <a:chExt cx="0" cy="0"/>
        </a:xfrm>
      </p:grpSpPr>
      <p:sp>
        <p:nvSpPr>
          <p:cNvPr id="495" name="Google Shape;495;p63"/>
          <p:cNvSpPr/>
          <p:nvPr/>
        </p:nvSpPr>
        <p:spPr>
          <a:xfrm>
            <a:off x="703975" y="2642225"/>
            <a:ext cx="4167000" cy="26547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600"/>
              <a:buFont typeface="Arial"/>
              <a:buNone/>
            </a:pPr>
            <a:r>
              <a:rPr b="1" i="0" lang="en-GB" sz="1600" u="none" cap="none" strike="noStrike">
                <a:solidFill>
                  <a:schemeClr val="dk1"/>
                </a:solidFill>
                <a:latin typeface="Arial"/>
                <a:ea typeface="Arial"/>
                <a:cs typeface="Arial"/>
                <a:sym typeface="Arial"/>
              </a:rPr>
              <a:t>Possible strengths:</a:t>
            </a:r>
            <a:endParaRPr b="0" i="0" sz="1600" u="none" cap="none" strike="noStrike">
              <a:solidFill>
                <a:srgbClr val="000000"/>
              </a:solidFill>
              <a:latin typeface="Arial"/>
              <a:ea typeface="Arial"/>
              <a:cs typeface="Arial"/>
              <a:sym typeface="Arial"/>
            </a:endParaRPr>
          </a:p>
          <a:p>
            <a:pPr indent="-125413" lvl="0" marL="128588" marR="0" rtl="0" algn="l">
              <a:lnSpc>
                <a:spcPct val="100000"/>
              </a:lnSpc>
              <a:spcBef>
                <a:spcPts val="0"/>
              </a:spcBef>
              <a:spcAft>
                <a:spcPts val="0"/>
              </a:spcAft>
              <a:buClr>
                <a:schemeClr val="dk1"/>
              </a:buClr>
              <a:buSzPts val="1600"/>
              <a:buFont typeface="Arial"/>
              <a:buChar char="•"/>
            </a:pPr>
            <a:r>
              <a:rPr b="0" i="0" lang="en-GB" sz="1600" u="none" cap="none" strike="noStrike">
                <a:solidFill>
                  <a:schemeClr val="dk1"/>
                </a:solidFill>
                <a:latin typeface="Arial"/>
                <a:ea typeface="Arial"/>
                <a:cs typeface="Arial"/>
                <a:sym typeface="Arial"/>
              </a:rPr>
              <a:t>Lots of extrovert behaviour</a:t>
            </a:r>
            <a:endParaRPr b="0" i="0" sz="1600" u="none" cap="none" strike="noStrike">
              <a:solidFill>
                <a:srgbClr val="000000"/>
              </a:solidFill>
              <a:latin typeface="Arial"/>
              <a:ea typeface="Arial"/>
              <a:cs typeface="Arial"/>
              <a:sym typeface="Arial"/>
            </a:endParaRPr>
          </a:p>
          <a:p>
            <a:pPr indent="-125413" lvl="0" marL="128588" marR="0" rtl="0" algn="l">
              <a:lnSpc>
                <a:spcPct val="100000"/>
              </a:lnSpc>
              <a:spcBef>
                <a:spcPts val="0"/>
              </a:spcBef>
              <a:spcAft>
                <a:spcPts val="0"/>
              </a:spcAft>
              <a:buClr>
                <a:schemeClr val="dk1"/>
              </a:buClr>
              <a:buSzPts val="1600"/>
              <a:buFont typeface="Arial"/>
              <a:buChar char="•"/>
            </a:pPr>
            <a:r>
              <a:rPr b="0" i="0" lang="en-GB" sz="1600" u="none" cap="none" strike="noStrike">
                <a:solidFill>
                  <a:schemeClr val="dk1"/>
                </a:solidFill>
                <a:latin typeface="Arial"/>
                <a:ea typeface="Arial"/>
                <a:cs typeface="Arial"/>
                <a:sym typeface="Arial"/>
              </a:rPr>
              <a:t>Good communication</a:t>
            </a:r>
            <a:endParaRPr b="0" i="0" sz="1600" u="none" cap="none" strike="noStrike">
              <a:solidFill>
                <a:srgbClr val="000000"/>
              </a:solidFill>
              <a:latin typeface="Arial"/>
              <a:ea typeface="Arial"/>
              <a:cs typeface="Arial"/>
              <a:sym typeface="Arial"/>
            </a:endParaRPr>
          </a:p>
          <a:p>
            <a:pPr indent="-125413" lvl="0" marL="128588" marR="0" rtl="0" algn="l">
              <a:lnSpc>
                <a:spcPct val="100000"/>
              </a:lnSpc>
              <a:spcBef>
                <a:spcPts val="0"/>
              </a:spcBef>
              <a:spcAft>
                <a:spcPts val="0"/>
              </a:spcAft>
              <a:buClr>
                <a:schemeClr val="dk1"/>
              </a:buClr>
              <a:buSzPts val="1600"/>
              <a:buFont typeface="Arial"/>
              <a:buChar char="•"/>
            </a:pPr>
            <a:r>
              <a:rPr b="0" i="0" lang="en-GB" sz="1600" u="none" cap="none" strike="noStrike">
                <a:solidFill>
                  <a:schemeClr val="dk1"/>
                </a:solidFill>
                <a:latin typeface="Arial"/>
                <a:ea typeface="Arial"/>
                <a:cs typeface="Arial"/>
                <a:sym typeface="Arial"/>
              </a:rPr>
              <a:t>Task orientated / Fast paced</a:t>
            </a:r>
            <a:endParaRPr b="0" i="0" sz="1600" u="none" cap="none" strike="noStrike">
              <a:solidFill>
                <a:srgbClr val="000000"/>
              </a:solidFill>
              <a:latin typeface="Arial"/>
              <a:ea typeface="Arial"/>
              <a:cs typeface="Arial"/>
              <a:sym typeface="Arial"/>
            </a:endParaRPr>
          </a:p>
          <a:p>
            <a:pPr indent="-125413" lvl="0" marL="128588" marR="0" rtl="0" algn="l">
              <a:lnSpc>
                <a:spcPct val="100000"/>
              </a:lnSpc>
              <a:spcBef>
                <a:spcPts val="0"/>
              </a:spcBef>
              <a:spcAft>
                <a:spcPts val="0"/>
              </a:spcAft>
              <a:buClr>
                <a:schemeClr val="dk1"/>
              </a:buClr>
              <a:buSzPts val="1600"/>
              <a:buFont typeface="Arial"/>
              <a:buChar char="•"/>
            </a:pPr>
            <a:r>
              <a:rPr b="0" i="0" lang="en-GB" sz="1600" u="none" cap="none" strike="noStrike">
                <a:solidFill>
                  <a:schemeClr val="dk1"/>
                </a:solidFill>
                <a:latin typeface="Arial"/>
                <a:ea typeface="Arial"/>
                <a:cs typeface="Arial"/>
                <a:sym typeface="Arial"/>
              </a:rPr>
              <a:t>Driven – high achievers</a:t>
            </a:r>
            <a:endParaRPr b="0" i="0" sz="1600" u="none" cap="none" strike="noStrike">
              <a:solidFill>
                <a:srgbClr val="000000"/>
              </a:solidFill>
              <a:latin typeface="Arial"/>
              <a:ea typeface="Arial"/>
              <a:cs typeface="Arial"/>
              <a:sym typeface="Arial"/>
            </a:endParaRPr>
          </a:p>
          <a:p>
            <a:pPr indent="-125413" lvl="0" marL="128588" marR="0" rtl="0" algn="l">
              <a:lnSpc>
                <a:spcPct val="100000"/>
              </a:lnSpc>
              <a:spcBef>
                <a:spcPts val="0"/>
              </a:spcBef>
              <a:spcAft>
                <a:spcPts val="0"/>
              </a:spcAft>
              <a:buClr>
                <a:schemeClr val="dk1"/>
              </a:buClr>
              <a:buSzPts val="1600"/>
              <a:buFont typeface="Arial"/>
              <a:buChar char="•"/>
            </a:pPr>
            <a:r>
              <a:rPr b="0" i="0" lang="en-GB" sz="1600" u="none" cap="none" strike="noStrike">
                <a:solidFill>
                  <a:schemeClr val="dk1"/>
                </a:solidFill>
                <a:latin typeface="Arial"/>
                <a:ea typeface="Arial"/>
                <a:cs typeface="Arial"/>
                <a:sym typeface="Arial"/>
              </a:rPr>
              <a:t>Yellow members will promote fun working environment</a:t>
            </a:r>
            <a:endParaRPr b="0" i="0" sz="1600" u="none" cap="none" strike="noStrike">
              <a:solidFill>
                <a:srgbClr val="000000"/>
              </a:solidFill>
              <a:latin typeface="Arial"/>
              <a:ea typeface="Arial"/>
              <a:cs typeface="Arial"/>
              <a:sym typeface="Arial"/>
            </a:endParaRPr>
          </a:p>
          <a:p>
            <a:pPr indent="-125413" lvl="0" marL="128588" marR="0" rtl="0" algn="l">
              <a:lnSpc>
                <a:spcPct val="100000"/>
              </a:lnSpc>
              <a:spcBef>
                <a:spcPts val="0"/>
              </a:spcBef>
              <a:spcAft>
                <a:spcPts val="0"/>
              </a:spcAft>
              <a:buClr>
                <a:schemeClr val="dk1"/>
              </a:buClr>
              <a:buSzPts val="1600"/>
              <a:buFont typeface="Arial"/>
              <a:buChar char="•"/>
            </a:pPr>
            <a:r>
              <a:rPr b="0" i="0" lang="en-GB" sz="1600" u="none" cap="none" strike="noStrike">
                <a:solidFill>
                  <a:schemeClr val="dk1"/>
                </a:solidFill>
                <a:latin typeface="Arial"/>
                <a:ea typeface="Arial"/>
                <a:cs typeface="Arial"/>
                <a:sym typeface="Arial"/>
              </a:rPr>
              <a:t>Influence of Yellow/green may support good consensus and harmony in team</a:t>
            </a:r>
            <a:endParaRPr b="0" i="0" sz="1600" u="none" cap="none" strike="noStrike">
              <a:solidFill>
                <a:srgbClr val="000000"/>
              </a:solidFill>
              <a:latin typeface="Arial"/>
              <a:ea typeface="Arial"/>
              <a:cs typeface="Arial"/>
              <a:sym typeface="Arial"/>
            </a:endParaRPr>
          </a:p>
        </p:txBody>
      </p:sp>
      <p:sp>
        <p:nvSpPr>
          <p:cNvPr id="496" name="Google Shape;496;p63"/>
          <p:cNvSpPr/>
          <p:nvPr/>
        </p:nvSpPr>
        <p:spPr>
          <a:xfrm>
            <a:off x="4797625" y="468600"/>
            <a:ext cx="2874000" cy="46749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600"/>
              <a:buFont typeface="Arial"/>
              <a:buNone/>
            </a:pPr>
            <a:r>
              <a:rPr b="1" i="0" lang="en-GB" sz="1600" u="none" cap="none" strike="noStrike">
                <a:solidFill>
                  <a:schemeClr val="dk1"/>
                </a:solidFill>
                <a:latin typeface="Arial"/>
                <a:ea typeface="Arial"/>
                <a:cs typeface="Arial"/>
                <a:sym typeface="Arial"/>
              </a:rPr>
              <a:t>Possible risks:</a:t>
            </a:r>
            <a:endParaRPr b="0" i="0" sz="1600" u="none" cap="none" strike="noStrike">
              <a:solidFill>
                <a:srgbClr val="000000"/>
              </a:solidFill>
              <a:latin typeface="Arial"/>
              <a:ea typeface="Arial"/>
              <a:cs typeface="Arial"/>
              <a:sym typeface="Arial"/>
            </a:endParaRPr>
          </a:p>
          <a:p>
            <a:pPr indent="-125413" lvl="0" marL="128588" marR="0" rtl="0" algn="l">
              <a:lnSpc>
                <a:spcPct val="100000"/>
              </a:lnSpc>
              <a:spcBef>
                <a:spcPts val="0"/>
              </a:spcBef>
              <a:spcAft>
                <a:spcPts val="0"/>
              </a:spcAft>
              <a:buClr>
                <a:schemeClr val="dk1"/>
              </a:buClr>
              <a:buSzPts val="1600"/>
              <a:buFont typeface="Arial"/>
              <a:buChar char="•"/>
            </a:pPr>
            <a:r>
              <a:rPr b="0" i="0" lang="en-GB" sz="1600" u="none" cap="none" strike="noStrike">
                <a:solidFill>
                  <a:schemeClr val="dk1"/>
                </a:solidFill>
                <a:latin typeface="Arial"/>
                <a:ea typeface="Arial"/>
                <a:cs typeface="Arial"/>
                <a:sym typeface="Arial"/>
              </a:rPr>
              <a:t>Nobody listens to the other person</a:t>
            </a:r>
            <a:endParaRPr b="0" i="0" sz="1600" u="none" cap="none" strike="noStrike">
              <a:solidFill>
                <a:srgbClr val="000000"/>
              </a:solidFill>
              <a:latin typeface="Arial"/>
              <a:ea typeface="Arial"/>
              <a:cs typeface="Arial"/>
              <a:sym typeface="Arial"/>
            </a:endParaRPr>
          </a:p>
          <a:p>
            <a:pPr indent="-125413" lvl="0" marL="128588" marR="0" rtl="0" algn="l">
              <a:lnSpc>
                <a:spcPct val="100000"/>
              </a:lnSpc>
              <a:spcBef>
                <a:spcPts val="0"/>
              </a:spcBef>
              <a:spcAft>
                <a:spcPts val="0"/>
              </a:spcAft>
              <a:buClr>
                <a:schemeClr val="dk1"/>
              </a:buClr>
              <a:buSzPts val="1600"/>
              <a:buFont typeface="Arial"/>
              <a:buChar char="•"/>
            </a:pPr>
            <a:r>
              <a:rPr b="0" i="0" lang="en-GB" sz="1600" u="none" cap="none" strike="noStrike">
                <a:solidFill>
                  <a:schemeClr val="dk1"/>
                </a:solidFill>
                <a:latin typeface="Arial"/>
                <a:ea typeface="Arial"/>
                <a:cs typeface="Arial"/>
                <a:sym typeface="Arial"/>
              </a:rPr>
              <a:t>Lack of attention to detail /poor planning</a:t>
            </a:r>
            <a:endParaRPr b="0" i="0" sz="1600" u="none" cap="none" strike="noStrike">
              <a:solidFill>
                <a:srgbClr val="000000"/>
              </a:solidFill>
              <a:latin typeface="Arial"/>
              <a:ea typeface="Arial"/>
              <a:cs typeface="Arial"/>
              <a:sym typeface="Arial"/>
            </a:endParaRPr>
          </a:p>
          <a:p>
            <a:pPr indent="-125413" lvl="0" marL="128588" marR="0" rtl="0" algn="l">
              <a:lnSpc>
                <a:spcPct val="100000"/>
              </a:lnSpc>
              <a:spcBef>
                <a:spcPts val="0"/>
              </a:spcBef>
              <a:spcAft>
                <a:spcPts val="0"/>
              </a:spcAft>
              <a:buClr>
                <a:schemeClr val="dk1"/>
              </a:buClr>
              <a:buSzPts val="1600"/>
              <a:buFont typeface="Arial"/>
              <a:buChar char="•"/>
            </a:pPr>
            <a:r>
              <a:rPr b="0" i="0" lang="en-GB" sz="1600" u="none" cap="none" strike="noStrike">
                <a:solidFill>
                  <a:schemeClr val="dk1"/>
                </a:solidFill>
                <a:latin typeface="Arial"/>
                <a:ea typeface="Arial"/>
                <a:cs typeface="Arial"/>
                <a:sym typeface="Arial"/>
              </a:rPr>
              <a:t>Things may get left to last minute</a:t>
            </a:r>
            <a:endParaRPr b="0" i="0" sz="1600" u="none" cap="none" strike="noStrike">
              <a:solidFill>
                <a:srgbClr val="000000"/>
              </a:solidFill>
              <a:latin typeface="Arial"/>
              <a:ea typeface="Arial"/>
              <a:cs typeface="Arial"/>
              <a:sym typeface="Arial"/>
            </a:endParaRPr>
          </a:p>
          <a:p>
            <a:pPr indent="-125413" lvl="0" marL="128588" marR="0" rtl="0" algn="l">
              <a:lnSpc>
                <a:spcPct val="100000"/>
              </a:lnSpc>
              <a:spcBef>
                <a:spcPts val="0"/>
              </a:spcBef>
              <a:spcAft>
                <a:spcPts val="0"/>
              </a:spcAft>
              <a:buClr>
                <a:schemeClr val="dk1"/>
              </a:buClr>
              <a:buSzPts val="1600"/>
              <a:buFont typeface="Arial"/>
              <a:buChar char="•"/>
            </a:pPr>
            <a:r>
              <a:rPr b="0" i="0" lang="en-GB" sz="1600" u="none" cap="none" strike="noStrike">
                <a:solidFill>
                  <a:schemeClr val="dk1"/>
                </a:solidFill>
                <a:latin typeface="Arial"/>
                <a:ea typeface="Arial"/>
                <a:cs typeface="Arial"/>
                <a:sym typeface="Arial"/>
              </a:rPr>
              <a:t>Possibility for superficial work</a:t>
            </a:r>
            <a:endParaRPr b="0" i="0" sz="1600" u="none" cap="none" strike="noStrike">
              <a:solidFill>
                <a:srgbClr val="000000"/>
              </a:solidFill>
              <a:latin typeface="Arial"/>
              <a:ea typeface="Arial"/>
              <a:cs typeface="Arial"/>
              <a:sym typeface="Arial"/>
            </a:endParaRPr>
          </a:p>
          <a:p>
            <a:pPr indent="-125413" lvl="0" marL="128588" marR="0" rtl="0" algn="l">
              <a:lnSpc>
                <a:spcPct val="100000"/>
              </a:lnSpc>
              <a:spcBef>
                <a:spcPts val="0"/>
              </a:spcBef>
              <a:spcAft>
                <a:spcPts val="0"/>
              </a:spcAft>
              <a:buClr>
                <a:schemeClr val="dk1"/>
              </a:buClr>
              <a:buSzPts val="1600"/>
              <a:buFont typeface="Arial"/>
              <a:buChar char="•"/>
            </a:pPr>
            <a:r>
              <a:rPr b="0" i="0" lang="en-GB" sz="1600" u="none" cap="none" strike="noStrike">
                <a:solidFill>
                  <a:schemeClr val="dk1"/>
                </a:solidFill>
                <a:latin typeface="Arial"/>
                <a:ea typeface="Arial"/>
                <a:cs typeface="Arial"/>
                <a:sym typeface="Arial"/>
              </a:rPr>
              <a:t>Potential for conflict between Sam and Jacqui over leadership</a:t>
            </a:r>
            <a:endParaRPr b="0" i="0" sz="1600" u="none" cap="none" strike="noStrike">
              <a:solidFill>
                <a:srgbClr val="000000"/>
              </a:solidFill>
              <a:latin typeface="Arial"/>
              <a:ea typeface="Arial"/>
              <a:cs typeface="Arial"/>
              <a:sym typeface="Arial"/>
            </a:endParaRPr>
          </a:p>
          <a:p>
            <a:pPr indent="-125413" lvl="0" marL="128588" marR="0" rtl="0" algn="l">
              <a:lnSpc>
                <a:spcPct val="100000"/>
              </a:lnSpc>
              <a:spcBef>
                <a:spcPts val="0"/>
              </a:spcBef>
              <a:spcAft>
                <a:spcPts val="0"/>
              </a:spcAft>
              <a:buClr>
                <a:schemeClr val="dk1"/>
              </a:buClr>
              <a:buSzPts val="1600"/>
              <a:buFont typeface="Arial"/>
              <a:buChar char="•"/>
            </a:pPr>
            <a:r>
              <a:rPr b="0" i="0" lang="en-GB" sz="1600" u="none" cap="none" strike="noStrike">
                <a:solidFill>
                  <a:schemeClr val="dk1"/>
                </a:solidFill>
                <a:latin typeface="Arial"/>
                <a:ea typeface="Arial"/>
                <a:cs typeface="Arial"/>
                <a:sym typeface="Arial"/>
              </a:rPr>
              <a:t>James may struggle to make his contribution heard/valued</a:t>
            </a:r>
            <a:endParaRPr b="0" i="0" sz="1600" u="none" cap="none" strike="noStrike">
              <a:solidFill>
                <a:srgbClr val="000000"/>
              </a:solidFill>
              <a:latin typeface="Arial"/>
              <a:ea typeface="Arial"/>
              <a:cs typeface="Arial"/>
              <a:sym typeface="Arial"/>
            </a:endParaRPr>
          </a:p>
        </p:txBody>
      </p:sp>
      <p:sp>
        <p:nvSpPr>
          <p:cNvPr id="497" name="Google Shape;497;p63"/>
          <p:cNvSpPr/>
          <p:nvPr/>
        </p:nvSpPr>
        <p:spPr>
          <a:xfrm>
            <a:off x="763875" y="468599"/>
            <a:ext cx="3609000" cy="1989000"/>
          </a:xfrm>
          <a:prstGeom prst="rect">
            <a:avLst/>
          </a:prstGeom>
          <a:noFill/>
          <a:ln cap="flat" cmpd="sng" w="25400">
            <a:solidFill>
              <a:schemeClr val="dk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000"/>
              <a:buFont typeface="Arial"/>
              <a:buNone/>
            </a:pPr>
            <a:r>
              <a:t/>
            </a:r>
            <a:endParaRPr b="1" i="0" sz="1000" u="none" cap="none" strike="noStrike">
              <a:solidFill>
                <a:schemeClr val="lt1"/>
              </a:solidFill>
              <a:latin typeface="Calibri"/>
              <a:ea typeface="Calibri"/>
              <a:cs typeface="Calibri"/>
              <a:sym typeface="Calibri"/>
            </a:endParaRPr>
          </a:p>
        </p:txBody>
      </p:sp>
      <p:grpSp>
        <p:nvGrpSpPr>
          <p:cNvPr id="498" name="Google Shape;498;p63"/>
          <p:cNvGrpSpPr/>
          <p:nvPr/>
        </p:nvGrpSpPr>
        <p:grpSpPr>
          <a:xfrm>
            <a:off x="1075275" y="842049"/>
            <a:ext cx="2874050" cy="1519053"/>
            <a:chOff x="4800125" y="2103055"/>
            <a:chExt cx="3633439" cy="2097560"/>
          </a:xfrm>
        </p:grpSpPr>
        <p:sp>
          <p:nvSpPr>
            <p:cNvPr id="499" name="Google Shape;499;p63"/>
            <p:cNvSpPr/>
            <p:nvPr/>
          </p:nvSpPr>
          <p:spPr>
            <a:xfrm rot="-11871">
              <a:off x="4801350" y="3104451"/>
              <a:ext cx="868805" cy="711004"/>
            </a:xfrm>
            <a:prstGeom prst="rect">
              <a:avLst/>
            </a:prstGeom>
            <a:noFill/>
            <a:ln cap="flat" cmpd="sng" w="38100">
              <a:solidFill>
                <a:srgbClr val="FF0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000"/>
                <a:buFont typeface="Arial"/>
                <a:buNone/>
              </a:pPr>
              <a:r>
                <a:rPr b="1" i="0" lang="en-GB" sz="1000" u="none" cap="none" strike="noStrike">
                  <a:solidFill>
                    <a:schemeClr val="dk1"/>
                  </a:solidFill>
                  <a:latin typeface="Arial"/>
                  <a:ea typeface="Arial"/>
                  <a:cs typeface="Arial"/>
                  <a:sym typeface="Arial"/>
                </a:rPr>
                <a:t>Jacqui</a:t>
              </a:r>
              <a:endParaRPr b="1" i="0" sz="1000" u="none" cap="none" strike="noStrike">
                <a:solidFill>
                  <a:schemeClr val="dk1"/>
                </a:solidFill>
                <a:latin typeface="Arial"/>
                <a:ea typeface="Arial"/>
                <a:cs typeface="Arial"/>
                <a:sym typeface="Arial"/>
              </a:endParaRPr>
            </a:p>
          </p:txBody>
        </p:sp>
        <p:sp>
          <p:nvSpPr>
            <p:cNvPr id="500" name="Google Shape;500;p63"/>
            <p:cNvSpPr/>
            <p:nvPr/>
          </p:nvSpPr>
          <p:spPr>
            <a:xfrm rot="-11781">
              <a:off x="5694124" y="3119849"/>
              <a:ext cx="875405" cy="707104"/>
            </a:xfrm>
            <a:prstGeom prst="rect">
              <a:avLst/>
            </a:prstGeom>
            <a:noFill/>
            <a:ln cap="flat" cmpd="sng" w="38100">
              <a:solidFill>
                <a:srgbClr val="FFC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000"/>
                <a:buFont typeface="Arial"/>
                <a:buNone/>
              </a:pPr>
              <a:r>
                <a:rPr b="1" i="0" lang="en-GB" sz="1000" u="none" cap="none" strike="noStrike">
                  <a:solidFill>
                    <a:schemeClr val="dk1"/>
                  </a:solidFill>
                  <a:latin typeface="Arial"/>
                  <a:ea typeface="Arial"/>
                  <a:cs typeface="Arial"/>
                  <a:sym typeface="Arial"/>
                </a:rPr>
                <a:t>Max</a:t>
              </a:r>
              <a:endParaRPr b="1" i="0" sz="1000" u="none" cap="none" strike="noStrike">
                <a:solidFill>
                  <a:srgbClr val="000000"/>
                </a:solidFill>
                <a:latin typeface="Arial"/>
                <a:ea typeface="Arial"/>
                <a:cs typeface="Arial"/>
                <a:sym typeface="Arial"/>
              </a:endParaRPr>
            </a:p>
          </p:txBody>
        </p:sp>
        <p:sp>
          <p:nvSpPr>
            <p:cNvPr id="501" name="Google Shape;501;p63"/>
            <p:cNvSpPr/>
            <p:nvPr/>
          </p:nvSpPr>
          <p:spPr>
            <a:xfrm rot="-12043">
              <a:off x="6613036" y="3125482"/>
              <a:ext cx="942006" cy="687604"/>
            </a:xfrm>
            <a:prstGeom prst="rect">
              <a:avLst/>
            </a:prstGeom>
            <a:noFill/>
            <a:ln cap="flat" cmpd="sng" w="38100">
              <a:solidFill>
                <a:srgbClr val="00B05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000"/>
                <a:buFont typeface="Arial"/>
                <a:buNone/>
              </a:pPr>
              <a:r>
                <a:rPr b="1" i="0" lang="en-GB" sz="1000" u="none" cap="none" strike="noStrike">
                  <a:solidFill>
                    <a:schemeClr val="dk1"/>
                  </a:solidFill>
                  <a:latin typeface="Arial"/>
                  <a:ea typeface="Arial"/>
                  <a:cs typeface="Arial"/>
                  <a:sym typeface="Arial"/>
                </a:rPr>
                <a:t>James</a:t>
              </a:r>
              <a:endParaRPr b="1" i="0" sz="1000" u="none" cap="none" strike="noStrike">
                <a:solidFill>
                  <a:srgbClr val="000000"/>
                </a:solidFill>
                <a:latin typeface="Arial"/>
                <a:ea typeface="Arial"/>
                <a:cs typeface="Arial"/>
                <a:sym typeface="Arial"/>
              </a:endParaRPr>
            </a:p>
          </p:txBody>
        </p:sp>
        <p:sp>
          <p:nvSpPr>
            <p:cNvPr id="502" name="Google Shape;502;p63"/>
            <p:cNvSpPr/>
            <p:nvPr/>
          </p:nvSpPr>
          <p:spPr>
            <a:xfrm rot="-11949">
              <a:off x="4802493" y="2453780"/>
              <a:ext cx="863105" cy="628504"/>
            </a:xfrm>
            <a:prstGeom prst="rect">
              <a:avLst/>
            </a:prstGeom>
            <a:noFill/>
            <a:ln cap="flat" cmpd="sng" w="38100">
              <a:solidFill>
                <a:srgbClr val="FF0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000"/>
                <a:buFont typeface="Arial"/>
                <a:buNone/>
              </a:pPr>
              <a:r>
                <a:rPr b="1" i="0" lang="en-GB" sz="1000" u="none" cap="none" strike="noStrike">
                  <a:solidFill>
                    <a:schemeClr val="dk1"/>
                  </a:solidFill>
                  <a:latin typeface="Arial"/>
                  <a:ea typeface="Arial"/>
                  <a:cs typeface="Arial"/>
                  <a:sym typeface="Arial"/>
                </a:rPr>
                <a:t>Sam</a:t>
              </a:r>
              <a:endParaRPr b="1" i="0" sz="1000" u="none" cap="none" strike="noStrike">
                <a:solidFill>
                  <a:schemeClr val="dk1"/>
                </a:solidFill>
                <a:latin typeface="Arial"/>
                <a:ea typeface="Arial"/>
                <a:cs typeface="Arial"/>
                <a:sym typeface="Arial"/>
              </a:endParaRPr>
            </a:p>
          </p:txBody>
        </p:sp>
        <p:sp>
          <p:nvSpPr>
            <p:cNvPr id="503" name="Google Shape;503;p63"/>
            <p:cNvSpPr txBox="1"/>
            <p:nvPr/>
          </p:nvSpPr>
          <p:spPr>
            <a:xfrm rot="-12157">
              <a:off x="4888121" y="3876856"/>
              <a:ext cx="763505" cy="283801"/>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000"/>
                <a:buFont typeface="Arial"/>
                <a:buNone/>
              </a:pPr>
              <a:r>
                <a:rPr b="1" i="0" lang="en-GB" sz="1000" u="none" cap="none" strike="noStrike">
                  <a:solidFill>
                    <a:srgbClr val="FF0000"/>
                  </a:solidFill>
                  <a:latin typeface="Arial"/>
                  <a:ea typeface="Arial"/>
                  <a:cs typeface="Arial"/>
                  <a:sym typeface="Arial"/>
                </a:rPr>
                <a:t>Red</a:t>
              </a:r>
              <a:endParaRPr b="1" i="0" sz="1000" u="none" cap="none" strike="noStrike">
                <a:solidFill>
                  <a:srgbClr val="000000"/>
                </a:solidFill>
                <a:latin typeface="Arial"/>
                <a:ea typeface="Arial"/>
                <a:cs typeface="Arial"/>
                <a:sym typeface="Arial"/>
              </a:endParaRPr>
            </a:p>
          </p:txBody>
        </p:sp>
        <p:sp>
          <p:nvSpPr>
            <p:cNvPr id="504" name="Google Shape;504;p63"/>
            <p:cNvSpPr txBox="1"/>
            <p:nvPr/>
          </p:nvSpPr>
          <p:spPr>
            <a:xfrm rot="-12075">
              <a:off x="5719130" y="3903593"/>
              <a:ext cx="854105" cy="283801"/>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000"/>
                <a:buFont typeface="Arial"/>
                <a:buNone/>
              </a:pPr>
              <a:r>
                <a:rPr b="1" i="0" lang="en-GB" sz="1000" u="none" cap="none" strike="noStrike">
                  <a:solidFill>
                    <a:srgbClr val="FFC000"/>
                  </a:solidFill>
                  <a:latin typeface="Arial"/>
                  <a:ea typeface="Arial"/>
                  <a:cs typeface="Arial"/>
                  <a:sym typeface="Arial"/>
                </a:rPr>
                <a:t>Yellow</a:t>
              </a:r>
              <a:endParaRPr b="1" i="0" sz="1000" u="none" cap="none" strike="noStrike">
                <a:solidFill>
                  <a:srgbClr val="000000"/>
                </a:solidFill>
                <a:latin typeface="Arial"/>
                <a:ea typeface="Arial"/>
                <a:cs typeface="Arial"/>
                <a:sym typeface="Arial"/>
              </a:endParaRPr>
            </a:p>
          </p:txBody>
        </p:sp>
        <p:sp>
          <p:nvSpPr>
            <p:cNvPr id="505" name="Google Shape;505;p63"/>
            <p:cNvSpPr txBox="1"/>
            <p:nvPr/>
          </p:nvSpPr>
          <p:spPr>
            <a:xfrm rot="-11799">
              <a:off x="6583517" y="3902316"/>
              <a:ext cx="961506" cy="283801"/>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000"/>
                <a:buFont typeface="Arial"/>
                <a:buNone/>
              </a:pPr>
              <a:r>
                <a:rPr b="1" i="0" lang="en-GB" sz="1000" u="none" cap="none" strike="noStrike">
                  <a:solidFill>
                    <a:srgbClr val="00B050"/>
                  </a:solidFill>
                  <a:latin typeface="Arial"/>
                  <a:ea typeface="Arial"/>
                  <a:cs typeface="Arial"/>
                  <a:sym typeface="Arial"/>
                </a:rPr>
                <a:t>Green</a:t>
              </a:r>
              <a:endParaRPr b="1" i="0" sz="1000" u="none" cap="none" strike="noStrike">
                <a:solidFill>
                  <a:srgbClr val="000000"/>
                </a:solidFill>
                <a:latin typeface="Arial"/>
                <a:ea typeface="Arial"/>
                <a:cs typeface="Arial"/>
                <a:sym typeface="Arial"/>
              </a:endParaRPr>
            </a:p>
          </p:txBody>
        </p:sp>
        <p:sp>
          <p:nvSpPr>
            <p:cNvPr id="506" name="Google Shape;506;p63"/>
            <p:cNvSpPr txBox="1"/>
            <p:nvPr/>
          </p:nvSpPr>
          <p:spPr>
            <a:xfrm rot="-12157">
              <a:off x="7634789" y="3915465"/>
              <a:ext cx="763505" cy="283801"/>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000"/>
                <a:buFont typeface="Arial"/>
                <a:buNone/>
              </a:pPr>
              <a:r>
                <a:rPr b="1" i="0" lang="en-GB" sz="1000" u="none" cap="none" strike="noStrike">
                  <a:solidFill>
                    <a:srgbClr val="0070C0"/>
                  </a:solidFill>
                  <a:latin typeface="Arial"/>
                  <a:ea typeface="Arial"/>
                  <a:cs typeface="Arial"/>
                  <a:sym typeface="Arial"/>
                </a:rPr>
                <a:t>Blue</a:t>
              </a:r>
              <a:endParaRPr b="1" i="0" sz="1000" u="none" cap="none" strike="noStrike">
                <a:solidFill>
                  <a:srgbClr val="000000"/>
                </a:solidFill>
                <a:latin typeface="Arial"/>
                <a:ea typeface="Arial"/>
                <a:cs typeface="Arial"/>
                <a:sym typeface="Arial"/>
              </a:endParaRPr>
            </a:p>
          </p:txBody>
        </p:sp>
        <p:sp>
          <p:nvSpPr>
            <p:cNvPr id="507" name="Google Shape;507;p63"/>
            <p:cNvSpPr/>
            <p:nvPr/>
          </p:nvSpPr>
          <p:spPr>
            <a:xfrm rot="-12043">
              <a:off x="6613171" y="2768009"/>
              <a:ext cx="942006" cy="335102"/>
            </a:xfrm>
            <a:prstGeom prst="rect">
              <a:avLst/>
            </a:prstGeom>
            <a:noFill/>
            <a:ln cap="flat" cmpd="sng" w="38100">
              <a:solidFill>
                <a:srgbClr val="00B050"/>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000"/>
                <a:buFont typeface="Arial"/>
                <a:buNone/>
              </a:pPr>
              <a:r>
                <a:rPr b="1" i="0" lang="en-GB" sz="1000" u="none" cap="none" strike="noStrike">
                  <a:solidFill>
                    <a:schemeClr val="dk1"/>
                  </a:solidFill>
                  <a:latin typeface="Arial"/>
                  <a:ea typeface="Arial"/>
                  <a:cs typeface="Arial"/>
                  <a:sym typeface="Arial"/>
                </a:rPr>
                <a:t>Sam/2</a:t>
              </a:r>
              <a:endParaRPr b="1" i="0" sz="1000" u="none" cap="none" strike="noStrike">
                <a:solidFill>
                  <a:schemeClr val="dk1"/>
                </a:solidFill>
                <a:latin typeface="Arial"/>
                <a:ea typeface="Arial"/>
                <a:cs typeface="Arial"/>
                <a:sym typeface="Arial"/>
              </a:endParaRPr>
            </a:p>
          </p:txBody>
        </p:sp>
        <p:sp>
          <p:nvSpPr>
            <p:cNvPr id="508" name="Google Shape;508;p63"/>
            <p:cNvSpPr/>
            <p:nvPr/>
          </p:nvSpPr>
          <p:spPr>
            <a:xfrm rot="-11949">
              <a:off x="4801916" y="2127793"/>
              <a:ext cx="863105" cy="326101"/>
            </a:xfrm>
            <a:prstGeom prst="rect">
              <a:avLst/>
            </a:prstGeom>
            <a:noFill/>
            <a:ln cap="flat" cmpd="sng" w="38100">
              <a:solidFill>
                <a:srgbClr val="FF0000"/>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000"/>
                <a:buFont typeface="Arial"/>
                <a:buNone/>
              </a:pPr>
              <a:r>
                <a:rPr b="1" i="0" lang="en-GB" sz="1000" u="none" cap="none" strike="noStrike">
                  <a:solidFill>
                    <a:schemeClr val="dk1"/>
                  </a:solidFill>
                  <a:latin typeface="Arial"/>
                  <a:ea typeface="Arial"/>
                  <a:cs typeface="Arial"/>
                  <a:sym typeface="Arial"/>
                </a:rPr>
                <a:t>Max/2</a:t>
              </a:r>
              <a:endParaRPr b="1" i="0" sz="1000" u="none" cap="none" strike="noStrike">
                <a:solidFill>
                  <a:srgbClr val="000000"/>
                </a:solidFill>
                <a:latin typeface="Arial"/>
                <a:ea typeface="Arial"/>
                <a:cs typeface="Arial"/>
                <a:sym typeface="Arial"/>
              </a:endParaRPr>
            </a:p>
          </p:txBody>
        </p:sp>
        <p:sp>
          <p:nvSpPr>
            <p:cNvPr id="509" name="Google Shape;509;p63"/>
            <p:cNvSpPr/>
            <p:nvPr/>
          </p:nvSpPr>
          <p:spPr>
            <a:xfrm rot="-11924">
              <a:off x="7568056" y="3466252"/>
              <a:ext cx="864905" cy="349202"/>
            </a:xfrm>
            <a:prstGeom prst="rect">
              <a:avLst/>
            </a:prstGeom>
            <a:noFill/>
            <a:ln cap="flat" cmpd="sng" w="38100">
              <a:solidFill>
                <a:srgbClr val="0070C0"/>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000"/>
                <a:buFont typeface="Arial"/>
                <a:buNone/>
              </a:pPr>
              <a:r>
                <a:rPr b="1" i="0" lang="en-GB" sz="1000" u="none" cap="none" strike="noStrike">
                  <a:solidFill>
                    <a:schemeClr val="dk1"/>
                  </a:solidFill>
                  <a:latin typeface="Arial"/>
                  <a:ea typeface="Arial"/>
                  <a:cs typeface="Arial"/>
                  <a:sym typeface="Arial"/>
                </a:rPr>
                <a:t>James/2</a:t>
              </a:r>
              <a:endParaRPr b="1" i="0" sz="1000" u="none" cap="none" strike="noStrike">
                <a:solidFill>
                  <a:srgbClr val="000000"/>
                </a:solidFill>
                <a:latin typeface="Arial"/>
                <a:ea typeface="Arial"/>
                <a:cs typeface="Arial"/>
                <a:sym typeface="Arial"/>
              </a:endParaRPr>
            </a:p>
          </p:txBody>
        </p:sp>
        <p:sp>
          <p:nvSpPr>
            <p:cNvPr id="510" name="Google Shape;510;p63"/>
            <p:cNvSpPr/>
            <p:nvPr/>
          </p:nvSpPr>
          <p:spPr>
            <a:xfrm rot="-11747">
              <a:off x="6599545" y="2453715"/>
              <a:ext cx="965706" cy="326402"/>
            </a:xfrm>
            <a:prstGeom prst="rect">
              <a:avLst/>
            </a:prstGeom>
            <a:noFill/>
            <a:ln cap="flat" cmpd="sng" w="38100">
              <a:solidFill>
                <a:srgbClr val="009900"/>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000"/>
                <a:buFont typeface="Arial"/>
                <a:buNone/>
              </a:pPr>
              <a:r>
                <a:rPr b="1" i="0" lang="en-GB" sz="1000" u="none" cap="none" strike="noStrike">
                  <a:solidFill>
                    <a:schemeClr val="dk1"/>
                  </a:solidFill>
                  <a:latin typeface="Arial"/>
                  <a:ea typeface="Arial"/>
                  <a:cs typeface="Arial"/>
                  <a:sym typeface="Arial"/>
                </a:rPr>
                <a:t>Ian/2</a:t>
              </a:r>
              <a:endParaRPr b="1" i="0" sz="1000" u="none" cap="none" strike="noStrike">
                <a:solidFill>
                  <a:srgbClr val="000000"/>
                </a:solidFill>
                <a:latin typeface="Arial"/>
                <a:ea typeface="Arial"/>
                <a:cs typeface="Arial"/>
                <a:sym typeface="Arial"/>
              </a:endParaRPr>
            </a:p>
          </p:txBody>
        </p:sp>
        <p:sp>
          <p:nvSpPr>
            <p:cNvPr id="511" name="Google Shape;511;p63"/>
            <p:cNvSpPr/>
            <p:nvPr/>
          </p:nvSpPr>
          <p:spPr>
            <a:xfrm rot="-11661">
              <a:off x="5689778" y="2104554"/>
              <a:ext cx="884405" cy="345302"/>
            </a:xfrm>
            <a:prstGeom prst="rect">
              <a:avLst/>
            </a:prstGeom>
            <a:noFill/>
            <a:ln cap="flat" cmpd="sng" w="38100">
              <a:solidFill>
                <a:srgbClr val="FFC000"/>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000"/>
                <a:buFont typeface="Arial"/>
                <a:buNone/>
              </a:pPr>
              <a:r>
                <a:rPr b="1" i="0" lang="en-GB" sz="1000" u="none" cap="none" strike="noStrike">
                  <a:solidFill>
                    <a:schemeClr val="dk1"/>
                  </a:solidFill>
                  <a:latin typeface="Arial"/>
                  <a:ea typeface="Arial"/>
                  <a:cs typeface="Arial"/>
                  <a:sym typeface="Arial"/>
                </a:rPr>
                <a:t>Jaqui/2</a:t>
              </a:r>
              <a:endParaRPr b="1" i="0" sz="1000" u="none" cap="none" strike="noStrike">
                <a:solidFill>
                  <a:srgbClr val="000000"/>
                </a:solidFill>
                <a:latin typeface="Arial"/>
                <a:ea typeface="Arial"/>
                <a:cs typeface="Arial"/>
                <a:sym typeface="Arial"/>
              </a:endParaRPr>
            </a:p>
          </p:txBody>
        </p:sp>
        <p:sp>
          <p:nvSpPr>
            <p:cNvPr id="512" name="Google Shape;512;p63"/>
            <p:cNvSpPr/>
            <p:nvPr/>
          </p:nvSpPr>
          <p:spPr>
            <a:xfrm rot="-11661">
              <a:off x="5690512" y="2452902"/>
              <a:ext cx="884405" cy="637803"/>
            </a:xfrm>
            <a:prstGeom prst="rect">
              <a:avLst/>
            </a:prstGeom>
            <a:noFill/>
            <a:ln cap="flat" cmpd="sng" w="38100">
              <a:solidFill>
                <a:srgbClr val="FFC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000"/>
                <a:buFont typeface="Arial"/>
                <a:buNone/>
              </a:pPr>
              <a:r>
                <a:rPr b="1" i="0" lang="en-GB" sz="1000" u="none" cap="none" strike="noStrike">
                  <a:solidFill>
                    <a:schemeClr val="dk1"/>
                  </a:solidFill>
                  <a:latin typeface="Arial"/>
                  <a:ea typeface="Arial"/>
                  <a:cs typeface="Arial"/>
                  <a:sym typeface="Arial"/>
                </a:rPr>
                <a:t>Ian</a:t>
              </a:r>
              <a:endParaRPr b="1" i="0" sz="1000" u="none" cap="none" strike="noStrike">
                <a:solidFill>
                  <a:srgbClr val="000000"/>
                </a:solidFill>
                <a:latin typeface="Arial"/>
                <a:ea typeface="Arial"/>
                <a:cs typeface="Arial"/>
                <a:sym typeface="Arial"/>
              </a:endParaRPr>
            </a:p>
          </p:txBody>
        </p:sp>
      </p:gr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7" name="Shape 517"/>
        <p:cNvGrpSpPr/>
        <p:nvPr/>
      </p:nvGrpSpPr>
      <p:grpSpPr>
        <a:xfrm>
          <a:off x="0" y="0"/>
          <a:ext cx="0" cy="0"/>
          <a:chOff x="0" y="0"/>
          <a:chExt cx="0" cy="0"/>
        </a:xfrm>
      </p:grpSpPr>
      <p:sp>
        <p:nvSpPr>
          <p:cNvPr id="518" name="Google Shape;518;p64"/>
          <p:cNvSpPr txBox="1"/>
          <p:nvPr>
            <p:ph type="title"/>
          </p:nvPr>
        </p:nvSpPr>
        <p:spPr>
          <a:xfrm>
            <a:off x="726540" y="351561"/>
            <a:ext cx="6336600" cy="1371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4000"/>
              <a:buFont typeface="Arial"/>
              <a:buNone/>
            </a:pPr>
            <a:r>
              <a:rPr b="1" lang="en-GB" sz="3600">
                <a:solidFill>
                  <a:srgbClr val="00BFF4"/>
                </a:solidFill>
                <a:latin typeface="Arial"/>
                <a:ea typeface="Arial"/>
                <a:cs typeface="Arial"/>
                <a:sym typeface="Arial"/>
              </a:rPr>
              <a:t>How can you ensure you work collaboratively?</a:t>
            </a:r>
            <a:endParaRPr b="1" sz="3600">
              <a:solidFill>
                <a:srgbClr val="00BFF4"/>
              </a:solidFill>
              <a:latin typeface="Arial"/>
              <a:ea typeface="Arial"/>
              <a:cs typeface="Arial"/>
              <a:sym typeface="Arial"/>
            </a:endParaRPr>
          </a:p>
        </p:txBody>
      </p:sp>
      <p:pic>
        <p:nvPicPr>
          <p:cNvPr descr="http://farm3.static.flickr.com/2289/2137737248_e9f3e429d1.jpg" id="519" name="Google Shape;519;p64"/>
          <p:cNvPicPr preferRelativeResize="0"/>
          <p:nvPr/>
        </p:nvPicPr>
        <p:blipFill rotWithShape="1">
          <a:blip r:embed="rId3">
            <a:alphaModFix/>
          </a:blip>
          <a:srcRect b="0" l="0" r="0" t="0"/>
          <a:stretch/>
        </p:blipFill>
        <p:spPr>
          <a:xfrm>
            <a:off x="6483299" y="1645637"/>
            <a:ext cx="2462025" cy="2462025"/>
          </a:xfrm>
          <a:prstGeom prst="rect">
            <a:avLst/>
          </a:prstGeom>
          <a:noFill/>
          <a:ln>
            <a:noFill/>
          </a:ln>
        </p:spPr>
      </p:pic>
      <p:sp>
        <p:nvSpPr>
          <p:cNvPr id="520" name="Google Shape;520;p64"/>
          <p:cNvSpPr/>
          <p:nvPr/>
        </p:nvSpPr>
        <p:spPr>
          <a:xfrm>
            <a:off x="786067" y="1722543"/>
            <a:ext cx="5472600" cy="2308200"/>
          </a:xfrm>
          <a:prstGeom prst="rect">
            <a:avLst/>
          </a:prstGeom>
          <a:noFill/>
          <a:ln>
            <a:noFill/>
          </a:ln>
        </p:spPr>
        <p:txBody>
          <a:bodyPr anchorCtr="0" anchor="t" bIns="45700" lIns="91425" spcFirstLastPara="1" rIns="91425" wrap="square" tIns="45700">
            <a:noAutofit/>
          </a:bodyPr>
          <a:lstStyle/>
          <a:p>
            <a:pPr indent="-128587" lvl="0" marL="128587" marR="0" rtl="0" algn="l">
              <a:lnSpc>
                <a:spcPct val="100000"/>
              </a:lnSpc>
              <a:spcBef>
                <a:spcPts val="0"/>
              </a:spcBef>
              <a:spcAft>
                <a:spcPts val="0"/>
              </a:spcAft>
              <a:buClr>
                <a:schemeClr val="dk1"/>
              </a:buClr>
              <a:buSzPts val="2400"/>
              <a:buFont typeface="Arial"/>
              <a:buChar char="•"/>
            </a:pPr>
            <a:r>
              <a:rPr b="0" i="0" lang="en-GB" sz="2400" u="none" cap="none" strike="noStrike">
                <a:solidFill>
                  <a:schemeClr val="dk1"/>
                </a:solidFill>
                <a:latin typeface="Arial"/>
                <a:ea typeface="Arial"/>
                <a:cs typeface="Arial"/>
                <a:sym typeface="Arial"/>
              </a:rPr>
              <a:t>What are the benefits of working collectively?</a:t>
            </a:r>
            <a:endParaRPr b="0" i="0" sz="2400" u="none" cap="none" strike="noStrike">
              <a:solidFill>
                <a:schemeClr val="dk1"/>
              </a:solidFill>
              <a:latin typeface="Arial"/>
              <a:ea typeface="Arial"/>
              <a:cs typeface="Arial"/>
              <a:sym typeface="Arial"/>
            </a:endParaRPr>
          </a:p>
          <a:p>
            <a:pPr indent="0" lvl="0" marL="457200" marR="0" rtl="0" algn="l">
              <a:lnSpc>
                <a:spcPct val="100000"/>
              </a:lnSpc>
              <a:spcBef>
                <a:spcPts val="0"/>
              </a:spcBef>
              <a:spcAft>
                <a:spcPts val="0"/>
              </a:spcAft>
              <a:buClr>
                <a:srgbClr val="000000"/>
              </a:buClr>
              <a:buSzPts val="2400"/>
              <a:buFont typeface="Arial"/>
              <a:buNone/>
            </a:pPr>
            <a:r>
              <a:t/>
            </a:r>
            <a:endParaRPr b="0" i="0" sz="2400" u="none" cap="none" strike="noStrike">
              <a:solidFill>
                <a:schemeClr val="dk1"/>
              </a:solidFill>
              <a:latin typeface="Arial"/>
              <a:ea typeface="Arial"/>
              <a:cs typeface="Arial"/>
              <a:sym typeface="Arial"/>
            </a:endParaRPr>
          </a:p>
          <a:p>
            <a:pPr indent="-128587" lvl="0" marL="128587" marR="0" rtl="0" algn="l">
              <a:lnSpc>
                <a:spcPct val="100000"/>
              </a:lnSpc>
              <a:spcBef>
                <a:spcPts val="0"/>
              </a:spcBef>
              <a:spcAft>
                <a:spcPts val="0"/>
              </a:spcAft>
              <a:buClr>
                <a:schemeClr val="dk1"/>
              </a:buClr>
              <a:buSzPts val="2400"/>
              <a:buFont typeface="Arial"/>
              <a:buChar char="•"/>
            </a:pPr>
            <a:r>
              <a:rPr b="0" i="0" lang="en-GB" sz="2400" u="none" cap="none" strike="noStrike">
                <a:solidFill>
                  <a:schemeClr val="dk1"/>
                </a:solidFill>
                <a:latin typeface="Arial"/>
                <a:ea typeface="Arial"/>
                <a:cs typeface="Arial"/>
                <a:sym typeface="Arial"/>
              </a:rPr>
              <a:t>Why is it important to not work in silos (by yourself) in offsite projects?</a:t>
            </a:r>
            <a:endParaRPr b="0" i="0" sz="2400" u="none" cap="none" strike="noStrike">
              <a:solidFill>
                <a:schemeClr val="dk1"/>
              </a:solidFill>
              <a:latin typeface="Arial"/>
              <a:ea typeface="Arial"/>
              <a:cs typeface="Arial"/>
              <a:sym typeface="Arial"/>
            </a:endParaRPr>
          </a:p>
          <a:p>
            <a:pPr indent="0" lvl="0" marL="457200" marR="0" rtl="0" algn="l">
              <a:lnSpc>
                <a:spcPct val="100000"/>
              </a:lnSpc>
              <a:spcBef>
                <a:spcPts val="0"/>
              </a:spcBef>
              <a:spcAft>
                <a:spcPts val="0"/>
              </a:spcAft>
              <a:buClr>
                <a:srgbClr val="000000"/>
              </a:buClr>
              <a:buSzPts val="2400"/>
              <a:buFont typeface="Arial"/>
              <a:buNone/>
            </a:pPr>
            <a:r>
              <a:t/>
            </a:r>
            <a:endParaRPr b="0" i="0" sz="2400" u="none" cap="none" strike="noStrike">
              <a:solidFill>
                <a:schemeClr val="dk1"/>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400"/>
              <a:buFont typeface="Arial"/>
              <a:buChar char="•"/>
            </a:pPr>
            <a:r>
              <a:rPr b="0" i="0" lang="en-GB" sz="2400" u="none" cap="none" strike="noStrike">
                <a:solidFill>
                  <a:schemeClr val="dk1"/>
                </a:solidFill>
                <a:latin typeface="Arial"/>
                <a:ea typeface="Arial"/>
                <a:cs typeface="Arial"/>
                <a:sym typeface="Arial"/>
              </a:rPr>
              <a:t>How can you make sure that you are a trusted member of the team?</a:t>
            </a:r>
            <a:endParaRPr b="0" i="0" sz="2400" u="none" cap="none" strike="noStrike">
              <a:solidFill>
                <a:schemeClr val="dk1"/>
              </a:solidFill>
              <a:latin typeface="Arial"/>
              <a:ea typeface="Arial"/>
              <a:cs typeface="Arial"/>
              <a:sym typeface="Arial"/>
            </a:endParaRPr>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5" name="Shape 525"/>
        <p:cNvGrpSpPr/>
        <p:nvPr/>
      </p:nvGrpSpPr>
      <p:grpSpPr>
        <a:xfrm>
          <a:off x="0" y="0"/>
          <a:ext cx="0" cy="0"/>
          <a:chOff x="0" y="0"/>
          <a:chExt cx="0" cy="0"/>
        </a:xfrm>
      </p:grpSpPr>
      <p:grpSp>
        <p:nvGrpSpPr>
          <p:cNvPr id="526" name="Google Shape;526;p65"/>
          <p:cNvGrpSpPr/>
          <p:nvPr/>
        </p:nvGrpSpPr>
        <p:grpSpPr>
          <a:xfrm>
            <a:off x="1816609" y="108012"/>
            <a:ext cx="4757304" cy="4927494"/>
            <a:chOff x="2622539" y="257"/>
            <a:chExt cx="4727521" cy="5142985"/>
          </a:xfrm>
        </p:grpSpPr>
        <p:sp>
          <p:nvSpPr>
            <p:cNvPr id="527" name="Google Shape;527;p65"/>
            <p:cNvSpPr/>
            <p:nvPr/>
          </p:nvSpPr>
          <p:spPr>
            <a:xfrm>
              <a:off x="3048235" y="580701"/>
              <a:ext cx="3982097" cy="3982097"/>
            </a:xfrm>
            <a:prstGeom prst="blockArc">
              <a:avLst>
                <a:gd fmla="val 12600000" name="adj1"/>
                <a:gd fmla="val 16200000" name="adj2"/>
                <a:gd fmla="val 4524" name="adj3"/>
              </a:avLst>
            </a:prstGeom>
            <a:solidFill>
              <a:srgbClr val="AFD2D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1" i="0" sz="1400" u="none" cap="none" strike="noStrike">
                <a:solidFill>
                  <a:srgbClr val="000000"/>
                </a:solidFill>
                <a:latin typeface="Arial"/>
                <a:ea typeface="Arial"/>
                <a:cs typeface="Arial"/>
                <a:sym typeface="Arial"/>
              </a:endParaRPr>
            </a:p>
          </p:txBody>
        </p:sp>
        <p:sp>
          <p:nvSpPr>
            <p:cNvPr id="528" name="Google Shape;528;p65"/>
            <p:cNvSpPr/>
            <p:nvPr/>
          </p:nvSpPr>
          <p:spPr>
            <a:xfrm>
              <a:off x="3048235" y="580701"/>
              <a:ext cx="3982097" cy="3982097"/>
            </a:xfrm>
            <a:prstGeom prst="blockArc">
              <a:avLst>
                <a:gd fmla="val 9000000" name="adj1"/>
                <a:gd fmla="val 12600000" name="adj2"/>
                <a:gd fmla="val 4524" name="adj3"/>
              </a:avLst>
            </a:prstGeom>
            <a:solidFill>
              <a:srgbClr val="AFD2D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1" i="0" sz="1400" u="none" cap="none" strike="noStrike">
                <a:solidFill>
                  <a:srgbClr val="000000"/>
                </a:solidFill>
                <a:latin typeface="Arial"/>
                <a:ea typeface="Arial"/>
                <a:cs typeface="Arial"/>
                <a:sym typeface="Arial"/>
              </a:endParaRPr>
            </a:p>
          </p:txBody>
        </p:sp>
        <p:sp>
          <p:nvSpPr>
            <p:cNvPr id="529" name="Google Shape;529;p65"/>
            <p:cNvSpPr/>
            <p:nvPr/>
          </p:nvSpPr>
          <p:spPr>
            <a:xfrm>
              <a:off x="3048235" y="580701"/>
              <a:ext cx="3982097" cy="3982097"/>
            </a:xfrm>
            <a:prstGeom prst="blockArc">
              <a:avLst>
                <a:gd fmla="val 5400000" name="adj1"/>
                <a:gd fmla="val 9000000" name="adj2"/>
                <a:gd fmla="val 4524" name="adj3"/>
              </a:avLst>
            </a:prstGeom>
            <a:solidFill>
              <a:srgbClr val="AFD2D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1" i="0" sz="1400" u="none" cap="none" strike="noStrike">
                <a:solidFill>
                  <a:srgbClr val="000000"/>
                </a:solidFill>
                <a:latin typeface="Arial"/>
                <a:ea typeface="Arial"/>
                <a:cs typeface="Arial"/>
                <a:sym typeface="Arial"/>
              </a:endParaRPr>
            </a:p>
          </p:txBody>
        </p:sp>
        <p:sp>
          <p:nvSpPr>
            <p:cNvPr id="530" name="Google Shape;530;p65"/>
            <p:cNvSpPr/>
            <p:nvPr/>
          </p:nvSpPr>
          <p:spPr>
            <a:xfrm>
              <a:off x="3048235" y="580701"/>
              <a:ext cx="3982097" cy="3982097"/>
            </a:xfrm>
            <a:prstGeom prst="blockArc">
              <a:avLst>
                <a:gd fmla="val 1800000" name="adj1"/>
                <a:gd fmla="val 5400000" name="adj2"/>
                <a:gd fmla="val 4524" name="adj3"/>
              </a:avLst>
            </a:prstGeom>
            <a:solidFill>
              <a:srgbClr val="AFD2D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1" i="0" sz="1400" u="none" cap="none" strike="noStrike">
                <a:solidFill>
                  <a:srgbClr val="000000"/>
                </a:solidFill>
                <a:latin typeface="Arial"/>
                <a:ea typeface="Arial"/>
                <a:cs typeface="Arial"/>
                <a:sym typeface="Arial"/>
              </a:endParaRPr>
            </a:p>
          </p:txBody>
        </p:sp>
        <p:sp>
          <p:nvSpPr>
            <p:cNvPr id="531" name="Google Shape;531;p65"/>
            <p:cNvSpPr/>
            <p:nvPr/>
          </p:nvSpPr>
          <p:spPr>
            <a:xfrm>
              <a:off x="3048235" y="580701"/>
              <a:ext cx="3982097" cy="3982097"/>
            </a:xfrm>
            <a:prstGeom prst="blockArc">
              <a:avLst>
                <a:gd fmla="val 19800000" name="adj1"/>
                <a:gd fmla="val 1800000" name="adj2"/>
                <a:gd fmla="val 4524" name="adj3"/>
              </a:avLst>
            </a:prstGeom>
            <a:solidFill>
              <a:srgbClr val="AFD2D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1" i="0" sz="1400" u="none" cap="none" strike="noStrike">
                <a:solidFill>
                  <a:srgbClr val="000000"/>
                </a:solidFill>
                <a:latin typeface="Arial"/>
                <a:ea typeface="Arial"/>
                <a:cs typeface="Arial"/>
                <a:sym typeface="Arial"/>
              </a:endParaRPr>
            </a:p>
          </p:txBody>
        </p:sp>
        <p:sp>
          <p:nvSpPr>
            <p:cNvPr id="532" name="Google Shape;532;p65"/>
            <p:cNvSpPr/>
            <p:nvPr/>
          </p:nvSpPr>
          <p:spPr>
            <a:xfrm>
              <a:off x="3048235" y="580701"/>
              <a:ext cx="3982097" cy="3982097"/>
            </a:xfrm>
            <a:prstGeom prst="blockArc">
              <a:avLst>
                <a:gd fmla="val 16200000" name="adj1"/>
                <a:gd fmla="val 19800000" name="adj2"/>
                <a:gd fmla="val 4524" name="adj3"/>
              </a:avLst>
            </a:prstGeom>
            <a:solidFill>
              <a:srgbClr val="AFD2D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1" i="0" sz="1400" u="none" cap="none" strike="noStrike">
                <a:solidFill>
                  <a:srgbClr val="000000"/>
                </a:solidFill>
                <a:latin typeface="Arial"/>
                <a:ea typeface="Arial"/>
                <a:cs typeface="Arial"/>
                <a:sym typeface="Arial"/>
              </a:endParaRPr>
            </a:p>
          </p:txBody>
        </p:sp>
        <p:sp>
          <p:nvSpPr>
            <p:cNvPr id="533" name="Google Shape;533;p65"/>
            <p:cNvSpPr/>
            <p:nvPr/>
          </p:nvSpPr>
          <p:spPr>
            <a:xfrm>
              <a:off x="3957885" y="1491628"/>
              <a:ext cx="2162798" cy="2160242"/>
            </a:xfrm>
            <a:prstGeom prst="ellipse">
              <a:avLst/>
            </a:prstGeom>
            <a:solidFill>
              <a:schemeClr val="lt1"/>
            </a:solidFill>
            <a:ln cap="flat" cmpd="sng" w="25400">
              <a:solidFill>
                <a:srgbClr val="429BB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1" i="0" sz="1400" u="none" cap="none" strike="noStrike">
                <a:solidFill>
                  <a:srgbClr val="000000"/>
                </a:solidFill>
                <a:latin typeface="Arial"/>
                <a:ea typeface="Arial"/>
                <a:cs typeface="Arial"/>
                <a:sym typeface="Arial"/>
              </a:endParaRPr>
            </a:p>
          </p:txBody>
        </p:sp>
        <p:sp>
          <p:nvSpPr>
            <p:cNvPr id="534" name="Google Shape;534;p65"/>
            <p:cNvSpPr txBox="1"/>
            <p:nvPr/>
          </p:nvSpPr>
          <p:spPr>
            <a:xfrm>
              <a:off x="4274619" y="1807988"/>
              <a:ext cx="1529330" cy="1527522"/>
            </a:xfrm>
            <a:prstGeom prst="rect">
              <a:avLst/>
            </a:prstGeom>
            <a:noFill/>
            <a:ln>
              <a:noFill/>
            </a:ln>
          </p:spPr>
          <p:txBody>
            <a:bodyPr anchorCtr="0" anchor="ctr" bIns="22850" lIns="22850" spcFirstLastPara="1" rIns="22850" wrap="square" tIns="22850">
              <a:noAutofit/>
            </a:bodyPr>
            <a:lstStyle/>
            <a:p>
              <a:pPr indent="0" lvl="0" marL="0" marR="0" rtl="0" algn="ctr">
                <a:lnSpc>
                  <a:spcPct val="90000"/>
                </a:lnSpc>
                <a:spcBef>
                  <a:spcPts val="0"/>
                </a:spcBef>
                <a:spcAft>
                  <a:spcPts val="0"/>
                </a:spcAft>
                <a:buClr>
                  <a:srgbClr val="000000"/>
                </a:buClr>
                <a:buSzPts val="1800"/>
                <a:buFont typeface="Arial"/>
                <a:buNone/>
              </a:pPr>
              <a:r>
                <a:rPr b="1" i="0" lang="en-GB" sz="1800" u="none" cap="none" strike="noStrike">
                  <a:solidFill>
                    <a:srgbClr val="000000"/>
                  </a:solidFill>
                  <a:latin typeface="Arial"/>
                  <a:ea typeface="Arial"/>
                  <a:cs typeface="Arial"/>
                  <a:sym typeface="Arial"/>
                </a:rPr>
                <a:t>Collaborative working</a:t>
              </a:r>
              <a:endParaRPr b="1" i="0" sz="1800" u="none" cap="none" strike="noStrike">
                <a:solidFill>
                  <a:srgbClr val="000000"/>
                </a:solidFill>
                <a:latin typeface="Arial"/>
                <a:ea typeface="Arial"/>
                <a:cs typeface="Arial"/>
                <a:sym typeface="Arial"/>
              </a:endParaRPr>
            </a:p>
          </p:txBody>
        </p:sp>
        <p:sp>
          <p:nvSpPr>
            <p:cNvPr id="535" name="Google Shape;535;p65"/>
            <p:cNvSpPr/>
            <p:nvPr/>
          </p:nvSpPr>
          <p:spPr>
            <a:xfrm>
              <a:off x="4413805" y="257"/>
              <a:ext cx="1250957" cy="1250957"/>
            </a:xfrm>
            <a:prstGeom prst="ellipse">
              <a:avLst/>
            </a:prstGeom>
            <a:solidFill>
              <a:schemeClr val="lt1"/>
            </a:solidFill>
            <a:ln cap="flat" cmpd="sng" w="25400">
              <a:solidFill>
                <a:srgbClr val="429BB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1" i="0" sz="1400" u="none" cap="none" strike="noStrike">
                <a:solidFill>
                  <a:srgbClr val="000000"/>
                </a:solidFill>
                <a:latin typeface="Arial"/>
                <a:ea typeface="Arial"/>
                <a:cs typeface="Arial"/>
                <a:sym typeface="Arial"/>
              </a:endParaRPr>
            </a:p>
          </p:txBody>
        </p:sp>
        <p:sp>
          <p:nvSpPr>
            <p:cNvPr id="536" name="Google Shape;536;p65"/>
            <p:cNvSpPr txBox="1"/>
            <p:nvPr/>
          </p:nvSpPr>
          <p:spPr>
            <a:xfrm>
              <a:off x="4597003" y="183455"/>
              <a:ext cx="884700" cy="884700"/>
            </a:xfrm>
            <a:prstGeom prst="rect">
              <a:avLst/>
            </a:prstGeom>
            <a:noFill/>
            <a:ln>
              <a:noFill/>
            </a:ln>
          </p:spPr>
          <p:txBody>
            <a:bodyPr anchorCtr="0" anchor="ctr" bIns="17775" lIns="17775" spcFirstLastPara="1" rIns="17775" wrap="square" tIns="17775">
              <a:noAutofit/>
            </a:bodyPr>
            <a:lstStyle/>
            <a:p>
              <a:pPr indent="0" lvl="0" marL="0" marR="0" rtl="0" algn="ctr">
                <a:lnSpc>
                  <a:spcPct val="90000"/>
                </a:lnSpc>
                <a:spcBef>
                  <a:spcPts val="0"/>
                </a:spcBef>
                <a:spcAft>
                  <a:spcPts val="0"/>
                </a:spcAft>
                <a:buClr>
                  <a:srgbClr val="000000"/>
                </a:buClr>
                <a:buSzPts val="1400"/>
                <a:buFont typeface="Arial"/>
                <a:buNone/>
              </a:pPr>
              <a:r>
                <a:rPr b="1" i="0" lang="en-GB" sz="1400" u="none" cap="none" strike="noStrike">
                  <a:solidFill>
                    <a:srgbClr val="000000"/>
                  </a:solidFill>
                  <a:latin typeface="Arial"/>
                  <a:ea typeface="Arial"/>
                  <a:cs typeface="Arial"/>
                  <a:sym typeface="Arial"/>
                </a:rPr>
                <a:t>Design team</a:t>
              </a:r>
              <a:endParaRPr b="1" i="0" sz="1400" u="none" cap="none" strike="noStrike">
                <a:solidFill>
                  <a:srgbClr val="000000"/>
                </a:solidFill>
                <a:latin typeface="Arial"/>
                <a:ea typeface="Arial"/>
                <a:cs typeface="Arial"/>
                <a:sym typeface="Arial"/>
              </a:endParaRPr>
            </a:p>
          </p:txBody>
        </p:sp>
        <p:sp>
          <p:nvSpPr>
            <p:cNvPr id="537" name="Google Shape;537;p65"/>
            <p:cNvSpPr/>
            <p:nvPr/>
          </p:nvSpPr>
          <p:spPr>
            <a:xfrm>
              <a:off x="6099103" y="973264"/>
              <a:ext cx="1250957" cy="1250957"/>
            </a:xfrm>
            <a:prstGeom prst="ellipse">
              <a:avLst/>
            </a:prstGeom>
            <a:solidFill>
              <a:schemeClr val="lt1"/>
            </a:solidFill>
            <a:ln cap="flat" cmpd="sng" w="25400">
              <a:solidFill>
                <a:srgbClr val="429BB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1" i="0" sz="1400" u="none" cap="none" strike="noStrike">
                <a:solidFill>
                  <a:srgbClr val="000000"/>
                </a:solidFill>
                <a:latin typeface="Arial"/>
                <a:ea typeface="Arial"/>
                <a:cs typeface="Arial"/>
                <a:sym typeface="Arial"/>
              </a:endParaRPr>
            </a:p>
          </p:txBody>
        </p:sp>
        <p:sp>
          <p:nvSpPr>
            <p:cNvPr id="538" name="Google Shape;538;p65"/>
            <p:cNvSpPr txBox="1"/>
            <p:nvPr/>
          </p:nvSpPr>
          <p:spPr>
            <a:xfrm>
              <a:off x="6190723" y="1156400"/>
              <a:ext cx="1067700" cy="884700"/>
            </a:xfrm>
            <a:prstGeom prst="rect">
              <a:avLst/>
            </a:prstGeom>
            <a:noFill/>
            <a:ln>
              <a:noFill/>
            </a:ln>
          </p:spPr>
          <p:txBody>
            <a:bodyPr anchorCtr="0" anchor="ctr" bIns="17775" lIns="17775" spcFirstLastPara="1" rIns="17775" wrap="square" tIns="17775">
              <a:noAutofit/>
            </a:bodyPr>
            <a:lstStyle/>
            <a:p>
              <a:pPr indent="0" lvl="0" marL="0" marR="0" rtl="0" algn="ctr">
                <a:lnSpc>
                  <a:spcPct val="90000"/>
                </a:lnSpc>
                <a:spcBef>
                  <a:spcPts val="0"/>
                </a:spcBef>
                <a:spcAft>
                  <a:spcPts val="0"/>
                </a:spcAft>
                <a:buClr>
                  <a:srgbClr val="000000"/>
                </a:buClr>
                <a:buSzPts val="1400"/>
                <a:buFont typeface="Arial"/>
                <a:buNone/>
              </a:pPr>
              <a:r>
                <a:rPr b="1" i="0" lang="en-GB" sz="1400" u="none" cap="none" strike="noStrike">
                  <a:solidFill>
                    <a:srgbClr val="000000"/>
                  </a:solidFill>
                  <a:latin typeface="Arial"/>
                  <a:ea typeface="Arial"/>
                  <a:cs typeface="Arial"/>
                  <a:sym typeface="Arial"/>
                </a:rPr>
                <a:t>Estimation and commercial</a:t>
              </a:r>
              <a:endParaRPr b="1" i="0" sz="1400" u="none" cap="none" strike="noStrike">
                <a:solidFill>
                  <a:srgbClr val="000000"/>
                </a:solidFill>
                <a:latin typeface="Arial"/>
                <a:ea typeface="Arial"/>
                <a:cs typeface="Arial"/>
                <a:sym typeface="Arial"/>
              </a:endParaRPr>
            </a:p>
          </p:txBody>
        </p:sp>
        <p:sp>
          <p:nvSpPr>
            <p:cNvPr id="539" name="Google Shape;539;p65"/>
            <p:cNvSpPr/>
            <p:nvPr/>
          </p:nvSpPr>
          <p:spPr>
            <a:xfrm>
              <a:off x="6099103" y="2919278"/>
              <a:ext cx="1250957" cy="1250957"/>
            </a:xfrm>
            <a:prstGeom prst="ellipse">
              <a:avLst/>
            </a:prstGeom>
            <a:solidFill>
              <a:schemeClr val="lt1"/>
            </a:solidFill>
            <a:ln cap="flat" cmpd="sng" w="25400">
              <a:solidFill>
                <a:srgbClr val="429BB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1" i="0" sz="1400" u="none" cap="none" strike="noStrike">
                <a:solidFill>
                  <a:srgbClr val="000000"/>
                </a:solidFill>
                <a:latin typeface="Arial"/>
                <a:ea typeface="Arial"/>
                <a:cs typeface="Arial"/>
                <a:sym typeface="Arial"/>
              </a:endParaRPr>
            </a:p>
          </p:txBody>
        </p:sp>
        <p:sp>
          <p:nvSpPr>
            <p:cNvPr id="540" name="Google Shape;540;p65"/>
            <p:cNvSpPr txBox="1"/>
            <p:nvPr/>
          </p:nvSpPr>
          <p:spPr>
            <a:xfrm>
              <a:off x="6282301" y="3102476"/>
              <a:ext cx="884561" cy="884561"/>
            </a:xfrm>
            <a:prstGeom prst="rect">
              <a:avLst/>
            </a:prstGeom>
            <a:noFill/>
            <a:ln>
              <a:noFill/>
            </a:ln>
          </p:spPr>
          <p:txBody>
            <a:bodyPr anchorCtr="0" anchor="ctr" bIns="17775" lIns="17775" spcFirstLastPara="1" rIns="17775" wrap="square" tIns="17775">
              <a:noAutofit/>
            </a:bodyPr>
            <a:lstStyle/>
            <a:p>
              <a:pPr indent="0" lvl="0" marL="0" marR="0" rtl="0" algn="ctr">
                <a:lnSpc>
                  <a:spcPct val="90000"/>
                </a:lnSpc>
                <a:spcBef>
                  <a:spcPts val="0"/>
                </a:spcBef>
                <a:spcAft>
                  <a:spcPts val="0"/>
                </a:spcAft>
                <a:buClr>
                  <a:srgbClr val="000000"/>
                </a:buClr>
                <a:buSzPts val="1400"/>
                <a:buFont typeface="Arial"/>
                <a:buNone/>
              </a:pPr>
              <a:r>
                <a:rPr b="1" i="0" lang="en-GB" sz="1400" u="none" cap="none" strike="noStrike">
                  <a:solidFill>
                    <a:srgbClr val="000000"/>
                  </a:solidFill>
                  <a:latin typeface="Arial"/>
                  <a:ea typeface="Arial"/>
                  <a:cs typeface="Arial"/>
                  <a:sym typeface="Arial"/>
                </a:rPr>
                <a:t>Logistics</a:t>
              </a:r>
              <a:endParaRPr b="1" i="0" sz="1400" u="none" cap="none" strike="noStrike">
                <a:solidFill>
                  <a:srgbClr val="000000"/>
                </a:solidFill>
                <a:latin typeface="Arial"/>
                <a:ea typeface="Arial"/>
                <a:cs typeface="Arial"/>
                <a:sym typeface="Arial"/>
              </a:endParaRPr>
            </a:p>
          </p:txBody>
        </p:sp>
        <p:sp>
          <p:nvSpPr>
            <p:cNvPr id="541" name="Google Shape;541;p65"/>
            <p:cNvSpPr/>
            <p:nvPr/>
          </p:nvSpPr>
          <p:spPr>
            <a:xfrm>
              <a:off x="4413805" y="3892285"/>
              <a:ext cx="1250957" cy="1250957"/>
            </a:xfrm>
            <a:prstGeom prst="ellipse">
              <a:avLst/>
            </a:prstGeom>
            <a:solidFill>
              <a:schemeClr val="lt1"/>
            </a:solidFill>
            <a:ln cap="flat" cmpd="sng" w="25400">
              <a:solidFill>
                <a:srgbClr val="429BB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1" i="0" sz="1400" u="none" cap="none" strike="noStrike">
                <a:solidFill>
                  <a:srgbClr val="000000"/>
                </a:solidFill>
                <a:latin typeface="Arial"/>
                <a:ea typeface="Arial"/>
                <a:cs typeface="Arial"/>
                <a:sym typeface="Arial"/>
              </a:endParaRPr>
            </a:p>
          </p:txBody>
        </p:sp>
        <p:sp>
          <p:nvSpPr>
            <p:cNvPr id="542" name="Google Shape;542;p65"/>
            <p:cNvSpPr txBox="1"/>
            <p:nvPr/>
          </p:nvSpPr>
          <p:spPr>
            <a:xfrm>
              <a:off x="4597003" y="4075483"/>
              <a:ext cx="884561" cy="884561"/>
            </a:xfrm>
            <a:prstGeom prst="rect">
              <a:avLst/>
            </a:prstGeom>
            <a:noFill/>
            <a:ln>
              <a:noFill/>
            </a:ln>
          </p:spPr>
          <p:txBody>
            <a:bodyPr anchorCtr="0" anchor="ctr" bIns="17775" lIns="17775" spcFirstLastPara="1" rIns="17775" wrap="square" tIns="17775">
              <a:noAutofit/>
            </a:bodyPr>
            <a:lstStyle/>
            <a:p>
              <a:pPr indent="0" lvl="0" marL="0" marR="0" rtl="0" algn="ctr">
                <a:lnSpc>
                  <a:spcPct val="90000"/>
                </a:lnSpc>
                <a:spcBef>
                  <a:spcPts val="0"/>
                </a:spcBef>
                <a:spcAft>
                  <a:spcPts val="0"/>
                </a:spcAft>
                <a:buClr>
                  <a:srgbClr val="000000"/>
                </a:buClr>
                <a:buSzPts val="1400"/>
                <a:buFont typeface="Arial"/>
                <a:buNone/>
              </a:pPr>
              <a:r>
                <a:rPr b="1" i="0" lang="en-GB" sz="1400" u="none" cap="none" strike="noStrike">
                  <a:solidFill>
                    <a:srgbClr val="000000"/>
                  </a:solidFill>
                  <a:latin typeface="Arial"/>
                  <a:ea typeface="Arial"/>
                  <a:cs typeface="Arial"/>
                  <a:sym typeface="Arial"/>
                </a:rPr>
                <a:t>Factory</a:t>
              </a:r>
              <a:endParaRPr b="1" i="0" sz="1400" u="none" cap="none" strike="noStrike">
                <a:solidFill>
                  <a:srgbClr val="000000"/>
                </a:solidFill>
                <a:latin typeface="Arial"/>
                <a:ea typeface="Arial"/>
                <a:cs typeface="Arial"/>
                <a:sym typeface="Arial"/>
              </a:endParaRPr>
            </a:p>
          </p:txBody>
        </p:sp>
        <p:sp>
          <p:nvSpPr>
            <p:cNvPr id="543" name="Google Shape;543;p65"/>
            <p:cNvSpPr/>
            <p:nvPr/>
          </p:nvSpPr>
          <p:spPr>
            <a:xfrm>
              <a:off x="2728507" y="2919278"/>
              <a:ext cx="1250957" cy="1250957"/>
            </a:xfrm>
            <a:prstGeom prst="ellipse">
              <a:avLst/>
            </a:prstGeom>
            <a:solidFill>
              <a:schemeClr val="lt1"/>
            </a:solidFill>
            <a:ln cap="flat" cmpd="sng" w="25400">
              <a:solidFill>
                <a:srgbClr val="429BB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1" i="0" sz="1400" u="none" cap="none" strike="noStrike">
                <a:solidFill>
                  <a:srgbClr val="000000"/>
                </a:solidFill>
                <a:latin typeface="Arial"/>
                <a:ea typeface="Arial"/>
                <a:cs typeface="Arial"/>
                <a:sym typeface="Arial"/>
              </a:endParaRPr>
            </a:p>
          </p:txBody>
        </p:sp>
        <p:sp>
          <p:nvSpPr>
            <p:cNvPr id="544" name="Google Shape;544;p65"/>
            <p:cNvSpPr txBox="1"/>
            <p:nvPr/>
          </p:nvSpPr>
          <p:spPr>
            <a:xfrm>
              <a:off x="2911705" y="3102476"/>
              <a:ext cx="884561" cy="884561"/>
            </a:xfrm>
            <a:prstGeom prst="rect">
              <a:avLst/>
            </a:prstGeom>
            <a:noFill/>
            <a:ln>
              <a:noFill/>
            </a:ln>
          </p:spPr>
          <p:txBody>
            <a:bodyPr anchorCtr="0" anchor="ctr" bIns="17775" lIns="17775" spcFirstLastPara="1" rIns="17775" wrap="square" tIns="17775">
              <a:noAutofit/>
            </a:bodyPr>
            <a:lstStyle/>
            <a:p>
              <a:pPr indent="0" lvl="0" marL="0" marR="0" rtl="0" algn="ctr">
                <a:lnSpc>
                  <a:spcPct val="90000"/>
                </a:lnSpc>
                <a:spcBef>
                  <a:spcPts val="0"/>
                </a:spcBef>
                <a:spcAft>
                  <a:spcPts val="0"/>
                </a:spcAft>
                <a:buClr>
                  <a:srgbClr val="000000"/>
                </a:buClr>
                <a:buSzPts val="1400"/>
                <a:buFont typeface="Arial"/>
                <a:buNone/>
              </a:pPr>
              <a:r>
                <a:rPr b="1" i="0" lang="en-GB" sz="1400" u="none" cap="none" strike="noStrike">
                  <a:solidFill>
                    <a:srgbClr val="000000"/>
                  </a:solidFill>
                  <a:latin typeface="Arial"/>
                  <a:ea typeface="Arial"/>
                  <a:cs typeface="Arial"/>
                  <a:sym typeface="Arial"/>
                </a:rPr>
                <a:t>Onsite assembly</a:t>
              </a:r>
              <a:endParaRPr b="1" i="0" sz="1400" u="none" cap="none" strike="noStrike">
                <a:solidFill>
                  <a:srgbClr val="000000"/>
                </a:solidFill>
                <a:latin typeface="Arial"/>
                <a:ea typeface="Arial"/>
                <a:cs typeface="Arial"/>
                <a:sym typeface="Arial"/>
              </a:endParaRPr>
            </a:p>
          </p:txBody>
        </p:sp>
        <p:sp>
          <p:nvSpPr>
            <p:cNvPr id="545" name="Google Shape;545;p65"/>
            <p:cNvSpPr/>
            <p:nvPr/>
          </p:nvSpPr>
          <p:spPr>
            <a:xfrm>
              <a:off x="2622539" y="867295"/>
              <a:ext cx="1462894" cy="1462894"/>
            </a:xfrm>
            <a:prstGeom prst="ellipse">
              <a:avLst/>
            </a:prstGeom>
            <a:solidFill>
              <a:schemeClr val="lt1"/>
            </a:solidFill>
            <a:ln cap="flat" cmpd="sng" w="25400">
              <a:solidFill>
                <a:srgbClr val="429BB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1" i="0" sz="1400" u="none" cap="none" strike="noStrike">
                <a:solidFill>
                  <a:srgbClr val="000000"/>
                </a:solidFill>
                <a:latin typeface="Arial"/>
                <a:ea typeface="Arial"/>
                <a:cs typeface="Arial"/>
                <a:sym typeface="Arial"/>
              </a:endParaRPr>
            </a:p>
          </p:txBody>
        </p:sp>
        <p:sp>
          <p:nvSpPr>
            <p:cNvPr id="546" name="Google Shape;546;p65"/>
            <p:cNvSpPr txBox="1"/>
            <p:nvPr/>
          </p:nvSpPr>
          <p:spPr>
            <a:xfrm>
              <a:off x="2706897" y="1081552"/>
              <a:ext cx="1251000" cy="1034400"/>
            </a:xfrm>
            <a:prstGeom prst="rect">
              <a:avLst/>
            </a:prstGeom>
            <a:noFill/>
            <a:ln>
              <a:noFill/>
            </a:ln>
          </p:spPr>
          <p:txBody>
            <a:bodyPr anchorCtr="0" anchor="ctr" bIns="17775" lIns="17775" spcFirstLastPara="1" rIns="17775" wrap="square" tIns="17775">
              <a:noAutofit/>
            </a:bodyPr>
            <a:lstStyle/>
            <a:p>
              <a:pPr indent="0" lvl="0" marL="0" marR="0" rtl="0" algn="ctr">
                <a:lnSpc>
                  <a:spcPct val="90000"/>
                </a:lnSpc>
                <a:spcBef>
                  <a:spcPts val="0"/>
                </a:spcBef>
                <a:spcAft>
                  <a:spcPts val="0"/>
                </a:spcAft>
                <a:buClr>
                  <a:srgbClr val="000000"/>
                </a:buClr>
                <a:buSzPts val="1400"/>
                <a:buFont typeface="Arial"/>
                <a:buNone/>
              </a:pPr>
              <a:r>
                <a:rPr b="1" i="0" lang="en-GB" sz="1400" u="none" cap="none" strike="noStrike">
                  <a:solidFill>
                    <a:srgbClr val="000000"/>
                  </a:solidFill>
                  <a:latin typeface="Arial"/>
                  <a:ea typeface="Arial"/>
                  <a:cs typeface="Arial"/>
                  <a:sym typeface="Arial"/>
                </a:rPr>
                <a:t>Site management</a:t>
              </a:r>
              <a:endParaRPr b="1" i="0" sz="1400" u="none" cap="none" strike="noStrike">
                <a:solidFill>
                  <a:srgbClr val="000000"/>
                </a:solidFill>
                <a:latin typeface="Arial"/>
                <a:ea typeface="Arial"/>
                <a:cs typeface="Arial"/>
                <a:sym typeface="Arial"/>
              </a:endParaRPr>
            </a:p>
          </p:txBody>
        </p:sp>
      </p:gr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1" name="Shape 551"/>
        <p:cNvGrpSpPr/>
        <p:nvPr/>
      </p:nvGrpSpPr>
      <p:grpSpPr>
        <a:xfrm>
          <a:off x="0" y="0"/>
          <a:ext cx="0" cy="0"/>
          <a:chOff x="0" y="0"/>
          <a:chExt cx="0" cy="0"/>
        </a:xfrm>
      </p:grpSpPr>
      <p:sp>
        <p:nvSpPr>
          <p:cNvPr id="552" name="Google Shape;552;p66"/>
          <p:cNvSpPr txBox="1"/>
          <p:nvPr>
            <p:ph type="title"/>
          </p:nvPr>
        </p:nvSpPr>
        <p:spPr>
          <a:xfrm>
            <a:off x="323528" y="1419622"/>
            <a:ext cx="4464496" cy="2160240"/>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chemeClr val="lt1"/>
              </a:buClr>
              <a:buSzPts val="4400"/>
              <a:buFont typeface="Arial"/>
              <a:buNone/>
            </a:pPr>
            <a:r>
              <a:rPr lang="en-GB"/>
              <a:t>Understand other roles</a:t>
            </a:r>
            <a:endParaRPr/>
          </a:p>
        </p:txBody>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7" name="Shape 557"/>
        <p:cNvGrpSpPr/>
        <p:nvPr/>
      </p:nvGrpSpPr>
      <p:grpSpPr>
        <a:xfrm>
          <a:off x="0" y="0"/>
          <a:ext cx="0" cy="0"/>
          <a:chOff x="0" y="0"/>
          <a:chExt cx="0" cy="0"/>
        </a:xfrm>
      </p:grpSpPr>
      <p:pic>
        <p:nvPicPr>
          <p:cNvPr id="558" name="Google Shape;558;p67"/>
          <p:cNvPicPr preferRelativeResize="0"/>
          <p:nvPr/>
        </p:nvPicPr>
        <p:blipFill rotWithShape="1">
          <a:blip r:embed="rId3">
            <a:alphaModFix/>
          </a:blip>
          <a:srcRect b="0" l="0" r="0" t="0"/>
          <a:stretch/>
        </p:blipFill>
        <p:spPr>
          <a:xfrm>
            <a:off x="2181425" y="224750"/>
            <a:ext cx="4781151" cy="4694001"/>
          </a:xfrm>
          <a:prstGeom prst="rect">
            <a:avLst/>
          </a:prstGeom>
          <a:noFill/>
          <a:ln>
            <a:noFill/>
          </a:ln>
        </p:spPr>
      </p:pic>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63" name="Shape 563"/>
        <p:cNvGrpSpPr/>
        <p:nvPr/>
      </p:nvGrpSpPr>
      <p:grpSpPr>
        <a:xfrm>
          <a:off x="0" y="0"/>
          <a:ext cx="0" cy="0"/>
          <a:chOff x="0" y="0"/>
          <a:chExt cx="0" cy="0"/>
        </a:xfrm>
      </p:grpSpPr>
      <p:sp>
        <p:nvSpPr>
          <p:cNvPr id="564" name="Google Shape;564;p68"/>
          <p:cNvSpPr txBox="1"/>
          <p:nvPr>
            <p:ph type="title"/>
          </p:nvPr>
        </p:nvSpPr>
        <p:spPr>
          <a:xfrm>
            <a:off x="678113" y="629309"/>
            <a:ext cx="6717300" cy="720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Digital design</a:t>
            </a:r>
            <a:endParaRPr>
              <a:solidFill>
                <a:srgbClr val="00BFF4"/>
              </a:solidFill>
            </a:endParaRPr>
          </a:p>
        </p:txBody>
      </p:sp>
      <p:sp>
        <p:nvSpPr>
          <p:cNvPr id="565" name="Google Shape;565;p68"/>
          <p:cNvSpPr/>
          <p:nvPr/>
        </p:nvSpPr>
        <p:spPr>
          <a:xfrm>
            <a:off x="539552" y="4888827"/>
            <a:ext cx="7416824" cy="24622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sng" cap="none" strike="noStrike">
                <a:solidFill>
                  <a:schemeClr val="dk1"/>
                </a:solidFill>
                <a:latin typeface="Arial"/>
                <a:ea typeface="Arial"/>
                <a:cs typeface="Arial"/>
                <a:sym typeface="Arial"/>
                <a:hlinkClick r:id="rId3">
                  <a:extLst>
                    <a:ext uri="{A12FA001-AC4F-418D-AE19-62706E023703}">
                      <ahyp:hlinkClr val="tx"/>
                    </a:ext>
                  </a:extLst>
                </a:hlinkClick>
              </a:rPr>
              <a:t>https://www.goconstruct.org/learn-about-construction/find-the-role-for-you/roles-in-construction/offsite/#slide-2</a:t>
            </a:r>
            <a:endParaRPr b="0" i="0" sz="1000" u="none" cap="none" strike="noStrike">
              <a:solidFill>
                <a:schemeClr val="dk1"/>
              </a:solidFill>
              <a:latin typeface="Arial"/>
              <a:ea typeface="Arial"/>
              <a:cs typeface="Arial"/>
              <a:sym typeface="Arial"/>
            </a:endParaRPr>
          </a:p>
        </p:txBody>
      </p:sp>
      <p:sp>
        <p:nvSpPr>
          <p:cNvPr id="566" name="Google Shape;566;p68"/>
          <p:cNvSpPr/>
          <p:nvPr/>
        </p:nvSpPr>
        <p:spPr>
          <a:xfrm>
            <a:off x="678117" y="1349297"/>
            <a:ext cx="6552600" cy="35394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BFF4"/>
                </a:solidFill>
                <a:latin typeface="Arial"/>
                <a:ea typeface="Arial"/>
                <a:cs typeface="Arial"/>
                <a:sym typeface="Arial"/>
              </a:rPr>
              <a:t>Structural engineer:</a:t>
            </a:r>
            <a:endParaRPr b="0" i="0" sz="2400" u="none" cap="none" strike="noStrike">
              <a:solidFill>
                <a:srgbClr val="00BFF4"/>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Using computer simulations to predict how structures will react under different conditions, for example high winds or earth tremors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Making sure projects meet legal guidelines, environmental directives, and health and safety requirements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Inspecting unsafe buildings and recommending options for repairs or demolition</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Working out the loads and stresses on different parts of a structure like the foundations, beams, and walls…</a:t>
            </a:r>
            <a:endParaRPr b="0" i="0" sz="1400" u="none" cap="none" strike="noStrike">
              <a:solidFill>
                <a:srgbClr val="000000"/>
              </a:solidFill>
              <a:latin typeface="Arial"/>
              <a:ea typeface="Arial"/>
              <a:cs typeface="Arial"/>
              <a:sym typeface="Arial"/>
            </a:endParaRPr>
          </a:p>
        </p:txBody>
      </p:sp>
      <p:pic>
        <p:nvPicPr>
          <p:cNvPr id="567" name="Google Shape;567;p68"/>
          <p:cNvPicPr preferRelativeResize="0"/>
          <p:nvPr/>
        </p:nvPicPr>
        <p:blipFill rotWithShape="1">
          <a:blip r:embed="rId4">
            <a:alphaModFix/>
          </a:blip>
          <a:srcRect b="0" l="0" r="0" t="0"/>
          <a:stretch/>
        </p:blipFill>
        <p:spPr>
          <a:xfrm>
            <a:off x="7452320" y="987574"/>
            <a:ext cx="1638300" cy="1543050"/>
          </a:xfrm>
          <a:prstGeom prst="rect">
            <a:avLst/>
          </a:prstGeom>
          <a:noFill/>
          <a:ln>
            <a:noFill/>
          </a:ln>
        </p:spPr>
      </p:pic>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2" name="Shape 572"/>
        <p:cNvGrpSpPr/>
        <p:nvPr/>
      </p:nvGrpSpPr>
      <p:grpSpPr>
        <a:xfrm>
          <a:off x="0" y="0"/>
          <a:ext cx="0" cy="0"/>
          <a:chOff x="0" y="0"/>
          <a:chExt cx="0" cy="0"/>
        </a:xfrm>
      </p:grpSpPr>
      <p:sp>
        <p:nvSpPr>
          <p:cNvPr id="573" name="Google Shape;573;p69"/>
          <p:cNvSpPr txBox="1"/>
          <p:nvPr>
            <p:ph type="title"/>
          </p:nvPr>
        </p:nvSpPr>
        <p:spPr>
          <a:xfrm>
            <a:off x="734888" y="627534"/>
            <a:ext cx="6717432" cy="72008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Digital design</a:t>
            </a:r>
            <a:endParaRPr>
              <a:solidFill>
                <a:srgbClr val="00BFF4"/>
              </a:solidFill>
            </a:endParaRPr>
          </a:p>
        </p:txBody>
      </p:sp>
      <p:sp>
        <p:nvSpPr>
          <p:cNvPr id="574" name="Google Shape;574;p69"/>
          <p:cNvSpPr/>
          <p:nvPr/>
        </p:nvSpPr>
        <p:spPr>
          <a:xfrm>
            <a:off x="539552" y="4888827"/>
            <a:ext cx="7416824" cy="24622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sng" cap="none" strike="noStrike">
                <a:solidFill>
                  <a:schemeClr val="dk1"/>
                </a:solidFill>
                <a:latin typeface="Arial"/>
                <a:ea typeface="Arial"/>
                <a:cs typeface="Arial"/>
                <a:sym typeface="Arial"/>
                <a:hlinkClick r:id="rId3">
                  <a:extLst>
                    <a:ext uri="{A12FA001-AC4F-418D-AE19-62706E023703}">
                      <ahyp:hlinkClr val="tx"/>
                    </a:ext>
                  </a:extLst>
                </a:hlinkClick>
              </a:rPr>
              <a:t>https://www.goconstruct.org/learn-about-construction/find-the-role-for-you/roles-in-construction/offsite/#slide-2</a:t>
            </a:r>
            <a:endParaRPr b="0" i="0" sz="1000" u="none" cap="none" strike="noStrike">
              <a:solidFill>
                <a:schemeClr val="dk1"/>
              </a:solidFill>
              <a:latin typeface="Arial"/>
              <a:ea typeface="Arial"/>
              <a:cs typeface="Arial"/>
              <a:sym typeface="Arial"/>
            </a:endParaRPr>
          </a:p>
        </p:txBody>
      </p:sp>
      <p:sp>
        <p:nvSpPr>
          <p:cNvPr id="575" name="Google Shape;575;p69"/>
          <p:cNvSpPr/>
          <p:nvPr/>
        </p:nvSpPr>
        <p:spPr>
          <a:xfrm>
            <a:off x="734892" y="1347622"/>
            <a:ext cx="6336600" cy="35394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BFF4"/>
                </a:solidFill>
                <a:latin typeface="Arial"/>
                <a:ea typeface="Arial"/>
                <a:cs typeface="Arial"/>
                <a:sym typeface="Arial"/>
              </a:rPr>
              <a:t>Architectural technologist:</a:t>
            </a:r>
            <a:endParaRPr b="0" i="0" sz="2400" u="none" cap="none" strike="noStrike">
              <a:solidFill>
                <a:srgbClr val="00BFF4"/>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The architectural design is passed to offsite manufacturing design technologist to determine the buildable details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Producing plans, elevations, technical details and building layouts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Coordinating filing, storage and retrieval of drawings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Drawing maps, diagrams or plans for construction projects and structures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Being able to define problems and find solutions for them …</a:t>
            </a:r>
            <a:endParaRPr b="0" i="0" sz="2000" u="none" cap="none" strike="noStrike">
              <a:solidFill>
                <a:schemeClr val="dk1"/>
              </a:solidFill>
              <a:latin typeface="Arial"/>
              <a:ea typeface="Arial"/>
              <a:cs typeface="Arial"/>
              <a:sym typeface="Arial"/>
            </a:endParaRPr>
          </a:p>
        </p:txBody>
      </p:sp>
      <p:pic>
        <p:nvPicPr>
          <p:cNvPr id="576" name="Google Shape;576;p69"/>
          <p:cNvPicPr preferRelativeResize="0"/>
          <p:nvPr/>
        </p:nvPicPr>
        <p:blipFill rotWithShape="1">
          <a:blip r:embed="rId4">
            <a:alphaModFix/>
          </a:blip>
          <a:srcRect b="0" l="0" r="0" t="0"/>
          <a:stretch/>
        </p:blipFill>
        <p:spPr>
          <a:xfrm>
            <a:off x="7380312" y="1063039"/>
            <a:ext cx="1543050" cy="1485900"/>
          </a:xfrm>
          <a:prstGeom prst="rect">
            <a:avLst/>
          </a:prstGeom>
          <a:noFill/>
          <a:ln>
            <a:noFill/>
          </a:ln>
        </p:spPr>
      </p:pic>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1" name="Shape 581"/>
        <p:cNvGrpSpPr/>
        <p:nvPr/>
      </p:nvGrpSpPr>
      <p:grpSpPr>
        <a:xfrm>
          <a:off x="0" y="0"/>
          <a:ext cx="0" cy="0"/>
          <a:chOff x="0" y="0"/>
          <a:chExt cx="0" cy="0"/>
        </a:xfrm>
      </p:grpSpPr>
      <p:sp>
        <p:nvSpPr>
          <p:cNvPr id="582" name="Google Shape;582;p70"/>
          <p:cNvSpPr txBox="1"/>
          <p:nvPr>
            <p:ph type="title"/>
          </p:nvPr>
        </p:nvSpPr>
        <p:spPr>
          <a:xfrm>
            <a:off x="734888" y="627534"/>
            <a:ext cx="6717432" cy="72008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Digital design</a:t>
            </a:r>
            <a:endParaRPr>
              <a:solidFill>
                <a:srgbClr val="00BFF4"/>
              </a:solidFill>
            </a:endParaRPr>
          </a:p>
        </p:txBody>
      </p:sp>
      <p:sp>
        <p:nvSpPr>
          <p:cNvPr id="583" name="Google Shape;583;p70"/>
          <p:cNvSpPr/>
          <p:nvPr/>
        </p:nvSpPr>
        <p:spPr>
          <a:xfrm>
            <a:off x="539552" y="4888827"/>
            <a:ext cx="7416824" cy="24622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sng" cap="none" strike="noStrike">
                <a:solidFill>
                  <a:schemeClr val="dk1"/>
                </a:solidFill>
                <a:latin typeface="Arial"/>
                <a:ea typeface="Arial"/>
                <a:cs typeface="Arial"/>
                <a:sym typeface="Arial"/>
                <a:hlinkClick r:id="rId3">
                  <a:extLst>
                    <a:ext uri="{A12FA001-AC4F-418D-AE19-62706E023703}">
                      <ahyp:hlinkClr val="tx"/>
                    </a:ext>
                  </a:extLst>
                </a:hlinkClick>
              </a:rPr>
              <a:t>https://www.goconstruct.org/learn-about-construction/find-the-role-for-you/roles-in-construction/offsite/#slide-2</a:t>
            </a:r>
            <a:endParaRPr b="0" i="0" sz="1000" u="none" cap="none" strike="noStrike">
              <a:solidFill>
                <a:schemeClr val="dk1"/>
              </a:solidFill>
              <a:latin typeface="Arial"/>
              <a:ea typeface="Arial"/>
              <a:cs typeface="Arial"/>
              <a:sym typeface="Arial"/>
            </a:endParaRPr>
          </a:p>
        </p:txBody>
      </p:sp>
      <p:sp>
        <p:nvSpPr>
          <p:cNvPr id="584" name="Google Shape;584;p70"/>
          <p:cNvSpPr/>
          <p:nvPr/>
        </p:nvSpPr>
        <p:spPr>
          <a:xfrm>
            <a:off x="817421" y="1263855"/>
            <a:ext cx="6717069" cy="353943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BFF4"/>
                </a:solidFill>
                <a:latin typeface="Arial"/>
                <a:ea typeface="Arial"/>
                <a:cs typeface="Arial"/>
                <a:sym typeface="Arial"/>
              </a:rPr>
              <a:t>3D visualiser:</a:t>
            </a:r>
            <a:endParaRPr b="0" i="0" sz="2400" u="none" cap="none" strike="noStrike">
              <a:solidFill>
                <a:srgbClr val="00BFF4"/>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Visualise concepts in various graphic mediums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Make sure the offsite construction system is represented as accurately and attractively as possible</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Help the public and councillors understand the proposals during the planning process – assisting planning decisions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Work with both "still" representations and animations/ CGI (computer generated imagery) </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Work with industry-standard design tools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Keep up to date with software advances …</a:t>
            </a:r>
            <a:endParaRPr b="0" i="0" sz="2000" u="none" cap="none" strike="noStrike">
              <a:solidFill>
                <a:schemeClr val="dk1"/>
              </a:solidFill>
              <a:latin typeface="Arial"/>
              <a:ea typeface="Arial"/>
              <a:cs typeface="Arial"/>
              <a:sym typeface="Arial"/>
            </a:endParaRPr>
          </a:p>
        </p:txBody>
      </p:sp>
      <p:pic>
        <p:nvPicPr>
          <p:cNvPr id="585" name="Google Shape;585;p70"/>
          <p:cNvPicPr preferRelativeResize="0"/>
          <p:nvPr/>
        </p:nvPicPr>
        <p:blipFill rotWithShape="1">
          <a:blip r:embed="rId4">
            <a:alphaModFix/>
          </a:blip>
          <a:srcRect b="0" l="0" r="0" t="0"/>
          <a:stretch/>
        </p:blipFill>
        <p:spPr>
          <a:xfrm>
            <a:off x="7616661" y="1103176"/>
            <a:ext cx="1447800" cy="1524000"/>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0" name="Shape 590"/>
        <p:cNvGrpSpPr/>
        <p:nvPr/>
      </p:nvGrpSpPr>
      <p:grpSpPr>
        <a:xfrm>
          <a:off x="0" y="0"/>
          <a:ext cx="0" cy="0"/>
          <a:chOff x="0" y="0"/>
          <a:chExt cx="0" cy="0"/>
        </a:xfrm>
      </p:grpSpPr>
      <p:sp>
        <p:nvSpPr>
          <p:cNvPr id="591" name="Google Shape;591;p71"/>
          <p:cNvSpPr txBox="1"/>
          <p:nvPr>
            <p:ph type="title"/>
          </p:nvPr>
        </p:nvSpPr>
        <p:spPr>
          <a:xfrm>
            <a:off x="734888" y="627534"/>
            <a:ext cx="6717432" cy="72008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Estimating and commercial</a:t>
            </a:r>
            <a:endParaRPr>
              <a:solidFill>
                <a:srgbClr val="00BFF4"/>
              </a:solidFill>
            </a:endParaRPr>
          </a:p>
        </p:txBody>
      </p:sp>
      <p:sp>
        <p:nvSpPr>
          <p:cNvPr id="592" name="Google Shape;592;p71"/>
          <p:cNvSpPr/>
          <p:nvPr/>
        </p:nvSpPr>
        <p:spPr>
          <a:xfrm>
            <a:off x="539552" y="4888827"/>
            <a:ext cx="7416824" cy="24622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sng" cap="none" strike="noStrike">
                <a:solidFill>
                  <a:schemeClr val="dk1"/>
                </a:solidFill>
                <a:latin typeface="Arial"/>
                <a:ea typeface="Arial"/>
                <a:cs typeface="Arial"/>
                <a:sym typeface="Arial"/>
                <a:hlinkClick r:id="rId3">
                  <a:extLst>
                    <a:ext uri="{A12FA001-AC4F-418D-AE19-62706E023703}">
                      <ahyp:hlinkClr val="tx"/>
                    </a:ext>
                  </a:extLst>
                </a:hlinkClick>
              </a:rPr>
              <a:t>https://www.goconstruct.org/learn-about-construction/find-the-role-for-you/roles-in-construction/offsite/#slide-1</a:t>
            </a:r>
            <a:endParaRPr b="0" i="0" sz="1000" u="none" cap="none" strike="noStrike">
              <a:solidFill>
                <a:schemeClr val="dk1"/>
              </a:solidFill>
              <a:latin typeface="Arial"/>
              <a:ea typeface="Arial"/>
              <a:cs typeface="Arial"/>
              <a:sym typeface="Arial"/>
            </a:endParaRPr>
          </a:p>
        </p:txBody>
      </p:sp>
      <p:sp>
        <p:nvSpPr>
          <p:cNvPr id="593" name="Google Shape;593;p71"/>
          <p:cNvSpPr/>
          <p:nvPr/>
        </p:nvSpPr>
        <p:spPr>
          <a:xfrm>
            <a:off x="734905" y="1347618"/>
            <a:ext cx="6865800" cy="32316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BFF4"/>
                </a:solidFill>
                <a:latin typeface="Arial"/>
                <a:ea typeface="Arial"/>
                <a:cs typeface="Arial"/>
                <a:sym typeface="Arial"/>
              </a:rPr>
              <a:t>Estimator:</a:t>
            </a:r>
            <a:endParaRPr b="0" i="0" sz="2400" u="none" cap="none" strike="noStrike">
              <a:solidFill>
                <a:srgbClr val="00BFF4"/>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Weighing up all the information about the building work and deciding exactly how much money it will take to do what the customer wants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Researching prices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Collecting quotes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Checking what the client wants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Using computer software</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Collecting quotes from suppliers and sub-contractors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Drawing up bids for work …</a:t>
            </a:r>
            <a:endParaRPr b="0" i="0" sz="2000" u="none" cap="none" strike="noStrike">
              <a:solidFill>
                <a:schemeClr val="dk1"/>
              </a:solidFill>
              <a:latin typeface="Arial"/>
              <a:ea typeface="Arial"/>
              <a:cs typeface="Arial"/>
              <a:sym typeface="Arial"/>
            </a:endParaRPr>
          </a:p>
        </p:txBody>
      </p:sp>
      <p:pic>
        <p:nvPicPr>
          <p:cNvPr id="594" name="Google Shape;594;p71"/>
          <p:cNvPicPr preferRelativeResize="0"/>
          <p:nvPr/>
        </p:nvPicPr>
        <p:blipFill rotWithShape="1">
          <a:blip r:embed="rId4">
            <a:alphaModFix/>
          </a:blip>
          <a:srcRect b="0" l="0" r="0" t="0"/>
          <a:stretch/>
        </p:blipFill>
        <p:spPr>
          <a:xfrm>
            <a:off x="8244408" y="1203598"/>
            <a:ext cx="504825" cy="1457325"/>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9" name="Shape 599"/>
        <p:cNvGrpSpPr/>
        <p:nvPr/>
      </p:nvGrpSpPr>
      <p:grpSpPr>
        <a:xfrm>
          <a:off x="0" y="0"/>
          <a:ext cx="0" cy="0"/>
          <a:chOff x="0" y="0"/>
          <a:chExt cx="0" cy="0"/>
        </a:xfrm>
      </p:grpSpPr>
      <p:sp>
        <p:nvSpPr>
          <p:cNvPr id="600" name="Google Shape;600;p72"/>
          <p:cNvSpPr txBox="1"/>
          <p:nvPr>
            <p:ph type="title"/>
          </p:nvPr>
        </p:nvSpPr>
        <p:spPr>
          <a:xfrm>
            <a:off x="734888" y="489484"/>
            <a:ext cx="6717300" cy="720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13B6ED"/>
                </a:solidFill>
              </a:rPr>
              <a:t>Estimating and commercial</a:t>
            </a:r>
            <a:endParaRPr>
              <a:solidFill>
                <a:srgbClr val="13B6ED"/>
              </a:solidFill>
            </a:endParaRPr>
          </a:p>
        </p:txBody>
      </p:sp>
      <p:sp>
        <p:nvSpPr>
          <p:cNvPr id="601" name="Google Shape;601;p72"/>
          <p:cNvSpPr/>
          <p:nvPr/>
        </p:nvSpPr>
        <p:spPr>
          <a:xfrm>
            <a:off x="539552" y="4888827"/>
            <a:ext cx="7416824" cy="24622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sng" cap="none" strike="noStrike">
                <a:solidFill>
                  <a:schemeClr val="dk1"/>
                </a:solidFill>
                <a:latin typeface="Arial"/>
                <a:ea typeface="Arial"/>
                <a:cs typeface="Arial"/>
                <a:sym typeface="Arial"/>
                <a:hlinkClick r:id="rId3">
                  <a:extLst>
                    <a:ext uri="{A12FA001-AC4F-418D-AE19-62706E023703}">
                      <ahyp:hlinkClr val="tx"/>
                    </a:ext>
                  </a:extLst>
                </a:hlinkClick>
              </a:rPr>
              <a:t>https://www.goconstruct.org/learn-about-construction/find-the-role-for-you/roles-in-construction/offsite/#slide-1</a:t>
            </a:r>
            <a:endParaRPr b="0" i="0" sz="1000" u="none" cap="none" strike="noStrike">
              <a:solidFill>
                <a:schemeClr val="dk1"/>
              </a:solidFill>
              <a:latin typeface="Arial"/>
              <a:ea typeface="Arial"/>
              <a:cs typeface="Arial"/>
              <a:sym typeface="Arial"/>
            </a:endParaRPr>
          </a:p>
        </p:txBody>
      </p:sp>
      <p:sp>
        <p:nvSpPr>
          <p:cNvPr id="602" name="Google Shape;602;p72"/>
          <p:cNvSpPr/>
          <p:nvPr/>
        </p:nvSpPr>
        <p:spPr>
          <a:xfrm>
            <a:off x="734892" y="1279497"/>
            <a:ext cx="6865800" cy="35394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BFF4"/>
                </a:solidFill>
                <a:latin typeface="Arial"/>
                <a:ea typeface="Arial"/>
                <a:cs typeface="Arial"/>
                <a:sym typeface="Arial"/>
              </a:rPr>
              <a:t>Planner:</a:t>
            </a:r>
            <a:endParaRPr b="0" i="0" sz="2400" u="none" cap="none" strike="noStrike">
              <a:solidFill>
                <a:srgbClr val="00BFF4"/>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Helping to draft and review planning applications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Conducting appropriate research to inform planning applications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Assisting with consultations and negotiations with consultants and developers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Helping to enforce planning controls for developments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Helping to prepare policy or guidance documents on how to manage historic environments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Helping to advise on the refurbishment or re-use of listed buildings …</a:t>
            </a:r>
            <a:endParaRPr b="0" i="0" sz="2000" u="none" cap="none" strike="noStrike">
              <a:solidFill>
                <a:schemeClr val="dk1"/>
              </a:solidFill>
              <a:latin typeface="Arial"/>
              <a:ea typeface="Arial"/>
              <a:cs typeface="Arial"/>
              <a:sym typeface="Arial"/>
            </a:endParaRPr>
          </a:p>
        </p:txBody>
      </p:sp>
      <p:pic>
        <p:nvPicPr>
          <p:cNvPr id="603" name="Google Shape;603;p72"/>
          <p:cNvPicPr preferRelativeResize="0"/>
          <p:nvPr/>
        </p:nvPicPr>
        <p:blipFill rotWithShape="1">
          <a:blip r:embed="rId4">
            <a:alphaModFix/>
          </a:blip>
          <a:srcRect b="2899" l="0" r="0" t="0"/>
          <a:stretch/>
        </p:blipFill>
        <p:spPr>
          <a:xfrm>
            <a:off x="7604267" y="1103177"/>
            <a:ext cx="1314450" cy="1396566"/>
          </a:xfrm>
          <a:prstGeom prst="rect">
            <a:avLst/>
          </a:prstGeom>
          <a:noFill/>
          <a:ln>
            <a:noFill/>
          </a:ln>
        </p:spPr>
      </p:pic>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8" name="Shape 608"/>
        <p:cNvGrpSpPr/>
        <p:nvPr/>
      </p:nvGrpSpPr>
      <p:grpSpPr>
        <a:xfrm>
          <a:off x="0" y="0"/>
          <a:ext cx="0" cy="0"/>
          <a:chOff x="0" y="0"/>
          <a:chExt cx="0" cy="0"/>
        </a:xfrm>
      </p:grpSpPr>
      <p:sp>
        <p:nvSpPr>
          <p:cNvPr id="609" name="Google Shape;609;p73"/>
          <p:cNvSpPr txBox="1"/>
          <p:nvPr>
            <p:ph type="title"/>
          </p:nvPr>
        </p:nvSpPr>
        <p:spPr>
          <a:xfrm>
            <a:off x="734888" y="627534"/>
            <a:ext cx="6717432" cy="72008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Estimating and commercial</a:t>
            </a:r>
            <a:endParaRPr>
              <a:solidFill>
                <a:srgbClr val="00BFF4"/>
              </a:solidFill>
            </a:endParaRPr>
          </a:p>
        </p:txBody>
      </p:sp>
      <p:sp>
        <p:nvSpPr>
          <p:cNvPr id="610" name="Google Shape;610;p73"/>
          <p:cNvSpPr/>
          <p:nvPr/>
        </p:nvSpPr>
        <p:spPr>
          <a:xfrm>
            <a:off x="539552" y="4888827"/>
            <a:ext cx="7416824" cy="24622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sng" cap="none" strike="noStrike">
                <a:solidFill>
                  <a:schemeClr val="dk1"/>
                </a:solidFill>
                <a:latin typeface="Arial"/>
                <a:ea typeface="Arial"/>
                <a:cs typeface="Arial"/>
                <a:sym typeface="Arial"/>
                <a:hlinkClick r:id="rId3">
                  <a:extLst>
                    <a:ext uri="{A12FA001-AC4F-418D-AE19-62706E023703}">
                      <ahyp:hlinkClr val="tx"/>
                    </a:ext>
                  </a:extLst>
                </a:hlinkClick>
              </a:rPr>
              <a:t>https://www.goconstruct.org/learn-about-construction/find-the-role-for-you/roles-in-construction/offsite/#slide-1</a:t>
            </a:r>
            <a:endParaRPr b="0" i="0" sz="1000" u="none" cap="none" strike="noStrike">
              <a:solidFill>
                <a:schemeClr val="dk1"/>
              </a:solidFill>
              <a:latin typeface="Arial"/>
              <a:ea typeface="Arial"/>
              <a:cs typeface="Arial"/>
              <a:sym typeface="Arial"/>
            </a:endParaRPr>
          </a:p>
        </p:txBody>
      </p:sp>
      <p:sp>
        <p:nvSpPr>
          <p:cNvPr id="611" name="Google Shape;611;p73"/>
          <p:cNvSpPr/>
          <p:nvPr/>
        </p:nvSpPr>
        <p:spPr>
          <a:xfrm>
            <a:off x="734900" y="1347625"/>
            <a:ext cx="7769400" cy="35394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BFF4"/>
                </a:solidFill>
                <a:latin typeface="Arial"/>
                <a:ea typeface="Arial"/>
                <a:cs typeface="Arial"/>
                <a:sym typeface="Arial"/>
              </a:rPr>
              <a:t>Quantity surveyor:</a:t>
            </a:r>
            <a:endParaRPr b="0" i="0" sz="2400" u="none" cap="none" strike="noStrike">
              <a:solidFill>
                <a:srgbClr val="00BFF4"/>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Preparing tender and contract documents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Working out the cost of repair and maintenance work</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Establishing exactly what a client wants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Weighing up commercial risks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Allocating work to subcontractors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Valuing completed work and arranging payments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Making sure a project meets every legal and quality standard</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Making sure that the client gets value for their money</a:t>
            </a:r>
            <a:endParaRPr b="0" i="0" sz="1400" u="none" cap="none" strike="noStrike">
              <a:solidFill>
                <a:srgbClr val="000000"/>
              </a:solidFill>
              <a:latin typeface="Arial"/>
              <a:ea typeface="Arial"/>
              <a:cs typeface="Arial"/>
              <a:sym typeface="Arial"/>
            </a:endParaRPr>
          </a:p>
          <a:p>
            <a:pPr indent="-128587" lvl="0" marL="128587"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Advising on the maintenance costs of specific buildings...</a:t>
            </a:r>
            <a:endParaRPr b="0" i="0" sz="2000" u="none" cap="none" strike="noStrike">
              <a:solidFill>
                <a:schemeClr val="dk1"/>
              </a:solidFill>
              <a:latin typeface="Arial"/>
              <a:ea typeface="Arial"/>
              <a:cs typeface="Arial"/>
              <a:sym typeface="Arial"/>
            </a:endParaRPr>
          </a:p>
        </p:txBody>
      </p:sp>
      <p:pic>
        <p:nvPicPr>
          <p:cNvPr id="612" name="Google Shape;612;p73"/>
          <p:cNvPicPr preferRelativeResize="0"/>
          <p:nvPr/>
        </p:nvPicPr>
        <p:blipFill rotWithShape="1">
          <a:blip r:embed="rId4">
            <a:alphaModFix/>
          </a:blip>
          <a:srcRect b="0" l="0" r="0" t="0"/>
          <a:stretch/>
        </p:blipFill>
        <p:spPr>
          <a:xfrm>
            <a:off x="7427168" y="1100713"/>
            <a:ext cx="1590675" cy="1590675"/>
          </a:xfrm>
          <a:prstGeom prst="rect">
            <a:avLst/>
          </a:prstGeom>
          <a:noFill/>
          <a:ln>
            <a:noFill/>
          </a:ln>
        </p:spPr>
      </p:pic>
    </p:spTree>
  </p:cSld>
  <p:clrMapOvr>
    <a:masterClrMapping/>
  </p:clrMapOvr>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7" name="Shape 617"/>
        <p:cNvGrpSpPr/>
        <p:nvPr/>
      </p:nvGrpSpPr>
      <p:grpSpPr>
        <a:xfrm>
          <a:off x="0" y="0"/>
          <a:ext cx="0" cy="0"/>
          <a:chOff x="0" y="0"/>
          <a:chExt cx="0" cy="0"/>
        </a:xfrm>
      </p:grpSpPr>
      <p:sp>
        <p:nvSpPr>
          <p:cNvPr id="618" name="Google Shape;618;p74"/>
          <p:cNvSpPr txBox="1"/>
          <p:nvPr>
            <p:ph type="title"/>
          </p:nvPr>
        </p:nvSpPr>
        <p:spPr>
          <a:xfrm>
            <a:off x="755538" y="559409"/>
            <a:ext cx="6717300" cy="720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Logistics</a:t>
            </a:r>
            <a:endParaRPr>
              <a:solidFill>
                <a:srgbClr val="00BFF4"/>
              </a:solidFill>
            </a:endParaRPr>
          </a:p>
        </p:txBody>
      </p:sp>
      <p:sp>
        <p:nvSpPr>
          <p:cNvPr id="619" name="Google Shape;619;p74"/>
          <p:cNvSpPr/>
          <p:nvPr/>
        </p:nvSpPr>
        <p:spPr>
          <a:xfrm>
            <a:off x="539552" y="4888827"/>
            <a:ext cx="7416824" cy="24622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sng" cap="none" strike="noStrike">
                <a:solidFill>
                  <a:schemeClr val="dk1"/>
                </a:solidFill>
                <a:latin typeface="Arial"/>
                <a:ea typeface="Arial"/>
                <a:cs typeface="Arial"/>
                <a:sym typeface="Arial"/>
                <a:hlinkClick r:id="rId3">
                  <a:extLst>
                    <a:ext uri="{A12FA001-AC4F-418D-AE19-62706E023703}">
                      <ahyp:hlinkClr val="tx"/>
                    </a:ext>
                  </a:extLst>
                </a:hlinkClick>
              </a:rPr>
              <a:t>https://www.goconstruct.org/learn-about-construction/find-the-role-for-you/roles-in-construction/offsite/#slide-4</a:t>
            </a:r>
            <a:endParaRPr b="0" i="0" sz="1000" u="none" cap="none" strike="noStrike">
              <a:solidFill>
                <a:schemeClr val="dk1"/>
              </a:solidFill>
              <a:latin typeface="Arial"/>
              <a:ea typeface="Arial"/>
              <a:cs typeface="Arial"/>
              <a:sym typeface="Arial"/>
            </a:endParaRPr>
          </a:p>
        </p:txBody>
      </p:sp>
      <p:sp>
        <p:nvSpPr>
          <p:cNvPr id="620" name="Google Shape;620;p74"/>
          <p:cNvSpPr/>
          <p:nvPr/>
        </p:nvSpPr>
        <p:spPr>
          <a:xfrm>
            <a:off x="755542" y="1203022"/>
            <a:ext cx="7632900" cy="35394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BFF4"/>
                </a:solidFill>
                <a:latin typeface="Arial"/>
                <a:ea typeface="Arial"/>
                <a:cs typeface="Arial"/>
                <a:sym typeface="Arial"/>
              </a:rPr>
              <a:t>Dispatch manager:</a:t>
            </a:r>
            <a:endParaRPr b="0" i="0" sz="2400" u="none" cap="none" strike="noStrike">
              <a:solidFill>
                <a:srgbClr val="00BFF4"/>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Ensuring offsite construction products are dispatched on time and in accordance with quality requirements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Managing and motivating a team of staff, ensuring an effective distribution operation</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Monitoring site production to ensure orders are completed on time and in full</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Planning work rotas</a:t>
            </a:r>
            <a:endParaRPr b="0" i="0" sz="2000" u="none" cap="none" strike="noStrike">
              <a:solidFill>
                <a:schemeClr val="dk1"/>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Organising staff training and recruitment</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Ensuring vehicles and drivers comply with legal requirements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Ensuring compliance with health and safety regulations…</a:t>
            </a:r>
            <a:endParaRPr b="0" i="0" sz="1400" u="none" cap="none" strike="noStrike">
              <a:solidFill>
                <a:srgbClr val="000000"/>
              </a:solidFill>
              <a:latin typeface="Arial"/>
              <a:ea typeface="Arial"/>
              <a:cs typeface="Arial"/>
              <a:sym typeface="Arial"/>
            </a:endParaRPr>
          </a:p>
        </p:txBody>
      </p:sp>
      <p:pic>
        <p:nvPicPr>
          <p:cNvPr id="621" name="Google Shape;621;p74"/>
          <p:cNvPicPr preferRelativeResize="0"/>
          <p:nvPr/>
        </p:nvPicPr>
        <p:blipFill rotWithShape="1">
          <a:blip r:embed="rId4">
            <a:alphaModFix/>
          </a:blip>
          <a:srcRect b="0" l="0" r="0" t="0"/>
          <a:stretch/>
        </p:blipFill>
        <p:spPr>
          <a:xfrm>
            <a:off x="8417981" y="1271150"/>
            <a:ext cx="581025" cy="1352550"/>
          </a:xfrm>
          <a:prstGeom prst="rect">
            <a:avLst/>
          </a:prstGeom>
          <a:noFill/>
          <a:ln>
            <a:noFill/>
          </a:ln>
        </p:spPr>
      </p:pic>
    </p:spTree>
  </p:cSld>
  <p:clrMapOvr>
    <a:masterClrMapping/>
  </p:clrMapOvr>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6" name="Shape 626"/>
        <p:cNvGrpSpPr/>
        <p:nvPr/>
      </p:nvGrpSpPr>
      <p:grpSpPr>
        <a:xfrm>
          <a:off x="0" y="0"/>
          <a:ext cx="0" cy="0"/>
          <a:chOff x="0" y="0"/>
          <a:chExt cx="0" cy="0"/>
        </a:xfrm>
      </p:grpSpPr>
      <p:sp>
        <p:nvSpPr>
          <p:cNvPr id="627" name="Google Shape;627;p75"/>
          <p:cNvSpPr txBox="1"/>
          <p:nvPr>
            <p:ph type="title"/>
          </p:nvPr>
        </p:nvSpPr>
        <p:spPr>
          <a:xfrm>
            <a:off x="755538" y="536709"/>
            <a:ext cx="6717300" cy="720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Logistics</a:t>
            </a:r>
            <a:endParaRPr>
              <a:solidFill>
                <a:srgbClr val="00BFF4"/>
              </a:solidFill>
            </a:endParaRPr>
          </a:p>
        </p:txBody>
      </p:sp>
      <p:sp>
        <p:nvSpPr>
          <p:cNvPr id="628" name="Google Shape;628;p75"/>
          <p:cNvSpPr/>
          <p:nvPr/>
        </p:nvSpPr>
        <p:spPr>
          <a:xfrm>
            <a:off x="539552" y="4888827"/>
            <a:ext cx="7416824" cy="24622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sng" cap="none" strike="noStrike">
                <a:solidFill>
                  <a:schemeClr val="dk1"/>
                </a:solidFill>
                <a:latin typeface="Arial"/>
                <a:ea typeface="Arial"/>
                <a:cs typeface="Arial"/>
                <a:sym typeface="Arial"/>
                <a:hlinkClick r:id="rId3">
                  <a:extLst>
                    <a:ext uri="{A12FA001-AC4F-418D-AE19-62706E023703}">
                      <ahyp:hlinkClr val="tx"/>
                    </a:ext>
                  </a:extLst>
                </a:hlinkClick>
              </a:rPr>
              <a:t>https://www.goconstruct.org/learn-about-construction/find-the-role-for-you/roles-in-construction/offsite/#slide-4</a:t>
            </a:r>
            <a:endParaRPr b="0" i="0" sz="1000" u="none" cap="none" strike="noStrike">
              <a:solidFill>
                <a:schemeClr val="dk1"/>
              </a:solidFill>
              <a:latin typeface="Arial"/>
              <a:ea typeface="Arial"/>
              <a:cs typeface="Arial"/>
              <a:sym typeface="Arial"/>
            </a:endParaRPr>
          </a:p>
        </p:txBody>
      </p:sp>
      <p:sp>
        <p:nvSpPr>
          <p:cNvPr id="629" name="Google Shape;629;p75"/>
          <p:cNvSpPr/>
          <p:nvPr/>
        </p:nvSpPr>
        <p:spPr>
          <a:xfrm>
            <a:off x="755542" y="1256797"/>
            <a:ext cx="7632900" cy="32316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BFF4"/>
                </a:solidFill>
                <a:latin typeface="Arial"/>
                <a:ea typeface="Arial"/>
                <a:cs typeface="Arial"/>
                <a:sym typeface="Arial"/>
              </a:rPr>
              <a:t>HGV driver:</a:t>
            </a:r>
            <a:endParaRPr b="0" i="0" sz="2400" u="none" cap="none" strike="noStrike">
              <a:solidFill>
                <a:srgbClr val="00BFF4"/>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Driving</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Planning delivery schedules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Planning routes with transport managers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Supervising or helping to load and unload goods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Lifting and carrying</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Making sure loads are safely secured</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Following traffic reports and adapting routes if necessary</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Completing delivery paperwork</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Keeping up to date log books …</a:t>
            </a:r>
            <a:endParaRPr b="0" i="0" sz="2000" u="none" cap="none" strike="noStrike">
              <a:solidFill>
                <a:schemeClr val="dk1"/>
              </a:solidFill>
              <a:latin typeface="Arial"/>
              <a:ea typeface="Arial"/>
              <a:cs typeface="Arial"/>
              <a:sym typeface="Arial"/>
            </a:endParaRPr>
          </a:p>
        </p:txBody>
      </p:sp>
      <p:pic>
        <p:nvPicPr>
          <p:cNvPr id="630" name="Google Shape;630;p75"/>
          <p:cNvPicPr preferRelativeResize="0"/>
          <p:nvPr/>
        </p:nvPicPr>
        <p:blipFill rotWithShape="1">
          <a:blip r:embed="rId4">
            <a:alphaModFix/>
          </a:blip>
          <a:srcRect b="0" l="0" r="0" t="0"/>
          <a:stretch/>
        </p:blipFill>
        <p:spPr>
          <a:xfrm>
            <a:off x="8449494" y="1063221"/>
            <a:ext cx="495300" cy="1409700"/>
          </a:xfrm>
          <a:prstGeom prst="rect">
            <a:avLst/>
          </a:prstGeom>
          <a:noFill/>
          <a:ln>
            <a:noFill/>
          </a:ln>
        </p:spPr>
      </p:pic>
    </p:spTree>
  </p:cSld>
  <p:clrMapOvr>
    <a:masterClrMapping/>
  </p:clrMapOvr>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5" name="Shape 635"/>
        <p:cNvGrpSpPr/>
        <p:nvPr/>
      </p:nvGrpSpPr>
      <p:grpSpPr>
        <a:xfrm>
          <a:off x="0" y="0"/>
          <a:ext cx="0" cy="0"/>
          <a:chOff x="0" y="0"/>
          <a:chExt cx="0" cy="0"/>
        </a:xfrm>
      </p:grpSpPr>
      <p:sp>
        <p:nvSpPr>
          <p:cNvPr id="636" name="Google Shape;636;p76"/>
          <p:cNvSpPr txBox="1"/>
          <p:nvPr>
            <p:ph type="title"/>
          </p:nvPr>
        </p:nvSpPr>
        <p:spPr>
          <a:xfrm>
            <a:off x="734888" y="627534"/>
            <a:ext cx="6717432" cy="72008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Logistics</a:t>
            </a:r>
            <a:endParaRPr>
              <a:solidFill>
                <a:srgbClr val="00BFF4"/>
              </a:solidFill>
            </a:endParaRPr>
          </a:p>
        </p:txBody>
      </p:sp>
      <p:sp>
        <p:nvSpPr>
          <p:cNvPr id="637" name="Google Shape;637;p76"/>
          <p:cNvSpPr/>
          <p:nvPr/>
        </p:nvSpPr>
        <p:spPr>
          <a:xfrm>
            <a:off x="539552" y="4888827"/>
            <a:ext cx="7416824" cy="24622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sng" cap="none" strike="noStrike">
                <a:solidFill>
                  <a:schemeClr val="dk1"/>
                </a:solidFill>
                <a:latin typeface="Arial"/>
                <a:ea typeface="Arial"/>
                <a:cs typeface="Arial"/>
                <a:sym typeface="Arial"/>
                <a:hlinkClick r:id="rId3">
                  <a:extLst>
                    <a:ext uri="{A12FA001-AC4F-418D-AE19-62706E023703}">
                      <ahyp:hlinkClr val="tx"/>
                    </a:ext>
                  </a:extLst>
                </a:hlinkClick>
              </a:rPr>
              <a:t>https://www.goconstruct.org/learn-about-construction/find-the-role-for-you/roles-in-construction/offsite/#slide-4</a:t>
            </a:r>
            <a:endParaRPr b="0" i="0" sz="1000" u="none" cap="none" strike="noStrike">
              <a:solidFill>
                <a:schemeClr val="dk1"/>
              </a:solidFill>
              <a:latin typeface="Arial"/>
              <a:ea typeface="Arial"/>
              <a:cs typeface="Arial"/>
              <a:sym typeface="Arial"/>
            </a:endParaRPr>
          </a:p>
        </p:txBody>
      </p:sp>
      <p:sp>
        <p:nvSpPr>
          <p:cNvPr id="638" name="Google Shape;638;p76"/>
          <p:cNvSpPr/>
          <p:nvPr/>
        </p:nvSpPr>
        <p:spPr>
          <a:xfrm>
            <a:off x="734892" y="1347622"/>
            <a:ext cx="7632900" cy="2923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BFF4"/>
                </a:solidFill>
                <a:latin typeface="Arial"/>
                <a:ea typeface="Arial"/>
                <a:cs typeface="Arial"/>
                <a:sym typeface="Arial"/>
              </a:rPr>
              <a:t>Signaller:</a:t>
            </a:r>
            <a:endParaRPr b="0" i="0" sz="2400" u="none" cap="none" strike="noStrike">
              <a:solidFill>
                <a:srgbClr val="00BFF4"/>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Directing the movement of vehicles on a work site</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Recommending and laying out safe, on-site traffic systems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Providing clear, correct and safe directions to plant operators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Communicating with drivers and plant operators verbally and by radio and/or industry standard hand signals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Understanding risks (e.g. blind spots) and how to manage these effectively</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Managing traffic to avoid excessive queuing …</a:t>
            </a:r>
            <a:endParaRPr b="0" i="0" sz="2000" u="none" cap="none" strike="noStrike">
              <a:solidFill>
                <a:schemeClr val="dk1"/>
              </a:solidFill>
              <a:latin typeface="Arial"/>
              <a:ea typeface="Arial"/>
              <a:cs typeface="Arial"/>
              <a:sym typeface="Arial"/>
            </a:endParaRPr>
          </a:p>
        </p:txBody>
      </p:sp>
      <p:pic>
        <p:nvPicPr>
          <p:cNvPr id="639" name="Google Shape;639;p76"/>
          <p:cNvPicPr preferRelativeResize="0"/>
          <p:nvPr/>
        </p:nvPicPr>
        <p:blipFill rotWithShape="1">
          <a:blip r:embed="rId4">
            <a:alphaModFix/>
          </a:blip>
          <a:srcRect b="0" l="0" r="0" t="0"/>
          <a:stretch/>
        </p:blipFill>
        <p:spPr>
          <a:xfrm>
            <a:off x="8430444" y="1131590"/>
            <a:ext cx="533400" cy="1428750"/>
          </a:xfrm>
          <a:prstGeom prst="rect">
            <a:avLst/>
          </a:prstGeom>
          <a:noFill/>
          <a:ln>
            <a:noFill/>
          </a:ln>
        </p:spPr>
      </p:pic>
    </p:spTree>
  </p:cSld>
  <p:clrMapOvr>
    <a:masterClrMapping/>
  </p:clrMapOvr>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4" name="Shape 644"/>
        <p:cNvGrpSpPr/>
        <p:nvPr/>
      </p:nvGrpSpPr>
      <p:grpSpPr>
        <a:xfrm>
          <a:off x="0" y="0"/>
          <a:ext cx="0" cy="0"/>
          <a:chOff x="0" y="0"/>
          <a:chExt cx="0" cy="0"/>
        </a:xfrm>
      </p:grpSpPr>
      <p:sp>
        <p:nvSpPr>
          <p:cNvPr id="645" name="Google Shape;645;p77"/>
          <p:cNvSpPr txBox="1"/>
          <p:nvPr>
            <p:ph type="title"/>
          </p:nvPr>
        </p:nvSpPr>
        <p:spPr>
          <a:xfrm>
            <a:off x="719500" y="548059"/>
            <a:ext cx="6717300" cy="720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Offsite manufacture</a:t>
            </a:r>
            <a:endParaRPr>
              <a:solidFill>
                <a:srgbClr val="00BFF4"/>
              </a:solidFill>
            </a:endParaRPr>
          </a:p>
        </p:txBody>
      </p:sp>
      <p:sp>
        <p:nvSpPr>
          <p:cNvPr id="646" name="Google Shape;646;p77"/>
          <p:cNvSpPr/>
          <p:nvPr/>
        </p:nvSpPr>
        <p:spPr>
          <a:xfrm>
            <a:off x="539552" y="4888827"/>
            <a:ext cx="7416824" cy="24622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sng" cap="none" strike="noStrike">
                <a:solidFill>
                  <a:schemeClr val="dk1"/>
                </a:solidFill>
                <a:latin typeface="Arial"/>
                <a:ea typeface="Arial"/>
                <a:cs typeface="Arial"/>
                <a:sym typeface="Arial"/>
                <a:hlinkClick r:id="rId3">
                  <a:extLst>
                    <a:ext uri="{A12FA001-AC4F-418D-AE19-62706E023703}">
                      <ahyp:hlinkClr val="tx"/>
                    </a:ext>
                  </a:extLst>
                </a:hlinkClick>
              </a:rPr>
              <a:t>https://www.goconstruct.org/learn-about-construction/find-the-role-for-you/roles-in-construction/offsite/#slide-3</a:t>
            </a:r>
            <a:endParaRPr b="0" i="0" sz="1000" u="none" cap="none" strike="noStrike">
              <a:solidFill>
                <a:schemeClr val="dk1"/>
              </a:solidFill>
              <a:latin typeface="Arial"/>
              <a:ea typeface="Arial"/>
              <a:cs typeface="Arial"/>
              <a:sym typeface="Arial"/>
            </a:endParaRPr>
          </a:p>
        </p:txBody>
      </p:sp>
      <p:sp>
        <p:nvSpPr>
          <p:cNvPr id="647" name="Google Shape;647;p77"/>
          <p:cNvSpPr/>
          <p:nvPr/>
        </p:nvSpPr>
        <p:spPr>
          <a:xfrm>
            <a:off x="719504" y="1268147"/>
            <a:ext cx="7056900" cy="35394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BFF4"/>
                </a:solidFill>
                <a:latin typeface="Arial"/>
                <a:ea typeface="Arial"/>
                <a:cs typeface="Arial"/>
                <a:sym typeface="Arial"/>
              </a:rPr>
              <a:t>Goods in manager:</a:t>
            </a:r>
            <a:endParaRPr b="0" i="0" sz="2400" u="none" cap="none" strike="noStrike">
              <a:solidFill>
                <a:srgbClr val="00BFF4"/>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Receiving and registering materials to inspecting items for quality and quantity, ensuring that a variety of tasks are completed quickly and accurately by the team</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Working closely with suppliers and section staff to ensure all material arriving is in accordance with purchase order specifications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Monitoring storage space and tracking stock levels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Ensuring stock is stored correctly and safely</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Managing pick schedules around production plans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Maintaining inventory levels …</a:t>
            </a:r>
            <a:endParaRPr b="0" i="0" sz="2000" u="none" cap="none" strike="noStrike">
              <a:solidFill>
                <a:schemeClr val="dk1"/>
              </a:solidFill>
              <a:latin typeface="Arial"/>
              <a:ea typeface="Arial"/>
              <a:cs typeface="Arial"/>
              <a:sym typeface="Arial"/>
            </a:endParaRPr>
          </a:p>
        </p:txBody>
      </p:sp>
      <p:pic>
        <p:nvPicPr>
          <p:cNvPr id="648" name="Google Shape;648;p77"/>
          <p:cNvPicPr preferRelativeResize="0"/>
          <p:nvPr/>
        </p:nvPicPr>
        <p:blipFill rotWithShape="1">
          <a:blip r:embed="rId4">
            <a:alphaModFix/>
          </a:blip>
          <a:srcRect b="0" l="0" r="0" t="0"/>
          <a:stretch/>
        </p:blipFill>
        <p:spPr>
          <a:xfrm>
            <a:off x="8156812" y="1059582"/>
            <a:ext cx="723900" cy="1390650"/>
          </a:xfrm>
          <a:prstGeom prst="rect">
            <a:avLst/>
          </a:prstGeom>
          <a:noFill/>
          <a:ln>
            <a:noFill/>
          </a:ln>
        </p:spPr>
      </p:pic>
    </p:spTree>
  </p:cSld>
  <p:clrMapOvr>
    <a:masterClrMapping/>
  </p:clrMapOvr>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3" name="Shape 653"/>
        <p:cNvGrpSpPr/>
        <p:nvPr/>
      </p:nvGrpSpPr>
      <p:grpSpPr>
        <a:xfrm>
          <a:off x="0" y="0"/>
          <a:ext cx="0" cy="0"/>
          <a:chOff x="0" y="0"/>
          <a:chExt cx="0" cy="0"/>
        </a:xfrm>
      </p:grpSpPr>
      <p:sp>
        <p:nvSpPr>
          <p:cNvPr id="654" name="Google Shape;654;p78"/>
          <p:cNvSpPr txBox="1"/>
          <p:nvPr>
            <p:ph type="title"/>
          </p:nvPr>
        </p:nvSpPr>
        <p:spPr>
          <a:xfrm>
            <a:off x="719500" y="502634"/>
            <a:ext cx="6717300" cy="720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Offsite manufacture</a:t>
            </a:r>
            <a:endParaRPr>
              <a:solidFill>
                <a:srgbClr val="00BFF4"/>
              </a:solidFill>
            </a:endParaRPr>
          </a:p>
        </p:txBody>
      </p:sp>
      <p:sp>
        <p:nvSpPr>
          <p:cNvPr id="655" name="Google Shape;655;p78"/>
          <p:cNvSpPr/>
          <p:nvPr/>
        </p:nvSpPr>
        <p:spPr>
          <a:xfrm>
            <a:off x="539552" y="4888827"/>
            <a:ext cx="7416824" cy="24622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sng" cap="none" strike="noStrike">
                <a:solidFill>
                  <a:schemeClr val="dk1"/>
                </a:solidFill>
                <a:latin typeface="Arial"/>
                <a:ea typeface="Arial"/>
                <a:cs typeface="Arial"/>
                <a:sym typeface="Arial"/>
                <a:hlinkClick r:id="rId3">
                  <a:extLst>
                    <a:ext uri="{A12FA001-AC4F-418D-AE19-62706E023703}">
                      <ahyp:hlinkClr val="tx"/>
                    </a:ext>
                  </a:extLst>
                </a:hlinkClick>
              </a:rPr>
              <a:t>https://www.goconstruct.org/learn-about-construction/find-the-role-for-you/roles-in-construction/offsite/#slide-3</a:t>
            </a:r>
            <a:endParaRPr b="0" i="0" sz="1000" u="none" cap="none" strike="noStrike">
              <a:solidFill>
                <a:schemeClr val="dk1"/>
              </a:solidFill>
              <a:latin typeface="Arial"/>
              <a:ea typeface="Arial"/>
              <a:cs typeface="Arial"/>
              <a:sym typeface="Arial"/>
            </a:endParaRPr>
          </a:p>
        </p:txBody>
      </p:sp>
      <p:sp>
        <p:nvSpPr>
          <p:cNvPr id="656" name="Google Shape;656;p78"/>
          <p:cNvSpPr/>
          <p:nvPr/>
        </p:nvSpPr>
        <p:spPr>
          <a:xfrm>
            <a:off x="719504" y="1222722"/>
            <a:ext cx="7056900" cy="35394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BFF4"/>
                </a:solidFill>
                <a:latin typeface="Arial"/>
                <a:ea typeface="Arial"/>
                <a:cs typeface="Arial"/>
                <a:sym typeface="Arial"/>
              </a:rPr>
              <a:t>Welding fabricator:</a:t>
            </a:r>
            <a:endParaRPr b="0" i="0" sz="2400" u="none" cap="none" strike="noStrike">
              <a:solidFill>
                <a:srgbClr val="00BFF4"/>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Welder Fabricators utilise their knowledge of a range of welding and joining processes, such as gas metal arc welding (MIG and TIG), to manufacture required items.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They cut materials into the required shapes, then weld or join them into the correct structure as dictated by the drawings.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Cutting and joining metal and other materials into a wide range of structures.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Using computers and geometric development methods to form structures. …</a:t>
            </a:r>
            <a:endParaRPr b="0" i="0" sz="1400" u="none" cap="none" strike="noStrike">
              <a:solidFill>
                <a:srgbClr val="000000"/>
              </a:solidFill>
              <a:latin typeface="Arial"/>
              <a:ea typeface="Arial"/>
              <a:cs typeface="Arial"/>
              <a:sym typeface="Arial"/>
            </a:endParaRPr>
          </a:p>
        </p:txBody>
      </p:sp>
      <p:pic>
        <p:nvPicPr>
          <p:cNvPr id="657" name="Google Shape;657;p78"/>
          <p:cNvPicPr preferRelativeResize="0"/>
          <p:nvPr/>
        </p:nvPicPr>
        <p:blipFill rotWithShape="1">
          <a:blip r:embed="rId4">
            <a:alphaModFix/>
          </a:blip>
          <a:srcRect b="0" l="0" r="0" t="0"/>
          <a:stretch/>
        </p:blipFill>
        <p:spPr>
          <a:xfrm>
            <a:off x="7725866" y="1103176"/>
            <a:ext cx="1181100" cy="1314450"/>
          </a:xfrm>
          <a:prstGeom prst="rect">
            <a:avLst/>
          </a:prstGeom>
          <a:noFill/>
          <a:ln>
            <a:noFill/>
          </a:ln>
        </p:spPr>
      </p:pic>
    </p:spTree>
  </p:cSld>
  <p:clrMapOvr>
    <a:masterClrMapping/>
  </p:clrMapOvr>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2" name="Shape 662"/>
        <p:cNvGrpSpPr/>
        <p:nvPr/>
      </p:nvGrpSpPr>
      <p:grpSpPr>
        <a:xfrm>
          <a:off x="0" y="0"/>
          <a:ext cx="0" cy="0"/>
          <a:chOff x="0" y="0"/>
          <a:chExt cx="0" cy="0"/>
        </a:xfrm>
      </p:grpSpPr>
      <p:sp>
        <p:nvSpPr>
          <p:cNvPr id="663" name="Google Shape;663;p79"/>
          <p:cNvSpPr txBox="1"/>
          <p:nvPr>
            <p:ph type="title"/>
          </p:nvPr>
        </p:nvSpPr>
        <p:spPr>
          <a:xfrm>
            <a:off x="719500" y="536709"/>
            <a:ext cx="6717300" cy="720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Offsite manufacture</a:t>
            </a:r>
            <a:endParaRPr>
              <a:solidFill>
                <a:srgbClr val="00BFF4"/>
              </a:solidFill>
            </a:endParaRPr>
          </a:p>
        </p:txBody>
      </p:sp>
      <p:sp>
        <p:nvSpPr>
          <p:cNvPr id="664" name="Google Shape;664;p79"/>
          <p:cNvSpPr/>
          <p:nvPr/>
        </p:nvSpPr>
        <p:spPr>
          <a:xfrm>
            <a:off x="539552" y="4888827"/>
            <a:ext cx="7416824" cy="24622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sng" cap="none" strike="noStrike">
                <a:solidFill>
                  <a:schemeClr val="dk1"/>
                </a:solidFill>
                <a:latin typeface="Arial"/>
                <a:ea typeface="Arial"/>
                <a:cs typeface="Arial"/>
                <a:sym typeface="Arial"/>
                <a:hlinkClick r:id="rId3">
                  <a:extLst>
                    <a:ext uri="{A12FA001-AC4F-418D-AE19-62706E023703}">
                      <ahyp:hlinkClr val="tx"/>
                    </a:ext>
                  </a:extLst>
                </a:hlinkClick>
              </a:rPr>
              <a:t>https://www.goconstruct.org/learn-about-construction/find-the-role-for-you/roles-in-construction/offsite/#slide-3</a:t>
            </a:r>
            <a:endParaRPr b="0" i="0" sz="1000" u="none" cap="none" strike="noStrike">
              <a:solidFill>
                <a:schemeClr val="dk1"/>
              </a:solidFill>
              <a:latin typeface="Arial"/>
              <a:ea typeface="Arial"/>
              <a:cs typeface="Arial"/>
              <a:sym typeface="Arial"/>
            </a:endParaRPr>
          </a:p>
        </p:txBody>
      </p:sp>
      <p:sp>
        <p:nvSpPr>
          <p:cNvPr id="665" name="Google Shape;665;p79"/>
          <p:cNvSpPr/>
          <p:nvPr/>
        </p:nvSpPr>
        <p:spPr>
          <a:xfrm>
            <a:off x="719504" y="1256797"/>
            <a:ext cx="7056900" cy="35394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BFF4"/>
                </a:solidFill>
                <a:latin typeface="Arial"/>
                <a:ea typeface="Arial"/>
                <a:cs typeface="Arial"/>
                <a:sym typeface="Arial"/>
              </a:rPr>
              <a:t>Concrete finisher:</a:t>
            </a:r>
            <a:endParaRPr b="0" i="0" sz="2400" u="none" cap="none" strike="noStrike">
              <a:solidFill>
                <a:srgbClr val="00BFF4"/>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Knowledge of a variety of finishing techniques and employ processes to help prevent surface cracking</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Checking the concrete forms for accurate construction</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Setting and aligning the forms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Spreading, levelling and smoothing the concrete using a variety of specialist equipment</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Moulding expansion joints and edges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Monitoring the effects of weather conditions on the concrete curing process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Facilitating concrete pouring. …</a:t>
            </a:r>
            <a:endParaRPr b="0" i="0" sz="1400" u="none" cap="none" strike="noStrike">
              <a:solidFill>
                <a:srgbClr val="000000"/>
              </a:solidFill>
              <a:latin typeface="Arial"/>
              <a:ea typeface="Arial"/>
              <a:cs typeface="Arial"/>
              <a:sym typeface="Arial"/>
            </a:endParaRPr>
          </a:p>
        </p:txBody>
      </p:sp>
      <p:pic>
        <p:nvPicPr>
          <p:cNvPr id="666" name="Google Shape;666;p79"/>
          <p:cNvPicPr preferRelativeResize="0"/>
          <p:nvPr/>
        </p:nvPicPr>
        <p:blipFill rotWithShape="1">
          <a:blip r:embed="rId4">
            <a:alphaModFix/>
          </a:blip>
          <a:srcRect b="0" l="0" r="0" t="0"/>
          <a:stretch/>
        </p:blipFill>
        <p:spPr>
          <a:xfrm>
            <a:off x="8244408" y="1131590"/>
            <a:ext cx="647700" cy="1390650"/>
          </a:xfrm>
          <a:prstGeom prst="rect">
            <a:avLst/>
          </a:prstGeom>
          <a:noFill/>
          <a:ln>
            <a:noFill/>
          </a:ln>
        </p:spPr>
      </p:pic>
    </p:spTree>
  </p:cSld>
  <p:clrMapOvr>
    <a:masterClrMapping/>
  </p:clrMapOvr>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1" name="Shape 671"/>
        <p:cNvGrpSpPr/>
        <p:nvPr/>
      </p:nvGrpSpPr>
      <p:grpSpPr>
        <a:xfrm>
          <a:off x="0" y="0"/>
          <a:ext cx="0" cy="0"/>
          <a:chOff x="0" y="0"/>
          <a:chExt cx="0" cy="0"/>
        </a:xfrm>
      </p:grpSpPr>
      <p:sp>
        <p:nvSpPr>
          <p:cNvPr id="672" name="Google Shape;672;p80"/>
          <p:cNvSpPr txBox="1"/>
          <p:nvPr>
            <p:ph type="title"/>
          </p:nvPr>
        </p:nvSpPr>
        <p:spPr>
          <a:xfrm>
            <a:off x="719500" y="513984"/>
            <a:ext cx="6717300" cy="720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Onsite placement</a:t>
            </a:r>
            <a:endParaRPr>
              <a:solidFill>
                <a:srgbClr val="00BFF4"/>
              </a:solidFill>
            </a:endParaRPr>
          </a:p>
        </p:txBody>
      </p:sp>
      <p:sp>
        <p:nvSpPr>
          <p:cNvPr id="673" name="Google Shape;673;p80"/>
          <p:cNvSpPr/>
          <p:nvPr/>
        </p:nvSpPr>
        <p:spPr>
          <a:xfrm>
            <a:off x="539552" y="4888827"/>
            <a:ext cx="7416824" cy="24622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sng" cap="none" strike="noStrike">
                <a:solidFill>
                  <a:schemeClr val="dk1"/>
                </a:solidFill>
                <a:latin typeface="Arial"/>
                <a:ea typeface="Arial"/>
                <a:cs typeface="Arial"/>
                <a:sym typeface="Arial"/>
                <a:hlinkClick r:id="rId3">
                  <a:extLst>
                    <a:ext uri="{A12FA001-AC4F-418D-AE19-62706E023703}">
                      <ahyp:hlinkClr val="tx"/>
                    </a:ext>
                  </a:extLst>
                </a:hlinkClick>
              </a:rPr>
              <a:t>https://www.goconstruct.org/learn-about-construction/find-the-role-for-you/roles-in-construction/offsite/#slide-5</a:t>
            </a:r>
            <a:endParaRPr b="0" i="0" sz="1000" u="none" cap="none" strike="noStrike">
              <a:solidFill>
                <a:schemeClr val="dk1"/>
              </a:solidFill>
              <a:latin typeface="Arial"/>
              <a:ea typeface="Arial"/>
              <a:cs typeface="Arial"/>
              <a:sym typeface="Arial"/>
            </a:endParaRPr>
          </a:p>
        </p:txBody>
      </p:sp>
      <p:sp>
        <p:nvSpPr>
          <p:cNvPr id="674" name="Google Shape;674;p80"/>
          <p:cNvSpPr/>
          <p:nvPr/>
        </p:nvSpPr>
        <p:spPr>
          <a:xfrm>
            <a:off x="719504" y="1234072"/>
            <a:ext cx="7056900" cy="35394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BFF4"/>
                </a:solidFill>
                <a:latin typeface="Arial"/>
                <a:ea typeface="Arial"/>
                <a:cs typeface="Arial"/>
                <a:sym typeface="Arial"/>
              </a:rPr>
              <a:t>Lifting equipment inspector:</a:t>
            </a:r>
            <a:endParaRPr b="0" i="0" sz="2400" u="none" cap="none" strike="noStrike">
              <a:solidFill>
                <a:srgbClr val="00BFF4"/>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General lifting accessories, including chain slings, webbing slings and wire rope slings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Bespoke lifting and handling equipment</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Manually operated lifting equipment such as chain hoists, wire rope, lifting and pulling machines and beam trolleys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Power operated lifting equipment (including but not limited to electric, pneumatic, and hydraulic powered systems, powered winches, etc)</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Runway beams and light crane structures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Electric overhead travelling cranes…</a:t>
            </a:r>
            <a:endParaRPr b="0" i="0" sz="1400" u="none" cap="none" strike="noStrike">
              <a:solidFill>
                <a:srgbClr val="000000"/>
              </a:solidFill>
              <a:latin typeface="Arial"/>
              <a:ea typeface="Arial"/>
              <a:cs typeface="Arial"/>
              <a:sym typeface="Arial"/>
            </a:endParaRPr>
          </a:p>
        </p:txBody>
      </p:sp>
      <p:pic>
        <p:nvPicPr>
          <p:cNvPr id="675" name="Google Shape;675;p80"/>
          <p:cNvPicPr preferRelativeResize="0"/>
          <p:nvPr/>
        </p:nvPicPr>
        <p:blipFill rotWithShape="1">
          <a:blip r:embed="rId4">
            <a:alphaModFix/>
          </a:blip>
          <a:srcRect b="0" l="0" r="0" t="0"/>
          <a:stretch/>
        </p:blipFill>
        <p:spPr>
          <a:xfrm>
            <a:off x="8316416" y="1059582"/>
            <a:ext cx="600075" cy="1419225"/>
          </a:xfrm>
          <a:prstGeom prst="rect">
            <a:avLst/>
          </a:prstGeom>
          <a:noFill/>
          <a:ln>
            <a:noFill/>
          </a:ln>
        </p:spPr>
      </p:pic>
    </p:spTree>
  </p:cSld>
  <p:clrMapOvr>
    <a:masterClrMapping/>
  </p:clrMapOvr>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0" name="Shape 680"/>
        <p:cNvGrpSpPr/>
        <p:nvPr/>
      </p:nvGrpSpPr>
      <p:grpSpPr>
        <a:xfrm>
          <a:off x="0" y="0"/>
          <a:ext cx="0" cy="0"/>
          <a:chOff x="0" y="0"/>
          <a:chExt cx="0" cy="0"/>
        </a:xfrm>
      </p:grpSpPr>
      <p:sp>
        <p:nvSpPr>
          <p:cNvPr id="681" name="Google Shape;681;p81"/>
          <p:cNvSpPr txBox="1"/>
          <p:nvPr>
            <p:ph type="title"/>
          </p:nvPr>
        </p:nvSpPr>
        <p:spPr>
          <a:xfrm>
            <a:off x="719500" y="513984"/>
            <a:ext cx="6717300" cy="720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Onsite placement</a:t>
            </a:r>
            <a:endParaRPr>
              <a:solidFill>
                <a:srgbClr val="00BFF4"/>
              </a:solidFill>
            </a:endParaRPr>
          </a:p>
        </p:txBody>
      </p:sp>
      <p:sp>
        <p:nvSpPr>
          <p:cNvPr id="682" name="Google Shape;682;p81"/>
          <p:cNvSpPr/>
          <p:nvPr/>
        </p:nvSpPr>
        <p:spPr>
          <a:xfrm>
            <a:off x="539552" y="4888827"/>
            <a:ext cx="7416824" cy="24622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sng" cap="none" strike="noStrike">
                <a:solidFill>
                  <a:schemeClr val="dk1"/>
                </a:solidFill>
                <a:latin typeface="Arial"/>
                <a:ea typeface="Arial"/>
                <a:cs typeface="Arial"/>
                <a:sym typeface="Arial"/>
                <a:hlinkClick r:id="rId3">
                  <a:extLst>
                    <a:ext uri="{A12FA001-AC4F-418D-AE19-62706E023703}">
                      <ahyp:hlinkClr val="tx"/>
                    </a:ext>
                  </a:extLst>
                </a:hlinkClick>
              </a:rPr>
              <a:t>https://www.goconstruct.org/learn-about-construction/find-the-role-for-you/roles-in-construction/offsite/#slide-5</a:t>
            </a:r>
            <a:endParaRPr b="0" i="0" sz="1000" u="none" cap="none" strike="noStrike">
              <a:solidFill>
                <a:schemeClr val="dk1"/>
              </a:solidFill>
              <a:latin typeface="Arial"/>
              <a:ea typeface="Arial"/>
              <a:cs typeface="Arial"/>
              <a:sym typeface="Arial"/>
            </a:endParaRPr>
          </a:p>
        </p:txBody>
      </p:sp>
      <p:sp>
        <p:nvSpPr>
          <p:cNvPr id="683" name="Google Shape;683;p81"/>
          <p:cNvSpPr/>
          <p:nvPr/>
        </p:nvSpPr>
        <p:spPr>
          <a:xfrm>
            <a:off x="719504" y="1234072"/>
            <a:ext cx="7056900" cy="35394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BFF4"/>
                </a:solidFill>
                <a:latin typeface="Arial"/>
                <a:ea typeface="Arial"/>
                <a:cs typeface="Arial"/>
                <a:sym typeface="Arial"/>
              </a:rPr>
              <a:t>Crane operator:</a:t>
            </a:r>
            <a:endParaRPr b="0" i="0" sz="2400" u="none" cap="none" strike="noStrike">
              <a:solidFill>
                <a:srgbClr val="00BFF4"/>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Controlling equipment with levers, wheels or foot pedals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Moving material according to a plan or schedule</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Setting up and repairing equipment</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Making minor repairs to machinery</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Conducting  daily maintenance checks and reporting any issues to supervisor</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Keeping records of material movement</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Overhead crane operator ensuring that travel routes are clear, avoid lifting over other people, will often sling the loads themselves…</a:t>
            </a:r>
            <a:endParaRPr b="0" i="0" sz="1400" u="none" cap="none" strike="noStrike">
              <a:solidFill>
                <a:srgbClr val="000000"/>
              </a:solidFill>
              <a:latin typeface="Arial"/>
              <a:ea typeface="Arial"/>
              <a:cs typeface="Arial"/>
              <a:sym typeface="Arial"/>
            </a:endParaRPr>
          </a:p>
        </p:txBody>
      </p:sp>
      <p:pic>
        <p:nvPicPr>
          <p:cNvPr id="684" name="Google Shape;684;p81"/>
          <p:cNvPicPr preferRelativeResize="0"/>
          <p:nvPr/>
        </p:nvPicPr>
        <p:blipFill rotWithShape="1">
          <a:blip r:embed="rId4">
            <a:alphaModFix/>
          </a:blip>
          <a:srcRect b="0" l="0" r="0" t="0"/>
          <a:stretch/>
        </p:blipFill>
        <p:spPr>
          <a:xfrm>
            <a:off x="8316416" y="1131590"/>
            <a:ext cx="619125" cy="1409700"/>
          </a:xfrm>
          <a:prstGeom prst="rect">
            <a:avLst/>
          </a:prstGeom>
          <a:noFill/>
          <a:ln>
            <a:noFill/>
          </a:ln>
        </p:spPr>
      </p:pic>
    </p:spTree>
  </p:cSld>
  <p:clrMapOvr>
    <a:masterClrMapping/>
  </p:clrMapOvr>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9" name="Shape 689"/>
        <p:cNvGrpSpPr/>
        <p:nvPr/>
      </p:nvGrpSpPr>
      <p:grpSpPr>
        <a:xfrm>
          <a:off x="0" y="0"/>
          <a:ext cx="0" cy="0"/>
          <a:chOff x="0" y="0"/>
          <a:chExt cx="0" cy="0"/>
        </a:xfrm>
      </p:grpSpPr>
      <p:sp>
        <p:nvSpPr>
          <p:cNvPr id="690" name="Google Shape;690;p82"/>
          <p:cNvSpPr txBox="1"/>
          <p:nvPr>
            <p:ph type="title"/>
          </p:nvPr>
        </p:nvSpPr>
        <p:spPr>
          <a:xfrm>
            <a:off x="746238" y="536684"/>
            <a:ext cx="6717300" cy="720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Onsite placement</a:t>
            </a:r>
            <a:endParaRPr>
              <a:solidFill>
                <a:srgbClr val="00BFF4"/>
              </a:solidFill>
            </a:endParaRPr>
          </a:p>
        </p:txBody>
      </p:sp>
      <p:sp>
        <p:nvSpPr>
          <p:cNvPr id="691" name="Google Shape;691;p82"/>
          <p:cNvSpPr/>
          <p:nvPr/>
        </p:nvSpPr>
        <p:spPr>
          <a:xfrm>
            <a:off x="539552" y="4888827"/>
            <a:ext cx="7416824" cy="24622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sng" cap="none" strike="noStrike">
                <a:solidFill>
                  <a:schemeClr val="dk1"/>
                </a:solidFill>
                <a:latin typeface="Arial"/>
                <a:ea typeface="Arial"/>
                <a:cs typeface="Arial"/>
                <a:sym typeface="Arial"/>
                <a:hlinkClick r:id="rId3">
                  <a:extLst>
                    <a:ext uri="{A12FA001-AC4F-418D-AE19-62706E023703}">
                      <ahyp:hlinkClr val="tx"/>
                    </a:ext>
                  </a:extLst>
                </a:hlinkClick>
              </a:rPr>
              <a:t>https://www.goconstruct.org/learn-about-construction/find-the-role-for-you/roles-in-construction/offsite/#slide-5</a:t>
            </a:r>
            <a:endParaRPr b="0" i="0" sz="1000" u="none" cap="none" strike="noStrike">
              <a:solidFill>
                <a:schemeClr val="dk1"/>
              </a:solidFill>
              <a:latin typeface="Arial"/>
              <a:ea typeface="Arial"/>
              <a:cs typeface="Arial"/>
              <a:sym typeface="Arial"/>
            </a:endParaRPr>
          </a:p>
        </p:txBody>
      </p:sp>
      <p:sp>
        <p:nvSpPr>
          <p:cNvPr id="692" name="Google Shape;692;p82"/>
          <p:cNvSpPr/>
          <p:nvPr/>
        </p:nvSpPr>
        <p:spPr>
          <a:xfrm>
            <a:off x="797392" y="1256772"/>
            <a:ext cx="7056900" cy="35394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BFF4"/>
                </a:solidFill>
                <a:latin typeface="Arial"/>
                <a:ea typeface="Arial"/>
                <a:cs typeface="Arial"/>
                <a:sym typeface="Arial"/>
              </a:rPr>
              <a:t>Offsite product installer:</a:t>
            </a:r>
            <a:endParaRPr b="0" i="0" sz="2400" u="none" cap="none" strike="noStrike">
              <a:solidFill>
                <a:srgbClr val="00BFF4"/>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Setting out and sole plates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Inspection of routed services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Refer to technical drawings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Place and assemble offsite products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Ensure installation meets construction schedule</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Work to specific tolerances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Communicate with the logistics partner, the factory, the design team and the site manager</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Be up to date on technology for onsite work</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Comply with health and safety regulations…</a:t>
            </a:r>
            <a:endParaRPr b="0" i="0" sz="2000" u="none" cap="none" strike="noStrike">
              <a:solidFill>
                <a:schemeClr val="dk1"/>
              </a:solidFill>
              <a:latin typeface="Arial"/>
              <a:ea typeface="Arial"/>
              <a:cs typeface="Arial"/>
              <a:sym typeface="Arial"/>
            </a:endParaRPr>
          </a:p>
        </p:txBody>
      </p:sp>
      <p:pic>
        <p:nvPicPr>
          <p:cNvPr id="693" name="Google Shape;693;p82"/>
          <p:cNvPicPr preferRelativeResize="0"/>
          <p:nvPr/>
        </p:nvPicPr>
        <p:blipFill rotWithShape="1">
          <a:blip r:embed="rId4">
            <a:alphaModFix/>
          </a:blip>
          <a:srcRect b="0" l="0" r="0" t="0"/>
          <a:stretch/>
        </p:blipFill>
        <p:spPr>
          <a:xfrm>
            <a:off x="8316416" y="1131590"/>
            <a:ext cx="590550" cy="1400175"/>
          </a:xfrm>
          <a:prstGeom prst="rect">
            <a:avLst/>
          </a:prstGeom>
          <a:noFill/>
          <a:ln>
            <a:noFill/>
          </a:ln>
        </p:spPr>
      </p:pic>
    </p:spTree>
  </p:cSld>
  <p:clrMapOvr>
    <a:masterClrMapping/>
  </p:clrMapOvr>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8" name="Shape 698"/>
        <p:cNvGrpSpPr/>
        <p:nvPr/>
      </p:nvGrpSpPr>
      <p:grpSpPr>
        <a:xfrm>
          <a:off x="0" y="0"/>
          <a:ext cx="0" cy="0"/>
          <a:chOff x="0" y="0"/>
          <a:chExt cx="0" cy="0"/>
        </a:xfrm>
      </p:grpSpPr>
      <p:sp>
        <p:nvSpPr>
          <p:cNvPr id="699" name="Google Shape;699;p83"/>
          <p:cNvSpPr txBox="1"/>
          <p:nvPr>
            <p:ph type="title"/>
          </p:nvPr>
        </p:nvSpPr>
        <p:spPr>
          <a:xfrm>
            <a:off x="719500" y="536684"/>
            <a:ext cx="6717300" cy="720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Site management</a:t>
            </a:r>
            <a:endParaRPr>
              <a:solidFill>
                <a:srgbClr val="00BFF4"/>
              </a:solidFill>
            </a:endParaRPr>
          </a:p>
        </p:txBody>
      </p:sp>
      <p:sp>
        <p:nvSpPr>
          <p:cNvPr id="700" name="Google Shape;700;p83"/>
          <p:cNvSpPr/>
          <p:nvPr/>
        </p:nvSpPr>
        <p:spPr>
          <a:xfrm>
            <a:off x="539552" y="4888827"/>
            <a:ext cx="7416824" cy="24622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sng" cap="none" strike="noStrike">
                <a:solidFill>
                  <a:schemeClr val="dk1"/>
                </a:solidFill>
                <a:latin typeface="Arial"/>
                <a:ea typeface="Arial"/>
                <a:cs typeface="Arial"/>
                <a:sym typeface="Arial"/>
                <a:hlinkClick r:id="rId3">
                  <a:extLst>
                    <a:ext uri="{A12FA001-AC4F-418D-AE19-62706E023703}">
                      <ahyp:hlinkClr val="tx"/>
                    </a:ext>
                  </a:extLst>
                </a:hlinkClick>
              </a:rPr>
              <a:t>https://www.goconstruct.org/learn-about-construction/find-the-role-for-you/roles-in-construction/offsite/#slide-5</a:t>
            </a:r>
            <a:endParaRPr b="0" i="0" sz="1000" u="none" cap="none" strike="noStrike">
              <a:solidFill>
                <a:schemeClr val="dk1"/>
              </a:solidFill>
              <a:latin typeface="Arial"/>
              <a:ea typeface="Arial"/>
              <a:cs typeface="Arial"/>
              <a:sym typeface="Arial"/>
            </a:endParaRPr>
          </a:p>
        </p:txBody>
      </p:sp>
      <p:sp>
        <p:nvSpPr>
          <p:cNvPr id="701" name="Google Shape;701;p83"/>
          <p:cNvSpPr/>
          <p:nvPr/>
        </p:nvSpPr>
        <p:spPr>
          <a:xfrm>
            <a:off x="719504" y="1256772"/>
            <a:ext cx="7056900" cy="32316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BFF4"/>
                </a:solidFill>
                <a:latin typeface="Arial"/>
                <a:ea typeface="Arial"/>
                <a:cs typeface="Arial"/>
                <a:sym typeface="Arial"/>
              </a:rPr>
              <a:t>Construction manager:</a:t>
            </a:r>
            <a:endParaRPr b="0" i="0" sz="2400" u="none" cap="none" strike="noStrike">
              <a:solidFill>
                <a:srgbClr val="00BFF4"/>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Handling health and safety on a project</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Setting benchmarks of work to be done</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Setting and agreeing budgets for the work</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Managing and recruiting staff for the project</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Being directly responsible for the work being carried out and the decision making </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Working on-site - inspecting work, checking materials and their delivery and storage, checking everyone is following safety rules …</a:t>
            </a:r>
            <a:endParaRPr b="0" i="0" sz="1400" u="none" cap="none" strike="noStrike">
              <a:solidFill>
                <a:srgbClr val="000000"/>
              </a:solidFill>
              <a:latin typeface="Arial"/>
              <a:ea typeface="Arial"/>
              <a:cs typeface="Arial"/>
              <a:sym typeface="Arial"/>
            </a:endParaRPr>
          </a:p>
        </p:txBody>
      </p:sp>
      <p:pic>
        <p:nvPicPr>
          <p:cNvPr id="702" name="Google Shape;702;p83"/>
          <p:cNvPicPr preferRelativeResize="0"/>
          <p:nvPr/>
        </p:nvPicPr>
        <p:blipFill rotWithShape="1">
          <a:blip r:embed="rId4">
            <a:alphaModFix/>
          </a:blip>
          <a:srcRect b="0" l="0" r="0" t="0"/>
          <a:stretch/>
        </p:blipFill>
        <p:spPr>
          <a:xfrm>
            <a:off x="8244408" y="1131590"/>
            <a:ext cx="590550" cy="1428750"/>
          </a:xfrm>
          <a:prstGeom prst="rect">
            <a:avLst/>
          </a:prstGeom>
          <a:noFill/>
          <a:ln>
            <a:noFill/>
          </a:ln>
        </p:spPr>
      </p:pic>
    </p:spTree>
  </p:cSld>
  <p:clrMapOvr>
    <a:masterClrMapping/>
  </p:clrMapOvr>
</p:sld>
</file>

<file path=ppt/slides/slide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07" name="Shape 707"/>
        <p:cNvGrpSpPr/>
        <p:nvPr/>
      </p:nvGrpSpPr>
      <p:grpSpPr>
        <a:xfrm>
          <a:off x="0" y="0"/>
          <a:ext cx="0" cy="0"/>
          <a:chOff x="0" y="0"/>
          <a:chExt cx="0" cy="0"/>
        </a:xfrm>
      </p:grpSpPr>
      <p:sp>
        <p:nvSpPr>
          <p:cNvPr id="708" name="Google Shape;708;p84"/>
          <p:cNvSpPr txBox="1"/>
          <p:nvPr>
            <p:ph type="title"/>
          </p:nvPr>
        </p:nvSpPr>
        <p:spPr>
          <a:xfrm>
            <a:off x="734888" y="627534"/>
            <a:ext cx="6717432" cy="72008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Site management</a:t>
            </a:r>
            <a:endParaRPr>
              <a:solidFill>
                <a:srgbClr val="00BFF4"/>
              </a:solidFill>
            </a:endParaRPr>
          </a:p>
        </p:txBody>
      </p:sp>
      <p:sp>
        <p:nvSpPr>
          <p:cNvPr id="709" name="Google Shape;709;p84"/>
          <p:cNvSpPr/>
          <p:nvPr/>
        </p:nvSpPr>
        <p:spPr>
          <a:xfrm>
            <a:off x="539552" y="4888827"/>
            <a:ext cx="7416824" cy="24622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sng" cap="none" strike="noStrike">
                <a:solidFill>
                  <a:schemeClr val="dk1"/>
                </a:solidFill>
                <a:latin typeface="Arial"/>
                <a:ea typeface="Arial"/>
                <a:cs typeface="Arial"/>
                <a:sym typeface="Arial"/>
                <a:hlinkClick r:id="rId3">
                  <a:extLst>
                    <a:ext uri="{A12FA001-AC4F-418D-AE19-62706E023703}">
                      <ahyp:hlinkClr val="tx"/>
                    </a:ext>
                  </a:extLst>
                </a:hlinkClick>
              </a:rPr>
              <a:t>https://www.goconstruct.org/learn-about-construction/find-the-role-for-you/roles-in-construction/offsite/#slide-5</a:t>
            </a:r>
            <a:endParaRPr b="0" i="0" sz="1000" u="none" cap="none" strike="noStrike">
              <a:solidFill>
                <a:schemeClr val="dk1"/>
              </a:solidFill>
              <a:latin typeface="Arial"/>
              <a:ea typeface="Arial"/>
              <a:cs typeface="Arial"/>
              <a:sym typeface="Arial"/>
            </a:endParaRPr>
          </a:p>
        </p:txBody>
      </p:sp>
      <p:sp>
        <p:nvSpPr>
          <p:cNvPr id="710" name="Google Shape;710;p84"/>
          <p:cNvSpPr/>
          <p:nvPr/>
        </p:nvSpPr>
        <p:spPr>
          <a:xfrm>
            <a:off x="734892" y="1347622"/>
            <a:ext cx="7056900" cy="26160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BFF4"/>
                </a:solidFill>
                <a:latin typeface="Arial"/>
                <a:ea typeface="Arial"/>
                <a:cs typeface="Arial"/>
                <a:sym typeface="Arial"/>
              </a:rPr>
              <a:t>Electrician:</a:t>
            </a:r>
            <a:endParaRPr b="0" i="0" sz="2400" u="none" cap="none" strike="noStrike">
              <a:solidFill>
                <a:srgbClr val="00BFF4"/>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Following very strict safety regulations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Keeping up to date with the different types of legislation covering electrical equipment</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Highly skilled in inspecting electrical systems, equipment and components for faults that need repairing</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Transporting data along fibre-optic cables and programming computer-controlled "intelligent" buildings and factories.…</a:t>
            </a:r>
            <a:endParaRPr b="0" i="0" sz="1400" u="none" cap="none" strike="noStrike">
              <a:solidFill>
                <a:srgbClr val="000000"/>
              </a:solidFill>
              <a:latin typeface="Arial"/>
              <a:ea typeface="Arial"/>
              <a:cs typeface="Arial"/>
              <a:sym typeface="Arial"/>
            </a:endParaRPr>
          </a:p>
        </p:txBody>
      </p:sp>
      <p:pic>
        <p:nvPicPr>
          <p:cNvPr id="711" name="Google Shape;711;p84"/>
          <p:cNvPicPr preferRelativeResize="0"/>
          <p:nvPr/>
        </p:nvPicPr>
        <p:blipFill rotWithShape="1">
          <a:blip r:embed="rId4">
            <a:alphaModFix/>
          </a:blip>
          <a:srcRect b="0" l="0" r="0" t="0"/>
          <a:stretch/>
        </p:blipFill>
        <p:spPr>
          <a:xfrm>
            <a:off x="8121080" y="1131590"/>
            <a:ext cx="904875" cy="1400175"/>
          </a:xfrm>
          <a:prstGeom prst="rect">
            <a:avLst/>
          </a:prstGeom>
          <a:noFill/>
          <a:ln>
            <a:noFill/>
          </a:ln>
        </p:spPr>
      </p:pic>
    </p:spTree>
  </p:cSld>
  <p:clrMapOvr>
    <a:masterClrMapping/>
  </p:clrMapOvr>
</p:sld>
</file>

<file path=ppt/slides/slide6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6" name="Shape 716"/>
        <p:cNvGrpSpPr/>
        <p:nvPr/>
      </p:nvGrpSpPr>
      <p:grpSpPr>
        <a:xfrm>
          <a:off x="0" y="0"/>
          <a:ext cx="0" cy="0"/>
          <a:chOff x="0" y="0"/>
          <a:chExt cx="0" cy="0"/>
        </a:xfrm>
      </p:grpSpPr>
      <p:sp>
        <p:nvSpPr>
          <p:cNvPr id="717" name="Google Shape;717;p85"/>
          <p:cNvSpPr txBox="1"/>
          <p:nvPr>
            <p:ph type="title"/>
          </p:nvPr>
        </p:nvSpPr>
        <p:spPr>
          <a:xfrm>
            <a:off x="734888" y="627534"/>
            <a:ext cx="6717432" cy="72008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600"/>
              <a:buFont typeface="Arial"/>
              <a:buNone/>
            </a:pPr>
            <a:r>
              <a:rPr lang="en-GB">
                <a:solidFill>
                  <a:srgbClr val="00BFF4"/>
                </a:solidFill>
              </a:rPr>
              <a:t>Site management</a:t>
            </a:r>
            <a:endParaRPr>
              <a:solidFill>
                <a:srgbClr val="00BFF4"/>
              </a:solidFill>
            </a:endParaRPr>
          </a:p>
        </p:txBody>
      </p:sp>
      <p:sp>
        <p:nvSpPr>
          <p:cNvPr id="718" name="Google Shape;718;p85"/>
          <p:cNvSpPr/>
          <p:nvPr/>
        </p:nvSpPr>
        <p:spPr>
          <a:xfrm>
            <a:off x="539552" y="4888827"/>
            <a:ext cx="7416824" cy="24622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sng" cap="none" strike="noStrike">
                <a:solidFill>
                  <a:schemeClr val="dk1"/>
                </a:solidFill>
                <a:latin typeface="Arial"/>
                <a:ea typeface="Arial"/>
                <a:cs typeface="Arial"/>
                <a:sym typeface="Arial"/>
                <a:hlinkClick r:id="rId3">
                  <a:extLst>
                    <a:ext uri="{A12FA001-AC4F-418D-AE19-62706E023703}">
                      <ahyp:hlinkClr val="tx"/>
                    </a:ext>
                  </a:extLst>
                </a:hlinkClick>
              </a:rPr>
              <a:t>https://www.goconstruct.org/learn-about-construction/find-the-role-for-you/roles-in-construction/offsite/#slide-5</a:t>
            </a:r>
            <a:endParaRPr b="0" i="0" sz="1000" u="none" cap="none" strike="noStrike">
              <a:solidFill>
                <a:schemeClr val="dk1"/>
              </a:solidFill>
              <a:latin typeface="Arial"/>
              <a:ea typeface="Arial"/>
              <a:cs typeface="Arial"/>
              <a:sym typeface="Arial"/>
            </a:endParaRPr>
          </a:p>
        </p:txBody>
      </p:sp>
      <p:sp>
        <p:nvSpPr>
          <p:cNvPr id="719" name="Google Shape;719;p85"/>
          <p:cNvSpPr/>
          <p:nvPr/>
        </p:nvSpPr>
        <p:spPr>
          <a:xfrm>
            <a:off x="734892" y="1347622"/>
            <a:ext cx="7056900" cy="32316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BFF4"/>
                </a:solidFill>
                <a:latin typeface="Arial"/>
                <a:ea typeface="Arial"/>
                <a:cs typeface="Arial"/>
                <a:sym typeface="Arial"/>
              </a:rPr>
              <a:t>Painter and decorator:</a:t>
            </a:r>
            <a:endParaRPr b="0" i="0" sz="2400" u="none" cap="none" strike="noStrike">
              <a:solidFill>
                <a:srgbClr val="00BFF4"/>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Applying paint, stains, varnishes and other finishes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Using brushes, rollers or spraying equipment</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Applying primers and undercoats, or varnishes and glazes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Wallpapering</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Calculating the materials needed for a project</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Removing old paint or wallpaper by sanding or scraping, or by using heat guns, liquid paint removers or steam strippers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Erecting scaffold towers and ladders</a:t>
            </a:r>
            <a:endParaRPr b="0" i="0" sz="1400" u="none" cap="none" strike="noStrike">
              <a:solidFill>
                <a:srgbClr val="000000"/>
              </a:solidFill>
              <a:latin typeface="Arial"/>
              <a:ea typeface="Arial"/>
              <a:cs typeface="Arial"/>
              <a:sym typeface="Arial"/>
            </a:endParaRPr>
          </a:p>
          <a:p>
            <a:pPr indent="-128588" lvl="0" marL="128588" marR="0" rtl="0" algn="l">
              <a:lnSpc>
                <a:spcPct val="100000"/>
              </a:lnSpc>
              <a:spcBef>
                <a:spcPts val="0"/>
              </a:spcBef>
              <a:spcAft>
                <a:spcPts val="0"/>
              </a:spcAft>
              <a:buClr>
                <a:schemeClr val="dk1"/>
              </a:buClr>
              <a:buSzPts val="2000"/>
              <a:buFont typeface="Arial"/>
              <a:buChar char="•"/>
            </a:pPr>
            <a:r>
              <a:rPr b="0" i="0" lang="en-GB" sz="2000" u="none" cap="none" strike="noStrike">
                <a:solidFill>
                  <a:schemeClr val="dk1"/>
                </a:solidFill>
                <a:latin typeface="Arial"/>
                <a:ea typeface="Arial"/>
                <a:cs typeface="Arial"/>
                <a:sym typeface="Arial"/>
              </a:rPr>
              <a:t>Mixing paint to an agreed shade .…</a:t>
            </a:r>
            <a:endParaRPr b="0" i="0" sz="2000" u="none" cap="none" strike="noStrike">
              <a:solidFill>
                <a:schemeClr val="dk1"/>
              </a:solidFill>
              <a:latin typeface="Arial"/>
              <a:ea typeface="Arial"/>
              <a:cs typeface="Arial"/>
              <a:sym typeface="Arial"/>
            </a:endParaRPr>
          </a:p>
        </p:txBody>
      </p:sp>
      <p:pic>
        <p:nvPicPr>
          <p:cNvPr id="720" name="Google Shape;720;p85"/>
          <p:cNvPicPr preferRelativeResize="0"/>
          <p:nvPr/>
        </p:nvPicPr>
        <p:blipFill rotWithShape="1">
          <a:blip r:embed="rId4">
            <a:alphaModFix/>
          </a:blip>
          <a:srcRect b="0" l="0" r="0" t="0"/>
          <a:stretch/>
        </p:blipFill>
        <p:spPr>
          <a:xfrm>
            <a:off x="8244408" y="1131590"/>
            <a:ext cx="638175" cy="1362075"/>
          </a:xfrm>
          <a:prstGeom prst="rect">
            <a:avLst/>
          </a:prstGeom>
          <a:noFill/>
          <a:ln>
            <a:noFill/>
          </a:ln>
        </p:spPr>
      </p:pic>
    </p:spTree>
  </p:cSld>
  <p:clrMapOvr>
    <a:masterClrMapping/>
  </p:clrMapOvr>
</p:sld>
</file>

<file path=ppt/slides/slide6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5" name="Shape 725"/>
        <p:cNvGrpSpPr/>
        <p:nvPr/>
      </p:nvGrpSpPr>
      <p:grpSpPr>
        <a:xfrm>
          <a:off x="0" y="0"/>
          <a:ext cx="0" cy="0"/>
          <a:chOff x="0" y="0"/>
          <a:chExt cx="0" cy="0"/>
        </a:xfrm>
      </p:grpSpPr>
      <p:sp>
        <p:nvSpPr>
          <p:cNvPr id="726" name="Google Shape;726;p86"/>
          <p:cNvSpPr txBox="1"/>
          <p:nvPr>
            <p:ph type="title"/>
          </p:nvPr>
        </p:nvSpPr>
        <p:spPr>
          <a:xfrm>
            <a:off x="323528" y="1419622"/>
            <a:ext cx="4464496" cy="2160240"/>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chemeClr val="lt1"/>
              </a:buClr>
              <a:buSzPts val="4400"/>
              <a:buFont typeface="Arial"/>
              <a:buNone/>
            </a:pPr>
            <a:r>
              <a:rPr lang="en-GB"/>
              <a:t>Leadership and decision making</a:t>
            </a:r>
            <a:endParaRPr/>
          </a:p>
        </p:txBody>
      </p:sp>
    </p:spTree>
  </p:cSld>
  <p:clrMapOvr>
    <a:masterClrMapping/>
  </p:clrMapOvr>
</p:sld>
</file>

<file path=ppt/slides/slide6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1" name="Shape 731"/>
        <p:cNvGrpSpPr/>
        <p:nvPr/>
      </p:nvGrpSpPr>
      <p:grpSpPr>
        <a:xfrm>
          <a:off x="0" y="0"/>
          <a:ext cx="0" cy="0"/>
          <a:chOff x="0" y="0"/>
          <a:chExt cx="0" cy="0"/>
        </a:xfrm>
      </p:grpSpPr>
      <p:pic>
        <p:nvPicPr>
          <p:cNvPr descr="IndustrialisationInfographic-610x420" id="732" name="Google Shape;732;p87"/>
          <p:cNvPicPr preferRelativeResize="0"/>
          <p:nvPr/>
        </p:nvPicPr>
        <p:blipFill rotWithShape="1">
          <a:blip r:embed="rId3">
            <a:alphaModFix/>
          </a:blip>
          <a:srcRect b="0" l="0" r="0" t="0"/>
          <a:stretch/>
        </p:blipFill>
        <p:spPr>
          <a:xfrm>
            <a:off x="2696576" y="319775"/>
            <a:ext cx="4653450" cy="4653425"/>
          </a:xfrm>
          <a:prstGeom prst="rect">
            <a:avLst/>
          </a:prstGeom>
          <a:noFill/>
          <a:ln>
            <a:noFill/>
          </a:ln>
        </p:spPr>
      </p:pic>
      <p:sp>
        <p:nvSpPr>
          <p:cNvPr id="733" name="Google Shape;733;p87"/>
          <p:cNvSpPr/>
          <p:nvPr/>
        </p:nvSpPr>
        <p:spPr>
          <a:xfrm>
            <a:off x="1198102" y="4795079"/>
            <a:ext cx="7416900" cy="2463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none" cap="none" strike="noStrike">
                <a:solidFill>
                  <a:schemeClr val="dk1"/>
                </a:solidFill>
                <a:latin typeface="Arial"/>
                <a:ea typeface="Arial"/>
                <a:cs typeface="Arial"/>
                <a:sym typeface="Arial"/>
              </a:rPr>
              <a:t>Offsite management school</a:t>
            </a:r>
            <a:endParaRPr b="0" i="0" sz="1000" u="none" cap="none" strike="noStrike">
              <a:solidFill>
                <a:schemeClr val="dk1"/>
              </a:solidFill>
              <a:latin typeface="Arial"/>
              <a:ea typeface="Arial"/>
              <a:cs typeface="Arial"/>
              <a:sym typeface="Arial"/>
            </a:endParaRPr>
          </a:p>
        </p:txBody>
      </p:sp>
      <p:sp>
        <p:nvSpPr>
          <p:cNvPr id="734" name="Google Shape;734;p87"/>
          <p:cNvSpPr txBox="1"/>
          <p:nvPr>
            <p:ph type="title"/>
          </p:nvPr>
        </p:nvSpPr>
        <p:spPr>
          <a:xfrm>
            <a:off x="632713" y="139309"/>
            <a:ext cx="6717300" cy="7200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3600"/>
              <a:buFont typeface="Arial"/>
              <a:buNone/>
            </a:pPr>
            <a:r>
              <a:rPr b="1" i="0" lang="en-GB" sz="3600" u="none" cap="none" strike="noStrike">
                <a:solidFill>
                  <a:srgbClr val="00BFF4"/>
                </a:solidFill>
                <a:latin typeface="Arial"/>
                <a:ea typeface="Arial"/>
                <a:cs typeface="Arial"/>
                <a:sym typeface="Arial"/>
              </a:rPr>
              <a:t>Project </a:t>
            </a:r>
            <a:endParaRPr b="1" i="0" sz="3600" u="none" cap="none" strike="noStrike">
              <a:solidFill>
                <a:srgbClr val="00BFF4"/>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3600"/>
              <a:buFont typeface="Arial"/>
              <a:buNone/>
            </a:pPr>
            <a:r>
              <a:rPr b="1" i="0" lang="en-GB" sz="3600" u="none" cap="none" strike="noStrike">
                <a:solidFill>
                  <a:srgbClr val="00BFF4"/>
                </a:solidFill>
                <a:latin typeface="Arial"/>
                <a:ea typeface="Arial"/>
                <a:cs typeface="Arial"/>
                <a:sym typeface="Arial"/>
              </a:rPr>
              <a:t>lifecycle</a:t>
            </a:r>
            <a:endParaRPr b="1" i="0" sz="3600" u="none" cap="none" strike="noStrike">
              <a:solidFill>
                <a:srgbClr val="00BFF4"/>
              </a:solidFill>
              <a:latin typeface="Arial"/>
              <a:ea typeface="Arial"/>
              <a:cs typeface="Arial"/>
              <a:sym typeface="Arial"/>
            </a:endParaRPr>
          </a:p>
        </p:txBody>
      </p:sp>
    </p:spTree>
  </p:cSld>
  <p:clrMapOvr>
    <a:masterClrMapping/>
  </p:clrMapOvr>
</p:sld>
</file>

<file path=ppt/slides/slide6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9" name="Shape 739"/>
        <p:cNvGrpSpPr/>
        <p:nvPr/>
      </p:nvGrpSpPr>
      <p:grpSpPr>
        <a:xfrm>
          <a:off x="0" y="0"/>
          <a:ext cx="0" cy="0"/>
          <a:chOff x="0" y="0"/>
          <a:chExt cx="0" cy="0"/>
        </a:xfrm>
      </p:grpSpPr>
      <p:sp>
        <p:nvSpPr>
          <p:cNvPr id="740" name="Google Shape;740;p88"/>
          <p:cNvSpPr txBox="1"/>
          <p:nvPr/>
        </p:nvSpPr>
        <p:spPr>
          <a:xfrm>
            <a:off x="628491" y="0"/>
            <a:ext cx="6717432" cy="72008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4400"/>
              <a:buFont typeface="Arial"/>
              <a:buNone/>
            </a:pPr>
            <a:r>
              <a:rPr b="1" i="0" lang="en-GB" sz="3600" u="none" cap="none" strike="noStrike">
                <a:solidFill>
                  <a:srgbClr val="00BFF4"/>
                </a:solidFill>
                <a:latin typeface="Arial"/>
                <a:ea typeface="Arial"/>
                <a:cs typeface="Arial"/>
                <a:sym typeface="Arial"/>
              </a:rPr>
              <a:t>Leadership</a:t>
            </a:r>
            <a:endParaRPr b="1" i="0" sz="3600" u="none" cap="none" strike="noStrike">
              <a:solidFill>
                <a:srgbClr val="00BFF4"/>
              </a:solidFill>
              <a:latin typeface="Arial"/>
              <a:ea typeface="Arial"/>
              <a:cs typeface="Arial"/>
              <a:sym typeface="Arial"/>
            </a:endParaRPr>
          </a:p>
        </p:txBody>
      </p:sp>
      <p:sp>
        <p:nvSpPr>
          <p:cNvPr id="741" name="Google Shape;741;p88"/>
          <p:cNvSpPr/>
          <p:nvPr/>
        </p:nvSpPr>
        <p:spPr>
          <a:xfrm>
            <a:off x="611560" y="4742379"/>
            <a:ext cx="6573416" cy="369332"/>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rPr b="0" i="0" lang="en-GB" sz="1800" u="sng" cap="none" strike="noStrike">
                <a:solidFill>
                  <a:schemeClr val="dk1"/>
                </a:solidFill>
                <a:latin typeface="Arial"/>
                <a:ea typeface="Arial"/>
                <a:cs typeface="Arial"/>
                <a:sym typeface="Arial"/>
                <a:hlinkClick r:id="rId3">
                  <a:extLst>
                    <a:ext uri="{A12FA001-AC4F-418D-AE19-62706E023703}">
                      <ahyp:hlinkClr val="tx"/>
                    </a:ext>
                  </a:extLst>
                </a:hlinkClick>
              </a:rPr>
              <a:t>https://www.youtube.com/watch?v=aPl867aHOZA</a:t>
            </a:r>
            <a:endParaRPr b="0" i="0" sz="1800" u="none" cap="none" strike="noStrike">
              <a:solidFill>
                <a:schemeClr val="dk1"/>
              </a:solidFill>
              <a:latin typeface="Arial"/>
              <a:ea typeface="Arial"/>
              <a:cs typeface="Arial"/>
              <a:sym typeface="Arial"/>
            </a:endParaRPr>
          </a:p>
        </p:txBody>
      </p:sp>
      <p:pic>
        <p:nvPicPr>
          <p:cNvPr id="742" name="Google Shape;742;p88"/>
          <p:cNvPicPr preferRelativeResize="0"/>
          <p:nvPr/>
        </p:nvPicPr>
        <p:blipFill rotWithShape="1">
          <a:blip r:embed="rId4">
            <a:alphaModFix/>
          </a:blip>
          <a:srcRect b="0" l="0" r="0" t="0"/>
          <a:stretch/>
        </p:blipFill>
        <p:spPr>
          <a:xfrm>
            <a:off x="755576" y="797282"/>
            <a:ext cx="6876256" cy="3867894"/>
          </a:xfrm>
          <a:prstGeom prst="rect">
            <a:avLst/>
          </a:prstGeom>
          <a:noFill/>
          <a:ln>
            <a:noFill/>
          </a:ln>
        </p:spPr>
      </p:pic>
    </p:spTree>
  </p:cSld>
  <p:clrMapOvr>
    <a:masterClrMapping/>
  </p:clrMapOvr>
</p:sld>
</file>

<file path=ppt/slides/slide6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7" name="Shape 747"/>
        <p:cNvGrpSpPr/>
        <p:nvPr/>
      </p:nvGrpSpPr>
      <p:grpSpPr>
        <a:xfrm>
          <a:off x="0" y="0"/>
          <a:ext cx="0" cy="0"/>
          <a:chOff x="0" y="0"/>
          <a:chExt cx="0" cy="0"/>
        </a:xfrm>
      </p:grpSpPr>
      <p:pic>
        <p:nvPicPr>
          <p:cNvPr id="748" name="Google Shape;748;p89"/>
          <p:cNvPicPr preferRelativeResize="0"/>
          <p:nvPr/>
        </p:nvPicPr>
        <p:blipFill rotWithShape="1">
          <a:blip r:embed="rId3">
            <a:alphaModFix/>
          </a:blip>
          <a:srcRect b="0" l="0" r="0" t="0"/>
          <a:stretch/>
        </p:blipFill>
        <p:spPr>
          <a:xfrm>
            <a:off x="1922532" y="0"/>
            <a:ext cx="5298935" cy="5143500"/>
          </a:xfrm>
          <a:prstGeom prst="rect">
            <a:avLst/>
          </a:prstGeom>
          <a:noFill/>
          <a:ln>
            <a:noFill/>
          </a:ln>
        </p:spPr>
      </p:pic>
      <p:sp>
        <p:nvSpPr>
          <p:cNvPr id="749" name="Google Shape;749;p89"/>
          <p:cNvSpPr/>
          <p:nvPr/>
        </p:nvSpPr>
        <p:spPr>
          <a:xfrm>
            <a:off x="539552" y="4897279"/>
            <a:ext cx="7416824" cy="24622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none" cap="none" strike="noStrike">
                <a:solidFill>
                  <a:schemeClr val="dk1"/>
                </a:solidFill>
                <a:latin typeface="Arial"/>
                <a:ea typeface="Arial"/>
                <a:cs typeface="Arial"/>
                <a:sym typeface="Arial"/>
              </a:rPr>
              <a:t>Hairstans and Duncheva</a:t>
            </a:r>
            <a:endParaRPr b="0" i="0" sz="1000" u="none" cap="none" strike="noStrike">
              <a:solidFill>
                <a:schemeClr val="dk1"/>
              </a:solidFill>
              <a:latin typeface="Arial"/>
              <a:ea typeface="Arial"/>
              <a:cs typeface="Arial"/>
              <a:sym typeface="Arial"/>
            </a:endParaRPr>
          </a:p>
        </p:txBody>
      </p:sp>
      <p:sp>
        <p:nvSpPr>
          <p:cNvPr id="750" name="Google Shape;750;p89"/>
          <p:cNvSpPr txBox="1"/>
          <p:nvPr>
            <p:ph type="title"/>
          </p:nvPr>
        </p:nvSpPr>
        <p:spPr>
          <a:xfrm>
            <a:off x="632713" y="139309"/>
            <a:ext cx="6717300" cy="7200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3600"/>
              <a:buFont typeface="Arial"/>
              <a:buNone/>
            </a:pPr>
            <a:r>
              <a:rPr b="1" i="0" lang="en-GB" sz="3600" u="none" cap="none" strike="noStrike">
                <a:solidFill>
                  <a:srgbClr val="00BFF4"/>
                </a:solidFill>
                <a:latin typeface="Arial"/>
                <a:ea typeface="Arial"/>
                <a:cs typeface="Arial"/>
                <a:sym typeface="Arial"/>
              </a:rPr>
              <a:t>Project </a:t>
            </a:r>
            <a:endParaRPr b="1" i="0" sz="3600" u="none" cap="none" strike="noStrike">
              <a:solidFill>
                <a:srgbClr val="00BFF4"/>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3600"/>
              <a:buFont typeface="Arial"/>
              <a:buNone/>
            </a:pPr>
            <a:r>
              <a:rPr b="1" i="0" lang="en-GB" sz="3600" u="none" cap="none" strike="noStrike">
                <a:solidFill>
                  <a:srgbClr val="00BFF4"/>
                </a:solidFill>
                <a:latin typeface="Arial"/>
                <a:ea typeface="Arial"/>
                <a:cs typeface="Arial"/>
                <a:sym typeface="Arial"/>
              </a:rPr>
              <a:t>balance</a:t>
            </a:r>
            <a:endParaRPr b="1" i="0" sz="3600" u="none" cap="none" strike="noStrike">
              <a:solidFill>
                <a:srgbClr val="00BFF4"/>
              </a:solidFill>
              <a:latin typeface="Arial"/>
              <a:ea typeface="Arial"/>
              <a:cs typeface="Arial"/>
              <a:sym typeface="Arial"/>
            </a:endParaRPr>
          </a:p>
        </p:txBody>
      </p:sp>
    </p:spTree>
  </p:cSld>
  <p:clrMapOvr>
    <a:masterClrMapping/>
  </p:clrMapOvr>
</p:sld>
</file>

<file path=ppt/slides/slide6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5" name="Shape 755"/>
        <p:cNvGrpSpPr/>
        <p:nvPr/>
      </p:nvGrpSpPr>
      <p:grpSpPr>
        <a:xfrm>
          <a:off x="0" y="0"/>
          <a:ext cx="0" cy="0"/>
          <a:chOff x="0" y="0"/>
          <a:chExt cx="0" cy="0"/>
        </a:xfrm>
      </p:grpSpPr>
      <p:pic>
        <p:nvPicPr>
          <p:cNvPr id="756" name="Google Shape;756;p90"/>
          <p:cNvPicPr preferRelativeResize="0"/>
          <p:nvPr/>
        </p:nvPicPr>
        <p:blipFill rotWithShape="1">
          <a:blip r:embed="rId3">
            <a:alphaModFix/>
          </a:blip>
          <a:srcRect b="0" l="0" r="0" t="0"/>
          <a:stretch/>
        </p:blipFill>
        <p:spPr>
          <a:xfrm>
            <a:off x="-13600" y="152050"/>
            <a:ext cx="9171197" cy="4338550"/>
          </a:xfrm>
          <a:prstGeom prst="rect">
            <a:avLst/>
          </a:prstGeom>
          <a:noFill/>
          <a:ln>
            <a:noFill/>
          </a:ln>
        </p:spPr>
      </p:pic>
      <p:sp>
        <p:nvSpPr>
          <p:cNvPr id="757" name="Google Shape;757;p90"/>
          <p:cNvSpPr/>
          <p:nvPr/>
        </p:nvSpPr>
        <p:spPr>
          <a:xfrm>
            <a:off x="539552" y="4897279"/>
            <a:ext cx="7416824" cy="24622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000"/>
              <a:buFont typeface="Arial"/>
              <a:buNone/>
            </a:pPr>
            <a:r>
              <a:rPr b="0" i="0" lang="en-GB" sz="1000" u="none" cap="none" strike="noStrike">
                <a:solidFill>
                  <a:schemeClr val="dk1"/>
                </a:solidFill>
                <a:latin typeface="Arial"/>
                <a:ea typeface="Arial"/>
                <a:cs typeface="Arial"/>
                <a:sym typeface="Arial"/>
              </a:rPr>
              <a:t>Stewart Milne Timber Systems</a:t>
            </a:r>
            <a:endParaRPr b="0" i="0" sz="1000" u="none" cap="none" strike="noStrike">
              <a:solidFill>
                <a:schemeClr val="dk1"/>
              </a:solidFill>
              <a:latin typeface="Arial"/>
              <a:ea typeface="Arial"/>
              <a:cs typeface="Arial"/>
              <a:sym typeface="Arial"/>
            </a:endParaRPr>
          </a:p>
        </p:txBody>
      </p:sp>
    </p:spTree>
  </p:cSld>
  <p:clrMapOvr>
    <a:masterClrMapping/>
  </p:clrMapOvr>
</p:sld>
</file>

<file path=ppt/slides/slide6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2" name="Shape 762"/>
        <p:cNvGrpSpPr/>
        <p:nvPr/>
      </p:nvGrpSpPr>
      <p:grpSpPr>
        <a:xfrm>
          <a:off x="0" y="0"/>
          <a:ext cx="0" cy="0"/>
          <a:chOff x="0" y="0"/>
          <a:chExt cx="0" cy="0"/>
        </a:xfrm>
      </p:grpSpPr>
      <p:sp>
        <p:nvSpPr>
          <p:cNvPr id="763" name="Google Shape;763;p91"/>
          <p:cNvSpPr txBox="1"/>
          <p:nvPr/>
        </p:nvSpPr>
        <p:spPr>
          <a:xfrm>
            <a:off x="755585" y="468285"/>
            <a:ext cx="6717300" cy="7200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4400"/>
              <a:buFont typeface="Arial"/>
              <a:buNone/>
            </a:pPr>
            <a:r>
              <a:rPr b="1" i="0" lang="en-GB" sz="3600" u="none" cap="none" strike="noStrike">
                <a:solidFill>
                  <a:srgbClr val="00BFF4"/>
                </a:solidFill>
                <a:latin typeface="Arial"/>
                <a:ea typeface="Arial"/>
                <a:cs typeface="Arial"/>
                <a:sym typeface="Arial"/>
              </a:rPr>
              <a:t>Activity</a:t>
            </a:r>
            <a:endParaRPr b="1" i="0" sz="3600" u="none" cap="none" strike="noStrike">
              <a:solidFill>
                <a:srgbClr val="00BFF4"/>
              </a:solidFill>
              <a:latin typeface="Arial"/>
              <a:ea typeface="Arial"/>
              <a:cs typeface="Arial"/>
              <a:sym typeface="Arial"/>
            </a:endParaRPr>
          </a:p>
        </p:txBody>
      </p:sp>
      <p:sp>
        <p:nvSpPr>
          <p:cNvPr id="764" name="Google Shape;764;p91"/>
          <p:cNvSpPr/>
          <p:nvPr/>
        </p:nvSpPr>
        <p:spPr>
          <a:xfrm>
            <a:off x="611560" y="4742379"/>
            <a:ext cx="6573416" cy="369332"/>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rPr b="0" i="0" lang="en-GB" sz="1800" u="sng" cap="none" strike="noStrike">
                <a:solidFill>
                  <a:schemeClr val="dk1"/>
                </a:solidFill>
                <a:latin typeface="Arial"/>
                <a:ea typeface="Arial"/>
                <a:cs typeface="Arial"/>
                <a:sym typeface="Arial"/>
                <a:hlinkClick r:id="rId3">
                  <a:extLst>
                    <a:ext uri="{A12FA001-AC4F-418D-AE19-62706E023703}">
                      <ahyp:hlinkClr val="tx"/>
                    </a:ext>
                  </a:extLst>
                </a:hlinkClick>
              </a:rPr>
              <a:t>https://www.youtube.com/watch?v=aPl867aHOZA</a:t>
            </a:r>
            <a:endParaRPr b="0" i="0" sz="1800" u="none" cap="none" strike="noStrike">
              <a:solidFill>
                <a:schemeClr val="dk1"/>
              </a:solidFill>
              <a:latin typeface="Arial"/>
              <a:ea typeface="Arial"/>
              <a:cs typeface="Arial"/>
              <a:sym typeface="Arial"/>
            </a:endParaRPr>
          </a:p>
        </p:txBody>
      </p:sp>
      <p:sp>
        <p:nvSpPr>
          <p:cNvPr id="765" name="Google Shape;765;p91"/>
          <p:cNvSpPr/>
          <p:nvPr/>
        </p:nvSpPr>
        <p:spPr>
          <a:xfrm>
            <a:off x="755576" y="1309203"/>
            <a:ext cx="7056784" cy="2985433"/>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chemeClr val="dk1"/>
                </a:solidFill>
                <a:latin typeface="Arial"/>
                <a:ea typeface="Arial"/>
                <a:cs typeface="Arial"/>
                <a:sym typeface="Arial"/>
              </a:rPr>
              <a:t>Discuss in small groups of 3 or 4</a:t>
            </a:r>
            <a:r>
              <a:rPr b="1" i="0" lang="en-GB" sz="2400" u="none" cap="none" strike="noStrike">
                <a:solidFill>
                  <a:schemeClr val="dk1"/>
                </a:solidFill>
                <a:latin typeface="Arial"/>
                <a:ea typeface="Arial"/>
                <a:cs typeface="Arial"/>
                <a:sym typeface="Arial"/>
              </a:rPr>
              <a:t>:</a:t>
            </a:r>
            <a:endParaRPr b="0" i="0" sz="1400" u="none" cap="none" strike="noStrike">
              <a:solidFill>
                <a:srgbClr val="000000"/>
              </a:solidFill>
              <a:latin typeface="Arial"/>
              <a:ea typeface="Arial"/>
              <a:cs typeface="Arial"/>
              <a:sym typeface="Arial"/>
            </a:endParaRPr>
          </a:p>
          <a:p>
            <a:pPr indent="-342900" lvl="0" marL="342900" marR="0" rtl="0" algn="l">
              <a:lnSpc>
                <a:spcPct val="100000"/>
              </a:lnSpc>
              <a:spcBef>
                <a:spcPts val="0"/>
              </a:spcBef>
              <a:spcAft>
                <a:spcPts val="0"/>
              </a:spcAft>
              <a:buClr>
                <a:schemeClr val="dk1"/>
              </a:buClr>
              <a:buSzPts val="2400"/>
              <a:buFont typeface="Arial"/>
              <a:buChar char="•"/>
            </a:pPr>
            <a:r>
              <a:rPr b="0" i="0" lang="en-GB" sz="2400" u="none" cap="none" strike="noStrike">
                <a:solidFill>
                  <a:schemeClr val="dk1"/>
                </a:solidFill>
                <a:latin typeface="Arial"/>
                <a:ea typeface="Arial"/>
                <a:cs typeface="Arial"/>
                <a:sym typeface="Arial"/>
              </a:rPr>
              <a:t>What are the personal qualities of a good leader</a:t>
            </a:r>
            <a:endParaRPr b="0" i="0" sz="1400" u="none" cap="none" strike="noStrike">
              <a:solidFill>
                <a:srgbClr val="000000"/>
              </a:solidFill>
              <a:latin typeface="Arial"/>
              <a:ea typeface="Arial"/>
              <a:cs typeface="Arial"/>
              <a:sym typeface="Arial"/>
            </a:endParaRPr>
          </a:p>
          <a:p>
            <a:pPr indent="-342900" lvl="0" marL="342900" marR="0" rtl="0" algn="l">
              <a:lnSpc>
                <a:spcPct val="100000"/>
              </a:lnSpc>
              <a:spcBef>
                <a:spcPts val="0"/>
              </a:spcBef>
              <a:spcAft>
                <a:spcPts val="0"/>
              </a:spcAft>
              <a:buClr>
                <a:schemeClr val="dk1"/>
              </a:buClr>
              <a:buSzPts val="2400"/>
              <a:buFont typeface="Arial"/>
              <a:buChar char="•"/>
            </a:pPr>
            <a:r>
              <a:rPr b="0" i="0" lang="en-GB" sz="2400" u="none" cap="none" strike="noStrike">
                <a:solidFill>
                  <a:schemeClr val="dk1"/>
                </a:solidFill>
                <a:latin typeface="Arial"/>
                <a:ea typeface="Arial"/>
                <a:cs typeface="Arial"/>
                <a:sym typeface="Arial"/>
              </a:rPr>
              <a:t>What knowledge and technical skills does a leader need in offsite construction</a:t>
            </a:r>
            <a:endParaRPr b="0" i="0" sz="1400" u="none" cap="none" strike="noStrike">
              <a:solidFill>
                <a:srgbClr val="000000"/>
              </a:solidFill>
              <a:latin typeface="Arial"/>
              <a:ea typeface="Arial"/>
              <a:cs typeface="Arial"/>
              <a:sym typeface="Arial"/>
            </a:endParaRPr>
          </a:p>
          <a:p>
            <a:pPr indent="-342900" lvl="0" marL="342900" marR="0" rtl="0" algn="l">
              <a:lnSpc>
                <a:spcPct val="100000"/>
              </a:lnSpc>
              <a:spcBef>
                <a:spcPts val="0"/>
              </a:spcBef>
              <a:spcAft>
                <a:spcPts val="0"/>
              </a:spcAft>
              <a:buClr>
                <a:schemeClr val="dk1"/>
              </a:buClr>
              <a:buSzPts val="2400"/>
              <a:buFont typeface="Arial"/>
              <a:buChar char="•"/>
            </a:pPr>
            <a:r>
              <a:rPr b="0" i="0" lang="en-GB" sz="2400" u="none" cap="none" strike="noStrike">
                <a:solidFill>
                  <a:schemeClr val="dk1"/>
                </a:solidFill>
                <a:latin typeface="Arial"/>
                <a:ea typeface="Arial"/>
                <a:cs typeface="Arial"/>
                <a:sym typeface="Arial"/>
              </a:rPr>
              <a:t>How can we modernise the construction industry with decision making in offsite construction</a:t>
            </a:r>
            <a:endParaRPr b="0" i="0" sz="1400" u="none" cap="none" strike="noStrike">
              <a:solidFill>
                <a:srgbClr val="000000"/>
              </a:solidFill>
              <a:latin typeface="Arial"/>
              <a:ea typeface="Arial"/>
              <a:cs typeface="Arial"/>
              <a:sym typeface="Arial"/>
            </a:endParaRPr>
          </a:p>
          <a:p>
            <a:pPr indent="-215900" lvl="0" marL="342900" marR="0" rtl="0" algn="l">
              <a:lnSpc>
                <a:spcPct val="100000"/>
              </a:lnSpc>
              <a:spcBef>
                <a:spcPts val="0"/>
              </a:spcBef>
              <a:spcAft>
                <a:spcPts val="0"/>
              </a:spcAft>
              <a:buClr>
                <a:schemeClr val="dk1"/>
              </a:buClr>
              <a:buSzPts val="2000"/>
              <a:buFont typeface="Arial"/>
              <a:buNone/>
            </a:pPr>
            <a:r>
              <a:t/>
            </a:r>
            <a:endParaRPr b="0" i="0" sz="2000" u="none" cap="none" strike="noStrike">
              <a:solidFill>
                <a:schemeClr val="dk1"/>
              </a:solidFill>
              <a:latin typeface="Arial"/>
              <a:ea typeface="Arial"/>
              <a:cs typeface="Arial"/>
              <a:sym typeface="Arial"/>
            </a:endParaRPr>
          </a:p>
        </p:txBody>
      </p:sp>
    </p:spTree>
  </p:cSld>
  <p:clrMapOvr>
    <a:masterClrMapping/>
  </p:clrMapOvr>
</p:sld>
</file>

<file path=ppt/slides/slide6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0" name="Shape 770"/>
        <p:cNvGrpSpPr/>
        <p:nvPr/>
      </p:nvGrpSpPr>
      <p:grpSpPr>
        <a:xfrm>
          <a:off x="0" y="0"/>
          <a:ext cx="0" cy="0"/>
          <a:chOff x="0" y="0"/>
          <a:chExt cx="0" cy="0"/>
        </a:xfrm>
      </p:grpSpPr>
      <p:sp>
        <p:nvSpPr>
          <p:cNvPr id="771" name="Google Shape;771;p92"/>
          <p:cNvSpPr/>
          <p:nvPr/>
        </p:nvSpPr>
        <p:spPr>
          <a:xfrm>
            <a:off x="611560" y="483518"/>
            <a:ext cx="7056784" cy="461665"/>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chemeClr val="dk1"/>
                </a:solidFill>
                <a:latin typeface="Arial"/>
                <a:ea typeface="Arial"/>
                <a:cs typeface="Arial"/>
                <a:sym typeface="Arial"/>
              </a:rPr>
              <a:t>Write down your key points using a Venn Diagram</a:t>
            </a:r>
            <a:endParaRPr b="0" i="0" sz="2000" u="none" cap="none" strike="noStrike">
              <a:solidFill>
                <a:schemeClr val="dk1"/>
              </a:solidFill>
              <a:latin typeface="Arial"/>
              <a:ea typeface="Arial"/>
              <a:cs typeface="Arial"/>
              <a:sym typeface="Arial"/>
            </a:endParaRPr>
          </a:p>
        </p:txBody>
      </p:sp>
      <p:grpSp>
        <p:nvGrpSpPr>
          <p:cNvPr id="772" name="Google Shape;772;p92"/>
          <p:cNvGrpSpPr/>
          <p:nvPr/>
        </p:nvGrpSpPr>
        <p:grpSpPr>
          <a:xfrm>
            <a:off x="2216100" y="996385"/>
            <a:ext cx="4260151" cy="3993825"/>
            <a:chOff x="956468" y="51202"/>
            <a:chExt cx="4260151" cy="3993825"/>
          </a:xfrm>
        </p:grpSpPr>
        <p:sp>
          <p:nvSpPr>
            <p:cNvPr id="773" name="Google Shape;773;p92"/>
            <p:cNvSpPr/>
            <p:nvPr/>
          </p:nvSpPr>
          <p:spPr>
            <a:xfrm>
              <a:off x="1843302" y="51202"/>
              <a:ext cx="2457738" cy="2457738"/>
            </a:xfrm>
            <a:prstGeom prst="ellipse">
              <a:avLst/>
            </a:prstGeom>
            <a:solidFill>
              <a:schemeClr val="lt1">
                <a:alpha val="49412"/>
              </a:schemeClr>
            </a:solidFill>
            <a:ln cap="flat" cmpd="sng" w="25400">
              <a:solidFill>
                <a:srgbClr val="429BB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74" name="Google Shape;774;p92"/>
            <p:cNvSpPr txBox="1"/>
            <p:nvPr/>
          </p:nvSpPr>
          <p:spPr>
            <a:xfrm>
              <a:off x="2171001" y="481307"/>
              <a:ext cx="1802341" cy="1105982"/>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rgbClr val="000000"/>
                </a:buClr>
                <a:buSzPts val="2500"/>
                <a:buFont typeface="Arial"/>
                <a:buNone/>
              </a:pPr>
              <a:r>
                <a:rPr b="0" i="0" lang="en-GB" sz="2500" u="none" cap="none" strike="noStrike">
                  <a:solidFill>
                    <a:schemeClr val="dk1"/>
                  </a:solidFill>
                  <a:latin typeface="Arial"/>
                  <a:ea typeface="Arial"/>
                  <a:cs typeface="Arial"/>
                  <a:sym typeface="Arial"/>
                </a:rPr>
                <a:t>Personal qualities</a:t>
              </a:r>
              <a:endParaRPr b="0" i="0" sz="2500" u="none" cap="none" strike="noStrike">
                <a:solidFill>
                  <a:schemeClr val="dk1"/>
                </a:solidFill>
                <a:latin typeface="Arial"/>
                <a:ea typeface="Arial"/>
                <a:cs typeface="Arial"/>
                <a:sym typeface="Arial"/>
              </a:endParaRPr>
            </a:p>
          </p:txBody>
        </p:sp>
        <p:sp>
          <p:nvSpPr>
            <p:cNvPr id="775" name="Google Shape;775;p92"/>
            <p:cNvSpPr/>
            <p:nvPr/>
          </p:nvSpPr>
          <p:spPr>
            <a:xfrm>
              <a:off x="2730136" y="1587289"/>
              <a:ext cx="2457738" cy="2457738"/>
            </a:xfrm>
            <a:prstGeom prst="ellipse">
              <a:avLst/>
            </a:prstGeom>
            <a:solidFill>
              <a:schemeClr val="lt1">
                <a:alpha val="49412"/>
              </a:schemeClr>
            </a:solidFill>
            <a:ln cap="flat" cmpd="sng" w="25400">
              <a:solidFill>
                <a:srgbClr val="429BB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76" name="Google Shape;776;p92"/>
            <p:cNvSpPr txBox="1"/>
            <p:nvPr/>
          </p:nvSpPr>
          <p:spPr>
            <a:xfrm>
              <a:off x="3414219" y="2222217"/>
              <a:ext cx="1802400" cy="1351800"/>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rgbClr val="000000"/>
                </a:buClr>
                <a:buSzPts val="2500"/>
                <a:buFont typeface="Arial"/>
                <a:buNone/>
              </a:pPr>
              <a:r>
                <a:rPr b="0" i="0" lang="en-GB" sz="2500" u="none" cap="none" strike="noStrike">
                  <a:solidFill>
                    <a:schemeClr val="dk1"/>
                  </a:solidFill>
                  <a:latin typeface="Arial"/>
                  <a:ea typeface="Arial"/>
                  <a:cs typeface="Arial"/>
                  <a:sym typeface="Arial"/>
                </a:rPr>
                <a:t>Knowledge and skills</a:t>
              </a:r>
              <a:endParaRPr b="0" i="0" sz="2500" u="none" cap="none" strike="noStrike">
                <a:solidFill>
                  <a:schemeClr val="dk1"/>
                </a:solidFill>
                <a:latin typeface="Arial"/>
                <a:ea typeface="Arial"/>
                <a:cs typeface="Arial"/>
                <a:sym typeface="Arial"/>
              </a:endParaRPr>
            </a:p>
          </p:txBody>
        </p:sp>
        <p:sp>
          <p:nvSpPr>
            <p:cNvPr id="777" name="Google Shape;777;p92"/>
            <p:cNvSpPr/>
            <p:nvPr/>
          </p:nvSpPr>
          <p:spPr>
            <a:xfrm>
              <a:off x="956468" y="1587289"/>
              <a:ext cx="2457738" cy="2457738"/>
            </a:xfrm>
            <a:prstGeom prst="ellipse">
              <a:avLst/>
            </a:prstGeom>
            <a:solidFill>
              <a:schemeClr val="lt1">
                <a:alpha val="49412"/>
              </a:schemeClr>
            </a:solidFill>
            <a:ln cap="flat" cmpd="sng" w="25400">
              <a:solidFill>
                <a:srgbClr val="429BB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78" name="Google Shape;778;p92"/>
            <p:cNvSpPr txBox="1"/>
            <p:nvPr/>
          </p:nvSpPr>
          <p:spPr>
            <a:xfrm>
              <a:off x="1187905" y="2222205"/>
              <a:ext cx="1474643" cy="1351756"/>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rgbClr val="000000"/>
                </a:buClr>
                <a:buSzPts val="2500"/>
                <a:buFont typeface="Arial"/>
                <a:buNone/>
              </a:pPr>
              <a:r>
                <a:rPr b="0" i="0" lang="en-GB" sz="2500" u="none" cap="none" strike="noStrike">
                  <a:solidFill>
                    <a:schemeClr val="dk1"/>
                  </a:solidFill>
                  <a:latin typeface="Arial"/>
                  <a:ea typeface="Arial"/>
                  <a:cs typeface="Arial"/>
                  <a:sym typeface="Arial"/>
                </a:rPr>
                <a:t>Decision making</a:t>
              </a:r>
              <a:endParaRPr b="0" i="0" sz="2500" u="none" cap="none" strike="noStrike">
                <a:solidFill>
                  <a:schemeClr val="dk1"/>
                </a:solidFill>
                <a:latin typeface="Arial"/>
                <a:ea typeface="Arial"/>
                <a:cs typeface="Arial"/>
                <a:sym typeface="Arial"/>
              </a:endParaRPr>
            </a:p>
          </p:txBody>
        </p:sp>
      </p:grpSp>
    </p:spTree>
  </p:cSld>
  <p:clrMapOvr>
    <a:masterClrMapping/>
  </p:clrMapOvr>
</p:sld>
</file>

<file path=ppt/slides/slide6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2" name="Shape 782"/>
        <p:cNvGrpSpPr/>
        <p:nvPr/>
      </p:nvGrpSpPr>
      <p:grpSpPr>
        <a:xfrm>
          <a:off x="0" y="0"/>
          <a:ext cx="0" cy="0"/>
          <a:chOff x="0" y="0"/>
          <a:chExt cx="0" cy="0"/>
        </a:xfrm>
      </p:grpSpPr>
      <p:sp>
        <p:nvSpPr>
          <p:cNvPr id="783" name="Google Shape;783;p93"/>
          <p:cNvSpPr txBox="1"/>
          <p:nvPr>
            <p:ph type="title"/>
          </p:nvPr>
        </p:nvSpPr>
        <p:spPr>
          <a:xfrm>
            <a:off x="323528" y="1419622"/>
            <a:ext cx="4464496" cy="2160240"/>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chemeClr val="lt1"/>
              </a:buClr>
              <a:buSzPts val="4400"/>
              <a:buFont typeface="Arial"/>
              <a:buNone/>
            </a:pPr>
            <a:r>
              <a:rPr lang="en-GB"/>
              <a:t>Questions?</a:t>
            </a:r>
            <a:endParaRPr/>
          </a:p>
        </p:txBody>
      </p:sp>
      <p:sp>
        <p:nvSpPr>
          <p:cNvPr id="784" name="Google Shape;784;p93"/>
          <p:cNvSpPr txBox="1"/>
          <p:nvPr/>
        </p:nvSpPr>
        <p:spPr>
          <a:xfrm>
            <a:off x="323528" y="3075806"/>
            <a:ext cx="4417200" cy="857400"/>
          </a:xfrm>
          <a:prstGeom prst="rect">
            <a:avLst/>
          </a:prstGeom>
          <a:no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FFFFFF"/>
              </a:buClr>
              <a:buSzPts val="2000"/>
              <a:buFont typeface="Arial"/>
              <a:buNone/>
            </a:pPr>
            <a:r>
              <a:rPr b="0" i="0" lang="en-GB" sz="2000" u="none" cap="none" strike="noStrike">
                <a:solidFill>
                  <a:srgbClr val="FFFFFF"/>
                </a:solidFill>
                <a:latin typeface="Arial"/>
                <a:ea typeface="Arial"/>
                <a:cs typeface="Arial"/>
                <a:sym typeface="Arial"/>
              </a:rPr>
              <a:t>Dave Jarrold and Dr Mila Duncheva,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FFFFFF"/>
              </a:buClr>
              <a:buSzPts val="2000"/>
              <a:buFont typeface="Arial"/>
              <a:buNone/>
            </a:pPr>
            <a:r>
              <a:rPr b="0" i="0" lang="en-GB" sz="2000" u="none" cap="none" strike="noStrike">
                <a:solidFill>
                  <a:srgbClr val="FFFFFF"/>
                </a:solidFill>
                <a:latin typeface="Arial"/>
                <a:ea typeface="Arial"/>
                <a:cs typeface="Arial"/>
                <a:sym typeface="Arial"/>
              </a:rPr>
              <a:t>Edinburgh Napier University</a:t>
            </a:r>
            <a:endParaRPr b="0" i="0" sz="2000" u="none" cap="none" strike="noStrike">
              <a:solidFill>
                <a:srgbClr val="FFFFFF"/>
              </a:solidFill>
              <a:latin typeface="Arial"/>
              <a:ea typeface="Arial"/>
              <a:cs typeface="Arial"/>
              <a:sym typeface="Arial"/>
            </a:endParaRPr>
          </a:p>
        </p:txBody>
      </p:sp>
    </p:spTree>
  </p:cSld>
  <p:clrMapOvr>
    <a:masterClrMapping/>
  </p:clrMapOvr>
</p:sld>
</file>

<file path=ppt/slides/slide6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9" name="Shape 789"/>
        <p:cNvGrpSpPr/>
        <p:nvPr/>
      </p:nvGrpSpPr>
      <p:grpSpPr>
        <a:xfrm>
          <a:off x="0" y="0"/>
          <a:ext cx="0" cy="0"/>
          <a:chOff x="0" y="0"/>
          <a:chExt cx="0" cy="0"/>
        </a:xfrm>
      </p:grpSpPr>
    </p:spTree>
  </p:cSld>
  <p:clrMapOvr>
    <a:masterClrMapping/>
  </p:clrMapOvr>
</p:sld>
</file>

<file path=ppt/slides/slide7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4" name="Shape 794"/>
        <p:cNvGrpSpPr/>
        <p:nvPr/>
      </p:nvGrpSpPr>
      <p:grpSpPr>
        <a:xfrm>
          <a:off x="0" y="0"/>
          <a:ext cx="0" cy="0"/>
          <a:chOff x="0" y="0"/>
          <a:chExt cx="0" cy="0"/>
        </a:xfrm>
      </p:grpSpPr>
      <p:sp>
        <p:nvSpPr>
          <p:cNvPr id="795" name="Google Shape;795;p95"/>
          <p:cNvSpPr txBox="1"/>
          <p:nvPr/>
        </p:nvSpPr>
        <p:spPr>
          <a:xfrm>
            <a:off x="3012600" y="2802700"/>
            <a:ext cx="6131400" cy="1656300"/>
          </a:xfrm>
          <a:prstGeom prst="rect">
            <a:avLst/>
          </a:prstGeom>
          <a:no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200"/>
              <a:buFont typeface="Arial"/>
              <a:buNone/>
            </a:pPr>
            <a:r>
              <a:rPr b="0" i="0" lang="en-GB" sz="1200" u="none" cap="none" strike="noStrike">
                <a:solidFill>
                  <a:srgbClr val="595959"/>
                </a:solidFill>
                <a:latin typeface="Arial"/>
                <a:ea typeface="Arial"/>
                <a:cs typeface="Arial"/>
                <a:sym typeface="Arial"/>
              </a:rPr>
              <a:t>META SKILLS: TEAM WORKING by DAVE JARROLD and DR MILA DUNCHEVA  is licensed under a </a:t>
            </a:r>
            <a:r>
              <a:rPr b="0" i="0" lang="en-GB" sz="1200" u="sng" cap="none" strike="noStrike">
                <a:solidFill>
                  <a:srgbClr val="0000FF"/>
                </a:solidFill>
                <a:latin typeface="Arial"/>
                <a:ea typeface="Arial"/>
                <a:cs typeface="Arial"/>
                <a:sym typeface="Arial"/>
                <a:hlinkClick r:id="rId3">
                  <a:extLst>
                    <a:ext uri="{A12FA001-AC4F-418D-AE19-62706E023703}">
                      <ahyp:hlinkClr val="tx"/>
                    </a:ext>
                  </a:extLst>
                </a:hlinkClick>
              </a:rPr>
              <a:t>Creative Commons Attribution-NonCommercial-ShareAlike 4.0 International License</a:t>
            </a:r>
            <a:endParaRPr b="0" i="0" sz="1200" u="none" cap="none" strike="noStrike">
              <a:solidFill>
                <a:srgbClr val="595959"/>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595959"/>
              </a:solidFill>
              <a:latin typeface="Arial"/>
              <a:ea typeface="Arial"/>
              <a:cs typeface="Arial"/>
              <a:sym typeface="Arial"/>
            </a:endParaRPr>
          </a:p>
        </p:txBody>
      </p:sp>
      <p:pic>
        <p:nvPicPr>
          <p:cNvPr id="796" name="Google Shape;796;p95"/>
          <p:cNvPicPr preferRelativeResize="0"/>
          <p:nvPr/>
        </p:nvPicPr>
        <p:blipFill rotWithShape="1">
          <a:blip r:embed="rId4">
            <a:alphaModFix/>
          </a:blip>
          <a:srcRect b="0" l="0" r="0" t="0"/>
          <a:stretch/>
        </p:blipFill>
        <p:spPr>
          <a:xfrm>
            <a:off x="383200" y="3011937"/>
            <a:ext cx="2629400" cy="919925"/>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main background 3">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main background 2">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name="Custom Design">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xmlns:r="http://schemas.openxmlformats.org/officeDocument/2006/relationships" name="main background 1">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6.xml><?xml version="1.0" encoding="utf-8"?>
<a:theme xmlns:a="http://schemas.openxmlformats.org/drawingml/2006/main" xmlns:r="http://schemas.openxmlformats.org/officeDocument/2006/relationships" name="1_Custom Design">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