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62"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g33fcde9629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Seated in networks.</a:t>
            </a:r>
            <a:endParaRPr/>
          </a:p>
        </p:txBody>
      </p:sp>
      <p:sp>
        <p:nvSpPr>
          <p:cNvPr id="58" name="Google Shape;58;g33fcde96296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33fcde96296_0_6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33fcde96296_0_6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rPr lang="en"/>
              <a:t>Takeaway:</a:t>
            </a:r>
            <a:endParaRPr/>
          </a:p>
          <a:p>
            <a:pPr indent="-298450" lvl="0" marL="457200" rtl="0" algn="l">
              <a:spcBef>
                <a:spcPts val="0"/>
              </a:spcBef>
              <a:spcAft>
                <a:spcPts val="0"/>
              </a:spcAft>
              <a:buSzPts val="1100"/>
              <a:buChar char="●"/>
            </a:pPr>
            <a:r>
              <a:rPr lang="en"/>
              <a:t>Project CREST is an </a:t>
            </a:r>
            <a:r>
              <a:rPr lang="en"/>
              <a:t>initiative</a:t>
            </a:r>
            <a:r>
              <a:rPr lang="en"/>
              <a:t> that many of you use to build facets of resiliency in students. </a:t>
            </a:r>
            <a:endParaRPr/>
          </a:p>
          <a:p>
            <a:pPr indent="-298450" lvl="0" marL="457200" rtl="0" algn="l">
              <a:spcBef>
                <a:spcPts val="0"/>
              </a:spcBef>
              <a:spcAft>
                <a:spcPts val="0"/>
              </a:spcAft>
              <a:buSzPts val="1100"/>
              <a:buChar char="●"/>
            </a:pPr>
            <a:r>
              <a:rPr lang="en"/>
              <a:t>This organization has several ways they can interface with schools. One that we will </a:t>
            </a:r>
            <a:r>
              <a:rPr lang="en"/>
              <a:t>highlight</a:t>
            </a:r>
            <a:r>
              <a:rPr lang="en"/>
              <a:t> is that they can host a district </a:t>
            </a:r>
            <a:r>
              <a:rPr lang="en"/>
              <a:t>resilience</a:t>
            </a:r>
            <a:r>
              <a:rPr lang="en"/>
              <a:t> night, focusing on over a dozen topics. </a:t>
            </a:r>
            <a:endParaRPr/>
          </a:p>
          <a:p>
            <a:pPr indent="-298450" lvl="0" marL="457200" rtl="0" algn="l">
              <a:spcBef>
                <a:spcPts val="0"/>
              </a:spcBef>
              <a:spcAft>
                <a:spcPts val="0"/>
              </a:spcAft>
              <a:buSzPts val="1100"/>
              <a:buChar char="●"/>
            </a:pPr>
            <a:r>
              <a:rPr lang="en"/>
              <a:t>If your network is interested in hosting a </a:t>
            </a:r>
            <a:r>
              <a:rPr lang="en"/>
              <a:t>resilience</a:t>
            </a:r>
            <a:r>
              <a:rPr lang="en"/>
              <a:t> night, please coordinate through Shawn Nielson.</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33fcde96296_0_6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33fcde96296_0_6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Main takeaways:</a:t>
            </a:r>
            <a:endParaRPr/>
          </a:p>
          <a:p>
            <a:pPr indent="-298450" lvl="0" marL="457200" rtl="0" algn="l">
              <a:spcBef>
                <a:spcPts val="0"/>
              </a:spcBef>
              <a:spcAft>
                <a:spcPts val="0"/>
              </a:spcAft>
              <a:buSzPts val="1100"/>
              <a:buChar char="●"/>
            </a:pPr>
            <a:r>
              <a:rPr lang="en"/>
              <a:t>Nudge letters have been promoted several times before. </a:t>
            </a:r>
            <a:endParaRPr/>
          </a:p>
          <a:p>
            <a:pPr indent="-298450" lvl="0" marL="457200" rtl="0" algn="l">
              <a:spcBef>
                <a:spcPts val="0"/>
              </a:spcBef>
              <a:spcAft>
                <a:spcPts val="0"/>
              </a:spcAft>
              <a:buSzPts val="1100"/>
              <a:buChar char="●"/>
            </a:pPr>
            <a:r>
              <a:rPr lang="en"/>
              <a:t>Just making you aware that this can be a network </a:t>
            </a:r>
            <a:r>
              <a:rPr lang="en"/>
              <a:t>initiative</a:t>
            </a:r>
            <a:r>
              <a:rPr lang="en"/>
              <a:t>. </a:t>
            </a:r>
            <a:endParaRPr/>
          </a:p>
          <a:p>
            <a:pPr indent="-298450" lvl="1" marL="914400" rtl="0" algn="l">
              <a:spcBef>
                <a:spcPts val="0"/>
              </a:spcBef>
              <a:spcAft>
                <a:spcPts val="0"/>
              </a:spcAft>
              <a:buSzPts val="1100"/>
              <a:buChar char="○"/>
            </a:pPr>
            <a:r>
              <a:rPr lang="en"/>
              <a:t>You can have network competitions, awarding schools with the most improved </a:t>
            </a:r>
            <a:r>
              <a:rPr lang="en"/>
              <a:t>attendance</a:t>
            </a:r>
            <a:endParaRPr/>
          </a:p>
          <a:p>
            <a:pPr indent="-298450" lvl="1" marL="914400" rtl="0" algn="l">
              <a:spcBef>
                <a:spcPts val="0"/>
              </a:spcBef>
              <a:spcAft>
                <a:spcPts val="0"/>
              </a:spcAft>
              <a:buSzPts val="1100"/>
              <a:buChar char="○"/>
            </a:pPr>
            <a:r>
              <a:rPr lang="en"/>
              <a:t>You can select the intervals to send these letters (does not need to be quarterly)</a:t>
            </a:r>
            <a:endParaRPr/>
          </a:p>
          <a:p>
            <a:pPr indent="-298450" lvl="1" marL="914400" rtl="0" algn="l">
              <a:spcBef>
                <a:spcPts val="0"/>
              </a:spcBef>
              <a:spcAft>
                <a:spcPts val="0"/>
              </a:spcAft>
              <a:buSzPts val="1100"/>
              <a:buChar char="○"/>
            </a:pPr>
            <a:r>
              <a:rPr lang="en"/>
              <a:t>Network funds can pay for these letters</a:t>
            </a:r>
            <a:endParaRPr/>
          </a:p>
          <a:p>
            <a:pPr indent="-298450" lvl="1" marL="914400" rtl="0" algn="l">
              <a:spcBef>
                <a:spcPts val="0"/>
              </a:spcBef>
              <a:spcAft>
                <a:spcPts val="0"/>
              </a:spcAft>
              <a:buSzPts val="1100"/>
              <a:buChar char="○"/>
            </a:pPr>
            <a:r>
              <a:rPr lang="en"/>
              <a:t>There is no charge for schools to be sent a digital file of every student, but there is a printing charge for printing.</a:t>
            </a:r>
            <a:endParaRPr/>
          </a:p>
          <a:p>
            <a:pPr indent="-298450" lvl="1" marL="914400" rtl="0" algn="l">
              <a:spcBef>
                <a:spcPts val="0"/>
              </a:spcBef>
              <a:spcAft>
                <a:spcPts val="0"/>
              </a:spcAft>
              <a:buSzPts val="1100"/>
              <a:buChar char="○"/>
            </a:pPr>
            <a:r>
              <a:rPr lang="en"/>
              <a:t>These letters can be sorted in multiple ways, depending on preference (by teacher, by home room, etc)</a:t>
            </a:r>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3530fd3ad1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3530fd3ad1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Main takeaways: first use your network funds. This is the minimum amount of money you should spend on network initiatives. Schools can pool other funding to support network </a:t>
            </a:r>
            <a:r>
              <a:rPr lang="en"/>
              <a:t>initiatives</a:t>
            </a:r>
            <a:r>
              <a:rPr lang="en"/>
              <a:t>. This slide is a reference for some of the logistics of facilitating journal entries and handling donations for network events.</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33fcde96296_0_6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33fcde96296_0_6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Main </a:t>
            </a:r>
            <a:r>
              <a:rPr lang="en"/>
              <a:t>takeaways</a:t>
            </a:r>
            <a:r>
              <a:rPr lang="en"/>
              <a:t>:</a:t>
            </a:r>
            <a:endParaRPr/>
          </a:p>
          <a:p>
            <a:pPr indent="-298450" lvl="0" marL="457200" rtl="0" algn="l">
              <a:spcBef>
                <a:spcPts val="0"/>
              </a:spcBef>
              <a:spcAft>
                <a:spcPts val="0"/>
              </a:spcAft>
              <a:buSzPts val="1100"/>
              <a:buChar char="●"/>
            </a:pPr>
            <a:r>
              <a:rPr lang="en"/>
              <a:t>Parent engagement is most effective when it leads to improved student outcomes. True parent engagement builds the capacity of parents to support their children academically. These events typically aren’t “one and done”; rather, there is a mapped out plan for parent engagement that builds on and reinforces content taught to parents throughout the year. </a:t>
            </a:r>
            <a:endParaRPr/>
          </a:p>
          <a:p>
            <a:pPr indent="-298450" lvl="0" marL="457200" rtl="0" algn="l">
              <a:spcBef>
                <a:spcPts val="0"/>
              </a:spcBef>
              <a:spcAft>
                <a:spcPts val="0"/>
              </a:spcAft>
              <a:buSzPts val="1100"/>
              <a:buChar char="●"/>
            </a:pPr>
            <a:r>
              <a:rPr lang="en"/>
              <a:t>Consistent parent events that allow parents to get into the weeds with what their child is doing and concrete ways the parent can support their child - these are the types of events that make an </a:t>
            </a:r>
            <a:r>
              <a:rPr lang="en"/>
              <a:t>impact</a:t>
            </a:r>
            <a:r>
              <a:rPr lang="en"/>
              <a:t> on student outcomes.</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33fcde96296_0_1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33fcde96296_0_1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Main takeaways:</a:t>
            </a:r>
            <a:endParaRPr/>
          </a:p>
          <a:p>
            <a:pPr indent="-298450" lvl="0" marL="457200" rtl="0" algn="l">
              <a:spcBef>
                <a:spcPts val="0"/>
              </a:spcBef>
              <a:spcAft>
                <a:spcPts val="0"/>
              </a:spcAft>
              <a:buSzPts val="1100"/>
              <a:buChar char="●"/>
            </a:pPr>
            <a:r>
              <a:rPr lang="en"/>
              <a:t>We have some amazing resources for parents that are used by many schools throughout the district, and often during SEPs.</a:t>
            </a:r>
            <a:endParaRPr/>
          </a:p>
          <a:p>
            <a:pPr indent="-298450" lvl="0" marL="457200" rtl="0" algn="l">
              <a:spcBef>
                <a:spcPts val="0"/>
              </a:spcBef>
              <a:spcAft>
                <a:spcPts val="0"/>
              </a:spcAft>
              <a:buSzPts val="1100"/>
              <a:buChar char="●"/>
            </a:pPr>
            <a:r>
              <a:rPr lang="en"/>
              <a:t>But what we are finding is that teachers aren’t very comfortable knowing how to explain these to parents, so they don’t. Teachers usually just hand these to a parent. </a:t>
            </a:r>
            <a:endParaRPr/>
          </a:p>
          <a:p>
            <a:pPr indent="-298450" lvl="0" marL="457200" rtl="0" algn="l">
              <a:spcBef>
                <a:spcPts val="0"/>
              </a:spcBef>
              <a:spcAft>
                <a:spcPts val="0"/>
              </a:spcAft>
              <a:buSzPts val="1100"/>
              <a:buChar char="●"/>
            </a:pPr>
            <a:r>
              <a:rPr lang="en"/>
              <a:t>Suggested practice: about a week before SEPs, the principal </a:t>
            </a:r>
            <a:r>
              <a:rPr lang="en"/>
              <a:t>explains </a:t>
            </a:r>
            <a:r>
              <a:rPr lang="en"/>
              <a:t>to teachers how to use these sheets. Otherwise, a teacher wouldn’t feel </a:t>
            </a:r>
            <a:r>
              <a:rPr lang="en"/>
              <a:t>comfortable</a:t>
            </a:r>
            <a:r>
              <a:rPr lang="en"/>
              <a:t> explaining these to a parent. They feel that they won’t know how to answer questions, etc. </a:t>
            </a:r>
            <a:endParaRPr/>
          </a:p>
          <a:p>
            <a:pPr indent="-298450" lvl="0" marL="457200" rtl="0" algn="l">
              <a:spcBef>
                <a:spcPts val="0"/>
              </a:spcBef>
              <a:spcAft>
                <a:spcPts val="0"/>
              </a:spcAft>
              <a:buSzPts val="1100"/>
              <a:buChar char="●"/>
            </a:pPr>
            <a:r>
              <a:rPr lang="en"/>
              <a:t>By principals explaining/modeling how to use these sheets, we are eliminating a barrier for this being a valuable tool for parents. </a:t>
            </a:r>
            <a:endParaRPr/>
          </a:p>
          <a:p>
            <a:pPr indent="-298450" lvl="0" marL="457200" rtl="0" algn="l">
              <a:spcBef>
                <a:spcPts val="0"/>
              </a:spcBef>
              <a:spcAft>
                <a:spcPts val="0"/>
              </a:spcAft>
              <a:buSzPts val="1100"/>
              <a:buChar char="●"/>
            </a:pPr>
            <a:r>
              <a:rPr lang="en"/>
              <a:t>We had one principal do this. She went around to each PLC, modeled how to read different student data reports to the point where her teachers felt comfortable having a conversation with parents in SEPs that were anchored in these data sheets.</a:t>
            </a:r>
            <a:endParaRPr/>
          </a:p>
          <a:p>
            <a:pPr indent="-298450" lvl="0" marL="457200" rtl="0" algn="l">
              <a:spcBef>
                <a:spcPts val="0"/>
              </a:spcBef>
              <a:spcAft>
                <a:spcPts val="0"/>
              </a:spcAft>
              <a:buSzPts val="1100"/>
              <a:buChar char="●"/>
            </a:pPr>
            <a:r>
              <a:rPr lang="en"/>
              <a:t>And a success story is (advance to the next slide) we had a parent say this was the first time they understood how their student was doing.</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When teacher is more comfortable sharing data, they are less likely to lean into difficult conversations about low achievement.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33fcde96296_1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1" name="Google Shape;221;g33fcde96296_1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Again, the difference was the teacher using the data sheet provided by Student Assessment.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It would take maybe out ten minutes in a faculty meeting or going around to PLCs of the principal explaining to the teachers what the sheet is and how to use it so they feel comfortable using this tool with parents. Worth the time in doing so.</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33fcde96296_1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33fcde96296_1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Main takeaway: </a:t>
            </a:r>
            <a:endParaRPr/>
          </a:p>
          <a:p>
            <a:pPr indent="-298450" lvl="0" marL="457200" rtl="0" algn="l">
              <a:spcBef>
                <a:spcPts val="0"/>
              </a:spcBef>
              <a:spcAft>
                <a:spcPts val="0"/>
              </a:spcAft>
              <a:buSzPts val="1100"/>
              <a:buChar char="●"/>
            </a:pPr>
            <a:r>
              <a:rPr lang="en"/>
              <a:t>Schools and networks have amazing curricular resources. We are perhaps remiss when we don’t find meaningful ways to share them with families so they can support their students’ learning at home. </a:t>
            </a:r>
            <a:endParaRPr/>
          </a:p>
          <a:p>
            <a:pPr indent="-298450" lvl="0" marL="457200" rtl="0" algn="l">
              <a:spcBef>
                <a:spcPts val="0"/>
              </a:spcBef>
              <a:spcAft>
                <a:spcPts val="0"/>
              </a:spcAft>
              <a:buSzPts val="1100"/>
              <a:buChar char="●"/>
            </a:pPr>
            <a:r>
              <a:rPr lang="en"/>
              <a:t>Please familiarize yourself with these various literacy and numeracy resources; you can consider as networks or as schools how your parents can take advantage of these resources.</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33fcde96296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33fcde96296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Main takeaway:</a:t>
            </a:r>
            <a:endParaRPr/>
          </a:p>
          <a:p>
            <a:pPr indent="-298450" lvl="0" marL="457200" rtl="0" algn="l">
              <a:spcBef>
                <a:spcPts val="0"/>
              </a:spcBef>
              <a:spcAft>
                <a:spcPts val="0"/>
              </a:spcAft>
              <a:buSzPts val="1100"/>
              <a:buChar char="●"/>
            </a:pPr>
            <a:r>
              <a:rPr lang="en"/>
              <a:t>Of all the data we are presenting you with, we are calling the least attention to enrollment data by school. </a:t>
            </a:r>
            <a:endParaRPr/>
          </a:p>
          <a:p>
            <a:pPr indent="-298450" lvl="0" marL="457200" rtl="0" algn="l">
              <a:spcBef>
                <a:spcPts val="0"/>
              </a:spcBef>
              <a:spcAft>
                <a:spcPts val="0"/>
              </a:spcAft>
              <a:buSzPts val="1100"/>
              <a:buChar char="●"/>
            </a:pPr>
            <a:r>
              <a:rPr lang="en"/>
              <a:t>As networks, you could briefly peruse these data that indicate your open enrollment data (i.e. % of kids transferring in and transferring out), but this </a:t>
            </a:r>
            <a:r>
              <a:rPr lang="en"/>
              <a:t>exercise will not be as helpful as the data that will be shared on the next slide. </a:t>
            </a:r>
            <a:endParaRPr/>
          </a:p>
          <a:p>
            <a:pPr indent="-298450" lvl="1" marL="914400" rtl="0" algn="l">
              <a:spcBef>
                <a:spcPts val="0"/>
              </a:spcBef>
              <a:spcAft>
                <a:spcPts val="0"/>
              </a:spcAft>
              <a:buSzPts val="1100"/>
              <a:buChar char="○"/>
            </a:pPr>
            <a:r>
              <a:rPr lang="en"/>
              <a:t>Note: </a:t>
            </a:r>
            <a:r>
              <a:rPr lang="en"/>
              <a:t>special permits in can include ALC and DLI. </a:t>
            </a:r>
            <a:endParaRPr/>
          </a:p>
          <a:p>
            <a:pPr indent="-298450" lvl="1" marL="914400" rtl="0" algn="l">
              <a:spcBef>
                <a:spcPts val="0"/>
              </a:spcBef>
              <a:spcAft>
                <a:spcPts val="0"/>
              </a:spcAft>
              <a:buSzPts val="1100"/>
              <a:buChar char="○"/>
            </a:pPr>
            <a:r>
              <a:rPr lang="en"/>
              <a:t>Don’t be complacent if you are above 100.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33fcde96296_0_1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33fcde96296_0_1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Main takeaways:</a:t>
            </a:r>
            <a:endParaRPr/>
          </a:p>
          <a:p>
            <a:pPr indent="-298450" lvl="0" marL="457200" rtl="0" algn="l">
              <a:spcBef>
                <a:spcPts val="0"/>
              </a:spcBef>
              <a:spcAft>
                <a:spcPts val="0"/>
              </a:spcAft>
              <a:buSzPts val="1100"/>
              <a:buChar char="●"/>
            </a:pPr>
            <a:r>
              <a:rPr lang="en"/>
              <a:t>In a collaborative </a:t>
            </a:r>
            <a:r>
              <a:rPr lang="en"/>
              <a:t>effort</a:t>
            </a:r>
            <a:r>
              <a:rPr lang="en"/>
              <a:t> with IS and research analysts in the district, we found all students who ever were in Granite but who have dropped for some reason (and as far as we know, they still live in the same school boundary). </a:t>
            </a:r>
            <a:endParaRPr/>
          </a:p>
          <a:p>
            <a:pPr indent="-298450" lvl="0" marL="457200" rtl="0" algn="l">
              <a:spcBef>
                <a:spcPts val="0"/>
              </a:spcBef>
              <a:spcAft>
                <a:spcPts val="0"/>
              </a:spcAft>
              <a:buSzPts val="1100"/>
              <a:buChar char="●"/>
            </a:pPr>
            <a:r>
              <a:rPr lang="en"/>
              <a:t>We were able to sort these lists and create a </a:t>
            </a:r>
            <a:r>
              <a:rPr lang="en"/>
              <a:t>folder</a:t>
            </a:r>
            <a:r>
              <a:rPr lang="en"/>
              <a:t> for you that outlines students who once attended in Granite, no longer do, and live in your school boundary.</a:t>
            </a:r>
            <a:endParaRPr/>
          </a:p>
          <a:p>
            <a:pPr indent="-298450" lvl="0" marL="457200" rtl="0" algn="l">
              <a:spcBef>
                <a:spcPts val="0"/>
              </a:spcBef>
              <a:spcAft>
                <a:spcPts val="0"/>
              </a:spcAft>
              <a:buSzPts val="1100"/>
              <a:buChar char="●"/>
            </a:pPr>
            <a:r>
              <a:rPr lang="en"/>
              <a:t>These data give you as the school principal an </a:t>
            </a:r>
            <a:r>
              <a:rPr lang="en"/>
              <a:t>opportunity</a:t>
            </a:r>
            <a:r>
              <a:rPr lang="en"/>
              <a:t> to reach out to students in your boundary to find out if they still live at that home, and advertise your school. </a:t>
            </a:r>
            <a:endParaRPr/>
          </a:p>
          <a:p>
            <a:pPr indent="-298450" lvl="0" marL="457200" rtl="0" algn="l">
              <a:spcBef>
                <a:spcPts val="0"/>
              </a:spcBef>
              <a:spcAft>
                <a:spcPts val="0"/>
              </a:spcAft>
              <a:buSzPts val="1100"/>
              <a:buChar char="●"/>
            </a:pPr>
            <a:r>
              <a:rPr lang="en"/>
              <a:t>This slide outlines how to read the various columns.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3433d2cb20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7" name="Google Shape;267;g3433d2cb20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Main takeaway:</a:t>
            </a:r>
            <a:endParaRPr/>
          </a:p>
          <a:p>
            <a:pPr indent="-298450" lvl="0" marL="457200" rtl="0" algn="l">
              <a:spcBef>
                <a:spcPts val="0"/>
              </a:spcBef>
              <a:spcAft>
                <a:spcPts val="0"/>
              </a:spcAft>
              <a:buSzPts val="1100"/>
              <a:buChar char="●"/>
            </a:pPr>
            <a:r>
              <a:rPr lang="en"/>
              <a:t>Kearns Junior did this exercise last summer. They found over 200 potential students who once attended GSD and as far as they knew still lived in the school boundary. They visited around 65 homes.</a:t>
            </a:r>
            <a:endParaRPr/>
          </a:p>
          <a:p>
            <a:pPr indent="-298450" lvl="0" marL="457200" rtl="0" algn="l">
              <a:spcBef>
                <a:spcPts val="0"/>
              </a:spcBef>
              <a:spcAft>
                <a:spcPts val="0"/>
              </a:spcAft>
              <a:buSzPts val="1100"/>
              <a:buChar char="●"/>
            </a:pPr>
            <a:r>
              <a:rPr lang="en"/>
              <a:t>In those porch visits, there was not one negative interaction. All were positive, and the school was able to introduce themselves, build connections between the home and the school, and shared with them promotional materials of why their local school was the best option. </a:t>
            </a:r>
            <a:endParaRPr/>
          </a:p>
          <a:p>
            <a:pPr indent="-298450" lvl="0" marL="457200" rtl="0" algn="l">
              <a:spcBef>
                <a:spcPts val="0"/>
              </a:spcBef>
              <a:spcAft>
                <a:spcPts val="0"/>
              </a:spcAft>
              <a:buSzPts val="1100"/>
              <a:buChar char="●"/>
            </a:pPr>
            <a:r>
              <a:rPr lang="en"/>
              <a:t>As a result 12 students came back and enrolled in the school. </a:t>
            </a:r>
            <a:endParaRPr/>
          </a:p>
          <a:p>
            <a:pPr indent="-298450" lvl="0" marL="457200" rtl="0" algn="l">
              <a:spcBef>
                <a:spcPts val="0"/>
              </a:spcBef>
              <a:spcAft>
                <a:spcPts val="0"/>
              </a:spcAft>
              <a:buSzPts val="1100"/>
              <a:buChar char="●"/>
            </a:pPr>
            <a:r>
              <a:rPr lang="en"/>
              <a:t>Again - the suggestion is that you look at your list of students and be strategic in who you reach out to.</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g33fcde96296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 name="Google Shape;66;g33fcde96296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want networks to tackle this objective together. By the end of our time together, we want networks to identify areas of strength and concern, have an action plan to address areas, outline how network meetings could be reimagined next year, and identify data that will be tracked in network meetings next year.</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You will leave with lots of ideas. Goal is to come up with what you will tackle as a network. There will be things you will want to explore as a school with your BLT later. But your goal is to have consensus on “which thing are we collectively most passionate about?”</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34961e1cda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8" name="Google Shape;278;g34961e1cda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242424"/>
                </a:solidFill>
                <a:highlight>
                  <a:srgbClr val="FFFFFF"/>
                </a:highlight>
                <a:latin typeface="Roboto"/>
                <a:ea typeface="Roboto"/>
                <a:cs typeface="Roboto"/>
                <a:sym typeface="Roboto"/>
              </a:rPr>
              <a:t>Ideas to perhaps put somewhere as reference on the protocol sheet:</a:t>
            </a:r>
            <a:endParaRPr>
              <a:solidFill>
                <a:srgbClr val="242424"/>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a:solidFill>
                  <a:srgbClr val="242424"/>
                </a:solidFill>
                <a:highlight>
                  <a:srgbClr val="FFFFFF"/>
                </a:highlight>
                <a:latin typeface="Roboto"/>
                <a:ea typeface="Roboto"/>
                <a:cs typeface="Roboto"/>
                <a:sym typeface="Roboto"/>
              </a:rPr>
              <a:t>#1. Have a shared folder for communication...google works best...take good notes, keep past records, etc.</a:t>
            </a:r>
            <a:endParaRPr>
              <a:solidFill>
                <a:srgbClr val="242424"/>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a:solidFill>
                  <a:srgbClr val="242424"/>
                </a:solidFill>
                <a:highlight>
                  <a:srgbClr val="FFFFFF"/>
                </a:highlight>
                <a:latin typeface="Roboto"/>
                <a:ea typeface="Roboto"/>
                <a:cs typeface="Roboto"/>
                <a:sym typeface="Roboto"/>
              </a:rPr>
              <a:t>#2. Plan meetings out for the whole year...same time, schedule place...we rotated in the Cottonwood Network, but in Hunter Network we keep it in one place</a:t>
            </a:r>
            <a:endParaRPr>
              <a:solidFill>
                <a:srgbClr val="242424"/>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a:solidFill>
                  <a:srgbClr val="242424"/>
                </a:solidFill>
                <a:highlight>
                  <a:srgbClr val="FFFFFF"/>
                </a:highlight>
                <a:latin typeface="Roboto"/>
                <a:ea typeface="Roboto"/>
                <a:cs typeface="Roboto"/>
                <a:sym typeface="Roboto"/>
              </a:rPr>
              <a:t>#3. Decide early on a network goal...we focused on our network night and getting our graduates out to the school</a:t>
            </a:r>
            <a:endParaRPr>
              <a:solidFill>
                <a:srgbClr val="242424"/>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a:solidFill>
                  <a:srgbClr val="242424"/>
                </a:solidFill>
                <a:highlight>
                  <a:srgbClr val="FFFFFF"/>
                </a:highlight>
                <a:latin typeface="Roboto"/>
                <a:ea typeface="Roboto"/>
                <a:cs typeface="Roboto"/>
                <a:sym typeface="Roboto"/>
              </a:rPr>
              <a:t>#4. If a network night is happening...make it a big deal...go big or go home...hahaha!</a:t>
            </a:r>
            <a:endParaRPr>
              <a:solidFill>
                <a:srgbClr val="242424"/>
              </a:solidFill>
              <a:highlight>
                <a:srgbClr val="FFFFFF"/>
              </a:highlight>
              <a:latin typeface="Roboto"/>
              <a:ea typeface="Roboto"/>
              <a:cs typeface="Roboto"/>
              <a:sym typeface="Roboto"/>
            </a:endParaRPr>
          </a:p>
          <a:p>
            <a:pPr indent="0" lvl="0" marL="0" rtl="0" algn="l">
              <a:spcBef>
                <a:spcPts val="0"/>
              </a:spcBef>
              <a:spcAft>
                <a:spcPts val="0"/>
              </a:spcAft>
              <a:buNone/>
            </a:pPr>
            <a:r>
              <a:rPr lang="en">
                <a:solidFill>
                  <a:srgbClr val="242424"/>
                </a:solidFill>
                <a:highlight>
                  <a:srgbClr val="FFFFFF"/>
                </a:highlight>
                <a:latin typeface="Roboto"/>
                <a:ea typeface="Roboto"/>
                <a:cs typeface="Roboto"/>
                <a:sym typeface="Roboto"/>
              </a:rPr>
              <a:t>#5. Assign out tasks to the whole group...check in monthly to make sure deadlines are met</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33fcde96296_0_5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7" name="Google Shape;287;g33fcde96296_0_5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33fcde96296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33fcde96296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g33fcde96296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g33fcde96296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33fcde96296_0_5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 name="Google Shape;92;g33fcde96296_0_5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33fcde96296_0_5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 name="Google Shape;106;g33fcde96296_0_5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33fcde96296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33fcde96296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Crucial: there are </a:t>
            </a:r>
            <a:r>
              <a:rPr lang="en"/>
              <a:t>different</a:t>
            </a:r>
            <a:r>
              <a:rPr lang="en"/>
              <a:t> types of home visits. </a:t>
            </a:r>
            <a:endParaRPr/>
          </a:p>
          <a:p>
            <a:pPr indent="0" lvl="0" marL="0" rtl="0" algn="l">
              <a:spcBef>
                <a:spcPts val="0"/>
              </a:spcBef>
              <a:spcAft>
                <a:spcPts val="0"/>
              </a:spcAft>
              <a:buNone/>
            </a:pPr>
            <a:r>
              <a:rPr lang="en"/>
              <a:t>Future slides (not going to cover, but here as a resource) - asynchronous benefit</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33fcde96296_0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33fcde96296_0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Takeaways: </a:t>
            </a:r>
            <a:endParaRPr/>
          </a:p>
          <a:p>
            <a:pPr indent="-298450" lvl="0" marL="457200" rtl="0" algn="l">
              <a:spcBef>
                <a:spcPts val="0"/>
              </a:spcBef>
              <a:spcAft>
                <a:spcPts val="0"/>
              </a:spcAft>
              <a:buSzPts val="1100"/>
              <a:buChar char="●"/>
            </a:pPr>
            <a:r>
              <a:rPr lang="en"/>
              <a:t>One community wanted more consistent communication from teachers on what their students were doing in the classroom. A weekly newsletter was created. It is updated each week so parents know what their child is learning and a question to ask them at home. Parents love the transparency as it gets away from the typical “how was school today?” question. </a:t>
            </a:r>
            <a:endParaRPr/>
          </a:p>
          <a:p>
            <a:pPr indent="-298450" lvl="0" marL="457200" rtl="0" algn="l">
              <a:spcBef>
                <a:spcPts val="0"/>
              </a:spcBef>
              <a:spcAft>
                <a:spcPts val="0"/>
              </a:spcAft>
              <a:buSzPts val="1100"/>
              <a:buChar char="●"/>
            </a:pPr>
            <a:r>
              <a:rPr lang="en"/>
              <a:t>Minimal work from </a:t>
            </a:r>
            <a:r>
              <a:rPr lang="en"/>
              <a:t>teachers (updating once a week), but high output in terms of being valued by parents.</a:t>
            </a:r>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33fcde96296_0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 name="Google Shape;147;g33fcde96296_0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Takeaway:</a:t>
            </a:r>
            <a:endParaRPr/>
          </a:p>
          <a:p>
            <a:pPr indent="-298450" lvl="0" marL="457200" rtl="0" algn="l">
              <a:spcBef>
                <a:spcPts val="0"/>
              </a:spcBef>
              <a:spcAft>
                <a:spcPts val="0"/>
              </a:spcAft>
              <a:buSzPts val="1100"/>
              <a:buChar char="●"/>
            </a:pPr>
            <a:r>
              <a:rPr lang="en"/>
              <a:t>A parent compact is a brief document that outlines the teacher’s role in student learning, and also what the parents do to support learning at home, and what the student’s responsibilities are when it comes to learning.</a:t>
            </a:r>
            <a:endParaRPr/>
          </a:p>
          <a:p>
            <a:pPr indent="-298450" lvl="0" marL="457200" rtl="0" algn="l">
              <a:spcBef>
                <a:spcPts val="0"/>
              </a:spcBef>
              <a:spcAft>
                <a:spcPts val="0"/>
              </a:spcAft>
              <a:buSzPts val="1100"/>
              <a:buChar char="●"/>
            </a:pPr>
            <a:r>
              <a:rPr lang="en"/>
              <a:t>The document explicitly outlines what everyone needs to do for the child to be successful. Simple, yet profound in outlining roles.</a:t>
            </a:r>
            <a:endParaRPr/>
          </a:p>
          <a:p>
            <a:pPr indent="-298450" lvl="0" marL="457200" rtl="0" algn="l">
              <a:spcBef>
                <a:spcPts val="0"/>
              </a:spcBef>
              <a:spcAft>
                <a:spcPts val="0"/>
              </a:spcAft>
              <a:buSzPts val="1100"/>
              <a:buChar char="●"/>
            </a:pPr>
            <a:r>
              <a:rPr lang="en"/>
              <a:t>The best compacts also provide resources for families. </a:t>
            </a:r>
            <a:endParaRPr/>
          </a:p>
          <a:p>
            <a:pPr indent="-298450" lvl="0" marL="457200" rtl="0" algn="l">
              <a:spcBef>
                <a:spcPts val="0"/>
              </a:spcBef>
              <a:spcAft>
                <a:spcPts val="0"/>
              </a:spcAft>
              <a:buSzPts val="1100"/>
              <a:buChar char="●"/>
            </a:pPr>
            <a:r>
              <a:rPr lang="en"/>
              <a:t>Compacts are required for Title I schools. But having one is best practice as it provides clarity for families. </a:t>
            </a:r>
            <a:endParaRPr/>
          </a:p>
          <a:p>
            <a:pPr indent="-298450" lvl="0" marL="457200" rtl="0" algn="l">
              <a:spcBef>
                <a:spcPts val="0"/>
              </a:spcBef>
              <a:spcAft>
                <a:spcPts val="0"/>
              </a:spcAft>
              <a:buSzPts val="1100"/>
              <a:buChar char="●"/>
            </a:pPr>
            <a:r>
              <a:rPr lang="en"/>
              <a:t>Linked here are examples of compacts for several schools. </a:t>
            </a:r>
            <a:endParaRPr/>
          </a:p>
          <a:p>
            <a:pPr indent="-298450" lvl="0" marL="457200" rtl="0" algn="l">
              <a:spcBef>
                <a:spcPts val="0"/>
              </a:spcBef>
              <a:spcAft>
                <a:spcPts val="0"/>
              </a:spcAft>
              <a:buSzPts val="1100"/>
              <a:buChar char="●"/>
            </a:pPr>
            <a:r>
              <a:rPr lang="en"/>
              <a:t>If you would like to </a:t>
            </a:r>
            <a:r>
              <a:rPr lang="en"/>
              <a:t>have</a:t>
            </a:r>
            <a:r>
              <a:rPr lang="en"/>
              <a:t> a compact, reach out to parent and family engagement. They can customize one of their templates easily for you.</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TITLE_AND_BODY_1_1">
    <p:spTree>
      <p:nvGrpSpPr>
        <p:cNvPr id="50" name="Shape 50"/>
        <p:cNvGrpSpPr/>
        <p:nvPr/>
      </p:nvGrpSpPr>
      <p:grpSpPr>
        <a:xfrm>
          <a:off x="0" y="0"/>
          <a:ext cx="0" cy="0"/>
          <a:chOff x="0" y="0"/>
          <a:chExt cx="0" cy="0"/>
        </a:xfrm>
      </p:grpSpPr>
      <p:sp>
        <p:nvSpPr>
          <p:cNvPr id="51" name="Google Shape;51;p13"/>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2">
  <p:cSld name="BLANK_1">
    <p:spTree>
      <p:nvGrpSpPr>
        <p:cNvPr id="52" name="Shape 52"/>
        <p:cNvGrpSpPr/>
        <p:nvPr/>
      </p:nvGrpSpPr>
      <p:grpSpPr>
        <a:xfrm>
          <a:off x="0" y="0"/>
          <a:ext cx="0" cy="0"/>
          <a:chOff x="0" y="0"/>
          <a:chExt cx="0" cy="0"/>
        </a:xfrm>
      </p:grpSpPr>
      <p:sp>
        <p:nvSpPr>
          <p:cNvPr id="53" name="Google Shape;53;p1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3">
  <p:cSld name="Blank">
    <p:spTree>
      <p:nvGrpSpPr>
        <p:cNvPr id="54" name="Shape 54"/>
        <p:cNvGrpSpPr/>
        <p:nvPr/>
      </p:nvGrpSpPr>
      <p:grpSpPr>
        <a:xfrm>
          <a:off x="0" y="0"/>
          <a:ext cx="0" cy="0"/>
          <a:chOff x="0" y="0"/>
          <a:chExt cx="0" cy="0"/>
        </a:xfrm>
      </p:grpSpPr>
      <p:sp>
        <p:nvSpPr>
          <p:cNvPr id="55" name="Google Shape;55;p15"/>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theme" Target="../theme/theme2.xml"/><Relationship Id="rId14" Type="http://schemas.openxmlformats.org/officeDocument/2006/relationships/slideLayout" Target="../slideLayouts/slideLayout1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5.jp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 Id="rId3" Type="http://schemas.openxmlformats.org/officeDocument/2006/relationships/image" Target="../media/image1.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hyperlink" Target="https://sites.google.com/graniteschools.org/attendancestrategiesinterventi/home" TargetMode="External"/><Relationship Id="rId4" Type="http://schemas.openxmlformats.org/officeDocument/2006/relationships/image" Target="../media/image5.png"/><Relationship Id="rId5" Type="http://schemas.openxmlformats.org/officeDocument/2006/relationships/image" Target="../media/image7.png"/><Relationship Id="rId6"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hyperlink" Target="https://docs.google.com/document/d/1l85OM4ZO1DB5xWSqOEdPcQRSPhfumvnalq7h47xS8zU/edit?usp=sharing" TargetMode="External"/><Relationship Id="rId4" Type="http://schemas.openxmlformats.org/officeDocument/2006/relationships/image" Target="../media/image35.png"/><Relationship Id="rId5"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5.png"/><Relationship Id="rId4" Type="http://schemas.openxmlformats.org/officeDocument/2006/relationships/hyperlink" Target="https://docs.google.com/document/d/1umyXHyS_7iaLivvu3BcgS5RRc0_vbqAgNhLD_RZseKs/edit?usp=sharing" TargetMode="External"/><Relationship Id="rId5" Type="http://schemas.openxmlformats.org/officeDocument/2006/relationships/image" Target="../media/image25.png"/><Relationship Id="rId6" Type="http://schemas.openxmlformats.org/officeDocument/2006/relationships/image" Target="../media/image17.png"/><Relationship Id="rId7" Type="http://schemas.openxmlformats.org/officeDocument/2006/relationships/image" Target="../media/image18.png"/><Relationship Id="rId8" Type="http://schemas.openxmlformats.org/officeDocument/2006/relationships/image" Target="../media/image32.png"/></Relationships>
</file>

<file path=ppt/slides/_rels/slide14.xml.rels><?xml version="1.0" encoding="UTF-8" standalone="yes"?><Relationships xmlns="http://schemas.openxmlformats.org/package/2006/relationships"><Relationship Id="rId11" Type="http://schemas.openxmlformats.org/officeDocument/2006/relationships/image" Target="../media/image20.png"/><Relationship Id="rId10" Type="http://schemas.openxmlformats.org/officeDocument/2006/relationships/image" Target="../media/image19.png"/><Relationship Id="rId1" Type="http://schemas.openxmlformats.org/officeDocument/2006/relationships/slideLayout" Target="../slideLayouts/slideLayout14.xml"/><Relationship Id="rId2" Type="http://schemas.openxmlformats.org/officeDocument/2006/relationships/notesSlide" Target="../notesSlides/notesSlide14.xml"/><Relationship Id="rId3" Type="http://schemas.openxmlformats.org/officeDocument/2006/relationships/image" Target="../media/image5.png"/><Relationship Id="rId4" Type="http://schemas.openxmlformats.org/officeDocument/2006/relationships/image" Target="../media/image31.png"/><Relationship Id="rId9" Type="http://schemas.openxmlformats.org/officeDocument/2006/relationships/hyperlink" Target="https://www.youtube.com/watch?v=4AyQ_MbHRlg" TargetMode="External"/><Relationship Id="rId5" Type="http://schemas.openxmlformats.org/officeDocument/2006/relationships/image" Target="../media/image23.png"/><Relationship Id="rId6" Type="http://schemas.openxmlformats.org/officeDocument/2006/relationships/hyperlink" Target="https://www.youtube.com/watch?v=E8ZaSzi9UJw" TargetMode="External"/><Relationship Id="rId7" Type="http://schemas.openxmlformats.org/officeDocument/2006/relationships/hyperlink" Target="https://www.youtube.com/watch?v=y0ypGKIgxQ0" TargetMode="External"/><Relationship Id="rId8" Type="http://schemas.openxmlformats.org/officeDocument/2006/relationships/hyperlink" Target="https://www.youtube.com/watch?v=VflsOTTLal0"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37.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11" Type="http://schemas.openxmlformats.org/officeDocument/2006/relationships/image" Target="../media/image28.png"/><Relationship Id="rId10" Type="http://schemas.openxmlformats.org/officeDocument/2006/relationships/image" Target="../media/image21.png"/><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hyperlink" Target="https://sites.google.com/granitesd.org/gsd-elementary-mathematics/for-families" TargetMode="External"/><Relationship Id="rId4" Type="http://schemas.openxmlformats.org/officeDocument/2006/relationships/hyperlink" Target="https://nam02.safelinks.protection.outlook.com/?url=https%3A%2F%2Fsites.google.com%2Fgraniteschools.org%2Fgsd-summer-learning%2Fhome&amp;data=05%7C02%7Cawilson%40graniteschools.org%7C99e4b40b191e4f7703b608dd81030712%7C2c45b243148f437d99d862605a32b840%7C0%7C0%7C638808572519956132%7CUnknown%7CTWFpbGZsb3d8eyJFbXB0eU1hcGkiOnRydWUsIlYiOiIwLjAuMDAwMCIsIlAiOiJXaW4zMiIsIkFOIjoiTWFpbCIsIldUIjoyfQ%3D%3D%7C0%7C%7C%7C&amp;sdata=zKyrcjNsIKJTZi7%2BSUOd%2FyecEEn6ZYlhV50qpKbokxE%3D&amp;reserved=0" TargetMode="External"/><Relationship Id="rId9" Type="http://schemas.openxmlformats.org/officeDocument/2006/relationships/image" Target="../media/image27.png"/><Relationship Id="rId5" Type="http://schemas.openxmlformats.org/officeDocument/2006/relationships/hyperlink" Target="https://nam02.safelinks.protection.outlook.com/?url=https%3A%2F%2Fsites.google.com%2Fgraniteschools.org%2Fgsd-secondarysummerlearningcal%2Fhome&amp;data=05%7C02%7Cawilson%40graniteschools.org%7C99e4b40b191e4f7703b608dd81030712%7C2c45b243148f437d99d862605a32b840%7C0%7C0%7C638808572519978343%7CUnknown%7CTWFpbGZsb3d8eyJFbXB0eU1hcGkiOnRydWUsIlYiOiIwLjAuMDAwMCIsIlAiOiJXaW4zMiIsIkFOIjoiTWFpbCIsIldUIjoyfQ%3D%3D%7C0%7C%7C%7C&amp;sdata=hx3PEeJSRpRoArtMCX8EWMhXEr4JRSVu1JaOK%2B95Gsw%3D&amp;reserved=0" TargetMode="External"/><Relationship Id="rId6" Type="http://schemas.openxmlformats.org/officeDocument/2006/relationships/hyperlink" Target="https://www.graniteschools.org/curriculuminstruction/english-language-arts-secondary/english-language-arts-secondary/" TargetMode="External"/><Relationship Id="rId7" Type="http://schemas.openxmlformats.org/officeDocument/2006/relationships/hyperlink" Target="https://sites.google.com/graniteschools.org/gsd-secondarysummerlearningcal/home" TargetMode="External"/><Relationship Id="rId8" Type="http://schemas.openxmlformats.org/officeDocument/2006/relationships/image" Target="../media/image3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7.xml"/><Relationship Id="rId3" Type="http://schemas.openxmlformats.org/officeDocument/2006/relationships/image" Target="../media/image5.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xml"/><Relationship Id="rId3"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image" Target="../media/image5.png"/><Relationship Id="rId4" Type="http://schemas.openxmlformats.org/officeDocument/2006/relationships/image" Target="../media/image38.png"/><Relationship Id="rId5" Type="http://schemas.openxmlformats.org/officeDocument/2006/relationships/image" Target="../media/image3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xml"/><Relationship Id="rId3" Type="http://schemas.openxmlformats.org/officeDocument/2006/relationships/image" Target="../media/image29.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xml"/><Relationship Id="rId3" Type="http://schemas.openxmlformats.org/officeDocument/2006/relationships/image" Target="../media/image3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 Id="rId3" Type="http://schemas.openxmlformats.org/officeDocument/2006/relationships/image" Target="../media/image14.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 Id="rId3" Type="http://schemas.openxmlformats.org/officeDocument/2006/relationships/image" Target="../media/image5.png"/><Relationship Id="rId4" Type="http://schemas.openxmlformats.org/officeDocument/2006/relationships/hyperlink" Target="http://www.youtube.com/watch?v=M1uAat6KUH4" TargetMode="External"/><Relationship Id="rId9" Type="http://schemas.openxmlformats.org/officeDocument/2006/relationships/image" Target="../media/image7.png"/><Relationship Id="rId5" Type="http://schemas.openxmlformats.org/officeDocument/2006/relationships/image" Target="../media/image4.jpg"/><Relationship Id="rId6" Type="http://schemas.openxmlformats.org/officeDocument/2006/relationships/hyperlink" Target="https://youtu.be/M1uAat6KUH4" TargetMode="External"/><Relationship Id="rId7" Type="http://schemas.openxmlformats.org/officeDocument/2006/relationships/hyperlink" Target="https://nam02.safelinks.protection.outlook.com/?url=https%3A%2F%2Fwww.youtube.com%2Fwatch%3Fv%3DLuP6AvJjc94&amp;data=05%7C02%7Cawilson%40graniteschools.org%7C4f8cd6251b454663edca08dd75f6619a%7C2c45b243148f437d99d862605a32b840%7C0%7C0%7C638796423248441915%7CUnknown%7CTWFpbGZsb3d8eyJFbXB0eU1hcGkiOnRydWUsIlYiOiIwLjAuMDAwMCIsIlAiOiJXaW4zMiIsIkFOIjoiTWFpbCIsIldUIjoyfQ%3D%3D%7C0%7C%7C%7C&amp;sdata=NquQc0rGLc3fVy3MtEZUq8VoTP33C9XXKMDaF7Cm348%3D&amp;reserved=0" TargetMode="External"/><Relationship Id="rId8" Type="http://schemas.openxmlformats.org/officeDocument/2006/relationships/image" Target="../media/image3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13.png"/><Relationship Id="rId6"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 Id="rId3" Type="http://schemas.openxmlformats.org/officeDocument/2006/relationships/image" Target="../media/image1.png"/><Relationship Id="rId4" Type="http://schemas.openxmlformats.org/officeDocument/2006/relationships/image" Target="../media/image3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hyperlink" Target="https://nam02.safelinks.protection.outlook.com/?url=https%3A%2F%2Fdocs.google.com%2Fdocument%2Fd%2F1WxCiC463jJKzke16s0-fULvq3WLsuLFVv56GevTHWnU%2Fedit%3Ftab%3Dt.0&amp;data=05%7C02%7Cawilson%40graniteschools.org%7C78cf65642ba041e8177408dd6813cee4%7C2c45b243148f437d99d862605a32b840%7C0%7C0%7C638781156492658235%7CUnknown%7CTWFpbGZsb3d8eyJFbXB0eU1hcGkiOnRydWUsIlYiOiIwLjAuMDAwMCIsIlAiOiJXaW4zMiIsIkFOIjoiTWFpbCIsIldUIjoyfQ%3D%3D%7C0%7C%7C%7C&amp;sdata=uBXZ0y9S4HdL%2F73YWzDUb6XMqO6yUvaWH6jZHvwmP1w%3D&amp;reserved=0" TargetMode="External"/><Relationship Id="rId4" Type="http://schemas.openxmlformats.org/officeDocument/2006/relationships/hyperlink" Target="https://nam02.safelinks.protection.outlook.com/?url=https%3A%2F%2Fdocs.google.com%2Fdocument%2Fd%2F1XaLAzCwFRwR6qFmuq_Fj4dFNr47Ub-ENrMimZZWMnNs%2Fedit%3Ftab%3Dt.0&amp;data=05%7C02%7Cawilson%40graniteschools.org%7C78cf65642ba041e8177408dd6813cee4%7C2c45b243148f437d99d862605a32b840%7C0%7C0%7C638781156492677443%7CUnknown%7CTWFpbGZsb3d8eyJFbXB0eU1hcGkiOnRydWUsIlYiOiIwLjAuMDAwMCIsIlAiOiJXaW4zMiIsIkFOIjoiTWFpbCIsIldUIjoyfQ%3D%3D%7C0%7C%7C%7C&amp;sdata=tL9O6eMktDcNCz6GK%2FC%2BP7uc4wFWeX87IbiO5OMHPMo%3D&amp;reserved=0" TargetMode="External"/><Relationship Id="rId5" Type="http://schemas.openxmlformats.org/officeDocument/2006/relationships/hyperlink" Target="https://docs.google.com/document/d/1o8iaiezhaK2xKmjdE2rmGNqRUPKfJFjlq28feCrI-Fs/edit?usp=sharing" TargetMode="External"/><Relationship Id="rId6" Type="http://schemas.openxmlformats.org/officeDocument/2006/relationships/image" Target="../media/image5.png"/><Relationship Id="rId7" Type="http://schemas.openxmlformats.org/officeDocument/2006/relationships/image" Target="../media/image8.png"/></Relationships>
</file>

<file path=ppt/slides/_rels/slide9.xml.rels><?xml version="1.0" encoding="UTF-8" standalone="yes"?><Relationships xmlns="http://schemas.openxmlformats.org/package/2006/relationships"><Relationship Id="rId10" Type="http://schemas.openxmlformats.org/officeDocument/2006/relationships/image" Target="../media/image24.png"/><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hyperlink" Target="https://nam02.safelinks.protection.outlook.com/?url=https%3A%2F%2Fdocs.google.com%2Fpresentation%2Fd%2F1W9M-BZrsLY7tfuvGeIAO1Img8AQcKT-cVPDKY-l_dMM%2Fedit%3Fusp%3Dsharing&amp;data=05%7C02%7Cawilson%40graniteschools.org%7C68c85a2797464d18517908dd62470a5d%7C2c45b243148f437d99d862605a32b840%7C0%7C0%7C638774779453504464%7CUnknown%7CTWFpbGZsb3d8eyJFbXB0eU1hcGkiOnRydWUsIlYiOiIwLjAuMDAwMCIsIlAiOiJXaW4zMiIsIkFOIjoiTWFpbCIsIldUIjoyfQ%3D%3D%7C0%7C%7C%7C&amp;sdata=4xeqN8DtgZT5hsN%2FmsvnClhxj%2F%2FetsnApPXWloXWJlg%3D&amp;reserved=0" TargetMode="External"/><Relationship Id="rId4" Type="http://schemas.openxmlformats.org/officeDocument/2006/relationships/hyperlink" Target="https://nam02.safelinks.protection.outlook.com/?url=https%3A%2F%2Fdrive.google.com%2Ffile%2Fd%2F1rru039QqBqGsugk7BOreFyyuuxfQtnfx%2Fview%3Fusp%3Ddrive_link&amp;data=05%7C02%7Cawilson%40graniteschools.org%7C68c85a2797464d18517908dd62470a5d%7C2c45b243148f437d99d862605a32b840%7C0%7C0%7C638774779453523053%7CUnknown%7CTWFpbGZsb3d8eyJFbXB0eU1hcGkiOnRydWUsIlYiOiIwLjAuMDAwMCIsIlAiOiJXaW4zMiIsIkFOIjoiTWFpbCIsIldUIjoyfQ%3D%3D%7C0%7C%7C%7C&amp;sdata=vx8%2BSnLDsV8f1m38cWeLDViCanD73gGj2EY1yKqgqbE%3D&amp;reserved=0" TargetMode="External"/><Relationship Id="rId9" Type="http://schemas.openxmlformats.org/officeDocument/2006/relationships/image" Target="../media/image11.png"/><Relationship Id="rId5" Type="http://schemas.openxmlformats.org/officeDocument/2006/relationships/hyperlink" Target="https://nam02.safelinks.protection.outlook.com/?url=https%3A%2F%2Fdocs.google.com%2Fpresentation%2Fd%2F1_YlCMqUtcHuuvYqksCydAMqsdMRTDk1-glrQsGU97Vs%2Fedit%3Fusp%3Dsharing&amp;data=05%7C02%7Cawilson%40graniteschools.org%7C68c85a2797464d18517908dd62470a5d%7C2c45b243148f437d99d862605a32b840%7C0%7C0%7C638774779453537573%7CUnknown%7CTWFpbGZsb3d8eyJFbXB0eU1hcGkiOnRydWUsIlYiOiIwLjAuMDAwMCIsIlAiOiJXaW4zMiIsIkFOIjoiTWFpbCIsIldUIjoyfQ%3D%3D%7C0%7C%7C%7C&amp;sdata=pfINyCA3ZbTpMkhe%2F5xvBXqxqxEYzbMVAfTlZQJ8Jio%3D&amp;reserved=0" TargetMode="External"/><Relationship Id="rId6" Type="http://schemas.openxmlformats.org/officeDocument/2006/relationships/hyperlink" Target="https://nam02.safelinks.protection.outlook.com/?url=https%3A%2F%2Fdrive.google.com%2Ffile%2Fd%2F1iEcQeaIz9xS3kBWxulxjhfQAPSgiG6SZ%2Fview%3Fusp%3Dsharing&amp;data=05%7C02%7Cawilson%40graniteschools.org%7C68c85a2797464d18517908dd62470a5d%7C2c45b243148f437d99d862605a32b840%7C0%7C0%7C638774779453555275%7CUnknown%7CTWFpbGZsb3d8eyJFbXB0eU1hcGkiOnRydWUsIlYiOiIwLjAuMDAwMCIsIlAiOiJXaW4zMiIsIkFOIjoiTWFpbCIsIldUIjoyfQ%3D%3D%7C0%7C%7C%7C&amp;sdata=mhHud1Qy8Sm0gZ2byjgj3x1RZyX%2BX8e10jfr7x487lE%3D&amp;reserved=0" TargetMode="External"/><Relationship Id="rId7" Type="http://schemas.openxmlformats.org/officeDocument/2006/relationships/hyperlink" Target="https://nam02.safelinks.protection.outlook.com/?url=https%3A%2F%2Fdrive.google.com%2Ffile%2Fd%2F1_ZEf2R2f61iaXKhIT1k-3wowdjkZ5SCj%2Fview%3Fusp%3Ddrive_link&amp;data=05%7C02%7Cawilson%40graniteschools.org%7C68c85a2797464d18517908dd62470a5d%7C2c45b243148f437d99d862605a32b840%7C0%7C0%7C638774779453569853%7CUnknown%7CTWFpbGZsb3d8eyJFbXB0eU1hcGkiOnRydWUsIlYiOiIwLjAuMDAwMCIsIlAiOiJXaW4zMiIsIkFOIjoiTWFpbCIsIldUIjoyfQ%3D%3D%7C0%7C%7C%7C&amp;sdata=tkq7aGOPy7x4DtLeDoa%2B3aIcTchhbyWglfd19vJIcOo%3D&amp;reserved=0" TargetMode="External"/><Relationship Id="rId8"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9" name="Shape 59"/>
        <p:cNvGrpSpPr/>
        <p:nvPr/>
      </p:nvGrpSpPr>
      <p:grpSpPr>
        <a:xfrm>
          <a:off x="0" y="0"/>
          <a:ext cx="0" cy="0"/>
          <a:chOff x="0" y="0"/>
          <a:chExt cx="0" cy="0"/>
        </a:xfrm>
      </p:grpSpPr>
      <p:sp>
        <p:nvSpPr>
          <p:cNvPr id="60" name="Google Shape;60;p16"/>
          <p:cNvSpPr txBox="1"/>
          <p:nvPr>
            <p:ph type="ctrTitle"/>
          </p:nvPr>
        </p:nvSpPr>
        <p:spPr>
          <a:xfrm>
            <a:off x="236550" y="261925"/>
            <a:ext cx="6139500" cy="27210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b="1" lang="en">
                <a:solidFill>
                  <a:srgbClr val="00467F"/>
                </a:solidFill>
                <a:latin typeface="Roboto"/>
                <a:ea typeface="Roboto"/>
                <a:cs typeface="Roboto"/>
                <a:sym typeface="Roboto"/>
              </a:rPr>
              <a:t>Principal </a:t>
            </a:r>
            <a:endParaRPr b="1">
              <a:solidFill>
                <a:srgbClr val="00467F"/>
              </a:solidFill>
              <a:latin typeface="Roboto"/>
              <a:ea typeface="Roboto"/>
              <a:cs typeface="Roboto"/>
              <a:sym typeface="Roboto"/>
            </a:endParaRPr>
          </a:p>
          <a:p>
            <a:pPr indent="0" lvl="0" marL="0" rtl="0" algn="l">
              <a:spcBef>
                <a:spcPts val="0"/>
              </a:spcBef>
              <a:spcAft>
                <a:spcPts val="0"/>
              </a:spcAft>
              <a:buNone/>
            </a:pPr>
            <a:r>
              <a:rPr b="1" lang="en">
                <a:solidFill>
                  <a:srgbClr val="00467F"/>
                </a:solidFill>
                <a:latin typeface="Roboto"/>
                <a:ea typeface="Roboto"/>
                <a:cs typeface="Roboto"/>
                <a:sym typeface="Roboto"/>
              </a:rPr>
              <a:t>Professional </a:t>
            </a:r>
            <a:endParaRPr b="1">
              <a:solidFill>
                <a:srgbClr val="00467F"/>
              </a:solidFill>
              <a:latin typeface="Roboto"/>
              <a:ea typeface="Roboto"/>
              <a:cs typeface="Roboto"/>
              <a:sym typeface="Roboto"/>
            </a:endParaRPr>
          </a:p>
          <a:p>
            <a:pPr indent="0" lvl="0" marL="0" rtl="0" algn="l">
              <a:spcBef>
                <a:spcPts val="0"/>
              </a:spcBef>
              <a:spcAft>
                <a:spcPts val="0"/>
              </a:spcAft>
              <a:buNone/>
            </a:pPr>
            <a:r>
              <a:rPr b="1" lang="en">
                <a:solidFill>
                  <a:srgbClr val="00467F"/>
                </a:solidFill>
                <a:latin typeface="Roboto"/>
                <a:ea typeface="Roboto"/>
                <a:cs typeface="Roboto"/>
                <a:sym typeface="Roboto"/>
              </a:rPr>
              <a:t>Learning</a:t>
            </a:r>
            <a:endParaRPr b="1">
              <a:solidFill>
                <a:srgbClr val="00467F"/>
              </a:solidFill>
              <a:latin typeface="Roboto"/>
              <a:ea typeface="Roboto"/>
              <a:cs typeface="Roboto"/>
              <a:sym typeface="Roboto"/>
            </a:endParaRPr>
          </a:p>
        </p:txBody>
      </p:sp>
      <p:sp>
        <p:nvSpPr>
          <p:cNvPr id="61" name="Google Shape;61;p16"/>
          <p:cNvSpPr txBox="1"/>
          <p:nvPr>
            <p:ph idx="1" type="subTitle"/>
          </p:nvPr>
        </p:nvSpPr>
        <p:spPr>
          <a:xfrm>
            <a:off x="73800" y="3102550"/>
            <a:ext cx="4415400" cy="1077600"/>
          </a:xfrm>
          <a:prstGeom prst="rect">
            <a:avLst/>
          </a:prstGeom>
        </p:spPr>
        <p:txBody>
          <a:bodyPr anchorCtr="0" anchor="t" bIns="91425" lIns="91425" spcFirstLastPara="1" rIns="91425" wrap="square" tIns="91425">
            <a:normAutofit/>
          </a:bodyPr>
          <a:lstStyle/>
          <a:p>
            <a:pPr indent="0" lvl="0" marL="457200" rtl="0" algn="l">
              <a:spcBef>
                <a:spcPts val="0"/>
              </a:spcBef>
              <a:spcAft>
                <a:spcPts val="0"/>
              </a:spcAft>
              <a:buNone/>
            </a:pPr>
            <a:r>
              <a:rPr lang="en">
                <a:solidFill>
                  <a:srgbClr val="00467F"/>
                </a:solidFill>
                <a:latin typeface="Open Sans"/>
                <a:ea typeface="Open Sans"/>
                <a:cs typeface="Open Sans"/>
                <a:sym typeface="Open Sans"/>
              </a:rPr>
              <a:t>May 2025</a:t>
            </a:r>
            <a:endParaRPr>
              <a:solidFill>
                <a:srgbClr val="00467F"/>
              </a:solidFill>
              <a:latin typeface="Open Sans"/>
              <a:ea typeface="Open Sans"/>
              <a:cs typeface="Open Sans"/>
              <a:sym typeface="Open Sans"/>
            </a:endParaRPr>
          </a:p>
        </p:txBody>
      </p:sp>
      <p:pic>
        <p:nvPicPr>
          <p:cNvPr id="62" name="Google Shape;62;p16"/>
          <p:cNvPicPr preferRelativeResize="0"/>
          <p:nvPr/>
        </p:nvPicPr>
        <p:blipFill>
          <a:blip r:embed="rId4">
            <a:alphaModFix/>
          </a:blip>
          <a:stretch>
            <a:fillRect/>
          </a:stretch>
        </p:blipFill>
        <p:spPr>
          <a:xfrm>
            <a:off x="3193746" y="4009347"/>
            <a:ext cx="1668429" cy="954787"/>
          </a:xfrm>
          <a:prstGeom prst="rect">
            <a:avLst/>
          </a:prstGeom>
          <a:noFill/>
          <a:ln>
            <a:noFill/>
          </a:ln>
        </p:spPr>
      </p:pic>
      <p:sp>
        <p:nvSpPr>
          <p:cNvPr id="63" name="Google Shape;63;p1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467F"/>
        </a:solidFill>
      </p:bgPr>
    </p:bg>
    <p:spTree>
      <p:nvGrpSpPr>
        <p:cNvPr id="159" name="Shape 159"/>
        <p:cNvGrpSpPr/>
        <p:nvPr/>
      </p:nvGrpSpPr>
      <p:grpSpPr>
        <a:xfrm>
          <a:off x="0" y="0"/>
          <a:ext cx="0" cy="0"/>
          <a:chOff x="0" y="0"/>
          <a:chExt cx="0" cy="0"/>
        </a:xfrm>
      </p:grpSpPr>
      <p:sp>
        <p:nvSpPr>
          <p:cNvPr id="160" name="Google Shape;160;p25"/>
          <p:cNvSpPr txBox="1"/>
          <p:nvPr>
            <p:ph idx="1" type="subTitle"/>
          </p:nvPr>
        </p:nvSpPr>
        <p:spPr>
          <a:xfrm>
            <a:off x="204400" y="1284475"/>
            <a:ext cx="4148100" cy="2947500"/>
          </a:xfrm>
          <a:prstGeom prst="rect">
            <a:avLst/>
          </a:prstGeom>
        </p:spPr>
        <p:txBody>
          <a:bodyPr anchorCtr="0" anchor="t" bIns="91425" lIns="91425" spcFirstLastPara="1" rIns="91425" wrap="square" tIns="91425">
            <a:normAutofit fontScale="77500" lnSpcReduction="10000"/>
          </a:bodyPr>
          <a:lstStyle/>
          <a:p>
            <a:pPr indent="0" lvl="0" marL="0" rtl="0" algn="l">
              <a:spcBef>
                <a:spcPts val="0"/>
              </a:spcBef>
              <a:spcAft>
                <a:spcPts val="0"/>
              </a:spcAft>
              <a:buNone/>
            </a:pPr>
            <a:r>
              <a:rPr i="1" lang="en">
                <a:solidFill>
                  <a:schemeClr val="lt1"/>
                </a:solidFill>
                <a:latin typeface="Open Sans"/>
                <a:ea typeface="Open Sans"/>
                <a:cs typeface="Open Sans"/>
                <a:sym typeface="Open Sans"/>
              </a:rPr>
              <a:t>A resource to provide resiliency nights for schools and/or networks</a:t>
            </a:r>
            <a:endParaRPr i="1">
              <a:solidFill>
                <a:schemeClr val="lt1"/>
              </a:solidFill>
              <a:latin typeface="Open Sans"/>
              <a:ea typeface="Open Sans"/>
              <a:cs typeface="Open Sans"/>
              <a:sym typeface="Open Sans"/>
            </a:endParaRPr>
          </a:p>
          <a:p>
            <a:pPr indent="0" lvl="0" marL="0" rtl="0" algn="l">
              <a:spcBef>
                <a:spcPts val="0"/>
              </a:spcBef>
              <a:spcAft>
                <a:spcPts val="0"/>
              </a:spcAft>
              <a:buNone/>
            </a:pPr>
            <a:r>
              <a:t/>
            </a:r>
            <a:endParaRPr i="1">
              <a:solidFill>
                <a:schemeClr val="lt1"/>
              </a:solidFill>
              <a:latin typeface="Open Sans"/>
              <a:ea typeface="Open Sans"/>
              <a:cs typeface="Open Sans"/>
              <a:sym typeface="Open Sans"/>
            </a:endParaRPr>
          </a:p>
          <a:p>
            <a:pPr indent="0" lvl="0" marL="0" rtl="0" algn="l">
              <a:spcBef>
                <a:spcPts val="0"/>
              </a:spcBef>
              <a:spcAft>
                <a:spcPts val="0"/>
              </a:spcAft>
              <a:buNone/>
            </a:pPr>
            <a:r>
              <a:rPr lang="en">
                <a:solidFill>
                  <a:schemeClr val="lt1"/>
                </a:solidFill>
                <a:latin typeface="Open Sans"/>
                <a:ea typeface="Open Sans"/>
                <a:cs typeface="Open Sans"/>
                <a:sym typeface="Open Sans"/>
              </a:rPr>
              <a:t>Workshops can be designed for parents/caregivers and students to learn separately, together, or some combination, depending on the amount of time available. </a:t>
            </a:r>
            <a:endParaRPr>
              <a:solidFill>
                <a:schemeClr val="lt1"/>
              </a:solidFill>
              <a:latin typeface="Open Sans"/>
              <a:ea typeface="Open Sans"/>
              <a:cs typeface="Open Sans"/>
              <a:sym typeface="Open Sans"/>
            </a:endParaRPr>
          </a:p>
          <a:p>
            <a:pPr indent="0" lvl="0" marL="0" rtl="0" algn="l">
              <a:spcBef>
                <a:spcPts val="0"/>
              </a:spcBef>
              <a:spcAft>
                <a:spcPts val="0"/>
              </a:spcAft>
              <a:buNone/>
            </a:pPr>
            <a:r>
              <a:t/>
            </a:r>
            <a:endParaRPr>
              <a:solidFill>
                <a:schemeClr val="lt1"/>
              </a:solidFill>
              <a:latin typeface="Open Sans"/>
              <a:ea typeface="Open Sans"/>
              <a:cs typeface="Open Sans"/>
              <a:sym typeface="Open Sans"/>
            </a:endParaRPr>
          </a:p>
          <a:p>
            <a:pPr indent="0" lvl="0" marL="0" rtl="0" algn="l">
              <a:spcBef>
                <a:spcPts val="0"/>
              </a:spcBef>
              <a:spcAft>
                <a:spcPts val="0"/>
              </a:spcAft>
              <a:buNone/>
            </a:pPr>
            <a:r>
              <a:rPr lang="en">
                <a:solidFill>
                  <a:schemeClr val="lt1"/>
                </a:solidFill>
                <a:latin typeface="Open Sans"/>
                <a:ea typeface="Open Sans"/>
                <a:cs typeface="Open Sans"/>
                <a:sym typeface="Open Sans"/>
              </a:rPr>
              <a:t>The length of workshops can also be adjusted as necessary, but we recommend no shorter than 30 minutes.</a:t>
            </a:r>
            <a:endParaRPr>
              <a:solidFill>
                <a:schemeClr val="lt1"/>
              </a:solidFill>
              <a:latin typeface="Open Sans"/>
              <a:ea typeface="Open Sans"/>
              <a:cs typeface="Open Sans"/>
              <a:sym typeface="Open Sans"/>
            </a:endParaRPr>
          </a:p>
        </p:txBody>
      </p:sp>
      <p:sp>
        <p:nvSpPr>
          <p:cNvPr id="161" name="Google Shape;161;p25"/>
          <p:cNvSpPr txBox="1"/>
          <p:nvPr>
            <p:ph type="title"/>
          </p:nvPr>
        </p:nvSpPr>
        <p:spPr>
          <a:xfrm>
            <a:off x="176500" y="331300"/>
            <a:ext cx="4045200" cy="8469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solidFill>
                  <a:schemeClr val="lt1"/>
                </a:solidFill>
                <a:latin typeface="Roboto Medium"/>
                <a:ea typeface="Roboto Medium"/>
                <a:cs typeface="Roboto Medium"/>
                <a:sym typeface="Roboto Medium"/>
              </a:rPr>
              <a:t>Project CREST</a:t>
            </a:r>
            <a:endParaRPr>
              <a:solidFill>
                <a:schemeClr val="lt1"/>
              </a:solidFill>
              <a:latin typeface="Roboto Medium"/>
              <a:ea typeface="Roboto Medium"/>
              <a:cs typeface="Roboto Medium"/>
              <a:sym typeface="Roboto Medium"/>
            </a:endParaRPr>
          </a:p>
        </p:txBody>
      </p:sp>
      <p:pic>
        <p:nvPicPr>
          <p:cNvPr id="162" name="Google Shape;162;p25"/>
          <p:cNvPicPr preferRelativeResize="0"/>
          <p:nvPr/>
        </p:nvPicPr>
        <p:blipFill>
          <a:blip r:embed="rId3">
            <a:alphaModFix/>
          </a:blip>
          <a:stretch>
            <a:fillRect/>
          </a:stretch>
        </p:blipFill>
        <p:spPr>
          <a:xfrm>
            <a:off x="140975" y="4186774"/>
            <a:ext cx="846801" cy="846801"/>
          </a:xfrm>
          <a:prstGeom prst="rect">
            <a:avLst/>
          </a:prstGeom>
          <a:noFill/>
          <a:ln>
            <a:noFill/>
          </a:ln>
        </p:spPr>
      </p:pic>
      <p:sp>
        <p:nvSpPr>
          <p:cNvPr id="163" name="Google Shape;163;p2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64" name="Google Shape;164;p25"/>
          <p:cNvPicPr preferRelativeResize="0"/>
          <p:nvPr/>
        </p:nvPicPr>
        <p:blipFill>
          <a:blip r:embed="rId4">
            <a:alphaModFix/>
          </a:blip>
          <a:stretch>
            <a:fillRect/>
          </a:stretch>
        </p:blipFill>
        <p:spPr>
          <a:xfrm>
            <a:off x="4707750" y="262975"/>
            <a:ext cx="4274474" cy="4030044"/>
          </a:xfrm>
          <a:prstGeom prst="rect">
            <a:avLst/>
          </a:prstGeom>
          <a:noFill/>
          <a:ln>
            <a:noFill/>
          </a:ln>
        </p:spPr>
      </p:pic>
      <p:sp>
        <p:nvSpPr>
          <p:cNvPr id="165" name="Google Shape;165;p25"/>
          <p:cNvSpPr txBox="1"/>
          <p:nvPr/>
        </p:nvSpPr>
        <p:spPr>
          <a:xfrm>
            <a:off x="4700600" y="4411300"/>
            <a:ext cx="4045200" cy="43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chemeClr val="dk2"/>
                </a:solidFill>
              </a:rPr>
              <a:t>*Capacity is limited. Reach out to Shawn Nielson if interested. </a:t>
            </a:r>
            <a:endParaRPr sz="1100">
              <a:solidFill>
                <a:schemeClr val="dk2"/>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26"/>
          <p:cNvSpPr/>
          <p:nvPr/>
        </p:nvSpPr>
        <p:spPr>
          <a:xfrm>
            <a:off x="6356600" y="25"/>
            <a:ext cx="2787300" cy="5143500"/>
          </a:xfrm>
          <a:prstGeom prst="rect">
            <a:avLst/>
          </a:prstGeom>
          <a:solidFill>
            <a:srgbClr val="0046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26"/>
          <p:cNvSpPr txBox="1"/>
          <p:nvPr/>
        </p:nvSpPr>
        <p:spPr>
          <a:xfrm>
            <a:off x="6487500" y="198550"/>
            <a:ext cx="2533800" cy="470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Roboto Medium"/>
                <a:ea typeface="Roboto Medium"/>
                <a:cs typeface="Roboto Medium"/>
                <a:sym typeface="Roboto Medium"/>
              </a:rPr>
              <a:t>How to request these letters for your school:</a:t>
            </a:r>
            <a:endParaRPr>
              <a:solidFill>
                <a:srgbClr val="FFFFFF"/>
              </a:solidFill>
              <a:latin typeface="Roboto Medium"/>
              <a:ea typeface="Roboto Medium"/>
              <a:cs typeface="Roboto Medium"/>
              <a:sym typeface="Roboto Medium"/>
            </a:endParaRPr>
          </a:p>
          <a:p>
            <a:pPr indent="-203200" lvl="0" marL="285750" rtl="0" algn="l">
              <a:spcBef>
                <a:spcPts val="0"/>
              </a:spcBef>
              <a:spcAft>
                <a:spcPts val="0"/>
              </a:spcAft>
              <a:buClr>
                <a:srgbClr val="FFFFFF"/>
              </a:buClr>
              <a:buSzPts val="1400"/>
              <a:buFont typeface="Roboto Medium"/>
              <a:buChar char="●"/>
            </a:pPr>
            <a:r>
              <a:rPr lang="en">
                <a:solidFill>
                  <a:srgbClr val="FFFFFF"/>
                </a:solidFill>
                <a:latin typeface="Roboto Medium"/>
                <a:ea typeface="Roboto Medium"/>
                <a:cs typeface="Roboto Medium"/>
                <a:sym typeface="Roboto Medium"/>
              </a:rPr>
              <a:t>Go to the Student Services Intranet site, scroll to </a:t>
            </a:r>
            <a:r>
              <a:rPr lang="en" u="sng">
                <a:solidFill>
                  <a:schemeClr val="hlink"/>
                </a:solidFill>
                <a:latin typeface="Roboto Medium"/>
                <a:ea typeface="Roboto Medium"/>
                <a:cs typeface="Roboto Medium"/>
                <a:sym typeface="Roboto Medium"/>
                <a:hlinkClick r:id="rId3"/>
              </a:rPr>
              <a:t>attendance resources</a:t>
            </a:r>
            <a:r>
              <a:rPr lang="en">
                <a:solidFill>
                  <a:srgbClr val="FFFFFF"/>
                </a:solidFill>
                <a:latin typeface="Roboto Medium"/>
                <a:ea typeface="Roboto Medium"/>
                <a:cs typeface="Roboto Medium"/>
                <a:sym typeface="Roboto Medium"/>
              </a:rPr>
              <a:t>, and then select Nudge Letters</a:t>
            </a:r>
            <a:endParaRPr>
              <a:solidFill>
                <a:srgbClr val="FFFFFF"/>
              </a:solidFill>
              <a:latin typeface="Roboto Medium"/>
              <a:ea typeface="Roboto Medium"/>
              <a:cs typeface="Roboto Medium"/>
              <a:sym typeface="Roboto Medium"/>
            </a:endParaRPr>
          </a:p>
          <a:p>
            <a:pPr indent="-203200" lvl="0" marL="285750" rtl="0" algn="l">
              <a:spcBef>
                <a:spcPts val="0"/>
              </a:spcBef>
              <a:spcAft>
                <a:spcPts val="0"/>
              </a:spcAft>
              <a:buClr>
                <a:srgbClr val="FFFFFF"/>
              </a:buClr>
              <a:buSzPts val="1400"/>
              <a:buFont typeface="Roboto Medium"/>
              <a:buChar char="●"/>
            </a:pPr>
            <a:r>
              <a:rPr lang="en">
                <a:solidFill>
                  <a:srgbClr val="FFFFFF"/>
                </a:solidFill>
                <a:latin typeface="Roboto Medium"/>
                <a:ea typeface="Roboto Medium"/>
                <a:cs typeface="Roboto Medium"/>
                <a:sym typeface="Roboto Medium"/>
              </a:rPr>
              <a:t>You must click on “[Order]” to place an order</a:t>
            </a:r>
            <a:endParaRPr>
              <a:solidFill>
                <a:srgbClr val="FFFFFF"/>
              </a:solidFill>
              <a:latin typeface="Roboto Medium"/>
              <a:ea typeface="Roboto Medium"/>
              <a:cs typeface="Roboto Medium"/>
              <a:sym typeface="Roboto Medium"/>
            </a:endParaRPr>
          </a:p>
          <a:p>
            <a:pPr indent="0" lvl="0" marL="0" rtl="0" algn="l">
              <a:spcBef>
                <a:spcPts val="0"/>
              </a:spcBef>
              <a:spcAft>
                <a:spcPts val="0"/>
              </a:spcAft>
              <a:buNone/>
            </a:pPr>
            <a:r>
              <a:t/>
            </a:r>
            <a:endParaRPr>
              <a:solidFill>
                <a:srgbClr val="FFFFFF"/>
              </a:solidFill>
              <a:latin typeface="Roboto Medium"/>
              <a:ea typeface="Roboto Medium"/>
              <a:cs typeface="Roboto Medium"/>
              <a:sym typeface="Roboto Medium"/>
            </a:endParaRPr>
          </a:p>
          <a:p>
            <a:pPr indent="0" lvl="0" marL="0" rtl="0" algn="l">
              <a:spcBef>
                <a:spcPts val="0"/>
              </a:spcBef>
              <a:spcAft>
                <a:spcPts val="0"/>
              </a:spcAft>
              <a:buNone/>
            </a:pPr>
            <a:r>
              <a:rPr lang="en">
                <a:solidFill>
                  <a:srgbClr val="FFFFFF"/>
                </a:solidFill>
                <a:latin typeface="Roboto Medium"/>
                <a:ea typeface="Roboto Medium"/>
                <a:cs typeface="Roboto Medium"/>
                <a:sym typeface="Roboto Medium"/>
              </a:rPr>
              <a:t>These letters can be requested for your entire network at any interval of frequency.</a:t>
            </a:r>
            <a:endParaRPr>
              <a:solidFill>
                <a:srgbClr val="FFFFFF"/>
              </a:solidFill>
              <a:latin typeface="Roboto Medium"/>
              <a:ea typeface="Roboto Medium"/>
              <a:cs typeface="Roboto Medium"/>
              <a:sym typeface="Roboto Medium"/>
            </a:endParaRPr>
          </a:p>
          <a:p>
            <a:pPr indent="0" lvl="0" marL="0" rtl="0" algn="l">
              <a:spcBef>
                <a:spcPts val="0"/>
              </a:spcBef>
              <a:spcAft>
                <a:spcPts val="0"/>
              </a:spcAft>
              <a:buNone/>
            </a:pPr>
            <a:r>
              <a:t/>
            </a:r>
            <a:endParaRPr>
              <a:solidFill>
                <a:srgbClr val="FFFFFF"/>
              </a:solidFill>
              <a:latin typeface="Roboto Medium"/>
              <a:ea typeface="Roboto Medium"/>
              <a:cs typeface="Roboto Medium"/>
              <a:sym typeface="Roboto Medium"/>
            </a:endParaRPr>
          </a:p>
          <a:p>
            <a:pPr indent="0" lvl="0" marL="0" rtl="0" algn="l">
              <a:spcBef>
                <a:spcPts val="0"/>
              </a:spcBef>
              <a:spcAft>
                <a:spcPts val="0"/>
              </a:spcAft>
              <a:buNone/>
            </a:pPr>
            <a:r>
              <a:t/>
            </a:r>
            <a:endParaRPr>
              <a:solidFill>
                <a:srgbClr val="FFFFFF"/>
              </a:solidFill>
              <a:latin typeface="Roboto Medium"/>
              <a:ea typeface="Roboto Medium"/>
              <a:cs typeface="Roboto Medium"/>
              <a:sym typeface="Roboto Medium"/>
            </a:endParaRPr>
          </a:p>
          <a:p>
            <a:pPr indent="0" lvl="0" marL="0" rtl="0" algn="l">
              <a:spcBef>
                <a:spcPts val="0"/>
              </a:spcBef>
              <a:spcAft>
                <a:spcPts val="0"/>
              </a:spcAft>
              <a:buNone/>
            </a:pPr>
            <a:r>
              <a:t/>
            </a:r>
            <a:endParaRPr>
              <a:solidFill>
                <a:srgbClr val="FFFF00"/>
              </a:solidFill>
              <a:latin typeface="Roboto Medium"/>
              <a:ea typeface="Roboto Medium"/>
              <a:cs typeface="Roboto Medium"/>
              <a:sym typeface="Roboto Medium"/>
            </a:endParaRPr>
          </a:p>
        </p:txBody>
      </p:sp>
      <p:sp>
        <p:nvSpPr>
          <p:cNvPr id="172" name="Google Shape;172;p26"/>
          <p:cNvSpPr txBox="1"/>
          <p:nvPr/>
        </p:nvSpPr>
        <p:spPr>
          <a:xfrm>
            <a:off x="409977" y="280075"/>
            <a:ext cx="5659800" cy="444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lang="en" sz="2400">
                <a:solidFill>
                  <a:srgbClr val="434343"/>
                </a:solidFill>
                <a:latin typeface="Roboto"/>
                <a:ea typeface="Roboto"/>
                <a:cs typeface="Roboto"/>
                <a:sym typeface="Roboto"/>
              </a:rPr>
              <a:t>Nudge Letters - </a:t>
            </a:r>
            <a:r>
              <a:rPr i="1" lang="en" sz="2400">
                <a:solidFill>
                  <a:srgbClr val="434343"/>
                </a:solidFill>
                <a:latin typeface="Roboto"/>
                <a:ea typeface="Roboto"/>
                <a:cs typeface="Roboto"/>
                <a:sym typeface="Roboto"/>
              </a:rPr>
              <a:t>A Network Initiative?</a:t>
            </a:r>
            <a:endParaRPr i="1" sz="2400">
              <a:solidFill>
                <a:srgbClr val="434343"/>
              </a:solidFill>
              <a:latin typeface="Roboto"/>
              <a:ea typeface="Roboto"/>
              <a:cs typeface="Roboto"/>
              <a:sym typeface="Roboto"/>
            </a:endParaRPr>
          </a:p>
        </p:txBody>
      </p:sp>
      <p:sp>
        <p:nvSpPr>
          <p:cNvPr id="173" name="Google Shape;173;p26"/>
          <p:cNvSpPr txBox="1"/>
          <p:nvPr/>
        </p:nvSpPr>
        <p:spPr>
          <a:xfrm>
            <a:off x="2855375" y="835675"/>
            <a:ext cx="3160200" cy="4071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600">
                <a:latin typeface="Open Sans Light"/>
                <a:ea typeface="Open Sans Light"/>
                <a:cs typeface="Open Sans Light"/>
                <a:sym typeface="Open Sans Light"/>
              </a:rPr>
              <a:t>Student Services can email to principals the most improved attendance by network at the end of each quarter. </a:t>
            </a:r>
            <a:endParaRPr sz="1600">
              <a:latin typeface="Open Sans Light"/>
              <a:ea typeface="Open Sans Light"/>
              <a:cs typeface="Open Sans Light"/>
              <a:sym typeface="Open Sans Light"/>
            </a:endParaRPr>
          </a:p>
          <a:p>
            <a:pPr indent="0" lvl="0" marL="0" rtl="0" algn="l">
              <a:lnSpc>
                <a:spcPct val="115000"/>
              </a:lnSpc>
              <a:spcBef>
                <a:spcPts val="1000"/>
              </a:spcBef>
              <a:spcAft>
                <a:spcPts val="0"/>
              </a:spcAft>
              <a:buNone/>
            </a:pPr>
            <a:r>
              <a:rPr lang="en" sz="1600">
                <a:latin typeface="Open Sans Light"/>
                <a:ea typeface="Open Sans Light"/>
                <a:cs typeface="Open Sans Light"/>
                <a:sym typeface="Open Sans Light"/>
              </a:rPr>
              <a:t>If desired, networks can use network funds to have student Nudge Letters printed and sent to schools after the end of each quarter (or at any interval)</a:t>
            </a:r>
            <a:endParaRPr sz="1600">
              <a:latin typeface="Open Sans Light"/>
              <a:ea typeface="Open Sans Light"/>
              <a:cs typeface="Open Sans Light"/>
              <a:sym typeface="Open Sans Light"/>
            </a:endParaRPr>
          </a:p>
          <a:p>
            <a:pPr indent="0" lvl="0" marL="0" rtl="0" algn="l">
              <a:lnSpc>
                <a:spcPct val="115000"/>
              </a:lnSpc>
              <a:spcBef>
                <a:spcPts val="1000"/>
              </a:spcBef>
              <a:spcAft>
                <a:spcPts val="1000"/>
              </a:spcAft>
              <a:buNone/>
            </a:pPr>
            <a:r>
              <a:rPr lang="en" sz="1600">
                <a:latin typeface="Open Sans Light"/>
                <a:ea typeface="Open Sans Light"/>
                <a:cs typeface="Open Sans Light"/>
                <a:sym typeface="Open Sans Light"/>
              </a:rPr>
              <a:t>Networks might use these to consider how to have network attendance initiatives.</a:t>
            </a:r>
            <a:endParaRPr sz="1600">
              <a:latin typeface="Open Sans Light"/>
              <a:ea typeface="Open Sans Light"/>
              <a:cs typeface="Open Sans Light"/>
              <a:sym typeface="Open Sans Light"/>
            </a:endParaRPr>
          </a:p>
        </p:txBody>
      </p:sp>
      <p:pic>
        <p:nvPicPr>
          <p:cNvPr id="174" name="Google Shape;174;p26"/>
          <p:cNvPicPr preferRelativeResize="0"/>
          <p:nvPr/>
        </p:nvPicPr>
        <p:blipFill>
          <a:blip r:embed="rId4">
            <a:alphaModFix/>
          </a:blip>
          <a:stretch>
            <a:fillRect/>
          </a:stretch>
        </p:blipFill>
        <p:spPr>
          <a:xfrm>
            <a:off x="139850" y="3930837"/>
            <a:ext cx="1074000" cy="1074000"/>
          </a:xfrm>
          <a:prstGeom prst="rect">
            <a:avLst/>
          </a:prstGeom>
          <a:noFill/>
          <a:ln>
            <a:noFill/>
          </a:ln>
        </p:spPr>
      </p:pic>
      <p:sp>
        <p:nvSpPr>
          <p:cNvPr id="175" name="Google Shape;175;p2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76" name="Google Shape;176;p26"/>
          <p:cNvPicPr preferRelativeResize="0"/>
          <p:nvPr/>
        </p:nvPicPr>
        <p:blipFill>
          <a:blip r:embed="rId5">
            <a:alphaModFix/>
          </a:blip>
          <a:stretch>
            <a:fillRect/>
          </a:stretch>
        </p:blipFill>
        <p:spPr>
          <a:xfrm>
            <a:off x="217625" y="835663"/>
            <a:ext cx="2361951" cy="3089314"/>
          </a:xfrm>
          <a:prstGeom prst="rect">
            <a:avLst/>
          </a:prstGeom>
          <a:noFill/>
          <a:ln>
            <a:noFill/>
          </a:ln>
        </p:spPr>
      </p:pic>
      <p:pic>
        <p:nvPicPr>
          <p:cNvPr id="177" name="Google Shape;177;p26"/>
          <p:cNvPicPr preferRelativeResize="0"/>
          <p:nvPr/>
        </p:nvPicPr>
        <p:blipFill>
          <a:blip r:embed="rId6">
            <a:alphaModFix/>
          </a:blip>
          <a:stretch>
            <a:fillRect/>
          </a:stretch>
        </p:blipFill>
        <p:spPr>
          <a:xfrm>
            <a:off x="217625" y="1187750"/>
            <a:ext cx="1376400" cy="393600"/>
          </a:xfrm>
          <a:prstGeom prst="rect">
            <a:avLst/>
          </a:prstGeom>
          <a:noFill/>
          <a:ln>
            <a:noFill/>
          </a:ln>
        </p:spPr>
      </p:pic>
      <p:sp>
        <p:nvSpPr>
          <p:cNvPr id="178" name="Google Shape;178;p26"/>
          <p:cNvSpPr txBox="1"/>
          <p:nvPr/>
        </p:nvSpPr>
        <p:spPr>
          <a:xfrm>
            <a:off x="374950" y="1255300"/>
            <a:ext cx="986400" cy="32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500">
                <a:solidFill>
                  <a:schemeClr val="dk2"/>
                </a:solidFill>
              </a:rPr>
              <a:t>(student name and parent information will appear here)</a:t>
            </a:r>
            <a:endParaRPr sz="500">
              <a:solidFill>
                <a:schemeClr val="dk2"/>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27"/>
          <p:cNvSpPr/>
          <p:nvPr/>
        </p:nvSpPr>
        <p:spPr>
          <a:xfrm>
            <a:off x="6356600" y="25"/>
            <a:ext cx="2787300" cy="5143500"/>
          </a:xfrm>
          <a:prstGeom prst="rect">
            <a:avLst/>
          </a:prstGeom>
          <a:solidFill>
            <a:srgbClr val="0046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27"/>
          <p:cNvSpPr txBox="1"/>
          <p:nvPr/>
        </p:nvSpPr>
        <p:spPr>
          <a:xfrm>
            <a:off x="6426675" y="120950"/>
            <a:ext cx="2533800" cy="2398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935"/>
              <a:buFont typeface="Arial"/>
              <a:buNone/>
            </a:pPr>
            <a:r>
              <a:rPr lang="en" sz="1100">
                <a:solidFill>
                  <a:schemeClr val="lt1"/>
                </a:solidFill>
                <a:latin typeface="Roboto Medium"/>
                <a:ea typeface="Roboto Medium"/>
                <a:cs typeface="Roboto Medium"/>
                <a:sym typeface="Roboto Medium"/>
              </a:rPr>
              <a:t>TSSA (PROG 5678) funding can be used to provide a light meal or snack to school parent engagement events.</a:t>
            </a:r>
            <a:endParaRPr sz="1100">
              <a:solidFill>
                <a:schemeClr val="lt1"/>
              </a:solidFill>
              <a:latin typeface="Roboto Medium"/>
              <a:ea typeface="Roboto Medium"/>
              <a:cs typeface="Roboto Medium"/>
              <a:sym typeface="Roboto Medium"/>
            </a:endParaRPr>
          </a:p>
          <a:p>
            <a:pPr indent="0" lvl="0" marL="0" rtl="0" algn="l">
              <a:lnSpc>
                <a:spcPct val="115000"/>
              </a:lnSpc>
              <a:spcBef>
                <a:spcPts val="0"/>
              </a:spcBef>
              <a:spcAft>
                <a:spcPts val="0"/>
              </a:spcAft>
              <a:buClr>
                <a:schemeClr val="dk1"/>
              </a:buClr>
              <a:buSzPts val="935"/>
              <a:buFont typeface="Arial"/>
              <a:buNone/>
            </a:pPr>
            <a:r>
              <a:t/>
            </a:r>
            <a:endParaRPr sz="500">
              <a:solidFill>
                <a:schemeClr val="lt1"/>
              </a:solidFill>
              <a:latin typeface="Roboto Medium"/>
              <a:ea typeface="Roboto Medium"/>
              <a:cs typeface="Roboto Medium"/>
              <a:sym typeface="Roboto Medium"/>
            </a:endParaRPr>
          </a:p>
          <a:p>
            <a:pPr indent="0" lvl="0" marL="0" rtl="0" algn="l">
              <a:lnSpc>
                <a:spcPct val="115000"/>
              </a:lnSpc>
              <a:spcBef>
                <a:spcPts val="0"/>
              </a:spcBef>
              <a:spcAft>
                <a:spcPts val="0"/>
              </a:spcAft>
              <a:buClr>
                <a:schemeClr val="dk1"/>
              </a:buClr>
              <a:buSzPts val="935"/>
              <a:buFont typeface="Arial"/>
              <a:buNone/>
            </a:pPr>
            <a:r>
              <a:rPr lang="en" sz="1100">
                <a:solidFill>
                  <a:schemeClr val="lt1"/>
                </a:solidFill>
                <a:latin typeface="Roboto Medium"/>
                <a:ea typeface="Roboto Medium"/>
                <a:cs typeface="Roboto Medium"/>
                <a:sym typeface="Roboto Medium"/>
              </a:rPr>
              <a:t>Remember the event must primarily build parent capacity to support their child academically. Not just informational (such as SEPs) and not entertainment events. Think literacy nights, math nights, etc.</a:t>
            </a:r>
            <a:endParaRPr sz="1100">
              <a:solidFill>
                <a:schemeClr val="lt1"/>
              </a:solidFill>
              <a:latin typeface="Roboto Medium"/>
              <a:ea typeface="Roboto Medium"/>
              <a:cs typeface="Roboto Medium"/>
              <a:sym typeface="Roboto Medium"/>
            </a:endParaRPr>
          </a:p>
          <a:p>
            <a:pPr indent="0" lvl="0" marL="0" rtl="0" algn="l">
              <a:lnSpc>
                <a:spcPct val="115000"/>
              </a:lnSpc>
              <a:spcBef>
                <a:spcPts val="0"/>
              </a:spcBef>
              <a:spcAft>
                <a:spcPts val="0"/>
              </a:spcAft>
              <a:buClr>
                <a:schemeClr val="dk1"/>
              </a:buClr>
              <a:buSzPts val="935"/>
              <a:buFont typeface="Arial"/>
              <a:buNone/>
            </a:pPr>
            <a:r>
              <a:t/>
            </a:r>
            <a:endParaRPr sz="600">
              <a:solidFill>
                <a:schemeClr val="lt1"/>
              </a:solidFill>
              <a:latin typeface="Roboto Medium"/>
              <a:ea typeface="Roboto Medium"/>
              <a:cs typeface="Roboto Medium"/>
              <a:sym typeface="Roboto Medium"/>
            </a:endParaRPr>
          </a:p>
          <a:p>
            <a:pPr indent="0" lvl="0" marL="0" rtl="0" algn="l">
              <a:lnSpc>
                <a:spcPct val="115000"/>
              </a:lnSpc>
              <a:spcBef>
                <a:spcPts val="0"/>
              </a:spcBef>
              <a:spcAft>
                <a:spcPts val="0"/>
              </a:spcAft>
              <a:buClr>
                <a:schemeClr val="dk1"/>
              </a:buClr>
              <a:buSzPts val="935"/>
              <a:buFont typeface="Arial"/>
              <a:buNone/>
            </a:pPr>
            <a:r>
              <a:rPr lang="en" sz="1100">
                <a:solidFill>
                  <a:schemeClr val="lt1"/>
                </a:solidFill>
                <a:latin typeface="Roboto Medium"/>
                <a:ea typeface="Roboto Medium"/>
                <a:cs typeface="Roboto Medium"/>
                <a:sym typeface="Roboto Medium"/>
              </a:rPr>
              <a:t>Read full TSSA Parent Engagement FAQ </a:t>
            </a:r>
            <a:r>
              <a:rPr lang="en" sz="1100" u="sng">
                <a:solidFill>
                  <a:schemeClr val="accent6"/>
                </a:solidFill>
                <a:latin typeface="Roboto Medium"/>
                <a:ea typeface="Roboto Medium"/>
                <a:cs typeface="Roboto Medium"/>
                <a:sym typeface="Roboto Medium"/>
                <a:hlinkClick r:id="rId3">
                  <a:extLst>
                    <a:ext uri="{A12FA001-AC4F-418D-AE19-62706E023703}">
                      <ahyp:hlinkClr val="tx"/>
                    </a:ext>
                  </a:extLst>
                </a:hlinkClick>
              </a:rPr>
              <a:t>here</a:t>
            </a:r>
            <a:endParaRPr sz="1100" u="sng">
              <a:solidFill>
                <a:schemeClr val="accent6"/>
              </a:solidFill>
              <a:latin typeface="Roboto Medium"/>
              <a:ea typeface="Roboto Medium"/>
              <a:cs typeface="Roboto Medium"/>
              <a:sym typeface="Roboto Medium"/>
            </a:endParaRPr>
          </a:p>
        </p:txBody>
      </p:sp>
      <p:sp>
        <p:nvSpPr>
          <p:cNvPr id="185" name="Google Shape;185;p27"/>
          <p:cNvSpPr txBox="1"/>
          <p:nvPr/>
        </p:nvSpPr>
        <p:spPr>
          <a:xfrm>
            <a:off x="389752" y="185700"/>
            <a:ext cx="5659800" cy="444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lang="en" sz="2400">
                <a:solidFill>
                  <a:srgbClr val="434343"/>
                </a:solidFill>
                <a:latin typeface="Roboto"/>
                <a:ea typeface="Roboto"/>
                <a:cs typeface="Roboto"/>
                <a:sym typeface="Roboto"/>
              </a:rPr>
              <a:t>Paying for network initiatives</a:t>
            </a:r>
            <a:endParaRPr i="1" sz="2400">
              <a:solidFill>
                <a:srgbClr val="434343"/>
              </a:solidFill>
              <a:latin typeface="Roboto"/>
              <a:ea typeface="Roboto"/>
              <a:cs typeface="Roboto"/>
              <a:sym typeface="Roboto"/>
            </a:endParaRPr>
          </a:p>
        </p:txBody>
      </p:sp>
      <p:pic>
        <p:nvPicPr>
          <p:cNvPr id="186" name="Google Shape;186;p27"/>
          <p:cNvPicPr preferRelativeResize="0"/>
          <p:nvPr/>
        </p:nvPicPr>
        <p:blipFill>
          <a:blip r:embed="rId4">
            <a:alphaModFix/>
          </a:blip>
          <a:stretch>
            <a:fillRect/>
          </a:stretch>
        </p:blipFill>
        <p:spPr>
          <a:xfrm>
            <a:off x="8069900" y="3982837"/>
            <a:ext cx="1074000" cy="1074000"/>
          </a:xfrm>
          <a:prstGeom prst="rect">
            <a:avLst/>
          </a:prstGeom>
          <a:noFill/>
          <a:ln>
            <a:noFill/>
          </a:ln>
        </p:spPr>
      </p:pic>
      <p:sp>
        <p:nvSpPr>
          <p:cNvPr id="187" name="Google Shape;187;p27"/>
          <p:cNvSpPr txBox="1"/>
          <p:nvPr>
            <p:ph idx="12" type="sldNum"/>
          </p:nvPr>
        </p:nvSpPr>
        <p:spPr>
          <a:xfrm>
            <a:off x="8411783"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88" name="Google Shape;188;p27"/>
          <p:cNvSpPr txBox="1"/>
          <p:nvPr>
            <p:ph idx="4294967295" type="subTitle"/>
          </p:nvPr>
        </p:nvSpPr>
        <p:spPr>
          <a:xfrm>
            <a:off x="126525" y="799825"/>
            <a:ext cx="6010800" cy="4132800"/>
          </a:xfrm>
          <a:prstGeom prst="rect">
            <a:avLst/>
          </a:prstGeom>
        </p:spPr>
        <p:txBody>
          <a:bodyPr anchorCtr="0" anchor="t" bIns="91425" lIns="91425" spcFirstLastPara="1" rIns="91425" wrap="square" tIns="91425">
            <a:normAutofit lnSpcReduction="10000"/>
          </a:bodyPr>
          <a:lstStyle/>
          <a:p>
            <a:pPr indent="0" lvl="0" marL="0" rtl="0" algn="l">
              <a:lnSpc>
                <a:spcPct val="115000"/>
              </a:lnSpc>
              <a:spcBef>
                <a:spcPts val="0"/>
              </a:spcBef>
              <a:spcAft>
                <a:spcPts val="0"/>
              </a:spcAft>
              <a:buNone/>
            </a:pPr>
            <a:r>
              <a:rPr b="1" i="1" lang="en">
                <a:solidFill>
                  <a:srgbClr val="00467F"/>
                </a:solidFill>
                <a:latin typeface="Roboto"/>
                <a:ea typeface="Roboto"/>
                <a:cs typeface="Roboto"/>
                <a:sym typeface="Roboto"/>
              </a:rPr>
              <a:t>First look to use your network budget. </a:t>
            </a:r>
            <a:endParaRPr b="1" i="1">
              <a:solidFill>
                <a:srgbClr val="00467F"/>
              </a:solidFill>
              <a:latin typeface="Roboto"/>
              <a:ea typeface="Roboto"/>
              <a:cs typeface="Roboto"/>
              <a:sym typeface="Roboto"/>
            </a:endParaRPr>
          </a:p>
          <a:p>
            <a:pPr indent="0" lvl="0" marL="0" rtl="0" algn="l">
              <a:lnSpc>
                <a:spcPct val="115000"/>
              </a:lnSpc>
              <a:spcBef>
                <a:spcPts val="0"/>
              </a:spcBef>
              <a:spcAft>
                <a:spcPts val="0"/>
              </a:spcAft>
              <a:buNone/>
            </a:pPr>
            <a:r>
              <a:rPr b="1" lang="en" sz="1000">
                <a:solidFill>
                  <a:schemeClr val="dk1"/>
                </a:solidFill>
                <a:latin typeface="Roboto"/>
                <a:ea typeface="Roboto"/>
                <a:cs typeface="Roboto"/>
                <a:sym typeface="Roboto"/>
              </a:rPr>
              <a:t>Network budgets are set up under program 9196. A network’s budget is set up under the location of the network chair. Elisa Jenkins in the point of contact for these funds, which is $6,000. In order to spend, network chair submits their network plan. Once approved by their L&amp;I director, the network budget is set up in QSS. </a:t>
            </a:r>
            <a:endParaRPr b="1" sz="1000">
              <a:solidFill>
                <a:schemeClr val="dk1"/>
              </a:solidFill>
              <a:latin typeface="Roboto"/>
              <a:ea typeface="Roboto"/>
              <a:cs typeface="Roboto"/>
              <a:sym typeface="Roboto"/>
            </a:endParaRPr>
          </a:p>
          <a:p>
            <a:pPr indent="0" lvl="0" marL="0" rtl="0" algn="l">
              <a:lnSpc>
                <a:spcPct val="100000"/>
              </a:lnSpc>
              <a:spcBef>
                <a:spcPts val="0"/>
              </a:spcBef>
              <a:spcAft>
                <a:spcPts val="0"/>
              </a:spcAft>
              <a:buNone/>
            </a:pPr>
            <a:r>
              <a:rPr b="1" i="1" lang="en">
                <a:solidFill>
                  <a:schemeClr val="accent1"/>
                </a:solidFill>
                <a:latin typeface="Roboto"/>
                <a:ea typeface="Roboto"/>
                <a:cs typeface="Roboto"/>
                <a:sym typeface="Roboto"/>
              </a:rPr>
              <a:t>Schools can contribute their own school funding on network initiatives.</a:t>
            </a:r>
            <a:r>
              <a:rPr b="1" i="1" lang="en">
                <a:solidFill>
                  <a:srgbClr val="00467F"/>
                </a:solidFill>
                <a:latin typeface="Roboto"/>
                <a:ea typeface="Roboto"/>
                <a:cs typeface="Roboto"/>
                <a:sym typeface="Roboto"/>
              </a:rPr>
              <a:t> </a:t>
            </a:r>
            <a:endParaRPr b="1" i="1">
              <a:solidFill>
                <a:srgbClr val="00467F"/>
              </a:solidFill>
              <a:latin typeface="Roboto"/>
              <a:ea typeface="Roboto"/>
              <a:cs typeface="Roboto"/>
              <a:sym typeface="Roboto"/>
            </a:endParaRPr>
          </a:p>
          <a:p>
            <a:pPr indent="0" lvl="0" marL="0" rtl="0" algn="l">
              <a:lnSpc>
                <a:spcPct val="100000"/>
              </a:lnSpc>
              <a:spcBef>
                <a:spcPts val="0"/>
              </a:spcBef>
              <a:spcAft>
                <a:spcPts val="0"/>
              </a:spcAft>
              <a:buNone/>
            </a:pPr>
            <a:r>
              <a:rPr b="1" lang="en" sz="1000">
                <a:solidFill>
                  <a:srgbClr val="666666"/>
                </a:solidFill>
                <a:latin typeface="Roboto"/>
                <a:ea typeface="Roboto"/>
                <a:cs typeface="Roboto"/>
                <a:sym typeface="Roboto"/>
              </a:rPr>
              <a:t>The most appropriate funding source would be Student Body (PROG 2120). Schools can add more funding into Student Body from School Operations (PROG 2001) as needed. </a:t>
            </a:r>
            <a:endParaRPr b="1" sz="1000">
              <a:solidFill>
                <a:srgbClr val="666666"/>
              </a:solidFill>
              <a:latin typeface="Roboto"/>
              <a:ea typeface="Roboto"/>
              <a:cs typeface="Roboto"/>
              <a:sym typeface="Roboto"/>
            </a:endParaRPr>
          </a:p>
          <a:p>
            <a:pPr indent="0" lvl="0" marL="0" rtl="0" algn="l">
              <a:lnSpc>
                <a:spcPct val="100000"/>
              </a:lnSpc>
              <a:spcBef>
                <a:spcPts val="0"/>
              </a:spcBef>
              <a:spcAft>
                <a:spcPts val="0"/>
              </a:spcAft>
              <a:buNone/>
            </a:pPr>
            <a:r>
              <a:t/>
            </a:r>
            <a:endParaRPr b="1" sz="400">
              <a:solidFill>
                <a:srgbClr val="666666"/>
              </a:solidFill>
              <a:latin typeface="Roboto"/>
              <a:ea typeface="Roboto"/>
              <a:cs typeface="Roboto"/>
              <a:sym typeface="Roboto"/>
            </a:endParaRPr>
          </a:p>
          <a:p>
            <a:pPr indent="0" lvl="0" marL="0" rtl="0" algn="l">
              <a:lnSpc>
                <a:spcPct val="100000"/>
              </a:lnSpc>
              <a:spcBef>
                <a:spcPts val="0"/>
              </a:spcBef>
              <a:spcAft>
                <a:spcPts val="0"/>
              </a:spcAft>
              <a:buNone/>
            </a:pPr>
            <a:r>
              <a:rPr b="1" lang="en" sz="1000">
                <a:solidFill>
                  <a:srgbClr val="666666"/>
                </a:solidFill>
                <a:latin typeface="Roboto"/>
                <a:ea typeface="Roboto"/>
                <a:cs typeface="Roboto"/>
                <a:sym typeface="Roboto"/>
              </a:rPr>
              <a:t>To facilitate purchasing services which all schools in the network will contribute:</a:t>
            </a:r>
            <a:endParaRPr b="1" sz="1000">
              <a:solidFill>
                <a:srgbClr val="666666"/>
              </a:solidFill>
              <a:latin typeface="Roboto"/>
              <a:ea typeface="Roboto"/>
              <a:cs typeface="Roboto"/>
              <a:sym typeface="Roboto"/>
            </a:endParaRPr>
          </a:p>
          <a:p>
            <a:pPr indent="-120650" lvl="0" marL="342900" rtl="0" algn="l">
              <a:spcBef>
                <a:spcPts val="0"/>
              </a:spcBef>
              <a:spcAft>
                <a:spcPts val="0"/>
              </a:spcAft>
              <a:buClr>
                <a:srgbClr val="666666"/>
              </a:buClr>
              <a:buSzPts val="1000"/>
              <a:buFont typeface="Roboto"/>
              <a:buChar char="●"/>
            </a:pPr>
            <a:r>
              <a:rPr b="1" lang="en" sz="1000">
                <a:solidFill>
                  <a:srgbClr val="666666"/>
                </a:solidFill>
                <a:latin typeface="Roboto"/>
                <a:ea typeface="Roboto"/>
                <a:cs typeface="Roboto"/>
                <a:sym typeface="Roboto"/>
              </a:rPr>
              <a:t>First utilize the available network funds</a:t>
            </a:r>
            <a:endParaRPr b="1" sz="1000">
              <a:solidFill>
                <a:srgbClr val="666666"/>
              </a:solidFill>
              <a:latin typeface="Roboto"/>
              <a:ea typeface="Roboto"/>
              <a:cs typeface="Roboto"/>
              <a:sym typeface="Roboto"/>
            </a:endParaRPr>
          </a:p>
          <a:p>
            <a:pPr indent="-120650" lvl="0" marL="342900" rtl="0" algn="l">
              <a:spcBef>
                <a:spcPts val="0"/>
              </a:spcBef>
              <a:spcAft>
                <a:spcPts val="0"/>
              </a:spcAft>
              <a:buClr>
                <a:srgbClr val="666666"/>
              </a:buClr>
              <a:buSzPts val="1000"/>
              <a:buFont typeface="Roboto"/>
              <a:buChar char="●"/>
            </a:pPr>
            <a:r>
              <a:rPr b="1" lang="en" sz="1000">
                <a:solidFill>
                  <a:srgbClr val="666666"/>
                </a:solidFill>
                <a:latin typeface="Roboto"/>
                <a:ea typeface="Roboto"/>
                <a:cs typeface="Roboto"/>
                <a:sym typeface="Roboto"/>
              </a:rPr>
              <a:t>Then have the person making the payment (presumably the network chair) make the purchase(s), billing their own school’s account (i.e. Student Body).</a:t>
            </a:r>
            <a:endParaRPr b="1" sz="1000">
              <a:solidFill>
                <a:srgbClr val="666666"/>
              </a:solidFill>
              <a:latin typeface="Roboto"/>
              <a:ea typeface="Roboto"/>
              <a:cs typeface="Roboto"/>
              <a:sym typeface="Roboto"/>
            </a:endParaRPr>
          </a:p>
          <a:p>
            <a:pPr indent="-120650" lvl="0" marL="342900" rtl="0" algn="l">
              <a:spcBef>
                <a:spcPts val="0"/>
              </a:spcBef>
              <a:spcAft>
                <a:spcPts val="0"/>
              </a:spcAft>
              <a:buClr>
                <a:srgbClr val="666666"/>
              </a:buClr>
              <a:buSzPts val="1000"/>
              <a:buFont typeface="Roboto"/>
              <a:buChar char="●"/>
            </a:pPr>
            <a:r>
              <a:rPr b="1" lang="en" sz="1000">
                <a:solidFill>
                  <a:srgbClr val="666666"/>
                </a:solidFill>
                <a:latin typeface="Roboto"/>
                <a:ea typeface="Roboto"/>
                <a:cs typeface="Roboto"/>
                <a:sym typeface="Roboto"/>
              </a:rPr>
              <a:t>In rectifying the purchase later, you will facilitate a Journal Entry that will move the expense(s) to accounts at all the other schools proportionate to how many students they each have.</a:t>
            </a:r>
            <a:endParaRPr b="1" sz="1000">
              <a:solidFill>
                <a:srgbClr val="666666"/>
              </a:solidFill>
              <a:latin typeface="Roboto"/>
              <a:ea typeface="Roboto"/>
              <a:cs typeface="Roboto"/>
              <a:sym typeface="Roboto"/>
            </a:endParaRPr>
          </a:p>
          <a:p>
            <a:pPr indent="0" lvl="0" marL="0" rtl="0" algn="l">
              <a:spcBef>
                <a:spcPts val="0"/>
              </a:spcBef>
              <a:spcAft>
                <a:spcPts val="0"/>
              </a:spcAft>
              <a:buNone/>
            </a:pPr>
            <a:r>
              <a:t/>
            </a:r>
            <a:endParaRPr b="1" sz="900">
              <a:solidFill>
                <a:srgbClr val="666666"/>
              </a:solidFill>
              <a:latin typeface="Roboto"/>
              <a:ea typeface="Roboto"/>
              <a:cs typeface="Roboto"/>
              <a:sym typeface="Roboto"/>
            </a:endParaRPr>
          </a:p>
          <a:p>
            <a:pPr indent="0" lvl="0" marL="0" rtl="0" algn="l">
              <a:spcBef>
                <a:spcPts val="0"/>
              </a:spcBef>
              <a:spcAft>
                <a:spcPts val="0"/>
              </a:spcAft>
              <a:buNone/>
            </a:pPr>
            <a:r>
              <a:rPr b="1" i="1" lang="en">
                <a:solidFill>
                  <a:schemeClr val="accent3"/>
                </a:solidFill>
                <a:latin typeface="Roboto"/>
                <a:ea typeface="Roboto"/>
                <a:cs typeface="Roboto"/>
                <a:sym typeface="Roboto"/>
              </a:rPr>
              <a:t>What if the event is being paid (in part) by a donation?</a:t>
            </a:r>
            <a:r>
              <a:rPr b="1" lang="en" sz="1000">
                <a:solidFill>
                  <a:srgbClr val="666666"/>
                </a:solidFill>
                <a:latin typeface="Roboto"/>
                <a:ea typeface="Roboto"/>
                <a:cs typeface="Roboto"/>
                <a:sym typeface="Roboto"/>
              </a:rPr>
              <a:t> If part of the event will be paid by a donor, they can donate either through GEF or to the school directly (if through the school directly, make sure to fill out a donation form). The donation should go to the school responsible for the network funds. The best way to set up the donation is into the school’s Student Body account, setting up a Cost Center unique to this donation. If schools need assistant with this process, they can call the Accounting Department if needed. </a:t>
            </a:r>
            <a:endParaRPr sz="3000">
              <a:solidFill>
                <a:schemeClr val="accent3"/>
              </a:solidFill>
              <a:latin typeface="Roboto Light"/>
              <a:ea typeface="Roboto Light"/>
              <a:cs typeface="Roboto Light"/>
              <a:sym typeface="Roboto Light"/>
            </a:endParaRPr>
          </a:p>
        </p:txBody>
      </p:sp>
      <p:pic>
        <p:nvPicPr>
          <p:cNvPr id="189" name="Google Shape;189;p27"/>
          <p:cNvPicPr preferRelativeResize="0"/>
          <p:nvPr/>
        </p:nvPicPr>
        <p:blipFill>
          <a:blip r:embed="rId5">
            <a:alphaModFix/>
          </a:blip>
          <a:stretch>
            <a:fillRect/>
          </a:stretch>
        </p:blipFill>
        <p:spPr>
          <a:xfrm>
            <a:off x="6503626" y="2964075"/>
            <a:ext cx="1541850" cy="2053799"/>
          </a:xfrm>
          <a:prstGeom prst="rect">
            <a:avLst/>
          </a:prstGeom>
          <a:solidFill>
            <a:srgbClr val="00467F"/>
          </a:solidFill>
          <a:ln>
            <a:noFill/>
          </a:ln>
        </p:spPr>
      </p:pic>
      <p:sp>
        <p:nvSpPr>
          <p:cNvPr id="190" name="Google Shape;190;p27"/>
          <p:cNvSpPr txBox="1"/>
          <p:nvPr/>
        </p:nvSpPr>
        <p:spPr>
          <a:xfrm>
            <a:off x="8128225" y="2430175"/>
            <a:ext cx="832500" cy="7674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lt2"/>
                </a:solidFill>
                <a:latin typeface="Spectral"/>
                <a:ea typeface="Spectral"/>
                <a:cs typeface="Spectral"/>
                <a:sym typeface="Spectral"/>
              </a:rPr>
              <a:t>School Network Plan template</a:t>
            </a:r>
            <a:endParaRPr sz="1000">
              <a:solidFill>
                <a:schemeClr val="lt2"/>
              </a:solidFill>
              <a:latin typeface="Spectral"/>
              <a:ea typeface="Spectral"/>
              <a:cs typeface="Spectral"/>
              <a:sym typeface="Spectral"/>
            </a:endParaRPr>
          </a:p>
        </p:txBody>
      </p:sp>
      <p:cxnSp>
        <p:nvCxnSpPr>
          <p:cNvPr id="191" name="Google Shape;191;p27"/>
          <p:cNvCxnSpPr/>
          <p:nvPr/>
        </p:nvCxnSpPr>
        <p:spPr>
          <a:xfrm flipH="1">
            <a:off x="8128325" y="3180950"/>
            <a:ext cx="183300" cy="194700"/>
          </a:xfrm>
          <a:prstGeom prst="straightConnector1">
            <a:avLst/>
          </a:prstGeom>
          <a:noFill/>
          <a:ln cap="flat" cmpd="sng" w="9525">
            <a:solidFill>
              <a:srgbClr val="FF9900"/>
            </a:solidFill>
            <a:prstDash val="solid"/>
            <a:round/>
            <a:headEnd len="med" w="med" type="none"/>
            <a:tailEnd len="med" w="med" type="triangle"/>
          </a:ln>
        </p:spPr>
      </p:cxn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28"/>
          <p:cNvSpPr/>
          <p:nvPr/>
        </p:nvSpPr>
        <p:spPr>
          <a:xfrm>
            <a:off x="6356775" y="0"/>
            <a:ext cx="2787300" cy="5143500"/>
          </a:xfrm>
          <a:prstGeom prst="rect">
            <a:avLst/>
          </a:prstGeom>
          <a:solidFill>
            <a:srgbClr val="56A0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28"/>
          <p:cNvSpPr txBox="1"/>
          <p:nvPr/>
        </p:nvSpPr>
        <p:spPr>
          <a:xfrm>
            <a:off x="409977" y="280075"/>
            <a:ext cx="5659800" cy="44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434343"/>
                </a:solidFill>
                <a:latin typeface="Roboto"/>
                <a:ea typeface="Roboto"/>
                <a:cs typeface="Roboto"/>
                <a:sym typeface="Roboto"/>
              </a:rPr>
              <a:t>Consistent Parent Engagement Efforts</a:t>
            </a:r>
            <a:endParaRPr sz="2400">
              <a:solidFill>
                <a:srgbClr val="434343"/>
              </a:solidFill>
              <a:latin typeface="Roboto"/>
              <a:ea typeface="Roboto"/>
              <a:cs typeface="Roboto"/>
              <a:sym typeface="Roboto"/>
            </a:endParaRPr>
          </a:p>
        </p:txBody>
      </p:sp>
      <p:pic>
        <p:nvPicPr>
          <p:cNvPr id="198" name="Google Shape;198;p28"/>
          <p:cNvPicPr preferRelativeResize="0"/>
          <p:nvPr/>
        </p:nvPicPr>
        <p:blipFill>
          <a:blip r:embed="rId3">
            <a:alphaModFix/>
          </a:blip>
          <a:stretch>
            <a:fillRect/>
          </a:stretch>
        </p:blipFill>
        <p:spPr>
          <a:xfrm>
            <a:off x="139850" y="3930837"/>
            <a:ext cx="1074000" cy="1074000"/>
          </a:xfrm>
          <a:prstGeom prst="rect">
            <a:avLst/>
          </a:prstGeom>
          <a:noFill/>
          <a:ln>
            <a:noFill/>
          </a:ln>
        </p:spPr>
      </p:pic>
      <p:sp>
        <p:nvSpPr>
          <p:cNvPr id="199" name="Google Shape;199;p2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200" name="Google Shape;200;p28"/>
          <p:cNvSpPr txBox="1"/>
          <p:nvPr/>
        </p:nvSpPr>
        <p:spPr>
          <a:xfrm>
            <a:off x="1703300" y="4267500"/>
            <a:ext cx="4164000" cy="511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u="sng">
                <a:solidFill>
                  <a:schemeClr val="hlink"/>
                </a:solidFill>
                <a:latin typeface="Open Sans Light"/>
                <a:ea typeface="Open Sans Light"/>
                <a:cs typeface="Open Sans Light"/>
                <a:sym typeface="Open Sans Light"/>
                <a:hlinkClick r:id="rId4"/>
              </a:rPr>
              <a:t>Principal Reflections on Parent Events</a:t>
            </a:r>
            <a:endParaRPr sz="1800">
              <a:latin typeface="Open Sans Light"/>
              <a:ea typeface="Open Sans Light"/>
              <a:cs typeface="Open Sans Light"/>
              <a:sym typeface="Open Sans Light"/>
            </a:endParaRPr>
          </a:p>
          <a:p>
            <a:pPr indent="0" lvl="0" marL="0" rtl="0" algn="l">
              <a:lnSpc>
                <a:spcPct val="115000"/>
              </a:lnSpc>
              <a:spcBef>
                <a:spcPts val="1000"/>
              </a:spcBef>
              <a:spcAft>
                <a:spcPts val="1000"/>
              </a:spcAft>
              <a:buNone/>
            </a:pPr>
            <a:r>
              <a:t/>
            </a:r>
            <a:endParaRPr sz="1800">
              <a:highlight>
                <a:srgbClr val="FFFF00"/>
              </a:highlight>
              <a:latin typeface="Open Sans Light"/>
              <a:ea typeface="Open Sans Light"/>
              <a:cs typeface="Open Sans Light"/>
              <a:sym typeface="Open Sans Light"/>
            </a:endParaRPr>
          </a:p>
        </p:txBody>
      </p:sp>
      <p:pic>
        <p:nvPicPr>
          <p:cNvPr id="201" name="Google Shape;201;p28"/>
          <p:cNvPicPr preferRelativeResize="0"/>
          <p:nvPr/>
        </p:nvPicPr>
        <p:blipFill>
          <a:blip r:embed="rId5">
            <a:alphaModFix/>
          </a:blip>
          <a:stretch>
            <a:fillRect/>
          </a:stretch>
        </p:blipFill>
        <p:spPr>
          <a:xfrm>
            <a:off x="6435700" y="493500"/>
            <a:ext cx="2629450" cy="3774000"/>
          </a:xfrm>
          <a:prstGeom prst="rect">
            <a:avLst/>
          </a:prstGeom>
          <a:solidFill>
            <a:srgbClr val="56A0D3"/>
          </a:solidFill>
          <a:ln>
            <a:noFill/>
          </a:ln>
        </p:spPr>
      </p:pic>
      <p:pic>
        <p:nvPicPr>
          <p:cNvPr id="202" name="Google Shape;202;p28"/>
          <p:cNvPicPr preferRelativeResize="0"/>
          <p:nvPr/>
        </p:nvPicPr>
        <p:blipFill>
          <a:blip r:embed="rId6">
            <a:alphaModFix/>
          </a:blip>
          <a:stretch>
            <a:fillRect/>
          </a:stretch>
        </p:blipFill>
        <p:spPr>
          <a:xfrm>
            <a:off x="218050" y="943025"/>
            <a:ext cx="1645049" cy="2616802"/>
          </a:xfrm>
          <a:prstGeom prst="rect">
            <a:avLst/>
          </a:prstGeom>
          <a:noFill/>
          <a:ln>
            <a:noFill/>
          </a:ln>
        </p:spPr>
      </p:pic>
      <p:pic>
        <p:nvPicPr>
          <p:cNvPr id="203" name="Google Shape;203;p28"/>
          <p:cNvPicPr preferRelativeResize="0"/>
          <p:nvPr/>
        </p:nvPicPr>
        <p:blipFill>
          <a:blip r:embed="rId7">
            <a:alphaModFix/>
          </a:blip>
          <a:stretch>
            <a:fillRect/>
          </a:stretch>
        </p:blipFill>
        <p:spPr>
          <a:xfrm>
            <a:off x="2025788" y="1214675"/>
            <a:ext cx="2407600" cy="1913141"/>
          </a:xfrm>
          <a:prstGeom prst="rect">
            <a:avLst/>
          </a:prstGeom>
          <a:noFill/>
          <a:ln>
            <a:noFill/>
          </a:ln>
        </p:spPr>
      </p:pic>
      <p:pic>
        <p:nvPicPr>
          <p:cNvPr id="204" name="Google Shape;204;p28"/>
          <p:cNvPicPr preferRelativeResize="0"/>
          <p:nvPr/>
        </p:nvPicPr>
        <p:blipFill>
          <a:blip r:embed="rId8">
            <a:alphaModFix/>
          </a:blip>
          <a:stretch>
            <a:fillRect/>
          </a:stretch>
        </p:blipFill>
        <p:spPr>
          <a:xfrm>
            <a:off x="4572550" y="1172625"/>
            <a:ext cx="1645050" cy="241574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29"/>
          <p:cNvSpPr/>
          <p:nvPr/>
        </p:nvSpPr>
        <p:spPr>
          <a:xfrm rot="-5400000">
            <a:off x="4214675" y="-3502825"/>
            <a:ext cx="540300" cy="8069100"/>
          </a:xfrm>
          <a:prstGeom prst="rect">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29"/>
          <p:cNvSpPr txBox="1"/>
          <p:nvPr>
            <p:ph idx="4294967295" type="title"/>
          </p:nvPr>
        </p:nvSpPr>
        <p:spPr>
          <a:xfrm>
            <a:off x="311700" y="113300"/>
            <a:ext cx="8099100" cy="572700"/>
          </a:xfrm>
          <a:prstGeom prst="rect">
            <a:avLst/>
          </a:prstGeom>
          <a:solidFill>
            <a:srgbClr val="56A0D3"/>
          </a:solidFill>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sz="3000">
                <a:solidFill>
                  <a:srgbClr val="FFFFFF"/>
                </a:solidFill>
                <a:latin typeface="Roboto Medium"/>
                <a:ea typeface="Roboto Medium"/>
                <a:cs typeface="Roboto Medium"/>
                <a:sym typeface="Roboto Medium"/>
              </a:rPr>
              <a:t>SEPs / Parent Teacher Conferences</a:t>
            </a:r>
            <a:endParaRPr i="1" sz="3000">
              <a:solidFill>
                <a:srgbClr val="FFFFFF"/>
              </a:solidFill>
              <a:latin typeface="Roboto Medium"/>
              <a:ea typeface="Roboto Medium"/>
              <a:cs typeface="Roboto Medium"/>
              <a:sym typeface="Roboto Medium"/>
            </a:endParaRPr>
          </a:p>
        </p:txBody>
      </p:sp>
      <p:sp>
        <p:nvSpPr>
          <p:cNvPr id="211" name="Google Shape;211;p29"/>
          <p:cNvSpPr txBox="1"/>
          <p:nvPr/>
        </p:nvSpPr>
        <p:spPr>
          <a:xfrm>
            <a:off x="633300" y="900250"/>
            <a:ext cx="2790900" cy="3849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 sz="1500">
                <a:solidFill>
                  <a:schemeClr val="accent2"/>
                </a:solidFill>
                <a:latin typeface="Roboto"/>
                <a:ea typeface="Roboto"/>
                <a:cs typeface="Roboto"/>
                <a:sym typeface="Roboto"/>
              </a:rPr>
              <a:t>Academic parent evenings should include three components:</a:t>
            </a:r>
            <a:endParaRPr sz="1500">
              <a:solidFill>
                <a:schemeClr val="accent2"/>
              </a:solidFill>
              <a:latin typeface="Roboto"/>
              <a:ea typeface="Roboto"/>
              <a:cs typeface="Roboto"/>
              <a:sym typeface="Roboto"/>
            </a:endParaRPr>
          </a:p>
          <a:p>
            <a:pPr indent="-323850" lvl="0" marL="457200" marR="0" rtl="0" algn="l">
              <a:lnSpc>
                <a:spcPct val="100000"/>
              </a:lnSpc>
              <a:spcBef>
                <a:spcPts val="0"/>
              </a:spcBef>
              <a:spcAft>
                <a:spcPts val="0"/>
              </a:spcAft>
              <a:buClr>
                <a:schemeClr val="accent2"/>
              </a:buClr>
              <a:buSzPts val="1500"/>
              <a:buFont typeface="Roboto"/>
              <a:buChar char="●"/>
            </a:pPr>
            <a:r>
              <a:rPr b="1" lang="en" sz="1500">
                <a:solidFill>
                  <a:schemeClr val="accent2"/>
                </a:solidFill>
                <a:latin typeface="Roboto"/>
                <a:ea typeface="Roboto"/>
                <a:cs typeface="Roboto"/>
                <a:sym typeface="Roboto"/>
              </a:rPr>
              <a:t>Data </a:t>
            </a:r>
            <a:r>
              <a:rPr lang="en" sz="1500">
                <a:solidFill>
                  <a:schemeClr val="accent2"/>
                </a:solidFill>
                <a:latin typeface="Roboto"/>
                <a:ea typeface="Roboto"/>
                <a:cs typeface="Roboto"/>
                <a:sym typeface="Roboto"/>
              </a:rPr>
              <a:t>to provide to the parent in a way they understand</a:t>
            </a:r>
            <a:endParaRPr sz="1500">
              <a:solidFill>
                <a:schemeClr val="accent2"/>
              </a:solidFill>
              <a:latin typeface="Roboto"/>
              <a:ea typeface="Roboto"/>
              <a:cs typeface="Roboto"/>
              <a:sym typeface="Roboto"/>
            </a:endParaRPr>
          </a:p>
          <a:p>
            <a:pPr indent="-323850" lvl="0" marL="457200" marR="0" rtl="0" algn="l">
              <a:lnSpc>
                <a:spcPct val="100000"/>
              </a:lnSpc>
              <a:spcBef>
                <a:spcPts val="0"/>
              </a:spcBef>
              <a:spcAft>
                <a:spcPts val="0"/>
              </a:spcAft>
              <a:buClr>
                <a:schemeClr val="accent2"/>
              </a:buClr>
              <a:buSzPts val="1500"/>
              <a:buFont typeface="Roboto"/>
              <a:buChar char="●"/>
            </a:pPr>
            <a:r>
              <a:rPr b="1" lang="en" sz="1500">
                <a:solidFill>
                  <a:schemeClr val="accent2"/>
                </a:solidFill>
                <a:latin typeface="Roboto"/>
                <a:ea typeface="Roboto"/>
                <a:cs typeface="Roboto"/>
                <a:sym typeface="Roboto"/>
              </a:rPr>
              <a:t>Goals </a:t>
            </a:r>
            <a:r>
              <a:rPr lang="en" sz="1500">
                <a:solidFill>
                  <a:schemeClr val="accent2"/>
                </a:solidFill>
                <a:latin typeface="Roboto"/>
                <a:ea typeface="Roboto"/>
                <a:cs typeface="Roboto"/>
                <a:sym typeface="Roboto"/>
              </a:rPr>
              <a:t>established for the student, also presented in a way the parent can understand</a:t>
            </a:r>
            <a:endParaRPr sz="1500">
              <a:solidFill>
                <a:schemeClr val="accent2"/>
              </a:solidFill>
              <a:latin typeface="Roboto"/>
              <a:ea typeface="Roboto"/>
              <a:cs typeface="Roboto"/>
              <a:sym typeface="Roboto"/>
            </a:endParaRPr>
          </a:p>
          <a:p>
            <a:pPr indent="-323850" lvl="0" marL="457200" marR="0" rtl="0" algn="l">
              <a:lnSpc>
                <a:spcPct val="100000"/>
              </a:lnSpc>
              <a:spcBef>
                <a:spcPts val="0"/>
              </a:spcBef>
              <a:spcAft>
                <a:spcPts val="0"/>
              </a:spcAft>
              <a:buClr>
                <a:schemeClr val="accent2"/>
              </a:buClr>
              <a:buSzPts val="1500"/>
              <a:buFont typeface="Roboto"/>
              <a:buChar char="●"/>
            </a:pPr>
            <a:r>
              <a:rPr b="1" lang="en" sz="1500">
                <a:solidFill>
                  <a:schemeClr val="accent2"/>
                </a:solidFill>
                <a:latin typeface="Roboto"/>
                <a:ea typeface="Roboto"/>
                <a:cs typeface="Roboto"/>
                <a:sym typeface="Roboto"/>
              </a:rPr>
              <a:t>Parent resources</a:t>
            </a:r>
            <a:r>
              <a:rPr lang="en" sz="1500">
                <a:solidFill>
                  <a:schemeClr val="accent2"/>
                </a:solidFill>
                <a:latin typeface="Roboto"/>
                <a:ea typeface="Roboto"/>
                <a:cs typeface="Roboto"/>
                <a:sym typeface="Roboto"/>
              </a:rPr>
              <a:t> tied to student learning which inform the parent how they can support their child academically (see next slide)</a:t>
            </a:r>
            <a:endParaRPr sz="1500">
              <a:solidFill>
                <a:schemeClr val="accent2"/>
              </a:solidFill>
              <a:latin typeface="Roboto"/>
              <a:ea typeface="Roboto"/>
              <a:cs typeface="Roboto"/>
              <a:sym typeface="Roboto"/>
            </a:endParaRPr>
          </a:p>
        </p:txBody>
      </p:sp>
      <p:pic>
        <p:nvPicPr>
          <p:cNvPr id="212" name="Google Shape;212;p29"/>
          <p:cNvPicPr preferRelativeResize="0"/>
          <p:nvPr/>
        </p:nvPicPr>
        <p:blipFill>
          <a:blip r:embed="rId3">
            <a:alphaModFix/>
          </a:blip>
          <a:stretch>
            <a:fillRect/>
          </a:stretch>
        </p:blipFill>
        <p:spPr>
          <a:xfrm>
            <a:off x="139850" y="3930837"/>
            <a:ext cx="1074000" cy="1074000"/>
          </a:xfrm>
          <a:prstGeom prst="rect">
            <a:avLst/>
          </a:prstGeom>
          <a:noFill/>
          <a:ln>
            <a:noFill/>
          </a:ln>
        </p:spPr>
      </p:pic>
      <p:sp>
        <p:nvSpPr>
          <p:cNvPr id="213" name="Google Shape;213;p29"/>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214" name="Google Shape;214;p29"/>
          <p:cNvPicPr preferRelativeResize="0"/>
          <p:nvPr/>
        </p:nvPicPr>
        <p:blipFill>
          <a:blip r:embed="rId4">
            <a:alphaModFix/>
          </a:blip>
          <a:stretch>
            <a:fillRect/>
          </a:stretch>
        </p:blipFill>
        <p:spPr>
          <a:xfrm>
            <a:off x="3581280" y="937425"/>
            <a:ext cx="1639076" cy="2038050"/>
          </a:xfrm>
          <a:prstGeom prst="rect">
            <a:avLst/>
          </a:prstGeom>
          <a:noFill/>
          <a:ln>
            <a:noFill/>
          </a:ln>
        </p:spPr>
      </p:pic>
      <p:pic>
        <p:nvPicPr>
          <p:cNvPr id="215" name="Google Shape;215;p29"/>
          <p:cNvPicPr preferRelativeResize="0"/>
          <p:nvPr/>
        </p:nvPicPr>
        <p:blipFill>
          <a:blip r:embed="rId5">
            <a:alphaModFix/>
          </a:blip>
          <a:stretch>
            <a:fillRect/>
          </a:stretch>
        </p:blipFill>
        <p:spPr>
          <a:xfrm>
            <a:off x="4169131" y="976700"/>
            <a:ext cx="533400" cy="104775"/>
          </a:xfrm>
          <a:prstGeom prst="rect">
            <a:avLst/>
          </a:prstGeom>
          <a:noFill/>
          <a:ln>
            <a:noFill/>
          </a:ln>
        </p:spPr>
      </p:pic>
      <p:sp>
        <p:nvSpPr>
          <p:cNvPr id="216" name="Google Shape;216;p29"/>
          <p:cNvSpPr txBox="1"/>
          <p:nvPr/>
        </p:nvSpPr>
        <p:spPr>
          <a:xfrm>
            <a:off x="3341950" y="4244650"/>
            <a:ext cx="4988100" cy="5817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200">
                <a:solidFill>
                  <a:schemeClr val="dk1"/>
                </a:solidFill>
                <a:latin typeface="Roboto"/>
                <a:ea typeface="Roboto"/>
                <a:cs typeface="Roboto"/>
                <a:sym typeface="Roboto"/>
              </a:rPr>
              <a:t>Explanatory videos (for a teacher audience): </a:t>
            </a:r>
            <a:r>
              <a:rPr lang="en" sz="1200">
                <a:solidFill>
                  <a:schemeClr val="dk1"/>
                </a:solidFill>
                <a:latin typeface="Roboto"/>
                <a:ea typeface="Roboto"/>
                <a:cs typeface="Roboto"/>
                <a:sym typeface="Roboto"/>
              </a:rPr>
              <a:t>how to explain these Fall data sheets to parents of </a:t>
            </a:r>
            <a:r>
              <a:rPr lang="en" sz="1200" u="sng">
                <a:solidFill>
                  <a:srgbClr val="1155CC"/>
                </a:solidFill>
                <a:latin typeface="Roboto"/>
                <a:ea typeface="Roboto"/>
                <a:cs typeface="Roboto"/>
                <a:sym typeface="Roboto"/>
                <a:hlinkClick r:id="rId6">
                  <a:extLst>
                    <a:ext uri="{A12FA001-AC4F-418D-AE19-62706E023703}">
                      <ahyp:hlinkClr val="tx"/>
                    </a:ext>
                  </a:extLst>
                </a:hlinkClick>
              </a:rPr>
              <a:t>1st</a:t>
            </a:r>
            <a:r>
              <a:rPr lang="en" sz="1200">
                <a:solidFill>
                  <a:schemeClr val="dk1"/>
                </a:solidFill>
                <a:latin typeface="Roboto"/>
                <a:ea typeface="Roboto"/>
                <a:cs typeface="Roboto"/>
                <a:sym typeface="Roboto"/>
              </a:rPr>
              <a:t>, </a:t>
            </a:r>
            <a:r>
              <a:rPr lang="en" sz="1200" u="sng">
                <a:solidFill>
                  <a:srgbClr val="1155CC"/>
                </a:solidFill>
                <a:latin typeface="Roboto"/>
                <a:ea typeface="Roboto"/>
                <a:cs typeface="Roboto"/>
                <a:sym typeface="Roboto"/>
                <a:hlinkClick r:id="rId7">
                  <a:extLst>
                    <a:ext uri="{A12FA001-AC4F-418D-AE19-62706E023703}">
                      <ahyp:hlinkClr val="tx"/>
                    </a:ext>
                  </a:extLst>
                </a:hlinkClick>
              </a:rPr>
              <a:t>5th</a:t>
            </a:r>
            <a:r>
              <a:rPr lang="en" sz="1200">
                <a:solidFill>
                  <a:schemeClr val="dk1"/>
                </a:solidFill>
                <a:latin typeface="Roboto"/>
                <a:ea typeface="Roboto"/>
                <a:cs typeface="Roboto"/>
                <a:sym typeface="Roboto"/>
              </a:rPr>
              <a:t>, </a:t>
            </a:r>
            <a:r>
              <a:rPr lang="en" sz="1200" u="sng">
                <a:solidFill>
                  <a:srgbClr val="1155CC"/>
                </a:solidFill>
                <a:latin typeface="Roboto"/>
                <a:ea typeface="Roboto"/>
                <a:cs typeface="Roboto"/>
                <a:sym typeface="Roboto"/>
                <a:hlinkClick r:id="rId8">
                  <a:extLst>
                    <a:ext uri="{A12FA001-AC4F-418D-AE19-62706E023703}">
                      <ahyp:hlinkClr val="tx"/>
                    </a:ext>
                  </a:extLst>
                </a:hlinkClick>
              </a:rPr>
              <a:t>7th</a:t>
            </a:r>
            <a:r>
              <a:rPr lang="en" sz="1200">
                <a:solidFill>
                  <a:schemeClr val="dk1"/>
                </a:solidFill>
                <a:latin typeface="Roboto"/>
                <a:ea typeface="Roboto"/>
                <a:cs typeface="Roboto"/>
                <a:sym typeface="Roboto"/>
              </a:rPr>
              <a:t>, and </a:t>
            </a:r>
            <a:r>
              <a:rPr lang="en" sz="1200" u="sng">
                <a:solidFill>
                  <a:srgbClr val="1155CC"/>
                </a:solidFill>
                <a:latin typeface="Roboto"/>
                <a:ea typeface="Roboto"/>
                <a:cs typeface="Roboto"/>
                <a:sym typeface="Roboto"/>
                <a:hlinkClick r:id="rId9">
                  <a:extLst>
                    <a:ext uri="{A12FA001-AC4F-418D-AE19-62706E023703}">
                      <ahyp:hlinkClr val="tx"/>
                    </a:ext>
                  </a:extLst>
                </a:hlinkClick>
              </a:rPr>
              <a:t>10th</a:t>
            </a:r>
            <a:r>
              <a:rPr lang="en" sz="1200">
                <a:solidFill>
                  <a:schemeClr val="dk1"/>
                </a:solidFill>
                <a:latin typeface="Roboto"/>
                <a:ea typeface="Roboto"/>
                <a:cs typeface="Roboto"/>
                <a:sym typeface="Roboto"/>
              </a:rPr>
              <a:t> grade students</a:t>
            </a:r>
            <a:endParaRPr>
              <a:latin typeface="Roboto"/>
              <a:ea typeface="Roboto"/>
              <a:cs typeface="Roboto"/>
              <a:sym typeface="Roboto"/>
            </a:endParaRPr>
          </a:p>
        </p:txBody>
      </p:sp>
      <p:pic>
        <p:nvPicPr>
          <p:cNvPr id="217" name="Google Shape;217;p29"/>
          <p:cNvPicPr preferRelativeResize="0"/>
          <p:nvPr/>
        </p:nvPicPr>
        <p:blipFill>
          <a:blip r:embed="rId10">
            <a:alphaModFix/>
          </a:blip>
          <a:stretch>
            <a:fillRect/>
          </a:stretch>
        </p:blipFill>
        <p:spPr>
          <a:xfrm>
            <a:off x="5174475" y="1906500"/>
            <a:ext cx="1929649" cy="2182876"/>
          </a:xfrm>
          <a:prstGeom prst="rect">
            <a:avLst/>
          </a:prstGeom>
          <a:noFill/>
          <a:ln>
            <a:noFill/>
          </a:ln>
        </p:spPr>
      </p:pic>
      <p:pic>
        <p:nvPicPr>
          <p:cNvPr id="218" name="Google Shape;218;p29"/>
          <p:cNvPicPr preferRelativeResize="0"/>
          <p:nvPr/>
        </p:nvPicPr>
        <p:blipFill>
          <a:blip r:embed="rId11">
            <a:alphaModFix/>
          </a:blip>
          <a:stretch>
            <a:fillRect/>
          </a:stretch>
        </p:blipFill>
        <p:spPr>
          <a:xfrm>
            <a:off x="7104125" y="956125"/>
            <a:ext cx="1831725" cy="20006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p30"/>
          <p:cNvSpPr txBox="1"/>
          <p:nvPr>
            <p:ph idx="4294967295" type="subTitle"/>
          </p:nvPr>
        </p:nvSpPr>
        <p:spPr>
          <a:xfrm>
            <a:off x="1177450" y="474450"/>
            <a:ext cx="8448900" cy="3979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sz="3600">
              <a:solidFill>
                <a:srgbClr val="434343"/>
              </a:solidFill>
              <a:latin typeface="Open Sans"/>
              <a:ea typeface="Open Sans"/>
              <a:cs typeface="Open Sans"/>
              <a:sym typeface="Open Sans"/>
            </a:endParaRPr>
          </a:p>
          <a:p>
            <a:pPr indent="0" lvl="0" marL="0" rtl="0" algn="l">
              <a:spcBef>
                <a:spcPts val="1200"/>
              </a:spcBef>
              <a:spcAft>
                <a:spcPts val="1200"/>
              </a:spcAft>
              <a:buNone/>
            </a:pPr>
            <a:r>
              <a:rPr lang="en" sz="5900">
                <a:solidFill>
                  <a:srgbClr val="434343"/>
                </a:solidFill>
                <a:latin typeface="Caveat"/>
                <a:ea typeface="Caveat"/>
                <a:cs typeface="Caveat"/>
                <a:sym typeface="Caveat"/>
              </a:rPr>
              <a:t>This is the first time that I really feel like I know how my </a:t>
            </a:r>
            <a:r>
              <a:rPr lang="en" sz="5900">
                <a:solidFill>
                  <a:srgbClr val="434343"/>
                </a:solidFill>
                <a:latin typeface="Caveat"/>
                <a:ea typeface="Caveat"/>
                <a:cs typeface="Caveat"/>
                <a:sym typeface="Caveat"/>
              </a:rPr>
              <a:t>child</a:t>
            </a:r>
            <a:r>
              <a:rPr lang="en" sz="5900">
                <a:solidFill>
                  <a:srgbClr val="434343"/>
                </a:solidFill>
                <a:latin typeface="Caveat"/>
                <a:ea typeface="Caveat"/>
                <a:cs typeface="Caveat"/>
                <a:sym typeface="Caveat"/>
              </a:rPr>
              <a:t> is doing.</a:t>
            </a:r>
            <a:endParaRPr sz="5900">
              <a:solidFill>
                <a:srgbClr val="434343"/>
              </a:solidFill>
              <a:latin typeface="Caveat"/>
              <a:ea typeface="Caveat"/>
              <a:cs typeface="Caveat"/>
              <a:sym typeface="Caveat"/>
            </a:endParaRPr>
          </a:p>
        </p:txBody>
      </p:sp>
      <p:pic>
        <p:nvPicPr>
          <p:cNvPr id="224" name="Google Shape;224;p30"/>
          <p:cNvPicPr preferRelativeResize="0"/>
          <p:nvPr/>
        </p:nvPicPr>
        <p:blipFill>
          <a:blip r:embed="rId3">
            <a:alphaModFix/>
          </a:blip>
          <a:stretch>
            <a:fillRect/>
          </a:stretch>
        </p:blipFill>
        <p:spPr>
          <a:xfrm rot="10800000">
            <a:off x="7342225" y="3792175"/>
            <a:ext cx="1801776" cy="1351325"/>
          </a:xfrm>
          <a:prstGeom prst="rect">
            <a:avLst/>
          </a:prstGeom>
          <a:noFill/>
          <a:ln>
            <a:noFill/>
          </a:ln>
          <a:effectLst>
            <a:outerShdw blurRad="128588" rotWithShape="0" algn="bl" dir="2220000" dist="66675">
              <a:srgbClr val="4C1130"/>
            </a:outerShdw>
          </a:effectLst>
        </p:spPr>
      </p:pic>
      <p:pic>
        <p:nvPicPr>
          <p:cNvPr id="225" name="Google Shape;225;p30"/>
          <p:cNvPicPr preferRelativeResize="0"/>
          <p:nvPr/>
        </p:nvPicPr>
        <p:blipFill>
          <a:blip r:embed="rId3">
            <a:alphaModFix/>
          </a:blip>
          <a:stretch>
            <a:fillRect/>
          </a:stretch>
        </p:blipFill>
        <p:spPr>
          <a:xfrm flipH="1" rot="10800000">
            <a:off x="0" y="0"/>
            <a:ext cx="1801776" cy="1351325"/>
          </a:xfrm>
          <a:prstGeom prst="rect">
            <a:avLst/>
          </a:prstGeom>
          <a:noFill/>
          <a:ln>
            <a:noFill/>
          </a:ln>
          <a:effectLst>
            <a:outerShdw blurRad="128588" rotWithShape="0" algn="bl" dir="2220000" dist="66675">
              <a:srgbClr val="4C1130"/>
            </a:outerShdw>
          </a:effectLst>
        </p:spPr>
      </p:pic>
      <p:pic>
        <p:nvPicPr>
          <p:cNvPr id="226" name="Google Shape;226;p30"/>
          <p:cNvPicPr preferRelativeResize="0"/>
          <p:nvPr/>
        </p:nvPicPr>
        <p:blipFill>
          <a:blip r:embed="rId4">
            <a:alphaModFix/>
          </a:blip>
          <a:stretch>
            <a:fillRect/>
          </a:stretch>
        </p:blipFill>
        <p:spPr>
          <a:xfrm>
            <a:off x="139850" y="3930837"/>
            <a:ext cx="1074000" cy="10740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31"/>
          <p:cNvSpPr/>
          <p:nvPr/>
        </p:nvSpPr>
        <p:spPr>
          <a:xfrm>
            <a:off x="6356600" y="25"/>
            <a:ext cx="2787300" cy="5143500"/>
          </a:xfrm>
          <a:prstGeom prst="rect">
            <a:avLst/>
          </a:prstGeom>
          <a:solidFill>
            <a:srgbClr val="0046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31"/>
          <p:cNvSpPr txBox="1"/>
          <p:nvPr/>
        </p:nvSpPr>
        <p:spPr>
          <a:xfrm>
            <a:off x="6426675" y="65350"/>
            <a:ext cx="2533800" cy="484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1"/>
                </a:solidFill>
                <a:latin typeface="Roboto Medium"/>
                <a:ea typeface="Roboto Medium"/>
                <a:cs typeface="Roboto Medium"/>
                <a:sym typeface="Roboto Medium"/>
              </a:rPr>
              <a:t>Question to consider:</a:t>
            </a:r>
            <a:endParaRPr>
              <a:solidFill>
                <a:schemeClr val="lt1"/>
              </a:solidFill>
              <a:latin typeface="Roboto Medium"/>
              <a:ea typeface="Roboto Medium"/>
              <a:cs typeface="Roboto Medium"/>
              <a:sym typeface="Roboto Medium"/>
            </a:endParaRPr>
          </a:p>
          <a:p>
            <a:pPr indent="0" lvl="0" marL="0" rtl="0" algn="l">
              <a:spcBef>
                <a:spcPts val="0"/>
              </a:spcBef>
              <a:spcAft>
                <a:spcPts val="0"/>
              </a:spcAft>
              <a:buNone/>
            </a:pPr>
            <a:r>
              <a:t/>
            </a:r>
            <a:endParaRPr sz="600">
              <a:solidFill>
                <a:schemeClr val="lt1"/>
              </a:solidFill>
              <a:latin typeface="Roboto Medium"/>
              <a:ea typeface="Roboto Medium"/>
              <a:cs typeface="Roboto Medium"/>
              <a:sym typeface="Roboto Medium"/>
            </a:endParaRPr>
          </a:p>
          <a:p>
            <a:pPr indent="0" lvl="0" marL="0" rtl="0" algn="l">
              <a:spcBef>
                <a:spcPts val="0"/>
              </a:spcBef>
              <a:spcAft>
                <a:spcPts val="0"/>
              </a:spcAft>
              <a:buNone/>
            </a:pPr>
            <a:r>
              <a:rPr lang="en">
                <a:solidFill>
                  <a:schemeClr val="lt1"/>
                </a:solidFill>
                <a:latin typeface="Roboto Medium"/>
                <a:ea typeface="Roboto Medium"/>
                <a:cs typeface="Roboto Medium"/>
                <a:sym typeface="Roboto Medium"/>
              </a:rPr>
              <a:t>How can parent resources be promoted at school or network events?</a:t>
            </a:r>
            <a:endParaRPr>
              <a:solidFill>
                <a:schemeClr val="lt1"/>
              </a:solidFill>
              <a:latin typeface="Roboto Medium"/>
              <a:ea typeface="Roboto Medium"/>
              <a:cs typeface="Roboto Medium"/>
              <a:sym typeface="Roboto Medium"/>
            </a:endParaRPr>
          </a:p>
          <a:p>
            <a:pPr indent="0" lvl="0" marL="0" rtl="0" algn="l">
              <a:spcBef>
                <a:spcPts val="0"/>
              </a:spcBef>
              <a:spcAft>
                <a:spcPts val="0"/>
              </a:spcAft>
              <a:buNone/>
            </a:pPr>
            <a:r>
              <a:t/>
            </a:r>
            <a:endParaRPr>
              <a:solidFill>
                <a:schemeClr val="lt1"/>
              </a:solidFill>
              <a:latin typeface="Roboto Medium"/>
              <a:ea typeface="Roboto Medium"/>
              <a:cs typeface="Roboto Medium"/>
              <a:sym typeface="Roboto Medium"/>
            </a:endParaRPr>
          </a:p>
          <a:p>
            <a:pPr indent="0" lvl="0" marL="0" rtl="0" algn="l">
              <a:lnSpc>
                <a:spcPct val="115000"/>
              </a:lnSpc>
              <a:spcBef>
                <a:spcPts val="0"/>
              </a:spcBef>
              <a:spcAft>
                <a:spcPts val="0"/>
              </a:spcAft>
              <a:buClr>
                <a:schemeClr val="dk1"/>
              </a:buClr>
              <a:buSzPts val="1100"/>
              <a:buFont typeface="Arial"/>
              <a:buNone/>
            </a:pPr>
            <a:r>
              <a:rPr lang="en" sz="1600">
                <a:solidFill>
                  <a:schemeClr val="lt2"/>
                </a:solidFill>
                <a:latin typeface="Open Sans Light"/>
                <a:ea typeface="Open Sans Light"/>
                <a:cs typeface="Open Sans Light"/>
                <a:sym typeface="Open Sans Light"/>
              </a:rPr>
              <a:t>Elementary Math  and Secondary Math Resources linked </a:t>
            </a:r>
            <a:r>
              <a:rPr lang="en" sz="1600" u="sng">
                <a:solidFill>
                  <a:schemeClr val="lt2"/>
                </a:solidFill>
                <a:latin typeface="Open Sans Light"/>
                <a:ea typeface="Open Sans Light"/>
                <a:cs typeface="Open Sans Light"/>
                <a:sym typeface="Open Sans Light"/>
                <a:hlinkClick r:id="rId3">
                  <a:extLst>
                    <a:ext uri="{A12FA001-AC4F-418D-AE19-62706E023703}">
                      <ahyp:hlinkClr val="tx"/>
                    </a:ext>
                  </a:extLst>
                </a:hlinkClick>
              </a:rPr>
              <a:t>here</a:t>
            </a:r>
            <a:r>
              <a:rPr lang="en" sz="1600">
                <a:solidFill>
                  <a:schemeClr val="lt2"/>
                </a:solidFill>
                <a:latin typeface="Open Sans Light"/>
                <a:ea typeface="Open Sans Light"/>
                <a:cs typeface="Open Sans Light"/>
                <a:sym typeface="Open Sans Light"/>
              </a:rPr>
              <a:t>.</a:t>
            </a:r>
            <a:endParaRPr sz="1600">
              <a:solidFill>
                <a:schemeClr val="lt2"/>
              </a:solidFill>
              <a:latin typeface="Open Sans Light"/>
              <a:ea typeface="Open Sans Light"/>
              <a:cs typeface="Open Sans Light"/>
              <a:sym typeface="Open Sans Light"/>
            </a:endParaRPr>
          </a:p>
          <a:p>
            <a:pPr indent="0" lvl="0" marL="0" rtl="0" algn="l">
              <a:lnSpc>
                <a:spcPct val="115000"/>
              </a:lnSpc>
              <a:spcBef>
                <a:spcPts val="1000"/>
              </a:spcBef>
              <a:spcAft>
                <a:spcPts val="0"/>
              </a:spcAft>
              <a:buClr>
                <a:schemeClr val="dk1"/>
              </a:buClr>
              <a:buSzPts val="1100"/>
              <a:buFont typeface="Arial"/>
              <a:buNone/>
            </a:pPr>
            <a:r>
              <a:rPr lang="en" sz="1600">
                <a:solidFill>
                  <a:schemeClr val="lt2"/>
                </a:solidFill>
                <a:latin typeface="Open Sans Light"/>
                <a:ea typeface="Open Sans Light"/>
                <a:cs typeface="Open Sans Light"/>
                <a:sym typeface="Open Sans Light"/>
              </a:rPr>
              <a:t>Elementary Summer Calendar linked </a:t>
            </a:r>
            <a:r>
              <a:rPr lang="en" sz="1600" u="sng">
                <a:solidFill>
                  <a:schemeClr val="hlink"/>
                </a:solidFill>
                <a:latin typeface="Open Sans Light"/>
                <a:ea typeface="Open Sans Light"/>
                <a:cs typeface="Open Sans Light"/>
                <a:sym typeface="Open Sans Light"/>
                <a:hlinkClick r:id="rId4"/>
              </a:rPr>
              <a:t>here</a:t>
            </a:r>
            <a:endParaRPr sz="1600">
              <a:solidFill>
                <a:schemeClr val="lt2"/>
              </a:solidFill>
              <a:latin typeface="Open Sans Light"/>
              <a:ea typeface="Open Sans Light"/>
              <a:cs typeface="Open Sans Light"/>
              <a:sym typeface="Open Sans Light"/>
            </a:endParaRPr>
          </a:p>
          <a:p>
            <a:pPr indent="0" lvl="0" marL="0" rtl="0" algn="l">
              <a:lnSpc>
                <a:spcPct val="115000"/>
              </a:lnSpc>
              <a:spcBef>
                <a:spcPts val="1000"/>
              </a:spcBef>
              <a:spcAft>
                <a:spcPts val="0"/>
              </a:spcAft>
              <a:buClr>
                <a:schemeClr val="dk1"/>
              </a:buClr>
              <a:buSzPts val="1100"/>
              <a:buFont typeface="Arial"/>
              <a:buNone/>
            </a:pPr>
            <a:r>
              <a:rPr lang="en" sz="1600">
                <a:solidFill>
                  <a:schemeClr val="lt2"/>
                </a:solidFill>
                <a:latin typeface="Open Sans Light"/>
                <a:ea typeface="Open Sans Light"/>
                <a:cs typeface="Open Sans Light"/>
                <a:sym typeface="Open Sans Light"/>
              </a:rPr>
              <a:t>Secondary Summer Calendar linked </a:t>
            </a:r>
            <a:r>
              <a:rPr lang="en" sz="1600" u="sng">
                <a:solidFill>
                  <a:schemeClr val="hlink"/>
                </a:solidFill>
                <a:latin typeface="Open Sans Light"/>
                <a:ea typeface="Open Sans Light"/>
                <a:cs typeface="Open Sans Light"/>
                <a:sym typeface="Open Sans Light"/>
                <a:hlinkClick r:id="rId5"/>
              </a:rPr>
              <a:t>here</a:t>
            </a:r>
            <a:endParaRPr sz="1600">
              <a:solidFill>
                <a:schemeClr val="lt2"/>
              </a:solidFill>
              <a:latin typeface="Open Sans Light"/>
              <a:ea typeface="Open Sans Light"/>
              <a:cs typeface="Open Sans Light"/>
              <a:sym typeface="Open Sans Light"/>
            </a:endParaRPr>
          </a:p>
          <a:p>
            <a:pPr indent="0" lvl="0" marL="0" rtl="0" algn="l">
              <a:lnSpc>
                <a:spcPct val="115000"/>
              </a:lnSpc>
              <a:spcBef>
                <a:spcPts val="1000"/>
              </a:spcBef>
              <a:spcAft>
                <a:spcPts val="1000"/>
              </a:spcAft>
              <a:buClr>
                <a:schemeClr val="dk1"/>
              </a:buClr>
              <a:buSzPts val="1100"/>
              <a:buFont typeface="Arial"/>
              <a:buNone/>
            </a:pPr>
            <a:r>
              <a:rPr lang="en" sz="1600">
                <a:solidFill>
                  <a:schemeClr val="lt2"/>
                </a:solidFill>
                <a:latin typeface="Open Sans Light"/>
                <a:ea typeface="Open Sans Light"/>
                <a:cs typeface="Open Sans Light"/>
                <a:sym typeface="Open Sans Light"/>
              </a:rPr>
              <a:t>Secondary Literacy Resources linked </a:t>
            </a:r>
            <a:r>
              <a:rPr lang="en" sz="1600" u="sng">
                <a:solidFill>
                  <a:schemeClr val="hlink"/>
                </a:solidFill>
                <a:latin typeface="Open Sans Light"/>
                <a:ea typeface="Open Sans Light"/>
                <a:cs typeface="Open Sans Light"/>
                <a:sym typeface="Open Sans Light"/>
                <a:hlinkClick r:id="rId6"/>
              </a:rPr>
              <a:t>here</a:t>
            </a:r>
            <a:r>
              <a:rPr lang="en">
                <a:solidFill>
                  <a:schemeClr val="lt2"/>
                </a:solidFill>
                <a:latin typeface="Roboto Medium"/>
                <a:ea typeface="Roboto Medium"/>
                <a:cs typeface="Roboto Medium"/>
                <a:sym typeface="Roboto Medium"/>
              </a:rPr>
              <a:t> </a:t>
            </a:r>
            <a:r>
              <a:rPr lang="en" sz="1600">
                <a:solidFill>
                  <a:schemeClr val="lt2"/>
                </a:solidFill>
                <a:latin typeface="Open Sans Light"/>
                <a:ea typeface="Open Sans Light"/>
                <a:cs typeface="Open Sans Light"/>
                <a:sym typeface="Open Sans Light"/>
              </a:rPr>
              <a:t>and </a:t>
            </a:r>
            <a:r>
              <a:rPr lang="en" sz="1600" u="sng">
                <a:solidFill>
                  <a:schemeClr val="hlink"/>
                </a:solidFill>
                <a:latin typeface="Open Sans Light"/>
                <a:ea typeface="Open Sans Light"/>
                <a:cs typeface="Open Sans Light"/>
                <a:sym typeface="Open Sans Light"/>
                <a:hlinkClick r:id="rId7"/>
              </a:rPr>
              <a:t>here</a:t>
            </a:r>
            <a:r>
              <a:rPr lang="en">
                <a:solidFill>
                  <a:schemeClr val="lt2"/>
                </a:solidFill>
                <a:latin typeface="Roboto Medium"/>
                <a:ea typeface="Roboto Medium"/>
                <a:cs typeface="Roboto Medium"/>
                <a:sym typeface="Roboto Medium"/>
              </a:rPr>
              <a:t>.</a:t>
            </a:r>
            <a:endParaRPr>
              <a:solidFill>
                <a:schemeClr val="lt2"/>
              </a:solidFill>
              <a:latin typeface="Roboto Medium"/>
              <a:ea typeface="Roboto Medium"/>
              <a:cs typeface="Roboto Medium"/>
              <a:sym typeface="Roboto Medium"/>
            </a:endParaRPr>
          </a:p>
        </p:txBody>
      </p:sp>
      <p:sp>
        <p:nvSpPr>
          <p:cNvPr id="233" name="Google Shape;233;p31"/>
          <p:cNvSpPr txBox="1"/>
          <p:nvPr/>
        </p:nvSpPr>
        <p:spPr>
          <a:xfrm>
            <a:off x="389752" y="185700"/>
            <a:ext cx="5659800" cy="444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lang="en" sz="2400">
                <a:solidFill>
                  <a:srgbClr val="434343"/>
                </a:solidFill>
                <a:latin typeface="Roboto"/>
                <a:ea typeface="Roboto"/>
                <a:cs typeface="Roboto"/>
                <a:sym typeface="Roboto"/>
              </a:rPr>
              <a:t>Literacy and Numeracy Resources</a:t>
            </a:r>
            <a:endParaRPr i="1" sz="2400">
              <a:solidFill>
                <a:srgbClr val="434343"/>
              </a:solidFill>
              <a:latin typeface="Roboto"/>
              <a:ea typeface="Roboto"/>
              <a:cs typeface="Roboto"/>
              <a:sym typeface="Roboto"/>
            </a:endParaRPr>
          </a:p>
        </p:txBody>
      </p:sp>
      <p:pic>
        <p:nvPicPr>
          <p:cNvPr id="234" name="Google Shape;234;p31"/>
          <p:cNvPicPr preferRelativeResize="0"/>
          <p:nvPr/>
        </p:nvPicPr>
        <p:blipFill>
          <a:blip r:embed="rId8">
            <a:alphaModFix/>
          </a:blip>
          <a:stretch>
            <a:fillRect/>
          </a:stretch>
        </p:blipFill>
        <p:spPr>
          <a:xfrm>
            <a:off x="7998400" y="3982837"/>
            <a:ext cx="1074000" cy="1074000"/>
          </a:xfrm>
          <a:prstGeom prst="rect">
            <a:avLst/>
          </a:prstGeom>
          <a:noFill/>
          <a:ln>
            <a:noFill/>
          </a:ln>
        </p:spPr>
      </p:pic>
      <p:sp>
        <p:nvSpPr>
          <p:cNvPr id="235" name="Google Shape;235;p31"/>
          <p:cNvSpPr txBox="1"/>
          <p:nvPr>
            <p:ph idx="12" type="sldNum"/>
          </p:nvPr>
        </p:nvSpPr>
        <p:spPr>
          <a:xfrm>
            <a:off x="8411783"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236" name="Google Shape;236;p31"/>
          <p:cNvPicPr preferRelativeResize="0"/>
          <p:nvPr/>
        </p:nvPicPr>
        <p:blipFill>
          <a:blip r:embed="rId9">
            <a:alphaModFix/>
          </a:blip>
          <a:stretch>
            <a:fillRect/>
          </a:stretch>
        </p:blipFill>
        <p:spPr>
          <a:xfrm>
            <a:off x="3033775" y="748400"/>
            <a:ext cx="3169941" cy="4114626"/>
          </a:xfrm>
          <a:prstGeom prst="rect">
            <a:avLst/>
          </a:prstGeom>
          <a:noFill/>
          <a:ln>
            <a:noFill/>
          </a:ln>
        </p:spPr>
      </p:pic>
      <p:pic>
        <p:nvPicPr>
          <p:cNvPr id="237" name="Google Shape;237;p31"/>
          <p:cNvPicPr preferRelativeResize="0"/>
          <p:nvPr/>
        </p:nvPicPr>
        <p:blipFill>
          <a:blip r:embed="rId10">
            <a:alphaModFix/>
          </a:blip>
          <a:stretch>
            <a:fillRect/>
          </a:stretch>
        </p:blipFill>
        <p:spPr>
          <a:xfrm>
            <a:off x="213075" y="748400"/>
            <a:ext cx="2526751" cy="2768741"/>
          </a:xfrm>
          <a:prstGeom prst="rect">
            <a:avLst/>
          </a:prstGeom>
          <a:noFill/>
          <a:ln>
            <a:noFill/>
          </a:ln>
        </p:spPr>
      </p:pic>
      <p:pic>
        <p:nvPicPr>
          <p:cNvPr id="238" name="Google Shape;238;p31"/>
          <p:cNvPicPr preferRelativeResize="0"/>
          <p:nvPr/>
        </p:nvPicPr>
        <p:blipFill>
          <a:blip r:embed="rId11">
            <a:alphaModFix/>
          </a:blip>
          <a:stretch>
            <a:fillRect/>
          </a:stretch>
        </p:blipFill>
        <p:spPr>
          <a:xfrm>
            <a:off x="776425" y="2070100"/>
            <a:ext cx="2720842" cy="28387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32"/>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i="1" lang="en">
                <a:latin typeface="Open Sans"/>
                <a:ea typeface="Open Sans"/>
                <a:cs typeface="Open Sans"/>
                <a:sym typeface="Open Sans"/>
              </a:rPr>
              <a:t>Some data that can inform parent perceptions and the need for targeted parent outreach</a:t>
            </a:r>
            <a:endParaRPr i="1">
              <a:latin typeface="Open Sans"/>
              <a:ea typeface="Open Sans"/>
              <a:cs typeface="Open Sans"/>
              <a:sym typeface="Open Sans"/>
            </a:endParaRPr>
          </a:p>
        </p:txBody>
      </p:sp>
      <p:sp>
        <p:nvSpPr>
          <p:cNvPr id="244" name="Google Shape;244;p32"/>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latin typeface="Roboto Medium"/>
                <a:ea typeface="Roboto Medium"/>
                <a:cs typeface="Roboto Medium"/>
                <a:sym typeface="Roboto Medium"/>
              </a:rPr>
              <a:t>Enrollment Data by School</a:t>
            </a:r>
            <a:endParaRPr>
              <a:latin typeface="Roboto Medium"/>
              <a:ea typeface="Roboto Medium"/>
              <a:cs typeface="Roboto Medium"/>
              <a:sym typeface="Roboto Medium"/>
            </a:endParaRPr>
          </a:p>
        </p:txBody>
      </p:sp>
      <p:pic>
        <p:nvPicPr>
          <p:cNvPr id="245" name="Google Shape;245;p32"/>
          <p:cNvPicPr preferRelativeResize="0"/>
          <p:nvPr/>
        </p:nvPicPr>
        <p:blipFill>
          <a:blip r:embed="rId3">
            <a:alphaModFix/>
          </a:blip>
          <a:stretch>
            <a:fillRect/>
          </a:stretch>
        </p:blipFill>
        <p:spPr>
          <a:xfrm>
            <a:off x="87500" y="4419600"/>
            <a:ext cx="667776" cy="667776"/>
          </a:xfrm>
          <a:prstGeom prst="rect">
            <a:avLst/>
          </a:prstGeom>
          <a:noFill/>
          <a:ln>
            <a:noFill/>
          </a:ln>
        </p:spPr>
      </p:pic>
      <p:sp>
        <p:nvSpPr>
          <p:cNvPr id="246" name="Google Shape;246;p3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247" name="Google Shape;247;p32"/>
          <p:cNvPicPr preferRelativeResize="0"/>
          <p:nvPr/>
        </p:nvPicPr>
        <p:blipFill>
          <a:blip r:embed="rId4">
            <a:alphaModFix/>
          </a:blip>
          <a:stretch>
            <a:fillRect/>
          </a:stretch>
        </p:blipFill>
        <p:spPr>
          <a:xfrm>
            <a:off x="4782175" y="294425"/>
            <a:ext cx="4238974" cy="1728075"/>
          </a:xfrm>
          <a:prstGeom prst="rect">
            <a:avLst/>
          </a:prstGeom>
          <a:noFill/>
          <a:ln>
            <a:noFill/>
          </a:ln>
        </p:spPr>
      </p:pic>
      <p:sp>
        <p:nvSpPr>
          <p:cNvPr id="248" name="Google Shape;248;p32"/>
          <p:cNvSpPr txBox="1"/>
          <p:nvPr>
            <p:ph idx="1" type="subTitle"/>
          </p:nvPr>
        </p:nvSpPr>
        <p:spPr>
          <a:xfrm>
            <a:off x="4782175" y="2325625"/>
            <a:ext cx="4045200" cy="2337600"/>
          </a:xfrm>
          <a:prstGeom prst="rect">
            <a:avLst/>
          </a:prstGeom>
        </p:spPr>
        <p:txBody>
          <a:bodyPr anchorCtr="0" anchor="t" bIns="91425" lIns="91425" spcFirstLastPara="1" rIns="91425" wrap="square" tIns="91425">
            <a:normAutofit/>
          </a:bodyPr>
          <a:lstStyle/>
          <a:p>
            <a:pPr indent="0" lvl="0" marL="0" rtl="0" algn="l">
              <a:lnSpc>
                <a:spcPct val="80000"/>
              </a:lnSpc>
              <a:spcBef>
                <a:spcPts val="0"/>
              </a:spcBef>
              <a:spcAft>
                <a:spcPts val="0"/>
              </a:spcAft>
              <a:buNone/>
            </a:pPr>
            <a:r>
              <a:rPr lang="en" sz="1700">
                <a:solidFill>
                  <a:schemeClr val="accent2"/>
                </a:solidFill>
                <a:latin typeface="Open Sans"/>
                <a:ea typeface="Open Sans"/>
                <a:cs typeface="Open Sans"/>
                <a:sym typeface="Open Sans"/>
              </a:rPr>
              <a:t>Possible guiding questions:</a:t>
            </a:r>
            <a:endParaRPr sz="1700">
              <a:solidFill>
                <a:schemeClr val="accent2"/>
              </a:solidFill>
              <a:latin typeface="Open Sans"/>
              <a:ea typeface="Open Sans"/>
              <a:cs typeface="Open Sans"/>
              <a:sym typeface="Open Sans"/>
            </a:endParaRPr>
          </a:p>
          <a:p>
            <a:pPr indent="-336550" lvl="0" marL="457200" rtl="0" algn="l">
              <a:lnSpc>
                <a:spcPct val="80000"/>
              </a:lnSpc>
              <a:spcBef>
                <a:spcPts val="0"/>
              </a:spcBef>
              <a:spcAft>
                <a:spcPts val="0"/>
              </a:spcAft>
              <a:buClr>
                <a:schemeClr val="accent2"/>
              </a:buClr>
              <a:buSzPts val="1700"/>
              <a:buFont typeface="Open Sans"/>
              <a:buChar char="●"/>
            </a:pPr>
            <a:r>
              <a:rPr lang="en" sz="1700">
                <a:solidFill>
                  <a:schemeClr val="accent2"/>
                </a:solidFill>
                <a:latin typeface="Open Sans"/>
                <a:ea typeface="Open Sans"/>
                <a:cs typeface="Open Sans"/>
                <a:sym typeface="Open Sans"/>
              </a:rPr>
              <a:t>What can explain the number of students that permit out of my school each year?</a:t>
            </a:r>
            <a:endParaRPr sz="1700">
              <a:solidFill>
                <a:schemeClr val="accent2"/>
              </a:solidFill>
              <a:latin typeface="Open Sans"/>
              <a:ea typeface="Open Sans"/>
              <a:cs typeface="Open Sans"/>
              <a:sym typeface="Open Sans"/>
            </a:endParaRPr>
          </a:p>
          <a:p>
            <a:pPr indent="-336550" lvl="0" marL="457200" rtl="0" algn="l">
              <a:lnSpc>
                <a:spcPct val="80000"/>
              </a:lnSpc>
              <a:spcBef>
                <a:spcPts val="0"/>
              </a:spcBef>
              <a:spcAft>
                <a:spcPts val="0"/>
              </a:spcAft>
              <a:buClr>
                <a:schemeClr val="accent2"/>
              </a:buClr>
              <a:buSzPts val="1700"/>
              <a:buFont typeface="Open Sans"/>
              <a:buChar char="●"/>
            </a:pPr>
            <a:r>
              <a:rPr lang="en" sz="1700">
                <a:solidFill>
                  <a:schemeClr val="accent2"/>
                </a:solidFill>
                <a:latin typeface="Open Sans"/>
                <a:ea typeface="Open Sans"/>
                <a:cs typeface="Open Sans"/>
                <a:sym typeface="Open Sans"/>
              </a:rPr>
              <a:t>What can explain the number of students that permit into my school this year?</a:t>
            </a:r>
            <a:endParaRPr sz="1700">
              <a:solidFill>
                <a:schemeClr val="accent2"/>
              </a:solidFill>
              <a:latin typeface="Open Sans"/>
              <a:ea typeface="Open Sans"/>
              <a:cs typeface="Open Sans"/>
              <a:sym typeface="Open Sans"/>
            </a:endParaRPr>
          </a:p>
          <a:p>
            <a:pPr indent="-336550" lvl="0" marL="457200" rtl="0" algn="l">
              <a:lnSpc>
                <a:spcPct val="80000"/>
              </a:lnSpc>
              <a:spcBef>
                <a:spcPts val="0"/>
              </a:spcBef>
              <a:spcAft>
                <a:spcPts val="0"/>
              </a:spcAft>
              <a:buClr>
                <a:schemeClr val="accent2"/>
              </a:buClr>
              <a:buSzPts val="1700"/>
              <a:buFont typeface="Open Sans"/>
              <a:buChar char="●"/>
            </a:pPr>
            <a:r>
              <a:rPr lang="en" sz="1700">
                <a:solidFill>
                  <a:schemeClr val="accent2"/>
                </a:solidFill>
                <a:latin typeface="Open Sans"/>
                <a:ea typeface="Open Sans"/>
                <a:cs typeface="Open Sans"/>
                <a:sym typeface="Open Sans"/>
              </a:rPr>
              <a:t>What efforts can be made to recruit more families to enroll in my school?</a:t>
            </a:r>
            <a:endParaRPr sz="1700">
              <a:solidFill>
                <a:schemeClr val="accent2"/>
              </a:solidFill>
              <a:latin typeface="Open Sans"/>
              <a:ea typeface="Open Sans"/>
              <a:cs typeface="Open Sans"/>
              <a:sym typeface="Open Sans"/>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33"/>
          <p:cNvSpPr/>
          <p:nvPr/>
        </p:nvSpPr>
        <p:spPr>
          <a:xfrm rot="-5400000">
            <a:off x="4214675" y="-3502825"/>
            <a:ext cx="540300" cy="8069100"/>
          </a:xfrm>
          <a:prstGeom prst="rect">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33"/>
          <p:cNvSpPr txBox="1"/>
          <p:nvPr>
            <p:ph idx="4294967295" type="title"/>
          </p:nvPr>
        </p:nvSpPr>
        <p:spPr>
          <a:xfrm>
            <a:off x="311700" y="113300"/>
            <a:ext cx="8099100" cy="572700"/>
          </a:xfrm>
          <a:prstGeom prst="rect">
            <a:avLst/>
          </a:prstGeom>
          <a:solidFill>
            <a:srgbClr val="00467F"/>
          </a:solidFill>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sz="3000">
                <a:solidFill>
                  <a:srgbClr val="FFFFFF"/>
                </a:solidFill>
                <a:latin typeface="Roboto Medium"/>
                <a:ea typeface="Roboto Medium"/>
                <a:cs typeface="Roboto Medium"/>
                <a:sym typeface="Roboto Medium"/>
              </a:rPr>
              <a:t>How to read this file of student records</a:t>
            </a:r>
            <a:endParaRPr i="1" sz="3000">
              <a:solidFill>
                <a:srgbClr val="FFFFFF"/>
              </a:solidFill>
              <a:latin typeface="Roboto Medium"/>
              <a:ea typeface="Roboto Medium"/>
              <a:cs typeface="Roboto Medium"/>
              <a:sym typeface="Roboto Medium"/>
            </a:endParaRPr>
          </a:p>
        </p:txBody>
      </p:sp>
      <p:sp>
        <p:nvSpPr>
          <p:cNvPr id="255" name="Google Shape;255;p33"/>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256" name="Google Shape;256;p33"/>
          <p:cNvPicPr preferRelativeResize="0"/>
          <p:nvPr/>
        </p:nvPicPr>
        <p:blipFill>
          <a:blip r:embed="rId3">
            <a:alphaModFix/>
          </a:blip>
          <a:stretch>
            <a:fillRect/>
          </a:stretch>
        </p:blipFill>
        <p:spPr>
          <a:xfrm>
            <a:off x="1042100" y="1125400"/>
            <a:ext cx="6780224" cy="3899050"/>
          </a:xfrm>
          <a:prstGeom prst="rect">
            <a:avLst/>
          </a:prstGeom>
          <a:noFill/>
          <a:ln>
            <a:noFill/>
          </a:ln>
        </p:spPr>
      </p:pic>
      <p:cxnSp>
        <p:nvCxnSpPr>
          <p:cNvPr id="257" name="Google Shape;257;p33"/>
          <p:cNvCxnSpPr/>
          <p:nvPr/>
        </p:nvCxnSpPr>
        <p:spPr>
          <a:xfrm flipH="1" rot="10800000">
            <a:off x="543575" y="1240375"/>
            <a:ext cx="2391000" cy="1050900"/>
          </a:xfrm>
          <a:prstGeom prst="straightConnector1">
            <a:avLst/>
          </a:prstGeom>
          <a:noFill/>
          <a:ln cap="flat" cmpd="sng" w="9525">
            <a:solidFill>
              <a:schemeClr val="dk2"/>
            </a:solidFill>
            <a:prstDash val="solid"/>
            <a:round/>
            <a:headEnd len="med" w="med" type="none"/>
            <a:tailEnd len="med" w="med" type="triangle"/>
          </a:ln>
        </p:spPr>
      </p:cxnSp>
      <p:sp>
        <p:nvSpPr>
          <p:cNvPr id="258" name="Google Shape;258;p33"/>
          <p:cNvSpPr txBox="1"/>
          <p:nvPr/>
        </p:nvSpPr>
        <p:spPr>
          <a:xfrm>
            <a:off x="182150" y="2346875"/>
            <a:ext cx="745200" cy="77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dk2"/>
                </a:solidFill>
              </a:rPr>
              <a:t>Last school year the </a:t>
            </a:r>
            <a:r>
              <a:rPr lang="en" sz="800">
                <a:solidFill>
                  <a:schemeClr val="dk2"/>
                </a:solidFill>
              </a:rPr>
              <a:t>student</a:t>
            </a:r>
            <a:r>
              <a:rPr lang="en" sz="800">
                <a:solidFill>
                  <a:schemeClr val="dk2"/>
                </a:solidFill>
              </a:rPr>
              <a:t> attended in Granite</a:t>
            </a:r>
            <a:endParaRPr sz="800">
              <a:solidFill>
                <a:schemeClr val="dk2"/>
              </a:solidFill>
            </a:endParaRPr>
          </a:p>
        </p:txBody>
      </p:sp>
      <p:sp>
        <p:nvSpPr>
          <p:cNvPr id="259" name="Google Shape;259;p33"/>
          <p:cNvSpPr txBox="1"/>
          <p:nvPr/>
        </p:nvSpPr>
        <p:spPr>
          <a:xfrm>
            <a:off x="182150" y="3477925"/>
            <a:ext cx="745200" cy="77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dk2"/>
                </a:solidFill>
              </a:rPr>
              <a:t>Last grade level the student was in when enrolled in  Granite</a:t>
            </a:r>
            <a:endParaRPr sz="800">
              <a:solidFill>
                <a:schemeClr val="dk2"/>
              </a:solidFill>
            </a:endParaRPr>
          </a:p>
        </p:txBody>
      </p:sp>
      <p:cxnSp>
        <p:nvCxnSpPr>
          <p:cNvPr id="260" name="Google Shape;260;p33"/>
          <p:cNvCxnSpPr/>
          <p:nvPr/>
        </p:nvCxnSpPr>
        <p:spPr>
          <a:xfrm flipH="1" rot="10800000">
            <a:off x="877225" y="1240500"/>
            <a:ext cx="2441100" cy="2385300"/>
          </a:xfrm>
          <a:prstGeom prst="straightConnector1">
            <a:avLst/>
          </a:prstGeom>
          <a:noFill/>
          <a:ln cap="flat" cmpd="sng" w="9525">
            <a:solidFill>
              <a:schemeClr val="dk2"/>
            </a:solidFill>
            <a:prstDash val="solid"/>
            <a:round/>
            <a:headEnd len="med" w="med" type="none"/>
            <a:tailEnd len="med" w="med" type="triangle"/>
          </a:ln>
        </p:spPr>
      </p:cxnSp>
      <p:cxnSp>
        <p:nvCxnSpPr>
          <p:cNvPr id="261" name="Google Shape;261;p33"/>
          <p:cNvCxnSpPr/>
          <p:nvPr/>
        </p:nvCxnSpPr>
        <p:spPr>
          <a:xfrm rot="10800000">
            <a:off x="5533625" y="1240225"/>
            <a:ext cx="2516700" cy="2001900"/>
          </a:xfrm>
          <a:prstGeom prst="straightConnector1">
            <a:avLst/>
          </a:prstGeom>
          <a:noFill/>
          <a:ln cap="flat" cmpd="sng" w="9525">
            <a:solidFill>
              <a:schemeClr val="dk2"/>
            </a:solidFill>
            <a:prstDash val="solid"/>
            <a:round/>
            <a:headEnd len="med" w="med" type="none"/>
            <a:tailEnd len="med" w="med" type="triangle"/>
          </a:ln>
        </p:spPr>
      </p:cxnSp>
      <p:sp>
        <p:nvSpPr>
          <p:cNvPr id="262" name="Google Shape;262;p33"/>
          <p:cNvSpPr txBox="1"/>
          <p:nvPr/>
        </p:nvSpPr>
        <p:spPr>
          <a:xfrm>
            <a:off x="8102625" y="2983075"/>
            <a:ext cx="809700" cy="77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dk2"/>
                </a:solidFill>
              </a:rPr>
              <a:t>Expected grade level in 2025-2026</a:t>
            </a:r>
            <a:endParaRPr sz="800">
              <a:solidFill>
                <a:schemeClr val="dk2"/>
              </a:solidFill>
            </a:endParaRPr>
          </a:p>
        </p:txBody>
      </p:sp>
      <p:cxnSp>
        <p:nvCxnSpPr>
          <p:cNvPr id="263" name="Google Shape;263;p33"/>
          <p:cNvCxnSpPr>
            <a:stCxn id="264" idx="1"/>
          </p:cNvCxnSpPr>
          <p:nvPr/>
        </p:nvCxnSpPr>
        <p:spPr>
          <a:xfrm rot="10800000">
            <a:off x="4141250" y="1257000"/>
            <a:ext cx="4013700" cy="3029100"/>
          </a:xfrm>
          <a:prstGeom prst="straightConnector1">
            <a:avLst/>
          </a:prstGeom>
          <a:noFill/>
          <a:ln cap="flat" cmpd="sng" w="9525">
            <a:solidFill>
              <a:schemeClr val="dk2"/>
            </a:solidFill>
            <a:prstDash val="solid"/>
            <a:round/>
            <a:headEnd len="med" w="med" type="none"/>
            <a:tailEnd len="med" w="med" type="triangle"/>
          </a:ln>
        </p:spPr>
      </p:cxnSp>
      <p:sp>
        <p:nvSpPr>
          <p:cNvPr id="264" name="Google Shape;264;p33"/>
          <p:cNvSpPr txBox="1"/>
          <p:nvPr/>
        </p:nvSpPr>
        <p:spPr>
          <a:xfrm>
            <a:off x="8154950" y="3934500"/>
            <a:ext cx="809700" cy="70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dk2"/>
                </a:solidFill>
              </a:rPr>
              <a:t>Last known address (may not be accurate)</a:t>
            </a:r>
            <a:endParaRPr sz="800">
              <a:solidFill>
                <a:schemeClr val="dk2"/>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34"/>
          <p:cNvSpPr/>
          <p:nvPr/>
        </p:nvSpPr>
        <p:spPr>
          <a:xfrm>
            <a:off x="6356600" y="25"/>
            <a:ext cx="2787300" cy="5143500"/>
          </a:xfrm>
          <a:prstGeom prst="rect">
            <a:avLst/>
          </a:prstGeom>
          <a:solidFill>
            <a:srgbClr val="0046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34"/>
          <p:cNvSpPr txBox="1"/>
          <p:nvPr/>
        </p:nvSpPr>
        <p:spPr>
          <a:xfrm>
            <a:off x="6454150" y="159325"/>
            <a:ext cx="2656500" cy="484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Roboto Medium"/>
                <a:ea typeface="Roboto Medium"/>
                <a:cs typeface="Roboto Medium"/>
                <a:sym typeface="Roboto Medium"/>
              </a:rPr>
              <a:t>Shared Network Drive:</a:t>
            </a:r>
            <a:endParaRPr>
              <a:solidFill>
                <a:srgbClr val="FFFFFF"/>
              </a:solidFill>
              <a:latin typeface="Roboto Medium"/>
              <a:ea typeface="Roboto Medium"/>
              <a:cs typeface="Roboto Medium"/>
              <a:sym typeface="Roboto Medium"/>
            </a:endParaRPr>
          </a:p>
          <a:p>
            <a:pPr indent="0" lvl="0" marL="0" rtl="0" algn="l">
              <a:spcBef>
                <a:spcPts val="0"/>
              </a:spcBef>
              <a:spcAft>
                <a:spcPts val="0"/>
              </a:spcAft>
              <a:buNone/>
            </a:pPr>
            <a:r>
              <a:rPr lang="en">
                <a:solidFill>
                  <a:srgbClr val="FFFFFF"/>
                </a:solidFill>
                <a:latin typeface="Roboto Medium"/>
                <a:ea typeface="Roboto Medium"/>
                <a:cs typeface="Roboto Medium"/>
                <a:sym typeface="Roboto Medium"/>
              </a:rPr>
              <a:t>-List of students who at one point enrolled in Granite, are no longer enrolled, are of age to attend your school, and their last known address was  in your school boundary.</a:t>
            </a:r>
            <a:endParaRPr>
              <a:solidFill>
                <a:srgbClr val="FFFFFF"/>
              </a:solidFill>
              <a:latin typeface="Roboto Medium"/>
              <a:ea typeface="Roboto Medium"/>
              <a:cs typeface="Roboto Medium"/>
              <a:sym typeface="Roboto Medium"/>
            </a:endParaRPr>
          </a:p>
          <a:p>
            <a:pPr indent="0" lvl="0" marL="0" rtl="0" algn="l">
              <a:spcBef>
                <a:spcPts val="0"/>
              </a:spcBef>
              <a:spcAft>
                <a:spcPts val="0"/>
              </a:spcAft>
              <a:buNone/>
            </a:pPr>
            <a:r>
              <a:t/>
            </a:r>
            <a:endParaRPr>
              <a:solidFill>
                <a:srgbClr val="FFFFFF"/>
              </a:solidFill>
              <a:latin typeface="Roboto Medium"/>
              <a:ea typeface="Roboto Medium"/>
              <a:cs typeface="Roboto Medium"/>
              <a:sym typeface="Roboto Medium"/>
            </a:endParaRPr>
          </a:p>
          <a:p>
            <a:pPr indent="0" lvl="0" marL="0" rtl="0" algn="l">
              <a:spcBef>
                <a:spcPts val="0"/>
              </a:spcBef>
              <a:spcAft>
                <a:spcPts val="0"/>
              </a:spcAft>
              <a:buNone/>
            </a:pPr>
            <a:r>
              <a:rPr lang="en">
                <a:solidFill>
                  <a:srgbClr val="FFFFFF"/>
                </a:solidFill>
                <a:latin typeface="Roboto Medium"/>
                <a:ea typeface="Roboto Medium"/>
                <a:cs typeface="Roboto Medium"/>
                <a:sym typeface="Roboto Medium"/>
              </a:rPr>
              <a:t>One approach you can take:</a:t>
            </a:r>
            <a:endParaRPr>
              <a:solidFill>
                <a:srgbClr val="FFFFFF"/>
              </a:solidFill>
              <a:latin typeface="Roboto Medium"/>
              <a:ea typeface="Roboto Medium"/>
              <a:cs typeface="Roboto Medium"/>
              <a:sym typeface="Roboto Medium"/>
            </a:endParaRPr>
          </a:p>
          <a:p>
            <a:pPr indent="0" lvl="0" marL="0" rtl="0" algn="l">
              <a:spcBef>
                <a:spcPts val="0"/>
              </a:spcBef>
              <a:spcAft>
                <a:spcPts val="0"/>
              </a:spcAft>
              <a:buNone/>
            </a:pPr>
            <a:r>
              <a:rPr lang="en">
                <a:solidFill>
                  <a:srgbClr val="FFFFFF"/>
                </a:solidFill>
                <a:latin typeface="Roboto Medium"/>
                <a:ea typeface="Roboto Medium"/>
                <a:cs typeface="Roboto Medium"/>
                <a:sym typeface="Roboto Medium"/>
              </a:rPr>
              <a:t>-Create a promotional flyer that highlights your school</a:t>
            </a:r>
            <a:endParaRPr>
              <a:solidFill>
                <a:srgbClr val="FFFFFF"/>
              </a:solidFill>
              <a:latin typeface="Roboto Medium"/>
              <a:ea typeface="Roboto Medium"/>
              <a:cs typeface="Roboto Medium"/>
              <a:sym typeface="Roboto Medium"/>
            </a:endParaRPr>
          </a:p>
          <a:p>
            <a:pPr indent="0" lvl="0" marL="0" rtl="0" algn="l">
              <a:spcBef>
                <a:spcPts val="0"/>
              </a:spcBef>
              <a:spcAft>
                <a:spcPts val="0"/>
              </a:spcAft>
              <a:buNone/>
            </a:pPr>
            <a:r>
              <a:rPr lang="en">
                <a:solidFill>
                  <a:srgbClr val="FFFFFF"/>
                </a:solidFill>
                <a:latin typeface="Roboto Medium"/>
                <a:ea typeface="Roboto Medium"/>
                <a:cs typeface="Roboto Medium"/>
                <a:sym typeface="Roboto Medium"/>
              </a:rPr>
              <a:t>-Stop by the home with two staff </a:t>
            </a:r>
            <a:r>
              <a:rPr lang="en">
                <a:solidFill>
                  <a:srgbClr val="FFFFFF"/>
                </a:solidFill>
                <a:latin typeface="Roboto Medium"/>
                <a:ea typeface="Roboto Medium"/>
                <a:cs typeface="Roboto Medium"/>
                <a:sym typeface="Roboto Medium"/>
              </a:rPr>
              <a:t>members, indicating you are introducing yourselves community members</a:t>
            </a:r>
            <a:endParaRPr>
              <a:solidFill>
                <a:srgbClr val="FFFFFF"/>
              </a:solidFill>
              <a:latin typeface="Roboto Medium"/>
              <a:ea typeface="Roboto Medium"/>
              <a:cs typeface="Roboto Medium"/>
              <a:sym typeface="Roboto Medium"/>
            </a:endParaRPr>
          </a:p>
          <a:p>
            <a:pPr indent="0" lvl="0" marL="0" rtl="0" algn="l">
              <a:spcBef>
                <a:spcPts val="0"/>
              </a:spcBef>
              <a:spcAft>
                <a:spcPts val="0"/>
              </a:spcAft>
              <a:buNone/>
            </a:pPr>
            <a:r>
              <a:rPr lang="en">
                <a:solidFill>
                  <a:srgbClr val="FFFFFF"/>
                </a:solidFill>
                <a:latin typeface="Roboto Medium"/>
                <a:ea typeface="Roboto Medium"/>
                <a:cs typeface="Roboto Medium"/>
                <a:sym typeface="Roboto Medium"/>
              </a:rPr>
              <a:t>-Build relationships, inviting the family to school events, letting them know we miss having them in our school system and would love it if they consider enrolling now or some future time.</a:t>
            </a:r>
            <a:endParaRPr>
              <a:solidFill>
                <a:srgbClr val="FFFFFF"/>
              </a:solidFill>
              <a:latin typeface="Roboto Medium"/>
              <a:ea typeface="Roboto Medium"/>
              <a:cs typeface="Roboto Medium"/>
              <a:sym typeface="Roboto Medium"/>
            </a:endParaRPr>
          </a:p>
          <a:p>
            <a:pPr indent="0" lvl="0" marL="0" rtl="0" algn="l">
              <a:spcBef>
                <a:spcPts val="0"/>
              </a:spcBef>
              <a:spcAft>
                <a:spcPts val="0"/>
              </a:spcAft>
              <a:buNone/>
            </a:pPr>
            <a:r>
              <a:t/>
            </a:r>
            <a:endParaRPr>
              <a:solidFill>
                <a:srgbClr val="FFFFFF"/>
              </a:solidFill>
              <a:latin typeface="Roboto Medium"/>
              <a:ea typeface="Roboto Medium"/>
              <a:cs typeface="Roboto Medium"/>
              <a:sym typeface="Roboto Medium"/>
            </a:endParaRPr>
          </a:p>
        </p:txBody>
      </p:sp>
      <p:sp>
        <p:nvSpPr>
          <p:cNvPr id="271" name="Google Shape;271;p34"/>
          <p:cNvSpPr txBox="1"/>
          <p:nvPr/>
        </p:nvSpPr>
        <p:spPr>
          <a:xfrm>
            <a:off x="409977" y="224475"/>
            <a:ext cx="5659800" cy="444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lang="en" sz="2400">
                <a:solidFill>
                  <a:srgbClr val="434343"/>
                </a:solidFill>
                <a:latin typeface="Roboto"/>
                <a:ea typeface="Roboto"/>
                <a:cs typeface="Roboto"/>
                <a:sym typeface="Roboto"/>
              </a:rPr>
              <a:t>Reaching out to Unenrolled Students</a:t>
            </a:r>
            <a:endParaRPr sz="2400">
              <a:solidFill>
                <a:srgbClr val="434343"/>
              </a:solidFill>
              <a:latin typeface="Roboto"/>
              <a:ea typeface="Roboto"/>
              <a:cs typeface="Roboto"/>
              <a:sym typeface="Roboto"/>
            </a:endParaRPr>
          </a:p>
        </p:txBody>
      </p:sp>
      <p:pic>
        <p:nvPicPr>
          <p:cNvPr id="272" name="Google Shape;272;p34"/>
          <p:cNvPicPr preferRelativeResize="0"/>
          <p:nvPr/>
        </p:nvPicPr>
        <p:blipFill>
          <a:blip r:embed="rId3">
            <a:alphaModFix/>
          </a:blip>
          <a:stretch>
            <a:fillRect/>
          </a:stretch>
        </p:blipFill>
        <p:spPr>
          <a:xfrm>
            <a:off x="139850" y="3930837"/>
            <a:ext cx="1074000" cy="1074000"/>
          </a:xfrm>
          <a:prstGeom prst="rect">
            <a:avLst/>
          </a:prstGeom>
          <a:noFill/>
          <a:ln>
            <a:noFill/>
          </a:ln>
        </p:spPr>
      </p:pic>
      <p:sp>
        <p:nvSpPr>
          <p:cNvPr id="273" name="Google Shape;273;p3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274" name="Google Shape;274;p34"/>
          <p:cNvPicPr preferRelativeResize="0"/>
          <p:nvPr/>
        </p:nvPicPr>
        <p:blipFill>
          <a:blip r:embed="rId4">
            <a:alphaModFix/>
          </a:blip>
          <a:stretch>
            <a:fillRect/>
          </a:stretch>
        </p:blipFill>
        <p:spPr>
          <a:xfrm>
            <a:off x="251800" y="801224"/>
            <a:ext cx="3583149" cy="2620849"/>
          </a:xfrm>
          <a:prstGeom prst="rect">
            <a:avLst/>
          </a:prstGeom>
          <a:noFill/>
          <a:ln>
            <a:noFill/>
          </a:ln>
        </p:spPr>
      </p:pic>
      <p:pic>
        <p:nvPicPr>
          <p:cNvPr id="275" name="Google Shape;275;p34"/>
          <p:cNvPicPr preferRelativeResize="0"/>
          <p:nvPr/>
        </p:nvPicPr>
        <p:blipFill>
          <a:blip r:embed="rId5">
            <a:alphaModFix/>
          </a:blip>
          <a:stretch>
            <a:fillRect/>
          </a:stretch>
        </p:blipFill>
        <p:spPr>
          <a:xfrm>
            <a:off x="1467575" y="1701425"/>
            <a:ext cx="4635301" cy="319087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 name="Shape 67"/>
        <p:cNvGrpSpPr/>
        <p:nvPr/>
      </p:nvGrpSpPr>
      <p:grpSpPr>
        <a:xfrm>
          <a:off x="0" y="0"/>
          <a:ext cx="0" cy="0"/>
          <a:chOff x="0" y="0"/>
          <a:chExt cx="0" cy="0"/>
        </a:xfrm>
      </p:grpSpPr>
      <p:sp>
        <p:nvSpPr>
          <p:cNvPr id="68" name="Google Shape;68;p17"/>
          <p:cNvSpPr txBox="1"/>
          <p:nvPr>
            <p:ph idx="2" type="body"/>
          </p:nvPr>
        </p:nvSpPr>
        <p:spPr>
          <a:xfrm>
            <a:off x="4577500" y="0"/>
            <a:ext cx="4566600" cy="5143500"/>
          </a:xfrm>
          <a:prstGeom prst="rect">
            <a:avLst/>
          </a:prstGeom>
          <a:solidFill>
            <a:srgbClr val="00467F"/>
          </a:solidFill>
        </p:spPr>
        <p:txBody>
          <a:bodyPr anchorCtr="0" anchor="t" bIns="91425" lIns="91425" spcFirstLastPara="1" rIns="91425" wrap="square" tIns="91425">
            <a:normAutofit/>
          </a:bodyPr>
          <a:lstStyle/>
          <a:p>
            <a:pPr indent="0" lvl="0" marL="0" rtl="0" algn="ctr">
              <a:spcBef>
                <a:spcPts val="0"/>
              </a:spcBef>
              <a:spcAft>
                <a:spcPts val="0"/>
              </a:spcAft>
              <a:buNone/>
            </a:pPr>
            <a:r>
              <a:t/>
            </a:r>
            <a:endParaRPr b="1" sz="3500">
              <a:solidFill>
                <a:schemeClr val="lt1"/>
              </a:solidFill>
              <a:latin typeface="Roboto"/>
              <a:ea typeface="Roboto"/>
              <a:cs typeface="Roboto"/>
              <a:sym typeface="Roboto"/>
            </a:endParaRPr>
          </a:p>
          <a:p>
            <a:pPr indent="0" lvl="0" marL="0" rtl="0" algn="l">
              <a:spcBef>
                <a:spcPts val="1200"/>
              </a:spcBef>
              <a:spcAft>
                <a:spcPts val="1200"/>
              </a:spcAft>
              <a:buNone/>
            </a:pPr>
            <a:r>
              <a:t/>
            </a:r>
            <a:endParaRPr b="1">
              <a:solidFill>
                <a:schemeClr val="lt1"/>
              </a:solidFill>
              <a:latin typeface="Roboto"/>
              <a:ea typeface="Roboto"/>
              <a:cs typeface="Roboto"/>
              <a:sym typeface="Roboto"/>
            </a:endParaRPr>
          </a:p>
        </p:txBody>
      </p:sp>
      <p:pic>
        <p:nvPicPr>
          <p:cNvPr id="69" name="Google Shape;69;p17"/>
          <p:cNvPicPr preferRelativeResize="0"/>
          <p:nvPr/>
        </p:nvPicPr>
        <p:blipFill>
          <a:blip r:embed="rId3">
            <a:alphaModFix/>
          </a:blip>
          <a:stretch>
            <a:fillRect/>
          </a:stretch>
        </p:blipFill>
        <p:spPr>
          <a:xfrm>
            <a:off x="5113300" y="781825"/>
            <a:ext cx="3579850" cy="3579850"/>
          </a:xfrm>
          <a:prstGeom prst="rect">
            <a:avLst/>
          </a:prstGeom>
          <a:noFill/>
          <a:ln>
            <a:noFill/>
          </a:ln>
        </p:spPr>
      </p:pic>
      <p:sp>
        <p:nvSpPr>
          <p:cNvPr id="70" name="Google Shape;70;p17"/>
          <p:cNvSpPr txBox="1"/>
          <p:nvPr>
            <p:ph type="title"/>
          </p:nvPr>
        </p:nvSpPr>
        <p:spPr>
          <a:xfrm>
            <a:off x="265500" y="-75"/>
            <a:ext cx="4045200" cy="12270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sz="5000">
                <a:solidFill>
                  <a:srgbClr val="00467F"/>
                </a:solidFill>
                <a:latin typeface="Roboto Medium"/>
                <a:ea typeface="Roboto Medium"/>
                <a:cs typeface="Roboto Medium"/>
                <a:sym typeface="Roboto Medium"/>
              </a:rPr>
              <a:t>Objective</a:t>
            </a:r>
            <a:endParaRPr sz="5000">
              <a:solidFill>
                <a:srgbClr val="00467F"/>
              </a:solidFill>
              <a:latin typeface="Roboto Medium"/>
              <a:ea typeface="Roboto Medium"/>
              <a:cs typeface="Roboto Medium"/>
              <a:sym typeface="Roboto Medium"/>
            </a:endParaRPr>
          </a:p>
        </p:txBody>
      </p:sp>
      <p:sp>
        <p:nvSpPr>
          <p:cNvPr id="71" name="Google Shape;71;p17"/>
          <p:cNvSpPr txBox="1"/>
          <p:nvPr>
            <p:ph idx="1" type="subTitle"/>
          </p:nvPr>
        </p:nvSpPr>
        <p:spPr>
          <a:xfrm>
            <a:off x="-157050" y="1193425"/>
            <a:ext cx="4389300" cy="3863400"/>
          </a:xfrm>
          <a:prstGeom prst="rect">
            <a:avLst/>
          </a:prstGeom>
        </p:spPr>
        <p:txBody>
          <a:bodyPr anchorCtr="0" anchor="t" bIns="91425" lIns="91425" spcFirstLastPara="1" rIns="91425" wrap="square" tIns="91425">
            <a:normAutofit fontScale="92500" lnSpcReduction="10000"/>
          </a:bodyPr>
          <a:lstStyle/>
          <a:p>
            <a:pPr indent="0" lvl="0" marL="457200" rtl="0" algn="l">
              <a:lnSpc>
                <a:spcPct val="115000"/>
              </a:lnSpc>
              <a:spcBef>
                <a:spcPts val="0"/>
              </a:spcBef>
              <a:spcAft>
                <a:spcPts val="0"/>
              </a:spcAft>
              <a:buNone/>
            </a:pPr>
            <a:r>
              <a:rPr b="1" i="1" lang="en" sz="1800">
                <a:solidFill>
                  <a:srgbClr val="00467F"/>
                </a:solidFill>
                <a:latin typeface="Roboto"/>
                <a:ea typeface="Roboto"/>
                <a:cs typeface="Roboto"/>
                <a:sym typeface="Roboto"/>
              </a:rPr>
              <a:t>Consulting with parents and other adults regarding the academic, social, physical, and emotional well-being of students.</a:t>
            </a:r>
            <a:endParaRPr b="1" i="1" sz="1800">
              <a:solidFill>
                <a:srgbClr val="00467F"/>
              </a:solidFill>
              <a:latin typeface="Roboto"/>
              <a:ea typeface="Roboto"/>
              <a:cs typeface="Roboto"/>
              <a:sym typeface="Roboto"/>
            </a:endParaRPr>
          </a:p>
          <a:p>
            <a:pPr indent="0" lvl="0" marL="457200" rtl="0" algn="l">
              <a:lnSpc>
                <a:spcPct val="115000"/>
              </a:lnSpc>
              <a:spcBef>
                <a:spcPts val="1200"/>
              </a:spcBef>
              <a:spcAft>
                <a:spcPts val="0"/>
              </a:spcAft>
              <a:buNone/>
            </a:pPr>
            <a:r>
              <a:rPr b="1" lang="en" sz="1800">
                <a:solidFill>
                  <a:schemeClr val="accent1"/>
                </a:solidFill>
                <a:latin typeface="Roboto"/>
                <a:ea typeface="Roboto"/>
                <a:cs typeface="Roboto"/>
                <a:sym typeface="Roboto"/>
              </a:rPr>
              <a:t>During this training, principals will receive network achievement and enrollment data, as well as examples of effective parent engagement.</a:t>
            </a:r>
            <a:endParaRPr b="1" sz="1800">
              <a:solidFill>
                <a:schemeClr val="accent1"/>
              </a:solidFill>
              <a:latin typeface="Roboto"/>
              <a:ea typeface="Roboto"/>
              <a:cs typeface="Roboto"/>
              <a:sym typeface="Roboto"/>
            </a:endParaRPr>
          </a:p>
          <a:p>
            <a:pPr indent="0" lvl="0" marL="457200" rtl="0" algn="l">
              <a:lnSpc>
                <a:spcPct val="115000"/>
              </a:lnSpc>
              <a:spcBef>
                <a:spcPts val="1200"/>
              </a:spcBef>
              <a:spcAft>
                <a:spcPts val="1200"/>
              </a:spcAft>
              <a:buNone/>
            </a:pPr>
            <a:r>
              <a:rPr b="1" lang="en" sz="1800">
                <a:solidFill>
                  <a:schemeClr val="accent3"/>
                </a:solidFill>
                <a:latin typeface="Roboto"/>
                <a:ea typeface="Roboto"/>
                <a:cs typeface="Roboto"/>
                <a:sym typeface="Roboto"/>
              </a:rPr>
              <a:t>In a workshop, principals will hone in on needs and come up with a network plan that will frame network meetings next year in ways that operationalize the tools received today.</a:t>
            </a:r>
            <a:endParaRPr sz="3000">
              <a:solidFill>
                <a:schemeClr val="accent3"/>
              </a:solidFill>
              <a:latin typeface="Roboto Light"/>
              <a:ea typeface="Roboto Light"/>
              <a:cs typeface="Roboto Light"/>
              <a:sym typeface="Roboto Light"/>
            </a:endParaRPr>
          </a:p>
        </p:txBody>
      </p:sp>
      <p:pic>
        <p:nvPicPr>
          <p:cNvPr id="72" name="Google Shape;72;p17"/>
          <p:cNvPicPr preferRelativeResize="0"/>
          <p:nvPr/>
        </p:nvPicPr>
        <p:blipFill>
          <a:blip r:embed="rId4">
            <a:alphaModFix/>
          </a:blip>
          <a:stretch>
            <a:fillRect/>
          </a:stretch>
        </p:blipFill>
        <p:spPr>
          <a:xfrm>
            <a:off x="8080525" y="4104549"/>
            <a:ext cx="846801" cy="846801"/>
          </a:xfrm>
          <a:prstGeom prst="rect">
            <a:avLst/>
          </a:prstGeom>
          <a:noFill/>
          <a:ln>
            <a:noFill/>
          </a:ln>
        </p:spPr>
      </p:pic>
      <p:sp>
        <p:nvSpPr>
          <p:cNvPr id="73" name="Google Shape;73;p1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p35"/>
          <p:cNvSpPr/>
          <p:nvPr/>
        </p:nvSpPr>
        <p:spPr>
          <a:xfrm rot="-5400000">
            <a:off x="4214675" y="-3502825"/>
            <a:ext cx="540300" cy="8069100"/>
          </a:xfrm>
          <a:prstGeom prst="rect">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35"/>
          <p:cNvSpPr txBox="1"/>
          <p:nvPr>
            <p:ph idx="4294967295" type="title"/>
          </p:nvPr>
        </p:nvSpPr>
        <p:spPr>
          <a:xfrm>
            <a:off x="311700" y="113300"/>
            <a:ext cx="8099100" cy="572700"/>
          </a:xfrm>
          <a:prstGeom prst="rect">
            <a:avLst/>
          </a:prstGeom>
          <a:solidFill>
            <a:srgbClr val="00467F"/>
          </a:solidFill>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sz="3000">
                <a:solidFill>
                  <a:srgbClr val="FFFFFF"/>
                </a:solidFill>
                <a:latin typeface="Roboto Medium"/>
                <a:ea typeface="Roboto Medium"/>
                <a:cs typeface="Roboto Medium"/>
                <a:sym typeface="Roboto Medium"/>
              </a:rPr>
              <a:t>Protocol</a:t>
            </a:r>
            <a:endParaRPr i="1" sz="3000">
              <a:solidFill>
                <a:srgbClr val="FFFFFF"/>
              </a:solidFill>
              <a:latin typeface="Roboto Medium"/>
              <a:ea typeface="Roboto Medium"/>
              <a:cs typeface="Roboto Medium"/>
              <a:sym typeface="Roboto Medium"/>
            </a:endParaRPr>
          </a:p>
        </p:txBody>
      </p:sp>
      <p:sp>
        <p:nvSpPr>
          <p:cNvPr id="282" name="Google Shape;282;p35"/>
          <p:cNvSpPr txBox="1"/>
          <p:nvPr/>
        </p:nvSpPr>
        <p:spPr>
          <a:xfrm>
            <a:off x="450350" y="801875"/>
            <a:ext cx="8069100" cy="3621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sz="2400">
              <a:solidFill>
                <a:schemeClr val="accent2"/>
              </a:solidFill>
              <a:latin typeface="Roboto"/>
              <a:ea typeface="Roboto"/>
              <a:cs typeface="Roboto"/>
              <a:sym typeface="Roboto"/>
            </a:endParaRPr>
          </a:p>
        </p:txBody>
      </p:sp>
      <p:sp>
        <p:nvSpPr>
          <p:cNvPr id="283" name="Google Shape;283;p35"/>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284" name="Google Shape;284;p35" title="Knoster's Model.jpeg"/>
          <p:cNvPicPr preferRelativeResize="0"/>
          <p:nvPr/>
        </p:nvPicPr>
        <p:blipFill>
          <a:blip r:embed="rId3">
            <a:alphaModFix/>
          </a:blip>
          <a:stretch>
            <a:fillRect/>
          </a:stretch>
        </p:blipFill>
        <p:spPr>
          <a:xfrm>
            <a:off x="497200" y="889775"/>
            <a:ext cx="7728099" cy="406541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p36"/>
          <p:cNvSpPr txBox="1"/>
          <p:nvPr/>
        </p:nvSpPr>
        <p:spPr>
          <a:xfrm>
            <a:off x="409975" y="280075"/>
            <a:ext cx="8065200" cy="444000"/>
          </a:xfrm>
          <a:prstGeom prst="rect">
            <a:avLst/>
          </a:prstGeom>
          <a:solidFill>
            <a:srgbClr val="EFEFE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lang="en" sz="3400">
                <a:solidFill>
                  <a:srgbClr val="00467F"/>
                </a:solidFill>
                <a:latin typeface="Roboto Medium"/>
                <a:ea typeface="Roboto Medium"/>
                <a:cs typeface="Roboto Medium"/>
                <a:sym typeface="Roboto Medium"/>
              </a:rPr>
              <a:t>In Your Networks</a:t>
            </a:r>
            <a:endParaRPr sz="3400">
              <a:solidFill>
                <a:srgbClr val="00467F"/>
              </a:solidFill>
              <a:latin typeface="Roboto Medium"/>
              <a:ea typeface="Roboto Medium"/>
              <a:cs typeface="Roboto Medium"/>
              <a:sym typeface="Roboto Medium"/>
            </a:endParaRPr>
          </a:p>
        </p:txBody>
      </p:sp>
      <p:sp>
        <p:nvSpPr>
          <p:cNvPr id="290" name="Google Shape;290;p36"/>
          <p:cNvSpPr txBox="1"/>
          <p:nvPr/>
        </p:nvSpPr>
        <p:spPr>
          <a:xfrm>
            <a:off x="409975" y="905720"/>
            <a:ext cx="8303700" cy="2066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700">
                <a:solidFill>
                  <a:srgbClr val="00467F"/>
                </a:solidFill>
                <a:latin typeface="Open Sans SemiBold"/>
                <a:ea typeface="Open Sans SemiBold"/>
                <a:cs typeface="Open Sans SemiBold"/>
                <a:sym typeface="Open Sans SemiBold"/>
              </a:rPr>
              <a:t>Start creating your Network Plan for 2025-2026. Please consider:</a:t>
            </a:r>
            <a:endParaRPr sz="1700">
              <a:solidFill>
                <a:srgbClr val="00467F"/>
              </a:solidFill>
              <a:latin typeface="Open Sans SemiBold"/>
              <a:ea typeface="Open Sans SemiBold"/>
              <a:cs typeface="Open Sans SemiBold"/>
              <a:sym typeface="Open Sans SemiBold"/>
            </a:endParaRPr>
          </a:p>
          <a:p>
            <a:pPr indent="-336550" lvl="0" marL="457200" rtl="0" algn="l">
              <a:lnSpc>
                <a:spcPct val="100000"/>
              </a:lnSpc>
              <a:spcBef>
                <a:spcPts val="0"/>
              </a:spcBef>
              <a:spcAft>
                <a:spcPts val="0"/>
              </a:spcAft>
              <a:buClr>
                <a:srgbClr val="00467F"/>
              </a:buClr>
              <a:buSzPts val="1700"/>
              <a:buFont typeface="Open Sans Light"/>
              <a:buChar char="●"/>
            </a:pPr>
            <a:r>
              <a:rPr lang="en" sz="1700">
                <a:solidFill>
                  <a:srgbClr val="00467F"/>
                </a:solidFill>
                <a:latin typeface="Open Sans Light"/>
                <a:ea typeface="Open Sans Light"/>
                <a:cs typeface="Open Sans Light"/>
                <a:sym typeface="Open Sans Light"/>
              </a:rPr>
              <a:t>Identifying areas of strength and barriers in your network.</a:t>
            </a:r>
            <a:endParaRPr sz="1700">
              <a:solidFill>
                <a:srgbClr val="00467F"/>
              </a:solidFill>
              <a:latin typeface="Open Sans Light"/>
              <a:ea typeface="Open Sans Light"/>
              <a:cs typeface="Open Sans Light"/>
              <a:sym typeface="Open Sans Light"/>
            </a:endParaRPr>
          </a:p>
          <a:p>
            <a:pPr indent="-336550" lvl="0" marL="457200" rtl="0" algn="l">
              <a:lnSpc>
                <a:spcPct val="100000"/>
              </a:lnSpc>
              <a:spcBef>
                <a:spcPts val="0"/>
              </a:spcBef>
              <a:spcAft>
                <a:spcPts val="0"/>
              </a:spcAft>
              <a:buClr>
                <a:srgbClr val="00467F"/>
              </a:buClr>
              <a:buSzPts val="1700"/>
              <a:buFont typeface="Open Sans Light"/>
              <a:buChar char="●"/>
            </a:pPr>
            <a:r>
              <a:rPr lang="en" sz="1700">
                <a:solidFill>
                  <a:srgbClr val="00467F"/>
                </a:solidFill>
                <a:latin typeface="Open Sans Light"/>
                <a:ea typeface="Open Sans Light"/>
                <a:cs typeface="Open Sans Light"/>
                <a:sym typeface="Open Sans Light"/>
              </a:rPr>
              <a:t>Creating an action plan to address these areas.</a:t>
            </a:r>
            <a:endParaRPr sz="1700">
              <a:solidFill>
                <a:srgbClr val="00467F"/>
              </a:solidFill>
              <a:latin typeface="Open Sans Light"/>
              <a:ea typeface="Open Sans Light"/>
              <a:cs typeface="Open Sans Light"/>
              <a:sym typeface="Open Sans Light"/>
            </a:endParaRPr>
          </a:p>
          <a:p>
            <a:pPr indent="-336550" lvl="0" marL="457200" rtl="0" algn="l">
              <a:lnSpc>
                <a:spcPct val="100000"/>
              </a:lnSpc>
              <a:spcBef>
                <a:spcPts val="0"/>
              </a:spcBef>
              <a:spcAft>
                <a:spcPts val="0"/>
              </a:spcAft>
              <a:buClr>
                <a:srgbClr val="00467F"/>
              </a:buClr>
              <a:buSzPts val="1700"/>
              <a:buFont typeface="Open Sans Light"/>
              <a:buChar char="●"/>
            </a:pPr>
            <a:r>
              <a:rPr lang="en" sz="1700">
                <a:solidFill>
                  <a:srgbClr val="00467F"/>
                </a:solidFill>
                <a:latin typeface="Open Sans Light"/>
                <a:ea typeface="Open Sans Light"/>
                <a:cs typeface="Open Sans Light"/>
                <a:sym typeface="Open Sans Light"/>
              </a:rPr>
              <a:t>Outlining how network meetings will be utilized next year.</a:t>
            </a:r>
            <a:endParaRPr sz="1700">
              <a:solidFill>
                <a:srgbClr val="00467F"/>
              </a:solidFill>
              <a:latin typeface="Open Sans Light"/>
              <a:ea typeface="Open Sans Light"/>
              <a:cs typeface="Open Sans Light"/>
              <a:sym typeface="Open Sans Light"/>
            </a:endParaRPr>
          </a:p>
          <a:p>
            <a:pPr indent="-336550" lvl="0" marL="457200" rtl="0" algn="l">
              <a:lnSpc>
                <a:spcPct val="100000"/>
              </a:lnSpc>
              <a:spcBef>
                <a:spcPts val="0"/>
              </a:spcBef>
              <a:spcAft>
                <a:spcPts val="0"/>
              </a:spcAft>
              <a:buClr>
                <a:srgbClr val="00467F"/>
              </a:buClr>
              <a:buSzPts val="1700"/>
              <a:buFont typeface="Open Sans Light"/>
              <a:buChar char="●"/>
            </a:pPr>
            <a:r>
              <a:rPr lang="en" sz="1700">
                <a:solidFill>
                  <a:srgbClr val="00467F"/>
                </a:solidFill>
                <a:latin typeface="Open Sans Light"/>
                <a:ea typeface="Open Sans Light"/>
                <a:cs typeface="Open Sans Light"/>
                <a:sym typeface="Open Sans Light"/>
              </a:rPr>
              <a:t>Identifying now some data that will be tracked in network meetings.</a:t>
            </a:r>
            <a:endParaRPr sz="1700">
              <a:solidFill>
                <a:srgbClr val="00467F"/>
              </a:solidFill>
              <a:latin typeface="Open Sans Light"/>
              <a:ea typeface="Open Sans Light"/>
              <a:cs typeface="Open Sans Light"/>
              <a:sym typeface="Open Sans Light"/>
            </a:endParaRPr>
          </a:p>
          <a:p>
            <a:pPr indent="-336550" lvl="1" marL="914400" rtl="0" algn="l">
              <a:lnSpc>
                <a:spcPct val="100000"/>
              </a:lnSpc>
              <a:spcBef>
                <a:spcPts val="0"/>
              </a:spcBef>
              <a:spcAft>
                <a:spcPts val="0"/>
              </a:spcAft>
              <a:buClr>
                <a:srgbClr val="00467F"/>
              </a:buClr>
              <a:buSzPts val="1700"/>
              <a:buFont typeface="Open Sans Light"/>
              <a:buChar char="○"/>
            </a:pPr>
            <a:r>
              <a:rPr lang="en" sz="1700">
                <a:solidFill>
                  <a:srgbClr val="00467F"/>
                </a:solidFill>
                <a:latin typeface="Open Sans Light"/>
                <a:ea typeface="Open Sans Light"/>
                <a:cs typeface="Open Sans Light"/>
                <a:sym typeface="Open Sans Light"/>
              </a:rPr>
              <a:t>What data will we track to measure our progress?</a:t>
            </a:r>
            <a:endParaRPr sz="1700">
              <a:solidFill>
                <a:srgbClr val="00467F"/>
              </a:solidFill>
              <a:latin typeface="Open Sans Light"/>
              <a:ea typeface="Open Sans Light"/>
              <a:cs typeface="Open Sans Light"/>
              <a:sym typeface="Open Sans Light"/>
            </a:endParaRPr>
          </a:p>
          <a:p>
            <a:pPr indent="-336550" lvl="1" marL="914400" rtl="0" algn="l">
              <a:lnSpc>
                <a:spcPct val="100000"/>
              </a:lnSpc>
              <a:spcBef>
                <a:spcPts val="0"/>
              </a:spcBef>
              <a:spcAft>
                <a:spcPts val="0"/>
              </a:spcAft>
              <a:buClr>
                <a:srgbClr val="00467F"/>
              </a:buClr>
              <a:buSzPts val="1700"/>
              <a:buFont typeface="Open Sans Light"/>
              <a:buChar char="○"/>
            </a:pPr>
            <a:r>
              <a:rPr lang="en" sz="1700">
                <a:solidFill>
                  <a:srgbClr val="00467F"/>
                </a:solidFill>
                <a:latin typeface="Open Sans Light"/>
                <a:ea typeface="Open Sans Light"/>
                <a:cs typeface="Open Sans Light"/>
                <a:sym typeface="Open Sans Light"/>
              </a:rPr>
              <a:t>How often will we view these data? </a:t>
            </a:r>
            <a:endParaRPr sz="1700">
              <a:solidFill>
                <a:srgbClr val="00467F"/>
              </a:solidFill>
              <a:latin typeface="Open Sans Light"/>
              <a:ea typeface="Open Sans Light"/>
              <a:cs typeface="Open Sans Light"/>
              <a:sym typeface="Open Sans Light"/>
            </a:endParaRPr>
          </a:p>
          <a:p>
            <a:pPr indent="0" lvl="0" marL="0" rtl="0" algn="l">
              <a:lnSpc>
                <a:spcPct val="150000"/>
              </a:lnSpc>
              <a:spcBef>
                <a:spcPts val="0"/>
              </a:spcBef>
              <a:spcAft>
                <a:spcPts val="0"/>
              </a:spcAft>
              <a:buNone/>
            </a:pPr>
            <a:r>
              <a:t/>
            </a:r>
            <a:endParaRPr sz="2000">
              <a:solidFill>
                <a:srgbClr val="00467F"/>
              </a:solidFill>
              <a:latin typeface="Open Sans"/>
              <a:ea typeface="Open Sans"/>
              <a:cs typeface="Open Sans"/>
              <a:sym typeface="Open Sans"/>
            </a:endParaRPr>
          </a:p>
        </p:txBody>
      </p:sp>
      <p:pic>
        <p:nvPicPr>
          <p:cNvPr id="291" name="Google Shape;291;p36"/>
          <p:cNvPicPr preferRelativeResize="0"/>
          <p:nvPr/>
        </p:nvPicPr>
        <p:blipFill>
          <a:blip r:embed="rId3">
            <a:alphaModFix/>
          </a:blip>
          <a:stretch>
            <a:fillRect/>
          </a:stretch>
        </p:blipFill>
        <p:spPr>
          <a:xfrm>
            <a:off x="7929850" y="3953550"/>
            <a:ext cx="1074000" cy="1074000"/>
          </a:xfrm>
          <a:prstGeom prst="rect">
            <a:avLst/>
          </a:prstGeom>
          <a:noFill/>
          <a:ln>
            <a:noFill/>
          </a:ln>
        </p:spPr>
      </p:pic>
      <p:sp>
        <p:nvSpPr>
          <p:cNvPr id="292" name="Google Shape;292;p36"/>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293" name="Google Shape;293;p36"/>
          <p:cNvSpPr txBox="1"/>
          <p:nvPr/>
        </p:nvSpPr>
        <p:spPr>
          <a:xfrm>
            <a:off x="651050" y="3204150"/>
            <a:ext cx="7104900" cy="7080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700">
                <a:solidFill>
                  <a:srgbClr val="00467F"/>
                </a:solidFill>
                <a:latin typeface="Open Sans SemiBold"/>
                <a:ea typeface="Open Sans SemiBold"/>
                <a:cs typeface="Open Sans SemiBold"/>
                <a:sym typeface="Open Sans SemiBold"/>
              </a:rPr>
              <a:t>We will pause discussion and invite a brief share out of your ideas generated so far in </a:t>
            </a:r>
            <a:r>
              <a:rPr lang="en" sz="1700">
                <a:solidFill>
                  <a:srgbClr val="980000"/>
                </a:solidFill>
                <a:latin typeface="Open Sans SemiBold"/>
                <a:ea typeface="Open Sans SemiBold"/>
                <a:cs typeface="Open Sans SemiBold"/>
                <a:sym typeface="Open Sans SemiBold"/>
              </a:rPr>
              <a:t>25 minutes</a:t>
            </a:r>
            <a:r>
              <a:rPr lang="en" sz="1700">
                <a:solidFill>
                  <a:srgbClr val="00467F"/>
                </a:solidFill>
                <a:latin typeface="Open Sans SemiBold"/>
                <a:ea typeface="Open Sans SemiBold"/>
                <a:cs typeface="Open Sans SemiBold"/>
                <a:sym typeface="Open Sans SemiBold"/>
              </a:rPr>
              <a:t>.</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sp>
        <p:nvSpPr>
          <p:cNvPr id="78" name="Google Shape;78;p18"/>
          <p:cNvSpPr txBox="1"/>
          <p:nvPr>
            <p:ph idx="2" type="body"/>
          </p:nvPr>
        </p:nvSpPr>
        <p:spPr>
          <a:xfrm>
            <a:off x="4577500" y="0"/>
            <a:ext cx="4566600" cy="5143500"/>
          </a:xfrm>
          <a:prstGeom prst="rect">
            <a:avLst/>
          </a:prstGeom>
          <a:solidFill>
            <a:srgbClr val="56A0D3"/>
          </a:solidFill>
        </p:spPr>
        <p:txBody>
          <a:bodyPr anchorCtr="0" anchor="t" bIns="91425" lIns="91425" spcFirstLastPara="1" rIns="91425" wrap="square" tIns="91425">
            <a:normAutofit/>
          </a:bodyPr>
          <a:lstStyle/>
          <a:p>
            <a:pPr indent="0" lvl="0" marL="0" rtl="0" algn="ctr">
              <a:spcBef>
                <a:spcPts val="0"/>
              </a:spcBef>
              <a:spcAft>
                <a:spcPts val="0"/>
              </a:spcAft>
              <a:buNone/>
            </a:pPr>
            <a:r>
              <a:rPr b="1" lang="en" sz="3500">
                <a:solidFill>
                  <a:schemeClr val="lt1"/>
                </a:solidFill>
                <a:latin typeface="Roboto"/>
                <a:ea typeface="Roboto"/>
                <a:cs typeface="Roboto"/>
                <a:sym typeface="Roboto"/>
              </a:rPr>
              <a:t>Today’s Agenda</a:t>
            </a:r>
            <a:endParaRPr b="1" sz="3500">
              <a:solidFill>
                <a:schemeClr val="lt1"/>
              </a:solidFill>
              <a:latin typeface="Roboto"/>
              <a:ea typeface="Roboto"/>
              <a:cs typeface="Roboto"/>
              <a:sym typeface="Roboto"/>
            </a:endParaRPr>
          </a:p>
          <a:p>
            <a:pPr indent="0" lvl="0" marL="0" rtl="0" algn="l">
              <a:spcBef>
                <a:spcPts val="1200"/>
              </a:spcBef>
              <a:spcAft>
                <a:spcPts val="0"/>
              </a:spcAft>
              <a:buNone/>
            </a:pPr>
            <a:r>
              <a:rPr b="1" lang="en">
                <a:solidFill>
                  <a:srgbClr val="00467F"/>
                </a:solidFill>
                <a:latin typeface="Roboto"/>
                <a:ea typeface="Roboto"/>
                <a:cs typeface="Roboto"/>
                <a:sym typeface="Roboto"/>
              </a:rPr>
              <a:t>8:00-8:30 </a:t>
            </a:r>
            <a:endParaRPr b="1">
              <a:solidFill>
                <a:srgbClr val="00467F"/>
              </a:solidFill>
              <a:latin typeface="Roboto"/>
              <a:ea typeface="Roboto"/>
              <a:cs typeface="Roboto"/>
              <a:sym typeface="Roboto"/>
            </a:endParaRPr>
          </a:p>
          <a:p>
            <a:pPr indent="0" lvl="0" marL="0" rtl="0" algn="l">
              <a:spcBef>
                <a:spcPts val="0"/>
              </a:spcBef>
              <a:spcAft>
                <a:spcPts val="0"/>
              </a:spcAft>
              <a:buNone/>
            </a:pPr>
            <a:r>
              <a:rPr b="1" lang="en">
                <a:solidFill>
                  <a:schemeClr val="lt1"/>
                </a:solidFill>
                <a:latin typeface="Roboto"/>
                <a:ea typeface="Roboto"/>
                <a:cs typeface="Roboto"/>
                <a:sym typeface="Roboto"/>
              </a:rPr>
              <a:t>Network Data Slide Intro, and Spotlight of Network Collaborative Efforts around APTT and a Common Data Network Sheet</a:t>
            </a:r>
            <a:endParaRPr b="1">
              <a:solidFill>
                <a:schemeClr val="lt1"/>
              </a:solidFill>
              <a:latin typeface="Roboto"/>
              <a:ea typeface="Roboto"/>
              <a:cs typeface="Roboto"/>
              <a:sym typeface="Roboto"/>
            </a:endParaRPr>
          </a:p>
          <a:p>
            <a:pPr indent="0" lvl="0" marL="0" rtl="0" algn="l">
              <a:spcBef>
                <a:spcPts val="0"/>
              </a:spcBef>
              <a:spcAft>
                <a:spcPts val="0"/>
              </a:spcAft>
              <a:buNone/>
            </a:pPr>
            <a:r>
              <a:t/>
            </a:r>
            <a:endParaRPr b="1" sz="1000">
              <a:solidFill>
                <a:schemeClr val="lt1"/>
              </a:solidFill>
              <a:latin typeface="Roboto"/>
              <a:ea typeface="Roboto"/>
              <a:cs typeface="Roboto"/>
              <a:sym typeface="Roboto"/>
            </a:endParaRPr>
          </a:p>
          <a:p>
            <a:pPr indent="0" lvl="0" marL="0" rtl="0" algn="l">
              <a:spcBef>
                <a:spcPts val="0"/>
              </a:spcBef>
              <a:spcAft>
                <a:spcPts val="0"/>
              </a:spcAft>
              <a:buNone/>
            </a:pPr>
            <a:r>
              <a:rPr b="1" lang="en">
                <a:solidFill>
                  <a:schemeClr val="lt1"/>
                </a:solidFill>
                <a:latin typeface="Roboto"/>
                <a:ea typeface="Roboto"/>
                <a:cs typeface="Roboto"/>
                <a:sym typeface="Roboto"/>
              </a:rPr>
              <a:t>Network Enrollment Data Intro, Spotlights from Schools on Initiatives to Recruit and Academically Engage Families</a:t>
            </a:r>
            <a:endParaRPr b="1">
              <a:solidFill>
                <a:schemeClr val="lt1"/>
              </a:solidFill>
              <a:latin typeface="Roboto"/>
              <a:ea typeface="Roboto"/>
              <a:cs typeface="Roboto"/>
              <a:sym typeface="Roboto"/>
            </a:endParaRPr>
          </a:p>
          <a:p>
            <a:pPr indent="0" lvl="0" marL="0" rtl="0" algn="l">
              <a:spcBef>
                <a:spcPts val="1200"/>
              </a:spcBef>
              <a:spcAft>
                <a:spcPts val="0"/>
              </a:spcAft>
              <a:buNone/>
            </a:pPr>
            <a:r>
              <a:rPr b="1" lang="en">
                <a:solidFill>
                  <a:srgbClr val="00467F"/>
                </a:solidFill>
                <a:latin typeface="Roboto"/>
                <a:ea typeface="Roboto"/>
                <a:cs typeface="Roboto"/>
                <a:sym typeface="Roboto"/>
              </a:rPr>
              <a:t>8:30-9:30</a:t>
            </a:r>
            <a:endParaRPr b="1">
              <a:solidFill>
                <a:srgbClr val="00467F"/>
              </a:solidFill>
              <a:latin typeface="Roboto"/>
              <a:ea typeface="Roboto"/>
              <a:cs typeface="Roboto"/>
              <a:sym typeface="Roboto"/>
            </a:endParaRPr>
          </a:p>
          <a:p>
            <a:pPr indent="0" lvl="0" marL="0" rtl="0" algn="l">
              <a:spcBef>
                <a:spcPts val="0"/>
              </a:spcBef>
              <a:spcAft>
                <a:spcPts val="0"/>
              </a:spcAft>
              <a:buNone/>
            </a:pPr>
            <a:r>
              <a:rPr b="1" lang="en">
                <a:solidFill>
                  <a:schemeClr val="lt1"/>
                </a:solidFill>
                <a:latin typeface="Roboto"/>
                <a:ea typeface="Roboto"/>
                <a:cs typeface="Roboto"/>
                <a:sym typeface="Roboto"/>
              </a:rPr>
              <a:t> Explain Protocol, Workshop as Network</a:t>
            </a:r>
            <a:endParaRPr b="1">
              <a:solidFill>
                <a:schemeClr val="lt1"/>
              </a:solidFill>
              <a:latin typeface="Roboto"/>
              <a:ea typeface="Roboto"/>
              <a:cs typeface="Roboto"/>
              <a:sym typeface="Roboto"/>
            </a:endParaRPr>
          </a:p>
        </p:txBody>
      </p:sp>
      <p:pic>
        <p:nvPicPr>
          <p:cNvPr id="79" name="Google Shape;79;p18"/>
          <p:cNvPicPr preferRelativeResize="0"/>
          <p:nvPr/>
        </p:nvPicPr>
        <p:blipFill>
          <a:blip r:embed="rId3">
            <a:alphaModFix/>
          </a:blip>
          <a:stretch>
            <a:fillRect/>
          </a:stretch>
        </p:blipFill>
        <p:spPr>
          <a:xfrm>
            <a:off x="652725" y="971763"/>
            <a:ext cx="3270725" cy="3270725"/>
          </a:xfrm>
          <a:prstGeom prst="rect">
            <a:avLst/>
          </a:prstGeom>
          <a:noFill/>
          <a:ln>
            <a:noFill/>
          </a:ln>
          <a:effectLst>
            <a:outerShdw blurRad="57150" rotWithShape="0" algn="bl" dir="5400000" dist="19050">
              <a:srgbClr val="000000">
                <a:alpha val="50000"/>
              </a:srgbClr>
            </a:outerShdw>
          </a:effectLst>
        </p:spPr>
      </p:pic>
      <p:pic>
        <p:nvPicPr>
          <p:cNvPr id="80" name="Google Shape;80;p18"/>
          <p:cNvPicPr preferRelativeResize="0"/>
          <p:nvPr/>
        </p:nvPicPr>
        <p:blipFill>
          <a:blip r:embed="rId4">
            <a:alphaModFix/>
          </a:blip>
          <a:stretch>
            <a:fillRect/>
          </a:stretch>
        </p:blipFill>
        <p:spPr>
          <a:xfrm>
            <a:off x="8080525" y="4104549"/>
            <a:ext cx="846801" cy="846801"/>
          </a:xfrm>
          <a:prstGeom prst="rect">
            <a:avLst/>
          </a:prstGeom>
          <a:noFill/>
          <a:ln>
            <a:noFill/>
          </a:ln>
        </p:spPr>
      </p:pic>
      <p:sp>
        <p:nvSpPr>
          <p:cNvPr id="81" name="Google Shape;81;p1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sp>
        <p:nvSpPr>
          <p:cNvPr id="86" name="Google Shape;86;p19"/>
          <p:cNvSpPr txBox="1"/>
          <p:nvPr/>
        </p:nvSpPr>
        <p:spPr>
          <a:xfrm>
            <a:off x="409975" y="280075"/>
            <a:ext cx="8065200" cy="444000"/>
          </a:xfrm>
          <a:prstGeom prst="rect">
            <a:avLst/>
          </a:prstGeom>
          <a:solidFill>
            <a:srgbClr val="EFEFE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lang="en" sz="3400">
                <a:solidFill>
                  <a:srgbClr val="00467F"/>
                </a:solidFill>
                <a:latin typeface="Roboto Medium"/>
                <a:ea typeface="Roboto Medium"/>
                <a:cs typeface="Roboto Medium"/>
                <a:sym typeface="Roboto Medium"/>
              </a:rPr>
              <a:t>Shared Norms**</a:t>
            </a:r>
            <a:endParaRPr sz="3400">
              <a:solidFill>
                <a:srgbClr val="00467F"/>
              </a:solidFill>
              <a:latin typeface="Roboto Medium"/>
              <a:ea typeface="Roboto Medium"/>
              <a:cs typeface="Roboto Medium"/>
              <a:sym typeface="Roboto Medium"/>
            </a:endParaRPr>
          </a:p>
        </p:txBody>
      </p:sp>
      <p:sp>
        <p:nvSpPr>
          <p:cNvPr id="87" name="Google Shape;87;p19"/>
          <p:cNvSpPr txBox="1"/>
          <p:nvPr/>
        </p:nvSpPr>
        <p:spPr>
          <a:xfrm>
            <a:off x="409975" y="979025"/>
            <a:ext cx="4192800" cy="34722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sz="2000">
                <a:solidFill>
                  <a:srgbClr val="00467F"/>
                </a:solidFill>
                <a:latin typeface="Open Sans SemiBold"/>
                <a:ea typeface="Open Sans SemiBold"/>
                <a:cs typeface="Open Sans SemiBold"/>
                <a:sym typeface="Open Sans SemiBold"/>
              </a:rPr>
              <a:t>Meeting Norms</a:t>
            </a:r>
            <a:endParaRPr sz="2000">
              <a:solidFill>
                <a:srgbClr val="00467F"/>
              </a:solidFill>
              <a:latin typeface="Open Sans SemiBold"/>
              <a:ea typeface="Open Sans SemiBold"/>
              <a:cs typeface="Open Sans SemiBold"/>
              <a:sym typeface="Open Sans SemiBold"/>
            </a:endParaRPr>
          </a:p>
          <a:p>
            <a:pPr indent="-355600" lvl="0" marL="457200" rtl="0" algn="l">
              <a:lnSpc>
                <a:spcPct val="150000"/>
              </a:lnSpc>
              <a:spcBef>
                <a:spcPts val="0"/>
              </a:spcBef>
              <a:spcAft>
                <a:spcPts val="0"/>
              </a:spcAft>
              <a:buClr>
                <a:srgbClr val="00467F"/>
              </a:buClr>
              <a:buSzPts val="2000"/>
              <a:buFont typeface="Open Sans Light"/>
              <a:buChar char="●"/>
            </a:pPr>
            <a:r>
              <a:rPr lang="en" sz="2000">
                <a:solidFill>
                  <a:srgbClr val="00467F"/>
                </a:solidFill>
                <a:latin typeface="Open Sans Light"/>
                <a:ea typeface="Open Sans Light"/>
                <a:cs typeface="Open Sans Light"/>
                <a:sym typeface="Open Sans Light"/>
              </a:rPr>
              <a:t>Be on time and prepared</a:t>
            </a:r>
            <a:endParaRPr sz="2000">
              <a:solidFill>
                <a:srgbClr val="00467F"/>
              </a:solidFill>
              <a:latin typeface="Open Sans Light"/>
              <a:ea typeface="Open Sans Light"/>
              <a:cs typeface="Open Sans Light"/>
              <a:sym typeface="Open Sans Light"/>
            </a:endParaRPr>
          </a:p>
          <a:p>
            <a:pPr indent="-355600" lvl="0" marL="457200" rtl="0" algn="l">
              <a:lnSpc>
                <a:spcPct val="150000"/>
              </a:lnSpc>
              <a:spcBef>
                <a:spcPts val="0"/>
              </a:spcBef>
              <a:spcAft>
                <a:spcPts val="0"/>
              </a:spcAft>
              <a:buClr>
                <a:srgbClr val="00467F"/>
              </a:buClr>
              <a:buSzPts val="2000"/>
              <a:buFont typeface="Open Sans Light"/>
              <a:buChar char="●"/>
            </a:pPr>
            <a:r>
              <a:rPr lang="en" sz="2000">
                <a:solidFill>
                  <a:srgbClr val="00467F"/>
                </a:solidFill>
                <a:latin typeface="Open Sans Light"/>
                <a:ea typeface="Open Sans Light"/>
                <a:cs typeface="Open Sans Light"/>
                <a:sym typeface="Open Sans Light"/>
              </a:rPr>
              <a:t>Stay engaged</a:t>
            </a:r>
            <a:endParaRPr sz="2000">
              <a:solidFill>
                <a:srgbClr val="00467F"/>
              </a:solidFill>
              <a:latin typeface="Open Sans Light"/>
              <a:ea typeface="Open Sans Light"/>
              <a:cs typeface="Open Sans Light"/>
              <a:sym typeface="Open Sans Light"/>
            </a:endParaRPr>
          </a:p>
          <a:p>
            <a:pPr indent="-355600" lvl="0" marL="457200" rtl="0" algn="l">
              <a:lnSpc>
                <a:spcPct val="150000"/>
              </a:lnSpc>
              <a:spcBef>
                <a:spcPts val="0"/>
              </a:spcBef>
              <a:spcAft>
                <a:spcPts val="0"/>
              </a:spcAft>
              <a:buClr>
                <a:srgbClr val="00467F"/>
              </a:buClr>
              <a:buSzPts val="2000"/>
              <a:buFont typeface="Open Sans Light"/>
              <a:buChar char="●"/>
            </a:pPr>
            <a:r>
              <a:rPr lang="en" sz="2000">
                <a:solidFill>
                  <a:srgbClr val="00467F"/>
                </a:solidFill>
                <a:latin typeface="Open Sans Light"/>
                <a:ea typeface="Open Sans Light"/>
                <a:cs typeface="Open Sans Light"/>
                <a:sym typeface="Open Sans Light"/>
              </a:rPr>
              <a:t>Speak your truth</a:t>
            </a:r>
            <a:endParaRPr sz="2000">
              <a:solidFill>
                <a:srgbClr val="00467F"/>
              </a:solidFill>
              <a:latin typeface="Open Sans Light"/>
              <a:ea typeface="Open Sans Light"/>
              <a:cs typeface="Open Sans Light"/>
              <a:sym typeface="Open Sans Light"/>
            </a:endParaRPr>
          </a:p>
          <a:p>
            <a:pPr indent="-355600" lvl="0" marL="457200" rtl="0" algn="l">
              <a:lnSpc>
                <a:spcPct val="150000"/>
              </a:lnSpc>
              <a:spcBef>
                <a:spcPts val="0"/>
              </a:spcBef>
              <a:spcAft>
                <a:spcPts val="0"/>
              </a:spcAft>
              <a:buClr>
                <a:srgbClr val="00467F"/>
              </a:buClr>
              <a:buSzPts val="2000"/>
              <a:buFont typeface="Open Sans Light"/>
              <a:buChar char="●"/>
            </a:pPr>
            <a:r>
              <a:rPr lang="en" sz="2000">
                <a:solidFill>
                  <a:srgbClr val="00467F"/>
                </a:solidFill>
                <a:latin typeface="Open Sans Light"/>
                <a:ea typeface="Open Sans Light"/>
                <a:cs typeface="Open Sans Light"/>
                <a:sym typeface="Open Sans Light"/>
              </a:rPr>
              <a:t>Assume best intent</a:t>
            </a:r>
            <a:endParaRPr sz="2000">
              <a:solidFill>
                <a:srgbClr val="00467F"/>
              </a:solidFill>
              <a:latin typeface="Open Sans Light"/>
              <a:ea typeface="Open Sans Light"/>
              <a:cs typeface="Open Sans Light"/>
              <a:sym typeface="Open Sans Light"/>
            </a:endParaRPr>
          </a:p>
          <a:p>
            <a:pPr indent="-355600" lvl="0" marL="457200" rtl="0" algn="l">
              <a:lnSpc>
                <a:spcPct val="150000"/>
              </a:lnSpc>
              <a:spcBef>
                <a:spcPts val="0"/>
              </a:spcBef>
              <a:spcAft>
                <a:spcPts val="0"/>
              </a:spcAft>
              <a:buClr>
                <a:srgbClr val="00467F"/>
              </a:buClr>
              <a:buSzPts val="2000"/>
              <a:buFont typeface="Open Sans Light"/>
              <a:buChar char="●"/>
            </a:pPr>
            <a:r>
              <a:rPr lang="en" sz="2000">
                <a:solidFill>
                  <a:srgbClr val="00467F"/>
                </a:solidFill>
                <a:latin typeface="Open Sans Light"/>
                <a:ea typeface="Open Sans Light"/>
                <a:cs typeface="Open Sans Light"/>
                <a:sym typeface="Open Sans Light"/>
              </a:rPr>
              <a:t>Don’t take offense</a:t>
            </a:r>
            <a:endParaRPr sz="2000">
              <a:solidFill>
                <a:srgbClr val="00467F"/>
              </a:solidFill>
              <a:latin typeface="Open Sans Light"/>
              <a:ea typeface="Open Sans Light"/>
              <a:cs typeface="Open Sans Light"/>
              <a:sym typeface="Open Sans Light"/>
            </a:endParaRPr>
          </a:p>
          <a:p>
            <a:pPr indent="0" lvl="0" marL="0" rtl="0" algn="l">
              <a:lnSpc>
                <a:spcPct val="150000"/>
              </a:lnSpc>
              <a:spcBef>
                <a:spcPts val="0"/>
              </a:spcBef>
              <a:spcAft>
                <a:spcPts val="0"/>
              </a:spcAft>
              <a:buNone/>
            </a:pPr>
            <a:r>
              <a:t/>
            </a:r>
            <a:endParaRPr sz="2000">
              <a:solidFill>
                <a:srgbClr val="00467F"/>
              </a:solidFill>
              <a:latin typeface="Open Sans"/>
              <a:ea typeface="Open Sans"/>
              <a:cs typeface="Open Sans"/>
              <a:sym typeface="Open Sans"/>
            </a:endParaRPr>
          </a:p>
        </p:txBody>
      </p:sp>
      <p:pic>
        <p:nvPicPr>
          <p:cNvPr id="88" name="Google Shape;88;p19"/>
          <p:cNvPicPr preferRelativeResize="0"/>
          <p:nvPr/>
        </p:nvPicPr>
        <p:blipFill>
          <a:blip r:embed="rId3">
            <a:alphaModFix/>
          </a:blip>
          <a:stretch>
            <a:fillRect/>
          </a:stretch>
        </p:blipFill>
        <p:spPr>
          <a:xfrm>
            <a:off x="7929850" y="3953550"/>
            <a:ext cx="1074000" cy="1074000"/>
          </a:xfrm>
          <a:prstGeom prst="rect">
            <a:avLst/>
          </a:prstGeom>
          <a:noFill/>
          <a:ln>
            <a:noFill/>
          </a:ln>
        </p:spPr>
      </p:pic>
      <p:sp>
        <p:nvSpPr>
          <p:cNvPr id="89" name="Google Shape;89;p19"/>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sp>
        <p:nvSpPr>
          <p:cNvPr id="94" name="Google Shape;94;p20"/>
          <p:cNvSpPr/>
          <p:nvPr/>
        </p:nvSpPr>
        <p:spPr>
          <a:xfrm rot="-5400000">
            <a:off x="4214675" y="-3502825"/>
            <a:ext cx="540300" cy="8069100"/>
          </a:xfrm>
          <a:prstGeom prst="rect">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20"/>
          <p:cNvSpPr txBox="1"/>
          <p:nvPr>
            <p:ph idx="4294967295" type="title"/>
          </p:nvPr>
        </p:nvSpPr>
        <p:spPr>
          <a:xfrm>
            <a:off x="311700" y="113300"/>
            <a:ext cx="8099100" cy="572700"/>
          </a:xfrm>
          <a:prstGeom prst="rect">
            <a:avLst/>
          </a:prstGeom>
          <a:solidFill>
            <a:srgbClr val="00467F"/>
          </a:solidFill>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sz="3000">
                <a:solidFill>
                  <a:srgbClr val="FFFFFF"/>
                </a:solidFill>
                <a:latin typeface="Roboto Medium"/>
                <a:ea typeface="Roboto Medium"/>
                <a:cs typeface="Roboto Medium"/>
                <a:sym typeface="Roboto Medium"/>
              </a:rPr>
              <a:t>Granger Network Video and Data Sheets</a:t>
            </a:r>
            <a:endParaRPr i="1" sz="3000">
              <a:solidFill>
                <a:srgbClr val="FFFFFF"/>
              </a:solidFill>
              <a:latin typeface="Roboto Medium"/>
              <a:ea typeface="Roboto Medium"/>
              <a:cs typeface="Roboto Medium"/>
              <a:sym typeface="Roboto Medium"/>
            </a:endParaRPr>
          </a:p>
        </p:txBody>
      </p:sp>
      <p:pic>
        <p:nvPicPr>
          <p:cNvPr id="96" name="Google Shape;96;p20"/>
          <p:cNvPicPr preferRelativeResize="0"/>
          <p:nvPr/>
        </p:nvPicPr>
        <p:blipFill>
          <a:blip r:embed="rId3">
            <a:alphaModFix/>
          </a:blip>
          <a:stretch>
            <a:fillRect/>
          </a:stretch>
        </p:blipFill>
        <p:spPr>
          <a:xfrm>
            <a:off x="139850" y="3930837"/>
            <a:ext cx="1074000" cy="1074000"/>
          </a:xfrm>
          <a:prstGeom prst="rect">
            <a:avLst/>
          </a:prstGeom>
          <a:noFill/>
          <a:ln>
            <a:noFill/>
          </a:ln>
        </p:spPr>
      </p:pic>
      <p:sp>
        <p:nvSpPr>
          <p:cNvPr id="97" name="Google Shape;97;p20"/>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98" name="Google Shape;98;p20" title="Granger Network APTT   English   2024 2025">
            <a:hlinkClick r:id="rId4"/>
          </p:cNvPr>
          <p:cNvPicPr preferRelativeResize="0"/>
          <p:nvPr/>
        </p:nvPicPr>
        <p:blipFill>
          <a:blip r:embed="rId5">
            <a:alphaModFix/>
          </a:blip>
          <a:stretch>
            <a:fillRect/>
          </a:stretch>
        </p:blipFill>
        <p:spPr>
          <a:xfrm>
            <a:off x="2384300" y="889763"/>
            <a:ext cx="6556225" cy="3687875"/>
          </a:xfrm>
          <a:prstGeom prst="rect">
            <a:avLst/>
          </a:prstGeom>
          <a:noFill/>
          <a:ln>
            <a:noFill/>
          </a:ln>
        </p:spPr>
      </p:pic>
      <p:sp>
        <p:nvSpPr>
          <p:cNvPr id="99" name="Google Shape;99;p20"/>
          <p:cNvSpPr txBox="1"/>
          <p:nvPr/>
        </p:nvSpPr>
        <p:spPr>
          <a:xfrm>
            <a:off x="3033475" y="4665525"/>
            <a:ext cx="6072000" cy="33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English video link </a:t>
            </a:r>
            <a:r>
              <a:rPr lang="en" sz="1800" u="sng">
                <a:solidFill>
                  <a:schemeClr val="hlink"/>
                </a:solidFill>
                <a:hlinkClick r:id="rId6"/>
              </a:rPr>
              <a:t>here</a:t>
            </a:r>
            <a:r>
              <a:rPr lang="en" sz="1800">
                <a:solidFill>
                  <a:schemeClr val="dk2"/>
                </a:solidFill>
              </a:rPr>
              <a:t>	Spanish video link </a:t>
            </a:r>
            <a:r>
              <a:rPr lang="en" sz="1800" u="sng">
                <a:solidFill>
                  <a:schemeClr val="hlink"/>
                </a:solidFill>
                <a:hlinkClick r:id="rId7"/>
              </a:rPr>
              <a:t>here</a:t>
            </a:r>
            <a:endParaRPr sz="1800">
              <a:solidFill>
                <a:schemeClr val="dk2"/>
              </a:solidFill>
            </a:endParaRPr>
          </a:p>
        </p:txBody>
      </p:sp>
      <p:pic>
        <p:nvPicPr>
          <p:cNvPr id="100" name="Google Shape;100;p20"/>
          <p:cNvPicPr preferRelativeResize="0"/>
          <p:nvPr/>
        </p:nvPicPr>
        <p:blipFill>
          <a:blip r:embed="rId8">
            <a:alphaModFix/>
          </a:blip>
          <a:stretch>
            <a:fillRect/>
          </a:stretch>
        </p:blipFill>
        <p:spPr>
          <a:xfrm>
            <a:off x="212299" y="889775"/>
            <a:ext cx="2017201" cy="1391673"/>
          </a:xfrm>
          <a:prstGeom prst="rect">
            <a:avLst/>
          </a:prstGeom>
          <a:noFill/>
          <a:ln>
            <a:noFill/>
          </a:ln>
        </p:spPr>
      </p:pic>
      <p:pic>
        <p:nvPicPr>
          <p:cNvPr id="101" name="Google Shape;101;p20"/>
          <p:cNvPicPr preferRelativeResize="0"/>
          <p:nvPr/>
        </p:nvPicPr>
        <p:blipFill>
          <a:blip r:embed="rId9">
            <a:alphaModFix/>
          </a:blip>
          <a:stretch>
            <a:fillRect/>
          </a:stretch>
        </p:blipFill>
        <p:spPr>
          <a:xfrm>
            <a:off x="1213850" y="3345127"/>
            <a:ext cx="1074001" cy="1404723"/>
          </a:xfrm>
          <a:prstGeom prst="rect">
            <a:avLst/>
          </a:prstGeom>
          <a:noFill/>
          <a:ln>
            <a:noFill/>
          </a:ln>
        </p:spPr>
      </p:pic>
      <p:sp>
        <p:nvSpPr>
          <p:cNvPr id="102" name="Google Shape;102;p20"/>
          <p:cNvSpPr txBox="1"/>
          <p:nvPr/>
        </p:nvSpPr>
        <p:spPr>
          <a:xfrm>
            <a:off x="542375" y="2374475"/>
            <a:ext cx="1566300" cy="743100"/>
          </a:xfrm>
          <a:prstGeom prst="rect">
            <a:avLst/>
          </a:prstGeom>
          <a:solidFill>
            <a:srgbClr val="FCE5CD"/>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rgbClr val="000000"/>
                </a:solidFill>
                <a:latin typeface="Open Sans"/>
                <a:ea typeface="Open Sans"/>
                <a:cs typeface="Open Sans"/>
                <a:sym typeface="Open Sans"/>
              </a:rPr>
              <a:t>These reports are in Assessment Team/Secure Channel/2025-2026/Fall Student Growth Reports.</a:t>
            </a:r>
            <a:endParaRPr sz="900">
              <a:solidFill>
                <a:srgbClr val="000000"/>
              </a:solidFill>
              <a:latin typeface="Open Sans"/>
              <a:ea typeface="Open Sans"/>
              <a:cs typeface="Open Sans"/>
              <a:sym typeface="Open Sans"/>
            </a:endParaRPr>
          </a:p>
          <a:p>
            <a:pPr indent="0" lvl="0" marL="0" rtl="0" algn="l">
              <a:spcBef>
                <a:spcPts val="0"/>
              </a:spcBef>
              <a:spcAft>
                <a:spcPts val="0"/>
              </a:spcAft>
              <a:buNone/>
            </a:pPr>
            <a:r>
              <a:t/>
            </a:r>
            <a:endParaRPr sz="1000">
              <a:solidFill>
                <a:srgbClr val="000000"/>
              </a:solidFill>
              <a:latin typeface="Open Sans"/>
              <a:ea typeface="Open Sans"/>
              <a:cs typeface="Open Sans"/>
              <a:sym typeface="Open Sans"/>
            </a:endParaRPr>
          </a:p>
        </p:txBody>
      </p:sp>
      <p:cxnSp>
        <p:nvCxnSpPr>
          <p:cNvPr id="103" name="Google Shape;103;p20"/>
          <p:cNvCxnSpPr/>
          <p:nvPr/>
        </p:nvCxnSpPr>
        <p:spPr>
          <a:xfrm rot="10800000">
            <a:off x="1503575" y="2130150"/>
            <a:ext cx="128400" cy="22920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8"/>
                                        </p:tgtEl>
                                        <p:attrNameLst>
                                          <p:attrName>style.visibility</p:attrName>
                                        </p:attrNameLst>
                                      </p:cBhvr>
                                      <p:to>
                                        <p:strVal val="visible"/>
                                      </p:to>
                                    </p:set>
                                    <p:animEffect filter="fade" transition="in">
                                      <p:cBhvr>
                                        <p:cTn dur="1000"/>
                                        <p:tgtEl>
                                          <p:spTgt spid="9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p21"/>
          <p:cNvSpPr/>
          <p:nvPr/>
        </p:nvSpPr>
        <p:spPr>
          <a:xfrm>
            <a:off x="6356600" y="25"/>
            <a:ext cx="2787300" cy="3000000"/>
          </a:xfrm>
          <a:prstGeom prst="rect">
            <a:avLst/>
          </a:prstGeom>
          <a:solidFill>
            <a:srgbClr val="0046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21"/>
          <p:cNvSpPr txBox="1"/>
          <p:nvPr/>
        </p:nvSpPr>
        <p:spPr>
          <a:xfrm>
            <a:off x="6552975" y="280075"/>
            <a:ext cx="2656500" cy="44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latin typeface="Roboto Medium"/>
              <a:ea typeface="Roboto Medium"/>
              <a:cs typeface="Roboto Medium"/>
              <a:sym typeface="Roboto Medium"/>
            </a:endParaRPr>
          </a:p>
        </p:txBody>
      </p:sp>
      <p:sp>
        <p:nvSpPr>
          <p:cNvPr id="110" name="Google Shape;110;p21"/>
          <p:cNvSpPr txBox="1"/>
          <p:nvPr/>
        </p:nvSpPr>
        <p:spPr>
          <a:xfrm>
            <a:off x="6454700" y="208925"/>
            <a:ext cx="2591100" cy="266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FFFFFF"/>
                </a:solidFill>
                <a:latin typeface="Open Sans"/>
                <a:ea typeface="Open Sans"/>
                <a:cs typeface="Open Sans"/>
                <a:sym typeface="Open Sans"/>
              </a:rPr>
              <a:t>RISE proficiency and Growth</a:t>
            </a:r>
            <a:endParaRPr sz="2400">
              <a:solidFill>
                <a:srgbClr val="FFFFFF"/>
              </a:solidFill>
              <a:latin typeface="Open Sans"/>
              <a:ea typeface="Open Sans"/>
              <a:cs typeface="Open Sans"/>
              <a:sym typeface="Open Sans"/>
            </a:endParaRPr>
          </a:p>
          <a:p>
            <a:pPr indent="0" lvl="0" marL="0" rtl="0" algn="l">
              <a:spcBef>
                <a:spcPts val="0"/>
              </a:spcBef>
              <a:spcAft>
                <a:spcPts val="0"/>
              </a:spcAft>
              <a:buNone/>
            </a:pPr>
            <a:r>
              <a:t/>
            </a:r>
            <a:endParaRPr sz="2400">
              <a:solidFill>
                <a:srgbClr val="FFFFFF"/>
              </a:solidFill>
              <a:latin typeface="Open Sans"/>
              <a:ea typeface="Open Sans"/>
              <a:cs typeface="Open Sans"/>
              <a:sym typeface="Open Sans"/>
            </a:endParaRPr>
          </a:p>
          <a:p>
            <a:pPr indent="0" lvl="0" marL="0" rtl="0" algn="l">
              <a:spcBef>
                <a:spcPts val="0"/>
              </a:spcBef>
              <a:spcAft>
                <a:spcPts val="0"/>
              </a:spcAft>
              <a:buNone/>
            </a:pPr>
            <a:r>
              <a:rPr lang="en" sz="2400">
                <a:solidFill>
                  <a:srgbClr val="FFFFFF"/>
                </a:solidFill>
                <a:latin typeface="Open Sans"/>
                <a:ea typeface="Open Sans"/>
                <a:cs typeface="Open Sans"/>
                <a:sym typeface="Open Sans"/>
              </a:rPr>
              <a:t>NWEA Map</a:t>
            </a:r>
            <a:endParaRPr sz="2400">
              <a:solidFill>
                <a:srgbClr val="FFFFFF"/>
              </a:solidFill>
              <a:latin typeface="Open Sans"/>
              <a:ea typeface="Open Sans"/>
              <a:cs typeface="Open Sans"/>
              <a:sym typeface="Open Sans"/>
            </a:endParaRPr>
          </a:p>
          <a:p>
            <a:pPr indent="0" lvl="0" marL="0" rtl="0" algn="l">
              <a:spcBef>
                <a:spcPts val="0"/>
              </a:spcBef>
              <a:spcAft>
                <a:spcPts val="0"/>
              </a:spcAft>
              <a:buNone/>
            </a:pPr>
            <a:r>
              <a:t/>
            </a:r>
            <a:endParaRPr sz="2400">
              <a:solidFill>
                <a:srgbClr val="FFFFFF"/>
              </a:solidFill>
              <a:latin typeface="Open Sans"/>
              <a:ea typeface="Open Sans"/>
              <a:cs typeface="Open Sans"/>
              <a:sym typeface="Open Sans"/>
            </a:endParaRPr>
          </a:p>
          <a:p>
            <a:pPr indent="0" lvl="0" marL="0" rtl="0" algn="l">
              <a:spcBef>
                <a:spcPts val="0"/>
              </a:spcBef>
              <a:spcAft>
                <a:spcPts val="0"/>
              </a:spcAft>
              <a:buNone/>
            </a:pPr>
            <a:r>
              <a:rPr lang="en" sz="2400">
                <a:solidFill>
                  <a:srgbClr val="FFFFFF"/>
                </a:solidFill>
                <a:latin typeface="Open Sans"/>
                <a:ea typeface="Open Sans"/>
                <a:cs typeface="Open Sans"/>
                <a:sym typeface="Open Sans"/>
              </a:rPr>
              <a:t>Early Literacy</a:t>
            </a:r>
            <a:endParaRPr sz="2400">
              <a:solidFill>
                <a:srgbClr val="FFFFFF"/>
              </a:solidFill>
              <a:latin typeface="Open Sans"/>
              <a:ea typeface="Open Sans"/>
              <a:cs typeface="Open Sans"/>
              <a:sym typeface="Open Sans"/>
            </a:endParaRPr>
          </a:p>
          <a:p>
            <a:pPr indent="0" lvl="0" marL="0" rtl="0" algn="l">
              <a:spcBef>
                <a:spcPts val="0"/>
              </a:spcBef>
              <a:spcAft>
                <a:spcPts val="0"/>
              </a:spcAft>
              <a:buNone/>
            </a:pPr>
            <a:r>
              <a:t/>
            </a:r>
            <a:endParaRPr sz="2400">
              <a:solidFill>
                <a:srgbClr val="FFFFFF"/>
              </a:solidFill>
              <a:latin typeface="Open Sans"/>
              <a:ea typeface="Open Sans"/>
              <a:cs typeface="Open Sans"/>
              <a:sym typeface="Open Sans"/>
            </a:endParaRPr>
          </a:p>
        </p:txBody>
      </p:sp>
      <p:sp>
        <p:nvSpPr>
          <p:cNvPr id="111" name="Google Shape;111;p21"/>
          <p:cNvSpPr txBox="1"/>
          <p:nvPr/>
        </p:nvSpPr>
        <p:spPr>
          <a:xfrm>
            <a:off x="409977" y="280075"/>
            <a:ext cx="5659800" cy="444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1" lang="en" sz="2400">
                <a:solidFill>
                  <a:srgbClr val="434343"/>
                </a:solidFill>
                <a:latin typeface="Roboto"/>
                <a:ea typeface="Roboto"/>
                <a:cs typeface="Roboto"/>
                <a:sym typeface="Roboto"/>
              </a:rPr>
              <a:t>Network Academic Data </a:t>
            </a:r>
            <a:endParaRPr b="1" sz="2400">
              <a:solidFill>
                <a:srgbClr val="434343"/>
              </a:solidFill>
              <a:latin typeface="Roboto"/>
              <a:ea typeface="Roboto"/>
              <a:cs typeface="Roboto"/>
              <a:sym typeface="Roboto"/>
            </a:endParaRPr>
          </a:p>
        </p:txBody>
      </p:sp>
      <p:pic>
        <p:nvPicPr>
          <p:cNvPr id="112" name="Google Shape;112;p21"/>
          <p:cNvPicPr preferRelativeResize="0"/>
          <p:nvPr/>
        </p:nvPicPr>
        <p:blipFill>
          <a:blip r:embed="rId3">
            <a:alphaModFix/>
          </a:blip>
          <a:stretch>
            <a:fillRect/>
          </a:stretch>
        </p:blipFill>
        <p:spPr>
          <a:xfrm>
            <a:off x="139850" y="3930837"/>
            <a:ext cx="1074000" cy="1074000"/>
          </a:xfrm>
          <a:prstGeom prst="rect">
            <a:avLst/>
          </a:prstGeom>
          <a:noFill/>
          <a:ln>
            <a:noFill/>
          </a:ln>
        </p:spPr>
      </p:pic>
      <p:sp>
        <p:nvSpPr>
          <p:cNvPr id="113" name="Google Shape;113;p2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14" name="Google Shape;114;p21"/>
          <p:cNvPicPr preferRelativeResize="0"/>
          <p:nvPr/>
        </p:nvPicPr>
        <p:blipFill>
          <a:blip r:embed="rId4">
            <a:alphaModFix/>
          </a:blip>
          <a:stretch>
            <a:fillRect/>
          </a:stretch>
        </p:blipFill>
        <p:spPr>
          <a:xfrm>
            <a:off x="327476" y="819050"/>
            <a:ext cx="1964651" cy="2001999"/>
          </a:xfrm>
          <a:prstGeom prst="rect">
            <a:avLst/>
          </a:prstGeom>
          <a:noFill/>
          <a:ln cap="flat" cmpd="sng" w="19050">
            <a:solidFill>
              <a:schemeClr val="dk2"/>
            </a:solidFill>
            <a:prstDash val="solid"/>
            <a:round/>
            <a:headEnd len="sm" w="sm" type="none"/>
            <a:tailEnd len="sm" w="sm" type="none"/>
          </a:ln>
        </p:spPr>
      </p:pic>
      <p:pic>
        <p:nvPicPr>
          <p:cNvPr id="115" name="Google Shape;115;p21"/>
          <p:cNvPicPr preferRelativeResize="0"/>
          <p:nvPr/>
        </p:nvPicPr>
        <p:blipFill>
          <a:blip r:embed="rId5">
            <a:alphaModFix/>
          </a:blip>
          <a:stretch>
            <a:fillRect/>
          </a:stretch>
        </p:blipFill>
        <p:spPr>
          <a:xfrm>
            <a:off x="2350363" y="1766936"/>
            <a:ext cx="3026200" cy="1609649"/>
          </a:xfrm>
          <a:prstGeom prst="rect">
            <a:avLst/>
          </a:prstGeom>
          <a:noFill/>
          <a:ln cap="flat" cmpd="sng" w="19050">
            <a:solidFill>
              <a:schemeClr val="dk2"/>
            </a:solidFill>
            <a:prstDash val="solid"/>
            <a:round/>
            <a:headEnd len="sm" w="sm" type="none"/>
            <a:tailEnd len="sm" w="sm" type="none"/>
          </a:ln>
        </p:spPr>
      </p:pic>
      <p:cxnSp>
        <p:nvCxnSpPr>
          <p:cNvPr id="116" name="Google Shape;116;p21"/>
          <p:cNvCxnSpPr/>
          <p:nvPr/>
        </p:nvCxnSpPr>
        <p:spPr>
          <a:xfrm flipH="1">
            <a:off x="2374575" y="819050"/>
            <a:ext cx="3997500" cy="73500"/>
          </a:xfrm>
          <a:prstGeom prst="straightConnector1">
            <a:avLst/>
          </a:prstGeom>
          <a:noFill/>
          <a:ln cap="flat" cmpd="sng" w="9525">
            <a:solidFill>
              <a:schemeClr val="dk2"/>
            </a:solidFill>
            <a:prstDash val="solid"/>
            <a:round/>
            <a:headEnd len="med" w="med" type="none"/>
            <a:tailEnd len="med" w="med" type="triangle"/>
          </a:ln>
        </p:spPr>
      </p:cxnSp>
      <p:cxnSp>
        <p:nvCxnSpPr>
          <p:cNvPr id="117" name="Google Shape;117;p21"/>
          <p:cNvCxnSpPr/>
          <p:nvPr/>
        </p:nvCxnSpPr>
        <p:spPr>
          <a:xfrm flipH="1">
            <a:off x="5474750" y="1721950"/>
            <a:ext cx="1157100" cy="269700"/>
          </a:xfrm>
          <a:prstGeom prst="straightConnector1">
            <a:avLst/>
          </a:prstGeom>
          <a:noFill/>
          <a:ln cap="flat" cmpd="sng" w="9525">
            <a:solidFill>
              <a:schemeClr val="dk2"/>
            </a:solidFill>
            <a:prstDash val="solid"/>
            <a:round/>
            <a:headEnd len="med" w="med" type="none"/>
            <a:tailEnd len="med" w="med" type="triangle"/>
          </a:ln>
        </p:spPr>
      </p:cxnSp>
      <p:sp>
        <p:nvSpPr>
          <p:cNvPr id="118" name="Google Shape;118;p21"/>
          <p:cNvSpPr txBox="1"/>
          <p:nvPr/>
        </p:nvSpPr>
        <p:spPr>
          <a:xfrm>
            <a:off x="139850" y="2874713"/>
            <a:ext cx="1964700" cy="751800"/>
          </a:xfrm>
          <a:prstGeom prst="rect">
            <a:avLst/>
          </a:prstGeom>
          <a:solidFill>
            <a:srgbClr val="FFF2CC"/>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chemeClr val="dk2"/>
                </a:solidFill>
              </a:rPr>
              <a:t>What trends in subjects are there for proficiency and growth?</a:t>
            </a:r>
            <a:endParaRPr sz="1300">
              <a:solidFill>
                <a:schemeClr val="dk2"/>
              </a:solidFill>
            </a:endParaRPr>
          </a:p>
        </p:txBody>
      </p:sp>
      <p:sp>
        <p:nvSpPr>
          <p:cNvPr id="119" name="Google Shape;119;p21"/>
          <p:cNvSpPr txBox="1"/>
          <p:nvPr/>
        </p:nvSpPr>
        <p:spPr>
          <a:xfrm>
            <a:off x="2639363" y="892550"/>
            <a:ext cx="3572400" cy="951600"/>
          </a:xfrm>
          <a:prstGeom prst="rect">
            <a:avLst/>
          </a:prstGeom>
          <a:solidFill>
            <a:srgbClr val="D9D9D9"/>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chemeClr val="dk2"/>
                </a:solidFill>
              </a:rPr>
              <a:t>In which percentile are most of our network’s students?</a:t>
            </a:r>
            <a:endParaRPr sz="1300">
              <a:solidFill>
                <a:schemeClr val="dk2"/>
              </a:solidFill>
            </a:endParaRPr>
          </a:p>
          <a:p>
            <a:pPr indent="0" lvl="0" marL="0" rtl="0" algn="l">
              <a:spcBef>
                <a:spcPts val="0"/>
              </a:spcBef>
              <a:spcAft>
                <a:spcPts val="0"/>
              </a:spcAft>
              <a:buNone/>
            </a:pPr>
            <a:r>
              <a:rPr lang="en" sz="1300">
                <a:solidFill>
                  <a:schemeClr val="dk2"/>
                </a:solidFill>
              </a:rPr>
              <a:t>Are there groups of students in percentiles that we are growing more than others?</a:t>
            </a:r>
            <a:endParaRPr sz="1300">
              <a:solidFill>
                <a:schemeClr val="dk2"/>
              </a:solidFill>
            </a:endParaRPr>
          </a:p>
        </p:txBody>
      </p:sp>
      <p:pic>
        <p:nvPicPr>
          <p:cNvPr id="120" name="Google Shape;120;p21"/>
          <p:cNvPicPr preferRelativeResize="0"/>
          <p:nvPr/>
        </p:nvPicPr>
        <p:blipFill>
          <a:blip r:embed="rId6">
            <a:alphaModFix/>
          </a:blip>
          <a:stretch>
            <a:fillRect/>
          </a:stretch>
        </p:blipFill>
        <p:spPr>
          <a:xfrm>
            <a:off x="5434800" y="3000025"/>
            <a:ext cx="3657000" cy="1952650"/>
          </a:xfrm>
          <a:prstGeom prst="rect">
            <a:avLst/>
          </a:prstGeom>
          <a:noFill/>
          <a:ln cap="flat" cmpd="sng" w="19050">
            <a:solidFill>
              <a:schemeClr val="dk2"/>
            </a:solidFill>
            <a:prstDash val="solid"/>
            <a:round/>
            <a:headEnd len="sm" w="sm" type="none"/>
            <a:tailEnd len="sm" w="sm" type="none"/>
          </a:ln>
        </p:spPr>
      </p:pic>
      <p:sp>
        <p:nvSpPr>
          <p:cNvPr id="121" name="Google Shape;121;p21"/>
          <p:cNvSpPr txBox="1"/>
          <p:nvPr/>
        </p:nvSpPr>
        <p:spPr>
          <a:xfrm>
            <a:off x="2809450" y="3807025"/>
            <a:ext cx="2493300" cy="856200"/>
          </a:xfrm>
          <a:prstGeom prst="rect">
            <a:avLst/>
          </a:prstGeom>
          <a:solidFill>
            <a:srgbClr val="CFE2F3"/>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chemeClr val="dk2"/>
                </a:solidFill>
              </a:rPr>
              <a:t>What trends are notable in the milestone literacy data for our network?</a:t>
            </a:r>
            <a:endParaRPr sz="1300">
              <a:solidFill>
                <a:schemeClr val="dk2"/>
              </a:solidFill>
            </a:endParaRPr>
          </a:p>
        </p:txBody>
      </p:sp>
      <p:cxnSp>
        <p:nvCxnSpPr>
          <p:cNvPr id="122" name="Google Shape;122;p21"/>
          <p:cNvCxnSpPr/>
          <p:nvPr/>
        </p:nvCxnSpPr>
        <p:spPr>
          <a:xfrm flipH="1">
            <a:off x="6102800" y="2447525"/>
            <a:ext cx="448500" cy="46980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467F"/>
        </a:solidFill>
      </p:bgPr>
    </p:bg>
    <p:spTree>
      <p:nvGrpSpPr>
        <p:cNvPr id="126" name="Shape 126"/>
        <p:cNvGrpSpPr/>
        <p:nvPr/>
      </p:nvGrpSpPr>
      <p:grpSpPr>
        <a:xfrm>
          <a:off x="0" y="0"/>
          <a:ext cx="0" cy="0"/>
          <a:chOff x="0" y="0"/>
          <a:chExt cx="0" cy="0"/>
        </a:xfrm>
      </p:grpSpPr>
      <p:sp>
        <p:nvSpPr>
          <p:cNvPr id="127" name="Google Shape;127;p22"/>
          <p:cNvSpPr txBox="1"/>
          <p:nvPr>
            <p:ph idx="1" type="subTitle"/>
          </p:nvPr>
        </p:nvSpPr>
        <p:spPr>
          <a:xfrm>
            <a:off x="258150" y="845161"/>
            <a:ext cx="4045200" cy="5952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solidFill>
                  <a:schemeClr val="lt1"/>
                </a:solidFill>
                <a:latin typeface="Open Sans"/>
                <a:ea typeface="Open Sans"/>
                <a:cs typeface="Open Sans"/>
                <a:sym typeface="Open Sans"/>
              </a:rPr>
              <a:t>And modified porch visits</a:t>
            </a:r>
            <a:endParaRPr>
              <a:solidFill>
                <a:schemeClr val="lt1"/>
              </a:solidFill>
              <a:latin typeface="Open Sans"/>
              <a:ea typeface="Open Sans"/>
              <a:cs typeface="Open Sans"/>
              <a:sym typeface="Open Sans"/>
            </a:endParaRPr>
          </a:p>
        </p:txBody>
      </p:sp>
      <p:sp>
        <p:nvSpPr>
          <p:cNvPr id="128" name="Google Shape;128;p22"/>
          <p:cNvSpPr txBox="1"/>
          <p:nvPr>
            <p:ph type="title"/>
          </p:nvPr>
        </p:nvSpPr>
        <p:spPr>
          <a:xfrm>
            <a:off x="258150" y="88300"/>
            <a:ext cx="4045200" cy="7143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solidFill>
                  <a:schemeClr val="lt1"/>
                </a:solidFill>
                <a:latin typeface="Roboto Medium"/>
                <a:ea typeface="Roboto Medium"/>
                <a:cs typeface="Roboto Medium"/>
                <a:sym typeface="Roboto Medium"/>
              </a:rPr>
              <a:t>Home Visits</a:t>
            </a:r>
            <a:endParaRPr>
              <a:solidFill>
                <a:schemeClr val="lt1"/>
              </a:solidFill>
              <a:latin typeface="Roboto Medium"/>
              <a:ea typeface="Roboto Medium"/>
              <a:cs typeface="Roboto Medium"/>
              <a:sym typeface="Roboto Medium"/>
            </a:endParaRPr>
          </a:p>
        </p:txBody>
      </p:sp>
      <p:sp>
        <p:nvSpPr>
          <p:cNvPr id="129" name="Google Shape;129;p22"/>
          <p:cNvSpPr txBox="1"/>
          <p:nvPr>
            <p:ph idx="2" type="body"/>
          </p:nvPr>
        </p:nvSpPr>
        <p:spPr>
          <a:xfrm>
            <a:off x="4606350" y="169250"/>
            <a:ext cx="4473900" cy="4760700"/>
          </a:xfrm>
          <a:prstGeom prst="rect">
            <a:avLst/>
          </a:prstGeom>
        </p:spPr>
        <p:txBody>
          <a:bodyPr anchorCtr="0" anchor="ctr" bIns="91425" lIns="91425" spcFirstLastPara="1" rIns="91425" wrap="square" tIns="91425">
            <a:normAutofit lnSpcReduction="10000"/>
          </a:bodyPr>
          <a:lstStyle/>
          <a:p>
            <a:pPr indent="-342900" lvl="0" marL="457200" rtl="0" algn="l">
              <a:spcBef>
                <a:spcPts val="0"/>
              </a:spcBef>
              <a:spcAft>
                <a:spcPts val="0"/>
              </a:spcAft>
              <a:buSzPts val="1800"/>
              <a:buFont typeface="Open Sans"/>
              <a:buChar char="●"/>
            </a:pPr>
            <a:r>
              <a:rPr lang="en">
                <a:latin typeface="Open Sans"/>
                <a:ea typeface="Open Sans"/>
                <a:cs typeface="Open Sans"/>
                <a:sym typeface="Open Sans"/>
              </a:rPr>
              <a:t>Keep to 5 “Non-negotiables”:</a:t>
            </a:r>
            <a:endParaRPr>
              <a:latin typeface="Open Sans"/>
              <a:ea typeface="Open Sans"/>
              <a:cs typeface="Open Sans"/>
              <a:sym typeface="Open Sans"/>
            </a:endParaRPr>
          </a:p>
          <a:p>
            <a:pPr indent="-317500" lvl="1" marL="914400" rtl="0" algn="l">
              <a:spcBef>
                <a:spcPts val="0"/>
              </a:spcBef>
              <a:spcAft>
                <a:spcPts val="0"/>
              </a:spcAft>
              <a:buSzPts val="1400"/>
              <a:buFont typeface="Open Sans"/>
              <a:buChar char="○"/>
            </a:pPr>
            <a:r>
              <a:rPr lang="en">
                <a:latin typeface="Open Sans"/>
                <a:ea typeface="Open Sans"/>
                <a:cs typeface="Open Sans"/>
                <a:sym typeface="Open Sans"/>
              </a:rPr>
              <a:t>Visits are voluntary</a:t>
            </a:r>
            <a:endParaRPr>
              <a:latin typeface="Open Sans"/>
              <a:ea typeface="Open Sans"/>
              <a:cs typeface="Open Sans"/>
              <a:sym typeface="Open Sans"/>
            </a:endParaRPr>
          </a:p>
          <a:p>
            <a:pPr indent="-317500" lvl="1" marL="914400" rtl="0" algn="l">
              <a:spcBef>
                <a:spcPts val="0"/>
              </a:spcBef>
              <a:spcAft>
                <a:spcPts val="0"/>
              </a:spcAft>
              <a:buSzPts val="1400"/>
              <a:buFont typeface="Open Sans"/>
              <a:buChar char="○"/>
            </a:pPr>
            <a:r>
              <a:rPr lang="en">
                <a:latin typeface="Open Sans"/>
                <a:ea typeface="Open Sans"/>
                <a:cs typeface="Open Sans"/>
                <a:sym typeface="Open Sans"/>
              </a:rPr>
              <a:t>Educators are trained &amp; compensated</a:t>
            </a:r>
            <a:endParaRPr>
              <a:latin typeface="Open Sans"/>
              <a:ea typeface="Open Sans"/>
              <a:cs typeface="Open Sans"/>
              <a:sym typeface="Open Sans"/>
            </a:endParaRPr>
          </a:p>
          <a:p>
            <a:pPr indent="-317500" lvl="1" marL="914400" rtl="0" algn="l">
              <a:spcBef>
                <a:spcPts val="0"/>
              </a:spcBef>
              <a:spcAft>
                <a:spcPts val="0"/>
              </a:spcAft>
              <a:buSzPts val="1400"/>
              <a:buFont typeface="Open Sans"/>
              <a:buChar char="○"/>
            </a:pPr>
            <a:r>
              <a:rPr lang="en">
                <a:latin typeface="Open Sans"/>
                <a:ea typeface="Open Sans"/>
                <a:cs typeface="Open Sans"/>
                <a:sym typeface="Open Sans"/>
              </a:rPr>
              <a:t>We don’t “target” students</a:t>
            </a:r>
            <a:endParaRPr>
              <a:latin typeface="Open Sans"/>
              <a:ea typeface="Open Sans"/>
              <a:cs typeface="Open Sans"/>
              <a:sym typeface="Open Sans"/>
            </a:endParaRPr>
          </a:p>
          <a:p>
            <a:pPr indent="-317500" lvl="1" marL="914400" rtl="0" algn="l">
              <a:spcBef>
                <a:spcPts val="0"/>
              </a:spcBef>
              <a:spcAft>
                <a:spcPts val="0"/>
              </a:spcAft>
              <a:buSzPts val="1400"/>
              <a:buFont typeface="Open Sans"/>
              <a:buChar char="○"/>
            </a:pPr>
            <a:r>
              <a:rPr lang="en">
                <a:latin typeface="Open Sans"/>
                <a:ea typeface="Open Sans"/>
                <a:cs typeface="Open Sans"/>
                <a:sym typeface="Open Sans"/>
              </a:rPr>
              <a:t>Teachers go in pairs</a:t>
            </a:r>
            <a:endParaRPr>
              <a:latin typeface="Open Sans"/>
              <a:ea typeface="Open Sans"/>
              <a:cs typeface="Open Sans"/>
              <a:sym typeface="Open Sans"/>
            </a:endParaRPr>
          </a:p>
          <a:p>
            <a:pPr indent="-317500" lvl="1" marL="914400" rtl="0" algn="l">
              <a:spcBef>
                <a:spcPts val="0"/>
              </a:spcBef>
              <a:spcAft>
                <a:spcPts val="0"/>
              </a:spcAft>
              <a:buSzPts val="1400"/>
              <a:buFont typeface="Open Sans"/>
              <a:buChar char="○"/>
            </a:pPr>
            <a:r>
              <a:rPr lang="en">
                <a:latin typeface="Open Sans"/>
                <a:ea typeface="Open Sans"/>
                <a:cs typeface="Open Sans"/>
                <a:sym typeface="Open Sans"/>
              </a:rPr>
              <a:t>We share hopes, dreams, &amp; goals</a:t>
            </a:r>
            <a:endParaRPr>
              <a:latin typeface="Open Sans"/>
              <a:ea typeface="Open Sans"/>
              <a:cs typeface="Open Sans"/>
              <a:sym typeface="Open Sans"/>
            </a:endParaRPr>
          </a:p>
          <a:p>
            <a:pPr indent="-342900" lvl="0" marL="457200" rtl="0" algn="l">
              <a:spcBef>
                <a:spcPts val="0"/>
              </a:spcBef>
              <a:spcAft>
                <a:spcPts val="0"/>
              </a:spcAft>
              <a:buSzPts val="1800"/>
              <a:buFont typeface="Open Sans"/>
              <a:buChar char="●"/>
            </a:pPr>
            <a:r>
              <a:rPr lang="en">
                <a:latin typeface="Open Sans"/>
                <a:ea typeface="Open Sans"/>
                <a:cs typeface="Open Sans"/>
                <a:sym typeface="Open Sans"/>
              </a:rPr>
              <a:t>Junior high school = 20 minute, scheduled visit (text to set up).</a:t>
            </a:r>
            <a:endParaRPr>
              <a:latin typeface="Open Sans"/>
              <a:ea typeface="Open Sans"/>
              <a:cs typeface="Open Sans"/>
              <a:sym typeface="Open Sans"/>
            </a:endParaRPr>
          </a:p>
          <a:p>
            <a:pPr indent="-342900" lvl="0" marL="457200" rtl="0" algn="l">
              <a:spcBef>
                <a:spcPts val="0"/>
              </a:spcBef>
              <a:spcAft>
                <a:spcPts val="0"/>
              </a:spcAft>
              <a:buSzPts val="1800"/>
              <a:buFont typeface="Open Sans"/>
              <a:buChar char="●"/>
            </a:pPr>
            <a:r>
              <a:rPr lang="en">
                <a:latin typeface="Open Sans"/>
                <a:ea typeface="Open Sans"/>
                <a:cs typeface="Open Sans"/>
                <a:sym typeface="Open Sans"/>
              </a:rPr>
              <a:t>High school = Unannounced drop by on the porch to give a lawn sign &amp; door hanger </a:t>
            </a:r>
            <a:r>
              <a:rPr lang="en">
                <a:latin typeface="Open Sans"/>
                <a:ea typeface="Open Sans"/>
                <a:cs typeface="Open Sans"/>
                <a:sym typeface="Open Sans"/>
              </a:rPr>
              <a:t>with</a:t>
            </a:r>
            <a:r>
              <a:rPr lang="en">
                <a:latin typeface="Open Sans"/>
                <a:ea typeface="Open Sans"/>
                <a:cs typeface="Open Sans"/>
                <a:sym typeface="Open Sans"/>
              </a:rPr>
              <a:t> information.</a:t>
            </a:r>
            <a:endParaRPr>
              <a:latin typeface="Open Sans"/>
              <a:ea typeface="Open Sans"/>
              <a:cs typeface="Open Sans"/>
              <a:sym typeface="Open Sans"/>
            </a:endParaRPr>
          </a:p>
          <a:p>
            <a:pPr indent="-342900" lvl="0" marL="457200" rtl="0" algn="l">
              <a:spcBef>
                <a:spcPts val="0"/>
              </a:spcBef>
              <a:spcAft>
                <a:spcPts val="0"/>
              </a:spcAft>
              <a:buSzPts val="1800"/>
              <a:buFont typeface="Open Sans"/>
              <a:buChar char="●"/>
            </a:pPr>
            <a:r>
              <a:rPr lang="en">
                <a:latin typeface="Open Sans"/>
                <a:ea typeface="Open Sans"/>
                <a:cs typeface="Open Sans"/>
                <a:sym typeface="Open Sans"/>
              </a:rPr>
              <a:t>Most successful during the summertime</a:t>
            </a:r>
            <a:endParaRPr>
              <a:latin typeface="Open Sans"/>
              <a:ea typeface="Open Sans"/>
              <a:cs typeface="Open Sans"/>
              <a:sym typeface="Open Sans"/>
            </a:endParaRPr>
          </a:p>
          <a:p>
            <a:pPr indent="-342900" lvl="0" marL="457200" rtl="0" algn="l">
              <a:spcBef>
                <a:spcPts val="0"/>
              </a:spcBef>
              <a:spcAft>
                <a:spcPts val="0"/>
              </a:spcAft>
              <a:buSzPts val="1800"/>
              <a:buFont typeface="Open Sans"/>
              <a:buChar char="●"/>
            </a:pPr>
            <a:r>
              <a:rPr lang="en">
                <a:latin typeface="Open Sans"/>
                <a:ea typeface="Open Sans"/>
                <a:cs typeface="Open Sans"/>
                <a:sym typeface="Open Sans"/>
              </a:rPr>
              <a:t>Creates a positive interaction first (Even when I later have had to discipline/suspend the student)</a:t>
            </a:r>
            <a:endParaRPr>
              <a:latin typeface="Open Sans"/>
              <a:ea typeface="Open Sans"/>
              <a:cs typeface="Open Sans"/>
              <a:sym typeface="Open Sans"/>
            </a:endParaRPr>
          </a:p>
        </p:txBody>
      </p:sp>
      <p:pic>
        <p:nvPicPr>
          <p:cNvPr id="130" name="Google Shape;130;p22"/>
          <p:cNvPicPr preferRelativeResize="0"/>
          <p:nvPr/>
        </p:nvPicPr>
        <p:blipFill>
          <a:blip r:embed="rId3">
            <a:alphaModFix/>
          </a:blip>
          <a:stretch>
            <a:fillRect/>
          </a:stretch>
        </p:blipFill>
        <p:spPr>
          <a:xfrm>
            <a:off x="140975" y="4186774"/>
            <a:ext cx="846801" cy="846801"/>
          </a:xfrm>
          <a:prstGeom prst="rect">
            <a:avLst/>
          </a:prstGeom>
          <a:noFill/>
          <a:ln>
            <a:noFill/>
          </a:ln>
        </p:spPr>
      </p:pic>
      <p:sp>
        <p:nvSpPr>
          <p:cNvPr id="131" name="Google Shape;131;p2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32" name="Google Shape;132;p22" title="IMG_9373.jpeg"/>
          <p:cNvPicPr preferRelativeResize="0"/>
          <p:nvPr/>
        </p:nvPicPr>
        <p:blipFill>
          <a:blip r:embed="rId4">
            <a:alphaModFix/>
          </a:blip>
          <a:stretch>
            <a:fillRect/>
          </a:stretch>
        </p:blipFill>
        <p:spPr>
          <a:xfrm>
            <a:off x="507038" y="1393737"/>
            <a:ext cx="3547418" cy="26605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23"/>
          <p:cNvSpPr/>
          <p:nvPr/>
        </p:nvSpPr>
        <p:spPr>
          <a:xfrm>
            <a:off x="6356600" y="25"/>
            <a:ext cx="2787300" cy="5143500"/>
          </a:xfrm>
          <a:prstGeom prst="rect">
            <a:avLst/>
          </a:prstGeom>
          <a:solidFill>
            <a:srgbClr val="0046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23"/>
          <p:cNvSpPr txBox="1"/>
          <p:nvPr/>
        </p:nvSpPr>
        <p:spPr>
          <a:xfrm>
            <a:off x="6454700" y="156725"/>
            <a:ext cx="2591100" cy="474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Open Sans"/>
                <a:ea typeface="Open Sans"/>
                <a:cs typeface="Open Sans"/>
                <a:sym typeface="Open Sans"/>
              </a:rPr>
              <a:t>Example: Weekly Newsletter</a:t>
            </a:r>
            <a:endParaRPr>
              <a:solidFill>
                <a:srgbClr val="FFFFFF"/>
              </a:solidFill>
              <a:latin typeface="Open Sans"/>
              <a:ea typeface="Open Sans"/>
              <a:cs typeface="Open Sans"/>
              <a:sym typeface="Open Sans"/>
            </a:endParaRPr>
          </a:p>
          <a:p>
            <a:pPr indent="-203200" lvl="0" marL="285750" rtl="0" algn="l">
              <a:spcBef>
                <a:spcPts val="400"/>
              </a:spcBef>
              <a:spcAft>
                <a:spcPts val="0"/>
              </a:spcAft>
              <a:buClr>
                <a:srgbClr val="FFFFFF"/>
              </a:buClr>
              <a:buSzPts val="1400"/>
              <a:buFont typeface="Open Sans"/>
              <a:buChar char="●"/>
            </a:pPr>
            <a:r>
              <a:rPr lang="en">
                <a:solidFill>
                  <a:srgbClr val="FFFFFF"/>
                </a:solidFill>
                <a:latin typeface="Open Sans"/>
                <a:ea typeface="Open Sans"/>
                <a:cs typeface="Open Sans"/>
                <a:sym typeface="Open Sans"/>
              </a:rPr>
              <a:t>Teacher name, email, and content</a:t>
            </a:r>
            <a:endParaRPr>
              <a:solidFill>
                <a:srgbClr val="FFFFFF"/>
              </a:solidFill>
              <a:latin typeface="Open Sans"/>
              <a:ea typeface="Open Sans"/>
              <a:cs typeface="Open Sans"/>
              <a:sym typeface="Open Sans"/>
            </a:endParaRPr>
          </a:p>
          <a:p>
            <a:pPr indent="-203200" lvl="0" marL="285750" rtl="0" algn="l">
              <a:spcBef>
                <a:spcPts val="0"/>
              </a:spcBef>
              <a:spcAft>
                <a:spcPts val="0"/>
              </a:spcAft>
              <a:buClr>
                <a:srgbClr val="FFFFFF"/>
              </a:buClr>
              <a:buSzPts val="1400"/>
              <a:buFont typeface="Open Sans"/>
              <a:buChar char="●"/>
            </a:pPr>
            <a:r>
              <a:rPr lang="en">
                <a:solidFill>
                  <a:srgbClr val="FFFFFF"/>
                </a:solidFill>
                <a:latin typeface="Open Sans"/>
                <a:ea typeface="Open Sans"/>
                <a:cs typeface="Open Sans"/>
                <a:sym typeface="Open Sans"/>
              </a:rPr>
              <a:t>Outlines the content taught each class that week</a:t>
            </a:r>
            <a:endParaRPr>
              <a:solidFill>
                <a:srgbClr val="FFFFFF"/>
              </a:solidFill>
              <a:latin typeface="Open Sans"/>
              <a:ea typeface="Open Sans"/>
              <a:cs typeface="Open Sans"/>
              <a:sym typeface="Open Sans"/>
            </a:endParaRPr>
          </a:p>
          <a:p>
            <a:pPr indent="-203200" lvl="0" marL="285750" rtl="0" algn="l">
              <a:spcBef>
                <a:spcPts val="0"/>
              </a:spcBef>
              <a:spcAft>
                <a:spcPts val="0"/>
              </a:spcAft>
              <a:buClr>
                <a:srgbClr val="FFFFFF"/>
              </a:buClr>
              <a:buSzPts val="1400"/>
              <a:buFont typeface="Open Sans"/>
              <a:buChar char="●"/>
            </a:pPr>
            <a:r>
              <a:rPr lang="en">
                <a:solidFill>
                  <a:srgbClr val="FFFFFF"/>
                </a:solidFill>
                <a:latin typeface="Open Sans"/>
                <a:ea typeface="Open Sans"/>
                <a:cs typeface="Open Sans"/>
                <a:sym typeface="Open Sans"/>
              </a:rPr>
              <a:t>Suggests a question that the parent can ask their child to demonstrate their learning</a:t>
            </a:r>
            <a:endParaRPr>
              <a:solidFill>
                <a:srgbClr val="FFFFFF"/>
              </a:solidFill>
              <a:latin typeface="Open Sans"/>
              <a:ea typeface="Open Sans"/>
              <a:cs typeface="Open Sans"/>
              <a:sym typeface="Open Sans"/>
            </a:endParaRPr>
          </a:p>
          <a:p>
            <a:pPr indent="0" lvl="0" marL="0" rtl="0" algn="l">
              <a:spcBef>
                <a:spcPts val="400"/>
              </a:spcBef>
              <a:spcAft>
                <a:spcPts val="0"/>
              </a:spcAft>
              <a:buNone/>
            </a:pPr>
            <a:r>
              <a:t/>
            </a:r>
            <a:endParaRPr>
              <a:solidFill>
                <a:srgbClr val="FFFFFF"/>
              </a:solidFill>
              <a:latin typeface="Open Sans"/>
              <a:ea typeface="Open Sans"/>
              <a:cs typeface="Open Sans"/>
              <a:sym typeface="Open Sans"/>
            </a:endParaRPr>
          </a:p>
          <a:p>
            <a:pPr indent="0" lvl="0" marL="0" rtl="0" algn="l">
              <a:spcBef>
                <a:spcPts val="400"/>
              </a:spcBef>
              <a:spcAft>
                <a:spcPts val="0"/>
              </a:spcAft>
              <a:buNone/>
            </a:pPr>
            <a:r>
              <a:rPr lang="en">
                <a:solidFill>
                  <a:srgbClr val="FFFFFF"/>
                </a:solidFill>
                <a:latin typeface="Open Sans"/>
                <a:ea typeface="Open Sans"/>
                <a:cs typeface="Open Sans"/>
                <a:sym typeface="Open Sans"/>
              </a:rPr>
              <a:t>Bonneville Junior High:</a:t>
            </a:r>
            <a:endParaRPr>
              <a:solidFill>
                <a:srgbClr val="FFFFFF"/>
              </a:solidFill>
              <a:latin typeface="Open Sans"/>
              <a:ea typeface="Open Sans"/>
              <a:cs typeface="Open Sans"/>
              <a:sym typeface="Open Sans"/>
            </a:endParaRPr>
          </a:p>
          <a:p>
            <a:pPr indent="-317500" lvl="0" marL="457200" rtl="0" algn="l">
              <a:spcBef>
                <a:spcPts val="400"/>
              </a:spcBef>
              <a:spcAft>
                <a:spcPts val="0"/>
              </a:spcAft>
              <a:buClr>
                <a:srgbClr val="FFFFFF"/>
              </a:buClr>
              <a:buSzPts val="1400"/>
              <a:buFont typeface="Open Sans"/>
              <a:buChar char="●"/>
            </a:pPr>
            <a:r>
              <a:rPr lang="en" u="sng">
                <a:solidFill>
                  <a:schemeClr val="hlink"/>
                </a:solidFill>
                <a:latin typeface="Open Sans"/>
                <a:ea typeface="Open Sans"/>
                <a:cs typeface="Open Sans"/>
                <a:sym typeface="Open Sans"/>
                <a:hlinkClick r:id="rId3"/>
              </a:rPr>
              <a:t>6th grade newsletter</a:t>
            </a:r>
            <a:endParaRPr>
              <a:solidFill>
                <a:srgbClr val="FFFFFF"/>
              </a:solidFill>
              <a:latin typeface="Open Sans"/>
              <a:ea typeface="Open Sans"/>
              <a:cs typeface="Open Sans"/>
              <a:sym typeface="Open Sans"/>
            </a:endParaRPr>
          </a:p>
          <a:p>
            <a:pPr indent="-317500" lvl="0" marL="457200" rtl="0" algn="l">
              <a:spcBef>
                <a:spcPts val="0"/>
              </a:spcBef>
              <a:spcAft>
                <a:spcPts val="0"/>
              </a:spcAft>
              <a:buClr>
                <a:srgbClr val="FFFFFF"/>
              </a:buClr>
              <a:buSzPts val="1400"/>
              <a:buFont typeface="Open Sans"/>
              <a:buChar char="●"/>
            </a:pPr>
            <a:r>
              <a:rPr lang="en" u="sng">
                <a:solidFill>
                  <a:schemeClr val="hlink"/>
                </a:solidFill>
                <a:latin typeface="Open Sans"/>
                <a:ea typeface="Open Sans"/>
                <a:cs typeface="Open Sans"/>
                <a:sym typeface="Open Sans"/>
                <a:hlinkClick r:id="rId4"/>
              </a:rPr>
              <a:t>7th grade newsletter</a:t>
            </a:r>
            <a:endParaRPr>
              <a:solidFill>
                <a:srgbClr val="FFFFFF"/>
              </a:solidFill>
              <a:latin typeface="Open Sans"/>
              <a:ea typeface="Open Sans"/>
              <a:cs typeface="Open Sans"/>
              <a:sym typeface="Open Sans"/>
            </a:endParaRPr>
          </a:p>
          <a:p>
            <a:pPr indent="-317500" lvl="0" marL="457200" rtl="0" algn="l">
              <a:spcBef>
                <a:spcPts val="0"/>
              </a:spcBef>
              <a:spcAft>
                <a:spcPts val="0"/>
              </a:spcAft>
              <a:buClr>
                <a:srgbClr val="FFFFFF"/>
              </a:buClr>
              <a:buSzPts val="1400"/>
              <a:buFont typeface="Open Sans"/>
              <a:buChar char="●"/>
            </a:pPr>
            <a:r>
              <a:rPr lang="en" u="sng">
                <a:solidFill>
                  <a:schemeClr val="hlink"/>
                </a:solidFill>
                <a:latin typeface="Open Sans"/>
                <a:ea typeface="Open Sans"/>
                <a:cs typeface="Open Sans"/>
                <a:sym typeface="Open Sans"/>
                <a:hlinkClick r:id="rId5"/>
              </a:rPr>
              <a:t>8th grade newsletter</a:t>
            </a:r>
            <a:endParaRPr>
              <a:solidFill>
                <a:srgbClr val="FFFFFF"/>
              </a:solidFill>
              <a:latin typeface="Open Sans"/>
              <a:ea typeface="Open Sans"/>
              <a:cs typeface="Open Sans"/>
              <a:sym typeface="Open Sans"/>
            </a:endParaRPr>
          </a:p>
        </p:txBody>
      </p:sp>
      <p:sp>
        <p:nvSpPr>
          <p:cNvPr id="139" name="Google Shape;139;p23"/>
          <p:cNvSpPr txBox="1"/>
          <p:nvPr/>
        </p:nvSpPr>
        <p:spPr>
          <a:xfrm>
            <a:off x="409977" y="280075"/>
            <a:ext cx="5659800" cy="444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lang="en" sz="2400">
                <a:solidFill>
                  <a:srgbClr val="434343"/>
                </a:solidFill>
                <a:latin typeface="Roboto"/>
                <a:ea typeface="Roboto"/>
                <a:cs typeface="Roboto"/>
                <a:sym typeface="Roboto"/>
              </a:rPr>
              <a:t>Facilitating Transparency for Parents on Content Taught and How to Support</a:t>
            </a:r>
            <a:endParaRPr sz="2400">
              <a:solidFill>
                <a:srgbClr val="434343"/>
              </a:solidFill>
              <a:latin typeface="Roboto"/>
              <a:ea typeface="Roboto"/>
              <a:cs typeface="Roboto"/>
              <a:sym typeface="Roboto"/>
            </a:endParaRPr>
          </a:p>
        </p:txBody>
      </p:sp>
      <p:pic>
        <p:nvPicPr>
          <p:cNvPr id="140" name="Google Shape;140;p23"/>
          <p:cNvPicPr preferRelativeResize="0"/>
          <p:nvPr/>
        </p:nvPicPr>
        <p:blipFill>
          <a:blip r:embed="rId6">
            <a:alphaModFix/>
          </a:blip>
          <a:stretch>
            <a:fillRect/>
          </a:stretch>
        </p:blipFill>
        <p:spPr>
          <a:xfrm>
            <a:off x="139850" y="3930837"/>
            <a:ext cx="1074000" cy="1074000"/>
          </a:xfrm>
          <a:prstGeom prst="rect">
            <a:avLst/>
          </a:prstGeom>
          <a:noFill/>
          <a:ln>
            <a:noFill/>
          </a:ln>
        </p:spPr>
      </p:pic>
      <p:sp>
        <p:nvSpPr>
          <p:cNvPr id="141" name="Google Shape;141;p2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42" name="Google Shape;142;p23"/>
          <p:cNvPicPr preferRelativeResize="0"/>
          <p:nvPr/>
        </p:nvPicPr>
        <p:blipFill>
          <a:blip r:embed="rId7">
            <a:alphaModFix/>
          </a:blip>
          <a:stretch>
            <a:fillRect/>
          </a:stretch>
        </p:blipFill>
        <p:spPr>
          <a:xfrm>
            <a:off x="1726825" y="1168050"/>
            <a:ext cx="3656625" cy="3646501"/>
          </a:xfrm>
          <a:prstGeom prst="rect">
            <a:avLst/>
          </a:prstGeom>
          <a:noFill/>
          <a:ln>
            <a:noFill/>
          </a:ln>
        </p:spPr>
      </p:pic>
      <p:cxnSp>
        <p:nvCxnSpPr>
          <p:cNvPr id="143" name="Google Shape;143;p23"/>
          <p:cNvCxnSpPr/>
          <p:nvPr/>
        </p:nvCxnSpPr>
        <p:spPr>
          <a:xfrm flipH="1">
            <a:off x="2960375" y="1181200"/>
            <a:ext cx="3783000" cy="231900"/>
          </a:xfrm>
          <a:prstGeom prst="straightConnector1">
            <a:avLst/>
          </a:prstGeom>
          <a:noFill/>
          <a:ln cap="flat" cmpd="sng" w="9525">
            <a:solidFill>
              <a:schemeClr val="dk2"/>
            </a:solidFill>
            <a:prstDash val="solid"/>
            <a:round/>
            <a:headEnd len="med" w="med" type="none"/>
            <a:tailEnd len="med" w="med" type="triangle"/>
          </a:ln>
        </p:spPr>
      </p:cxnSp>
      <p:cxnSp>
        <p:nvCxnSpPr>
          <p:cNvPr id="144" name="Google Shape;144;p23"/>
          <p:cNvCxnSpPr/>
          <p:nvPr/>
        </p:nvCxnSpPr>
        <p:spPr>
          <a:xfrm flipH="1">
            <a:off x="5181025" y="1801725"/>
            <a:ext cx="1547400" cy="25410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24"/>
          <p:cNvSpPr/>
          <p:nvPr/>
        </p:nvSpPr>
        <p:spPr>
          <a:xfrm>
            <a:off x="6356775" y="0"/>
            <a:ext cx="2787300" cy="5143500"/>
          </a:xfrm>
          <a:prstGeom prst="rect">
            <a:avLst/>
          </a:prstGeom>
          <a:solidFill>
            <a:srgbClr val="56A0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24"/>
          <p:cNvSpPr txBox="1"/>
          <p:nvPr/>
        </p:nvSpPr>
        <p:spPr>
          <a:xfrm>
            <a:off x="6422175" y="149650"/>
            <a:ext cx="2656500" cy="485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FFFFFF"/>
                </a:solidFill>
                <a:latin typeface="Roboto Medium"/>
                <a:ea typeface="Roboto Medium"/>
                <a:cs typeface="Roboto Medium"/>
                <a:sym typeface="Roboto Medium"/>
              </a:rPr>
              <a:t>Parent compacts are required for Title I schools. Their components include:</a:t>
            </a:r>
            <a:endParaRPr sz="1200">
              <a:solidFill>
                <a:srgbClr val="FFFFFF"/>
              </a:solidFill>
              <a:latin typeface="Roboto Medium"/>
              <a:ea typeface="Roboto Medium"/>
              <a:cs typeface="Roboto Medium"/>
              <a:sym typeface="Roboto Medium"/>
            </a:endParaRPr>
          </a:p>
          <a:p>
            <a:pPr indent="-190500" lvl="0" marL="342900" rtl="0" algn="l">
              <a:spcBef>
                <a:spcPts val="0"/>
              </a:spcBef>
              <a:spcAft>
                <a:spcPts val="0"/>
              </a:spcAft>
              <a:buClr>
                <a:srgbClr val="FFFFFF"/>
              </a:buClr>
              <a:buSzPts val="1200"/>
              <a:buFont typeface="Roboto Medium"/>
              <a:buChar char="●"/>
            </a:pPr>
            <a:r>
              <a:rPr lang="en" sz="1200">
                <a:solidFill>
                  <a:srgbClr val="FFFFFF"/>
                </a:solidFill>
                <a:latin typeface="Roboto Medium"/>
                <a:ea typeface="Roboto Medium"/>
                <a:cs typeface="Roboto Medium"/>
                <a:sym typeface="Roboto Medium"/>
              </a:rPr>
              <a:t>What the parent can do to facilitate </a:t>
            </a:r>
            <a:r>
              <a:rPr lang="en" sz="1200">
                <a:solidFill>
                  <a:srgbClr val="FFFFFF"/>
                </a:solidFill>
                <a:latin typeface="Roboto Medium"/>
                <a:ea typeface="Roboto Medium"/>
                <a:cs typeface="Roboto Medium"/>
                <a:sym typeface="Roboto Medium"/>
              </a:rPr>
              <a:t>student</a:t>
            </a:r>
            <a:r>
              <a:rPr lang="en" sz="1200">
                <a:solidFill>
                  <a:srgbClr val="FFFFFF"/>
                </a:solidFill>
                <a:latin typeface="Roboto Medium"/>
                <a:ea typeface="Roboto Medium"/>
                <a:cs typeface="Roboto Medium"/>
                <a:sym typeface="Roboto Medium"/>
              </a:rPr>
              <a:t> learning</a:t>
            </a:r>
            <a:endParaRPr sz="1200">
              <a:solidFill>
                <a:srgbClr val="FFFFFF"/>
              </a:solidFill>
              <a:latin typeface="Roboto Medium"/>
              <a:ea typeface="Roboto Medium"/>
              <a:cs typeface="Roboto Medium"/>
              <a:sym typeface="Roboto Medium"/>
            </a:endParaRPr>
          </a:p>
          <a:p>
            <a:pPr indent="-190500" lvl="0" marL="342900" rtl="0" algn="l">
              <a:spcBef>
                <a:spcPts val="0"/>
              </a:spcBef>
              <a:spcAft>
                <a:spcPts val="0"/>
              </a:spcAft>
              <a:buClr>
                <a:srgbClr val="FFFFFF"/>
              </a:buClr>
              <a:buSzPts val="1200"/>
              <a:buFont typeface="Roboto Medium"/>
              <a:buChar char="●"/>
            </a:pPr>
            <a:r>
              <a:rPr lang="en" sz="1200">
                <a:solidFill>
                  <a:srgbClr val="FFFFFF"/>
                </a:solidFill>
                <a:latin typeface="Roboto Medium"/>
                <a:ea typeface="Roboto Medium"/>
                <a:cs typeface="Roboto Medium"/>
                <a:sym typeface="Roboto Medium"/>
              </a:rPr>
              <a:t>Student </a:t>
            </a:r>
            <a:r>
              <a:rPr lang="en" sz="1200">
                <a:solidFill>
                  <a:srgbClr val="FFFFFF"/>
                </a:solidFill>
                <a:latin typeface="Roboto Medium"/>
                <a:ea typeface="Roboto Medium"/>
                <a:cs typeface="Roboto Medium"/>
                <a:sym typeface="Roboto Medium"/>
              </a:rPr>
              <a:t>expectations</a:t>
            </a:r>
            <a:endParaRPr sz="1200">
              <a:solidFill>
                <a:srgbClr val="FFFFFF"/>
              </a:solidFill>
              <a:latin typeface="Roboto Medium"/>
              <a:ea typeface="Roboto Medium"/>
              <a:cs typeface="Roboto Medium"/>
              <a:sym typeface="Roboto Medium"/>
            </a:endParaRPr>
          </a:p>
          <a:p>
            <a:pPr indent="-190500" lvl="0" marL="342900" rtl="0" algn="l">
              <a:spcBef>
                <a:spcPts val="0"/>
              </a:spcBef>
              <a:spcAft>
                <a:spcPts val="0"/>
              </a:spcAft>
              <a:buClr>
                <a:srgbClr val="FFFFFF"/>
              </a:buClr>
              <a:buSzPts val="1200"/>
              <a:buFont typeface="Roboto Medium"/>
              <a:buChar char="●"/>
            </a:pPr>
            <a:r>
              <a:rPr lang="en" sz="1200">
                <a:solidFill>
                  <a:srgbClr val="FFFFFF"/>
                </a:solidFill>
                <a:latin typeface="Roboto Medium"/>
                <a:ea typeface="Roboto Medium"/>
                <a:cs typeface="Roboto Medium"/>
                <a:sym typeface="Roboto Medium"/>
              </a:rPr>
              <a:t>And how the school’s role in facilitating learning</a:t>
            </a:r>
            <a:endParaRPr sz="1200">
              <a:solidFill>
                <a:srgbClr val="FFFFFF"/>
              </a:solidFill>
              <a:latin typeface="Roboto Medium"/>
              <a:ea typeface="Roboto Medium"/>
              <a:cs typeface="Roboto Medium"/>
              <a:sym typeface="Roboto Medium"/>
            </a:endParaRPr>
          </a:p>
          <a:p>
            <a:pPr indent="0" lvl="0" marL="0" rtl="0" algn="l">
              <a:spcBef>
                <a:spcPts val="0"/>
              </a:spcBef>
              <a:spcAft>
                <a:spcPts val="0"/>
              </a:spcAft>
              <a:buNone/>
            </a:pPr>
            <a:r>
              <a:t/>
            </a:r>
            <a:endParaRPr sz="500">
              <a:solidFill>
                <a:srgbClr val="FFFFFF"/>
              </a:solidFill>
              <a:latin typeface="Roboto Medium"/>
              <a:ea typeface="Roboto Medium"/>
              <a:cs typeface="Roboto Medium"/>
              <a:sym typeface="Roboto Medium"/>
            </a:endParaRPr>
          </a:p>
          <a:p>
            <a:pPr indent="0" lvl="0" marL="0" rtl="0" algn="l">
              <a:spcBef>
                <a:spcPts val="0"/>
              </a:spcBef>
              <a:spcAft>
                <a:spcPts val="0"/>
              </a:spcAft>
              <a:buNone/>
            </a:pPr>
            <a:r>
              <a:rPr lang="en" sz="1200">
                <a:solidFill>
                  <a:srgbClr val="FFFFFF"/>
                </a:solidFill>
                <a:latin typeface="Roboto Medium"/>
                <a:ea typeface="Roboto Medium"/>
                <a:cs typeface="Roboto Medium"/>
                <a:sym typeface="Roboto Medium"/>
              </a:rPr>
              <a:t>But having a parent compact is best practice for all schools! These outline how parents can support their child.</a:t>
            </a:r>
            <a:endParaRPr sz="1200">
              <a:solidFill>
                <a:srgbClr val="FFFFFF"/>
              </a:solidFill>
              <a:latin typeface="Roboto Medium"/>
              <a:ea typeface="Roboto Medium"/>
              <a:cs typeface="Roboto Medium"/>
              <a:sym typeface="Roboto Medium"/>
            </a:endParaRPr>
          </a:p>
          <a:p>
            <a:pPr indent="0" lvl="0" marL="0" rtl="0" algn="l">
              <a:spcBef>
                <a:spcPts val="0"/>
              </a:spcBef>
              <a:spcAft>
                <a:spcPts val="0"/>
              </a:spcAft>
              <a:buNone/>
            </a:pPr>
            <a:r>
              <a:t/>
            </a:r>
            <a:endParaRPr sz="600">
              <a:solidFill>
                <a:srgbClr val="FFFFFF"/>
              </a:solidFill>
              <a:latin typeface="Roboto Medium"/>
              <a:ea typeface="Roboto Medium"/>
              <a:cs typeface="Roboto Medium"/>
              <a:sym typeface="Roboto Medium"/>
            </a:endParaRPr>
          </a:p>
          <a:p>
            <a:pPr indent="0" lvl="0" marL="0" rtl="0" algn="l">
              <a:spcBef>
                <a:spcPts val="0"/>
              </a:spcBef>
              <a:spcAft>
                <a:spcPts val="0"/>
              </a:spcAft>
              <a:buNone/>
            </a:pPr>
            <a:r>
              <a:rPr lang="en" sz="1200">
                <a:solidFill>
                  <a:srgbClr val="FFFFFF"/>
                </a:solidFill>
                <a:latin typeface="Roboto Medium"/>
                <a:ea typeface="Roboto Medium"/>
                <a:cs typeface="Roboto Medium"/>
                <a:sym typeface="Roboto Medium"/>
              </a:rPr>
              <a:t>If a school would like help in designing a compact, the Community and Family Engagement Department would love to help!</a:t>
            </a:r>
            <a:endParaRPr sz="1200">
              <a:solidFill>
                <a:srgbClr val="FFFFFF"/>
              </a:solidFill>
              <a:latin typeface="Roboto Medium"/>
              <a:ea typeface="Roboto Medium"/>
              <a:cs typeface="Roboto Medium"/>
              <a:sym typeface="Roboto Medium"/>
            </a:endParaRPr>
          </a:p>
          <a:p>
            <a:pPr indent="0" lvl="0" marL="0" rtl="0" algn="l">
              <a:spcBef>
                <a:spcPts val="0"/>
              </a:spcBef>
              <a:spcAft>
                <a:spcPts val="0"/>
              </a:spcAft>
              <a:buNone/>
            </a:pPr>
            <a:r>
              <a:t/>
            </a:r>
            <a:endParaRPr sz="1200">
              <a:solidFill>
                <a:srgbClr val="FFFFFF"/>
              </a:solidFill>
              <a:latin typeface="Roboto Medium"/>
              <a:ea typeface="Roboto Medium"/>
              <a:cs typeface="Roboto Medium"/>
              <a:sym typeface="Roboto Medium"/>
            </a:endParaRPr>
          </a:p>
          <a:p>
            <a:pPr indent="0" lvl="0" marL="0" rtl="0" algn="l">
              <a:spcBef>
                <a:spcPts val="0"/>
              </a:spcBef>
              <a:spcAft>
                <a:spcPts val="0"/>
              </a:spcAft>
              <a:buNone/>
            </a:pPr>
            <a:r>
              <a:rPr lang="en" sz="1200">
                <a:solidFill>
                  <a:srgbClr val="FFFFFF"/>
                </a:solidFill>
                <a:latin typeface="Roboto Medium"/>
                <a:ea typeface="Roboto Medium"/>
                <a:cs typeface="Roboto Medium"/>
                <a:sym typeface="Roboto Medium"/>
              </a:rPr>
              <a:t>Examples of Compacts:</a:t>
            </a:r>
            <a:endParaRPr sz="1200">
              <a:solidFill>
                <a:srgbClr val="FFFFFF"/>
              </a:solidFill>
              <a:latin typeface="Roboto Medium"/>
              <a:ea typeface="Roboto Medium"/>
              <a:cs typeface="Roboto Medium"/>
              <a:sym typeface="Roboto Medium"/>
            </a:endParaRPr>
          </a:p>
          <a:p>
            <a:pPr indent="-190500" lvl="0" marL="342900" rtl="0" algn="l">
              <a:spcBef>
                <a:spcPts val="0"/>
              </a:spcBef>
              <a:spcAft>
                <a:spcPts val="0"/>
              </a:spcAft>
              <a:buClr>
                <a:schemeClr val="lt2"/>
              </a:buClr>
              <a:buSzPts val="1200"/>
              <a:buFont typeface="Roboto Medium"/>
              <a:buChar char="●"/>
            </a:pPr>
            <a:r>
              <a:rPr lang="en" sz="1200" u="sng">
                <a:solidFill>
                  <a:schemeClr val="lt2"/>
                </a:solidFill>
                <a:latin typeface="Roboto Medium"/>
                <a:ea typeface="Roboto Medium"/>
                <a:cs typeface="Roboto Medium"/>
                <a:sym typeface="Roboto Medium"/>
                <a:hlinkClick r:id="rId3">
                  <a:extLst>
                    <a:ext uri="{A12FA001-AC4F-418D-AE19-62706E023703}">
                      <ahyp:hlinkClr val="tx"/>
                    </a:ext>
                  </a:extLst>
                </a:hlinkClick>
              </a:rPr>
              <a:t>Granger Elementary</a:t>
            </a:r>
            <a:endParaRPr sz="1200">
              <a:solidFill>
                <a:schemeClr val="lt2"/>
              </a:solidFill>
              <a:latin typeface="Roboto Medium"/>
              <a:ea typeface="Roboto Medium"/>
              <a:cs typeface="Roboto Medium"/>
              <a:sym typeface="Roboto Medium"/>
            </a:endParaRPr>
          </a:p>
          <a:p>
            <a:pPr indent="-190500" lvl="0" marL="342900" rtl="0" algn="l">
              <a:spcBef>
                <a:spcPts val="0"/>
              </a:spcBef>
              <a:spcAft>
                <a:spcPts val="0"/>
              </a:spcAft>
              <a:buClr>
                <a:schemeClr val="lt2"/>
              </a:buClr>
              <a:buSzPts val="1200"/>
              <a:buFont typeface="Roboto Medium"/>
              <a:buChar char="●"/>
            </a:pPr>
            <a:r>
              <a:rPr lang="en" sz="1200" u="sng">
                <a:solidFill>
                  <a:schemeClr val="lt2"/>
                </a:solidFill>
                <a:latin typeface="Roboto Medium"/>
                <a:ea typeface="Roboto Medium"/>
                <a:cs typeface="Roboto Medium"/>
                <a:sym typeface="Roboto Medium"/>
                <a:hlinkClick r:id="rId4">
                  <a:extLst>
                    <a:ext uri="{A12FA001-AC4F-418D-AE19-62706E023703}">
                      <ahyp:hlinkClr val="tx"/>
                    </a:ext>
                  </a:extLst>
                </a:hlinkClick>
              </a:rPr>
              <a:t>Moss Elementary</a:t>
            </a:r>
            <a:endParaRPr sz="1200">
              <a:solidFill>
                <a:schemeClr val="lt2"/>
              </a:solidFill>
              <a:latin typeface="Roboto Medium"/>
              <a:ea typeface="Roboto Medium"/>
              <a:cs typeface="Roboto Medium"/>
              <a:sym typeface="Roboto Medium"/>
            </a:endParaRPr>
          </a:p>
          <a:p>
            <a:pPr indent="-190500" lvl="0" marL="342900" rtl="0" algn="l">
              <a:spcBef>
                <a:spcPts val="0"/>
              </a:spcBef>
              <a:spcAft>
                <a:spcPts val="0"/>
              </a:spcAft>
              <a:buClr>
                <a:schemeClr val="lt2"/>
              </a:buClr>
              <a:buSzPts val="1200"/>
              <a:buFont typeface="Roboto Medium"/>
              <a:buChar char="●"/>
            </a:pPr>
            <a:r>
              <a:rPr lang="en" sz="1200" u="sng">
                <a:solidFill>
                  <a:schemeClr val="lt2"/>
                </a:solidFill>
                <a:latin typeface="Roboto Medium"/>
                <a:ea typeface="Roboto Medium"/>
                <a:cs typeface="Roboto Medium"/>
                <a:sym typeface="Roboto Medium"/>
                <a:hlinkClick r:id="rId5">
                  <a:extLst>
                    <a:ext uri="{A12FA001-AC4F-418D-AE19-62706E023703}">
                      <ahyp:hlinkClr val="tx"/>
                    </a:ext>
                  </a:extLst>
                </a:hlinkClick>
              </a:rPr>
              <a:t>Hillsdale Elementary</a:t>
            </a:r>
            <a:endParaRPr sz="1200">
              <a:solidFill>
                <a:schemeClr val="lt2"/>
              </a:solidFill>
              <a:latin typeface="Roboto Medium"/>
              <a:ea typeface="Roboto Medium"/>
              <a:cs typeface="Roboto Medium"/>
              <a:sym typeface="Roboto Medium"/>
            </a:endParaRPr>
          </a:p>
          <a:p>
            <a:pPr indent="-190500" lvl="0" marL="342900" rtl="0" algn="l">
              <a:spcBef>
                <a:spcPts val="0"/>
              </a:spcBef>
              <a:spcAft>
                <a:spcPts val="0"/>
              </a:spcAft>
              <a:buClr>
                <a:schemeClr val="lt2"/>
              </a:buClr>
              <a:buSzPts val="1200"/>
              <a:buFont typeface="Roboto Medium"/>
              <a:buChar char="●"/>
            </a:pPr>
            <a:r>
              <a:rPr lang="en" sz="1200" u="sng">
                <a:solidFill>
                  <a:schemeClr val="lt2"/>
                </a:solidFill>
                <a:latin typeface="Roboto Medium"/>
                <a:ea typeface="Roboto Medium"/>
                <a:cs typeface="Roboto Medium"/>
                <a:sym typeface="Roboto Medium"/>
                <a:hlinkClick r:id="rId6">
                  <a:extLst>
                    <a:ext uri="{A12FA001-AC4F-418D-AE19-62706E023703}">
                      <ahyp:hlinkClr val="tx"/>
                    </a:ext>
                  </a:extLst>
                </a:hlinkClick>
              </a:rPr>
              <a:t>Truman Elementary</a:t>
            </a:r>
            <a:endParaRPr sz="1200">
              <a:solidFill>
                <a:schemeClr val="lt2"/>
              </a:solidFill>
              <a:latin typeface="Roboto Medium"/>
              <a:ea typeface="Roboto Medium"/>
              <a:cs typeface="Roboto Medium"/>
              <a:sym typeface="Roboto Medium"/>
            </a:endParaRPr>
          </a:p>
          <a:p>
            <a:pPr indent="-190500" lvl="0" marL="342900" rtl="0" algn="l">
              <a:spcBef>
                <a:spcPts val="0"/>
              </a:spcBef>
              <a:spcAft>
                <a:spcPts val="0"/>
              </a:spcAft>
              <a:buClr>
                <a:schemeClr val="lt2"/>
              </a:buClr>
              <a:buSzPts val="1200"/>
              <a:buFont typeface="Roboto Medium"/>
              <a:buChar char="●"/>
            </a:pPr>
            <a:r>
              <a:rPr lang="en" sz="1200" u="sng">
                <a:solidFill>
                  <a:schemeClr val="lt2"/>
                </a:solidFill>
                <a:latin typeface="Roboto Medium"/>
                <a:ea typeface="Roboto Medium"/>
                <a:cs typeface="Roboto Medium"/>
                <a:sym typeface="Roboto Medium"/>
                <a:hlinkClick r:id="rId7">
                  <a:extLst>
                    <a:ext uri="{A12FA001-AC4F-418D-AE19-62706E023703}">
                      <ahyp:hlinkClr val="tx"/>
                    </a:ext>
                  </a:extLst>
                </a:hlinkClick>
              </a:rPr>
              <a:t>Wilson Elementary</a:t>
            </a:r>
            <a:endParaRPr sz="1200">
              <a:solidFill>
                <a:schemeClr val="lt2"/>
              </a:solidFill>
              <a:latin typeface="Roboto Medium"/>
              <a:ea typeface="Roboto Medium"/>
              <a:cs typeface="Roboto Medium"/>
              <a:sym typeface="Roboto Medium"/>
            </a:endParaRPr>
          </a:p>
          <a:p>
            <a:pPr indent="0" lvl="0" marL="0" rtl="0" algn="l">
              <a:spcBef>
                <a:spcPts val="0"/>
              </a:spcBef>
              <a:spcAft>
                <a:spcPts val="0"/>
              </a:spcAft>
              <a:buNone/>
            </a:pPr>
            <a:r>
              <a:t/>
            </a:r>
            <a:endParaRPr>
              <a:solidFill>
                <a:srgbClr val="FFFFFF"/>
              </a:solidFill>
              <a:latin typeface="Roboto Medium"/>
              <a:ea typeface="Roboto Medium"/>
              <a:cs typeface="Roboto Medium"/>
              <a:sym typeface="Roboto Medium"/>
            </a:endParaRPr>
          </a:p>
          <a:p>
            <a:pPr indent="0" lvl="0" marL="0" rtl="0" algn="l">
              <a:spcBef>
                <a:spcPts val="0"/>
              </a:spcBef>
              <a:spcAft>
                <a:spcPts val="0"/>
              </a:spcAft>
              <a:buNone/>
            </a:pPr>
            <a:r>
              <a:t/>
            </a:r>
            <a:endParaRPr>
              <a:solidFill>
                <a:srgbClr val="FFFFFF"/>
              </a:solidFill>
              <a:latin typeface="Roboto Medium"/>
              <a:ea typeface="Roboto Medium"/>
              <a:cs typeface="Roboto Medium"/>
              <a:sym typeface="Roboto Medium"/>
            </a:endParaRPr>
          </a:p>
        </p:txBody>
      </p:sp>
      <p:sp>
        <p:nvSpPr>
          <p:cNvPr id="151" name="Google Shape;151;p24"/>
          <p:cNvSpPr txBox="1"/>
          <p:nvPr/>
        </p:nvSpPr>
        <p:spPr>
          <a:xfrm>
            <a:off x="295852" y="149650"/>
            <a:ext cx="5659800" cy="44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434343"/>
                </a:solidFill>
                <a:latin typeface="Roboto"/>
                <a:ea typeface="Roboto"/>
                <a:cs typeface="Roboto"/>
                <a:sym typeface="Roboto"/>
              </a:rPr>
              <a:t>Creating Family-Friendly Compacts</a:t>
            </a:r>
            <a:endParaRPr sz="2400">
              <a:solidFill>
                <a:srgbClr val="434343"/>
              </a:solidFill>
              <a:latin typeface="Roboto"/>
              <a:ea typeface="Roboto"/>
              <a:cs typeface="Roboto"/>
              <a:sym typeface="Roboto"/>
            </a:endParaRPr>
          </a:p>
        </p:txBody>
      </p:sp>
      <p:pic>
        <p:nvPicPr>
          <p:cNvPr id="152" name="Google Shape;152;p24"/>
          <p:cNvPicPr preferRelativeResize="0"/>
          <p:nvPr/>
        </p:nvPicPr>
        <p:blipFill>
          <a:blip r:embed="rId8">
            <a:alphaModFix/>
          </a:blip>
          <a:stretch>
            <a:fillRect/>
          </a:stretch>
        </p:blipFill>
        <p:spPr>
          <a:xfrm>
            <a:off x="139850" y="3930837"/>
            <a:ext cx="1074000" cy="1074000"/>
          </a:xfrm>
          <a:prstGeom prst="rect">
            <a:avLst/>
          </a:prstGeom>
          <a:noFill/>
          <a:ln>
            <a:noFill/>
          </a:ln>
        </p:spPr>
      </p:pic>
      <p:sp>
        <p:nvSpPr>
          <p:cNvPr id="153" name="Google Shape;153;p2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54" name="Google Shape;154;p24"/>
          <p:cNvPicPr preferRelativeResize="0"/>
          <p:nvPr/>
        </p:nvPicPr>
        <p:blipFill>
          <a:blip r:embed="rId9">
            <a:alphaModFix/>
          </a:blip>
          <a:stretch>
            <a:fillRect/>
          </a:stretch>
        </p:blipFill>
        <p:spPr>
          <a:xfrm>
            <a:off x="139850" y="724063"/>
            <a:ext cx="3809849" cy="2920725"/>
          </a:xfrm>
          <a:prstGeom prst="rect">
            <a:avLst/>
          </a:prstGeom>
          <a:noFill/>
          <a:ln>
            <a:noFill/>
          </a:ln>
        </p:spPr>
      </p:pic>
      <p:pic>
        <p:nvPicPr>
          <p:cNvPr id="155" name="Google Shape;155;p24"/>
          <p:cNvPicPr preferRelativeResize="0"/>
          <p:nvPr/>
        </p:nvPicPr>
        <p:blipFill>
          <a:blip r:embed="rId10">
            <a:alphaModFix/>
          </a:blip>
          <a:stretch>
            <a:fillRect/>
          </a:stretch>
        </p:blipFill>
        <p:spPr>
          <a:xfrm>
            <a:off x="1298122" y="1228937"/>
            <a:ext cx="4974374" cy="3827888"/>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