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hJ1RwUOwWT6zrXICiqPYIwF9uh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66466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9799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1938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0541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208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702468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6"/>
          <p:cNvSpPr txBox="1">
            <a:spLocks noGrp="1"/>
          </p:cNvSpPr>
          <p:nvPr>
            <p:ph type="ctrTitle"/>
          </p:nvPr>
        </p:nvSpPr>
        <p:spPr>
          <a:xfrm>
            <a:off x="1176043" y="1745556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ubTitle" idx="1"/>
          </p:nvPr>
        </p:nvSpPr>
        <p:spPr>
          <a:xfrm>
            <a:off x="1758669" y="488315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3">
            <a:alphaModFix/>
          </a:blip>
          <a:srcRect l="36722" t="20790" r="7780" b="15004"/>
          <a:stretch/>
        </p:blipFill>
        <p:spPr>
          <a:xfrm>
            <a:off x="10212148" y="67568"/>
            <a:ext cx="1979851" cy="89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491" y="23814"/>
            <a:ext cx="1462509" cy="90829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6"/>
          <p:cNvSpPr txBox="1"/>
          <p:nvPr/>
        </p:nvSpPr>
        <p:spPr>
          <a:xfrm>
            <a:off x="1405990" y="252620"/>
            <a:ext cx="8806157" cy="71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600"/>
              <a:buFont typeface="Arial"/>
              <a:buNone/>
            </a:pPr>
            <a:r>
              <a:rPr lang="en-US" sz="3400" b="1" i="0" u="none" strike="noStrike" cap="none" dirty="0" err="1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Concursul</a:t>
            </a:r>
            <a:r>
              <a:rPr lang="en-US" sz="3400" b="1" i="0" u="none" strike="noStrike" cap="none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400" b="1" i="0" u="none" strike="noStrike" cap="none" dirty="0" err="1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idei</a:t>
            </a:r>
            <a:r>
              <a:rPr lang="en-US" sz="3400" b="1" i="0" u="none" strike="noStrike" cap="none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400" b="1" i="0" u="none" strike="noStrike" cap="none" dirty="0" err="1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afaceri</a:t>
            </a:r>
            <a:r>
              <a:rPr lang="en-US" sz="3400" b="1" i="0" u="none" strike="noStrike" cap="none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400" b="1" i="0" u="none" strike="noStrike" cap="none" dirty="0" err="1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GoBiz</a:t>
            </a:r>
            <a:r>
              <a:rPr lang="en-US" sz="3400" b="1" i="0" u="none" strike="noStrike" cap="none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ro-RO" sz="3400" b="1" i="0" u="none" strike="noStrike" cap="none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3400" b="1" i="0" u="none" strike="noStrike" cap="none" dirty="0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-1"/>
            <a:ext cx="12192001" cy="702468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8" name="Google Shape;28;p7"/>
          <p:cNvPicPr preferRelativeResize="0"/>
          <p:nvPr/>
        </p:nvPicPr>
        <p:blipFill rotWithShape="1">
          <a:blip r:embed="rId3">
            <a:alphaModFix/>
          </a:blip>
          <a:srcRect l="36722" t="20790" r="38480" b="15004"/>
          <a:stretch/>
        </p:blipFill>
        <p:spPr>
          <a:xfrm>
            <a:off x="109962" y="41247"/>
            <a:ext cx="392372" cy="39572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/>
          <p:nvPr/>
        </p:nvSpPr>
        <p:spPr>
          <a:xfrm>
            <a:off x="-1550974" y="41247"/>
            <a:ext cx="8304452" cy="32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2000" b="0" i="0" u="none" strike="noStrike" cap="none" baseline="0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Concursul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idei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afaceri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GoBiz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202</a:t>
            </a:r>
            <a:r>
              <a:rPr lang="ro-RO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000" b="0" i="0" u="none" strike="noStrike" cap="none" dirty="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-1"/>
            <a:ext cx="12192001" cy="7024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8"/>
          <p:cNvPicPr preferRelativeResize="0"/>
          <p:nvPr/>
        </p:nvPicPr>
        <p:blipFill rotWithShape="1">
          <a:blip r:embed="rId3">
            <a:alphaModFix/>
          </a:blip>
          <a:srcRect l="36722" t="20790" r="38480" b="15004"/>
          <a:stretch/>
        </p:blipFill>
        <p:spPr>
          <a:xfrm>
            <a:off x="109962" y="41247"/>
            <a:ext cx="392372" cy="395722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8"/>
          <p:cNvSpPr txBox="1"/>
          <p:nvPr/>
        </p:nvSpPr>
        <p:spPr>
          <a:xfrm>
            <a:off x="-1550974" y="41247"/>
            <a:ext cx="8304452" cy="323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2000" b="0" i="0" u="none" strike="noStrike" cap="none" baseline="0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Concursul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idei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afaceri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 dirty="0" err="1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GoBiz</a:t>
            </a:r>
            <a:r>
              <a:rPr lang="en-US" sz="2000" b="0" i="0" u="none" strike="noStrike" cap="none" dirty="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 2021</a:t>
            </a:r>
            <a:endParaRPr sz="2000" b="0" i="0" u="none" strike="noStrike" cap="none" dirty="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1329792" y="2894624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</a:pPr>
            <a:r>
              <a:rPr lang="en-US" sz="3600" dirty="0">
                <a:solidFill>
                  <a:srgbClr val="3F3F3F"/>
                </a:solidFill>
              </a:rPr>
              <a:t>- Logo -</a:t>
            </a:r>
            <a:br>
              <a:rPr lang="en-US" sz="3600" dirty="0">
                <a:solidFill>
                  <a:srgbClr val="3F3F3F"/>
                </a:solidFill>
              </a:rPr>
            </a:br>
            <a:r>
              <a:rPr lang="en-US" sz="3600" dirty="0">
                <a:solidFill>
                  <a:srgbClr val="3F3F3F"/>
                </a:solidFill>
              </a:rPr>
              <a:t>- Slogan - </a:t>
            </a:r>
            <a:endParaRPr sz="3600" dirty="0">
              <a:solidFill>
                <a:srgbClr val="3F3F3F"/>
              </a:solidFill>
            </a:endParaRPr>
          </a:p>
        </p:txBody>
      </p:sp>
      <p:sp>
        <p:nvSpPr>
          <p:cNvPr id="101" name="Google Shape;101;p1"/>
          <p:cNvSpPr txBox="1">
            <a:spLocks noGrp="1"/>
          </p:cNvSpPr>
          <p:nvPr>
            <p:ph type="subTitle" idx="1"/>
          </p:nvPr>
        </p:nvSpPr>
        <p:spPr>
          <a:xfrm>
            <a:off x="1758669" y="488315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err="1"/>
              <a:t>Nume</a:t>
            </a:r>
            <a:r>
              <a:rPr lang="en-US" dirty="0"/>
              <a:t> Student(</a:t>
            </a:r>
            <a:r>
              <a:rPr lang="en-US" dirty="0" err="1"/>
              <a:t>i</a:t>
            </a:r>
            <a:r>
              <a:rPr lang="en-US" dirty="0"/>
              <a:t>)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err="1"/>
              <a:t>Facultate</a:t>
            </a:r>
            <a:r>
              <a:rPr lang="en-US" dirty="0"/>
              <a:t>, an</a:t>
            </a:r>
            <a:endParaRPr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0" y="1359462"/>
            <a:ext cx="12299894" cy="50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325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None/>
            </a:pP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Obs. – 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puteți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modifica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acest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template, 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inclusiv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elementele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grafice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, fundal, ad</a:t>
            </a:r>
            <a:r>
              <a:rPr lang="ro-RO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ă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uga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60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imagini</a:t>
            </a:r>
            <a:r>
              <a:rPr lang="en-US" sz="60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etc. </a:t>
            </a:r>
            <a:endParaRPr sz="60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328443" y="1897956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 b="1" dirty="0">
                <a:solidFill>
                  <a:schemeClr val="dk1"/>
                </a:solidFill>
              </a:rPr>
              <a:t>Cum se </a:t>
            </a:r>
            <a:r>
              <a:rPr lang="en-US" sz="6000" b="1" dirty="0" err="1">
                <a:solidFill>
                  <a:schemeClr val="dk1"/>
                </a:solidFill>
              </a:rPr>
              <a:t>cheam</a:t>
            </a:r>
            <a:r>
              <a:rPr lang="ro-RO" sz="6000" b="1" dirty="0">
                <a:solidFill>
                  <a:schemeClr val="dk1"/>
                </a:solidFill>
              </a:rPr>
              <a:t>ă</a:t>
            </a:r>
            <a:r>
              <a:rPr lang="en-US" sz="6000" b="1" dirty="0">
                <a:solidFill>
                  <a:schemeClr val="dk1"/>
                </a:solidFill>
              </a:rPr>
              <a:t> </a:t>
            </a:r>
            <a:r>
              <a:rPr lang="en-US" sz="6000" b="1" dirty="0" err="1">
                <a:solidFill>
                  <a:schemeClr val="dk1"/>
                </a:solidFill>
              </a:rPr>
              <a:t>compania</a:t>
            </a:r>
            <a:r>
              <a:rPr lang="en-US" sz="6000" b="1" dirty="0">
                <a:solidFill>
                  <a:schemeClr val="dk1"/>
                </a:solidFill>
              </a:rPr>
              <a:t> ta?</a:t>
            </a:r>
            <a:endParaRPr sz="6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000" b="1" dirty="0"/>
              <a:t>1. </a:t>
            </a:r>
            <a:r>
              <a:rPr lang="en-US" sz="4000" b="1" dirty="0" err="1"/>
              <a:t>Ideea</a:t>
            </a:r>
            <a:r>
              <a:rPr lang="en-US" sz="4000" b="1" dirty="0"/>
              <a:t> ta de </a:t>
            </a:r>
            <a:r>
              <a:rPr lang="en-US" sz="4000" b="1" dirty="0" err="1"/>
              <a:t>afacere</a:t>
            </a:r>
            <a:endParaRPr sz="4000" b="1" dirty="0"/>
          </a:p>
        </p:txBody>
      </p:sp>
      <p:sp>
        <p:nvSpPr>
          <p:cNvPr id="109" name="Google Shape;109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66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32500" lnSpcReduction="20000"/>
          </a:bodyPr>
          <a:lstStyle/>
          <a:p>
            <a:pPr marL="685800" lvl="1" indent="-228600">
              <a:spcBef>
                <a:spcPts val="0"/>
              </a:spcBef>
              <a:buSzPts val="2800"/>
            </a:pPr>
            <a:r>
              <a:rPr lang="en-US" sz="8000" dirty="0"/>
              <a:t>Care </a:t>
            </a:r>
            <a:r>
              <a:rPr lang="en-US" sz="8000" dirty="0" err="1"/>
              <a:t>este</a:t>
            </a:r>
            <a:r>
              <a:rPr lang="en-US" sz="8000" dirty="0"/>
              <a:t> </a:t>
            </a:r>
            <a:r>
              <a:rPr lang="en-US" sz="8000" dirty="0" err="1"/>
              <a:t>plusul</a:t>
            </a:r>
            <a:r>
              <a:rPr lang="en-US" sz="8000" dirty="0"/>
              <a:t> de </a:t>
            </a:r>
            <a:r>
              <a:rPr lang="en-US" sz="8000" dirty="0" err="1"/>
              <a:t>valoare</a:t>
            </a:r>
            <a:r>
              <a:rPr lang="en-US" sz="8000" dirty="0"/>
              <a:t> </a:t>
            </a:r>
            <a:r>
              <a:rPr lang="en-US" sz="8000" dirty="0" err="1"/>
              <a:t>oferit</a:t>
            </a:r>
            <a:r>
              <a:rPr lang="en-US" sz="8000" dirty="0"/>
              <a:t> </a:t>
            </a:r>
            <a:r>
              <a:rPr lang="en-US" sz="8000" dirty="0" err="1"/>
              <a:t>societ</a:t>
            </a:r>
            <a:r>
              <a:rPr lang="ro-RO" sz="8000" dirty="0"/>
              <a:t>ăț</a:t>
            </a:r>
            <a:r>
              <a:rPr lang="en-US" sz="8000" dirty="0"/>
              <a:t>ii? Ce problem</a:t>
            </a:r>
            <a:r>
              <a:rPr lang="ro-RO" sz="8000" dirty="0"/>
              <a:t>ă</a:t>
            </a:r>
            <a:r>
              <a:rPr lang="en-US" sz="8000" dirty="0"/>
              <a:t> </a:t>
            </a:r>
            <a:r>
              <a:rPr lang="en-US" sz="8000" dirty="0" err="1"/>
              <a:t>rezolvi</a:t>
            </a:r>
            <a:r>
              <a:rPr lang="en-US" sz="8000" dirty="0"/>
              <a:t> ? Ce </a:t>
            </a:r>
            <a:r>
              <a:rPr lang="en-US" sz="8000" dirty="0" err="1"/>
              <a:t>nevoie</a:t>
            </a:r>
            <a:r>
              <a:rPr lang="en-US" sz="8000" dirty="0"/>
              <a:t> </a:t>
            </a:r>
            <a:r>
              <a:rPr lang="en-US" sz="8000" dirty="0" err="1"/>
              <a:t>satisfaci</a:t>
            </a:r>
            <a:r>
              <a:rPr lang="en-US" sz="8000" dirty="0"/>
              <a:t>?</a:t>
            </a:r>
          </a:p>
          <a:p>
            <a:pPr marL="457200" lvl="1" indent="0">
              <a:spcBef>
                <a:spcPts val="0"/>
              </a:spcBef>
              <a:buSzPts val="2800"/>
              <a:buNone/>
            </a:pPr>
            <a:endParaRPr lang="ro-RO" sz="8000" dirty="0"/>
          </a:p>
          <a:p>
            <a:pPr marL="457200" lvl="1" indent="0">
              <a:spcBef>
                <a:spcPts val="0"/>
              </a:spcBef>
              <a:buSzPts val="2800"/>
              <a:buNone/>
            </a:pPr>
            <a:r>
              <a:rPr lang="ro-RO" sz="8000" dirty="0"/>
              <a:t>	</a:t>
            </a:r>
            <a:r>
              <a:rPr lang="en-US" sz="5500" dirty="0"/>
              <a:t>Dup</a:t>
            </a:r>
            <a:r>
              <a:rPr lang="ro-RO" sz="5500" dirty="0"/>
              <a:t>ă</a:t>
            </a:r>
            <a:r>
              <a:rPr lang="en-US" sz="5500" dirty="0"/>
              <a:t> cum </a:t>
            </a:r>
            <a:r>
              <a:rPr lang="en-US" sz="5500" dirty="0" err="1"/>
              <a:t>probabil</a:t>
            </a:r>
            <a:r>
              <a:rPr lang="en-US" sz="5500" dirty="0"/>
              <a:t> </a:t>
            </a:r>
            <a:r>
              <a:rPr lang="ro-RO" sz="5500" dirty="0"/>
              <a:t>ș</a:t>
            </a:r>
            <a:r>
              <a:rPr lang="en-US" sz="5500" dirty="0" err="1"/>
              <a:t>tii</a:t>
            </a:r>
            <a:r>
              <a:rPr lang="en-US" sz="5500" dirty="0"/>
              <a:t>, </a:t>
            </a:r>
            <a:r>
              <a:rPr lang="ro-RO" sz="5500" dirty="0"/>
              <a:t>î</a:t>
            </a:r>
            <a:r>
              <a:rPr lang="en-US" sz="5500" dirty="0" err="1"/>
              <a:t>ntotdea</a:t>
            </a:r>
            <a:r>
              <a:rPr lang="ro-RO" sz="5500" dirty="0"/>
              <a:t>u</a:t>
            </a:r>
            <a:r>
              <a:rPr lang="en-US" sz="5500" dirty="0" err="1"/>
              <a:t>na</a:t>
            </a:r>
            <a:r>
              <a:rPr lang="en-US" sz="5500" dirty="0"/>
              <a:t> </a:t>
            </a:r>
            <a:r>
              <a:rPr lang="en-US" sz="5500" dirty="0" err="1"/>
              <a:t>este</a:t>
            </a:r>
            <a:r>
              <a:rPr lang="en-US" sz="5500" dirty="0"/>
              <a:t> loc pe pia</a:t>
            </a:r>
            <a:r>
              <a:rPr lang="ro-RO" sz="5500" dirty="0"/>
              <a:t>ță</a:t>
            </a:r>
            <a:r>
              <a:rPr lang="en-US" sz="5500" dirty="0"/>
              <a:t> </a:t>
            </a:r>
            <a:r>
              <a:rPr lang="en-US" sz="5500" dirty="0" err="1"/>
              <a:t>pentru</a:t>
            </a:r>
            <a:r>
              <a:rPr lang="en-US" sz="5500" dirty="0"/>
              <a:t> un </a:t>
            </a:r>
            <a:r>
              <a:rPr lang="en-US" sz="5500" dirty="0" err="1"/>
              <a:t>produs</a:t>
            </a:r>
            <a:r>
              <a:rPr lang="en-US" sz="5500" dirty="0"/>
              <a:t>/</a:t>
            </a:r>
            <a:r>
              <a:rPr lang="en-US" sz="5500" dirty="0" err="1"/>
              <a:t>serviciu</a:t>
            </a:r>
            <a:r>
              <a:rPr lang="en-US" sz="5500" dirty="0"/>
              <a:t> bun. </a:t>
            </a:r>
            <a:r>
              <a:rPr lang="ro-RO" sz="5500" dirty="0"/>
              <a:t>Însă un produs/serviciu este bun atâta timp cât revolvă o problemă resimțită de un număr suficient de consumator sau satisface o nevoie. </a:t>
            </a:r>
            <a:endParaRPr lang="en-US" sz="5500" dirty="0"/>
          </a:p>
          <a:p>
            <a:pPr marL="457200" lvl="1" indent="0">
              <a:spcBef>
                <a:spcPts val="0"/>
              </a:spcBef>
              <a:buSzPts val="2800"/>
              <a:buNone/>
            </a:pPr>
            <a:endParaRPr lang="en-US" sz="55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5500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8000" dirty="0" err="1"/>
              <a:t>Scurt</a:t>
            </a:r>
            <a:r>
              <a:rPr lang="ro-RO" sz="8000" dirty="0"/>
              <a:t>ă</a:t>
            </a:r>
            <a:r>
              <a:rPr lang="en-US" sz="8000" dirty="0"/>
              <a:t> </a:t>
            </a:r>
            <a:r>
              <a:rPr lang="en-US" sz="8000" dirty="0" err="1"/>
              <a:t>descriere</a:t>
            </a:r>
            <a:r>
              <a:rPr lang="en-US" sz="8000" dirty="0"/>
              <a:t> </a:t>
            </a:r>
            <a:r>
              <a:rPr lang="ro-RO" sz="8000" dirty="0"/>
              <a:t>a</a:t>
            </a:r>
            <a:r>
              <a:rPr lang="en-US" sz="8000" dirty="0"/>
              <a:t> </a:t>
            </a:r>
            <a:r>
              <a:rPr lang="en-US" sz="8000" dirty="0" err="1"/>
              <a:t>produsel</a:t>
            </a:r>
            <a:r>
              <a:rPr lang="ro-RO" sz="8000" dirty="0"/>
              <a:t>or</a:t>
            </a:r>
            <a:r>
              <a:rPr lang="en-US" sz="8000" dirty="0"/>
              <a:t>/</a:t>
            </a:r>
            <a:r>
              <a:rPr lang="en-US" sz="8000" dirty="0" err="1"/>
              <a:t>serviciil</a:t>
            </a:r>
            <a:r>
              <a:rPr lang="ro-RO" sz="8000" dirty="0"/>
              <a:t>or</a:t>
            </a:r>
            <a:r>
              <a:rPr lang="en-US" sz="8000" dirty="0"/>
              <a:t> </a:t>
            </a:r>
            <a:r>
              <a:rPr lang="ro-RO" sz="8000" dirty="0"/>
              <a:t>oferite</a:t>
            </a:r>
            <a:endParaRPr lang="en-US" sz="8000" dirty="0"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5500" dirty="0"/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ro-RO" sz="8000" dirty="0"/>
              <a:t>Publicul tău țintă</a:t>
            </a:r>
            <a:endParaRPr lang="en-US" sz="8000" dirty="0"/>
          </a:p>
          <a:p>
            <a:pPr marL="0" lvl="0" indent="0">
              <a:buNone/>
            </a:pPr>
            <a:r>
              <a:rPr lang="ro-RO" sz="5500" dirty="0"/>
              <a:t>	Spune-ne pe scurt cui te adresezi și cum arată clientul ideal pentru afacerea ta</a:t>
            </a:r>
            <a:r>
              <a:rPr lang="en-US" sz="5500" dirty="0"/>
              <a:t> </a:t>
            </a:r>
            <a:r>
              <a:rPr lang="en-US" sz="5100" dirty="0"/>
              <a:t>(cine </a:t>
            </a:r>
            <a:r>
              <a:rPr lang="en-US" sz="5100" dirty="0" err="1"/>
              <a:t>este</a:t>
            </a:r>
            <a:r>
              <a:rPr lang="en-US" sz="5100" dirty="0"/>
              <a:t> el, </a:t>
            </a:r>
            <a:r>
              <a:rPr lang="en-US" sz="5100" dirty="0" err="1"/>
              <a:t>ce</a:t>
            </a:r>
            <a:r>
              <a:rPr lang="en-US" sz="5100" dirty="0"/>
              <a:t> face </a:t>
            </a:r>
            <a:r>
              <a:rPr lang="ro-RO" sz="5100" dirty="0"/>
              <a:t>î</a:t>
            </a:r>
            <a:r>
              <a:rPr lang="en-US" sz="5100" dirty="0"/>
              <a:t>n </a:t>
            </a:r>
            <a:r>
              <a:rPr lang="en-US" sz="5100" dirty="0" err="1"/>
              <a:t>timpul</a:t>
            </a:r>
            <a:r>
              <a:rPr lang="en-US" sz="5100" dirty="0"/>
              <a:t> liber, </a:t>
            </a:r>
            <a:r>
              <a:rPr lang="en-US" sz="5100" dirty="0" err="1"/>
              <a:t>ce</a:t>
            </a:r>
            <a:r>
              <a:rPr lang="en-US" sz="5100" dirty="0"/>
              <a:t> hobby-</a:t>
            </a:r>
            <a:r>
              <a:rPr lang="en-US" sz="5100" dirty="0" err="1"/>
              <a:t>uri</a:t>
            </a:r>
            <a:r>
              <a:rPr lang="en-US" sz="5100" dirty="0"/>
              <a:t> are </a:t>
            </a:r>
            <a:r>
              <a:rPr lang="en-US" sz="5100" dirty="0" err="1"/>
              <a:t>etc</a:t>
            </a:r>
            <a:r>
              <a:rPr lang="ro-RO" sz="5100" dirty="0"/>
              <a:t>.</a:t>
            </a:r>
            <a:r>
              <a:rPr lang="en-US" sz="5100" dirty="0"/>
              <a:t>) ?</a:t>
            </a:r>
            <a:endParaRPr lang="ro-RO" sz="5100" dirty="0"/>
          </a:p>
          <a:p>
            <a:pPr marL="0" lvl="0" indent="0">
              <a:buNone/>
            </a:pPr>
            <a:endParaRPr sz="5500" dirty="0"/>
          </a:p>
          <a:p>
            <a:pPr marL="685800" lvl="1" indent="-228600"/>
            <a:r>
              <a:rPr lang="en-US" sz="7600" dirty="0" err="1"/>
              <a:t>Elementul</a:t>
            </a:r>
            <a:r>
              <a:rPr lang="en-US" sz="7600" dirty="0"/>
              <a:t> de </a:t>
            </a:r>
            <a:r>
              <a:rPr lang="en-US" sz="7600" dirty="0" err="1"/>
              <a:t>noutate</a:t>
            </a:r>
            <a:r>
              <a:rPr lang="en-US" sz="7600" dirty="0"/>
              <a:t>/</a:t>
            </a:r>
            <a:r>
              <a:rPr lang="en-US" sz="7600" dirty="0" err="1"/>
              <a:t>diferen</a:t>
            </a:r>
            <a:r>
              <a:rPr lang="ro-RO" sz="7600" dirty="0"/>
              <a:t>ț</a:t>
            </a:r>
            <a:r>
              <a:rPr lang="en-US" sz="7600" dirty="0" err="1"/>
              <a:t>iere</a:t>
            </a:r>
            <a:r>
              <a:rPr lang="en-US" sz="7600" dirty="0"/>
              <a:t>/</a:t>
            </a:r>
            <a:r>
              <a:rPr lang="en-US" sz="7600" dirty="0" err="1"/>
              <a:t>unicitate</a:t>
            </a:r>
            <a:endParaRPr lang="ro-RO" sz="7600" dirty="0"/>
          </a:p>
          <a:p>
            <a:pPr marL="457200" lvl="1" indent="0">
              <a:buNone/>
            </a:pPr>
            <a:endParaRPr lang="ro-RO" sz="1800" dirty="0"/>
          </a:p>
          <a:p>
            <a:pPr marL="457200" lvl="1" indent="0">
              <a:buNone/>
            </a:pPr>
            <a:r>
              <a:rPr lang="ro-RO" sz="5500" dirty="0"/>
              <a:t>	Convinge-ne că afacerea ta aduce ceva nou pe piață. 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000" b="1" dirty="0"/>
              <a:t>2. </a:t>
            </a:r>
            <a:r>
              <a:rPr lang="en-US" sz="4000" b="1" dirty="0" err="1"/>
              <a:t>Dezvoltarea</a:t>
            </a:r>
            <a:r>
              <a:rPr lang="en-US" sz="4000" b="1" dirty="0"/>
              <a:t> </a:t>
            </a:r>
            <a:r>
              <a:rPr lang="en-US" sz="4000" b="1" dirty="0" err="1"/>
              <a:t>afacerii</a:t>
            </a:r>
            <a:endParaRPr sz="4000" b="1" dirty="0"/>
          </a:p>
        </p:txBody>
      </p:sp>
      <p:sp>
        <p:nvSpPr>
          <p:cNvPr id="115" name="Google Shape;11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3200" dirty="0" err="1"/>
              <a:t>Activit</a:t>
            </a:r>
            <a:r>
              <a:rPr lang="ro-RO" sz="3200" dirty="0"/>
              <a:t>ăț</a:t>
            </a:r>
            <a:r>
              <a:rPr lang="en-US" sz="3200" dirty="0"/>
              <a:t>i: cum </a:t>
            </a:r>
            <a:r>
              <a:rPr lang="en-US" sz="3200" dirty="0" err="1"/>
              <a:t>arat</a:t>
            </a:r>
            <a:r>
              <a:rPr lang="ro-RO" sz="3200" dirty="0"/>
              <a:t>ă</a:t>
            </a:r>
            <a:r>
              <a:rPr lang="en-US" sz="3200" dirty="0"/>
              <a:t> o zi “normal</a:t>
            </a:r>
            <a:r>
              <a:rPr lang="ro-RO" sz="3200" dirty="0"/>
              <a:t>ă</a:t>
            </a:r>
            <a:r>
              <a:rPr lang="en-US" sz="3200" dirty="0"/>
              <a:t>” la </a:t>
            </a:r>
            <a:r>
              <a:rPr lang="en-US" sz="3200" dirty="0" err="1"/>
              <a:t>birou</a:t>
            </a:r>
            <a:r>
              <a:rPr lang="en-US" sz="3200" dirty="0"/>
              <a:t>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err="1"/>
              <a:t>Detalii</a:t>
            </a:r>
            <a:r>
              <a:rPr lang="en-US" dirty="0"/>
              <a:t> </a:t>
            </a:r>
            <a:r>
              <a:rPr lang="en-US" dirty="0" err="1"/>
              <a:t>activit</a:t>
            </a:r>
            <a:r>
              <a:rPr lang="ro-RO" dirty="0"/>
              <a:t>ăț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realizate</a:t>
            </a:r>
            <a:r>
              <a:rPr lang="en-US" dirty="0"/>
              <a:t>,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necesare</a:t>
            </a:r>
            <a:r>
              <a:rPr lang="en-US" dirty="0"/>
              <a:t>, </a:t>
            </a:r>
            <a:r>
              <a:rPr lang="en-US" dirty="0" err="1"/>
              <a:t>parteneri</a:t>
            </a:r>
            <a:r>
              <a:rPr lang="en-US" dirty="0"/>
              <a:t>/</a:t>
            </a:r>
            <a:r>
              <a:rPr lang="en-US" dirty="0" err="1"/>
              <a:t>furnizori</a:t>
            </a:r>
            <a:r>
              <a:rPr lang="en-US" dirty="0"/>
              <a:t>;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err="1"/>
              <a:t>Strategie</a:t>
            </a:r>
            <a:r>
              <a:rPr lang="en-US" dirty="0"/>
              <a:t> de marketing, </a:t>
            </a:r>
            <a:r>
              <a:rPr lang="en-US" dirty="0" err="1"/>
              <a:t>segmente</a:t>
            </a:r>
            <a:r>
              <a:rPr lang="en-US" dirty="0"/>
              <a:t> de </a:t>
            </a:r>
            <a:r>
              <a:rPr lang="en-US" dirty="0" err="1"/>
              <a:t>clien</a:t>
            </a:r>
            <a:r>
              <a:rPr lang="ro-RO" dirty="0"/>
              <a:t>ț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ro-RO" dirty="0"/>
              <a:t>canale de distribuție etc.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3200" dirty="0" err="1"/>
              <a:t>Poten</a:t>
            </a:r>
            <a:r>
              <a:rPr lang="ro-RO" sz="3200" dirty="0"/>
              <a:t>ț</a:t>
            </a:r>
            <a:r>
              <a:rPr lang="en-US" sz="3200" dirty="0" err="1"/>
              <a:t>ialul</a:t>
            </a:r>
            <a:r>
              <a:rPr lang="en-US" sz="3200" dirty="0"/>
              <a:t> de </a:t>
            </a:r>
            <a:r>
              <a:rPr lang="en-US" sz="3200" dirty="0" err="1"/>
              <a:t>cre</a:t>
            </a:r>
            <a:r>
              <a:rPr lang="ro-RO" sz="3200" dirty="0"/>
              <a:t>ș</a:t>
            </a:r>
            <a:r>
              <a:rPr lang="en-US" sz="3200" dirty="0" err="1"/>
              <a:t>tere</a:t>
            </a:r>
            <a:r>
              <a:rPr lang="en-US" sz="3200" dirty="0"/>
              <a:t> al </a:t>
            </a:r>
            <a:r>
              <a:rPr lang="en-US" sz="3200" dirty="0" err="1"/>
              <a:t>afacerii</a:t>
            </a:r>
            <a:endParaRPr lang="ro-RO" sz="32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sz="3200"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dirty="0" err="1"/>
              <a:t>Descrie</a:t>
            </a:r>
            <a:r>
              <a:rPr lang="en-US" dirty="0"/>
              <a:t>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ro-RO" dirty="0"/>
              <a:t>zi</a:t>
            </a:r>
            <a:r>
              <a:rPr lang="en-US" dirty="0"/>
              <a:t> </a:t>
            </a:r>
            <a:r>
              <a:rPr lang="en-US" dirty="0" err="1"/>
              <a:t>afacerea</a:t>
            </a:r>
            <a:r>
              <a:rPr lang="en-US" dirty="0"/>
              <a:t> </a:t>
            </a:r>
            <a:r>
              <a:rPr lang="en-US" dirty="0" err="1"/>
              <a:t>peste</a:t>
            </a:r>
            <a:r>
              <a:rPr lang="en-US" dirty="0"/>
              <a:t> 3-5 ani (</a:t>
            </a:r>
            <a:r>
              <a:rPr lang="en-US" dirty="0" err="1"/>
              <a:t>extindere</a:t>
            </a:r>
            <a:r>
              <a:rPr lang="en-US" dirty="0"/>
              <a:t>, </a:t>
            </a:r>
            <a:r>
              <a:rPr lang="en-US" dirty="0" err="1"/>
              <a:t>noi</a:t>
            </a:r>
            <a:r>
              <a:rPr lang="en-US" dirty="0"/>
              <a:t> </a:t>
            </a:r>
            <a:r>
              <a:rPr lang="en-US" dirty="0" err="1"/>
              <a:t>produse</a:t>
            </a:r>
            <a:r>
              <a:rPr lang="en-US" dirty="0"/>
              <a:t>/</a:t>
            </a:r>
            <a:r>
              <a:rPr lang="en-US" dirty="0" err="1"/>
              <a:t>servicii</a:t>
            </a:r>
            <a:r>
              <a:rPr lang="en-US" dirty="0"/>
              <a:t>, </a:t>
            </a:r>
            <a:r>
              <a:rPr lang="en-US" dirty="0" err="1"/>
              <a:t>parteneriate</a:t>
            </a:r>
            <a:r>
              <a:rPr lang="en-US" dirty="0"/>
              <a:t>, etc.)</a:t>
            </a:r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3600" dirty="0" err="1"/>
              <a:t>Provocări</a:t>
            </a:r>
            <a:r>
              <a:rPr lang="en-US" sz="3600" dirty="0"/>
              <a:t>/ </a:t>
            </a:r>
            <a:r>
              <a:rPr lang="en-US" sz="3600" dirty="0" err="1"/>
              <a:t>Riscuri</a:t>
            </a:r>
            <a:endParaRPr lang="en-US" sz="36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500" dirty="0"/>
              <a:t>         </a:t>
            </a:r>
            <a:r>
              <a:rPr lang="en-US" sz="2500" dirty="0" err="1"/>
              <a:t>Riscul</a:t>
            </a:r>
            <a:r>
              <a:rPr lang="en-US" sz="2500" dirty="0"/>
              <a:t> face parte din via</a:t>
            </a:r>
            <a:r>
              <a:rPr lang="ro-RO" sz="2500" dirty="0"/>
              <a:t>ț</a:t>
            </a:r>
            <a:r>
              <a:rPr lang="en-US" sz="2500" dirty="0"/>
              <a:t>a </a:t>
            </a:r>
            <a:r>
              <a:rPr lang="en-US" sz="2500" dirty="0" err="1"/>
              <a:t>unui</a:t>
            </a:r>
            <a:r>
              <a:rPr lang="en-US" sz="2500" dirty="0"/>
              <a:t> </a:t>
            </a:r>
            <a:r>
              <a:rPr lang="en-US" sz="2500" dirty="0" err="1"/>
              <a:t>antreprenor</a:t>
            </a:r>
            <a:r>
              <a:rPr lang="en-US" sz="2500" dirty="0"/>
              <a:t> de success </a:t>
            </a:r>
            <a:r>
              <a:rPr lang="en-US" sz="2500" dirty="0" err="1"/>
              <a:t>si</a:t>
            </a:r>
            <a:r>
              <a:rPr lang="en-US" sz="2500" dirty="0"/>
              <a:t> </a:t>
            </a:r>
            <a:r>
              <a:rPr lang="en-US" sz="2500" dirty="0" err="1"/>
              <a:t>este</a:t>
            </a:r>
            <a:r>
              <a:rPr lang="en-US" sz="2500" dirty="0"/>
              <a:t> </a:t>
            </a:r>
            <a:r>
              <a:rPr lang="ro-RO" sz="2500" dirty="0"/>
              <a:t>abordat</a:t>
            </a:r>
            <a:r>
              <a:rPr lang="en-US" sz="2500" dirty="0"/>
              <a:t> de </a:t>
            </a:r>
            <a:r>
              <a:rPr lang="en-US" sz="2500" dirty="0" err="1"/>
              <a:t>acesta</a:t>
            </a:r>
            <a:r>
              <a:rPr lang="en-US" sz="2500" dirty="0"/>
              <a:t> </a:t>
            </a:r>
            <a:r>
              <a:rPr lang="en-US" sz="2500" dirty="0" err="1"/>
              <a:t>intr</a:t>
            </a:r>
            <a:r>
              <a:rPr lang="en-US" sz="2500" dirty="0"/>
              <a:t>-un mod </a:t>
            </a:r>
            <a:r>
              <a:rPr lang="en-US" sz="2500" dirty="0" err="1"/>
              <a:t>calculat</a:t>
            </a:r>
            <a:r>
              <a:rPr lang="en-US" sz="2500" dirty="0"/>
              <a:t>. Un </a:t>
            </a:r>
            <a:r>
              <a:rPr lang="en-US" sz="2500" dirty="0" err="1"/>
              <a:t>antreprenor</a:t>
            </a:r>
            <a:r>
              <a:rPr lang="en-US" sz="2500" dirty="0"/>
              <a:t> </a:t>
            </a:r>
            <a:r>
              <a:rPr lang="en-US" sz="2500" dirty="0" err="1"/>
              <a:t>risc</a:t>
            </a:r>
            <a:r>
              <a:rPr lang="ro-RO" sz="2500" dirty="0"/>
              <a:t>ă</a:t>
            </a:r>
            <a:r>
              <a:rPr lang="en-US" sz="2500" dirty="0"/>
              <a:t>, nu </a:t>
            </a:r>
            <a:r>
              <a:rPr lang="en-US" sz="2500" dirty="0" err="1"/>
              <a:t>pariaz</a:t>
            </a:r>
            <a:r>
              <a:rPr lang="ro-RO" sz="2500" dirty="0"/>
              <a:t>ă</a:t>
            </a:r>
            <a:r>
              <a:rPr lang="en-US" sz="2500" dirty="0"/>
              <a:t>.</a:t>
            </a:r>
            <a:r>
              <a:rPr lang="ro-RO" sz="2500" dirty="0"/>
              <a:t> </a:t>
            </a:r>
            <a:r>
              <a:rPr lang="en-US" sz="2500" dirty="0" err="1"/>
              <a:t>Descoper</a:t>
            </a:r>
            <a:r>
              <a:rPr lang="ro-RO" sz="2500" dirty="0"/>
              <a:t>ă</a:t>
            </a:r>
            <a:r>
              <a:rPr lang="en-US" sz="2500" dirty="0"/>
              <a:t> care sunt </a:t>
            </a:r>
            <a:r>
              <a:rPr lang="en-US" sz="2500" dirty="0" err="1"/>
              <a:t>potenten</a:t>
            </a:r>
            <a:r>
              <a:rPr lang="ro-RO" sz="2500" dirty="0"/>
              <a:t>ț</a:t>
            </a:r>
            <a:r>
              <a:rPr lang="en-US" sz="2500" dirty="0" err="1"/>
              <a:t>ialele</a:t>
            </a:r>
            <a:r>
              <a:rPr lang="en-US" sz="2500" dirty="0"/>
              <a:t> </a:t>
            </a:r>
            <a:r>
              <a:rPr lang="en-US" sz="2500" dirty="0" err="1"/>
              <a:t>riscuri</a:t>
            </a:r>
            <a:r>
              <a:rPr lang="en-US" sz="2500" dirty="0"/>
              <a:t> </a:t>
            </a:r>
            <a:r>
              <a:rPr lang="ro-RO" sz="2500" dirty="0"/>
              <a:t>și spune-ne ce măsuri vei lua ca să le preîntâmpini</a:t>
            </a:r>
            <a:r>
              <a:rPr lang="en-US" sz="25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000" b="1" dirty="0"/>
              <a:t>3. </a:t>
            </a:r>
            <a:r>
              <a:rPr lang="en-US" sz="4000" b="1" dirty="0" err="1"/>
              <a:t>Modelul</a:t>
            </a:r>
            <a:r>
              <a:rPr lang="en-US" sz="4000" b="1" dirty="0"/>
              <a:t> </a:t>
            </a:r>
            <a:r>
              <a:rPr lang="en-US" sz="4000" b="1" dirty="0" err="1"/>
              <a:t>financiar</a:t>
            </a:r>
            <a:endParaRPr sz="4000" b="1" dirty="0"/>
          </a:p>
        </p:txBody>
      </p:sp>
      <p:sp>
        <p:nvSpPr>
          <p:cNvPr id="121" name="Google Shape;12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3200" dirty="0" err="1"/>
              <a:t>Fluxuri</a:t>
            </a:r>
            <a:r>
              <a:rPr lang="en-US" sz="3200" dirty="0"/>
              <a:t> de </a:t>
            </a:r>
            <a:r>
              <a:rPr lang="en-US" sz="3200" dirty="0" err="1"/>
              <a:t>venit</a:t>
            </a:r>
            <a:endParaRPr sz="2200"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ro-RO" sz="2200"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200" dirty="0" err="1"/>
              <a:t>Detalii</a:t>
            </a:r>
            <a:r>
              <a:rPr lang="en-US" sz="2200" dirty="0"/>
              <a:t> </a:t>
            </a:r>
            <a:r>
              <a:rPr lang="en-US" sz="2200" dirty="0" err="1"/>
              <a:t>despre</a:t>
            </a:r>
            <a:r>
              <a:rPr lang="en-US" sz="2200" dirty="0"/>
              <a:t> cum </a:t>
            </a:r>
            <a:r>
              <a:rPr lang="en-US" sz="2200" dirty="0" err="1"/>
              <a:t>generezi</a:t>
            </a:r>
            <a:r>
              <a:rPr lang="en-US" sz="2200" dirty="0"/>
              <a:t> </a:t>
            </a:r>
            <a:r>
              <a:rPr lang="en-US" sz="2200" dirty="0" err="1"/>
              <a:t>venituri</a:t>
            </a:r>
            <a:r>
              <a:rPr lang="en-US" sz="2200" dirty="0"/>
              <a:t> (ex. v</a:t>
            </a:r>
            <a:r>
              <a:rPr lang="ro-RO" sz="2200" dirty="0"/>
              <a:t>â</a:t>
            </a:r>
            <a:r>
              <a:rPr lang="en-US" sz="2200" dirty="0" err="1"/>
              <a:t>nzare</a:t>
            </a:r>
            <a:r>
              <a:rPr lang="en-US" sz="2200" dirty="0"/>
              <a:t> </a:t>
            </a:r>
            <a:r>
              <a:rPr lang="en-US" sz="2200" dirty="0" err="1"/>
              <a:t>produs</a:t>
            </a:r>
            <a:r>
              <a:rPr lang="en-US" sz="2200" dirty="0"/>
              <a:t>/</a:t>
            </a:r>
            <a:r>
              <a:rPr lang="en-US" sz="2200" dirty="0" err="1"/>
              <a:t>serviciu</a:t>
            </a:r>
            <a:r>
              <a:rPr lang="en-US" sz="2200" dirty="0"/>
              <a:t>, </a:t>
            </a:r>
            <a:r>
              <a:rPr lang="en-US" sz="2200" dirty="0" err="1"/>
              <a:t>abonament</a:t>
            </a:r>
            <a:r>
              <a:rPr lang="en-US" sz="2200" dirty="0"/>
              <a:t>, </a:t>
            </a:r>
            <a:r>
              <a:rPr lang="en-US" sz="2200" dirty="0" err="1"/>
              <a:t>reclam</a:t>
            </a:r>
            <a:r>
              <a:rPr lang="ro-RO" sz="2200" dirty="0"/>
              <a:t>ă </a:t>
            </a:r>
            <a:r>
              <a:rPr lang="en-US" sz="2200" dirty="0"/>
              <a:t>etc.)</a:t>
            </a:r>
            <a:endParaRPr sz="2200"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200" dirty="0" err="1"/>
              <a:t>Detalii</a:t>
            </a:r>
            <a:r>
              <a:rPr lang="en-US" sz="2200" dirty="0"/>
              <a:t> pre</a:t>
            </a:r>
            <a:r>
              <a:rPr lang="ro-RO" sz="2200" dirty="0"/>
              <a:t>ț</a:t>
            </a:r>
            <a:r>
              <a:rPr lang="en-US" sz="2200" dirty="0"/>
              <a:t> </a:t>
            </a:r>
            <a:r>
              <a:rPr lang="en-US" sz="2200" dirty="0" err="1"/>
              <a:t>produse</a:t>
            </a:r>
            <a:r>
              <a:rPr lang="en-US" sz="2200" dirty="0"/>
              <a:t>/</a:t>
            </a:r>
            <a:r>
              <a:rPr lang="en-US" sz="2200" dirty="0" err="1"/>
              <a:t>servicii</a:t>
            </a:r>
            <a:r>
              <a:rPr lang="en-US" sz="2200" dirty="0"/>
              <a:t>, tip </a:t>
            </a:r>
            <a:r>
              <a:rPr lang="en-US" sz="2200" dirty="0" err="1"/>
              <a:t>tarif</a:t>
            </a:r>
            <a:r>
              <a:rPr lang="en-US" sz="2200" dirty="0"/>
              <a:t> fix/</a:t>
            </a:r>
            <a:r>
              <a:rPr lang="en-US" sz="2200" dirty="0" err="1"/>
              <a:t>dinamic</a:t>
            </a:r>
            <a:r>
              <a:rPr lang="en-US" sz="2200" dirty="0"/>
              <a:t>/</a:t>
            </a:r>
            <a:r>
              <a:rPr lang="en-US" sz="2200" dirty="0" err="1"/>
              <a:t>diferit</a:t>
            </a:r>
            <a:r>
              <a:rPr lang="en-US" sz="2200" dirty="0"/>
              <a:t> </a:t>
            </a:r>
            <a:r>
              <a:rPr lang="ro-RO" sz="2200" dirty="0"/>
              <a:t>î</a:t>
            </a:r>
            <a:r>
              <a:rPr lang="en-US" sz="2200" dirty="0"/>
              <a:t>n </a:t>
            </a:r>
            <a:r>
              <a:rPr lang="en-US" sz="2200" dirty="0" err="1"/>
              <a:t>func</a:t>
            </a:r>
            <a:r>
              <a:rPr lang="ro-RO" sz="2200" dirty="0"/>
              <a:t>ț</a:t>
            </a:r>
            <a:r>
              <a:rPr lang="en-US" sz="2200" dirty="0" err="1"/>
              <a:t>ie</a:t>
            </a:r>
            <a:r>
              <a:rPr lang="en-US" sz="2200" dirty="0"/>
              <a:t> de </a:t>
            </a:r>
            <a:r>
              <a:rPr lang="en-US" sz="2200" dirty="0" err="1"/>
              <a:t>segmentul</a:t>
            </a:r>
            <a:r>
              <a:rPr lang="en-US" sz="2200" dirty="0"/>
              <a:t> de </a:t>
            </a:r>
            <a:r>
              <a:rPr lang="en-US" sz="2200" dirty="0" err="1"/>
              <a:t>clien</a:t>
            </a:r>
            <a:r>
              <a:rPr lang="ro-RO" sz="2200" dirty="0"/>
              <a:t>ți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 err="1"/>
              <a:t>Structura</a:t>
            </a:r>
            <a:r>
              <a:rPr lang="en-US" dirty="0"/>
              <a:t> </a:t>
            </a:r>
            <a:r>
              <a:rPr lang="en-US" dirty="0" err="1"/>
              <a:t>costurilor</a:t>
            </a:r>
            <a:endParaRPr lang="en-US"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ro-RO"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000" dirty="0" err="1"/>
              <a:t>Detalii</a:t>
            </a:r>
            <a:r>
              <a:rPr lang="en-US" sz="2000" dirty="0"/>
              <a:t> legate de </a:t>
            </a:r>
            <a:r>
              <a:rPr lang="en-US" sz="2000" dirty="0" err="1"/>
              <a:t>cele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importante</a:t>
            </a:r>
            <a:r>
              <a:rPr lang="en-US" sz="2000" dirty="0"/>
              <a:t> </a:t>
            </a:r>
            <a:r>
              <a:rPr lang="en-US" sz="2000" dirty="0" err="1"/>
              <a:t>costuri</a:t>
            </a:r>
            <a:r>
              <a:rPr lang="en-US" sz="2000" dirty="0"/>
              <a:t> (</a:t>
            </a:r>
            <a:r>
              <a:rPr lang="en-US" sz="2000" dirty="0" err="1"/>
              <a:t>primele</a:t>
            </a:r>
            <a:r>
              <a:rPr lang="en-US" sz="2000" dirty="0"/>
              <a:t> 6 </a:t>
            </a:r>
            <a:r>
              <a:rPr lang="en-US" sz="2000" dirty="0" err="1"/>
              <a:t>luni</a:t>
            </a:r>
            <a:r>
              <a:rPr lang="en-US" sz="2000" dirty="0"/>
              <a:t> de </a:t>
            </a:r>
            <a:r>
              <a:rPr lang="en-US" sz="2000" dirty="0" err="1"/>
              <a:t>funcționare</a:t>
            </a:r>
            <a:r>
              <a:rPr lang="en-US" sz="2000" dirty="0"/>
              <a:t>) - </a:t>
            </a:r>
            <a:r>
              <a:rPr lang="en-US" sz="2000" dirty="0" err="1"/>
              <a:t>chirie</a:t>
            </a:r>
            <a:r>
              <a:rPr lang="en-US" sz="2000" dirty="0"/>
              <a:t>, </a:t>
            </a:r>
            <a:r>
              <a:rPr lang="en-US" sz="2000" dirty="0" err="1"/>
              <a:t>utilități</a:t>
            </a:r>
            <a:r>
              <a:rPr lang="en-US" sz="2000" dirty="0"/>
              <a:t>, </a:t>
            </a:r>
            <a:r>
              <a:rPr lang="en-US" sz="2000" dirty="0" err="1"/>
              <a:t>cheltuieli</a:t>
            </a:r>
            <a:r>
              <a:rPr lang="en-US" sz="2000" dirty="0"/>
              <a:t> </a:t>
            </a:r>
            <a:r>
              <a:rPr lang="en-US" sz="2000" dirty="0" err="1"/>
              <a:t>amenajare</a:t>
            </a:r>
            <a:r>
              <a:rPr lang="en-US" sz="2000" dirty="0"/>
              <a:t> </a:t>
            </a:r>
            <a:r>
              <a:rPr lang="en-US" sz="2000" dirty="0" err="1"/>
              <a:t>spațiu</a:t>
            </a:r>
            <a:r>
              <a:rPr lang="en-US" sz="2000" dirty="0"/>
              <a:t>, </a:t>
            </a:r>
            <a:r>
              <a:rPr lang="en-US" sz="2000" dirty="0" err="1"/>
              <a:t>echipamente</a:t>
            </a:r>
            <a:r>
              <a:rPr lang="en-US" sz="2000" dirty="0"/>
              <a:t>, personal, marketing, </a:t>
            </a:r>
            <a:r>
              <a:rPr lang="en-US" sz="2000" dirty="0" err="1"/>
              <a:t>cheltuieli</a:t>
            </a:r>
            <a:r>
              <a:rPr lang="en-US" sz="2000" dirty="0"/>
              <a:t> </a:t>
            </a:r>
            <a:r>
              <a:rPr lang="en-US" sz="2000" dirty="0" err="1"/>
              <a:t>juridice</a:t>
            </a:r>
            <a:r>
              <a:rPr lang="en-US" sz="2000" dirty="0"/>
              <a:t>, </a:t>
            </a:r>
            <a:r>
              <a:rPr lang="en-US" sz="2000" dirty="0" err="1"/>
              <a:t>cheltuieli</a:t>
            </a:r>
            <a:r>
              <a:rPr lang="en-US" sz="2000" dirty="0"/>
              <a:t> </a:t>
            </a:r>
            <a:r>
              <a:rPr lang="en-US" sz="2000" dirty="0" err="1"/>
              <a:t>materii</a:t>
            </a:r>
            <a:r>
              <a:rPr lang="en-US" sz="2000" dirty="0"/>
              <a:t> prime, etc.</a:t>
            </a:r>
            <a:endParaRPr sz="2000" dirty="0"/>
          </a:p>
          <a:p>
            <a:pPr marL="6858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404</Words>
  <Application>Microsoft Office PowerPoint</Application>
  <PresentationFormat>Widescreen</PresentationFormat>
  <Paragraphs>41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- Logo - - Slogan - </vt:lpstr>
      <vt:lpstr>1. Ideea ta de afacere</vt:lpstr>
      <vt:lpstr>2. Dezvoltarea afacerii</vt:lpstr>
      <vt:lpstr>3. Modelul financiar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Logo - - Slogan -</dc:title>
  <dc:creator>Robert</dc:creator>
  <cp:lastModifiedBy>User</cp:lastModifiedBy>
  <cp:revision>14</cp:revision>
  <dcterms:created xsi:type="dcterms:W3CDTF">2019-09-22T10:29:41Z</dcterms:created>
  <dcterms:modified xsi:type="dcterms:W3CDTF">2022-08-31T11:11:12Z</dcterms:modified>
</cp:coreProperties>
</file>