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12192000"/>
  <p:embeddedFontLst>
    <p:embeddedFont>
      <p:font typeface="Helvetica Neue"/>
      <p:bold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  <p15:guide id="3" orient="horz" pos="304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3045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HelveticaNeue-bold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538d744e8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g3e538d744e8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3e538d744e8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e538d744e8_0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g3e538d744e8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e538d744e8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e538d744e8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g3e538d744e8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e538d744e8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a76bd671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3ea76bd671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3ea76bd671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e7727eb4e2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3e7727eb4e2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3e7727eb4e2_0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" name="Google Shape;3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jp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Relationship Id="rId4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1.jpg"/><Relationship Id="rId5" Type="http://schemas.openxmlformats.org/officeDocument/2006/relationships/image" Target="../media/image4.jpg"/><Relationship Id="rId6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Relationship Id="rId4" Type="http://schemas.openxmlformats.org/officeDocument/2006/relationships/image" Target="../media/image22.jpg"/><Relationship Id="rId5" Type="http://schemas.openxmlformats.org/officeDocument/2006/relationships/image" Target="../media/image25.jpg"/><Relationship Id="rId6" Type="http://schemas.openxmlformats.org/officeDocument/2006/relationships/image" Target="../media/image3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Relationship Id="rId4" Type="http://schemas.openxmlformats.org/officeDocument/2006/relationships/image" Target="../media/image23.jpg"/><Relationship Id="rId9" Type="http://schemas.openxmlformats.org/officeDocument/2006/relationships/image" Target="../media/image27.jpg"/><Relationship Id="rId5" Type="http://schemas.openxmlformats.org/officeDocument/2006/relationships/image" Target="../media/image17.jpg"/><Relationship Id="rId6" Type="http://schemas.openxmlformats.org/officeDocument/2006/relationships/image" Target="../media/image15.jpg"/><Relationship Id="rId7" Type="http://schemas.openxmlformats.org/officeDocument/2006/relationships/image" Target="../media/image21.jpg"/><Relationship Id="rId8" Type="http://schemas.openxmlformats.org/officeDocument/2006/relationships/image" Target="../media/image28.jp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34.png"/><Relationship Id="rId13" Type="http://schemas.openxmlformats.org/officeDocument/2006/relationships/image" Target="../media/image30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40.png"/><Relationship Id="rId5" Type="http://schemas.openxmlformats.org/officeDocument/2006/relationships/image" Target="../media/image24.png"/><Relationship Id="rId6" Type="http://schemas.openxmlformats.org/officeDocument/2006/relationships/image" Target="../media/image39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accountmanager@pestleandmortar.com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1_Pore Reset Pads_Hero_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1400" y="773475"/>
            <a:ext cx="4308602" cy="443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758952" y="1417320"/>
            <a:ext cx="105156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Helvetica Neue"/>
              <a:buNone/>
            </a:pPr>
            <a:r>
              <a:rPr b="0" i="0" lang="en-US" sz="6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sting.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Helvetica Neue"/>
              <a:buNone/>
            </a:pPr>
            <a:r>
              <a:rPr b="0" i="0" lang="en-US" sz="6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Just </a:t>
            </a:r>
            <a:r>
              <a:rPr b="0" i="1" lang="en-US" sz="64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smooth</a:t>
            </a:r>
            <a:r>
              <a:rPr b="0" i="0" lang="en-US" sz="6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758951" y="3397567"/>
            <a:ext cx="5184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Pre-soaked exfoliating toner pads — refine pores, smooth texture and boost glow, without stripping the skin.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" name="Google Shape;19;p3"/>
          <p:cNvCxnSpPr/>
          <p:nvPr/>
        </p:nvCxnSpPr>
        <p:spPr>
          <a:xfrm>
            <a:off x="758952" y="580644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" name="Google Shape;20;p3"/>
          <p:cNvCxnSpPr/>
          <p:nvPr/>
        </p:nvCxnSpPr>
        <p:spPr>
          <a:xfrm>
            <a:off x="758952" y="640080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" name="Google Shape;21;p3"/>
          <p:cNvSpPr/>
          <p:nvPr/>
        </p:nvSpPr>
        <p:spPr>
          <a:xfrm>
            <a:off x="758952" y="5806440"/>
            <a:ext cx="266776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AHA + BHA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" name="Google Shape;22;p3"/>
          <p:cNvCxnSpPr/>
          <p:nvPr/>
        </p:nvCxnSpPr>
        <p:spPr>
          <a:xfrm>
            <a:off x="3426714" y="5806440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" name="Google Shape;23;p3"/>
          <p:cNvSpPr/>
          <p:nvPr/>
        </p:nvSpPr>
        <p:spPr>
          <a:xfrm>
            <a:off x="3426714" y="5806440"/>
            <a:ext cx="266776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STINGING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Google Shape;24;p3"/>
          <p:cNvCxnSpPr/>
          <p:nvPr/>
        </p:nvCxnSpPr>
        <p:spPr>
          <a:xfrm>
            <a:off x="6094476" y="5806440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3"/>
          <p:cNvSpPr/>
          <p:nvPr/>
        </p:nvSpPr>
        <p:spPr>
          <a:xfrm>
            <a:off x="6094476" y="5806440"/>
            <a:ext cx="266776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70 PADS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8762238" y="5806440"/>
            <a:ext cx="0" cy="59436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3"/>
          <p:cNvSpPr/>
          <p:nvPr/>
        </p:nvSpPr>
        <p:spPr>
          <a:xfrm>
            <a:off x="8762238" y="5806440"/>
            <a:ext cx="266776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BARRIER-FIRST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758950" y="4513728"/>
            <a:ext cx="5486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1" i="0" lang="en-US" sz="9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</a:t>
            </a:r>
            <a:endParaRPr b="1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3" title="P&amp;M-logo-(stacked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961" y="773475"/>
            <a:ext cx="838261" cy="483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/>
          <p:nvPr/>
        </p:nvSpPr>
        <p:spPr>
          <a:xfrm>
            <a:off x="10515610" y="1332752"/>
            <a:ext cx="914400" cy="38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10515610" y="1355704"/>
            <a:ext cx="9144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COMMERCIAL OFFER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2"/>
          <p:cNvSpPr/>
          <p:nvPr/>
        </p:nvSpPr>
        <p:spPr>
          <a:xfrm>
            <a:off x="758952" y="11430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Strong margin. Built-in launch </a:t>
            </a:r>
            <a:r>
              <a:rPr b="0" i="1" lang="en-US" sz="40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</a:t>
            </a:r>
            <a:r>
              <a:rPr b="0" i="0" lang="en-US" sz="4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12"/>
          <p:cNvCxnSpPr/>
          <p:nvPr/>
        </p:nvCxnSpPr>
        <p:spPr>
          <a:xfrm>
            <a:off x="758952" y="260604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6" name="Google Shape;186;p12"/>
          <p:cNvCxnSpPr/>
          <p:nvPr/>
        </p:nvCxnSpPr>
        <p:spPr>
          <a:xfrm>
            <a:off x="758952" y="370332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7" name="Google Shape;187;p12"/>
          <p:cNvSpPr/>
          <p:nvPr/>
        </p:nvSpPr>
        <p:spPr>
          <a:xfrm>
            <a:off x="758952" y="2743200"/>
            <a:ext cx="3282696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RRP </a:t>
            </a:r>
            <a:r>
              <a:rPr b="1" lang="en-US" sz="3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€</a:t>
            </a: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30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2"/>
          <p:cNvSpPr/>
          <p:nvPr/>
        </p:nvSpPr>
        <p:spPr>
          <a:xfrm>
            <a:off x="758952" y="3456432"/>
            <a:ext cx="32826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RECOMMENDED RETAIL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9" name="Google Shape;189;p12"/>
          <p:cNvCxnSpPr/>
          <p:nvPr/>
        </p:nvCxnSpPr>
        <p:spPr>
          <a:xfrm>
            <a:off x="4224528" y="2697480"/>
            <a:ext cx="0" cy="9144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p12"/>
          <p:cNvSpPr/>
          <p:nvPr/>
        </p:nvSpPr>
        <p:spPr>
          <a:xfrm>
            <a:off x="4315968" y="2743200"/>
            <a:ext cx="3282696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lang="en-US" sz="3800">
                <a:latin typeface="Helvetica Neue"/>
                <a:ea typeface="Helvetica Neue"/>
                <a:cs typeface="Helvetica Neue"/>
                <a:sym typeface="Helvetica Neue"/>
              </a:rPr>
              <a:t>MOQ / 6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"/>
          <p:cNvSpPr/>
          <p:nvPr/>
        </p:nvSpPr>
        <p:spPr>
          <a:xfrm>
            <a:off x="4315968" y="3456432"/>
            <a:ext cx="32826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MINIMUM ORDER QTY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2" name="Google Shape;192;p12"/>
          <p:cNvCxnSpPr/>
          <p:nvPr/>
        </p:nvCxnSpPr>
        <p:spPr>
          <a:xfrm>
            <a:off x="7781544" y="2697480"/>
            <a:ext cx="0" cy="9144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12"/>
          <p:cNvSpPr/>
          <p:nvPr/>
        </p:nvSpPr>
        <p:spPr>
          <a:xfrm>
            <a:off x="7872984" y="2743200"/>
            <a:ext cx="3282696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70 / jar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2"/>
          <p:cNvSpPr/>
          <p:nvPr/>
        </p:nvSpPr>
        <p:spPr>
          <a:xfrm>
            <a:off x="7872984" y="3456432"/>
            <a:ext cx="32826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PADS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2"/>
          <p:cNvSpPr/>
          <p:nvPr/>
        </p:nvSpPr>
        <p:spPr>
          <a:xfrm>
            <a:off x="758952" y="402336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 CAMPAIGN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2"/>
          <p:cNvSpPr/>
          <p:nvPr/>
        </p:nvSpPr>
        <p:spPr>
          <a:xfrm>
            <a:off x="758950" y="4152581"/>
            <a:ext cx="47550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Always-on social and digital driving demand to your doors.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2"/>
          <p:cNvSpPr/>
          <p:nvPr/>
        </p:nvSpPr>
        <p:spPr>
          <a:xfrm>
            <a:off x="758952" y="4558504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IN-STORE &amp; POS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2"/>
          <p:cNvSpPr/>
          <p:nvPr/>
        </p:nvSpPr>
        <p:spPr>
          <a:xfrm>
            <a:off x="758950" y="4699283"/>
            <a:ext cx="47550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lang="en-US" sz="13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helf talkers and </a:t>
            </a:r>
            <a:r>
              <a:rPr lang="en-US" sz="13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digital assets</a:t>
            </a: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on request.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2"/>
          <p:cNvSpPr/>
          <p:nvPr/>
        </p:nvSpPr>
        <p:spPr>
          <a:xfrm>
            <a:off x="759013" y="5128517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 &amp; STAFF TRAINING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2"/>
          <p:cNvSpPr/>
          <p:nvPr/>
        </p:nvSpPr>
        <p:spPr>
          <a:xfrm>
            <a:off x="758950" y="5272417"/>
            <a:ext cx="47550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Cheat sheets and product training for your team.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2"/>
          <p:cNvSpPr/>
          <p:nvPr/>
        </p:nvSpPr>
        <p:spPr>
          <a:xfrm>
            <a:off x="10333650" y="5957725"/>
            <a:ext cx="10965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2047"/>
              <a:buFont typeface="Helvetica Neue"/>
              <a:buNone/>
            </a:pPr>
            <a:r>
              <a:rPr lang="en-US" sz="947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</a:t>
            </a:r>
            <a:r>
              <a:rPr b="0" i="0" lang="en-US" sz="947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1</a:t>
            </a:r>
            <a:r>
              <a:rPr lang="en-US" sz="947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4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12" title="Screenshot 2026-06-03 at 14.35.5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8201" y="4023369"/>
            <a:ext cx="1531673" cy="205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2" title="Screenshot 2026-06-03 at 14.36.0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2960" y="4023360"/>
            <a:ext cx="1163281" cy="110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2" title="Screenshot 2026-06-03 at 14.36.2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8438" y="5259134"/>
            <a:ext cx="1163274" cy="824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2" title="Screenshot 2026-06-03 at 14.36.38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02406" y="4023376"/>
            <a:ext cx="1053278" cy="2059911"/>
          </a:xfrm>
          <a:prstGeom prst="rect">
            <a:avLst/>
          </a:prstGeom>
          <a:noFill/>
          <a:ln cap="flat" cmpd="sng" w="8700">
            <a:solidFill>
              <a:srgbClr val="EAEAE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6" name="Google Shape;206;p12" title="Screenshot 2026-06-03 at 14.36.48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75073" y="4023365"/>
            <a:ext cx="1382685" cy="2059912"/>
          </a:xfrm>
          <a:prstGeom prst="rect">
            <a:avLst/>
          </a:prstGeom>
          <a:noFill/>
          <a:ln cap="flat" cmpd="sng" w="8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/>
          <p:nvPr/>
        </p:nvSpPr>
        <p:spPr>
          <a:xfrm>
            <a:off x="758952" y="758952"/>
            <a:ext cx="1005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CAMPAIGN  ·  LAUNCH ACTIVATION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3"/>
          <p:cNvSpPr/>
          <p:nvPr/>
        </p:nvSpPr>
        <p:spPr>
          <a:xfrm>
            <a:off x="758952" y="1097280"/>
            <a:ext cx="10698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360° launch. </a:t>
            </a:r>
            <a:r>
              <a:rPr b="0" i="1" lang="en-US" sz="34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Driving</a:t>
            </a: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demand to your doors.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3"/>
          <p:cNvSpPr/>
          <p:nvPr/>
        </p:nvSpPr>
        <p:spPr>
          <a:xfrm>
            <a:off x="758952" y="2057400"/>
            <a:ext cx="10698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Pore Reset Pads stockist plugs into a fully-resourced, always-on launch motion — paid, organic, PR, email and in-store all firing at once.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5" name="Google Shape;215;p13"/>
          <p:cNvCxnSpPr/>
          <p:nvPr/>
        </p:nvCxnSpPr>
        <p:spPr>
          <a:xfrm>
            <a:off x="758952" y="26974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6" name="Google Shape;216;p13"/>
          <p:cNvSpPr/>
          <p:nvPr/>
        </p:nvSpPr>
        <p:spPr>
          <a:xfrm>
            <a:off x="896112" y="2926080"/>
            <a:ext cx="1860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PAID SOCIAL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3"/>
          <p:cNvSpPr/>
          <p:nvPr/>
        </p:nvSpPr>
        <p:spPr>
          <a:xfrm>
            <a:off x="896112" y="3310128"/>
            <a:ext cx="186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Meta and TikTok ads in three formats. Hook-tested, results-led, optimised weekly.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8" name="Google Shape;218;p13"/>
          <p:cNvCxnSpPr/>
          <p:nvPr/>
        </p:nvCxnSpPr>
        <p:spPr>
          <a:xfrm>
            <a:off x="3208070" y="2926080"/>
            <a:ext cx="0" cy="19083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p13"/>
          <p:cNvSpPr/>
          <p:nvPr/>
        </p:nvSpPr>
        <p:spPr>
          <a:xfrm>
            <a:off x="3700960" y="2926080"/>
            <a:ext cx="1860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ORGANIC SOCIAL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3700960" y="3310128"/>
            <a:ext cx="186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Founder-led content across Instagram and TikTok. Education, application, customer voice.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1" name="Google Shape;221;p13"/>
          <p:cNvCxnSpPr/>
          <p:nvPr/>
        </p:nvCxnSpPr>
        <p:spPr>
          <a:xfrm>
            <a:off x="6100391" y="2926080"/>
            <a:ext cx="0" cy="19143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2" name="Google Shape;222;p13"/>
          <p:cNvSpPr/>
          <p:nvPr/>
        </p:nvSpPr>
        <p:spPr>
          <a:xfrm>
            <a:off x="6645766" y="2926080"/>
            <a:ext cx="1860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 &amp; EARNED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3"/>
          <p:cNvSpPr/>
          <p:nvPr/>
        </p:nvSpPr>
        <p:spPr>
          <a:xfrm>
            <a:off x="6645766" y="3310128"/>
            <a:ext cx="186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Targeted press hits in beauty, lifestyle and wellness titles. National and Irish.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4" name="Google Shape;224;p13"/>
          <p:cNvCxnSpPr/>
          <p:nvPr/>
        </p:nvCxnSpPr>
        <p:spPr>
          <a:xfrm>
            <a:off x="9027535" y="2926080"/>
            <a:ext cx="0" cy="19083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5" name="Google Shape;225;p13"/>
          <p:cNvSpPr/>
          <p:nvPr/>
        </p:nvSpPr>
        <p:spPr>
          <a:xfrm>
            <a:off x="9432950" y="2926080"/>
            <a:ext cx="1860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IN-STORE &amp; POS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9432950" y="3310128"/>
            <a:ext cx="186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Counter cards, frames, tester cards, BA prompts. Day-one POS kit on opening order.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7" name="Google Shape;227;p13"/>
          <p:cNvCxnSpPr/>
          <p:nvPr/>
        </p:nvCxnSpPr>
        <p:spPr>
          <a:xfrm>
            <a:off x="758952" y="507492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8" name="Google Shape;228;p13"/>
          <p:cNvCxnSpPr/>
          <p:nvPr/>
        </p:nvCxnSpPr>
        <p:spPr>
          <a:xfrm>
            <a:off x="758952" y="54406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" name="Google Shape;229;p13"/>
          <p:cNvCxnSpPr/>
          <p:nvPr/>
        </p:nvCxnSpPr>
        <p:spPr>
          <a:xfrm>
            <a:off x="758952" y="598932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0" name="Google Shape;230;p13"/>
          <p:cNvSpPr/>
          <p:nvPr/>
        </p:nvSpPr>
        <p:spPr>
          <a:xfrm>
            <a:off x="758952" y="5440680"/>
            <a:ext cx="2667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 0  ·  TEASE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1" name="Google Shape;231;p13"/>
          <p:cNvCxnSpPr/>
          <p:nvPr/>
        </p:nvCxnSpPr>
        <p:spPr>
          <a:xfrm>
            <a:off x="3426714" y="5440680"/>
            <a:ext cx="0" cy="5487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2" name="Google Shape;232;p13"/>
          <p:cNvSpPr/>
          <p:nvPr/>
        </p:nvSpPr>
        <p:spPr>
          <a:xfrm>
            <a:off x="3426714" y="5440680"/>
            <a:ext cx="2667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 1  ·  LAUNCH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3" name="Google Shape;233;p13"/>
          <p:cNvCxnSpPr/>
          <p:nvPr/>
        </p:nvCxnSpPr>
        <p:spPr>
          <a:xfrm>
            <a:off x="6094476" y="5440680"/>
            <a:ext cx="0" cy="5487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13"/>
          <p:cNvSpPr/>
          <p:nvPr/>
        </p:nvSpPr>
        <p:spPr>
          <a:xfrm>
            <a:off x="6094476" y="5440680"/>
            <a:ext cx="2667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WEEKS 2-</a:t>
            </a:r>
            <a:r>
              <a:rPr lang="en-US" sz="10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AMPLIFY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235;p13"/>
          <p:cNvCxnSpPr/>
          <p:nvPr/>
        </p:nvCxnSpPr>
        <p:spPr>
          <a:xfrm>
            <a:off x="8762238" y="5440680"/>
            <a:ext cx="0" cy="5487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13"/>
          <p:cNvSpPr/>
          <p:nvPr/>
        </p:nvSpPr>
        <p:spPr>
          <a:xfrm>
            <a:off x="8762238" y="5440680"/>
            <a:ext cx="2667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WEEKS </a:t>
            </a:r>
            <a:r>
              <a:rPr lang="en-US" sz="10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10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r>
              <a:rPr b="0" i="0" lang="en-US" sz="10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·  CONVERT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758952" y="6446520"/>
            <a:ext cx="6400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 ·  STOCKIST PITCH  · 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3"/>
          <p:cNvSpPr/>
          <p:nvPr/>
        </p:nvSpPr>
        <p:spPr>
          <a:xfrm>
            <a:off x="9601200" y="6446520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/>
          <p:nvPr/>
        </p:nvSpPr>
        <p:spPr>
          <a:xfrm>
            <a:off x="758952" y="758952"/>
            <a:ext cx="1005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PAID SOCIAL  ·  META + TIKTOK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4"/>
          <p:cNvSpPr/>
          <p:nvPr/>
        </p:nvSpPr>
        <p:spPr>
          <a:xfrm>
            <a:off x="758952" y="1097280"/>
            <a:ext cx="10698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Hero ads. </a:t>
            </a:r>
            <a:r>
              <a:rPr b="0" i="1" lang="en-US" sz="36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Three</a:t>
            </a:r>
            <a:r>
              <a:rPr b="0" i="0" lang="en-US" sz="3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formats. Built to convert.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4"/>
          <p:cNvSpPr/>
          <p:nvPr/>
        </p:nvSpPr>
        <p:spPr>
          <a:xfrm>
            <a:off x="758952" y="2057400"/>
            <a:ext cx="10698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Always-on Meta and TikTok ads in the three working formats — feed square, vertical and full-screen story. Locked monochrome creative, hook-tested weekly.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" name="Google Shape;247;p14"/>
          <p:cNvCxnSpPr/>
          <p:nvPr/>
        </p:nvCxnSpPr>
        <p:spPr>
          <a:xfrm>
            <a:off x="758952" y="26974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8" name="Google Shape;248;p14"/>
          <p:cNvSpPr/>
          <p:nvPr/>
        </p:nvSpPr>
        <p:spPr>
          <a:xfrm>
            <a:off x="742784" y="5669245"/>
            <a:ext cx="2834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· </a:t>
            </a: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FEED  ·  1:1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4"/>
          <p:cNvSpPr/>
          <p:nvPr/>
        </p:nvSpPr>
        <p:spPr>
          <a:xfrm>
            <a:off x="4209759" y="5674183"/>
            <a:ext cx="15945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· </a:t>
            </a: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STORIES  ·  9:16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0" name="Google Shape;250;p14"/>
          <p:cNvCxnSpPr/>
          <p:nvPr/>
        </p:nvCxnSpPr>
        <p:spPr>
          <a:xfrm>
            <a:off x="758952" y="606251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1" name="Google Shape;251;p14"/>
          <p:cNvSpPr/>
          <p:nvPr/>
        </p:nvSpPr>
        <p:spPr>
          <a:xfrm>
            <a:off x="758952" y="6172200"/>
            <a:ext cx="10671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WEEKLY HOOK-TEST  ·  3-5 CONCEPTS PER WEEK  ·  HOOK / STORY / OFFER  ·  A/B BY FORMAT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14"/>
          <p:cNvSpPr/>
          <p:nvPr/>
        </p:nvSpPr>
        <p:spPr>
          <a:xfrm>
            <a:off x="758952" y="6446520"/>
            <a:ext cx="6400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 ·  STOCKIST PITCH  · 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4"/>
          <p:cNvSpPr/>
          <p:nvPr/>
        </p:nvSpPr>
        <p:spPr>
          <a:xfrm>
            <a:off x="9601200" y="6446520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900"/>
              <a:buFont typeface="Helvetica Neue"/>
              <a:buNone/>
            </a:pP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12</a:t>
            </a:r>
            <a:r>
              <a:rPr b="0" i="0" lang="en-US" sz="9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</a:t>
            </a: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14" title="Group 670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950" y="2834550"/>
            <a:ext cx="2834700" cy="2834700"/>
          </a:xfrm>
          <a:prstGeom prst="rect">
            <a:avLst/>
          </a:prstGeom>
          <a:solidFill>
            <a:srgbClr val="EAEAEA"/>
          </a:solidFill>
          <a:ln cap="flat" cmpd="sng" w="12700">
            <a:solidFill>
              <a:srgbClr val="DADAD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5" name="Google Shape;255;p14" title="Group 685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5137" y="2834546"/>
            <a:ext cx="1594501" cy="2836179"/>
          </a:xfrm>
          <a:prstGeom prst="rect">
            <a:avLst/>
          </a:prstGeom>
          <a:solidFill>
            <a:srgbClr val="EAEAEA"/>
          </a:solidFill>
          <a:ln cap="flat" cmpd="sng" w="12700">
            <a:solidFill>
              <a:srgbClr val="DADAD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6" name="Google Shape;256;p14" title="2026_PoreResetPads_Hero_2 (1) 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35449" y="2832100"/>
            <a:ext cx="1594501" cy="283463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4"/>
          <p:cNvSpPr/>
          <p:nvPr/>
        </p:nvSpPr>
        <p:spPr>
          <a:xfrm>
            <a:off x="9840846" y="5669245"/>
            <a:ext cx="15945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REEL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· </a:t>
            </a: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STORIES  ·  9:16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14" title="2026_PoreResetPads_Hero_2 (1) 2 (5)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25750" y="2834550"/>
            <a:ext cx="2834700" cy="283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4"/>
          <p:cNvSpPr/>
          <p:nvPr/>
        </p:nvSpPr>
        <p:spPr>
          <a:xfrm>
            <a:off x="6425747" y="5669245"/>
            <a:ext cx="2834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REEL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· </a:t>
            </a: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FEED  ·  1:1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/>
          <p:nvPr/>
        </p:nvSpPr>
        <p:spPr>
          <a:xfrm>
            <a:off x="758952" y="758952"/>
            <a:ext cx="1005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POINT OF SALE  ·  LAUNCH KIT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5"/>
          <p:cNvSpPr/>
          <p:nvPr/>
        </p:nvSpPr>
        <p:spPr>
          <a:xfrm>
            <a:off x="758952" y="1097280"/>
            <a:ext cx="10698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Built to </a:t>
            </a:r>
            <a:r>
              <a:rPr b="0" i="1" lang="en-US" sz="4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sell</a:t>
            </a: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on shelf.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5"/>
          <p:cNvSpPr/>
          <p:nvPr/>
        </p:nvSpPr>
        <p:spPr>
          <a:xfrm>
            <a:off x="758952" y="2057400"/>
            <a:ext cx="10698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stockist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can avail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of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Point-of-Sale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kits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— designed in the same monochrome language as the brand. 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8" name="Google Shape;268;p15"/>
          <p:cNvCxnSpPr/>
          <p:nvPr/>
        </p:nvCxnSpPr>
        <p:spPr>
          <a:xfrm>
            <a:off x="758952" y="26974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9" name="Google Shape;269;p15"/>
          <p:cNvCxnSpPr/>
          <p:nvPr/>
        </p:nvCxnSpPr>
        <p:spPr>
          <a:xfrm>
            <a:off x="758952" y="6053328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0" name="Google Shape;270;p15"/>
          <p:cNvSpPr/>
          <p:nvPr/>
        </p:nvSpPr>
        <p:spPr>
          <a:xfrm>
            <a:off x="758951" y="6446525"/>
            <a:ext cx="3549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 ·  STOCKIST PITCH  · 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5"/>
          <p:cNvSpPr/>
          <p:nvPr/>
        </p:nvSpPr>
        <p:spPr>
          <a:xfrm>
            <a:off x="9601200" y="6446520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15" title="Shelf Talker_Mockup_Pore Reset Pads.jpg"/>
          <p:cNvPicPr preferRelativeResize="0"/>
          <p:nvPr/>
        </p:nvPicPr>
        <p:blipFill rotWithShape="1">
          <a:blip r:embed="rId3">
            <a:alphaModFix/>
          </a:blip>
          <a:srcRect b="15109" l="24081" r="27309" t="19429"/>
          <a:stretch/>
        </p:blipFill>
        <p:spPr>
          <a:xfrm>
            <a:off x="3529700" y="3101901"/>
            <a:ext cx="2438374" cy="2345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5" title="A6 Acrylic_Mockup.jpg"/>
          <p:cNvPicPr preferRelativeResize="0"/>
          <p:nvPr/>
        </p:nvPicPr>
        <p:blipFill rotWithShape="1">
          <a:blip r:embed="rId4">
            <a:alphaModFix/>
          </a:blip>
          <a:srcRect b="14559" l="25440" r="25449" t="14559"/>
          <a:stretch/>
        </p:blipFill>
        <p:spPr>
          <a:xfrm>
            <a:off x="8967200" y="3101900"/>
            <a:ext cx="2438374" cy="2345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5" title="A5_Mockup_Pore Reset Pads.jpg"/>
          <p:cNvPicPr preferRelativeResize="0"/>
          <p:nvPr/>
        </p:nvPicPr>
        <p:blipFill rotWithShape="1">
          <a:blip r:embed="rId5">
            <a:alphaModFix/>
          </a:blip>
          <a:srcRect b="12426" l="25297" r="22065" t="16693"/>
          <a:stretch/>
        </p:blipFill>
        <p:spPr>
          <a:xfrm>
            <a:off x="6248425" y="3101900"/>
            <a:ext cx="2438400" cy="234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5" title="Counter Card A4_Mockup_Pore Reset Pads_2.jpg"/>
          <p:cNvPicPr preferRelativeResize="0"/>
          <p:nvPr/>
        </p:nvPicPr>
        <p:blipFill rotWithShape="1">
          <a:blip r:embed="rId6">
            <a:alphaModFix/>
          </a:blip>
          <a:srcRect b="12361" l="23159" r="29452" t="23823"/>
          <a:stretch/>
        </p:blipFill>
        <p:spPr>
          <a:xfrm>
            <a:off x="810938" y="3101888"/>
            <a:ext cx="2438374" cy="234574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5"/>
          <p:cNvSpPr/>
          <p:nvPr/>
        </p:nvSpPr>
        <p:spPr>
          <a:xfrm>
            <a:off x="810913" y="5447625"/>
            <a:ext cx="243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TRAY EXTENSION</a:t>
            </a:r>
            <a:r>
              <a:rPr b="0"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SMALL ACRYLIC</a:t>
            </a:r>
            <a:r>
              <a:rPr b="0"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BLOCK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5"/>
          <p:cNvSpPr/>
          <p:nvPr/>
        </p:nvSpPr>
        <p:spPr>
          <a:xfrm>
            <a:off x="3529688" y="5447625"/>
            <a:ext cx="243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TRAY EXTENSION</a:t>
            </a:r>
            <a:r>
              <a:rPr b="0"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MEDIUM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ACRYLIC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5"/>
          <p:cNvSpPr/>
          <p:nvPr/>
        </p:nvSpPr>
        <p:spPr>
          <a:xfrm>
            <a:off x="6248475" y="5447625"/>
            <a:ext cx="243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A5 FRAME</a:t>
            </a:r>
            <a:r>
              <a:rPr b="0"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COUNTER STAND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5"/>
          <p:cNvSpPr/>
          <p:nvPr/>
        </p:nvSpPr>
        <p:spPr>
          <a:xfrm>
            <a:off x="8967250" y="5447625"/>
            <a:ext cx="243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A6 FRAME</a:t>
            </a:r>
            <a:r>
              <a:rPr b="0"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COUNTER STAND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/>
          <p:nvPr/>
        </p:nvSpPr>
        <p:spPr>
          <a:xfrm>
            <a:off x="758952" y="758952"/>
            <a:ext cx="1005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ORGANIC SOCIAL  ·  INSTAGRAM + TIKTOK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6"/>
          <p:cNvSpPr/>
          <p:nvPr/>
        </p:nvSpPr>
        <p:spPr>
          <a:xfrm>
            <a:off x="758952" y="1097280"/>
            <a:ext cx="10698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Always-on content. </a:t>
            </a:r>
            <a:r>
              <a:rPr b="0" i="1" lang="en-US" sz="34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Founder-led</a:t>
            </a: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Skin-first.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6"/>
          <p:cNvSpPr/>
          <p:nvPr/>
        </p:nvSpPr>
        <p:spPr>
          <a:xfrm>
            <a:off x="758952" y="2057400"/>
            <a:ext cx="10698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Weekly cadence across Feed, Reels and TikTok — founder education, application demos, ingredient deep-dives and customer voice. All driving traffic into your store.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8" name="Google Shape;288;p16"/>
          <p:cNvCxnSpPr/>
          <p:nvPr/>
        </p:nvCxnSpPr>
        <p:spPr>
          <a:xfrm>
            <a:off x="758952" y="26974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9" name="Google Shape;289;p16"/>
          <p:cNvSpPr/>
          <p:nvPr/>
        </p:nvSpPr>
        <p:spPr>
          <a:xfrm>
            <a:off x="4881241" y="5791013"/>
            <a:ext cx="1493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REEL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TO USE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758950" y="5803538"/>
            <a:ext cx="18288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FEED CAROUSEL  ·  EDUCATION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758952" y="6446520"/>
            <a:ext cx="6400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 ·  STOCKIST PITCH  · 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9601200" y="6446520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900"/>
              <a:buFont typeface="Helvetica Neue"/>
              <a:buNone/>
            </a:pP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14</a:t>
            </a:r>
            <a:r>
              <a:rPr b="0" i="0" lang="en-US" sz="9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</a:t>
            </a: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16" title="Group 6859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950" y="2997687"/>
            <a:ext cx="2253029" cy="280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6" title="Group 686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6500" y="2997687"/>
            <a:ext cx="1096451" cy="1365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6" title="Group 6863 (1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6500" y="4438057"/>
            <a:ext cx="1096456" cy="136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6" title="2026_PoreResetPads_Macro_5 12 (1)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74775" y="2997663"/>
            <a:ext cx="1568867" cy="2789102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6"/>
          <p:cNvSpPr/>
          <p:nvPr/>
        </p:nvSpPr>
        <p:spPr>
          <a:xfrm>
            <a:off x="7106276" y="5786775"/>
            <a:ext cx="1569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REEL  ·  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FOUNDER VOIC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b="1" lang="en-US" sz="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16" title="2026_PoreResetPads_Macro_5 12 (2)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06275" y="2997675"/>
            <a:ext cx="1568876" cy="2789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6" title="IMG_4141 1.jpg"/>
          <p:cNvPicPr preferRelativeResize="0"/>
          <p:nvPr/>
        </p:nvPicPr>
        <p:blipFill rotWithShape="1">
          <a:blip r:embed="rId8">
            <a:alphaModFix/>
          </a:blip>
          <a:srcRect b="25206" l="0" r="0" t="0"/>
          <a:stretch/>
        </p:blipFill>
        <p:spPr>
          <a:xfrm>
            <a:off x="9337908" y="2992150"/>
            <a:ext cx="2106192" cy="280587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6"/>
          <p:cNvSpPr/>
          <p:nvPr/>
        </p:nvSpPr>
        <p:spPr>
          <a:xfrm>
            <a:off x="9337901" y="5803550"/>
            <a:ext cx="1569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SOCIAL GRID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16" title="IMG_7112 1.jpg"/>
          <p:cNvPicPr preferRelativeResize="0"/>
          <p:nvPr/>
        </p:nvPicPr>
        <p:blipFill rotWithShape="1">
          <a:blip r:embed="rId9">
            <a:alphaModFix/>
          </a:blip>
          <a:srcRect b="0" l="2380" r="6087" t="38172"/>
          <a:stretch/>
        </p:blipFill>
        <p:spPr>
          <a:xfrm>
            <a:off x="10151004" y="5803575"/>
            <a:ext cx="1805326" cy="35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/>
          <p:nvPr/>
        </p:nvSpPr>
        <p:spPr>
          <a:xfrm>
            <a:off x="758951" y="758950"/>
            <a:ext cx="3069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 &amp; EARNED  ·  LAUNCH COVERAGE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7"/>
          <p:cNvSpPr/>
          <p:nvPr/>
        </p:nvSpPr>
        <p:spPr>
          <a:xfrm>
            <a:off x="758950" y="1097275"/>
            <a:ext cx="8764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Earned coverage. </a:t>
            </a:r>
            <a:r>
              <a:rPr b="0" i="1" lang="en-US" sz="34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Drives</a:t>
            </a:r>
            <a:r>
              <a:rPr b="0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in-store demand.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7"/>
          <p:cNvSpPr/>
          <p:nvPr/>
        </p:nvSpPr>
        <p:spPr>
          <a:xfrm>
            <a:off x="758952" y="2057400"/>
            <a:ext cx="10698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Targeted Irish and UK press strategy across beauty, lifestyle and wellness — pre-launch teasers, launch hero features, and always-on editorial. Demand built before customers reach your door.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0" name="Google Shape;310;p17"/>
          <p:cNvCxnSpPr/>
          <p:nvPr/>
        </p:nvCxnSpPr>
        <p:spPr>
          <a:xfrm>
            <a:off x="758952" y="2697480"/>
            <a:ext cx="106710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1" name="Google Shape;311;p17"/>
          <p:cNvSpPr/>
          <p:nvPr/>
        </p:nvSpPr>
        <p:spPr>
          <a:xfrm>
            <a:off x="758951" y="2834650"/>
            <a:ext cx="3624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1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FEATURED COVERAGE 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7"/>
          <p:cNvSpPr/>
          <p:nvPr/>
        </p:nvSpPr>
        <p:spPr>
          <a:xfrm>
            <a:off x="9881525" y="6427895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900"/>
              <a:buFont typeface="Helvetica Neue"/>
              <a:buNone/>
            </a:pP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</a:t>
            </a:r>
            <a:r>
              <a:rPr b="0" i="0" lang="en-US" sz="9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</a:t>
            </a:r>
            <a:r>
              <a:rPr lang="en-US" sz="900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7" title="Screenshot 2026-06-03 at 14.53.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3666" y="4846114"/>
            <a:ext cx="1280043" cy="1608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7" title="Screenshot 2026-06-10 at 10.56.3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1655" y="4846113"/>
            <a:ext cx="738173" cy="160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7" title="Screenshot 2026-06-10 at 10.56.4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5104" y="4846113"/>
            <a:ext cx="740528" cy="160827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7"/>
          <p:cNvSpPr/>
          <p:nvPr/>
        </p:nvSpPr>
        <p:spPr>
          <a:xfrm>
            <a:off x="4209135" y="6454363"/>
            <a:ext cx="888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i="0" lang="en-US" sz="7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 M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AGAZINE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7"/>
          <p:cNvSpPr/>
          <p:nvPr/>
        </p:nvSpPr>
        <p:spPr>
          <a:xfrm>
            <a:off x="5621449" y="6454375"/>
            <a:ext cx="122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SOCIAL INFLUENCERS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17" title="Screenshot 2026-06-18 at 09.10.39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71175" y="3130677"/>
            <a:ext cx="1010593" cy="2124196"/>
          </a:xfrm>
          <a:prstGeom prst="rect">
            <a:avLst/>
          </a:prstGeom>
          <a:noFill/>
          <a:ln cap="flat" cmpd="sng" w="6925">
            <a:solidFill>
              <a:srgbClr val="DADAD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9" name="Google Shape;319;p17" title="Screenshot 2026-06-18 at 09.11.1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05815" y="4846113"/>
            <a:ext cx="2002544" cy="160826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7"/>
          <p:cNvSpPr/>
          <p:nvPr/>
        </p:nvSpPr>
        <p:spPr>
          <a:xfrm>
            <a:off x="565407" y="6454388"/>
            <a:ext cx="888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IRISH INDEPENDENT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7"/>
          <p:cNvSpPr/>
          <p:nvPr/>
        </p:nvSpPr>
        <p:spPr>
          <a:xfrm>
            <a:off x="9271186" y="5254873"/>
            <a:ext cx="888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FARMERS JOURNAL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17" title="Screenshot 2026-06-18 at 09.46.06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5402" y="4846113"/>
            <a:ext cx="1466250" cy="160828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7"/>
          <p:cNvSpPr/>
          <p:nvPr/>
        </p:nvSpPr>
        <p:spPr>
          <a:xfrm>
            <a:off x="7382295" y="5254887"/>
            <a:ext cx="1301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IRISH TIMES MAGAZINE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7"/>
          <p:cNvSpPr/>
          <p:nvPr/>
        </p:nvSpPr>
        <p:spPr>
          <a:xfrm>
            <a:off x="3182357" y="4567125"/>
            <a:ext cx="888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IRISH EXAMINER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7"/>
          <p:cNvSpPr/>
          <p:nvPr/>
        </p:nvSpPr>
        <p:spPr>
          <a:xfrm>
            <a:off x="10377278" y="5254887"/>
            <a:ext cx="1301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SUNDAY</a:t>
            </a: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INDEPENDENT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17" title="Screenshot 2026-07-01 at 12.22.47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80900" y="3130677"/>
            <a:ext cx="1795672" cy="2124195"/>
          </a:xfrm>
          <a:prstGeom prst="rect">
            <a:avLst/>
          </a:prstGeom>
          <a:noFill/>
          <a:ln cap="flat" cmpd="sng" w="765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7" name="Google Shape;327;p17" title="Screenshot 2026-07-01 at 12.23.12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36226" y="3063352"/>
            <a:ext cx="3905626" cy="154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7" title="Screenshot 2026-07-01 at 12.23.32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376384" y="3130674"/>
            <a:ext cx="824933" cy="2124188"/>
          </a:xfrm>
          <a:prstGeom prst="rect">
            <a:avLst/>
          </a:prstGeom>
          <a:noFill/>
          <a:ln cap="flat" cmpd="sng" w="765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9" name="Google Shape;329;p17" title="Screenshot 2026-07-01 at 12.23.51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6168" y="3083076"/>
            <a:ext cx="2500775" cy="160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7"/>
          <p:cNvSpPr/>
          <p:nvPr/>
        </p:nvSpPr>
        <p:spPr>
          <a:xfrm>
            <a:off x="565407" y="4567113"/>
            <a:ext cx="8880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SUNDAY TIMES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p17" title="Screenshot 2026-07-01 at 12.43.39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375475" y="5574486"/>
            <a:ext cx="1828801" cy="879889"/>
          </a:xfrm>
          <a:prstGeom prst="rect">
            <a:avLst/>
          </a:prstGeom>
          <a:noFill/>
          <a:ln cap="flat" cmpd="sng" w="9525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2" name="Google Shape;332;p17"/>
          <p:cNvSpPr/>
          <p:nvPr/>
        </p:nvSpPr>
        <p:spPr>
          <a:xfrm>
            <a:off x="7375470" y="6454364"/>
            <a:ext cx="1301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7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SOCIAL &amp; PERSONAL</a:t>
            </a:r>
            <a:endParaRPr b="0" i="0" sz="700" u="none" cap="none" strike="noStrike">
              <a:solidFill>
                <a:srgbClr val="6E6E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8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 STEPS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8"/>
          <p:cNvSpPr/>
          <p:nvPr/>
        </p:nvSpPr>
        <p:spPr>
          <a:xfrm>
            <a:off x="758952" y="2011680"/>
            <a:ext cx="1051560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</a:pPr>
            <a:r>
              <a:rPr b="0" i="0" lang="en-US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 Pore Reset Pads </a:t>
            </a:r>
            <a:endParaRPr b="0" i="0" sz="5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</a:pPr>
            <a:r>
              <a:rPr b="0" i="0" lang="en-US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</a:t>
            </a:r>
            <a:r>
              <a:rPr b="0" i="1" lang="en-US" sz="5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</a:t>
            </a:r>
            <a:r>
              <a:rPr b="0" i="0" lang="en-US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8"/>
          <p:cNvSpPr/>
          <p:nvPr/>
        </p:nvSpPr>
        <p:spPr>
          <a:xfrm>
            <a:off x="758952" y="4114800"/>
            <a:ext cx="4206240" cy="7132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8"/>
          <p:cNvSpPr/>
          <p:nvPr/>
        </p:nvSpPr>
        <p:spPr>
          <a:xfrm>
            <a:off x="758952" y="4114800"/>
            <a:ext cx="42062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 TO YOUR 2026 RANGE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8"/>
          <p:cNvSpPr/>
          <p:nvPr/>
        </p:nvSpPr>
        <p:spPr>
          <a:xfrm>
            <a:off x="758952" y="548640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8"/>
          <p:cNvSpPr/>
          <p:nvPr/>
        </p:nvSpPr>
        <p:spPr>
          <a:xfrm>
            <a:off x="758952" y="580644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Claire (Field Rep) · </a:t>
            </a:r>
            <a:r>
              <a:rPr lang="en-US" sz="12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accountmanager@pestleandmortar.com</a:t>
            </a:r>
            <a:endParaRPr sz="1200">
              <a:solidFill>
                <a:srgbClr val="3A3A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Katie (Sales Development) · accountmanager@pestleandmortar.com</a:t>
            </a:r>
            <a:endParaRPr sz="1200">
              <a:solidFill>
                <a:srgbClr val="3A3A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Lauren (Sales Development) · accountmanager@pestleandmortar.com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p18" title="P&amp;M-logo-(stacked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39561" y="5884950"/>
            <a:ext cx="838261" cy="48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CATEGORY PROBLEM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58952" y="1345720"/>
            <a:ext cx="10607100" cy="23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</a:pPr>
            <a:r>
              <a:rPr b="0" i="0" lang="en-US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Most acid pads exfoliate</a:t>
            </a:r>
            <a:endParaRPr b="0" i="0" sz="46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</a:pPr>
            <a:r>
              <a:rPr b="0" i="0" lang="en-US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leave skin </a:t>
            </a:r>
            <a:r>
              <a:rPr b="0" i="1" lang="en-US" sz="46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stripped</a:t>
            </a:r>
            <a:r>
              <a:rPr b="0" i="0" lang="en-US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758950" y="2774250"/>
            <a:ext cx="5578200" cy="115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Sting, irritation, a sticky film — and rarely the smooth, clear skin your customer actually wants. A gap on shelf for a barrier-first acid pad.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 / 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4" title="PoreResetPads_Model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8850" y="1033275"/>
            <a:ext cx="3282098" cy="492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 title="P&amp;M-logo-(stacked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961" y="5470925"/>
            <a:ext cx="838261" cy="48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758952" y="758952"/>
            <a:ext cx="4572000" cy="5340000"/>
          </a:xfrm>
          <a:prstGeom prst="rect">
            <a:avLst/>
          </a:prstGeom>
          <a:solidFill>
            <a:srgbClr val="F4F4F4"/>
          </a:solidFill>
          <a:ln cap="flat" cmpd="sng" w="12700">
            <a:solidFill>
              <a:srgbClr val="DADA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941832" y="941832"/>
            <a:ext cx="4206300" cy="4974300"/>
          </a:xfrm>
          <a:prstGeom prst="rect">
            <a:avLst/>
          </a:prstGeom>
          <a:solidFill>
            <a:srgbClr val="F4F4F4"/>
          </a:solidFill>
          <a:ln cap="flat" cmpd="sng" w="12700">
            <a:solidFill>
              <a:srgbClr val="C7C7C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5"/>
          <p:cNvSpPr/>
          <p:nvPr/>
        </p:nvSpPr>
        <p:spPr>
          <a:xfrm>
            <a:off x="1033272" y="758952"/>
            <a:ext cx="4023300" cy="53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[IMAGE: pore_reset_pads_editorial.jpg]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5852160" y="758952"/>
            <a:ext cx="914400" cy="38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5852160" y="758952"/>
            <a:ext cx="9144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Helvetica Neue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5852160" y="1691640"/>
            <a:ext cx="55779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5852160" y="2193275"/>
            <a:ext cx="54864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Three exfoliating acids and a calming Centella complex — clear, calm and renew skin in a single step.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55;p5"/>
          <p:cNvCxnSpPr/>
          <p:nvPr/>
        </p:nvCxnSpPr>
        <p:spPr>
          <a:xfrm>
            <a:off x="5852160" y="3061955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5"/>
          <p:cNvCxnSpPr/>
          <p:nvPr/>
        </p:nvCxnSpPr>
        <p:spPr>
          <a:xfrm>
            <a:off x="5852160" y="4159235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" name="Google Shape;57;p5"/>
          <p:cNvSpPr/>
          <p:nvPr/>
        </p:nvSpPr>
        <p:spPr>
          <a:xfrm>
            <a:off x="5852160" y="3199115"/>
            <a:ext cx="17373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5852160" y="3939779"/>
            <a:ext cx="178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ACIDS · AHA + BHA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" name="Google Shape;59;p5"/>
          <p:cNvCxnSpPr/>
          <p:nvPr/>
        </p:nvCxnSpPr>
        <p:spPr>
          <a:xfrm>
            <a:off x="7589520" y="3061955"/>
            <a:ext cx="0" cy="10974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" name="Google Shape;60;p5"/>
          <p:cNvSpPr/>
          <p:nvPr/>
        </p:nvSpPr>
        <p:spPr>
          <a:xfrm>
            <a:off x="7680960" y="3199115"/>
            <a:ext cx="17373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70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7680960" y="3939779"/>
            <a:ext cx="178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PADS PER JAR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Google Shape;62;p5"/>
          <p:cNvCxnSpPr/>
          <p:nvPr/>
        </p:nvCxnSpPr>
        <p:spPr>
          <a:xfrm>
            <a:off x="9418320" y="3061955"/>
            <a:ext cx="0" cy="10974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5"/>
          <p:cNvSpPr/>
          <p:nvPr/>
        </p:nvSpPr>
        <p:spPr>
          <a:xfrm>
            <a:off x="9509760" y="3199115"/>
            <a:ext cx="17373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Helvetica Neue"/>
              <a:buNone/>
            </a:pPr>
            <a:r>
              <a:rPr b="1" i="0" lang="en-US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</a:t>
            </a:r>
            <a:r>
              <a:rPr b="1" lang="en-US" sz="3800">
                <a:latin typeface="Helvetica Neue"/>
                <a:ea typeface="Helvetica Neue"/>
                <a:cs typeface="Helvetica Neue"/>
                <a:sym typeface="Helvetica Neue"/>
              </a:rPr>
              <a:t>Sides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9509760" y="3939779"/>
            <a:ext cx="1783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 USE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5852160" y="4342115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6217920" y="4342115"/>
            <a:ext cx="502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400"/>
              <a:buFont typeface="Helvetica Neue"/>
              <a:buNone/>
            </a:pPr>
            <a:r>
              <a:rPr b="0" i="0" lang="en-US" sz="1400" u="none" cap="none" strike="noStrike">
                <a:solidFill>
                  <a:srgbClr val="11111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Refines pores and smooths uneven texture.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7" name="Google Shape;67;p5"/>
          <p:cNvCxnSpPr/>
          <p:nvPr/>
        </p:nvCxnSpPr>
        <p:spPr>
          <a:xfrm>
            <a:off x="5852160" y="4726163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5"/>
          <p:cNvSpPr/>
          <p:nvPr/>
        </p:nvSpPr>
        <p:spPr>
          <a:xfrm>
            <a:off x="5852160" y="4799315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6217920" y="4799315"/>
            <a:ext cx="502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400"/>
              <a:buFont typeface="Helvetica Neue"/>
              <a:buNone/>
            </a:pPr>
            <a:r>
              <a:rPr b="0" i="0" lang="en-US" sz="1400" u="none" cap="none" strike="noStrike">
                <a:solidFill>
                  <a:srgbClr val="11111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Boosts glow without stripping the skin.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" name="Google Shape;70;p5"/>
          <p:cNvCxnSpPr/>
          <p:nvPr/>
        </p:nvCxnSpPr>
        <p:spPr>
          <a:xfrm>
            <a:off x="5852160" y="5183363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1" name="Google Shape;71;p5"/>
          <p:cNvSpPr/>
          <p:nvPr/>
        </p:nvSpPr>
        <p:spPr>
          <a:xfrm>
            <a:off x="5852160" y="5256515"/>
            <a:ext cx="274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5"/>
          <p:cNvSpPr/>
          <p:nvPr/>
        </p:nvSpPr>
        <p:spPr>
          <a:xfrm>
            <a:off x="6217920" y="5256515"/>
            <a:ext cx="502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400"/>
              <a:buFont typeface="Helvetica Neue"/>
              <a:buNone/>
            </a:pPr>
            <a:r>
              <a:rPr b="0" i="0" lang="en-US" sz="1400" u="none" cap="none" strike="noStrike">
                <a:solidFill>
                  <a:srgbClr val="11111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Calms and supports the skin barrier.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" name="Google Shape;73;p5"/>
          <p:cNvCxnSpPr/>
          <p:nvPr/>
        </p:nvCxnSpPr>
        <p:spPr>
          <a:xfrm>
            <a:off x="5852160" y="5640563"/>
            <a:ext cx="5486400" cy="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5"/>
          <p:cNvSpPr/>
          <p:nvPr/>
        </p:nvSpPr>
        <p:spPr>
          <a:xfrm>
            <a:off x="5852150" y="5759450"/>
            <a:ext cx="21945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70 pads</a:t>
            </a:r>
            <a:r>
              <a:rPr b="0" i="0" lang="en-US" sz="14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· leave-on toner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5" title="2026_PoreResetPads_Hero_2.jpg"/>
          <p:cNvPicPr preferRelativeResize="0"/>
          <p:nvPr/>
        </p:nvPicPr>
        <p:blipFill rotWithShape="1">
          <a:blip r:embed="rId3">
            <a:alphaModFix/>
          </a:blip>
          <a:srcRect b="4259" l="0" r="0" t="17871"/>
          <a:stretch/>
        </p:blipFill>
        <p:spPr>
          <a:xfrm>
            <a:off x="759500" y="758950"/>
            <a:ext cx="4570900" cy="53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5"/>
          <p:cNvSpPr/>
          <p:nvPr/>
        </p:nvSpPr>
        <p:spPr>
          <a:xfrm>
            <a:off x="9601200" y="6446520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/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/>
          <p:nvPr/>
        </p:nvSpPr>
        <p:spPr>
          <a:xfrm>
            <a:off x="274320" y="0"/>
            <a:ext cx="116403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[IMAGE: pore_reset_pads_lifestyle.jpg]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0" y="0"/>
            <a:ext cx="12189000" cy="2926200"/>
          </a:xfrm>
          <a:prstGeom prst="rect">
            <a:avLst/>
          </a:prstGeom>
          <a:solidFill>
            <a:srgbClr val="FFFFFF">
              <a:alpha val="7803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6"/>
          <p:cNvSpPr/>
          <p:nvPr/>
        </p:nvSpPr>
        <p:spPr>
          <a:xfrm>
            <a:off x="758952" y="758952"/>
            <a:ext cx="10058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K-BEAUTY INSPIRED · MADE FOR SENSITIVE SKIN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758952" y="993630"/>
            <a:ext cx="91440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</a:pPr>
            <a:r>
              <a:rPr b="0" i="0" lang="en-US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sting. Just </a:t>
            </a:r>
            <a:r>
              <a:rPr b="0" i="1" lang="en-US" sz="46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smooth</a:t>
            </a:r>
            <a:r>
              <a:rPr b="0" i="0" lang="en-US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6" title="PoreResetPads_Model_Hero-reduces-size.jpg"/>
          <p:cNvPicPr preferRelativeResize="0"/>
          <p:nvPr/>
        </p:nvPicPr>
        <p:blipFill rotWithShape="1">
          <a:blip r:embed="rId3">
            <a:alphaModFix/>
          </a:blip>
          <a:srcRect b="20132" l="0" r="0" t="24207"/>
          <a:stretch/>
        </p:blipFill>
        <p:spPr>
          <a:xfrm>
            <a:off x="182875" y="2309325"/>
            <a:ext cx="11823201" cy="43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"/>
          <p:cNvSpPr/>
          <p:nvPr/>
        </p:nvSpPr>
        <p:spPr>
          <a:xfrm>
            <a:off x="758952" y="11430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AHA + BHA </a:t>
            </a:r>
            <a:r>
              <a:rPr b="0" i="1" lang="en-US" sz="4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Zero Pore</a:t>
            </a: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Complex.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" name="Google Shape;93;p7"/>
          <p:cNvCxnSpPr/>
          <p:nvPr/>
        </p:nvCxnSpPr>
        <p:spPr>
          <a:xfrm>
            <a:off x="758952" y="260604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7"/>
          <p:cNvSpPr/>
          <p:nvPr/>
        </p:nvSpPr>
        <p:spPr>
          <a:xfrm>
            <a:off x="758952" y="274320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LACTIC ACID (AHA)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758952" y="3127248"/>
            <a:ext cx="47548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Refines texture, fades pigmentation and hydrates.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6400800" y="274320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GLYCOLIC ACID (AHA)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6400800" y="3127248"/>
            <a:ext cx="47548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Exfoliates, accelerates cell turnover and brightens.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758952" y="457200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SALICYLIC ACID (BHA)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7"/>
          <p:cNvSpPr/>
          <p:nvPr/>
        </p:nvSpPr>
        <p:spPr>
          <a:xfrm>
            <a:off x="758952" y="4956048"/>
            <a:ext cx="47548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Unclogs pores, dissolves excess oil and refines texture.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7"/>
          <p:cNvSpPr/>
          <p:nvPr/>
        </p:nvSpPr>
        <p:spPr>
          <a:xfrm>
            <a:off x="6400800" y="4572000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CENTELLA ASIATICA COMPLEX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7"/>
          <p:cNvSpPr/>
          <p:nvPr/>
        </p:nvSpPr>
        <p:spPr>
          <a:xfrm>
            <a:off x="6400800" y="4956048"/>
            <a:ext cx="47548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Calms redness, soothes irritation and supports the barrier.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758950" y="6390419"/>
            <a:ext cx="86535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Formulated without drying alcohol — strong enough to refine, gentle enough for sensitive skin.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7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05 /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 PAD · TWO PHASES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758952" y="11430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Exfoliate and soothe in one </a:t>
            </a:r>
            <a:r>
              <a:rPr b="0" i="1" lang="en-US" sz="4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</a:t>
            </a: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1" name="Google Shape;111;p8"/>
          <p:cNvCxnSpPr/>
          <p:nvPr/>
        </p:nvCxnSpPr>
        <p:spPr>
          <a:xfrm>
            <a:off x="758952" y="292608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8"/>
          <p:cNvSpPr/>
          <p:nvPr/>
        </p:nvSpPr>
        <p:spPr>
          <a:xfrm>
            <a:off x="758952" y="3291840"/>
            <a:ext cx="4754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TEXTURED SIDE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758950" y="3749050"/>
            <a:ext cx="23493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Sweeps away dead cells and clears congestion for a brighter, smoother surface.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" name="Google Shape;114;p8"/>
          <p:cNvCxnSpPr/>
          <p:nvPr/>
        </p:nvCxnSpPr>
        <p:spPr>
          <a:xfrm>
            <a:off x="5852160" y="3200400"/>
            <a:ext cx="0" cy="29112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p8"/>
          <p:cNvSpPr/>
          <p:nvPr/>
        </p:nvSpPr>
        <p:spPr>
          <a:xfrm>
            <a:off x="6400800" y="3291840"/>
            <a:ext cx="4754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SMOOTH SIDE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6400800" y="3749050"/>
            <a:ext cx="2349300" cy="12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Flips to tone and flood skin with a calming Centella complex — left renewed, not raw.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758952" y="6446520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· STOCKIST PITCH ·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8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06 /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8" title="2026_PoreResetPads_Macro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0412" y="3200400"/>
            <a:ext cx="1973413" cy="289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8" title="2026_PoreResetPads_Pad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71692" y="3200399"/>
            <a:ext cx="2158310" cy="289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IT SELLS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758952" y="11430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Strong on results. </a:t>
            </a:r>
            <a:r>
              <a:rPr b="0" i="1" lang="en-US" sz="4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Kind</a:t>
            </a:r>
            <a:r>
              <a:rPr b="0" i="0" lang="en-US" sz="4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skin.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" name="Google Shape;128;p9"/>
          <p:cNvCxnSpPr/>
          <p:nvPr/>
        </p:nvCxnSpPr>
        <p:spPr>
          <a:xfrm>
            <a:off x="758952" y="2606040"/>
            <a:ext cx="10671048" cy="0"/>
          </a:xfrm>
          <a:prstGeom prst="straightConnector1">
            <a:avLst/>
          </a:pr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" name="Google Shape;129;p9"/>
          <p:cNvSpPr/>
          <p:nvPr/>
        </p:nvSpPr>
        <p:spPr>
          <a:xfrm>
            <a:off x="758965" y="2857934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STING, JUST SMOOTH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9"/>
          <p:cNvSpPr/>
          <p:nvPr/>
        </p:nvSpPr>
        <p:spPr>
          <a:xfrm>
            <a:off x="804625" y="3080234"/>
            <a:ext cx="47550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barrier-first formula, free from drying alcohol.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9"/>
          <p:cNvSpPr/>
          <p:nvPr/>
        </p:nvSpPr>
        <p:spPr>
          <a:xfrm>
            <a:off x="758950" y="4069597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NON-STICKY FINISH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758950" y="4291109"/>
            <a:ext cx="47550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Glides on, no residue — makeup goes straight over the top.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9"/>
          <p:cNvSpPr/>
          <p:nvPr/>
        </p:nvSpPr>
        <p:spPr>
          <a:xfrm>
            <a:off x="713290" y="3463836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HONEST GUIDANCE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9"/>
          <p:cNvSpPr/>
          <p:nvPr/>
        </p:nvSpPr>
        <p:spPr>
          <a:xfrm>
            <a:off x="758900" y="3716384"/>
            <a:ext cx="47550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 usage, real before-and-after expectations, no guesswork.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9"/>
          <p:cNvSpPr/>
          <p:nvPr/>
        </p:nvSpPr>
        <p:spPr>
          <a:xfrm>
            <a:off x="758950" y="4709622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SENSITIVE-SKIN FRIENDLY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758950" y="4972484"/>
            <a:ext cx="47550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Centella, Allantoin and Panthenol soothe after every use.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758952" y="6446520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PORE RESET PADS · STOCKIST PITCH · CONFIDENTIAL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07 / 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9" title="PoreResetPads_Model_Hero_3_AdobeRGB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0775" y="2819048"/>
            <a:ext cx="5119227" cy="3414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FOUNDER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0"/>
          <p:cNvSpPr/>
          <p:nvPr/>
        </p:nvSpPr>
        <p:spPr>
          <a:xfrm>
            <a:off x="758952" y="1737360"/>
            <a:ext cx="676656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3000"/>
              <a:buFont typeface="Helvetica Neue"/>
              <a:buNone/>
            </a:pPr>
            <a:r>
              <a:rPr b="1" i="1" lang="en-US" sz="30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“What always frustrated me about exfoliators was the trade-off — results, but skin left stripped for days. Pore Reset Pads solve both in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one step</a:t>
            </a:r>
            <a:r>
              <a:rPr b="1" i="1" lang="en-US" sz="30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.”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0"/>
          <p:cNvSpPr/>
          <p:nvPr/>
        </p:nvSpPr>
        <p:spPr>
          <a:xfrm>
            <a:off x="758952" y="5029200"/>
            <a:ext cx="6400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Sonia Deasy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0"/>
          <p:cNvSpPr/>
          <p:nvPr/>
        </p:nvSpPr>
        <p:spPr>
          <a:xfrm>
            <a:off x="758952" y="544068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CO-FOUNDER · PESTLE &amp; MORTAR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0"/>
          <p:cNvSpPr/>
          <p:nvPr/>
        </p:nvSpPr>
        <p:spPr>
          <a:xfrm>
            <a:off x="8229600" y="758952"/>
            <a:ext cx="3200400" cy="5340096"/>
          </a:xfrm>
          <a:prstGeom prst="rect">
            <a:avLst/>
          </a:prstGeom>
          <a:solidFill>
            <a:srgbClr val="EAEAEA"/>
          </a:solidFill>
          <a:ln cap="flat" cmpd="sng" w="12700">
            <a:solidFill>
              <a:srgbClr val="DADAD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"/>
          <p:cNvSpPr/>
          <p:nvPr/>
        </p:nvSpPr>
        <p:spPr>
          <a:xfrm>
            <a:off x="8412480" y="941832"/>
            <a:ext cx="2834640" cy="4974336"/>
          </a:xfrm>
          <a:prstGeom prst="rect">
            <a:avLst/>
          </a:prstGeom>
          <a:solidFill>
            <a:srgbClr val="EAEAEA"/>
          </a:solidFill>
          <a:ln cap="flat" cmpd="sng" w="12700">
            <a:solidFill>
              <a:srgbClr val="C7C7C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"/>
          <p:cNvSpPr/>
          <p:nvPr/>
        </p:nvSpPr>
        <p:spPr>
          <a:xfrm>
            <a:off x="8503920" y="758952"/>
            <a:ext cx="2651760" cy="5340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8A8A8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A8A8A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[IMAGE: sonia_deasy_portrait.jpg]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0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08 / 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10"/>
          <p:cNvPicPr preferRelativeResize="0"/>
          <p:nvPr/>
        </p:nvPicPr>
        <p:blipFill rotWithShape="1">
          <a:blip r:embed="rId3">
            <a:alphaModFix/>
          </a:blip>
          <a:srcRect b="0" l="26006" r="34798" t="0"/>
          <a:stretch/>
        </p:blipFill>
        <p:spPr>
          <a:xfrm>
            <a:off x="8229600" y="758950"/>
            <a:ext cx="3200400" cy="5340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/>
          <p:nvPr/>
        </p:nvSpPr>
        <p:spPr>
          <a:xfrm>
            <a:off x="758952" y="75895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TO USE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758952" y="1143000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"/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Two minutes. Two nights a </a:t>
            </a:r>
            <a:r>
              <a:rPr b="0" i="1" lang="en-US" sz="40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week</a:t>
            </a:r>
            <a:r>
              <a:rPr b="0" i="0" lang="en-US" sz="4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758952" y="3108960"/>
            <a:ext cx="239344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1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01 </a:t>
            </a:r>
            <a:r>
              <a:rPr b="0" i="0" lang="en-US" sz="11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758952" y="3794760"/>
            <a:ext cx="239344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Cleanse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"/>
          <p:cNvSpPr/>
          <p:nvPr/>
        </p:nvSpPr>
        <p:spPr>
          <a:xfrm>
            <a:off x="758952" y="4343400"/>
            <a:ext cx="230200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Start on thoroughly cleansed skin.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11"/>
          <p:cNvCxnSpPr/>
          <p:nvPr/>
        </p:nvCxnSpPr>
        <p:spPr>
          <a:xfrm>
            <a:off x="3289554" y="3108960"/>
            <a:ext cx="0" cy="22860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" name="Google Shape;165;p11"/>
          <p:cNvSpPr/>
          <p:nvPr/>
        </p:nvSpPr>
        <p:spPr>
          <a:xfrm>
            <a:off x="3426714" y="3108960"/>
            <a:ext cx="239344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1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 </a:t>
            </a:r>
            <a:r>
              <a:rPr b="0" i="0" lang="en-US" sz="11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3426714" y="3794760"/>
            <a:ext cx="239344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Exfoliate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3426714" y="4343400"/>
            <a:ext cx="230200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Sweep the textured side outwards — avoid the eye area.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8" name="Google Shape;168;p11"/>
          <p:cNvCxnSpPr/>
          <p:nvPr/>
        </p:nvCxnSpPr>
        <p:spPr>
          <a:xfrm>
            <a:off x="5957316" y="3108960"/>
            <a:ext cx="0" cy="22860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11"/>
          <p:cNvSpPr/>
          <p:nvPr/>
        </p:nvSpPr>
        <p:spPr>
          <a:xfrm>
            <a:off x="6094476" y="3108960"/>
            <a:ext cx="239344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1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03 </a:t>
            </a:r>
            <a:r>
              <a:rPr b="0" i="0" lang="en-US" sz="11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1"/>
          <p:cNvSpPr/>
          <p:nvPr/>
        </p:nvSpPr>
        <p:spPr>
          <a:xfrm>
            <a:off x="6094476" y="3794760"/>
            <a:ext cx="239344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Tone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1"/>
          <p:cNvSpPr/>
          <p:nvPr/>
        </p:nvSpPr>
        <p:spPr>
          <a:xfrm>
            <a:off x="6094476" y="4343400"/>
            <a:ext cx="230200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Flip and glide the smooth side across skin.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2" name="Google Shape;172;p11"/>
          <p:cNvCxnSpPr/>
          <p:nvPr/>
        </p:nvCxnSpPr>
        <p:spPr>
          <a:xfrm>
            <a:off x="8625078" y="3108960"/>
            <a:ext cx="0" cy="2286000"/>
          </a:xfrm>
          <a:prstGeom prst="straightConnector1">
            <a:avLst/>
          </a:prstGeom>
          <a:noFill/>
          <a:ln cap="flat" cmpd="sng" w="12700">
            <a:solidFill>
              <a:srgbClr val="E5E5E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11"/>
          <p:cNvSpPr/>
          <p:nvPr/>
        </p:nvSpPr>
        <p:spPr>
          <a:xfrm>
            <a:off x="8762238" y="3108960"/>
            <a:ext cx="2393442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</a:pPr>
            <a:r>
              <a:rPr b="1" i="0" lang="en-US" sz="3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04 </a:t>
            </a:r>
            <a:r>
              <a:rPr b="0" i="0" lang="en-US" sz="11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8762238" y="3794760"/>
            <a:ext cx="2393442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Pat in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"/>
          <p:cNvSpPr/>
          <p:nvPr/>
        </p:nvSpPr>
        <p:spPr>
          <a:xfrm>
            <a:off x="8762238" y="4343400"/>
            <a:ext cx="2302002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300"/>
              <a:buFont typeface="Helvetica Neue"/>
              <a:buNone/>
            </a:pPr>
            <a:r>
              <a:rPr b="0" i="0" lang="en-US" sz="1300" u="none" cap="none" strike="noStrike">
                <a:solidFill>
                  <a:srgbClr val="3A3A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Press the remaining toner in. No rinse. Always follow with SPF.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1"/>
          <p:cNvSpPr/>
          <p:nvPr/>
        </p:nvSpPr>
        <p:spPr>
          <a:xfrm>
            <a:off x="758952" y="6184594"/>
            <a:ext cx="10515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2–3 times weekly, or as tolerated. SPF is essential while using acids and for one week after.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"/>
          <p:cNvSpPr/>
          <p:nvPr/>
        </p:nvSpPr>
        <p:spPr>
          <a:xfrm>
            <a:off x="9601200" y="6446520"/>
            <a:ext cx="1828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6E6E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09 / 1</a:t>
            </a:r>
            <a:r>
              <a:rPr lang="en-US" sz="900">
                <a:solidFill>
                  <a:srgbClr val="6E6E6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