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DARK">
  <p:cSld name="IT_DARK">
    <p:bg>
      <p:bgPr>
        <a:solidFill>
          <a:srgbClr val="2C3E5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Y3 L4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LIGHT">
  <p:cSld name="IT_LIGHT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Y3 L4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IDEAL Thinkers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8686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300"/>
              <a:buFont typeface="Inter"/>
              <a:buNone/>
            </a:pPr>
            <a:r>
              <a:rPr i="0" lang="en-US" sz="13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AI Literacy for Primary Schools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48640" y="1737360"/>
            <a:ext cx="3017520" cy="502920"/>
          </a:xfrm>
          <a:prstGeom prst="roundRect">
            <a:avLst>
              <a:gd fmla="val 49091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548640" y="173736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Year 3  ·  Lesson 4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2423160"/>
            <a:ext cx="74980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Hint, not answer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397764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Big question: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kind of help helps me learn?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548640" y="498348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200"/>
              <a:buFont typeface="Inter"/>
              <a:buNone/>
            </a:pPr>
            <a:r>
              <a:rPr i="0" lang="en-US" sz="12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Today's IDEAL habits</a:t>
            </a:r>
            <a:endParaRPr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548640" y="5349240"/>
            <a:ext cx="731520" cy="731520"/>
          </a:xfrm>
          <a:prstGeom prst="roundRect">
            <a:avLst>
              <a:gd fmla="val 125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/>
        </p:nvSpPr>
        <p:spPr>
          <a:xfrm>
            <a:off x="548640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Exo 2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3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1463040" y="5349240"/>
            <a:ext cx="4572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Learning: </a:t>
            </a:r>
            <a:r>
              <a:rPr b="1" i="0" lang="en-US" sz="15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Make sure it helps you learn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Google Shape;35;p5"/>
          <p:cNvSpPr/>
          <p:nvPr/>
        </p:nvSpPr>
        <p:spPr>
          <a:xfrm>
            <a:off x="6126480" y="5349240"/>
            <a:ext cx="731520" cy="731520"/>
          </a:xfrm>
          <a:prstGeom prst="roundRect">
            <a:avLst>
              <a:gd fmla="val 12500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/>
        </p:nvSpPr>
        <p:spPr>
          <a:xfrm>
            <a:off x="6126480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Exo 2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3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7040880" y="5349240"/>
            <a:ext cx="4572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Deliberate: </a:t>
            </a:r>
            <a:r>
              <a:rPr b="1" i="0" lang="en-US" sz="15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Use it for a reason, not as a shortcut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Google Shape;38;p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Remember when...?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Show me on your whiteboard. No looking back!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54864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" name="Google Shape;49;p6"/>
          <p:cNvSpPr txBox="1"/>
          <p:nvPr/>
        </p:nvSpPr>
        <p:spPr>
          <a:xfrm>
            <a:off x="150876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does accessible mean?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146304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 txBox="1"/>
          <p:nvPr/>
        </p:nvSpPr>
        <p:spPr>
          <a:xfrm>
            <a:off x="157276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Easy for everyone to use, see, hear or join in with.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617220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640080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"/>
          <p:cNvSpPr txBox="1"/>
          <p:nvPr/>
        </p:nvSpPr>
        <p:spPr>
          <a:xfrm>
            <a:off x="640080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6"/>
          <p:cNvSpPr txBox="1"/>
          <p:nvPr/>
        </p:nvSpPr>
        <p:spPr>
          <a:xfrm>
            <a:off x="713232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a feed?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708660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"/>
          <p:cNvSpPr txBox="1"/>
          <p:nvPr/>
        </p:nvSpPr>
        <p:spPr>
          <a:xfrm>
            <a:off x="719632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list of videos or posts an app shows you.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54864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77724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 txBox="1"/>
          <p:nvPr/>
        </p:nvSpPr>
        <p:spPr>
          <a:xfrm>
            <a:off x="77724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6"/>
          <p:cNvSpPr txBox="1"/>
          <p:nvPr/>
        </p:nvSpPr>
        <p:spPr>
          <a:xfrm>
            <a:off x="150876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Helper or Doer? What did we lose when Bleep finished our puzzles?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146304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 txBox="1"/>
          <p:nvPr/>
        </p:nvSpPr>
        <p:spPr>
          <a:xfrm>
            <a:off x="157276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thinking. My brain did not do the work.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617220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640080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 txBox="1"/>
          <p:nvPr/>
        </p:nvSpPr>
        <p:spPr>
          <a:xfrm>
            <a:off x="640080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6"/>
          <p:cNvSpPr txBox="1"/>
          <p:nvPr/>
        </p:nvSpPr>
        <p:spPr>
          <a:xfrm>
            <a:off x="713232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lang="en-US" sz="18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Who should be in charge of AI: people or machines?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708660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6"/>
          <p:cNvSpPr txBox="1"/>
          <p:nvPr/>
        </p:nvSpPr>
        <p:spPr>
          <a:xfrm>
            <a:off x="719632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lang="en-US" sz="1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People. People make AI, and people must stay in charge.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Help that stuck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548640" y="1600200"/>
            <a:ext cx="6583680" cy="4023360"/>
          </a:xfrm>
          <a:prstGeom prst="roundRect">
            <a:avLst>
              <a:gd fmla="val 2727" name="adj"/>
            </a:avLst>
          </a:prstGeom>
          <a:solidFill>
            <a:srgbClr val="E8F6F3"/>
          </a:solidFill>
          <a:ln cap="flat" cmpd="sng" w="12700">
            <a:solidFill>
              <a:srgbClr val="E8F6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7"/>
          <p:cNvSpPr txBox="1"/>
          <p:nvPr/>
        </p:nvSpPr>
        <p:spPr>
          <a:xfrm>
            <a:off x="868680" y="1828800"/>
            <a:ext cx="5943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655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0E6655"/>
                </a:solidFill>
                <a:latin typeface="Exo 2"/>
                <a:ea typeface="Exo 2"/>
                <a:cs typeface="Exo 2"/>
                <a:sym typeface="Exo 2"/>
              </a:rPr>
              <a:t>Think of something you learned to do: riding a bike, tying laces, a tricky sum.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868680" y="338328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Someone did it for you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7"/>
          <p:cNvSpPr txBox="1"/>
          <p:nvPr/>
        </p:nvSpPr>
        <p:spPr>
          <a:xfrm>
            <a:off x="868680" y="402336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Someone showed you, then you had a go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7"/>
          <p:cNvSpPr txBox="1"/>
          <p:nvPr/>
        </p:nvSpPr>
        <p:spPr>
          <a:xfrm>
            <a:off x="868680" y="466344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Someone asked a question that made you think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2" name="Google Shape;82;p7"/>
          <p:cNvSpPr/>
          <p:nvPr/>
        </p:nvSpPr>
        <p:spPr>
          <a:xfrm>
            <a:off x="7452360" y="1600200"/>
            <a:ext cx="4160520" cy="4023360"/>
          </a:xfrm>
          <a:prstGeom prst="roundRect">
            <a:avLst>
              <a:gd fmla="val 2727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7"/>
          <p:cNvSpPr txBox="1"/>
          <p:nvPr/>
        </p:nvSpPr>
        <p:spPr>
          <a:xfrm>
            <a:off x="7726680" y="18288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Talk partners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7"/>
          <p:cNvSpPr txBox="1"/>
          <p:nvPr/>
        </p:nvSpPr>
        <p:spPr>
          <a:xfrm>
            <a:off x="7726680" y="2377440"/>
            <a:ext cx="365760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Which kind of help meant you could do it on your own next time?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Why do you think that is?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Today we are learning to...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548640" y="178308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8"/>
          <p:cNvSpPr txBox="1"/>
          <p:nvPr/>
        </p:nvSpPr>
        <p:spPr>
          <a:xfrm>
            <a:off x="548640" y="1783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8"/>
          <p:cNvSpPr txBox="1"/>
          <p:nvPr/>
        </p:nvSpPr>
        <p:spPr>
          <a:xfrm>
            <a:off x="1417320" y="164592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explain the difference between a hint and an answer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8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8"/>
          <p:cNvSpPr txBox="1"/>
          <p:nvPr/>
        </p:nvSpPr>
        <p:spPr>
          <a:xfrm>
            <a:off x="1417320" y="288036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sort help from "thinks for me" to "makes me think"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548640" y="425196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8"/>
          <p:cNvSpPr txBox="1"/>
          <p:nvPr/>
        </p:nvSpPr>
        <p:spPr>
          <a:xfrm>
            <a:off x="1417320" y="411480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write hints that help a partner think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/>
        </p:nvSpPr>
        <p:spPr>
          <a:xfrm>
            <a:off x="548640" y="822960"/>
            <a:ext cx="5486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New word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9"/>
          <p:cNvSpPr txBox="1"/>
          <p:nvPr/>
        </p:nvSpPr>
        <p:spPr>
          <a:xfrm>
            <a:off x="548640" y="1143000"/>
            <a:ext cx="10972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hint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9"/>
          <p:cNvSpPr txBox="1"/>
          <p:nvPr/>
        </p:nvSpPr>
        <p:spPr>
          <a:xfrm>
            <a:off x="548640" y="23317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500"/>
              <a:buFont typeface="Inter"/>
              <a:buNone/>
            </a:pPr>
            <a:r>
              <a:rPr i="0" lang="en-US" sz="15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Say it: hint. It rhymes with print.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548640" y="2971800"/>
            <a:ext cx="11064240" cy="1234440"/>
          </a:xfrm>
          <a:prstGeom prst="roundRect">
            <a:avLst>
              <a:gd fmla="val 8889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9"/>
          <p:cNvSpPr txBox="1"/>
          <p:nvPr/>
        </p:nvSpPr>
        <p:spPr>
          <a:xfrm>
            <a:off x="822960" y="2971800"/>
            <a:ext cx="105156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A clue that helps you think, without giving you the answer.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9"/>
          <p:cNvSpPr txBox="1"/>
          <p:nvPr/>
        </p:nvSpPr>
        <p:spPr>
          <a:xfrm>
            <a:off x="548640" y="4480560"/>
            <a:ext cx="110642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 it with me: </a:t>
            </a: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"Can I have a hint, not the answer, please?"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Answer or hint?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548640" y="1417320"/>
            <a:ext cx="5394960" cy="3383280"/>
          </a:xfrm>
          <a:prstGeom prst="roundRect">
            <a:avLst>
              <a:gd fmla="val 3243" name="adj"/>
            </a:avLst>
          </a:prstGeom>
          <a:solidFill>
            <a:srgbClr val="FDEDEC"/>
          </a:solidFill>
          <a:ln cap="flat" cmpd="sng" w="254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uch" id="121" name="Google Shape;1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572768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0"/>
          <p:cNvSpPr txBox="1"/>
          <p:nvPr/>
        </p:nvSpPr>
        <p:spPr>
          <a:xfrm>
            <a:off x="1463040" y="1527048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C0392B"/>
                </a:solidFill>
                <a:latin typeface="Exo 2"/>
                <a:ea typeface="Exo 2"/>
                <a:cs typeface="Exo 2"/>
                <a:sym typeface="Exo 2"/>
              </a:rPr>
              <a:t>Thinks for me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6217920" y="1417320"/>
            <a:ext cx="5394960" cy="3383280"/>
          </a:xfrm>
          <a:prstGeom prst="roundRect">
            <a:avLst>
              <a:gd fmla="val 3243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rain" id="124" name="Google Shape;12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6520" y="1572768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0"/>
          <p:cNvSpPr txBox="1"/>
          <p:nvPr/>
        </p:nvSpPr>
        <p:spPr>
          <a:xfrm>
            <a:off x="7132320" y="1527048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Makes me think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10"/>
          <p:cNvSpPr txBox="1"/>
          <p:nvPr/>
        </p:nvSpPr>
        <p:spPr>
          <a:xfrm>
            <a:off x="822960" y="2286000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5 × 3? It's 15.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10"/>
          <p:cNvSpPr txBox="1"/>
          <p:nvPr/>
        </p:nvSpPr>
        <p:spPr>
          <a:xfrm>
            <a:off x="6492240" y="2286000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5 × 3? Count in 5s, three times.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" name="Google Shape;128;p10"/>
          <p:cNvSpPr txBox="1"/>
          <p:nvPr/>
        </p:nvSpPr>
        <p:spPr>
          <a:xfrm>
            <a:off x="822960" y="2907792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Because is spelt b, e, c, a, u, s, e.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" name="Google Shape;129;p10"/>
          <p:cNvSpPr txBox="1"/>
          <p:nvPr/>
        </p:nvSpPr>
        <p:spPr>
          <a:xfrm>
            <a:off x="6492240" y="2907792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 because slowly. What sound comes first?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" name="Google Shape;130;p10"/>
          <p:cNvSpPr txBox="1"/>
          <p:nvPr/>
        </p:nvSpPr>
        <p:spPr>
          <a:xfrm>
            <a:off x="822960" y="3529584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Here is a whole story about a dragon.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10"/>
          <p:cNvSpPr txBox="1"/>
          <p:nvPr/>
        </p:nvSpPr>
        <p:spPr>
          <a:xfrm>
            <a:off x="6492240" y="3529584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does your dragon want most?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548640" y="4983480"/>
            <a:ext cx="11064240" cy="731520"/>
          </a:xfrm>
          <a:prstGeom prst="roundRect">
            <a:avLst>
              <a:gd fmla="val 15000" name="adj"/>
            </a:avLst>
          </a:prstGeom>
          <a:solidFill>
            <a:srgbClr val="FEF5E7"/>
          </a:solidFill>
          <a:ln cap="flat" cmpd="sng" w="12700">
            <a:solidFill>
              <a:srgbClr val="FEF5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"/>
          <p:cNvSpPr txBox="1"/>
          <p:nvPr/>
        </p:nvSpPr>
        <p:spPr>
          <a:xfrm>
            <a:off x="777240" y="4983480"/>
            <a:ext cx="106070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An answer does the job for you. A hint helps you do it.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" name="Google Shape;134;p1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Watch me ask for help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54864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"/>
          <p:cNvSpPr txBox="1"/>
          <p:nvPr/>
        </p:nvSpPr>
        <p:spPr>
          <a:xfrm>
            <a:off x="73152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I'm stuck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QuestionCircle" id="143" name="Google Shape;1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604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1"/>
          <p:cNvSpPr txBox="1"/>
          <p:nvPr/>
        </p:nvSpPr>
        <p:spPr>
          <a:xfrm>
            <a:off x="73152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3 bags, 4 apples in each. How many apples?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73152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I've had a go, but I'm not sure what to do.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6" name="Google Shape;146;p11"/>
          <p:cNvSpPr/>
          <p:nvPr/>
        </p:nvSpPr>
        <p:spPr>
          <a:xfrm>
            <a:off x="338328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356616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An answer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ouch" id="148" name="Google Shape;14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068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1"/>
          <p:cNvSpPr txBox="1"/>
          <p:nvPr/>
        </p:nvSpPr>
        <p:spPr>
          <a:xfrm>
            <a:off x="356616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"It's 12."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11"/>
          <p:cNvSpPr txBox="1"/>
          <p:nvPr/>
        </p:nvSpPr>
        <p:spPr>
          <a:xfrm>
            <a:off x="356616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Done, but I didn't think. Next time I'll be stuck again.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621792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"/>
          <p:cNvSpPr txBox="1"/>
          <p:nvPr/>
        </p:nvSpPr>
        <p:spPr>
          <a:xfrm>
            <a:off x="640080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A hint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Key" id="153" name="Google Shape;15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32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1"/>
          <p:cNvSpPr txBox="1"/>
          <p:nvPr/>
        </p:nvSpPr>
        <p:spPr>
          <a:xfrm>
            <a:off x="640080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"Could you draw the bags?"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640080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Now I think. I draw 3 bags and count in 4s: 4, 8, 12.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905256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E8F6F3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"/>
          <p:cNvSpPr txBox="1"/>
          <p:nvPr/>
        </p:nvSpPr>
        <p:spPr>
          <a:xfrm>
            <a:off x="923544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A question back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rain" id="158" name="Google Shape;15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0996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 txBox="1"/>
          <p:nvPr/>
        </p:nvSpPr>
        <p:spPr>
          <a:xfrm>
            <a:off x="923544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"How did you work it out?"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0" name="Google Shape;160;p11"/>
          <p:cNvSpPr txBox="1"/>
          <p:nvPr/>
        </p:nvSpPr>
        <p:spPr>
          <a:xfrm>
            <a:off x="923544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explain it. Now I know how to do the next one.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922B21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1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eedling" id="163" name="Google Shape;16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1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Make sure it helps you learn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5" name="Google Shape;165;p1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Helper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"/>
          <p:cNvSpPr txBox="1"/>
          <p:nvPr/>
        </p:nvSpPr>
        <p:spPr>
          <a:xfrm>
            <a:off x="548640" y="1600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1325880" y="1508760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In pairs, lay the two ends of the line on your table.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5" name="Google Shape;175;p12"/>
          <p:cNvSpPr/>
          <p:nvPr/>
        </p:nvSpPr>
        <p:spPr>
          <a:xfrm>
            <a:off x="548640" y="2441448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2"/>
          <p:cNvSpPr txBox="1"/>
          <p:nvPr/>
        </p:nvSpPr>
        <p:spPr>
          <a:xfrm>
            <a:off x="548640" y="2441448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1325880" y="2350008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Read a Helper Card together.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12"/>
          <p:cNvSpPr/>
          <p:nvPr/>
        </p:nvSpPr>
        <p:spPr>
          <a:xfrm>
            <a:off x="548640" y="3282696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2"/>
          <p:cNvSpPr txBox="1"/>
          <p:nvPr/>
        </p:nvSpPr>
        <p:spPr>
          <a:xfrm>
            <a:off x="548640" y="3282696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p12"/>
          <p:cNvSpPr txBox="1"/>
          <p:nvPr/>
        </p:nvSpPr>
        <p:spPr>
          <a:xfrm>
            <a:off x="1325880" y="3191256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Place it on the line: does it think for me, or make me think?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548640" y="4123944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2"/>
          <p:cNvSpPr txBox="1"/>
          <p:nvPr/>
        </p:nvSpPr>
        <p:spPr>
          <a:xfrm>
            <a:off x="548640" y="412394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12"/>
          <p:cNvSpPr txBox="1"/>
          <p:nvPr/>
        </p:nvSpPr>
        <p:spPr>
          <a:xfrm>
            <a:off x="1325880" y="4032504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Explain why to your partner. Move cards if you change your mind.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548640" y="4965192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2"/>
          <p:cNvSpPr txBox="1"/>
          <p:nvPr/>
        </p:nvSpPr>
        <p:spPr>
          <a:xfrm>
            <a:off x="548640" y="496519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6" name="Google Shape;186;p12"/>
          <p:cNvSpPr txBox="1"/>
          <p:nvPr/>
        </p:nvSpPr>
        <p:spPr>
          <a:xfrm>
            <a:off x="1325880" y="4873752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Compare with another pair. Where do you disagree?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7" name="Google Shape;187;p12"/>
          <p:cNvSpPr/>
          <p:nvPr/>
        </p:nvSpPr>
        <p:spPr>
          <a:xfrm>
            <a:off x="8092440" y="1508760"/>
            <a:ext cx="3520440" cy="3108960"/>
          </a:xfrm>
          <a:prstGeom prst="roundRect">
            <a:avLst>
              <a:gd fmla="val 3529" name="adj"/>
            </a:avLst>
          </a:prstGeom>
          <a:solidFill>
            <a:srgbClr val="FDEBD0"/>
          </a:solidFill>
          <a:ln cap="flat" cmpd="sng" w="12700">
            <a:solidFill>
              <a:srgbClr val="FDEB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8366760" y="1691640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The line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ouch" id="189" name="Google Shape;1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6760" y="22402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 txBox="1"/>
          <p:nvPr/>
        </p:nvSpPr>
        <p:spPr>
          <a:xfrm>
            <a:off x="8869680" y="2176272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Thinks for me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ArrowsAltH" id="191" name="Google Shape;19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6760" y="2807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2"/>
          <p:cNvSpPr txBox="1"/>
          <p:nvPr/>
        </p:nvSpPr>
        <p:spPr>
          <a:xfrm>
            <a:off x="8869680" y="2743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In between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rain" id="193" name="Google Shape;19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6760" y="337413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2"/>
          <p:cNvSpPr txBox="1"/>
          <p:nvPr/>
        </p:nvSpPr>
        <p:spPr>
          <a:xfrm>
            <a:off x="8869680" y="3310128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Makes me think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8321040" y="4800600"/>
            <a:ext cx="3063240" cy="685800"/>
          </a:xfrm>
          <a:prstGeom prst="roundRect">
            <a:avLst>
              <a:gd fmla="val 49333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"/>
          <p:cNvSpPr txBox="1"/>
          <p:nvPr/>
        </p:nvSpPr>
        <p:spPr>
          <a:xfrm>
            <a:off x="8321040" y="48006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12 minutes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7" name="Google Shape;197;p12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Where did yours go?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548640" y="1417320"/>
            <a:ext cx="3505200" cy="731520"/>
          </a:xfrm>
          <a:prstGeom prst="roundRect">
            <a:avLst>
              <a:gd fmla="val 15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uch" id="205" name="Google Shape;20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3"/>
          <p:cNvSpPr txBox="1"/>
          <p:nvPr/>
        </p:nvSpPr>
        <p:spPr>
          <a:xfrm>
            <a:off x="1371600" y="1417320"/>
            <a:ext cx="24993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Thinks for me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548640" y="2194560"/>
            <a:ext cx="3505200" cy="3520440"/>
          </a:xfrm>
          <a:prstGeom prst="roundRect">
            <a:avLst>
              <a:gd fmla="val 3130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"/>
          <p:cNvSpPr/>
          <p:nvPr/>
        </p:nvSpPr>
        <p:spPr>
          <a:xfrm>
            <a:off x="4328160" y="1417320"/>
            <a:ext cx="3505200" cy="731520"/>
          </a:xfrm>
          <a:prstGeom prst="roundRect">
            <a:avLst>
              <a:gd fmla="val 15000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rrowsAltH" id="209" name="Google Shape;20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1104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3"/>
          <p:cNvSpPr txBox="1"/>
          <p:nvPr/>
        </p:nvSpPr>
        <p:spPr>
          <a:xfrm>
            <a:off x="5151120" y="1417320"/>
            <a:ext cx="24993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In between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4328160" y="2194560"/>
            <a:ext cx="3505200" cy="3520440"/>
          </a:xfrm>
          <a:prstGeom prst="roundRect">
            <a:avLst>
              <a:gd fmla="val 3130" name="adj"/>
            </a:avLst>
          </a:prstGeom>
          <a:solidFill>
            <a:srgbClr val="FDEBD0"/>
          </a:solidFill>
          <a:ln cap="flat" cmpd="sng" w="1905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3"/>
          <p:cNvSpPr/>
          <p:nvPr/>
        </p:nvSpPr>
        <p:spPr>
          <a:xfrm>
            <a:off x="8107680" y="1417320"/>
            <a:ext cx="3505200" cy="731520"/>
          </a:xfrm>
          <a:prstGeom prst="roundRect">
            <a:avLst>
              <a:gd fmla="val 15000" name="adj"/>
            </a:avLst>
          </a:prstGeom>
          <a:solidFill>
            <a:srgbClr val="1E8449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rain" id="213" name="Google Shape;21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9056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3"/>
          <p:cNvSpPr txBox="1"/>
          <p:nvPr/>
        </p:nvSpPr>
        <p:spPr>
          <a:xfrm>
            <a:off x="8930640" y="1417320"/>
            <a:ext cx="24993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Makes me think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8107680" y="2194560"/>
            <a:ext cx="3505200" cy="3520440"/>
          </a:xfrm>
          <a:prstGeom prst="roundRect">
            <a:avLst>
              <a:gd fmla="val 3130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3"/>
          <p:cNvSpPr/>
          <p:nvPr/>
        </p:nvSpPr>
        <p:spPr>
          <a:xfrm>
            <a:off x="685800" y="2331720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3"/>
          <p:cNvSpPr txBox="1"/>
          <p:nvPr/>
        </p:nvSpPr>
        <p:spPr>
          <a:xfrm>
            <a:off x="822960" y="2331720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Tells you the answer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8244840" y="2331720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"/>
          <p:cNvSpPr txBox="1"/>
          <p:nvPr/>
        </p:nvSpPr>
        <p:spPr>
          <a:xfrm>
            <a:off x="8382000" y="2331720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Gives you a clue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4465320" y="2331720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"/>
          <p:cNvSpPr txBox="1"/>
          <p:nvPr/>
        </p:nvSpPr>
        <p:spPr>
          <a:xfrm>
            <a:off x="4602480" y="2331720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Shows a similar example first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685800" y="3170682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3"/>
          <p:cNvSpPr txBox="1"/>
          <p:nvPr/>
        </p:nvSpPr>
        <p:spPr>
          <a:xfrm>
            <a:off x="822960" y="3170682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 app solves a photo of your sum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8244840" y="3170682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"/>
          <p:cNvSpPr txBox="1"/>
          <p:nvPr/>
        </p:nvSpPr>
        <p:spPr>
          <a:xfrm>
            <a:off x="8382000" y="3170682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Asks you a question back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685800" y="4009644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3"/>
          <p:cNvSpPr txBox="1"/>
          <p:nvPr/>
        </p:nvSpPr>
        <p:spPr>
          <a:xfrm>
            <a:off x="822960" y="4009644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Fixes all your spellings for you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4465320" y="3170682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"/>
          <p:cNvSpPr txBox="1"/>
          <p:nvPr/>
        </p:nvSpPr>
        <p:spPr>
          <a:xfrm>
            <a:off x="4602480" y="3170682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Says which part to check again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685800" y="4848606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"/>
          <p:cNvSpPr txBox="1"/>
          <p:nvPr/>
        </p:nvSpPr>
        <p:spPr>
          <a:xfrm>
            <a:off x="822960" y="4848606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Does the whole job while you watch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8244840" y="4009644"/>
            <a:ext cx="323088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8382000" y="4009644"/>
            <a:ext cx="295656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Says: have a go first, then I'll help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13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Is an answer ever OK?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548640" y="1417320"/>
            <a:ext cx="11064240" cy="1920240"/>
          </a:xfrm>
          <a:prstGeom prst="roundRect">
            <a:avLst>
              <a:gd fmla="val 5714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QuestionCircle" id="242" name="Google Shape;24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874520"/>
            <a:ext cx="1005840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 txBox="1"/>
          <p:nvPr/>
        </p:nvSpPr>
        <p:spPr>
          <a:xfrm>
            <a:off x="2103120" y="1417320"/>
            <a:ext cx="923544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Is an answer ever the right kind of help?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822960" y="356616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Yes: when you have had a go and want to check.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822960" y="428244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Yes: when you just need to know, like what time the film starts.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822960" y="499872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When you are learning it, ask for a hint first.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6C3483"/>
          </a:solidFill>
          <a:ln cap="flat" cmpd="sng" w="127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ompass" id="249" name="Google Shape;24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4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it for a reason, not as a shortcut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p14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Scientists tested it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48640" y="1508760"/>
            <a:ext cx="6766560" cy="4114800"/>
          </a:xfrm>
          <a:prstGeom prst="roundRect">
            <a:avLst>
              <a:gd fmla="val 2667" name="adj"/>
            </a:avLst>
          </a:prstGeom>
          <a:solidFill>
            <a:srgbClr val="FEF5E7"/>
          </a:solidFill>
          <a:ln cap="flat" cmpd="sng" w="12700">
            <a:solidFill>
              <a:srgbClr val="FEF5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"/>
          <p:cNvSpPr txBox="1"/>
          <p:nvPr/>
        </p:nvSpPr>
        <p:spPr>
          <a:xfrm>
            <a:off x="822960" y="16916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REAL LIFE: A 2025 STUDY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alculator" id="260" name="Google Shape;26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64592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/>
          <p:nvPr/>
        </p:nvSpPr>
        <p:spPr>
          <a:xfrm>
            <a:off x="822960" y="2148840"/>
            <a:ext cx="621792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Scientists tested AI helpers with nearly 1,000 secondary school pupils learning maths in Turkey. One AI gave answers. The other gave hints instead.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>
            <a:off x="822960" y="3840480"/>
            <a:ext cx="621792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In practice, both groups did better. But in a test without AI, the answer group did worse than pupils who had no AI at all. The hint group did not.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7589520" y="1508760"/>
            <a:ext cx="4023360" cy="4114800"/>
          </a:xfrm>
          <a:prstGeom prst="roundRect">
            <a:avLst>
              <a:gd fmla="val 2727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5"/>
          <p:cNvSpPr txBox="1"/>
          <p:nvPr/>
        </p:nvSpPr>
        <p:spPr>
          <a:xfrm>
            <a:off x="7863840" y="1691640"/>
            <a:ext cx="3566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Think about 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7863840" y="2240280"/>
            <a:ext cx="3520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Char char="•"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Why did the answer group do worse in the test?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Char char="•"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did the hint group have to do for themselves?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Char char="•"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will you ask for next time you are stuck?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6" name="Google Shape;266;p1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Hint Makers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16"/>
          <p:cNvSpPr txBox="1"/>
          <p:nvPr/>
        </p:nvSpPr>
        <p:spPr>
          <a:xfrm>
            <a:off x="548640" y="1417320"/>
            <a:ext cx="110642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With your partner, pick a question card. Write three hints that help someone work it out, without giving the answer.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16"/>
          <p:cNvSpPr/>
          <p:nvPr/>
        </p:nvSpPr>
        <p:spPr>
          <a:xfrm>
            <a:off x="54864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6"/>
          <p:cNvSpPr txBox="1"/>
          <p:nvPr/>
        </p:nvSpPr>
        <p:spPr>
          <a:xfrm>
            <a:off x="77724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1. A question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77724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Ask something that makes them think, like "What do you already know?"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429768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6"/>
          <p:cNvSpPr txBox="1"/>
          <p:nvPr/>
        </p:nvSpPr>
        <p:spPr>
          <a:xfrm>
            <a:off x="452628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2. A clue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6"/>
          <p:cNvSpPr txBox="1"/>
          <p:nvPr/>
        </p:nvSpPr>
        <p:spPr>
          <a:xfrm>
            <a:off x="452628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Give a bit more help, but still not the answer.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804672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6"/>
          <p:cNvSpPr txBox="1"/>
          <p:nvPr/>
        </p:nvSpPr>
        <p:spPr>
          <a:xfrm>
            <a:off x="827532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Swap and help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6"/>
          <p:cNvSpPr txBox="1"/>
          <p:nvPr/>
        </p:nvSpPr>
        <p:spPr>
          <a:xfrm>
            <a:off x="827532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Swap with another pair. Give one hint at a time, only when they need it.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548640" y="4892040"/>
            <a:ext cx="11064240" cy="777240"/>
          </a:xfrm>
          <a:prstGeom prst="roundRect">
            <a:avLst>
              <a:gd fmla="val 14118" name="adj"/>
            </a:avLst>
          </a:prstGeom>
          <a:solidFill>
            <a:srgbClr val="ECF0F1"/>
          </a:solidFill>
          <a:ln cap="flat" cmpd="sng" w="12700">
            <a:solidFill>
              <a:srgbClr val="ECF0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6"/>
          <p:cNvSpPr txBox="1"/>
          <p:nvPr/>
        </p:nvSpPr>
        <p:spPr>
          <a:xfrm>
            <a:off x="777240" y="4892040"/>
            <a:ext cx="106070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Challenge: write a hint that would work for almost any question.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922B21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6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eedling" id="287" name="Google Shape;28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6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Make sure it helps you learn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"/>
          <p:cNvSpPr/>
          <p:nvPr/>
        </p:nvSpPr>
        <p:spPr>
          <a:xfrm>
            <a:off x="548640" y="411480"/>
            <a:ext cx="2103120" cy="384048"/>
          </a:xfrm>
          <a:prstGeom prst="roundRect">
            <a:avLst>
              <a:gd fmla="val 50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7"/>
          <p:cNvSpPr txBox="1"/>
          <p:nvPr/>
        </p:nvSpPr>
        <p:spPr>
          <a:xfrm>
            <a:off x="548640" y="411480"/>
            <a:ext cx="2103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IDEAL CHECK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548640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548640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1536192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7"/>
          <p:cNvSpPr txBox="1"/>
          <p:nvPr/>
        </p:nvSpPr>
        <p:spPr>
          <a:xfrm>
            <a:off x="1536192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2523744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7"/>
          <p:cNvSpPr txBox="1"/>
          <p:nvPr/>
        </p:nvSpPr>
        <p:spPr>
          <a:xfrm>
            <a:off x="2523744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3511296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"/>
          <p:cNvSpPr txBox="1"/>
          <p:nvPr/>
        </p:nvSpPr>
        <p:spPr>
          <a:xfrm>
            <a:off x="3511296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4498848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7"/>
          <p:cNvSpPr txBox="1"/>
          <p:nvPr/>
        </p:nvSpPr>
        <p:spPr>
          <a:xfrm>
            <a:off x="4498848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7"/>
          <p:cNvSpPr txBox="1"/>
          <p:nvPr/>
        </p:nvSpPr>
        <p:spPr>
          <a:xfrm>
            <a:off x="548640" y="237744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 is for Learning: </a:t>
            </a:r>
            <a:r>
              <a:rPr b="1" i="0" lang="en-US" sz="24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Make sure it helps you learn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17"/>
          <p:cNvSpPr txBox="1"/>
          <p:nvPr/>
        </p:nvSpPr>
        <p:spPr>
          <a:xfrm>
            <a:off x="548640" y="2944368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 is for Deliberate: </a:t>
            </a:r>
            <a:r>
              <a:rPr b="1" i="0" lang="en-US" sz="24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Use it for a reason, not as a shortcut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548640" y="3648456"/>
            <a:ext cx="105156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Tell your partner what you will say next time you are stuck. When would an answer be a shortcut?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1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Exit ticket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18"/>
          <p:cNvSpPr/>
          <p:nvPr/>
        </p:nvSpPr>
        <p:spPr>
          <a:xfrm>
            <a:off x="548640" y="15087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8"/>
          <p:cNvSpPr/>
          <p:nvPr/>
        </p:nvSpPr>
        <p:spPr>
          <a:xfrm>
            <a:off x="777240" y="18105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8"/>
          <p:cNvSpPr txBox="1"/>
          <p:nvPr/>
        </p:nvSpPr>
        <p:spPr>
          <a:xfrm>
            <a:off x="777240" y="18105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18"/>
          <p:cNvSpPr txBox="1"/>
          <p:nvPr/>
        </p:nvSpPr>
        <p:spPr>
          <a:xfrm>
            <a:off x="1600200" y="15087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the difference between a hint and an answer?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1" name="Google Shape;321;p18"/>
          <p:cNvSpPr/>
          <p:nvPr/>
        </p:nvSpPr>
        <p:spPr>
          <a:xfrm>
            <a:off x="548640" y="28803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8"/>
          <p:cNvSpPr/>
          <p:nvPr/>
        </p:nvSpPr>
        <p:spPr>
          <a:xfrm>
            <a:off x="777240" y="31821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8"/>
          <p:cNvSpPr txBox="1"/>
          <p:nvPr/>
        </p:nvSpPr>
        <p:spPr>
          <a:xfrm>
            <a:off x="777240" y="31821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4" name="Google Shape;324;p18"/>
          <p:cNvSpPr txBox="1"/>
          <p:nvPr/>
        </p:nvSpPr>
        <p:spPr>
          <a:xfrm>
            <a:off x="1600200" y="28803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Your friend is stuck on 5 × 4. Write a hint, not the answer.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548640" y="42519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8"/>
          <p:cNvSpPr/>
          <p:nvPr/>
        </p:nvSpPr>
        <p:spPr>
          <a:xfrm>
            <a:off x="777240" y="45537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8"/>
          <p:cNvSpPr txBox="1"/>
          <p:nvPr/>
        </p:nvSpPr>
        <p:spPr>
          <a:xfrm>
            <a:off x="777240" y="45537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18"/>
          <p:cNvSpPr txBox="1"/>
          <p:nvPr/>
        </p:nvSpPr>
        <p:spPr>
          <a:xfrm>
            <a:off x="1600200" y="42519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When is it OK to get the answer?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1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Helper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19"/>
          <p:cNvSpPr/>
          <p:nvPr/>
        </p:nvSpPr>
        <p:spPr>
          <a:xfrm>
            <a:off x="603504" y="151790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"/>
          <p:cNvSpPr txBox="1"/>
          <p:nvPr/>
        </p:nvSpPr>
        <p:spPr>
          <a:xfrm>
            <a:off x="731520" y="160020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Tells you the answer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4291584" y="151790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9"/>
          <p:cNvSpPr txBox="1"/>
          <p:nvPr/>
        </p:nvSpPr>
        <p:spPr>
          <a:xfrm>
            <a:off x="4419600" y="160020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Gives you a clue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7979664" y="151790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9"/>
          <p:cNvSpPr txBox="1"/>
          <p:nvPr/>
        </p:nvSpPr>
        <p:spPr>
          <a:xfrm>
            <a:off x="8107680" y="160020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Shows a similar example first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603504" y="290474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9"/>
          <p:cNvSpPr txBox="1"/>
          <p:nvPr/>
        </p:nvSpPr>
        <p:spPr>
          <a:xfrm>
            <a:off x="731520" y="298704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An app solves a photo of your sum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4291584" y="290474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9"/>
          <p:cNvSpPr txBox="1"/>
          <p:nvPr/>
        </p:nvSpPr>
        <p:spPr>
          <a:xfrm>
            <a:off x="4419600" y="298704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Asks you a question back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7979664" y="290474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9"/>
          <p:cNvSpPr txBox="1"/>
          <p:nvPr/>
        </p:nvSpPr>
        <p:spPr>
          <a:xfrm>
            <a:off x="8107680" y="298704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Fixes all your spellings for you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603504" y="429158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9"/>
          <p:cNvSpPr txBox="1"/>
          <p:nvPr/>
        </p:nvSpPr>
        <p:spPr>
          <a:xfrm>
            <a:off x="731520" y="437388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Says which part to check again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4291584" y="429158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9"/>
          <p:cNvSpPr txBox="1"/>
          <p:nvPr/>
        </p:nvSpPr>
        <p:spPr>
          <a:xfrm>
            <a:off x="4419600" y="437388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Does the whole job while you watch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19"/>
          <p:cNvSpPr/>
          <p:nvPr/>
        </p:nvSpPr>
        <p:spPr>
          <a:xfrm>
            <a:off x="7979664" y="4291584"/>
            <a:ext cx="3578352" cy="1277112"/>
          </a:xfrm>
          <a:prstGeom prst="roundRect">
            <a:avLst>
              <a:gd fmla="val 4296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"/>
          <p:cNvSpPr txBox="1"/>
          <p:nvPr/>
        </p:nvSpPr>
        <p:spPr>
          <a:xfrm>
            <a:off x="8107680" y="4373880"/>
            <a:ext cx="3322320" cy="111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Says: have a go first, then I'll help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4" name="Google Shape;354;p19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set per pair and cut along the dashed lines.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1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the two ends of the line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2" name="Google Shape;362;p20"/>
          <p:cNvSpPr/>
          <p:nvPr/>
        </p:nvSpPr>
        <p:spPr>
          <a:xfrm>
            <a:off x="60350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FDEDEC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0"/>
          <p:cNvSpPr txBox="1"/>
          <p:nvPr/>
        </p:nvSpPr>
        <p:spPr>
          <a:xfrm>
            <a:off x="73152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4000"/>
              <a:buFont typeface="Exo 2"/>
              <a:buNone/>
            </a:pPr>
            <a:r>
              <a:rPr b="1" i="0" lang="en-US" sz="4000" u="none" cap="none" strike="noStrike">
                <a:solidFill>
                  <a:srgbClr val="C0392B"/>
                </a:solidFill>
                <a:latin typeface="Exo 2"/>
                <a:ea typeface="Exo 2"/>
                <a:cs typeface="Exo 2"/>
                <a:sym typeface="Exo 2"/>
              </a:rPr>
              <a:t>Thinks for me</a:t>
            </a:r>
            <a:endParaRPr b="0" i="0" sz="4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4" name="Google Shape;364;p20"/>
          <p:cNvSpPr txBox="1"/>
          <p:nvPr/>
        </p:nvSpPr>
        <p:spPr>
          <a:xfrm>
            <a:off x="73152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C0392B"/>
                </a:solidFill>
                <a:latin typeface="Poppins"/>
                <a:ea typeface="Poppins"/>
                <a:cs typeface="Poppins"/>
                <a:sym typeface="Poppins"/>
              </a:rPr>
              <a:t>The helper does the thinking.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5" name="Google Shape;365;p20"/>
          <p:cNvSpPr/>
          <p:nvPr/>
        </p:nvSpPr>
        <p:spPr>
          <a:xfrm>
            <a:off x="613562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E9F7EF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0"/>
          <p:cNvSpPr txBox="1"/>
          <p:nvPr/>
        </p:nvSpPr>
        <p:spPr>
          <a:xfrm>
            <a:off x="626364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4000"/>
              <a:buFont typeface="Exo 2"/>
              <a:buNone/>
            </a:pPr>
            <a:r>
              <a:rPr b="1" i="0" lang="en-US" sz="40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Makes me think</a:t>
            </a:r>
            <a:endParaRPr b="0" i="0" sz="4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7" name="Google Shape;367;p20"/>
          <p:cNvSpPr txBox="1"/>
          <p:nvPr/>
        </p:nvSpPr>
        <p:spPr>
          <a:xfrm>
            <a:off x="626364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I do the thinking.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8" name="Google Shape;368;p20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per pair and cut in half. Lay the two ends on the table with space between them.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9" name="Google Shape;369;p2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1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question cards for Hint Makers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603504" y="151790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1"/>
          <p:cNvSpPr txBox="1"/>
          <p:nvPr/>
        </p:nvSpPr>
        <p:spPr>
          <a:xfrm>
            <a:off x="731520" y="160020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What is 8 × 3?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8" name="Google Shape;378;p21"/>
          <p:cNvSpPr txBox="1"/>
          <p:nvPr/>
        </p:nvSpPr>
        <p:spPr>
          <a:xfrm>
            <a:off x="731520" y="266959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3369564" y="151790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1"/>
          <p:cNvSpPr txBox="1"/>
          <p:nvPr/>
        </p:nvSpPr>
        <p:spPr>
          <a:xfrm>
            <a:off x="3497580" y="160020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How many minutes are in an hour?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21"/>
          <p:cNvSpPr txBox="1"/>
          <p:nvPr/>
        </p:nvSpPr>
        <p:spPr>
          <a:xfrm>
            <a:off x="3497580" y="266959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2" name="Google Shape;382;p21"/>
          <p:cNvSpPr/>
          <p:nvPr/>
        </p:nvSpPr>
        <p:spPr>
          <a:xfrm>
            <a:off x="6135624" y="151790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1"/>
          <p:cNvSpPr txBox="1"/>
          <p:nvPr/>
        </p:nvSpPr>
        <p:spPr>
          <a:xfrm>
            <a:off x="6263640" y="160020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How do you spell because?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21"/>
          <p:cNvSpPr txBox="1"/>
          <p:nvPr/>
        </p:nvSpPr>
        <p:spPr>
          <a:xfrm>
            <a:off x="6263640" y="266959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8901684" y="151790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1"/>
          <p:cNvSpPr txBox="1"/>
          <p:nvPr/>
        </p:nvSpPr>
        <p:spPr>
          <a:xfrm>
            <a:off x="9029700" y="160020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Why do we get shadows?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7" name="Google Shape;387;p21"/>
          <p:cNvSpPr txBox="1"/>
          <p:nvPr/>
        </p:nvSpPr>
        <p:spPr>
          <a:xfrm>
            <a:off x="9029700" y="266959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21"/>
          <p:cNvSpPr/>
          <p:nvPr/>
        </p:nvSpPr>
        <p:spPr>
          <a:xfrm>
            <a:off x="603504" y="359816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1"/>
          <p:cNvSpPr txBox="1"/>
          <p:nvPr/>
        </p:nvSpPr>
        <p:spPr>
          <a:xfrm>
            <a:off x="731520" y="368046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What does a magnet attract?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p21"/>
          <p:cNvSpPr txBox="1"/>
          <p:nvPr/>
        </p:nvSpPr>
        <p:spPr>
          <a:xfrm>
            <a:off x="731520" y="474985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1" name="Google Shape;391;p21"/>
          <p:cNvSpPr/>
          <p:nvPr/>
        </p:nvSpPr>
        <p:spPr>
          <a:xfrm>
            <a:off x="3369564" y="359816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1"/>
          <p:cNvSpPr txBox="1"/>
          <p:nvPr/>
        </p:nvSpPr>
        <p:spPr>
          <a:xfrm>
            <a:off x="3497580" y="368046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What is 45 + 38?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3" name="Google Shape;393;p21"/>
          <p:cNvSpPr txBox="1"/>
          <p:nvPr/>
        </p:nvSpPr>
        <p:spPr>
          <a:xfrm>
            <a:off x="3497580" y="474985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6135624" y="359816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1"/>
          <p:cNvSpPr txBox="1"/>
          <p:nvPr/>
        </p:nvSpPr>
        <p:spPr>
          <a:xfrm>
            <a:off x="6263640" y="368046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What are the three types of rock?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p21"/>
          <p:cNvSpPr txBox="1"/>
          <p:nvPr/>
        </p:nvSpPr>
        <p:spPr>
          <a:xfrm>
            <a:off x="6263640" y="474985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p21"/>
          <p:cNvSpPr/>
          <p:nvPr/>
        </p:nvSpPr>
        <p:spPr>
          <a:xfrm>
            <a:off x="8901684" y="3598164"/>
            <a:ext cx="2656332" cy="1970532"/>
          </a:xfrm>
          <a:prstGeom prst="roundRect">
            <a:avLst>
              <a:gd fmla="val 2784" name="adj"/>
            </a:avLst>
          </a:prstGeom>
          <a:solidFill>
            <a:srgbClr val="FEF5E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1"/>
          <p:cNvSpPr txBox="1"/>
          <p:nvPr/>
        </p:nvSpPr>
        <p:spPr>
          <a:xfrm>
            <a:off x="9029700" y="3680460"/>
            <a:ext cx="240030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What is a noun?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9" name="Google Shape;399;p21"/>
          <p:cNvSpPr txBox="1"/>
          <p:nvPr/>
        </p:nvSpPr>
        <p:spPr>
          <a:xfrm>
            <a:off x="9029700" y="4749851"/>
            <a:ext cx="240030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Write three hints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0" name="Google Shape;400;p21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set and cut along the dashed lines. One card per pair. Answers are in the lesson plan.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1" name="Google Shape;401;p2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